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16"/>
  </p:notesMasterIdLst>
  <p:sldIdLst>
    <p:sldId id="256" r:id="rId2"/>
    <p:sldId id="275" r:id="rId3"/>
    <p:sldId id="260" r:id="rId4"/>
    <p:sldId id="267" r:id="rId5"/>
    <p:sldId id="273" r:id="rId6"/>
    <p:sldId id="257" r:id="rId7"/>
    <p:sldId id="258" r:id="rId8"/>
    <p:sldId id="261" r:id="rId9"/>
    <p:sldId id="262" r:id="rId10"/>
    <p:sldId id="263" r:id="rId11"/>
    <p:sldId id="264" r:id="rId12"/>
    <p:sldId id="27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744"/>
  </p:normalViewPr>
  <p:slideViewPr>
    <p:cSldViewPr snapToGrid="0" snapToObjects="1">
      <p:cViewPr varScale="1">
        <p:scale>
          <a:sx n="90" d="100"/>
          <a:sy n="90" d="100"/>
        </p:scale>
        <p:origin x="23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FD1C9-722B-7243-B4B5-922F608A4B2B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3AAE4-70C2-6144-9100-E243A35A3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79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10/15/18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10/15/18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10/15/18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10/15/18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10/15/18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10/15/18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10/15/18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10/15/18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10/15/18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10/15/18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10/15/18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smtClean="0"/>
              <a:t>10/15/18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29633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stan-dev/example-models" TargetMode="External"/><Relationship Id="rId4" Type="http://schemas.openxmlformats.org/officeDocument/2006/relationships/hyperlink" Target="https://www.youtube.com/watch?v=qQFF4tPgeWI" TargetMode="External"/><Relationship Id="rId5" Type="http://schemas.openxmlformats.org/officeDocument/2006/relationships/hyperlink" Target="https://andrewgelman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c-stan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/>
              <a:t>Introduction to Bayesian Inference with Stan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1954461"/>
            <a:ext cx="5357600" cy="11602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Alex Terrazas, PhD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Evelyn McKnight Brain 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8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Stan </a:t>
            </a:r>
            <a:r>
              <a:rPr lang="en-US" dirty="0"/>
              <a:t>M</a:t>
            </a:r>
            <a:r>
              <a:rPr lang="en-US" dirty="0" smtClean="0"/>
              <a:t>odels: Program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1688" y="1414463"/>
            <a:ext cx="8498451" cy="46354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transformed parameters block allows </a:t>
            </a:r>
            <a:r>
              <a:rPr lang="en-US" sz="2400" dirty="0"/>
              <a:t>variables to be defined in terms of data and </a:t>
            </a:r>
            <a:r>
              <a:rPr lang="en-US" sz="2400" dirty="0" smtClean="0"/>
              <a:t>parameters.</a:t>
            </a: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2400" dirty="0"/>
              <a:t>t</a:t>
            </a:r>
            <a:r>
              <a:rPr lang="en-US" sz="2400" dirty="0" smtClean="0"/>
              <a:t>ransformed parameters {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  vector[N] </a:t>
            </a:r>
            <a:r>
              <a:rPr lang="en-US" sz="2400" dirty="0"/>
              <a:t>theta;  </a:t>
            </a:r>
            <a:r>
              <a:rPr lang="en-US" sz="2400" dirty="0" smtClean="0"/>
              <a:t>//a vector of theta values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   theta = mu + tau*eta;  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473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Stan </a:t>
            </a:r>
            <a:r>
              <a:rPr lang="en-US" dirty="0" smtClean="0"/>
              <a:t>Models: Program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1675" y="1685925"/>
            <a:ext cx="8598464" cy="436401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transformed data block allows </a:t>
            </a:r>
            <a:r>
              <a:rPr lang="en-US" sz="2400" dirty="0"/>
              <a:t>the </a:t>
            </a:r>
            <a:r>
              <a:rPr lang="en-US" sz="2400" dirty="0" smtClean="0"/>
              <a:t>definition </a:t>
            </a:r>
            <a:r>
              <a:rPr lang="en-US" sz="2400" dirty="0"/>
              <a:t>of constants and transforms of the </a:t>
            </a:r>
            <a:r>
              <a:rPr lang="en-US" sz="2400" i="1" dirty="0" smtClean="0"/>
              <a:t>data</a:t>
            </a:r>
            <a:r>
              <a:rPr lang="en-US" sz="2400" dirty="0"/>
              <a:t> </a:t>
            </a:r>
            <a:r>
              <a:rPr lang="en-US" sz="2400" dirty="0" smtClean="0"/>
              <a:t>(e.g., exponents, inverses, square roots)</a:t>
            </a: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transformed data {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 err="1" smtClean="0"/>
              <a:t>xinverse</a:t>
            </a:r>
            <a:r>
              <a:rPr lang="en-US" sz="2400" dirty="0" smtClean="0"/>
              <a:t> =  inverse(x)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660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Posterior Predictive Checks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0264" y="1728789"/>
            <a:ext cx="8469876" cy="4321156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Step 3 of the Bayesian recipe: </a:t>
            </a:r>
            <a:r>
              <a:rPr lang="en-US" sz="3400" b="1" dirty="0" smtClean="0"/>
              <a:t>check the fit</a:t>
            </a:r>
          </a:p>
          <a:p>
            <a:r>
              <a:rPr lang="en-US" sz="3400" b="1" dirty="0" smtClean="0"/>
              <a:t>Run the model forward.</a:t>
            </a:r>
            <a:r>
              <a:rPr lang="en-US" sz="3400" dirty="0" smtClean="0"/>
              <a:t>  Generate </a:t>
            </a:r>
            <a:r>
              <a:rPr lang="en-US" sz="3400" dirty="0"/>
              <a:t>simulated </a:t>
            </a:r>
            <a:r>
              <a:rPr lang="en-US" sz="3400" dirty="0" smtClean="0"/>
              <a:t>data using </a:t>
            </a:r>
            <a:r>
              <a:rPr lang="en-US" sz="3400" dirty="0"/>
              <a:t>the parameters of the model. </a:t>
            </a:r>
            <a:r>
              <a:rPr lang="en-US" sz="3400" dirty="0" smtClean="0"/>
              <a:t> Replicated </a:t>
            </a:r>
            <a:r>
              <a:rPr lang="en-US" sz="3400" dirty="0"/>
              <a:t>data sets can then be compared to the original </a:t>
            </a:r>
            <a:r>
              <a:rPr lang="en-US" sz="3400" dirty="0" smtClean="0"/>
              <a:t>data. </a:t>
            </a:r>
          </a:p>
          <a:p>
            <a:r>
              <a:rPr lang="en-US" sz="3400" dirty="0" smtClean="0"/>
              <a:t>In </a:t>
            </a:r>
            <a:r>
              <a:rPr lang="en-US" sz="3400" dirty="0"/>
              <a:t>Stan, posterior simulations can be generated </a:t>
            </a:r>
            <a:r>
              <a:rPr lang="en-US" sz="3400" dirty="0" smtClean="0"/>
              <a:t>by a) treating </a:t>
            </a:r>
            <a:r>
              <a:rPr lang="en-US" sz="3400" dirty="0"/>
              <a:t>the predicted variables as parameters and then </a:t>
            </a:r>
            <a:r>
              <a:rPr lang="en-US" sz="3400" dirty="0" smtClean="0"/>
              <a:t>defining </a:t>
            </a:r>
            <a:r>
              <a:rPr lang="en-US" sz="3400" dirty="0"/>
              <a:t>their distributions in the model </a:t>
            </a:r>
            <a:r>
              <a:rPr lang="en-US" sz="3400" dirty="0" smtClean="0"/>
              <a:t>block or b) </a:t>
            </a:r>
            <a:r>
              <a:rPr lang="en-US" sz="3400" dirty="0"/>
              <a:t>generate replicated data using random-number generators in the generated quantities block. </a:t>
            </a:r>
            <a:r>
              <a:rPr lang="en-US" sz="3400" dirty="0" smtClean="0"/>
              <a:t>N.B. also </a:t>
            </a:r>
            <a:r>
              <a:rPr lang="en-US" sz="3400" dirty="0"/>
              <a:t>works for discrete </a:t>
            </a:r>
            <a:r>
              <a:rPr lang="en-US" sz="3400" dirty="0" smtClean="0"/>
              <a:t>variables</a:t>
            </a:r>
            <a:r>
              <a:rPr lang="en-US" sz="3400" dirty="0"/>
              <a:t>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74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Avoid Recompiling Stan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8850" y="1885285"/>
            <a:ext cx="8341289" cy="45218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smtClean="0"/>
              <a:t>Stan models take a bit of time to compile—the more parameters you have, the longer you wait.</a:t>
            </a:r>
          </a:p>
          <a:p>
            <a:r>
              <a:rPr lang="en-US" sz="2400" dirty="0" smtClean="0"/>
              <a:t>In Python, save your compiled model with Pickle.   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with open('</a:t>
            </a:r>
            <a:r>
              <a:rPr lang="en-US" sz="2400" dirty="0" err="1"/>
              <a:t>model.pkl</a:t>
            </a:r>
            <a:r>
              <a:rPr lang="en-US" sz="2400" dirty="0"/>
              <a:t>', '</a:t>
            </a:r>
            <a:r>
              <a:rPr lang="en-US" sz="2400" dirty="0" err="1"/>
              <a:t>wb</a:t>
            </a:r>
            <a:r>
              <a:rPr lang="en-US" sz="2400" dirty="0"/>
              <a:t>') as f: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    </a:t>
            </a:r>
            <a:r>
              <a:rPr lang="en-US" sz="2400" dirty="0" err="1"/>
              <a:t>pickle.dump</a:t>
            </a:r>
            <a:r>
              <a:rPr lang="en-US" sz="2400" dirty="0"/>
              <a:t>(</a:t>
            </a:r>
            <a:r>
              <a:rPr lang="en-US" sz="2400" dirty="0" err="1"/>
              <a:t>sm</a:t>
            </a:r>
            <a:r>
              <a:rPr lang="en-US" sz="2400" dirty="0"/>
              <a:t>, f)</a:t>
            </a:r>
          </a:p>
          <a:p>
            <a:pPr>
              <a:lnSpc>
                <a:spcPct val="100000"/>
              </a:lnSpc>
            </a:pPr>
            <a:r>
              <a:rPr lang="en-US" sz="2400" dirty="0" err="1"/>
              <a:t>sm</a:t>
            </a:r>
            <a:r>
              <a:rPr lang="en-US" sz="2400" dirty="0"/>
              <a:t> = </a:t>
            </a:r>
            <a:r>
              <a:rPr lang="en-US" sz="2400" dirty="0" err="1"/>
              <a:t>pickle.load</a:t>
            </a:r>
            <a:r>
              <a:rPr lang="en-US" sz="2400" dirty="0"/>
              <a:t>(open('</a:t>
            </a:r>
            <a:r>
              <a:rPr lang="en-US" sz="2400" dirty="0" err="1"/>
              <a:t>model.pkl</a:t>
            </a:r>
            <a:r>
              <a:rPr lang="en-US" sz="2400" dirty="0"/>
              <a:t>', '</a:t>
            </a:r>
            <a:r>
              <a:rPr lang="en-US" sz="2400" dirty="0" err="1"/>
              <a:t>rb</a:t>
            </a:r>
            <a:r>
              <a:rPr lang="en-US" sz="2400" dirty="0" smtClean="0"/>
              <a:t>'))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 smtClean="0"/>
              <a:t>Once you compile a model, you can run fits with the data as many time as you like.  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45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 for 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hlinkClick r:id="rId2"/>
              </a:rPr>
              <a:t>http://mc-stan.org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.</a:t>
            </a:r>
            <a:endParaRPr lang="en-US" dirty="0"/>
          </a:p>
          <a:p>
            <a:r>
              <a:rPr lang="en-US" dirty="0" smtClean="0">
                <a:hlinkClick r:id="rId3"/>
              </a:rPr>
              <a:t>http://github.com/stan-dev/example-models</a:t>
            </a:r>
            <a:r>
              <a:rPr lang="en-US" dirty="0" smtClean="0"/>
              <a:t>. </a:t>
            </a:r>
            <a:r>
              <a:rPr lang="en-US" dirty="0"/>
              <a:t>This site has a number of examples from simple to complex.</a:t>
            </a:r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www.youtube.com/watch?v=qQFF4tPgeWI</a:t>
            </a:r>
            <a:r>
              <a:rPr lang="en-US" dirty="0" smtClean="0"/>
              <a:t>.  Helpful lecture by Bob </a:t>
            </a:r>
            <a:r>
              <a:rPr lang="en-US" dirty="0" err="1" smtClean="0"/>
              <a:t>Carpentar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andrewgelman.com</a:t>
            </a:r>
            <a:r>
              <a:rPr lang="en-US" dirty="0" smtClean="0"/>
              <a:t>.  Andre </a:t>
            </a:r>
            <a:r>
              <a:rPr lang="en-US" dirty="0" err="1" smtClean="0"/>
              <a:t>Gelman’s</a:t>
            </a:r>
            <a:r>
              <a:rPr lang="en-US" dirty="0" smtClean="0"/>
              <a:t> blog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16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Bayesian Model?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1663" y="1585913"/>
            <a:ext cx="8698476" cy="4464031"/>
          </a:xfrm>
        </p:spPr>
        <p:txBody>
          <a:bodyPr>
            <a:noAutofit/>
          </a:bodyPr>
          <a:lstStyle/>
          <a:p>
            <a:r>
              <a:rPr lang="en-US" sz="2400" dirty="0"/>
              <a:t>A model where the parameters </a:t>
            </a:r>
            <a:r>
              <a:rPr lang="en-US" sz="2400" b="1" i="1" dirty="0"/>
              <a:t>and</a:t>
            </a:r>
            <a:r>
              <a:rPr lang="en-US" sz="2400" dirty="0"/>
              <a:t> the data are represented by probability distributions</a:t>
            </a:r>
            <a:r>
              <a:rPr lang="en-US" sz="2400" dirty="0" smtClean="0"/>
              <a:t>.</a:t>
            </a:r>
          </a:p>
          <a:p>
            <a:r>
              <a:rPr lang="en-US" sz="2400" b="1" dirty="0" smtClean="0"/>
              <a:t>Main idea</a:t>
            </a:r>
            <a:r>
              <a:rPr lang="en-US" sz="2400" dirty="0" smtClean="0"/>
              <a:t>: We start with a </a:t>
            </a:r>
            <a:r>
              <a:rPr lang="en-US" sz="2400" b="1" i="1" dirty="0" smtClean="0"/>
              <a:t>prior</a:t>
            </a:r>
            <a:r>
              <a:rPr lang="en-US" sz="2400" dirty="0" smtClean="0"/>
              <a:t> set of beliefs (weak or strong) and update those beliefs as we gather evidence.  Our updated beliefs are represented by the </a:t>
            </a:r>
            <a:r>
              <a:rPr lang="en-US" sz="2400" b="1" dirty="0" smtClean="0"/>
              <a:t>posterior.  </a:t>
            </a:r>
            <a:endParaRPr lang="en-US" sz="2400" b="1" dirty="0"/>
          </a:p>
          <a:p>
            <a:r>
              <a:rPr lang="en-US" sz="2400" dirty="0" smtClean="0"/>
              <a:t>Solved using Bayes theorem: </a:t>
            </a:r>
          </a:p>
          <a:p>
            <a:pPr lvl="1"/>
            <a:r>
              <a:rPr lang="en-US" sz="2400" dirty="0" smtClean="0"/>
              <a:t>P(⍬|Y) = P(⍬|Y)*P(⍬) / P(Y)</a:t>
            </a:r>
          </a:p>
          <a:p>
            <a:r>
              <a:rPr lang="en-US" sz="2400" dirty="0" smtClean="0"/>
              <a:t>Most of the innovation came from </a:t>
            </a:r>
            <a:r>
              <a:rPr lang="en-US" sz="2400" dirty="0" err="1" smtClean="0"/>
              <a:t>LaPlace</a:t>
            </a:r>
            <a:r>
              <a:rPr lang="en-US" sz="2400" dirty="0" smtClean="0"/>
              <a:t>, who introduced the idea of probability distributions over. </a:t>
            </a:r>
            <a:endParaRPr lang="en-US" sz="2400" dirty="0"/>
          </a:p>
        </p:txBody>
      </p:sp>
      <p:sp>
        <p:nvSpPr>
          <p:cNvPr id="4" name="AutoShape 2" descr="(\theta \mid \mathbf {X} ,\alpha )={\frac {p(\mathbf {X} \mid \theta )p(\theta \mid \alpha )}{p(\mathbf {X} \mid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0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Stan?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7388" y="1328738"/>
            <a:ext cx="8612751" cy="4721206"/>
          </a:xfrm>
        </p:spPr>
        <p:txBody>
          <a:bodyPr>
            <a:normAutofit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 </a:t>
            </a:r>
            <a:r>
              <a:rPr lang="en-US" sz="2400" dirty="0"/>
              <a:t>library for Bayesian modeling and inference </a:t>
            </a:r>
            <a:r>
              <a:rPr lang="en-US" sz="2400" dirty="0" smtClean="0"/>
              <a:t>that uses </a:t>
            </a:r>
            <a:r>
              <a:rPr lang="en-US" sz="2400" dirty="0"/>
              <a:t>the No-U-Turn sampler (NUTS) </a:t>
            </a:r>
            <a:r>
              <a:rPr lang="en-US" sz="2400" dirty="0" smtClean="0"/>
              <a:t>to sample the posterior distribution from </a:t>
            </a:r>
            <a:r>
              <a:rPr lang="en-US" sz="2400" dirty="0"/>
              <a:t>a user-specified </a:t>
            </a:r>
            <a:r>
              <a:rPr lang="en-US" sz="2400" dirty="0" smtClean="0"/>
              <a:t>model given data</a:t>
            </a:r>
            <a:r>
              <a:rPr lang="en-US" sz="2400" dirty="0"/>
              <a:t>. </a:t>
            </a:r>
            <a:r>
              <a:rPr lang="en-US" sz="2400" dirty="0" smtClean="0"/>
              <a:t> Stan works on models </a:t>
            </a:r>
            <a:r>
              <a:rPr lang="en-US" sz="2400" dirty="0"/>
              <a:t>with continuous parameters whose log-posterior density can be computed </a:t>
            </a:r>
            <a:r>
              <a:rPr lang="en-US" sz="2400" dirty="0" smtClean="0"/>
              <a:t>up </a:t>
            </a:r>
            <a:r>
              <a:rPr lang="en-US" sz="2400" dirty="0"/>
              <a:t>to an arbitrary additive </a:t>
            </a:r>
            <a:r>
              <a:rPr lang="en-US" sz="2400" dirty="0" smtClean="0"/>
              <a:t>constant</a:t>
            </a:r>
            <a:r>
              <a:rPr lang="en-US" sz="2400" dirty="0"/>
              <a:t>.</a:t>
            </a:r>
          </a:p>
          <a:p>
            <a:r>
              <a:rPr lang="en-US" sz="2400" dirty="0" err="1" smtClean="0"/>
              <a:t>PyStan</a:t>
            </a:r>
            <a:r>
              <a:rPr lang="en-US" sz="2400" dirty="0" smtClean="0"/>
              <a:t> and </a:t>
            </a:r>
            <a:r>
              <a:rPr lang="en-US" sz="2400" dirty="0" err="1" smtClean="0"/>
              <a:t>RStan</a:t>
            </a:r>
            <a:r>
              <a:rPr lang="en-US" sz="2400" dirty="0"/>
              <a:t> </a:t>
            </a:r>
            <a:r>
              <a:rPr lang="en-US" sz="2400" dirty="0" smtClean="0"/>
              <a:t>are for </a:t>
            </a:r>
            <a:r>
              <a:rPr lang="en-US" sz="2400" dirty="0"/>
              <a:t>P</a:t>
            </a:r>
            <a:r>
              <a:rPr lang="en-US" sz="2400" dirty="0" smtClean="0"/>
              <a:t>ython and R, respectively. 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735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Modeling Recipe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0175" y="1757366"/>
            <a:ext cx="9169964" cy="3886200"/>
          </a:xfrm>
        </p:spPr>
        <p:txBody>
          <a:bodyPr>
            <a:normAutofit/>
          </a:bodyPr>
          <a:lstStyle/>
          <a:p>
            <a:r>
              <a:rPr lang="en-US" b="1" dirty="0" smtClean="0"/>
              <a:t>Step 1:  </a:t>
            </a:r>
            <a:r>
              <a:rPr lang="en-US" dirty="0" smtClean="0"/>
              <a:t>Set </a:t>
            </a:r>
            <a:r>
              <a:rPr lang="en-US" dirty="0"/>
              <a:t>up a </a:t>
            </a:r>
            <a:r>
              <a:rPr lang="en-US" dirty="0" smtClean="0"/>
              <a:t>probability </a:t>
            </a:r>
            <a:r>
              <a:rPr lang="en-US" dirty="0"/>
              <a:t>model for </a:t>
            </a:r>
            <a:r>
              <a:rPr lang="en-US" dirty="0" smtClean="0"/>
              <a:t>observable </a:t>
            </a:r>
            <a:r>
              <a:rPr lang="en-US" dirty="0"/>
              <a:t>and unobservable quantities. </a:t>
            </a:r>
            <a:r>
              <a:rPr lang="en-US" dirty="0" smtClean="0"/>
              <a:t>The </a:t>
            </a:r>
            <a:r>
              <a:rPr lang="en-US" dirty="0"/>
              <a:t>model should be consistent with existing knowledge of the data being modeled and how it was collected. </a:t>
            </a:r>
          </a:p>
          <a:p>
            <a:r>
              <a:rPr lang="en-US" b="1" dirty="0" smtClean="0"/>
              <a:t>Step 2:</a:t>
            </a:r>
            <a:r>
              <a:rPr lang="en-US" dirty="0" smtClean="0"/>
              <a:t> Calculate </a:t>
            </a:r>
            <a:r>
              <a:rPr lang="en-US" dirty="0"/>
              <a:t>the posterior probability of unknown quantities conditioned on </a:t>
            </a:r>
            <a:r>
              <a:rPr lang="en-US" dirty="0" smtClean="0"/>
              <a:t>observed </a:t>
            </a:r>
            <a:r>
              <a:rPr lang="en-US" dirty="0"/>
              <a:t>quantities. </a:t>
            </a:r>
            <a:r>
              <a:rPr lang="en-US" dirty="0" smtClean="0"/>
              <a:t>Unknown quantities can be unobservable (i.e. parameters) </a:t>
            </a:r>
            <a:r>
              <a:rPr lang="en-US" dirty="0"/>
              <a:t>and potentially observable </a:t>
            </a:r>
            <a:r>
              <a:rPr lang="en-US" dirty="0" smtClean="0"/>
              <a:t>(i.e. predictions). </a:t>
            </a:r>
            <a:endParaRPr lang="en-US" dirty="0"/>
          </a:p>
          <a:p>
            <a:r>
              <a:rPr lang="en-US" b="1" dirty="0" smtClean="0"/>
              <a:t>Step 3:</a:t>
            </a:r>
            <a:r>
              <a:rPr lang="en-US" dirty="0" smtClean="0"/>
              <a:t>  Evaluate </a:t>
            </a:r>
            <a:r>
              <a:rPr lang="en-US" dirty="0"/>
              <a:t>the </a:t>
            </a:r>
            <a:r>
              <a:rPr lang="en-US" dirty="0" smtClean="0"/>
              <a:t>model’s </a:t>
            </a:r>
            <a:r>
              <a:rPr lang="en-US" dirty="0"/>
              <a:t>fit to the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Stan automates the calculations of Steps 2 and 3.  You do Step 1.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37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1688" y="1543050"/>
            <a:ext cx="8498451" cy="450689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Specify models in a .</a:t>
            </a:r>
            <a:r>
              <a:rPr lang="en-US" sz="2400" dirty="0" err="1" smtClean="0"/>
              <a:t>stan</a:t>
            </a:r>
            <a:r>
              <a:rPr lang="en-US" sz="2400" dirty="0" smtClean="0"/>
              <a:t> file</a:t>
            </a:r>
          </a:p>
          <a:p>
            <a:r>
              <a:rPr lang="en-US" sz="2400" dirty="0" smtClean="0"/>
              <a:t>Models are composed of several </a:t>
            </a:r>
            <a:r>
              <a:rPr lang="en-US" sz="2400" i="1" dirty="0" smtClean="0"/>
              <a:t>program blocks </a:t>
            </a:r>
            <a:r>
              <a:rPr lang="en-US" sz="2400" dirty="0" smtClean="0"/>
              <a:t>that will be described in the next several slides.  </a:t>
            </a:r>
          </a:p>
          <a:p>
            <a:r>
              <a:rPr lang="en-US" sz="2400" dirty="0" smtClean="0"/>
              <a:t>Not every program block is necessary.</a:t>
            </a:r>
          </a:p>
          <a:p>
            <a:r>
              <a:rPr lang="en-US" sz="2400" dirty="0" smtClean="0"/>
              <a:t>Use Python or R (or other languages) to move data in and out of the model.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488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7450" y="808056"/>
            <a:ext cx="8112689" cy="1077229"/>
          </a:xfrm>
        </p:spPr>
        <p:txBody>
          <a:bodyPr>
            <a:normAutofit/>
          </a:bodyPr>
          <a:lstStyle/>
          <a:p>
            <a:r>
              <a:rPr lang="en-US" dirty="0"/>
              <a:t>Writing Stan </a:t>
            </a:r>
            <a:r>
              <a:rPr lang="en-US" dirty="0"/>
              <a:t>M</a:t>
            </a:r>
            <a:r>
              <a:rPr lang="en-US" dirty="0" smtClean="0"/>
              <a:t>odels: Program Blocks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1614" y="1657350"/>
            <a:ext cx="9098526" cy="439259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data block is where </a:t>
            </a:r>
            <a:r>
              <a:rPr lang="en-US" sz="2400" dirty="0"/>
              <a:t>you </a:t>
            </a:r>
            <a:r>
              <a:rPr lang="en-US" sz="2400" dirty="0" smtClean="0"/>
              <a:t>specify the data that is passed from Python/R to Stan.</a:t>
            </a: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2400" dirty="0"/>
              <a:t>d</a:t>
            </a:r>
            <a:r>
              <a:rPr lang="en-US" sz="2400" dirty="0" smtClean="0"/>
              <a:t>ata {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 err="1" smtClean="0"/>
              <a:t>int</a:t>
            </a:r>
            <a:r>
              <a:rPr lang="en-US" sz="2400" dirty="0" smtClean="0"/>
              <a:t> &lt;lower=0&gt; N; //e.g. number of draws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}</a:t>
            </a:r>
          </a:p>
          <a:p>
            <a:pPr>
              <a:lnSpc>
                <a:spcPct val="100000"/>
              </a:lnSpc>
            </a:pPr>
            <a:r>
              <a:rPr lang="is-IS" sz="2400" dirty="0" smtClean="0"/>
              <a:t>mystan_dat </a:t>
            </a:r>
            <a:r>
              <a:rPr lang="is-IS" sz="2400" dirty="0"/>
              <a:t>= </a:t>
            </a:r>
            <a:r>
              <a:rPr lang="is-IS" sz="2400" dirty="0" smtClean="0"/>
              <a:t>{’N': 8}</a:t>
            </a:r>
            <a:endParaRPr lang="is-IS" sz="2400" dirty="0"/>
          </a:p>
          <a:p>
            <a:pPr>
              <a:lnSpc>
                <a:spcPct val="100000"/>
              </a:lnSpc>
            </a:pPr>
            <a:r>
              <a:rPr lang="is-IS" sz="2400" dirty="0" smtClean="0"/>
              <a:t>sm </a:t>
            </a:r>
            <a:r>
              <a:rPr lang="is-IS" sz="2400" dirty="0"/>
              <a:t>= pystan.StanModel(file</a:t>
            </a:r>
            <a:r>
              <a:rPr lang="is-IS" sz="2400" dirty="0" smtClean="0"/>
              <a:t>=’mymodel.stan</a:t>
            </a:r>
            <a:r>
              <a:rPr lang="is-IS" sz="2400" dirty="0"/>
              <a:t>')</a:t>
            </a:r>
          </a:p>
          <a:p>
            <a:pPr>
              <a:lnSpc>
                <a:spcPct val="100000"/>
              </a:lnSpc>
            </a:pPr>
            <a:r>
              <a:rPr lang="is-IS" sz="2400" dirty="0"/>
              <a:t>fit = </a:t>
            </a:r>
            <a:r>
              <a:rPr lang="is-IS" sz="2400" dirty="0" smtClean="0"/>
              <a:t>sm.sampling(data=mystan_dat</a:t>
            </a:r>
            <a:r>
              <a:rPr lang="is-IS" sz="2400" dirty="0"/>
              <a:t>, iter=10000, chains=4</a:t>
            </a:r>
            <a:r>
              <a:rPr lang="is-IS" sz="2400" dirty="0" smtClean="0"/>
              <a:t>)</a:t>
            </a:r>
            <a:endParaRPr lang="is-IS" sz="2400" dirty="0"/>
          </a:p>
        </p:txBody>
      </p:sp>
    </p:spTree>
    <p:extLst>
      <p:ext uri="{BB962C8B-B14F-4D97-AF65-F5344CB8AC3E}">
        <p14:creationId xmlns:p14="http://schemas.microsoft.com/office/powerpoint/2010/main" val="184899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Stan </a:t>
            </a:r>
            <a:r>
              <a:rPr lang="en-US" dirty="0" smtClean="0"/>
              <a:t>Models: Program Blocks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4463" y="1885285"/>
            <a:ext cx="9269976" cy="4521181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The parameter block is </a:t>
            </a:r>
            <a:r>
              <a:rPr lang="en-US" sz="2400" dirty="0"/>
              <a:t>where you </a:t>
            </a:r>
            <a:r>
              <a:rPr lang="en-US" sz="2400" dirty="0" smtClean="0"/>
              <a:t>specify the parameters to estimate.  </a:t>
            </a: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2400" dirty="0"/>
              <a:t>p</a:t>
            </a:r>
            <a:r>
              <a:rPr lang="en-US" sz="2400" dirty="0" smtClean="0"/>
              <a:t>arameters {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  real&lt;lower=0, upper=1&gt; theta //statistical parameter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}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parameters in </a:t>
            </a:r>
            <a:r>
              <a:rPr lang="en-US" sz="2400" dirty="0" smtClean="0"/>
              <a:t>this block are</a:t>
            </a:r>
            <a:r>
              <a:rPr lang="en-US" sz="2400" i="1" dirty="0" smtClean="0"/>
              <a:t> </a:t>
            </a:r>
            <a:r>
              <a:rPr lang="en-US" sz="2400" dirty="0"/>
              <a:t>the parameters being sampled by </a:t>
            </a:r>
            <a:r>
              <a:rPr lang="en-US" sz="2400" dirty="0" smtClean="0"/>
              <a:t>Stan.  They will invariably be found in the model block (described next).</a:t>
            </a:r>
            <a:endParaRPr lang="en-US" sz="2400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32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Stan </a:t>
            </a:r>
            <a:r>
              <a:rPr lang="en-US" dirty="0"/>
              <a:t>M</a:t>
            </a:r>
            <a:r>
              <a:rPr lang="en-US" dirty="0" smtClean="0"/>
              <a:t>odels: Program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1688" y="1457325"/>
            <a:ext cx="8498451" cy="459261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model block is where you describe the parameters of the model</a:t>
            </a: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model {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  theta ~ beta(1,1)  //uniform distribution for theta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/>
              <a:t> </a:t>
            </a:r>
            <a:r>
              <a:rPr lang="en-US" sz="2400" dirty="0" smtClean="0"/>
              <a:t>y </a:t>
            </a:r>
            <a:r>
              <a:rPr lang="en-US" sz="2400" dirty="0"/>
              <a:t>~ </a:t>
            </a:r>
            <a:r>
              <a:rPr lang="en-US" sz="2400" dirty="0" smtClean="0"/>
              <a:t>binomial(5, </a:t>
            </a:r>
            <a:r>
              <a:rPr lang="en-US" sz="2400" dirty="0"/>
              <a:t>theta</a:t>
            </a:r>
            <a:r>
              <a:rPr lang="en-US" sz="2400" dirty="0" smtClean="0"/>
              <a:t>);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}</a:t>
            </a:r>
          </a:p>
          <a:p>
            <a:pPr lvl="1"/>
            <a:r>
              <a:rPr lang="en-US" sz="2400" dirty="0" smtClean="0"/>
              <a:t>These are the parameter estimates that will be output after fitting the model.</a:t>
            </a:r>
          </a:p>
        </p:txBody>
      </p:sp>
    </p:spTree>
    <p:extLst>
      <p:ext uri="{BB962C8B-B14F-4D97-AF65-F5344CB8AC3E}">
        <p14:creationId xmlns:p14="http://schemas.microsoft.com/office/powerpoint/2010/main" val="9802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Stan </a:t>
            </a:r>
            <a:r>
              <a:rPr lang="en-US" dirty="0" smtClean="0"/>
              <a:t>Models: Program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14500"/>
            <a:ext cx="9198539" cy="4757738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 smtClean="0"/>
              <a:t>The generated values block is where you define </a:t>
            </a:r>
            <a:r>
              <a:rPr lang="en-US" sz="2600" i="1" dirty="0" smtClean="0"/>
              <a:t>derived quantities </a:t>
            </a:r>
            <a:r>
              <a:rPr lang="en-US" sz="2600" dirty="0" smtClean="0"/>
              <a:t>of parameters and data of the model</a:t>
            </a:r>
            <a:endParaRPr lang="en-US" sz="2600" dirty="0"/>
          </a:p>
          <a:p>
            <a:pPr lvl="1"/>
            <a:r>
              <a:rPr lang="en-US" sz="2600" dirty="0" smtClean="0"/>
              <a:t>generated quantities {</a:t>
            </a:r>
          </a:p>
          <a:p>
            <a:pPr lvl="1"/>
            <a:r>
              <a:rPr lang="en-US" sz="2600" dirty="0"/>
              <a:t> </a:t>
            </a:r>
            <a:r>
              <a:rPr lang="en-US" sz="2600" dirty="0" smtClean="0"/>
              <a:t>  real </a:t>
            </a:r>
            <a:r>
              <a:rPr lang="en-US" sz="2600" dirty="0" err="1" smtClean="0"/>
              <a:t>posterior_pred</a:t>
            </a:r>
            <a:r>
              <a:rPr lang="en-US" sz="2600" dirty="0" smtClean="0"/>
              <a:t>;</a:t>
            </a:r>
          </a:p>
          <a:p>
            <a:pPr lvl="1"/>
            <a:r>
              <a:rPr lang="en-US" sz="2600" dirty="0"/>
              <a:t> </a:t>
            </a:r>
            <a:r>
              <a:rPr lang="en-US" sz="2600" dirty="0" smtClean="0"/>
              <a:t>  </a:t>
            </a:r>
            <a:r>
              <a:rPr lang="en-US" sz="2600" dirty="0" err="1" smtClean="0"/>
              <a:t>posterior_pred</a:t>
            </a:r>
            <a:r>
              <a:rPr lang="en-US" sz="2600" dirty="0" smtClean="0"/>
              <a:t> = binomial(n, theta);</a:t>
            </a:r>
            <a:endParaRPr lang="en-US" sz="2600" dirty="0"/>
          </a:p>
          <a:p>
            <a:pPr lvl="1"/>
            <a:r>
              <a:rPr lang="en-US" sz="2600" dirty="0" smtClean="0"/>
              <a:t>}</a:t>
            </a:r>
          </a:p>
          <a:p>
            <a:r>
              <a:rPr lang="en-US" sz="2400" dirty="0"/>
              <a:t>U</a:t>
            </a:r>
            <a:r>
              <a:rPr lang="en-US" sz="2400" dirty="0" smtClean="0"/>
              <a:t>sed for: 1) forward </a:t>
            </a:r>
            <a:r>
              <a:rPr lang="en-US" sz="2400" dirty="0"/>
              <a:t>sampling to generate simulated data for model </a:t>
            </a:r>
            <a:r>
              <a:rPr lang="en-US" sz="2400" dirty="0" smtClean="0"/>
              <a:t>testing, 2) generating </a:t>
            </a:r>
            <a:r>
              <a:rPr lang="en-US" sz="2400" dirty="0"/>
              <a:t>predictions for new </a:t>
            </a:r>
            <a:r>
              <a:rPr lang="en-US" sz="2400" dirty="0" smtClean="0"/>
              <a:t>data, 3) calculating </a:t>
            </a:r>
            <a:r>
              <a:rPr lang="en-US" sz="2400" dirty="0"/>
              <a:t>posterior event probabilities, including multiple comparisons, sign tests, etc</a:t>
            </a:r>
            <a:r>
              <a:rPr lang="en-US" sz="2400" dirty="0" smtClean="0"/>
              <a:t>., 4) calculating </a:t>
            </a:r>
            <a:r>
              <a:rPr lang="en-US" sz="2400" dirty="0"/>
              <a:t>posterior </a:t>
            </a:r>
            <a:r>
              <a:rPr lang="en-US" sz="2400" dirty="0" smtClean="0"/>
              <a:t>expectations, 4) transforming </a:t>
            </a:r>
            <a:r>
              <a:rPr lang="en-US" sz="2400" dirty="0"/>
              <a:t>parameters for </a:t>
            </a:r>
            <a:r>
              <a:rPr lang="en-US" sz="2400" dirty="0" smtClean="0"/>
              <a:t>reporting, 5) applying Bayesian decisions, i.e. calculating </a:t>
            </a:r>
            <a:r>
              <a:rPr lang="en-US" sz="2400" dirty="0"/>
              <a:t>log likelihoods, deviances, etc. for model comparison. </a:t>
            </a:r>
          </a:p>
          <a:p>
            <a:pPr lvl="1"/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9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D251F"/>
      </a:dk2>
      <a:lt2>
        <a:srgbClr val="FAE9C5"/>
      </a:lt2>
      <a:accent1>
        <a:srgbClr val="ED3846"/>
      </a:accent1>
      <a:accent2>
        <a:srgbClr val="F87184"/>
      </a:accent2>
      <a:accent3>
        <a:srgbClr val="EC9DA9"/>
      </a:accent3>
      <a:accent4>
        <a:srgbClr val="ECC190"/>
      </a:accent4>
      <a:accent5>
        <a:srgbClr val="FFB268"/>
      </a:accent5>
      <a:accent6>
        <a:srgbClr val="F98657"/>
      </a:accent6>
      <a:hlink>
        <a:srgbClr val="B97669"/>
      </a:hlink>
      <a:folHlink>
        <a:srgbClr val="9E94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BCCF8060-3FCB-4641-B728-8A589529B1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4133</TotalTime>
  <Words>776</Words>
  <Application>Microsoft Macintosh PowerPoint</Application>
  <PresentationFormat>Widescreen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MS Shell Dlg 2</vt:lpstr>
      <vt:lpstr>Wingdings</vt:lpstr>
      <vt:lpstr>Wingdings 3</vt:lpstr>
      <vt:lpstr>Arial</vt:lpstr>
      <vt:lpstr>Madison</vt:lpstr>
      <vt:lpstr>Introduction to Bayesian Inference with Stan </vt:lpstr>
      <vt:lpstr>What is a Bayesian Model?</vt:lpstr>
      <vt:lpstr>What is Stan?</vt:lpstr>
      <vt:lpstr>Bayesian Modeling Recipe</vt:lpstr>
      <vt:lpstr>Stan Programs</vt:lpstr>
      <vt:lpstr>Writing Stan Models: Program Blocks </vt:lpstr>
      <vt:lpstr>Writing Stan Models: Program Blocks </vt:lpstr>
      <vt:lpstr>Writing Stan Models: Program Blocks</vt:lpstr>
      <vt:lpstr>Writing Stan Models: Program Blocks</vt:lpstr>
      <vt:lpstr>Writing Stan Models: Program Blocks</vt:lpstr>
      <vt:lpstr>Writing Stan Models: Program Blocks</vt:lpstr>
      <vt:lpstr>Posterior Predictive Checks  </vt:lpstr>
      <vt:lpstr>How to Avoid Recompiling Stan Models</vt:lpstr>
      <vt:lpstr>Links for More Information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Bayesian Inference with Stan </dc:title>
  <dc:creator>Alejandro Terrazas</dc:creator>
  <cp:lastModifiedBy>Alejandro Terrazas</cp:lastModifiedBy>
  <cp:revision>35</cp:revision>
  <dcterms:created xsi:type="dcterms:W3CDTF">2018-10-15T17:30:37Z</dcterms:created>
  <dcterms:modified xsi:type="dcterms:W3CDTF">2018-10-18T14:24:04Z</dcterms:modified>
</cp:coreProperties>
</file>