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F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377"/>
  </p:normalViewPr>
  <p:slideViewPr>
    <p:cSldViewPr snapToGrid="0" snapToObjects="1">
      <p:cViewPr varScale="1">
        <p:scale>
          <a:sx n="95" d="100"/>
          <a:sy n="9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Click to edit Master subtitle style</a:t>
            </a:r>
            <a:endParaRPr lang="en-US"/>
          </a:p>
        </p:txBody>
      </p:sp>
      <p:sp>
        <p:nvSpPr>
          <p:cNvPr id="4" name="Date Placeholder 3"/>
          <p:cNvSpPr>
            <a:spLocks noGrp="1"/>
          </p:cNvSpPr>
          <p:nvPr>
            <p:ph type="dt" sz="half" idx="10"/>
          </p:nvPr>
        </p:nvSpPr>
        <p:spPr/>
        <p:txBody>
          <a:bodyPr/>
          <a:lstStyle/>
          <a:p>
            <a:fld id="{C1B4A547-92C3-7C4C-BEB9-53C9435B0722}" type="datetimeFigureOut">
              <a:rPr lang="en-US" smtClean="0"/>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69080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10"/>
          </p:nvPr>
        </p:nvSpPr>
        <p:spPr/>
        <p:txBody>
          <a:bodyPr/>
          <a:lstStyle/>
          <a:p>
            <a:fld id="{C1B4A547-92C3-7C4C-BEB9-53C9435B0722}" type="datetimeFigureOut">
              <a:rPr lang="en-US" smtClean="0"/>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55213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10"/>
          </p:nvPr>
        </p:nvSpPr>
        <p:spPr/>
        <p:txBody>
          <a:bodyPr/>
          <a:lstStyle/>
          <a:p>
            <a:fld id="{C1B4A547-92C3-7C4C-BEB9-53C9435B0722}" type="datetimeFigureOut">
              <a:rPr lang="en-US" smtClean="0"/>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52886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a:p>
        </p:txBody>
      </p:sp>
      <p:sp>
        <p:nvSpPr>
          <p:cNvPr id="3" name="Content Placeholder 2"/>
          <p:cNvSpPr>
            <a:spLocks noGrp="1"/>
          </p:cNvSpPr>
          <p:nvPr>
            <p:ph idx="1"/>
          </p:nvPr>
        </p:nvSpPr>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10"/>
          </p:nvPr>
        </p:nvSpPr>
        <p:spPr/>
        <p:txBody>
          <a:bodyPr/>
          <a:lstStyle/>
          <a:p>
            <a:fld id="{C1B4A547-92C3-7C4C-BEB9-53C9435B0722}" type="datetimeFigureOut">
              <a:rPr lang="en-US" smtClean="0"/>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41659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Click to edit Master text styles</a:t>
            </a:r>
          </a:p>
        </p:txBody>
      </p:sp>
      <p:sp>
        <p:nvSpPr>
          <p:cNvPr id="4" name="Date Placeholder 3"/>
          <p:cNvSpPr>
            <a:spLocks noGrp="1"/>
          </p:cNvSpPr>
          <p:nvPr>
            <p:ph type="dt" sz="half" idx="10"/>
          </p:nvPr>
        </p:nvSpPr>
        <p:spPr/>
        <p:txBody>
          <a:bodyPr/>
          <a:lstStyle/>
          <a:p>
            <a:fld id="{C1B4A547-92C3-7C4C-BEB9-53C9435B0722}" type="datetimeFigureOut">
              <a:rPr lang="en-US" smtClean="0"/>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89692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5" name="Date Placeholder 4"/>
          <p:cNvSpPr>
            <a:spLocks noGrp="1"/>
          </p:cNvSpPr>
          <p:nvPr>
            <p:ph type="dt" sz="half" idx="10"/>
          </p:nvPr>
        </p:nvSpPr>
        <p:spPr/>
        <p:txBody>
          <a:bodyPr/>
          <a:lstStyle/>
          <a:p>
            <a:fld id="{C1B4A547-92C3-7C4C-BEB9-53C9435B0722}" type="datetimeFigureOut">
              <a:rPr lang="en-US" smtClean="0"/>
              <a:t>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136104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7" name="Date Placeholder 6"/>
          <p:cNvSpPr>
            <a:spLocks noGrp="1"/>
          </p:cNvSpPr>
          <p:nvPr>
            <p:ph type="dt" sz="half" idx="10"/>
          </p:nvPr>
        </p:nvSpPr>
        <p:spPr/>
        <p:txBody>
          <a:bodyPr/>
          <a:lstStyle/>
          <a:p>
            <a:fld id="{C1B4A547-92C3-7C4C-BEB9-53C9435B0722}" type="datetimeFigureOut">
              <a:rPr lang="en-US" smtClean="0"/>
              <a:t>10/4/18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2483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a:p>
        </p:txBody>
      </p:sp>
      <p:sp>
        <p:nvSpPr>
          <p:cNvPr id="3" name="Date Placeholder 2"/>
          <p:cNvSpPr>
            <a:spLocks noGrp="1"/>
          </p:cNvSpPr>
          <p:nvPr>
            <p:ph type="dt" sz="half" idx="10"/>
          </p:nvPr>
        </p:nvSpPr>
        <p:spPr/>
        <p:txBody>
          <a:bodyPr/>
          <a:lstStyle/>
          <a:p>
            <a:fld id="{C1B4A547-92C3-7C4C-BEB9-53C9435B0722}" type="datetimeFigureOut">
              <a:rPr lang="en-US" smtClean="0"/>
              <a:t>10/4/18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77073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4A547-92C3-7C4C-BEB9-53C9435B0722}" type="datetimeFigureOut">
              <a:rPr lang="en-US" smtClean="0"/>
              <a:t>10/4/18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20335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Click to edit Master text styles</a:t>
            </a:r>
          </a:p>
        </p:txBody>
      </p:sp>
      <p:sp>
        <p:nvSpPr>
          <p:cNvPr id="5" name="Date Placeholder 4"/>
          <p:cNvSpPr>
            <a:spLocks noGrp="1"/>
          </p:cNvSpPr>
          <p:nvPr>
            <p:ph type="dt" sz="half" idx="10"/>
          </p:nvPr>
        </p:nvSpPr>
        <p:spPr/>
        <p:txBody>
          <a:bodyPr/>
          <a:lstStyle/>
          <a:p>
            <a:fld id="{C1B4A547-92C3-7C4C-BEB9-53C9435B0722}" type="datetimeFigureOut">
              <a:rPr lang="en-US" smtClean="0"/>
              <a:t>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106817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Click to edit Master text styles</a:t>
            </a:r>
          </a:p>
        </p:txBody>
      </p:sp>
      <p:sp>
        <p:nvSpPr>
          <p:cNvPr id="5" name="Date Placeholder 4"/>
          <p:cNvSpPr>
            <a:spLocks noGrp="1"/>
          </p:cNvSpPr>
          <p:nvPr>
            <p:ph type="dt" sz="half" idx="10"/>
          </p:nvPr>
        </p:nvSpPr>
        <p:spPr/>
        <p:txBody>
          <a:bodyPr/>
          <a:lstStyle/>
          <a:p>
            <a:fld id="{C1B4A547-92C3-7C4C-BEB9-53C9435B0722}" type="datetimeFigureOut">
              <a:rPr lang="en-US" smtClean="0"/>
              <a:t>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20500255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4A547-92C3-7C4C-BEB9-53C9435B0722}" type="datetimeFigureOut">
              <a:rPr lang="en-US" smtClean="0"/>
              <a:t>10/4/18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82F10-997D-BD42-9043-E959FB05B85B}" type="slidenum">
              <a:rPr lang="en-US" smtClean="0"/>
              <a:t>‹#›</a:t>
            </a:fld>
            <a:endParaRPr lang="en-US"/>
          </a:p>
        </p:txBody>
      </p:sp>
    </p:spTree>
    <p:extLst>
      <p:ext uri="{BB962C8B-B14F-4D97-AF65-F5344CB8AC3E}">
        <p14:creationId xmlns:p14="http://schemas.microsoft.com/office/powerpoint/2010/main" val="198217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videos" TargetMode="External"/><Relationship Id="rId4" Type="http://schemas.openxmlformats.org/officeDocument/2006/relationships/hyperlink" Target="https://medium.freecodecamp.org/how-to-become-a-git-expert-e7c38bf54826" TargetMode="External"/><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https://searchwindevelopment.techtarget.com/definition/Ajax" TargetMode="External"/></Relationships>
</file>

<file path=ppt/slides/_rels/slide8.xml.rels><?xml version="1.0" encoding="UTF-8" standalone="yes"?>
<Relationships xmlns="http://schemas.openxmlformats.org/package/2006/relationships"><Relationship Id="rId11" Type="http://schemas.openxmlformats.org/officeDocument/2006/relationships/hyperlink" Target="https://www.slideshare.net/" TargetMode="External"/><Relationship Id="rId12" Type="http://schemas.openxmlformats.org/officeDocument/2006/relationships/hyperlink" Target="https://www.strava.com/" TargetMode="External"/><Relationship Id="rId13" Type="http://schemas.openxmlformats.org/officeDocument/2006/relationships/hyperlink" Target="https://www.zendesk.com/" TargetMode="External"/><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https://www.airbnb.com/" TargetMode="External"/><Relationship Id="rId4" Type="http://schemas.openxmlformats.org/officeDocument/2006/relationships/hyperlink" Target="https://basecamp.com/" TargetMode="External"/><Relationship Id="rId5" Type="http://schemas.openxmlformats.org/officeDocument/2006/relationships/hyperlink" Target="https://bleacherreport.com/" TargetMode="External"/><Relationship Id="rId6" Type="http://schemas.openxmlformats.org/officeDocument/2006/relationships/hyperlink" Target="https://www.bloomberg.com/" TargetMode="External"/><Relationship Id="rId7" Type="http://schemas.openxmlformats.org/officeDocument/2006/relationships/hyperlink" Target="https://www.couchsurfing.com/" TargetMode="External"/><Relationship Id="rId8" Type="http://schemas.openxmlformats.org/officeDocument/2006/relationships/hyperlink" Target="https://www.groupon.com/" TargetMode="External"/><Relationship Id="rId9" Type="http://schemas.openxmlformats.org/officeDocument/2006/relationships/hyperlink" Target="https://www.kickstarter.com/" TargetMode="External"/><Relationship Id="rId10" Type="http://schemas.openxmlformats.org/officeDocument/2006/relationships/hyperlink" Target="https://es.shopify.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25102" y="2680138"/>
            <a:ext cx="4209394" cy="1497724"/>
          </a:xfrm>
        </p:spPr>
        <p:txBody>
          <a:bodyPr anchor="ctr">
            <a:normAutofit/>
          </a:bodyPr>
          <a:lstStyle/>
          <a:p>
            <a:r>
              <a:rPr lang="en-US" sz="3600" b="1" dirty="0">
                <a:solidFill>
                  <a:srgbClr val="211F6B"/>
                </a:solidFill>
                <a:latin typeface="RawengulkSans" charset="0"/>
                <a:ea typeface="RawengulkSans" charset="0"/>
                <a:cs typeface="RawengulkSans" charset="0"/>
              </a:rPr>
              <a:t>Ruby on Rails </a:t>
            </a:r>
            <a:r>
              <a:rPr lang="mr-IN" sz="3600" b="1" dirty="0">
                <a:solidFill>
                  <a:srgbClr val="211F6B"/>
                </a:solidFill>
                <a:latin typeface="RawengulkSans" charset="0"/>
                <a:ea typeface="RawengulkSans" charset="0"/>
                <a:cs typeface="RawengulkSans" charset="0"/>
              </a:rPr>
              <a:t>–</a:t>
            </a:r>
            <a:r>
              <a:rPr lang="en-US" sz="3600" b="1" dirty="0">
                <a:solidFill>
                  <a:srgbClr val="211F6B"/>
                </a:solidFill>
                <a:latin typeface="RawengulkSans" charset="0"/>
                <a:ea typeface="RawengulkSans" charset="0"/>
                <a:cs typeface="RawengulkSans" charset="0"/>
              </a:rPr>
              <a:t> BDD </a:t>
            </a:r>
            <a:r>
              <a:rPr lang="en-US" sz="3600" b="1" dirty="0" err="1">
                <a:solidFill>
                  <a:srgbClr val="211F6B"/>
                </a:solidFill>
                <a:latin typeface="RawengulkSans" charset="0"/>
                <a:ea typeface="RawengulkSans" charset="0"/>
                <a:cs typeface="RawengulkSans" charset="0"/>
              </a:rPr>
              <a:t>Rspec</a:t>
            </a:r>
            <a:r>
              <a:rPr lang="en-US" sz="3600" b="1" dirty="0">
                <a:solidFill>
                  <a:srgbClr val="211F6B"/>
                </a:solidFill>
                <a:latin typeface="RawengulkSans" charset="0"/>
                <a:ea typeface="RawengulkSans" charset="0"/>
                <a:cs typeface="RawengulkSans" charset="0"/>
              </a:rPr>
              <a:t> Capybara</a:t>
            </a:r>
          </a:p>
        </p:txBody>
      </p:sp>
      <p:sp>
        <p:nvSpPr>
          <p:cNvPr id="3" name="Subtitle 2"/>
          <p:cNvSpPr>
            <a:spLocks noGrp="1"/>
          </p:cNvSpPr>
          <p:nvPr>
            <p:ph type="subTitle" idx="1"/>
          </p:nvPr>
        </p:nvSpPr>
        <p:spPr>
          <a:xfrm>
            <a:off x="7725102" y="4177862"/>
            <a:ext cx="4209395" cy="646386"/>
          </a:xfrm>
        </p:spPr>
        <p:txBody>
          <a:bodyPr anchor="ctr"/>
          <a:lstStyle/>
          <a:p>
            <a:r>
              <a:rPr lang="en-US" b="1" dirty="0">
                <a:latin typeface="RawengulkSans" charset="0"/>
                <a:ea typeface="RawengulkSans" charset="0"/>
                <a:cs typeface="RawengulkSans" charset="0"/>
              </a:rPr>
              <a:t>Section 1: Introduction</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08172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Ruby basics</a:t>
            </a:r>
            <a:endParaRPr lang="en-US" dirty="0"/>
          </a:p>
        </p:txBody>
      </p:sp>
      <p:sp>
        <p:nvSpPr>
          <p:cNvPr id="3" name="Content Placeholder 2"/>
          <p:cNvSpPr>
            <a:spLocks noGrp="1"/>
          </p:cNvSpPr>
          <p:nvPr>
            <p:ph idx="1"/>
          </p:nvPr>
        </p:nvSpPr>
        <p:spPr/>
        <p:txBody>
          <a:bodyPr>
            <a:normAutofit/>
          </a:bodyPr>
          <a:lstStyle/>
          <a:p>
            <a:r>
              <a:rPr lang="en-US" b="1" dirty="0">
                <a:solidFill>
                  <a:srgbClr val="211F6B"/>
                </a:solidFill>
                <a:latin typeface="RawengulkSans" panose="00000A03000000000000" pitchFamily="50" charset="0"/>
              </a:rPr>
              <a:t>Where to use Ruby?</a:t>
            </a:r>
          </a:p>
          <a:p>
            <a:pPr lvl="1"/>
            <a:r>
              <a:rPr lang="en-US" b="1" dirty="0">
                <a:solidFill>
                  <a:srgbClr val="211F6B"/>
                </a:solidFill>
                <a:latin typeface="RawengulkSans" panose="00000A03000000000000" pitchFamily="50" charset="0"/>
                <a:ea typeface="RawengulkSans" charset="0"/>
                <a:cs typeface="RawengulkSans" charset="0"/>
              </a:rPr>
              <a:t>Web development: Ruby on Rails, Sinatra, </a:t>
            </a:r>
            <a:r>
              <a:rPr lang="en-US" b="1" dirty="0" err="1">
                <a:solidFill>
                  <a:srgbClr val="211F6B"/>
                </a:solidFill>
                <a:latin typeface="RawengulkSans" panose="00000A03000000000000" pitchFamily="50" charset="0"/>
                <a:ea typeface="RawengulkSans" charset="0"/>
                <a:cs typeface="RawengulkSans" charset="0"/>
              </a:rPr>
              <a:t>etc</a:t>
            </a:r>
            <a:endParaRPr lang="en-US" b="1" dirty="0">
              <a:solidFill>
                <a:srgbClr val="211F6B"/>
              </a:solidFill>
              <a:latin typeface="RawengulkSans" panose="00000A03000000000000" pitchFamily="50" charset="0"/>
              <a:ea typeface="RawengulkSans" charset="0"/>
              <a:cs typeface="RawengulkSans" charset="0"/>
            </a:endParaRPr>
          </a:p>
          <a:p>
            <a:pPr lvl="1"/>
            <a:r>
              <a:rPr lang="en-US" b="1" dirty="0">
                <a:solidFill>
                  <a:srgbClr val="211F6B"/>
                </a:solidFill>
                <a:latin typeface="RawengulkSans" panose="00000A03000000000000" pitchFamily="50" charset="0"/>
                <a:ea typeface="RawengulkSans" charset="0"/>
                <a:cs typeface="RawengulkSans" charset="0"/>
              </a:rPr>
              <a:t>Mobile Apps development: </a:t>
            </a:r>
            <a:r>
              <a:rPr lang="en-US" b="1" dirty="0" err="1">
                <a:solidFill>
                  <a:srgbClr val="211F6B"/>
                </a:solidFill>
                <a:latin typeface="RawengulkSans" panose="00000A03000000000000" pitchFamily="50" charset="0"/>
                <a:ea typeface="RawengulkSans" charset="0"/>
                <a:cs typeface="RawengulkSans" charset="0"/>
              </a:rPr>
              <a:t>RubyMotion</a:t>
            </a:r>
            <a:endParaRPr lang="en-US" b="1" dirty="0">
              <a:solidFill>
                <a:srgbClr val="211F6B"/>
              </a:solidFill>
              <a:latin typeface="RawengulkSans" panose="00000A03000000000000" pitchFamily="50" charset="0"/>
              <a:ea typeface="RawengulkSans" charset="0"/>
              <a:cs typeface="RawengulkSans" charset="0"/>
            </a:endParaRPr>
          </a:p>
          <a:p>
            <a:pPr lvl="1"/>
            <a:r>
              <a:rPr lang="en-US" b="1" dirty="0">
                <a:solidFill>
                  <a:srgbClr val="211F6B"/>
                </a:solidFill>
                <a:latin typeface="RawengulkSans" panose="00000A03000000000000" pitchFamily="50" charset="0"/>
                <a:ea typeface="RawengulkSans" charset="0"/>
                <a:cs typeface="RawengulkSans" charset="0"/>
              </a:rPr>
              <a:t>Desktop: </a:t>
            </a:r>
            <a:r>
              <a:rPr lang="en-US" b="1" dirty="0" err="1">
                <a:solidFill>
                  <a:srgbClr val="211F6B"/>
                </a:solidFill>
                <a:latin typeface="RawengulkSans" panose="00000A03000000000000" pitchFamily="50" charset="0"/>
                <a:ea typeface="RawengulkSans" charset="0"/>
                <a:cs typeface="RawengulkSans" charset="0"/>
              </a:rPr>
              <a:t>JRuby</a:t>
            </a:r>
            <a:endParaRPr lang="en-US" b="1" dirty="0">
              <a:solidFill>
                <a:srgbClr val="211F6B"/>
              </a:solidFill>
              <a:latin typeface="RawengulkSans" panose="00000A03000000000000" pitchFamily="50" charset="0"/>
              <a:ea typeface="RawengulkSans" charset="0"/>
              <a:cs typeface="RawengulkSans" charset="0"/>
            </a:endParaRPr>
          </a:p>
          <a:p>
            <a:pPr lvl="1"/>
            <a:endParaRPr lang="en-US" b="1" dirty="0">
              <a:solidFill>
                <a:srgbClr val="211F6B"/>
              </a:solidFill>
              <a:latin typeface="RawengulkSans" panose="00000A03000000000000" pitchFamily="50" charset="0"/>
              <a:ea typeface="RawengulkSans" charset="0"/>
              <a:cs typeface="RawengulkSans" charset="0"/>
            </a:endParaRPr>
          </a:p>
          <a:p>
            <a:r>
              <a:rPr lang="en-US" b="1" dirty="0">
                <a:solidFill>
                  <a:srgbClr val="211F6B"/>
                </a:solidFill>
                <a:latin typeface="RawengulkSans" panose="00000A03000000000000" pitchFamily="50" charset="0"/>
                <a:ea typeface="RawengulkSans" charset="0"/>
                <a:cs typeface="RawengulkSans" charset="0"/>
              </a:rPr>
              <a:t>Who uses Ruby?</a:t>
            </a:r>
          </a:p>
          <a:p>
            <a:pPr lvl="1"/>
            <a:r>
              <a:rPr lang="en-US" b="1" dirty="0">
                <a:solidFill>
                  <a:srgbClr val="211F6B"/>
                </a:solidFill>
                <a:latin typeface="RawengulkSans" panose="00000A03000000000000" pitchFamily="50" charset="0"/>
                <a:ea typeface="RawengulkSans" charset="0"/>
                <a:cs typeface="RawengulkSans" charset="0"/>
              </a:rPr>
              <a:t>Mainly, Startups</a:t>
            </a:r>
          </a:p>
          <a:p>
            <a:pPr lvl="1"/>
            <a:endParaRPr lang="en-US" b="1" dirty="0">
              <a:solidFill>
                <a:srgbClr val="211F6B"/>
              </a:solidFill>
              <a:latin typeface="RawengulkSans" panose="00000A03000000000000" pitchFamily="50" charset="0"/>
              <a:ea typeface="RawengulkSans" charset="0"/>
              <a:cs typeface="RawengulkSans" charset="0"/>
            </a:endParaRPr>
          </a:p>
          <a:p>
            <a:r>
              <a:rPr lang="en-US" b="1" dirty="0">
                <a:solidFill>
                  <a:srgbClr val="211F6B"/>
                </a:solidFill>
                <a:latin typeface="RawengulkSans" panose="00000A03000000000000" pitchFamily="50" charset="0"/>
                <a:ea typeface="RawengulkSans" charset="0"/>
                <a:cs typeface="RawengulkSans" charset="0"/>
              </a:rPr>
              <a:t>Why to use Ruby?</a:t>
            </a:r>
          </a:p>
          <a:p>
            <a:pPr lvl="1"/>
            <a:r>
              <a:rPr lang="en-US" b="1" dirty="0">
                <a:solidFill>
                  <a:srgbClr val="211F6B"/>
                </a:solidFill>
                <a:latin typeface="RawengulkSans" panose="00000A03000000000000" pitchFamily="50" charset="0"/>
                <a:ea typeface="RawengulkSans" charset="0"/>
                <a:cs typeface="RawengulkSans" charset="0"/>
              </a:rPr>
              <a:t>Because its simplicity, ease to be learned and speed to build applications.</a:t>
            </a:r>
            <a:endParaRPr lang="en-US" b="1" dirty="0">
              <a:solidFill>
                <a:srgbClr val="211F6B"/>
              </a:solidFill>
              <a:latin typeface="RawengulkSans" charset="0"/>
              <a:ea typeface="RawengulkSans" charset="0"/>
              <a:cs typeface="RawengulkSans" charset="0"/>
            </a:endParaRPr>
          </a:p>
          <a:p>
            <a:endParaRPr lang="en-US" b="1" dirty="0">
              <a:solidFill>
                <a:srgbClr val="211F6B"/>
              </a:solidFill>
              <a:latin typeface="RawengulkSans" panose="00000A03000000000000" pitchFamily="50" charset="0"/>
            </a:endParaRPr>
          </a:p>
          <a:p>
            <a:endParaRPr lang="en-US" b="1" dirty="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90718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err="1" smtClean="0">
                <a:solidFill>
                  <a:srgbClr val="211F6B"/>
                </a:solidFill>
                <a:latin typeface="RawengulkSans" charset="0"/>
                <a:ea typeface="RawengulkSans" charset="0"/>
                <a:cs typeface="RawengulkSans" charset="0"/>
              </a:rPr>
              <a:t>Git</a:t>
            </a:r>
            <a:r>
              <a:rPr lang="en-US" b="1" dirty="0" smtClean="0">
                <a:solidFill>
                  <a:srgbClr val="211F6B"/>
                </a:solidFill>
                <a:latin typeface="RawengulkSans" charset="0"/>
                <a:ea typeface="RawengulkSans" charset="0"/>
                <a:cs typeface="RawengulkSans" charset="0"/>
              </a:rPr>
              <a:t> basics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solidFill>
                  <a:srgbClr val="211F6B"/>
                </a:solidFill>
                <a:latin typeface="RawengulkSans" panose="00000A03000000000000" pitchFamily="50" charset="0"/>
              </a:rPr>
              <a:t>Linus Torvalds 2005</a:t>
            </a:r>
          </a:p>
          <a:p>
            <a:endParaRPr lang="en-US" b="1" dirty="0" smtClean="0">
              <a:solidFill>
                <a:srgbClr val="211F6B"/>
              </a:solidFill>
              <a:latin typeface="RawengulkSans" panose="00000A03000000000000" pitchFamily="50" charset="0"/>
            </a:endParaRPr>
          </a:p>
          <a:p>
            <a:r>
              <a:rPr lang="en-US" b="1" dirty="0" smtClean="0">
                <a:solidFill>
                  <a:srgbClr val="211F6B"/>
                </a:solidFill>
                <a:latin typeface="RawengulkSans" panose="00000A03000000000000" pitchFamily="50" charset="0"/>
              </a:rPr>
              <a:t>What </a:t>
            </a:r>
            <a:r>
              <a:rPr lang="en-US" b="1" dirty="0">
                <a:solidFill>
                  <a:srgbClr val="211F6B"/>
                </a:solidFill>
                <a:latin typeface="RawengulkSans" panose="00000A03000000000000" pitchFamily="50" charset="0"/>
              </a:rPr>
              <a:t>is Git?</a:t>
            </a:r>
          </a:p>
          <a:p>
            <a:pPr lvl="1"/>
            <a:r>
              <a:rPr lang="en-US" b="1" dirty="0">
                <a:solidFill>
                  <a:srgbClr val="211F6B"/>
                </a:solidFill>
                <a:latin typeface="RawengulkSans" panose="00000A03000000000000" pitchFamily="50" charset="0"/>
              </a:rPr>
              <a:t>Git is a mature and actively open source version control </a:t>
            </a:r>
            <a:r>
              <a:rPr lang="en-US" b="1" dirty="0" smtClean="0">
                <a:solidFill>
                  <a:srgbClr val="211F6B"/>
                </a:solidFill>
                <a:latin typeface="RawengulkSans" panose="00000A03000000000000" pitchFamily="50" charset="0"/>
              </a:rPr>
              <a:t>system</a:t>
            </a:r>
          </a:p>
          <a:p>
            <a:pPr lvl="1"/>
            <a:r>
              <a:rPr lang="en-US" b="1" dirty="0">
                <a:solidFill>
                  <a:srgbClr val="211F6B"/>
                </a:solidFill>
                <a:latin typeface="RawengulkSans" panose="00000A03000000000000" pitchFamily="50" charset="0"/>
              </a:rPr>
              <a:t>You will use </a:t>
            </a:r>
            <a:r>
              <a:rPr lang="en-US" b="1" dirty="0" err="1">
                <a:solidFill>
                  <a:srgbClr val="211F6B"/>
                </a:solidFill>
                <a:latin typeface="RawengulkSans" panose="00000A03000000000000" pitchFamily="50" charset="0"/>
              </a:rPr>
              <a:t>Git</a:t>
            </a:r>
            <a:r>
              <a:rPr lang="en-US" b="1" dirty="0">
                <a:solidFill>
                  <a:srgbClr val="211F6B"/>
                </a:solidFill>
                <a:latin typeface="RawengulkSans" panose="00000A03000000000000" pitchFamily="50" charset="0"/>
              </a:rPr>
              <a:t> to track and manage your coding history as well as get into the programming community as a </a:t>
            </a:r>
            <a:r>
              <a:rPr lang="en-US" b="1" dirty="0" smtClean="0">
                <a:solidFill>
                  <a:srgbClr val="211F6B"/>
                </a:solidFill>
                <a:latin typeface="RawengulkSans" panose="00000A03000000000000" pitchFamily="50" charset="0"/>
              </a:rPr>
              <a:t>whole. </a:t>
            </a:r>
          </a:p>
          <a:p>
            <a:pPr lvl="1"/>
            <a:r>
              <a:rPr lang="en-US" b="1" dirty="0" smtClean="0">
                <a:solidFill>
                  <a:srgbClr val="211F6B"/>
                </a:solidFill>
                <a:latin typeface="RawengulkSans" panose="00000A03000000000000" pitchFamily="50" charset="0"/>
              </a:rPr>
              <a:t>To </a:t>
            </a:r>
            <a:r>
              <a:rPr lang="en-US" b="1" dirty="0">
                <a:solidFill>
                  <a:srgbClr val="211F6B"/>
                </a:solidFill>
                <a:latin typeface="RawengulkSans" panose="00000A03000000000000" pitchFamily="50" charset="0"/>
              </a:rPr>
              <a:t>put it another way, </a:t>
            </a:r>
            <a:r>
              <a:rPr lang="en-US" b="1" dirty="0" err="1">
                <a:solidFill>
                  <a:srgbClr val="211F6B"/>
                </a:solidFill>
                <a:latin typeface="RawengulkSans" panose="00000A03000000000000" pitchFamily="50" charset="0"/>
              </a:rPr>
              <a:t>Git</a:t>
            </a:r>
            <a:r>
              <a:rPr lang="en-US" b="1" dirty="0">
                <a:solidFill>
                  <a:srgbClr val="211F6B"/>
                </a:solidFill>
                <a:latin typeface="RawengulkSans" panose="00000A03000000000000" pitchFamily="50" charset="0"/>
              </a:rPr>
              <a:t> will allow you to make revisions of your work as well as others… this way you can feel assured that if you make an awful mistake to fix or have a solution for someone else, </a:t>
            </a:r>
            <a:r>
              <a:rPr lang="en-US" b="1" dirty="0" err="1">
                <a:solidFill>
                  <a:srgbClr val="211F6B"/>
                </a:solidFill>
                <a:latin typeface="RawengulkSans" panose="00000A03000000000000" pitchFamily="50" charset="0"/>
              </a:rPr>
              <a:t>Git</a:t>
            </a:r>
            <a:r>
              <a:rPr lang="en-US" b="1" dirty="0">
                <a:solidFill>
                  <a:srgbClr val="211F6B"/>
                </a:solidFill>
                <a:latin typeface="RawengulkSans" panose="00000A03000000000000" pitchFamily="50" charset="0"/>
              </a:rPr>
              <a:t> will be the best way to do it</a:t>
            </a:r>
          </a:p>
          <a:p>
            <a:pPr lvl="1"/>
            <a:r>
              <a:rPr lang="en-US" b="1" dirty="0" err="1">
                <a:solidFill>
                  <a:srgbClr val="211F6B"/>
                </a:solidFill>
                <a:latin typeface="RawengulkSans" panose="00000A03000000000000" pitchFamily="50" charset="0"/>
              </a:rPr>
              <a:t>Github</a:t>
            </a:r>
            <a:r>
              <a:rPr lang="en-US" b="1" dirty="0">
                <a:solidFill>
                  <a:srgbClr val="211F6B"/>
                </a:solidFill>
                <a:latin typeface="RawengulkSans" panose="00000A03000000000000" pitchFamily="50" charset="0"/>
              </a:rPr>
              <a:t>, Bitbucket, </a:t>
            </a:r>
            <a:r>
              <a:rPr lang="en-US" b="1" dirty="0" err="1">
                <a:solidFill>
                  <a:srgbClr val="211F6B"/>
                </a:solidFill>
                <a:latin typeface="RawengulkSans" panose="00000A03000000000000" pitchFamily="50" charset="0"/>
              </a:rPr>
              <a:t>etc</a:t>
            </a:r>
            <a:endParaRPr lang="en-US" b="1" dirty="0">
              <a:solidFill>
                <a:srgbClr val="211F6B"/>
              </a:solidFill>
              <a:latin typeface="RawengulkSans" panose="00000A03000000000000" pitchFamily="50" charset="0"/>
            </a:endParaRPr>
          </a:p>
          <a:p>
            <a:pPr lvl="1"/>
            <a:endParaRPr lang="en-US" b="1" dirty="0">
              <a:solidFill>
                <a:srgbClr val="211F6B"/>
              </a:solidFill>
              <a:latin typeface="RawengulkSans" panose="00000A03000000000000" pitchFamily="50" charset="0"/>
            </a:endParaRPr>
          </a:p>
          <a:p>
            <a:pPr lvl="1"/>
            <a:r>
              <a:rPr lang="en-US" b="1" dirty="0">
                <a:solidFill>
                  <a:srgbClr val="211F6B"/>
                </a:solidFill>
                <a:latin typeface="RawengulkSans" panose="00000A03000000000000" pitchFamily="50" charset="0"/>
              </a:rPr>
              <a:t>Allows coworking</a:t>
            </a:r>
          </a:p>
          <a:p>
            <a:pPr lvl="1"/>
            <a:r>
              <a:rPr lang="en-US" b="1" dirty="0">
                <a:solidFill>
                  <a:srgbClr val="211F6B"/>
                </a:solidFill>
                <a:latin typeface="RawengulkSans" panose="00000A03000000000000" pitchFamily="50" charset="0"/>
              </a:rPr>
              <a:t>Commits History and Author</a:t>
            </a:r>
          </a:p>
          <a:p>
            <a:pPr lvl="1"/>
            <a:r>
              <a:rPr lang="en-US" b="1" dirty="0">
                <a:solidFill>
                  <a:srgbClr val="211F6B"/>
                </a:solidFill>
                <a:latin typeface="RawengulkSans" panose="00000A03000000000000" pitchFamily="50" charset="0"/>
              </a:rPr>
              <a:t>Branching to easily perform environments</a:t>
            </a:r>
          </a:p>
          <a:p>
            <a:pPr lvl="1"/>
            <a:r>
              <a:rPr lang="en-US" b="1" dirty="0">
                <a:solidFill>
                  <a:srgbClr val="211F6B"/>
                </a:solidFill>
                <a:latin typeface="RawengulkSans" panose="00000A03000000000000" pitchFamily="50" charset="0"/>
              </a:rPr>
              <a:t>Easy to rollback to stable </a:t>
            </a:r>
            <a:r>
              <a:rPr lang="en-US" b="1" dirty="0" smtClean="0">
                <a:solidFill>
                  <a:srgbClr val="211F6B"/>
                </a:solidFill>
                <a:latin typeface="RawengulkSans" panose="00000A03000000000000" pitchFamily="50" charset="0"/>
              </a:rPr>
              <a:t>versions</a:t>
            </a:r>
          </a:p>
          <a:p>
            <a:pPr lvl="1"/>
            <a:endParaRPr lang="en-US" b="1" dirty="0" smtClean="0">
              <a:solidFill>
                <a:srgbClr val="211F6B"/>
              </a:solidFill>
              <a:latin typeface="RawengulkSans" panose="00000A03000000000000" pitchFamily="50" charset="0"/>
            </a:endParaRPr>
          </a:p>
          <a:p>
            <a:r>
              <a:rPr lang="en-US" b="1" dirty="0">
                <a:solidFill>
                  <a:srgbClr val="211F6B"/>
                </a:solidFill>
                <a:latin typeface="RawengulkSans" panose="00000A03000000000000" pitchFamily="50" charset="0"/>
                <a:hlinkClick r:id="rId3"/>
              </a:rPr>
              <a:t>https://</a:t>
            </a:r>
            <a:r>
              <a:rPr lang="en-US" b="1" dirty="0" smtClean="0">
                <a:solidFill>
                  <a:srgbClr val="211F6B"/>
                </a:solidFill>
                <a:latin typeface="RawengulkSans" panose="00000A03000000000000" pitchFamily="50" charset="0"/>
                <a:hlinkClick r:id="rId3"/>
              </a:rPr>
              <a:t>git-scm.com/videos</a:t>
            </a:r>
            <a:endParaRPr lang="en-US" b="1" dirty="0">
              <a:solidFill>
                <a:srgbClr val="211F6B"/>
              </a:solidFill>
              <a:latin typeface="RawengulkSans" panose="00000A03000000000000" pitchFamily="50" charset="0"/>
            </a:endParaRPr>
          </a:p>
          <a:p>
            <a:r>
              <a:rPr lang="en-US" b="1" dirty="0">
                <a:solidFill>
                  <a:srgbClr val="211F6B"/>
                </a:solidFill>
                <a:latin typeface="RawengulkSans" panose="00000A03000000000000" pitchFamily="50" charset="0"/>
                <a:hlinkClick r:id="rId4"/>
              </a:rPr>
              <a:t>https://</a:t>
            </a:r>
            <a:r>
              <a:rPr lang="en-US" b="1" dirty="0" smtClean="0">
                <a:solidFill>
                  <a:srgbClr val="211F6B"/>
                </a:solidFill>
                <a:latin typeface="RawengulkSans" panose="00000A03000000000000" pitchFamily="50" charset="0"/>
                <a:hlinkClick r:id="rId4"/>
              </a:rPr>
              <a:t>medium.freecodecamp.org</a:t>
            </a:r>
            <a:r>
              <a:rPr lang="en-US" b="1" smtClean="0">
                <a:solidFill>
                  <a:srgbClr val="211F6B"/>
                </a:solidFill>
                <a:latin typeface="RawengulkSans" panose="00000A03000000000000" pitchFamily="50" charset="0"/>
                <a:hlinkClick r:id="rId4"/>
              </a:rPr>
              <a:t>/how-to-become-a-git-expert-e7c38bf54826</a:t>
            </a:r>
            <a:endParaRPr lang="en-US" b="1" dirty="0" smtClean="0">
              <a:solidFill>
                <a:srgbClr val="211F6B"/>
              </a:solidFill>
              <a:latin typeface="RawengulkSans" panose="00000A03000000000000" pitchFamily="50" charset="0"/>
            </a:endParaRPr>
          </a:p>
          <a:p>
            <a:endParaRPr lang="en-US" b="1" dirty="0">
              <a:solidFill>
                <a:srgbClr val="211F6B"/>
              </a:solidFill>
              <a:latin typeface="RawengulkSans" panose="00000A03000000000000" pitchFamily="50" charset="0"/>
            </a:endParaRPr>
          </a:p>
          <a:p>
            <a:pPr lvl="1"/>
            <a:endParaRPr lang="en-US" b="1" dirty="0">
              <a:solidFill>
                <a:srgbClr val="211F6B"/>
              </a:solidFill>
              <a:latin typeface="RawengulkSans" panose="00000A03000000000000" pitchFamily="50" charset="0"/>
            </a:endParaRPr>
          </a:p>
          <a:p>
            <a:endParaRPr lang="en-US" b="1" dirty="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00698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MVC</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417" y="1825625"/>
            <a:ext cx="5791165" cy="4351338"/>
          </a:xfrm>
        </p:spPr>
      </p:pic>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95189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MVC</a:t>
            </a:r>
            <a:endParaRPr lang="en-US" dirty="0"/>
          </a:p>
        </p:txBody>
      </p:sp>
      <p:sp>
        <p:nvSpPr>
          <p:cNvPr id="3" name="Content Placeholder 2"/>
          <p:cNvSpPr>
            <a:spLocks noGrp="1"/>
          </p:cNvSpPr>
          <p:nvPr>
            <p:ph idx="1"/>
          </p:nvPr>
        </p:nvSpPr>
        <p:spPr/>
        <p:txBody>
          <a:bodyPr>
            <a:normAutofit/>
          </a:bodyPr>
          <a:lstStyle/>
          <a:p>
            <a:r>
              <a:rPr lang="en-US" b="1" dirty="0" smtClean="0">
                <a:solidFill>
                  <a:srgbClr val="211F6B"/>
                </a:solidFill>
                <a:latin typeface="RawengulkSans" charset="0"/>
                <a:ea typeface="RawengulkSans" charset="0"/>
                <a:cs typeface="RawengulkSans" charset="0"/>
              </a:rPr>
              <a:t>The MVC is a software application’s architecture pattern, it separates the application in three components, Model, View and Controller.</a:t>
            </a:r>
          </a:p>
          <a:p>
            <a:endParaRPr lang="en-US" b="1" dirty="0" smtClean="0">
              <a:solidFill>
                <a:srgbClr val="211F6B"/>
              </a:solidFill>
              <a:latin typeface="RawengulkSans" charset="0"/>
              <a:ea typeface="RawengulkSans" charset="0"/>
              <a:cs typeface="RawengulkSans" charset="0"/>
            </a:endParaRPr>
          </a:p>
          <a:p>
            <a:r>
              <a:rPr lang="en-US" b="1" dirty="0" smtClean="0">
                <a:solidFill>
                  <a:srgbClr val="211F6B"/>
                </a:solidFill>
                <a:latin typeface="RawengulkSans" charset="0"/>
                <a:ea typeface="RawengulkSans" charset="0"/>
                <a:cs typeface="RawengulkSans" charset="0"/>
              </a:rPr>
              <a:t>Models</a:t>
            </a:r>
            <a:r>
              <a:rPr lang="en-US" b="1" dirty="0">
                <a:solidFill>
                  <a:srgbClr val="211F6B"/>
                </a:solidFill>
                <a:latin typeface="RawengulkSans" charset="0"/>
                <a:ea typeface="RawengulkSans" charset="0"/>
                <a:cs typeface="RawengulkSans" charset="0"/>
              </a:rPr>
              <a:t> </a:t>
            </a:r>
            <a:r>
              <a:rPr lang="en-US" b="1" dirty="0" smtClean="0">
                <a:solidFill>
                  <a:srgbClr val="211F6B"/>
                </a:solidFill>
                <a:latin typeface="RawengulkSans" charset="0"/>
                <a:ea typeface="RawengulkSans" charset="0"/>
                <a:cs typeface="RawengulkSans" charset="0"/>
              </a:rPr>
              <a:t>are for </a:t>
            </a:r>
            <a:r>
              <a:rPr lang="en-US" b="1" dirty="0">
                <a:solidFill>
                  <a:srgbClr val="211F6B"/>
                </a:solidFill>
                <a:latin typeface="RawengulkSans" charset="0"/>
                <a:ea typeface="RawengulkSans" charset="0"/>
                <a:cs typeface="RawengulkSans" charset="0"/>
              </a:rPr>
              <a:t>handling data and business logic</a:t>
            </a:r>
          </a:p>
          <a:p>
            <a:r>
              <a:rPr lang="en-US" b="1" dirty="0">
                <a:solidFill>
                  <a:srgbClr val="211F6B"/>
                </a:solidFill>
                <a:latin typeface="RawengulkSans" charset="0"/>
                <a:ea typeface="RawengulkSans" charset="0"/>
                <a:cs typeface="RawengulkSans" charset="0"/>
              </a:rPr>
              <a:t>Controllers </a:t>
            </a:r>
            <a:r>
              <a:rPr lang="en-US" b="1" dirty="0" smtClean="0">
                <a:solidFill>
                  <a:srgbClr val="211F6B"/>
                </a:solidFill>
                <a:latin typeface="RawengulkSans" charset="0"/>
                <a:ea typeface="RawengulkSans" charset="0"/>
                <a:cs typeface="RawengulkSans" charset="0"/>
              </a:rPr>
              <a:t>are for </a:t>
            </a:r>
            <a:r>
              <a:rPr lang="en-US" b="1" dirty="0">
                <a:solidFill>
                  <a:srgbClr val="211F6B"/>
                </a:solidFill>
                <a:latin typeface="RawengulkSans" charset="0"/>
                <a:ea typeface="RawengulkSans" charset="0"/>
                <a:cs typeface="RawengulkSans" charset="0"/>
              </a:rPr>
              <a:t>handling the user interface and application</a:t>
            </a:r>
          </a:p>
          <a:p>
            <a:r>
              <a:rPr lang="en-US" b="1" dirty="0">
                <a:solidFill>
                  <a:srgbClr val="211F6B"/>
                </a:solidFill>
                <a:latin typeface="RawengulkSans" charset="0"/>
                <a:ea typeface="RawengulkSans" charset="0"/>
                <a:cs typeface="RawengulkSans" charset="0"/>
              </a:rPr>
              <a:t>Views</a:t>
            </a:r>
            <a:r>
              <a:rPr lang="en-US" b="1">
                <a:solidFill>
                  <a:srgbClr val="211F6B"/>
                </a:solidFill>
                <a:latin typeface="RawengulkSans" charset="0"/>
                <a:ea typeface="RawengulkSans" charset="0"/>
                <a:cs typeface="RawengulkSans" charset="0"/>
              </a:rPr>
              <a:t> </a:t>
            </a:r>
            <a:r>
              <a:rPr lang="en-US" b="1" smtClean="0">
                <a:solidFill>
                  <a:srgbClr val="211F6B"/>
                </a:solidFill>
                <a:latin typeface="RawengulkSans" charset="0"/>
                <a:ea typeface="RawengulkSans" charset="0"/>
                <a:cs typeface="RawengulkSans" charset="0"/>
              </a:rPr>
              <a:t>are for </a:t>
            </a:r>
            <a:r>
              <a:rPr lang="en-US" b="1" dirty="0">
                <a:solidFill>
                  <a:srgbClr val="211F6B"/>
                </a:solidFill>
                <a:latin typeface="RawengulkSans" charset="0"/>
                <a:ea typeface="RawengulkSans" charset="0"/>
                <a:cs typeface="RawengulkSans" charset="0"/>
              </a:rPr>
              <a:t>handling graphical user interface objects and presentation</a:t>
            </a:r>
          </a:p>
          <a:p>
            <a:endParaRPr lang="en-US" b="1" dirty="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31715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MVC</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rgbClr val="211F6B"/>
                </a:solidFill>
                <a:latin typeface="RawengulkSans" charset="0"/>
                <a:ea typeface="RawengulkSans" charset="0"/>
                <a:cs typeface="RawengulkSans" charset="0"/>
              </a:rPr>
              <a:t>The flow for an HTTP request is described below:</a:t>
            </a:r>
          </a:p>
          <a:p>
            <a:endParaRPr lang="en-US" b="1" dirty="0" smtClean="0">
              <a:solidFill>
                <a:srgbClr val="211F6B"/>
              </a:solidFill>
              <a:latin typeface="RawengulkSans" charset="0"/>
              <a:ea typeface="RawengulkSans" charset="0"/>
              <a:cs typeface="RawengulkSans" charset="0"/>
            </a:endParaRPr>
          </a:p>
          <a:p>
            <a:pPr marL="514350" indent="-514350">
              <a:buFont typeface="+mj-lt"/>
              <a:buAutoNum type="arabicPeriod"/>
            </a:pPr>
            <a:r>
              <a:rPr lang="en-US" b="1" dirty="0" smtClean="0">
                <a:solidFill>
                  <a:srgbClr val="211F6B"/>
                </a:solidFill>
                <a:latin typeface="RawengulkSans" charset="0"/>
                <a:ea typeface="RawengulkSans" charset="0"/>
                <a:cs typeface="RawengulkSans" charset="0"/>
              </a:rPr>
              <a:t>The </a:t>
            </a:r>
            <a:r>
              <a:rPr lang="en-US" b="1" dirty="0">
                <a:solidFill>
                  <a:srgbClr val="211F6B"/>
                </a:solidFill>
                <a:latin typeface="RawengulkSans" charset="0"/>
                <a:ea typeface="RawengulkSans" charset="0"/>
                <a:cs typeface="RawengulkSans" charset="0"/>
              </a:rPr>
              <a:t>browser (on the client) sends a request for a page to the controller on the server</a:t>
            </a:r>
            <a:r>
              <a:rPr lang="en-US" b="1" dirty="0" smtClean="0">
                <a:solidFill>
                  <a:srgbClr val="211F6B"/>
                </a:solidFill>
                <a:latin typeface="RawengulkSans" charset="0"/>
                <a:ea typeface="RawengulkSans" charset="0"/>
                <a:cs typeface="RawengulkSans" charset="0"/>
              </a:rPr>
              <a:t>.</a:t>
            </a:r>
          </a:p>
          <a:p>
            <a:pPr marL="514350" indent="-514350">
              <a:buFont typeface="+mj-lt"/>
              <a:buAutoNum type="arabicPeriod"/>
            </a:pPr>
            <a:r>
              <a:rPr lang="en-US" b="1" dirty="0" smtClean="0">
                <a:solidFill>
                  <a:srgbClr val="211F6B"/>
                </a:solidFill>
                <a:latin typeface="RawengulkSans" charset="0"/>
                <a:ea typeface="RawengulkSans" charset="0"/>
                <a:cs typeface="RawengulkSans" charset="0"/>
              </a:rPr>
              <a:t>The routes file determine what controller and action to call.</a:t>
            </a:r>
            <a:endParaRPr lang="en-US" b="1" dirty="0">
              <a:solidFill>
                <a:srgbClr val="211F6B"/>
              </a:solidFill>
              <a:latin typeface="RawengulkSans" charset="0"/>
              <a:ea typeface="RawengulkSans" charset="0"/>
              <a:cs typeface="RawengulkSans" charset="0"/>
            </a:endParaRPr>
          </a:p>
          <a:p>
            <a:pPr marL="514350" indent="-514350">
              <a:buFont typeface="+mj-lt"/>
              <a:buAutoNum type="arabicPeriod"/>
            </a:pPr>
            <a:r>
              <a:rPr lang="en-US" b="1" dirty="0">
                <a:solidFill>
                  <a:srgbClr val="211F6B"/>
                </a:solidFill>
                <a:latin typeface="RawengulkSans" charset="0"/>
                <a:ea typeface="RawengulkSans" charset="0"/>
                <a:cs typeface="RawengulkSans" charset="0"/>
              </a:rPr>
              <a:t>The controller retrieves the data it needs from the model in order to respond to the request</a:t>
            </a:r>
            <a:r>
              <a:rPr lang="en-US" b="1" dirty="0" smtClean="0">
                <a:solidFill>
                  <a:srgbClr val="211F6B"/>
                </a:solidFill>
                <a:latin typeface="RawengulkSans" charset="0"/>
                <a:ea typeface="RawengulkSans" charset="0"/>
                <a:cs typeface="RawengulkSans" charset="0"/>
              </a:rPr>
              <a:t>.</a:t>
            </a:r>
          </a:p>
          <a:p>
            <a:pPr marL="514350" indent="-514350">
              <a:buFont typeface="+mj-lt"/>
              <a:buAutoNum type="arabicPeriod"/>
            </a:pPr>
            <a:r>
              <a:rPr lang="en-US" b="1" dirty="0" smtClean="0">
                <a:solidFill>
                  <a:srgbClr val="211F6B"/>
                </a:solidFill>
                <a:latin typeface="RawengulkSans" charset="0"/>
                <a:ea typeface="RawengulkSans" charset="0"/>
                <a:cs typeface="RawengulkSans" charset="0"/>
              </a:rPr>
              <a:t>The model go to the database and gets all the needed information to return it to the controller.</a:t>
            </a:r>
            <a:endParaRPr lang="en-US" b="1" dirty="0">
              <a:solidFill>
                <a:srgbClr val="211F6B"/>
              </a:solidFill>
              <a:latin typeface="RawengulkSans" charset="0"/>
              <a:ea typeface="RawengulkSans" charset="0"/>
              <a:cs typeface="RawengulkSans" charset="0"/>
            </a:endParaRPr>
          </a:p>
          <a:p>
            <a:pPr marL="514350" indent="-514350">
              <a:buFont typeface="+mj-lt"/>
              <a:buAutoNum type="arabicPeriod"/>
            </a:pPr>
            <a:r>
              <a:rPr lang="en-US" b="1" dirty="0">
                <a:solidFill>
                  <a:srgbClr val="211F6B"/>
                </a:solidFill>
                <a:latin typeface="RawengulkSans" charset="0"/>
                <a:ea typeface="RawengulkSans" charset="0"/>
                <a:cs typeface="RawengulkSans" charset="0"/>
              </a:rPr>
              <a:t>The controller gives the retrieved data to the view.</a:t>
            </a:r>
          </a:p>
          <a:p>
            <a:pPr marL="514350" indent="-514350">
              <a:buFont typeface="+mj-lt"/>
              <a:buAutoNum type="arabicPeriod"/>
            </a:pPr>
            <a:r>
              <a:rPr lang="en-US" b="1" dirty="0">
                <a:solidFill>
                  <a:srgbClr val="211F6B"/>
                </a:solidFill>
                <a:latin typeface="RawengulkSans" charset="0"/>
                <a:ea typeface="RawengulkSans" charset="0"/>
                <a:cs typeface="RawengulkSans" charset="0"/>
              </a:rPr>
              <a:t>The view is rendered and sent back to the client for the browser to display.</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01396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MVC</a:t>
            </a:r>
            <a:endParaRPr lang="en-US" dirty="0"/>
          </a:p>
        </p:txBody>
      </p:sp>
      <p:sp>
        <p:nvSpPr>
          <p:cNvPr id="3" name="Content Placeholder 2"/>
          <p:cNvSpPr>
            <a:spLocks noGrp="1"/>
          </p:cNvSpPr>
          <p:nvPr>
            <p:ph idx="1"/>
          </p:nvPr>
        </p:nvSpPr>
        <p:spPr/>
        <p:txBody>
          <a:bodyPr>
            <a:normAutofit lnSpcReduction="10000"/>
          </a:bodyPr>
          <a:lstStyle/>
          <a:p>
            <a:endParaRPr lang="en-US" b="1" i="1" smtClean="0">
              <a:solidFill>
                <a:srgbClr val="211F6B"/>
              </a:solidFill>
              <a:latin typeface="RawengulkSans" charset="0"/>
              <a:ea typeface="RawengulkSans" charset="0"/>
              <a:cs typeface="RawengulkSans" charset="0"/>
            </a:endParaRPr>
          </a:p>
          <a:p>
            <a:r>
              <a:rPr lang="en-US" b="1" i="1" smtClean="0">
                <a:solidFill>
                  <a:srgbClr val="211F6B"/>
                </a:solidFill>
                <a:latin typeface="RawengulkSans" charset="0"/>
                <a:ea typeface="RawengulkSans" charset="0"/>
                <a:cs typeface="RawengulkSans" charset="0"/>
              </a:rPr>
              <a:t>Improved </a:t>
            </a:r>
            <a:r>
              <a:rPr lang="en-US" b="1" i="1" dirty="0" smtClean="0">
                <a:solidFill>
                  <a:srgbClr val="211F6B"/>
                </a:solidFill>
                <a:latin typeface="RawengulkSans" charset="0"/>
                <a:ea typeface="RawengulkSans" charset="0"/>
                <a:cs typeface="RawengulkSans" charset="0"/>
              </a:rPr>
              <a:t>scalability:</a:t>
            </a:r>
            <a:r>
              <a:rPr lang="en-US" b="1" dirty="0">
                <a:solidFill>
                  <a:srgbClr val="211F6B"/>
                </a:solidFill>
                <a:latin typeface="RawengulkSans" charset="0"/>
                <a:ea typeface="RawengulkSans" charset="0"/>
                <a:cs typeface="RawengulkSans" charset="0"/>
              </a:rPr>
              <a:t> (the ability for an application to grow</a:t>
            </a:r>
            <a:r>
              <a:rPr lang="en-US" b="1" dirty="0" smtClean="0">
                <a:solidFill>
                  <a:srgbClr val="211F6B"/>
                </a:solidFill>
                <a:latin typeface="RawengulkSans" charset="0"/>
                <a:ea typeface="RawengulkSans" charset="0"/>
                <a:cs typeface="RawengulkSans" charset="0"/>
              </a:rPr>
              <a:t>) you could add more options to your application without affect the existent code and also improving the performance.</a:t>
            </a:r>
          </a:p>
          <a:p>
            <a:endParaRPr lang="en-US" b="1" dirty="0">
              <a:solidFill>
                <a:srgbClr val="211F6B"/>
              </a:solidFill>
              <a:latin typeface="RawengulkSans" charset="0"/>
              <a:ea typeface="RawengulkSans" charset="0"/>
              <a:cs typeface="RawengulkSans" charset="0"/>
            </a:endParaRPr>
          </a:p>
          <a:p>
            <a:r>
              <a:rPr lang="en-US" b="1" i="1" dirty="0">
                <a:solidFill>
                  <a:srgbClr val="211F6B"/>
                </a:solidFill>
                <a:latin typeface="RawengulkSans" charset="0"/>
                <a:ea typeface="RawengulkSans" charset="0"/>
                <a:cs typeface="RawengulkSans" charset="0"/>
              </a:rPr>
              <a:t>E</a:t>
            </a:r>
            <a:r>
              <a:rPr lang="en-US" b="1" i="1" dirty="0" smtClean="0">
                <a:solidFill>
                  <a:srgbClr val="211F6B"/>
                </a:solidFill>
                <a:latin typeface="RawengulkSans" charset="0"/>
                <a:ea typeface="RawengulkSans" charset="0"/>
                <a:cs typeface="RawengulkSans" charset="0"/>
              </a:rPr>
              <a:t>ase </a:t>
            </a:r>
            <a:r>
              <a:rPr lang="en-US" b="1" i="1" dirty="0">
                <a:solidFill>
                  <a:srgbClr val="211F6B"/>
                </a:solidFill>
                <a:latin typeface="RawengulkSans" charset="0"/>
                <a:ea typeface="RawengulkSans" charset="0"/>
                <a:cs typeface="RawengulkSans" charset="0"/>
              </a:rPr>
              <a:t>of </a:t>
            </a:r>
            <a:r>
              <a:rPr lang="en-US" b="1" i="1" dirty="0" smtClean="0">
                <a:solidFill>
                  <a:srgbClr val="211F6B"/>
                </a:solidFill>
                <a:latin typeface="RawengulkSans" charset="0"/>
                <a:ea typeface="RawengulkSans" charset="0"/>
                <a:cs typeface="RawengulkSans" charset="0"/>
              </a:rPr>
              <a:t>maintenance</a:t>
            </a:r>
            <a:r>
              <a:rPr lang="en-US" b="1" dirty="0" smtClean="0">
                <a:solidFill>
                  <a:srgbClr val="211F6B"/>
                </a:solidFill>
                <a:latin typeface="RawengulkSans" charset="0"/>
                <a:ea typeface="RawengulkSans" charset="0"/>
                <a:cs typeface="RawengulkSans" charset="0"/>
              </a:rPr>
              <a:t>: all the components have low dependency of each other, making changes to one of those, does not affect another.</a:t>
            </a:r>
          </a:p>
          <a:p>
            <a:endParaRPr lang="en-US" b="1" dirty="0" smtClean="0">
              <a:solidFill>
                <a:srgbClr val="211F6B"/>
              </a:solidFill>
              <a:latin typeface="RawengulkSans" charset="0"/>
              <a:ea typeface="RawengulkSans" charset="0"/>
              <a:cs typeface="RawengulkSans" charset="0"/>
            </a:endParaRPr>
          </a:p>
          <a:p>
            <a:r>
              <a:rPr lang="en-US" b="1" i="1" dirty="0" smtClean="0">
                <a:solidFill>
                  <a:srgbClr val="211F6B"/>
                </a:solidFill>
                <a:latin typeface="RawengulkSans" charset="0"/>
                <a:ea typeface="RawengulkSans" charset="0"/>
                <a:cs typeface="RawengulkSans" charset="0"/>
              </a:rPr>
              <a:t>Reusability</a:t>
            </a:r>
            <a:r>
              <a:rPr lang="en-US" b="1" dirty="0" smtClean="0">
                <a:solidFill>
                  <a:srgbClr val="211F6B"/>
                </a:solidFill>
                <a:latin typeface="RawengulkSans" charset="0"/>
                <a:ea typeface="RawengulkSans" charset="0"/>
                <a:cs typeface="RawengulkSans" charset="0"/>
              </a:rPr>
              <a:t>: you have the option to reuse a model by multiple views.</a:t>
            </a:r>
            <a:endParaRPr lang="en-US" b="1" dirty="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49245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OOP concepts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solidFill>
                  <a:srgbClr val="211F6B"/>
                </a:solidFill>
                <a:latin typeface="RawengulkSans" charset="0"/>
                <a:ea typeface="RawengulkSans" charset="0"/>
                <a:cs typeface="RawengulkSans" charset="0"/>
              </a:rPr>
              <a:t>Object-Oriented Programming is a programming paradigm, refers to a programming methodology based on objects, instead of just functions and procedures.</a:t>
            </a:r>
          </a:p>
          <a:p>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rPr>
              <a:t>Classes: a class is template for creating objects, it provides initial values for state and implementations of behavior (methods).</a:t>
            </a:r>
          </a:p>
          <a:p>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rPr>
              <a:t>Objects: an object is an entity which has features that make it different from other objects and which can execute defined actions.</a:t>
            </a:r>
          </a:p>
          <a:p>
            <a:pPr lvl="1"/>
            <a:r>
              <a:rPr lang="en-US" b="1" dirty="0">
                <a:solidFill>
                  <a:srgbClr val="211F6B"/>
                </a:solidFill>
                <a:latin typeface="RawengulkSans" charset="0"/>
                <a:ea typeface="RawengulkSans" charset="0"/>
                <a:cs typeface="RawengulkSans" charset="0"/>
              </a:rPr>
              <a:t>The object features are known as variables or attributes</a:t>
            </a:r>
          </a:p>
          <a:p>
            <a:pPr lvl="1"/>
            <a:r>
              <a:rPr lang="en-US" b="1" dirty="0">
                <a:solidFill>
                  <a:srgbClr val="211F6B"/>
                </a:solidFill>
                <a:latin typeface="RawengulkSans" charset="0"/>
                <a:ea typeface="RawengulkSans" charset="0"/>
                <a:cs typeface="RawengulkSans" charset="0"/>
              </a:rPr>
              <a:t>The actions are named methods or functions.</a:t>
            </a:r>
          </a:p>
          <a:p>
            <a:pPr lvl="1"/>
            <a:r>
              <a:rPr lang="en-US" b="1" dirty="0">
                <a:solidFill>
                  <a:srgbClr val="211F6B"/>
                </a:solidFill>
                <a:latin typeface="RawengulkSans" charset="0"/>
                <a:ea typeface="RawengulkSans" charset="0"/>
                <a:cs typeface="RawengulkSans" charset="0"/>
              </a:rPr>
              <a:t>The creation of a new object is known as instantiation. </a:t>
            </a:r>
          </a:p>
          <a:p>
            <a:endParaRPr lang="en-US" b="1" dirty="0">
              <a:solidFill>
                <a:srgbClr val="211F6B"/>
              </a:solidFill>
              <a:latin typeface="RawengulkSans" charset="0"/>
              <a:ea typeface="RawengulkSans" charset="0"/>
              <a:cs typeface="RawengulkSans" charset="0"/>
            </a:endParaRPr>
          </a:p>
          <a:p>
            <a:pPr lvl="1"/>
            <a:endParaRPr lang="en-US" dirty="0">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60761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OOP concepts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211F6B"/>
                </a:solidFill>
                <a:latin typeface="Courier New" charset="0"/>
                <a:ea typeface="Courier New" charset="0"/>
                <a:cs typeface="Courier New" charset="0"/>
              </a:rPr>
              <a:t>class Pencil</a:t>
            </a:r>
          </a:p>
          <a:p>
            <a:pPr marL="0" indent="0">
              <a:buNone/>
            </a:pPr>
            <a:r>
              <a:rPr lang="en-US" dirty="0">
                <a:solidFill>
                  <a:srgbClr val="211F6B"/>
                </a:solidFill>
                <a:latin typeface="Courier New" charset="0"/>
                <a:ea typeface="Courier New" charset="0"/>
                <a:cs typeface="Courier New" charset="0"/>
              </a:rPr>
              <a:t>  color = ‘yellow’</a:t>
            </a:r>
          </a:p>
          <a:p>
            <a:pPr marL="0" indent="0">
              <a:buNone/>
            </a:pPr>
            <a:r>
              <a:rPr lang="en-US" dirty="0">
                <a:solidFill>
                  <a:srgbClr val="211F6B"/>
                </a:solidFill>
                <a:latin typeface="Courier New" charset="0"/>
                <a:ea typeface="Courier New" charset="0"/>
                <a:cs typeface="Courier New" charset="0"/>
              </a:rPr>
              <a:t>  height = 10</a:t>
            </a:r>
          </a:p>
          <a:p>
            <a:pPr marL="0" indent="0">
              <a:buNone/>
            </a:pPr>
            <a:r>
              <a:rPr lang="en-US" dirty="0">
                <a:solidFill>
                  <a:srgbClr val="211F6B"/>
                </a:solidFill>
                <a:latin typeface="Courier New" charset="0"/>
                <a:ea typeface="Courier New" charset="0"/>
                <a:cs typeface="Courier New" charset="0"/>
              </a:rPr>
              <a:t>  material = ‘wood’</a:t>
            </a:r>
          </a:p>
          <a:p>
            <a:pPr marL="0" indent="0">
              <a:buNone/>
            </a:pPr>
            <a:endParaRPr lang="en-US" dirty="0">
              <a:solidFill>
                <a:srgbClr val="211F6B"/>
              </a:solidFill>
              <a:latin typeface="Courier New" charset="0"/>
              <a:ea typeface="Courier New" charset="0"/>
              <a:cs typeface="Courier New" charset="0"/>
            </a:endParaRPr>
          </a:p>
          <a:p>
            <a:pPr marL="0" indent="0">
              <a:buNone/>
            </a:pPr>
            <a:r>
              <a:rPr lang="en-US" dirty="0">
                <a:solidFill>
                  <a:srgbClr val="211F6B"/>
                </a:solidFill>
                <a:latin typeface="Courier New" charset="0"/>
                <a:ea typeface="Courier New" charset="0"/>
                <a:cs typeface="Courier New" charset="0"/>
              </a:rPr>
              <a:t>  </a:t>
            </a:r>
            <a:r>
              <a:rPr lang="en-US" dirty="0" err="1">
                <a:solidFill>
                  <a:srgbClr val="211F6B"/>
                </a:solidFill>
                <a:latin typeface="Courier New" charset="0"/>
                <a:ea typeface="Courier New" charset="0"/>
                <a:cs typeface="Courier New" charset="0"/>
              </a:rPr>
              <a:t>def</a:t>
            </a:r>
            <a:r>
              <a:rPr lang="en-US" dirty="0">
                <a:solidFill>
                  <a:srgbClr val="211F6B"/>
                </a:solidFill>
                <a:latin typeface="Courier New" charset="0"/>
                <a:ea typeface="Courier New" charset="0"/>
                <a:cs typeface="Courier New" charset="0"/>
              </a:rPr>
              <a:t> write</a:t>
            </a:r>
          </a:p>
          <a:p>
            <a:pPr marL="0" indent="0">
              <a:buNone/>
            </a:pPr>
            <a:r>
              <a:rPr lang="en-US" dirty="0">
                <a:solidFill>
                  <a:srgbClr val="211F6B"/>
                </a:solidFill>
                <a:latin typeface="Courier New" charset="0"/>
                <a:ea typeface="Courier New" charset="0"/>
                <a:cs typeface="Courier New" charset="0"/>
              </a:rPr>
              <a:t>    ‘write a word’</a:t>
            </a:r>
          </a:p>
          <a:p>
            <a:pPr marL="0" indent="0">
              <a:buNone/>
            </a:pPr>
            <a:r>
              <a:rPr lang="en-US" dirty="0">
                <a:solidFill>
                  <a:srgbClr val="211F6B"/>
                </a:solidFill>
                <a:latin typeface="Courier New" charset="0"/>
                <a:ea typeface="Courier New" charset="0"/>
                <a:cs typeface="Courier New" charset="0"/>
              </a:rPr>
              <a:t>  end</a:t>
            </a:r>
          </a:p>
          <a:p>
            <a:pPr marL="0" indent="0">
              <a:buNone/>
            </a:pPr>
            <a:r>
              <a:rPr lang="en-US" dirty="0">
                <a:solidFill>
                  <a:srgbClr val="211F6B"/>
                </a:solidFill>
                <a:latin typeface="Courier New" charset="0"/>
                <a:ea typeface="Courier New" charset="0"/>
                <a:cs typeface="Courier New" charset="0"/>
              </a:rPr>
              <a:t>end</a:t>
            </a:r>
          </a:p>
          <a:p>
            <a:pPr marL="0" indent="0">
              <a:buNone/>
            </a:pPr>
            <a:endParaRPr lang="en-US" dirty="0">
              <a:solidFill>
                <a:srgbClr val="211F6B"/>
              </a:solidFill>
              <a:latin typeface="Courier New" charset="0"/>
              <a:ea typeface="Courier New" charset="0"/>
              <a:cs typeface="Courier New" charset="0"/>
            </a:endParaRPr>
          </a:p>
          <a:p>
            <a:pPr marL="0" indent="0">
              <a:buNone/>
            </a:pPr>
            <a:r>
              <a:rPr lang="en-US" dirty="0">
                <a:solidFill>
                  <a:srgbClr val="211F6B"/>
                </a:solidFill>
                <a:latin typeface="Courier New" charset="0"/>
                <a:ea typeface="Courier New" charset="0"/>
                <a:cs typeface="Courier New" charset="0"/>
              </a:rPr>
              <a:t>pencil = </a:t>
            </a:r>
            <a:r>
              <a:rPr lang="en-US" dirty="0" err="1">
                <a:solidFill>
                  <a:srgbClr val="211F6B"/>
                </a:solidFill>
                <a:latin typeface="Courier New" charset="0"/>
                <a:ea typeface="Courier New" charset="0"/>
                <a:cs typeface="Courier New" charset="0"/>
              </a:rPr>
              <a:t>Pencil.new</a:t>
            </a:r>
            <a:endParaRPr lang="en-US" dirty="0">
              <a:solidFill>
                <a:srgbClr val="211F6B"/>
              </a:solidFill>
              <a:latin typeface="Courier New" charset="0"/>
              <a:ea typeface="Courier New" charset="0"/>
              <a:cs typeface="Courier New" charset="0"/>
            </a:endParaRPr>
          </a:p>
          <a:p>
            <a:pPr marL="0" indent="0">
              <a:buNone/>
            </a:pPr>
            <a:r>
              <a:rPr lang="en-US" dirty="0" err="1">
                <a:solidFill>
                  <a:srgbClr val="211F6B"/>
                </a:solidFill>
                <a:latin typeface="Courier New" charset="0"/>
                <a:ea typeface="Courier New" charset="0"/>
                <a:cs typeface="Courier New" charset="0"/>
              </a:rPr>
              <a:t>pencil.write</a:t>
            </a:r>
            <a:endParaRPr lang="en-US" dirty="0">
              <a:solidFill>
                <a:srgbClr val="211F6B"/>
              </a:solidFill>
              <a:latin typeface="Courier New" charset="0"/>
              <a:ea typeface="Courier New" charset="0"/>
              <a:cs typeface="Courier New" charset="0"/>
            </a:endParaRPr>
          </a:p>
          <a:p>
            <a:pPr marL="0" indent="0">
              <a:buNone/>
            </a:pPr>
            <a:r>
              <a:rPr lang="en-US" dirty="0">
                <a:solidFill>
                  <a:srgbClr val="211F6B"/>
                </a:solidFill>
                <a:latin typeface="Courier New" charset="0"/>
                <a:ea typeface="Courier New" charset="0"/>
                <a:cs typeface="Courier New" charset="0"/>
              </a:rPr>
              <a:t>-&gt; ‘write a word’</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90649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OOP concepts</a:t>
            </a:r>
            <a:endParaRPr lang="en-US" dirty="0"/>
          </a:p>
        </p:txBody>
      </p:sp>
      <p:sp>
        <p:nvSpPr>
          <p:cNvPr id="3" name="Content Placeholder 2"/>
          <p:cNvSpPr>
            <a:spLocks noGrp="1"/>
          </p:cNvSpPr>
          <p:nvPr>
            <p:ph idx="1"/>
          </p:nvPr>
        </p:nvSpPr>
        <p:spPr/>
        <p:txBody>
          <a:bodyPr>
            <a:normAutofit/>
          </a:bodyPr>
          <a:lstStyle/>
          <a:p>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rPr>
              <a:t>Encapsulation: is the way to join in the class the features and behaviors, meaning, the attributes and methods. It is achieved by the abstraction. The encapsulations hides the state of an object restricting direct access to its components.</a:t>
            </a:r>
          </a:p>
          <a:p>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rPr>
              <a:t>Abstraction: is the way to define a class by its specific features. Ex: Pencil: color, height, material</a:t>
            </a:r>
            <a:r>
              <a:rPr lang="mr-IN" b="1" dirty="0">
                <a:solidFill>
                  <a:srgbClr val="211F6B"/>
                </a:solidFill>
                <a:latin typeface="RawengulkSans" charset="0"/>
                <a:ea typeface="RawengulkSans" charset="0"/>
                <a:cs typeface="RawengulkSans" charset="0"/>
              </a:rPr>
              <a:t>…</a:t>
            </a:r>
            <a:r>
              <a:rPr lang="es-ES" b="1" dirty="0">
                <a:solidFill>
                  <a:srgbClr val="211F6B"/>
                </a:solidFill>
                <a:latin typeface="RawengulkSans" charset="0"/>
                <a:ea typeface="RawengulkSans" charset="0"/>
                <a:cs typeface="RawengulkSans" charset="0"/>
              </a:rPr>
              <a:t> </a:t>
            </a:r>
            <a:r>
              <a:rPr lang="es-ES" b="1" dirty="0" err="1">
                <a:solidFill>
                  <a:srgbClr val="211F6B"/>
                </a:solidFill>
                <a:latin typeface="RawengulkSans" charset="0"/>
                <a:ea typeface="RawengulkSans" charset="0"/>
                <a:cs typeface="RawengulkSans" charset="0"/>
              </a:rPr>
              <a:t>write</a:t>
            </a:r>
            <a:r>
              <a:rPr lang="es-ES" b="1" dirty="0">
                <a:solidFill>
                  <a:srgbClr val="211F6B"/>
                </a:solidFill>
                <a:latin typeface="RawengulkSans" charset="0"/>
                <a:ea typeface="RawengulkSans" charset="0"/>
                <a:cs typeface="RawengulkSans" charset="0"/>
              </a:rPr>
              <a:t>, erase</a:t>
            </a:r>
            <a:endParaRPr lang="en-US" b="1" dirty="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26460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OOP concepts</a:t>
            </a:r>
            <a:endParaRPr lang="en-US" dirty="0"/>
          </a:p>
        </p:txBody>
      </p:sp>
      <p:sp>
        <p:nvSpPr>
          <p:cNvPr id="3" name="Content Placeholder 2"/>
          <p:cNvSpPr>
            <a:spLocks noGrp="1"/>
          </p:cNvSpPr>
          <p:nvPr>
            <p:ph idx="1"/>
          </p:nvPr>
        </p:nvSpPr>
        <p:spPr/>
        <p:txBody>
          <a:bodyPr>
            <a:normAutofit/>
          </a:bodyPr>
          <a:lstStyle/>
          <a:p>
            <a:r>
              <a:rPr lang="en-US" b="1" dirty="0">
                <a:solidFill>
                  <a:srgbClr val="211F6B"/>
                </a:solidFill>
                <a:latin typeface="RawengulkSans" charset="0"/>
                <a:ea typeface="RawengulkSans" charset="0"/>
                <a:cs typeface="RawengulkSans" charset="0"/>
              </a:rPr>
              <a:t>Inheritance: </a:t>
            </a:r>
          </a:p>
          <a:p>
            <a:pPr lvl="1"/>
            <a:r>
              <a:rPr lang="en-US" b="1" dirty="0">
                <a:solidFill>
                  <a:srgbClr val="211F6B"/>
                </a:solidFill>
                <a:latin typeface="RawengulkSans" charset="0"/>
                <a:ea typeface="RawengulkSans" charset="0"/>
                <a:cs typeface="RawengulkSans" charset="0"/>
              </a:rPr>
              <a:t>Objects are often very similar. They share common logic. But they’re not entirely the same.</a:t>
            </a:r>
          </a:p>
          <a:p>
            <a:pPr lvl="1"/>
            <a:r>
              <a:rPr lang="en-US" b="1" dirty="0">
                <a:solidFill>
                  <a:srgbClr val="211F6B"/>
                </a:solidFill>
                <a:latin typeface="RawengulkSans" charset="0"/>
                <a:ea typeface="RawengulkSans" charset="0"/>
                <a:cs typeface="RawengulkSans" charset="0"/>
              </a:rPr>
              <a:t>Inheritance reuses the common logic and extracts the unique logic into a separate class.</a:t>
            </a:r>
          </a:p>
          <a:p>
            <a:pPr lvl="1"/>
            <a:r>
              <a:rPr lang="en-US" b="1" dirty="0">
                <a:solidFill>
                  <a:srgbClr val="211F6B"/>
                </a:solidFill>
                <a:latin typeface="RawengulkSans" charset="0"/>
                <a:ea typeface="RawengulkSans" charset="0"/>
                <a:cs typeface="RawengulkSans" charset="0"/>
              </a:rPr>
              <a:t>The child class reuses all fields and methods of the parent class and can implement its own.</a:t>
            </a:r>
          </a:p>
          <a:p>
            <a:r>
              <a:rPr lang="en-US" b="1" dirty="0">
                <a:solidFill>
                  <a:srgbClr val="211F6B"/>
                </a:solidFill>
                <a:latin typeface="RawengulkSans" charset="0"/>
                <a:ea typeface="RawengulkSans" charset="0"/>
                <a:cs typeface="RawengulkSans" charset="0"/>
              </a:rPr>
              <a:t>Polymorphism: is the ability of an object to take on many forms.</a:t>
            </a:r>
          </a:p>
          <a:p>
            <a:pPr lvl="1"/>
            <a:r>
              <a:rPr lang="en-US" b="1" dirty="0">
                <a:solidFill>
                  <a:srgbClr val="211F6B"/>
                </a:solidFill>
                <a:latin typeface="RawengulkSans" charset="0"/>
                <a:ea typeface="RawengulkSans" charset="0"/>
                <a:cs typeface="RawengulkSans" charset="0"/>
              </a:rPr>
              <a:t>Comments: For example in a blog post application you can leave comments for Posts, authors, reply comments, all of them are comments but with a different type.</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95317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u="sng" dirty="0">
                <a:solidFill>
                  <a:srgbClr val="211F6B"/>
                </a:solidFill>
                <a:latin typeface="RawengulkSans" charset="0"/>
                <a:ea typeface="RawengulkSans" charset="0"/>
                <a:cs typeface="RawengulkSans" charset="0"/>
              </a:rPr>
              <a:t>Rails basics</a:t>
            </a:r>
            <a:endParaRPr lang="en-US" u="sng" dirty="0"/>
          </a:p>
        </p:txBody>
      </p:sp>
      <p:sp>
        <p:nvSpPr>
          <p:cNvPr id="3" name="Content Placeholder 2"/>
          <p:cNvSpPr>
            <a:spLocks noGrp="1"/>
          </p:cNvSpPr>
          <p:nvPr>
            <p:ph idx="1"/>
          </p:nvPr>
        </p:nvSpPr>
        <p:spPr/>
        <p:txBody>
          <a:bodyPr>
            <a:normAutofit lnSpcReduction="10000"/>
          </a:bodyPr>
          <a:lstStyle/>
          <a:p>
            <a:r>
              <a:rPr lang="en-US" b="1" dirty="0">
                <a:solidFill>
                  <a:srgbClr val="211F6B"/>
                </a:solidFill>
                <a:latin typeface="RawengulkSans" charset="0"/>
                <a:ea typeface="RawengulkSans" charset="0"/>
                <a:cs typeface="RawengulkSans" charset="0"/>
              </a:rPr>
              <a:t>David </a:t>
            </a:r>
            <a:r>
              <a:rPr lang="en-US" b="1" err="1">
                <a:solidFill>
                  <a:srgbClr val="211F6B"/>
                </a:solidFill>
                <a:latin typeface="RawengulkSans" charset="0"/>
                <a:ea typeface="RawengulkSans" charset="0"/>
                <a:cs typeface="RawengulkSans" charset="0"/>
              </a:rPr>
              <a:t>Heinemeier</a:t>
            </a:r>
            <a:r>
              <a:rPr lang="en-US" b="1">
                <a:solidFill>
                  <a:srgbClr val="211F6B"/>
                </a:solidFill>
                <a:latin typeface="RawengulkSans" charset="0"/>
                <a:ea typeface="RawengulkSans" charset="0"/>
                <a:cs typeface="RawengulkSans" charset="0"/>
              </a:rPr>
              <a:t> Hansson </a:t>
            </a:r>
            <a:r>
              <a:rPr lang="en-US" b="1" dirty="0">
                <a:solidFill>
                  <a:srgbClr val="211F6B"/>
                </a:solidFill>
                <a:latin typeface="RawengulkSans" charset="0"/>
                <a:ea typeface="RawengulkSans" charset="0"/>
                <a:cs typeface="RawengulkSans" charset="0"/>
              </a:rPr>
              <a:t>(2004)</a:t>
            </a:r>
          </a:p>
          <a:p>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rPr>
              <a:t>Ruby on Rails: AKA </a:t>
            </a:r>
            <a:r>
              <a:rPr lang="en-US" b="1" dirty="0" err="1">
                <a:solidFill>
                  <a:srgbClr val="211F6B"/>
                </a:solidFill>
                <a:latin typeface="RawengulkSans" charset="0"/>
                <a:ea typeface="RawengulkSans" charset="0"/>
                <a:cs typeface="RawengulkSans" charset="0"/>
              </a:rPr>
              <a:t>RoR</a:t>
            </a:r>
            <a:r>
              <a:rPr lang="en-US" b="1" dirty="0">
                <a:solidFill>
                  <a:srgbClr val="211F6B"/>
                </a:solidFill>
                <a:latin typeface="RawengulkSans" charset="0"/>
                <a:ea typeface="RawengulkSans" charset="0"/>
                <a:cs typeface="RawengulkSans" charset="0"/>
              </a:rPr>
              <a:t> or just Rails is an open source </a:t>
            </a:r>
            <a:r>
              <a:rPr lang="en-US" b="1" dirty="0" err="1">
                <a:solidFill>
                  <a:srgbClr val="211F6B"/>
                </a:solidFill>
                <a:latin typeface="RawengulkSans" charset="0"/>
                <a:ea typeface="RawengulkSans" charset="0"/>
                <a:cs typeface="RawengulkSans" charset="0"/>
              </a:rPr>
              <a:t>framwork</a:t>
            </a:r>
            <a:r>
              <a:rPr lang="en-US" b="1" dirty="0">
                <a:solidFill>
                  <a:srgbClr val="211F6B"/>
                </a:solidFill>
                <a:latin typeface="RawengulkSans" charset="0"/>
                <a:ea typeface="RawengulkSans" charset="0"/>
                <a:cs typeface="RawengulkSans" charset="0"/>
              </a:rPr>
              <a:t> for web development in Ruby, is an object-oriented programming language based on the MVC pattern.</a:t>
            </a:r>
          </a:p>
          <a:p>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rPr>
              <a:t>The main difference between Rails and other frameworks is the is the speed and ease of use, The changes made to applications are immediately applied, avoiding the time wasted doing other web development steps.</a:t>
            </a:r>
          </a:p>
          <a:p>
            <a:endParaRPr lang="en-US" b="1" dirty="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56779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Rails basics</a:t>
            </a:r>
            <a:endParaRPr lang="en-US" dirty="0"/>
          </a:p>
        </p:txBody>
      </p:sp>
      <p:sp>
        <p:nvSpPr>
          <p:cNvPr id="3" name="Content Placeholder 2"/>
          <p:cNvSpPr>
            <a:spLocks noGrp="1"/>
          </p:cNvSpPr>
          <p:nvPr>
            <p:ph idx="1"/>
          </p:nvPr>
        </p:nvSpPr>
        <p:spPr/>
        <p:txBody>
          <a:bodyPr>
            <a:normAutofit/>
          </a:bodyPr>
          <a:lstStyle/>
          <a:p>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rPr>
              <a:t>Active record, an object-relational mapping layer</a:t>
            </a:r>
          </a:p>
          <a:p>
            <a:r>
              <a:rPr lang="en-US" b="1" dirty="0">
                <a:solidFill>
                  <a:srgbClr val="211F6B"/>
                </a:solidFill>
                <a:latin typeface="RawengulkSans" charset="0"/>
                <a:ea typeface="RawengulkSans" charset="0"/>
                <a:cs typeface="RawengulkSans" charset="0"/>
              </a:rPr>
              <a:t>Action pack, a manager of controller and view functions</a:t>
            </a:r>
          </a:p>
          <a:p>
            <a:r>
              <a:rPr lang="en-US" b="1" dirty="0">
                <a:solidFill>
                  <a:srgbClr val="211F6B"/>
                </a:solidFill>
                <a:latin typeface="RawengulkSans" charset="0"/>
                <a:ea typeface="RawengulkSans" charset="0"/>
                <a:cs typeface="RawengulkSans" charset="0"/>
              </a:rPr>
              <a:t>Action mailer, a handler of email</a:t>
            </a:r>
          </a:p>
          <a:p>
            <a:r>
              <a:rPr lang="en-US" b="1" dirty="0">
                <a:solidFill>
                  <a:srgbClr val="211F6B"/>
                </a:solidFill>
                <a:latin typeface="RawengulkSans" charset="0"/>
                <a:ea typeface="RawengulkSans" charset="0"/>
                <a:cs typeface="RawengulkSans" charset="0"/>
              </a:rPr>
              <a:t>Action web services</a:t>
            </a:r>
          </a:p>
          <a:p>
            <a:r>
              <a:rPr lang="en-US" b="1" dirty="0">
                <a:solidFill>
                  <a:srgbClr val="211F6B"/>
                </a:solidFill>
                <a:latin typeface="RawengulkSans" charset="0"/>
                <a:ea typeface="RawengulkSans" charset="0"/>
                <a:cs typeface="RawengulkSans" charset="0"/>
              </a:rPr>
              <a:t>Prototype, an implementer of drag and drop and </a:t>
            </a:r>
            <a:r>
              <a:rPr lang="en-US" b="1" u="sng" dirty="0">
                <a:solidFill>
                  <a:srgbClr val="211F6B"/>
                </a:solidFill>
                <a:latin typeface="RawengulkSans" charset="0"/>
                <a:ea typeface="RawengulkSans" charset="0"/>
                <a:cs typeface="RawengulkSans" charset="0"/>
                <a:hlinkClick r:id="rId3"/>
              </a:rPr>
              <a:t>Ajax</a:t>
            </a:r>
            <a:r>
              <a:rPr lang="en-US" b="1" dirty="0">
                <a:solidFill>
                  <a:srgbClr val="211F6B"/>
                </a:solidFill>
                <a:latin typeface="RawengulkSans" charset="0"/>
                <a:ea typeface="RawengulkSans" charset="0"/>
                <a:cs typeface="RawengulkSans" charset="0"/>
              </a:rPr>
              <a:t> functionality</a:t>
            </a:r>
          </a:p>
          <a:p>
            <a:r>
              <a:rPr lang="en-US" b="1" dirty="0">
                <a:solidFill>
                  <a:srgbClr val="211F6B"/>
                </a:solidFill>
                <a:latin typeface="RawengulkSans" charset="0"/>
                <a:ea typeface="RawengulkSans" charset="0"/>
                <a:cs typeface="RawengulkSans" charset="0"/>
              </a:rPr>
              <a:t>A lot of Gems providing multiple services like, authentication, tests, roles, pagination, administration.</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73126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Rails basics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solidFill>
                  <a:srgbClr val="211F6B"/>
                </a:solidFill>
                <a:latin typeface="RawengulkSans" charset="0"/>
                <a:ea typeface="RawengulkSans" charset="0"/>
                <a:cs typeface="RawengulkSans" charset="0"/>
                <a:hlinkClick r:id="rId3"/>
              </a:rPr>
              <a:t>https://www.airbnb.com/</a:t>
            </a:r>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hlinkClick r:id="rId4"/>
              </a:rPr>
              <a:t>https://basecamp.com/</a:t>
            </a:r>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hlinkClick r:id="rId5"/>
              </a:rPr>
              <a:t>https://bleacherreport.com/</a:t>
            </a:r>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hlinkClick r:id="rId6"/>
              </a:rPr>
              <a:t>https://www.bloomberg.com/</a:t>
            </a:r>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hlinkClick r:id="rId7"/>
              </a:rPr>
              <a:t>https://www.couchsurfing.com/</a:t>
            </a:r>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hlinkClick r:id="rId8"/>
              </a:rPr>
              <a:t>https://www.groupon.com/</a:t>
            </a:r>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hlinkClick r:id="rId9"/>
              </a:rPr>
              <a:t>https://www.kickstarter.com/</a:t>
            </a:r>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hlinkClick r:id="rId10"/>
              </a:rPr>
              <a:t>https://es.shopify.com/</a:t>
            </a:r>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hlinkClick r:id="rId11"/>
              </a:rPr>
              <a:t>https://www.slideshare.net/</a:t>
            </a:r>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hlinkClick r:id="rId12"/>
              </a:rPr>
              <a:t>https://www.strava.com/</a:t>
            </a:r>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hlinkClick r:id="rId13"/>
              </a:rPr>
              <a:t>https://www.zendesk.com/</a:t>
            </a:r>
            <a:endParaRPr lang="en-US" b="1" dirty="0">
              <a:solidFill>
                <a:srgbClr val="211F6B"/>
              </a:solidFill>
              <a:latin typeface="RawengulkSans" charset="0"/>
              <a:ea typeface="RawengulkSans" charset="0"/>
              <a:cs typeface="RawengulkSans" charset="0"/>
            </a:endParaRPr>
          </a:p>
          <a:p>
            <a:endParaRPr lang="en-US" b="1" dirty="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17141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Ruby basics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solidFill>
                  <a:srgbClr val="211F6B"/>
                </a:solidFill>
                <a:latin typeface="RawengulkSans" panose="00000A03000000000000" pitchFamily="50" charset="0"/>
              </a:rPr>
              <a:t>Created by Yukihiro Matsumoto AKA Matz.</a:t>
            </a:r>
          </a:p>
          <a:p>
            <a:endParaRPr lang="en-US" b="1" dirty="0">
              <a:solidFill>
                <a:srgbClr val="211F6B"/>
              </a:solidFill>
              <a:latin typeface="RawengulkSans" panose="00000A03000000000000" pitchFamily="50" charset="0"/>
            </a:endParaRPr>
          </a:p>
          <a:p>
            <a:r>
              <a:rPr lang="en-US" b="1" dirty="0">
                <a:solidFill>
                  <a:srgbClr val="211F6B"/>
                </a:solidFill>
                <a:latin typeface="RawengulkSans" panose="00000A03000000000000" pitchFamily="50" charset="0"/>
              </a:rPr>
              <a:t>Ruby is a dynamic and open source programming language, focused on simplicity and productivity. It has an elegant syntax that is very natural to read and easy to write.</a:t>
            </a:r>
          </a:p>
          <a:p>
            <a:endParaRPr lang="en-US" b="1" dirty="0">
              <a:solidFill>
                <a:srgbClr val="211F6B"/>
              </a:solidFill>
              <a:latin typeface="RawengulkSans" panose="00000A03000000000000" pitchFamily="50" charset="0"/>
            </a:endParaRPr>
          </a:p>
          <a:p>
            <a:r>
              <a:rPr lang="en-US" b="1" dirty="0">
                <a:solidFill>
                  <a:srgbClr val="211F6B"/>
                </a:solidFill>
                <a:latin typeface="RawengulkSans" panose="00000A03000000000000" pitchFamily="50" charset="0"/>
              </a:rPr>
              <a:t>Ruby was made to be natural, not simple.</a:t>
            </a:r>
          </a:p>
          <a:p>
            <a:endParaRPr lang="en-US" b="1" dirty="0">
              <a:solidFill>
                <a:srgbClr val="211F6B"/>
              </a:solidFill>
              <a:latin typeface="RawengulkSans" panose="00000A03000000000000" pitchFamily="50" charset="0"/>
            </a:endParaRPr>
          </a:p>
          <a:p>
            <a:r>
              <a:rPr lang="en-US" b="1" dirty="0">
                <a:solidFill>
                  <a:srgbClr val="211F6B"/>
                </a:solidFill>
                <a:latin typeface="RawengulkSans" panose="00000A03000000000000" pitchFamily="50" charset="0"/>
              </a:rPr>
              <a:t>It is an interpreted language, it does not need to be compiled.</a:t>
            </a:r>
          </a:p>
          <a:p>
            <a:endParaRPr lang="en-US" b="1" dirty="0">
              <a:solidFill>
                <a:srgbClr val="211F6B"/>
              </a:solidFill>
              <a:latin typeface="RawengulkSans" panose="00000A03000000000000" pitchFamily="50" charset="0"/>
            </a:endParaRPr>
          </a:p>
          <a:p>
            <a:r>
              <a:rPr lang="en-US" b="1" dirty="0">
                <a:solidFill>
                  <a:srgbClr val="211F6B"/>
                </a:solidFill>
                <a:latin typeface="RawengulkSans" charset="0"/>
                <a:ea typeface="RawengulkSans" charset="0"/>
                <a:cs typeface="RawengulkSans" charset="0"/>
              </a:rPr>
              <a:t>It dynamic typed, does not require to declare the variable’s type.</a:t>
            </a:r>
          </a:p>
          <a:p>
            <a:endParaRPr lang="en-US" b="1" dirty="0">
              <a:solidFill>
                <a:srgbClr val="211F6B"/>
              </a:solidFill>
              <a:latin typeface="RawengulkSans" panose="00000A03000000000000" pitchFamily="50" charset="0"/>
            </a:endParaRPr>
          </a:p>
          <a:p>
            <a:endParaRPr lang="en-US" b="1" dirty="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48919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8853</TotalTime>
  <Words>666</Words>
  <Application>Microsoft Macintosh PowerPoint</Application>
  <PresentationFormat>Widescreen</PresentationFormat>
  <Paragraphs>139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Courier New</vt:lpstr>
      <vt:lpstr>RawengulkSans</vt:lpstr>
      <vt:lpstr>Arial</vt:lpstr>
      <vt:lpstr>Office Theme</vt:lpstr>
      <vt:lpstr>Ruby on Rails – BDD Rspec Capybara</vt:lpstr>
      <vt:lpstr>OOP concepts</vt:lpstr>
      <vt:lpstr>OOP concepts</vt:lpstr>
      <vt:lpstr>OOP concepts</vt:lpstr>
      <vt:lpstr>OOP concepts</vt:lpstr>
      <vt:lpstr>Rails basics</vt:lpstr>
      <vt:lpstr>Rails basics</vt:lpstr>
      <vt:lpstr>Rails basics</vt:lpstr>
      <vt:lpstr>Ruby basics</vt:lpstr>
      <vt:lpstr>Ruby basics</vt:lpstr>
      <vt:lpstr>Git basics</vt:lpstr>
      <vt:lpstr>MVC</vt:lpstr>
      <vt:lpstr>MVC</vt:lpstr>
      <vt:lpstr>MVC</vt:lpstr>
      <vt:lpstr>MVC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104</cp:revision>
  <dcterms:created xsi:type="dcterms:W3CDTF">2018-09-11T21:49:19Z</dcterms:created>
  <dcterms:modified xsi:type="dcterms:W3CDTF">2018-10-04T15:43:30Z</dcterms:modified>
</cp:coreProperties>
</file>