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377"/>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Click to edit Master subtitle style</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69080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5521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52886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idx="1"/>
          </p:nvPr>
        </p:nvSpPr>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C1B4A547-92C3-7C4C-BEB9-53C9435B0722}"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41659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C1B4A547-92C3-7C4C-BEB9-53C9435B0722}"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89692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Date Placeholder 4"/>
          <p:cNvSpPr>
            <a:spLocks noGrp="1"/>
          </p:cNvSpPr>
          <p:nvPr>
            <p:ph type="dt" sz="half" idx="10"/>
          </p:nvPr>
        </p:nvSpPr>
        <p:spPr/>
        <p:txBody>
          <a:bodyPr/>
          <a:lstStyle/>
          <a:p>
            <a:fld id="{C1B4A547-92C3-7C4C-BEB9-53C9435B0722}"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136104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7" name="Date Placeholder 6"/>
          <p:cNvSpPr>
            <a:spLocks noGrp="1"/>
          </p:cNvSpPr>
          <p:nvPr>
            <p:ph type="dt" sz="half" idx="10"/>
          </p:nvPr>
        </p:nvSpPr>
        <p:spPr/>
        <p:txBody>
          <a:bodyPr/>
          <a:lstStyle/>
          <a:p>
            <a:fld id="{C1B4A547-92C3-7C4C-BEB9-53C9435B0722}" type="datetimeFigureOut">
              <a:rPr lang="en-US" smtClean="0"/>
              <a:t>10/1/18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483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Date Placeholder 2"/>
          <p:cNvSpPr>
            <a:spLocks noGrp="1"/>
          </p:cNvSpPr>
          <p:nvPr>
            <p:ph type="dt" sz="half" idx="10"/>
          </p:nvPr>
        </p:nvSpPr>
        <p:spPr/>
        <p:txBody>
          <a:bodyPr/>
          <a:lstStyle/>
          <a:p>
            <a:fld id="{C1B4A547-92C3-7C4C-BEB9-53C9435B0722}" type="datetimeFigureOut">
              <a:rPr lang="en-US" smtClean="0"/>
              <a:t>10/1/18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77073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4A547-92C3-7C4C-BEB9-53C9435B0722}" type="datetimeFigureOut">
              <a:rPr lang="en-US" smtClean="0"/>
              <a:t>10/1/18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0335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C1B4A547-92C3-7C4C-BEB9-53C9435B0722}"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10681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Click to edit Master text styles</a:t>
            </a:r>
          </a:p>
        </p:txBody>
      </p:sp>
      <p:sp>
        <p:nvSpPr>
          <p:cNvPr id="5" name="Date Placeholder 4"/>
          <p:cNvSpPr>
            <a:spLocks noGrp="1"/>
          </p:cNvSpPr>
          <p:nvPr>
            <p:ph type="dt" sz="half" idx="10"/>
          </p:nvPr>
        </p:nvSpPr>
        <p:spPr/>
        <p:txBody>
          <a:bodyPr/>
          <a:lstStyle/>
          <a:p>
            <a:fld id="{C1B4A547-92C3-7C4C-BEB9-53C9435B0722}"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82F10-997D-BD42-9043-E959FB05B85B}" type="slidenum">
              <a:rPr lang="en-US" smtClean="0"/>
              <a:t>‹#›</a:t>
            </a:fld>
            <a:endParaRPr lang="en-US"/>
          </a:p>
        </p:txBody>
      </p:sp>
    </p:spTree>
    <p:extLst>
      <p:ext uri="{BB962C8B-B14F-4D97-AF65-F5344CB8AC3E}">
        <p14:creationId xmlns:p14="http://schemas.microsoft.com/office/powerpoint/2010/main" val="2050025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4A547-92C3-7C4C-BEB9-53C9435B0722}" type="datetimeFigureOut">
              <a:rPr lang="en-US" smtClean="0"/>
              <a:t>10/1/18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82F10-997D-BD42-9043-E959FB05B85B}" type="slidenum">
              <a:rPr lang="en-US" smtClean="0"/>
              <a:t>‹#›</a:t>
            </a:fld>
            <a:endParaRPr lang="en-US"/>
          </a:p>
        </p:txBody>
      </p:sp>
    </p:spTree>
    <p:extLst>
      <p:ext uri="{BB962C8B-B14F-4D97-AF65-F5344CB8AC3E}">
        <p14:creationId xmlns:p14="http://schemas.microsoft.com/office/powerpoint/2010/main" val="19821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guides.rubyonrails.org/association_basi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github.com/alejandrotoro/blog_app/blob/section_8_relationships/spec/features/creating_articles_spec.r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mailto:john@examp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25102" y="2680138"/>
            <a:ext cx="4209394" cy="1497724"/>
          </a:xfrm>
        </p:spPr>
        <p:txBody>
          <a:bodyPr anchor="ctr">
            <a:normAutofit/>
          </a:bodyPr>
          <a:lstStyle/>
          <a:p>
            <a:r>
              <a:rPr lang="en-US" sz="3600" b="1" dirty="0">
                <a:solidFill>
                  <a:srgbClr val="211F6B"/>
                </a:solidFill>
                <a:latin typeface="RawengulkSans" charset="0"/>
                <a:ea typeface="RawengulkSans" charset="0"/>
                <a:cs typeface="RawengulkSans" charset="0"/>
              </a:rPr>
              <a:t>Ruby on Rails </a:t>
            </a:r>
            <a:r>
              <a:rPr lang="mr-IN" sz="3600" b="1" dirty="0">
                <a:solidFill>
                  <a:srgbClr val="211F6B"/>
                </a:solidFill>
                <a:latin typeface="RawengulkSans" charset="0"/>
                <a:ea typeface="RawengulkSans" charset="0"/>
                <a:cs typeface="RawengulkSans" charset="0"/>
              </a:rPr>
              <a:t>–</a:t>
            </a:r>
            <a:r>
              <a:rPr lang="en-US" sz="3600" b="1" dirty="0">
                <a:solidFill>
                  <a:srgbClr val="211F6B"/>
                </a:solidFill>
                <a:latin typeface="RawengulkSans" charset="0"/>
                <a:ea typeface="RawengulkSans" charset="0"/>
                <a:cs typeface="RawengulkSans" charset="0"/>
              </a:rPr>
              <a:t> BDD </a:t>
            </a:r>
            <a:r>
              <a:rPr lang="en-US" sz="3600" b="1" dirty="0" err="1">
                <a:solidFill>
                  <a:srgbClr val="211F6B"/>
                </a:solidFill>
                <a:latin typeface="RawengulkSans" charset="0"/>
                <a:ea typeface="RawengulkSans" charset="0"/>
                <a:cs typeface="RawengulkSans" charset="0"/>
              </a:rPr>
              <a:t>Rspec</a:t>
            </a:r>
            <a:r>
              <a:rPr lang="en-US" sz="3600" b="1" dirty="0">
                <a:solidFill>
                  <a:srgbClr val="211F6B"/>
                </a:solidFill>
                <a:latin typeface="RawengulkSans" charset="0"/>
                <a:ea typeface="RawengulkSans" charset="0"/>
                <a:cs typeface="RawengulkSans" charset="0"/>
              </a:rPr>
              <a:t> Capybara</a:t>
            </a:r>
          </a:p>
        </p:txBody>
      </p:sp>
      <p:sp>
        <p:nvSpPr>
          <p:cNvPr id="3" name="Subtitle 2"/>
          <p:cNvSpPr>
            <a:spLocks noGrp="1"/>
          </p:cNvSpPr>
          <p:nvPr>
            <p:ph type="subTitle" idx="1"/>
          </p:nvPr>
        </p:nvSpPr>
        <p:spPr>
          <a:xfrm>
            <a:off x="7725102" y="4177862"/>
            <a:ext cx="4209395" cy="646386"/>
          </a:xfrm>
        </p:spPr>
        <p:txBody>
          <a:bodyPr anchor="ctr"/>
          <a:lstStyle/>
          <a:p>
            <a:r>
              <a:rPr lang="en-US" b="1" dirty="0">
                <a:latin typeface="RawengulkSans" charset="0"/>
                <a:ea typeface="RawengulkSans" charset="0"/>
                <a:cs typeface="RawengulkSans" charset="0"/>
              </a:rPr>
              <a:t>Section 8</a:t>
            </a:r>
            <a:r>
              <a:rPr lang="en-US" b="1" dirty="0" smtClean="0">
                <a:latin typeface="RawengulkSans" charset="0"/>
                <a:ea typeface="RawengulkSans" charset="0"/>
                <a:cs typeface="RawengulkSans" charset="0"/>
              </a:rPr>
              <a:t>: Relationships</a:t>
            </a:r>
            <a:endParaRPr lang="en-US" b="1" dirty="0">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08172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85000" lnSpcReduction="20000"/>
          </a:bodyPr>
          <a:lstStyle/>
          <a:p>
            <a:r>
              <a:rPr lang="en-US" sz="2200" b="1" dirty="0" smtClean="0">
                <a:solidFill>
                  <a:srgbClr val="211F6B"/>
                </a:solidFill>
                <a:latin typeface="RawengulkSans" charset="0"/>
                <a:ea typeface="RawengulkSans" charset="0"/>
                <a:cs typeface="RawengulkSans" charset="0"/>
              </a:rPr>
              <a:t>We are going to hide the ‘New Article’ button for users not signed in, </a:t>
            </a:r>
            <a:r>
              <a:rPr lang="en-US" sz="2400" b="1" dirty="0">
                <a:solidFill>
                  <a:srgbClr val="211F6B"/>
                </a:solidFill>
                <a:latin typeface="RawengulkSans" charset="0"/>
                <a:ea typeface="RawengulkSans" charset="0"/>
                <a:cs typeface="RawengulkSans" charset="0"/>
              </a:rPr>
              <a:t>g</a:t>
            </a:r>
            <a:r>
              <a:rPr lang="en-US" sz="2400" b="1" dirty="0" smtClean="0">
                <a:solidFill>
                  <a:srgbClr val="211F6B"/>
                </a:solidFill>
                <a:latin typeface="RawengulkSans" charset="0"/>
                <a:ea typeface="RawengulkSans" charset="0"/>
                <a:cs typeface="RawengulkSans" charset="0"/>
              </a:rPr>
              <a:t>o </a:t>
            </a:r>
            <a:r>
              <a:rPr lang="en-US" sz="2400" b="1" dirty="0">
                <a:solidFill>
                  <a:srgbClr val="211F6B"/>
                </a:solidFill>
                <a:latin typeface="RawengulkSans" charset="0"/>
                <a:ea typeface="RawengulkSans" charset="0"/>
                <a:cs typeface="RawengulkSans" charset="0"/>
              </a:rPr>
              <a:t>to </a:t>
            </a:r>
            <a:r>
              <a:rPr lang="en-US" sz="2400" b="1" dirty="0" err="1">
                <a:solidFill>
                  <a:srgbClr val="211F6B"/>
                </a:solidFill>
                <a:latin typeface="RawengulkSans" charset="0"/>
                <a:ea typeface="RawengulkSans" charset="0"/>
                <a:cs typeface="RawengulkSans" charset="0"/>
              </a:rPr>
              <a:t>listing_article_spec.rb</a:t>
            </a:r>
            <a:r>
              <a:rPr lang="en-US" sz="2400" b="1" dirty="0">
                <a:solidFill>
                  <a:srgbClr val="211F6B"/>
                </a:solidFill>
                <a:latin typeface="RawengulkSans" charset="0"/>
                <a:ea typeface="RawengulkSans" charset="0"/>
                <a:cs typeface="RawengulkSans" charset="0"/>
              </a:rPr>
              <a:t> and make the following update to the first scenario</a:t>
            </a:r>
            <a:r>
              <a:rPr lang="en-US" sz="2400" b="1" dirty="0" smtClean="0">
                <a:solidFill>
                  <a:srgbClr val="211F6B"/>
                </a:solidFill>
                <a:latin typeface="RawengulkSans" charset="0"/>
                <a:ea typeface="RawengulkSans" charset="0"/>
                <a:cs typeface="RawengulkSans" charset="0"/>
              </a:rPr>
              <a:t>:</a:t>
            </a:r>
          </a:p>
          <a:p>
            <a:pPr marL="0" indent="0">
              <a:buNone/>
            </a:pPr>
            <a:endParaRPr lang="en-US" sz="2400" dirty="0">
              <a:solidFill>
                <a:srgbClr val="211F6B"/>
              </a:solidFill>
              <a:latin typeface="Courier New" charset="0"/>
              <a:ea typeface="Courier New" charset="0"/>
              <a:cs typeface="Courier New" charset="0"/>
            </a:endParaRPr>
          </a:p>
          <a:p>
            <a:r>
              <a:rPr lang="en-US" sz="2400" b="1" dirty="0">
                <a:solidFill>
                  <a:srgbClr val="211F6B"/>
                </a:solidFill>
                <a:latin typeface="RawengulkSans" charset="0"/>
                <a:ea typeface="RawengulkSans" charset="0"/>
                <a:cs typeface="RawengulkSans" charset="0"/>
              </a:rPr>
              <a:t>Update john to be @john in the before do (all 3 instances) and remove the ‘</a:t>
            </a:r>
            <a:r>
              <a:rPr lang="en-US" sz="2400" b="1" dirty="0" err="1">
                <a:solidFill>
                  <a:srgbClr val="211F6B"/>
                </a:solidFill>
                <a:latin typeface="RawengulkSans" charset="0"/>
                <a:ea typeface="RawengulkSans" charset="0"/>
                <a:cs typeface="RawengulkSans" charset="0"/>
              </a:rPr>
              <a:t>login_as</a:t>
            </a:r>
            <a:r>
              <a:rPr lang="en-US" sz="2400" b="1" dirty="0">
                <a:solidFill>
                  <a:srgbClr val="211F6B"/>
                </a:solidFill>
                <a:latin typeface="RawengulkSans" charset="0"/>
                <a:ea typeface="RawengulkSans" charset="0"/>
                <a:cs typeface="RawengulkSans" charset="0"/>
              </a:rPr>
              <a:t>’ clause, move it to the scenarios as shown </a:t>
            </a:r>
            <a:r>
              <a:rPr lang="en-US" sz="2400" b="1" dirty="0" smtClean="0">
                <a:solidFill>
                  <a:srgbClr val="211F6B"/>
                </a:solidFill>
                <a:latin typeface="RawengulkSans" charset="0"/>
                <a:ea typeface="RawengulkSans" charset="0"/>
                <a:cs typeface="RawengulkSans" charset="0"/>
              </a:rPr>
              <a:t>in the next slides.</a:t>
            </a:r>
            <a:endParaRPr lang="en-US" sz="2400" b="1" dirty="0">
              <a:solidFill>
                <a:srgbClr val="211F6B"/>
              </a:solidFill>
              <a:latin typeface="RawengulkSans" charset="0"/>
              <a:ea typeface="RawengulkSans" charset="0"/>
              <a:cs typeface="RawengulkSans" charset="0"/>
            </a:endParaRPr>
          </a:p>
          <a:p>
            <a:pPr marL="0" indent="0">
              <a:buNone/>
            </a:pPr>
            <a:endParaRPr lang="en-US" sz="2400" b="1" dirty="0">
              <a:solidFill>
                <a:srgbClr val="211F6B"/>
              </a:solidFill>
              <a:latin typeface="RawengulkSans" charset="0"/>
              <a:ea typeface="RawengulkSans" charset="0"/>
              <a:cs typeface="RawengulkSans" charset="0"/>
            </a:endParaRPr>
          </a:p>
          <a:p>
            <a:pPr marL="0" indent="0">
              <a:buNone/>
            </a:pPr>
            <a:r>
              <a:rPr lang="en-US" sz="2400" dirty="0">
                <a:solidFill>
                  <a:srgbClr val="211F6B"/>
                </a:solidFill>
                <a:latin typeface="Courier New" charset="0"/>
                <a:ea typeface="Courier New" charset="0"/>
                <a:cs typeface="Courier New" charset="0"/>
              </a:rPr>
              <a:t>scenario "with articles created and user not signed in" do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visit </a:t>
            </a:r>
            <a:r>
              <a:rPr lang="en-US" sz="2400" dirty="0">
                <a:solidFill>
                  <a:srgbClr val="211F6B"/>
                </a:solidFill>
                <a:latin typeface="Courier New" charset="0"/>
                <a:ea typeface="Courier New" charset="0"/>
                <a:cs typeface="Courier New" charset="0"/>
              </a:rPr>
              <a:t>"/"</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(@article1.title)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(@article1.body)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(@article2.title)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(@article2.body)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(@article1.title)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(@article2.title)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not_to</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("New Article")</a:t>
            </a:r>
            <a:br>
              <a:rPr lang="en-US" sz="2400" dirty="0">
                <a:solidFill>
                  <a:srgbClr val="211F6B"/>
                </a:solidFill>
                <a:latin typeface="Courier New" charset="0"/>
                <a:ea typeface="Courier New" charset="0"/>
                <a:cs typeface="Courier New" charset="0"/>
              </a:rPr>
            </a:br>
            <a:r>
              <a:rPr lang="en-US" sz="2400" dirty="0">
                <a:solidFill>
                  <a:srgbClr val="211F6B"/>
                </a:solidFill>
                <a:latin typeface="Courier New" charset="0"/>
                <a:ea typeface="Courier New" charset="0"/>
                <a:cs typeface="Courier New" charset="0"/>
              </a:rPr>
              <a:t>end</a:t>
            </a:r>
          </a:p>
          <a:p>
            <a:endParaRPr lang="en-US" sz="2200"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23821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a:bodyPr>
          <a:lstStyle/>
          <a:p>
            <a:endParaRPr lang="en-US" sz="2200" b="1" dirty="0" smtClean="0">
              <a:solidFill>
                <a:srgbClr val="211F6B"/>
              </a:solidFill>
              <a:latin typeface="RawengulkSans" charset="0"/>
              <a:ea typeface="RawengulkSans" charset="0"/>
              <a:cs typeface="RawengulkSans" charset="0"/>
            </a:endParaRPr>
          </a:p>
          <a:p>
            <a:r>
              <a:rPr lang="en-US" sz="2200" b="1" dirty="0" smtClean="0">
                <a:solidFill>
                  <a:srgbClr val="211F6B"/>
                </a:solidFill>
                <a:latin typeface="RawengulkSans" charset="0"/>
                <a:ea typeface="RawengulkSans" charset="0"/>
                <a:cs typeface="RawengulkSans" charset="0"/>
              </a:rPr>
              <a:t>Doing that, the specs fail trying to find that button, make the next changes in the </a:t>
            </a:r>
            <a:r>
              <a:rPr lang="en-US" sz="2200" b="1" dirty="0" err="1" smtClean="0">
                <a:solidFill>
                  <a:srgbClr val="211F6B"/>
                </a:solidFill>
                <a:latin typeface="RawengulkSans" charset="0"/>
                <a:ea typeface="RawengulkSans" charset="0"/>
                <a:cs typeface="RawengulkSans" charset="0"/>
              </a:rPr>
              <a:t>index.html.erb</a:t>
            </a:r>
            <a:r>
              <a:rPr lang="en-US" sz="2200" b="1" dirty="0" smtClean="0">
                <a:solidFill>
                  <a:srgbClr val="211F6B"/>
                </a:solidFill>
                <a:latin typeface="RawengulkSans" charset="0"/>
                <a:ea typeface="RawengulkSans" charset="0"/>
                <a:cs typeface="RawengulkSans" charset="0"/>
              </a:rPr>
              <a:t> view to hide the button for non signed in users:</a:t>
            </a:r>
          </a:p>
          <a:p>
            <a:pPr marL="0" indent="0">
              <a:buNone/>
            </a:pPr>
            <a:r>
              <a:rPr lang="en-US" sz="2000" dirty="0"/>
              <a:t/>
            </a:r>
            <a:br>
              <a:rPr lang="en-US" sz="2000" dirty="0"/>
            </a:br>
            <a:r>
              <a:rPr lang="en-US" sz="2000" dirty="0">
                <a:solidFill>
                  <a:srgbClr val="211F6B"/>
                </a:solidFill>
                <a:latin typeface="Courier New" charset="0"/>
                <a:ea typeface="Courier New" charset="0"/>
                <a:cs typeface="Courier New" charset="0"/>
              </a:rPr>
              <a:t>&lt;% if </a:t>
            </a:r>
            <a:r>
              <a:rPr lang="en-US" sz="2000" dirty="0" err="1">
                <a:solidFill>
                  <a:srgbClr val="211F6B"/>
                </a:solidFill>
                <a:latin typeface="Courier New" charset="0"/>
                <a:ea typeface="Courier New" charset="0"/>
                <a:cs typeface="Courier New" charset="0"/>
              </a:rPr>
              <a:t>user_signed_in</a:t>
            </a:r>
            <a:r>
              <a:rPr lang="en-US" sz="2000" dirty="0">
                <a:solidFill>
                  <a:srgbClr val="211F6B"/>
                </a:solidFill>
                <a:latin typeface="Courier New" charset="0"/>
                <a:ea typeface="Courier New" charset="0"/>
                <a:cs typeface="Courier New" charset="0"/>
              </a:rPr>
              <a:t>? %&gt;</a:t>
            </a:r>
            <a:r>
              <a:rPr lang="en-US" sz="2000" dirty="0">
                <a:solidFill>
                  <a:srgbClr val="211F6B"/>
                </a:solidFill>
                <a:latin typeface="Courier New" charset="0"/>
                <a:ea typeface="Courier New" charset="0"/>
                <a:cs typeface="Courier New" charset="0"/>
              </a:rPr>
              <a:t/>
            </a:r>
            <a:br>
              <a:rPr lang="en-US" sz="2000" dirty="0">
                <a:solidFill>
                  <a:srgbClr val="211F6B"/>
                </a:solidFill>
                <a:latin typeface="Courier New" charset="0"/>
                <a:ea typeface="Courier New" charset="0"/>
                <a:cs typeface="Courier New" charset="0"/>
              </a:rPr>
            </a:br>
            <a:r>
              <a:rPr lang="en-US" sz="2000" dirty="0" smtClean="0">
                <a:solidFill>
                  <a:srgbClr val="211F6B"/>
                </a:solidFill>
                <a:latin typeface="Courier New" charset="0"/>
                <a:ea typeface="Courier New" charset="0"/>
                <a:cs typeface="Courier New" charset="0"/>
              </a:rPr>
              <a:t>  &lt;%= </a:t>
            </a:r>
            <a:r>
              <a:rPr lang="en-US" sz="2000" dirty="0" err="1">
                <a:solidFill>
                  <a:srgbClr val="211F6B"/>
                </a:solidFill>
                <a:latin typeface="Courier New" charset="0"/>
                <a:ea typeface="Courier New" charset="0"/>
                <a:cs typeface="Courier New" charset="0"/>
              </a:rPr>
              <a:t>link_to</a:t>
            </a:r>
            <a:r>
              <a:rPr lang="en-US" sz="2000" dirty="0">
                <a:solidFill>
                  <a:srgbClr val="211F6B"/>
                </a:solidFill>
                <a:latin typeface="Courier New" charset="0"/>
                <a:ea typeface="Courier New" charset="0"/>
                <a:cs typeface="Courier New" charset="0"/>
              </a:rPr>
              <a:t> "New Article", </a:t>
            </a:r>
            <a:r>
              <a:rPr lang="en-US" sz="2000" dirty="0" err="1">
                <a:solidFill>
                  <a:srgbClr val="211F6B"/>
                </a:solidFill>
                <a:latin typeface="Courier New" charset="0"/>
                <a:ea typeface="Courier New" charset="0"/>
                <a:cs typeface="Courier New" charset="0"/>
              </a:rPr>
              <a:t>new_article_path</a:t>
            </a:r>
            <a:r>
              <a:rPr lang="en-US" sz="2000" dirty="0">
                <a:solidFill>
                  <a:srgbClr val="211F6B"/>
                </a:solidFill>
                <a:latin typeface="Courier New" charset="0"/>
                <a:ea typeface="Courier New" charset="0"/>
                <a:cs typeface="Courier New" charset="0"/>
              </a:rPr>
              <a:t>, class: "</a:t>
            </a:r>
            <a:r>
              <a:rPr lang="en-US" sz="2000" dirty="0" err="1">
                <a:solidFill>
                  <a:srgbClr val="211F6B"/>
                </a:solidFill>
                <a:latin typeface="Courier New" charset="0"/>
                <a:ea typeface="Courier New" charset="0"/>
                <a:cs typeface="Courier New" charset="0"/>
              </a:rPr>
              <a:t>btn</a:t>
            </a:r>
            <a:r>
              <a:rPr lang="en-US" sz="2000" dirty="0">
                <a:solidFill>
                  <a:srgbClr val="211F6B"/>
                </a:solidFill>
                <a:latin typeface="Courier New" charset="0"/>
                <a:ea typeface="Courier New" charset="0"/>
                <a:cs typeface="Courier New" charset="0"/>
              </a:rPr>
              <a:t> </a:t>
            </a:r>
            <a:r>
              <a:rPr lang="en-US" sz="2000" dirty="0" err="1">
                <a:solidFill>
                  <a:srgbClr val="211F6B"/>
                </a:solidFill>
                <a:latin typeface="Courier New" charset="0"/>
                <a:ea typeface="Courier New" charset="0"/>
                <a:cs typeface="Courier New" charset="0"/>
              </a:rPr>
              <a:t>btn</a:t>
            </a:r>
            <a:r>
              <a:rPr lang="en-US" sz="2000" dirty="0">
                <a:solidFill>
                  <a:srgbClr val="211F6B"/>
                </a:solidFill>
                <a:latin typeface="Courier New" charset="0"/>
                <a:ea typeface="Courier New" charset="0"/>
                <a:cs typeface="Courier New" charset="0"/>
              </a:rPr>
              <a:t>-default </a:t>
            </a:r>
            <a:r>
              <a:rPr lang="en-US" sz="2000" dirty="0" err="1">
                <a:solidFill>
                  <a:srgbClr val="211F6B"/>
                </a:solidFill>
                <a:latin typeface="Courier New" charset="0"/>
                <a:ea typeface="Courier New" charset="0"/>
                <a:cs typeface="Courier New" charset="0"/>
              </a:rPr>
              <a:t>btn-lg</a:t>
            </a:r>
            <a:r>
              <a:rPr lang="en-US" sz="2000" dirty="0">
                <a:solidFill>
                  <a:srgbClr val="211F6B"/>
                </a:solidFill>
                <a:latin typeface="Courier New" charset="0"/>
                <a:ea typeface="Courier New" charset="0"/>
                <a:cs typeface="Courier New" charset="0"/>
              </a:rPr>
              <a:t>", id: "new-article-</a:t>
            </a:r>
            <a:r>
              <a:rPr lang="en-US" sz="2000" dirty="0" err="1">
                <a:solidFill>
                  <a:srgbClr val="211F6B"/>
                </a:solidFill>
                <a:latin typeface="Courier New" charset="0"/>
                <a:ea typeface="Courier New" charset="0"/>
                <a:cs typeface="Courier New" charset="0"/>
              </a:rPr>
              <a:t>btn</a:t>
            </a:r>
            <a:r>
              <a:rPr lang="en-US" sz="2000" dirty="0">
                <a:solidFill>
                  <a:srgbClr val="211F6B"/>
                </a:solidFill>
                <a:latin typeface="Courier New" charset="0"/>
                <a:ea typeface="Courier New" charset="0"/>
                <a:cs typeface="Courier New" charset="0"/>
              </a:rPr>
              <a:t>" %&gt;</a:t>
            </a:r>
            <a:r>
              <a:rPr lang="en-US" sz="2000" dirty="0">
                <a:solidFill>
                  <a:srgbClr val="211F6B"/>
                </a:solidFill>
                <a:latin typeface="Courier New" charset="0"/>
                <a:ea typeface="Courier New" charset="0"/>
                <a:cs typeface="Courier New" charset="0"/>
              </a:rPr>
              <a:t/>
            </a:r>
            <a:br>
              <a:rPr lang="en-US" sz="2000" dirty="0">
                <a:solidFill>
                  <a:srgbClr val="211F6B"/>
                </a:solidFill>
                <a:latin typeface="Courier New" charset="0"/>
                <a:ea typeface="Courier New" charset="0"/>
                <a:cs typeface="Courier New" charset="0"/>
              </a:rPr>
            </a:br>
            <a:r>
              <a:rPr lang="en-US" sz="2000" dirty="0">
                <a:solidFill>
                  <a:srgbClr val="211F6B"/>
                </a:solidFill>
                <a:latin typeface="Courier New" charset="0"/>
                <a:ea typeface="Courier New" charset="0"/>
                <a:cs typeface="Courier New" charset="0"/>
              </a:rPr>
              <a:t>&lt;% end </a:t>
            </a:r>
            <a:r>
              <a:rPr lang="en-US" sz="2000" dirty="0" smtClean="0">
                <a:solidFill>
                  <a:srgbClr val="211F6B"/>
                </a:solidFill>
                <a:latin typeface="Courier New" charset="0"/>
                <a:ea typeface="Courier New" charset="0"/>
                <a:cs typeface="Courier New" charset="0"/>
              </a:rPr>
              <a:t>%&gt;</a:t>
            </a:r>
          </a:p>
          <a:p>
            <a:pPr marL="0" indent="0">
              <a:buNone/>
            </a:pPr>
            <a:endParaRPr lang="en-US" sz="2400" b="1" dirty="0">
              <a:solidFill>
                <a:srgbClr val="211F6B"/>
              </a:solidFill>
              <a:latin typeface="Courier New" charset="0"/>
              <a:ea typeface="Courier New" charset="0"/>
              <a:cs typeface="Courier New" charset="0"/>
            </a:endParaRPr>
          </a:p>
          <a:p>
            <a:pPr marL="0" indent="0">
              <a:buNone/>
            </a:pPr>
            <a:endParaRPr lang="en-US" sz="2200" b="1"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23754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lnSpcReduction="10000"/>
          </a:bodyPr>
          <a:lstStyle/>
          <a:p>
            <a:r>
              <a:rPr lang="en-US" sz="2400" b="1" dirty="0" smtClean="0">
                <a:solidFill>
                  <a:srgbClr val="211F6B"/>
                </a:solidFill>
                <a:latin typeface="RawengulkSans" charset="0"/>
                <a:ea typeface="RawengulkSans" charset="0"/>
                <a:cs typeface="RawengulkSans" charset="0"/>
              </a:rPr>
              <a:t>Update the second scenario to test if the button is being showed to logged in users:</a:t>
            </a:r>
          </a:p>
          <a:p>
            <a:pPr marL="0" indent="0">
              <a:buNone/>
            </a:pPr>
            <a:r>
              <a:rPr lang="en-US" sz="2400" dirty="0" smtClean="0">
                <a:solidFill>
                  <a:srgbClr val="211F6B"/>
                </a:solidFill>
                <a:latin typeface="Courier New" charset="0"/>
                <a:ea typeface="Courier New" charset="0"/>
                <a:cs typeface="Courier New" charset="0"/>
              </a:rPr>
              <a:t>scenario </a:t>
            </a:r>
            <a:r>
              <a:rPr lang="en-US" sz="2400" dirty="0">
                <a:solidFill>
                  <a:srgbClr val="211F6B"/>
                </a:solidFill>
                <a:latin typeface="Courier New" charset="0"/>
                <a:ea typeface="Courier New" charset="0"/>
                <a:cs typeface="Courier New" charset="0"/>
              </a:rPr>
              <a:t>"with articles created and user signed in" do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login_as</a:t>
            </a:r>
            <a:r>
              <a:rPr lang="en-US" sz="2400" dirty="0">
                <a:solidFill>
                  <a:srgbClr val="211F6B"/>
                </a:solidFill>
                <a:latin typeface="Courier New" charset="0"/>
                <a:ea typeface="Courier New" charset="0"/>
                <a:cs typeface="Courier New" charset="0"/>
              </a:rPr>
              <a:t>(@john)</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visit </a:t>
            </a:r>
            <a:r>
              <a:rPr lang="en-US" sz="2400" dirty="0">
                <a:solidFill>
                  <a:srgbClr val="211F6B"/>
                </a:solidFill>
                <a:latin typeface="Courier New" charset="0"/>
                <a:ea typeface="Courier New" charset="0"/>
                <a:cs typeface="Courier New" charset="0"/>
              </a:rPr>
              <a:t>"/"</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(@article1.title)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(@article1.body)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(@article2.title)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(@article2.body)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(@article1.title)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(@article2.title)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("New Article")</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end</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97077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85000" lnSpcReduction="20000"/>
          </a:bodyPr>
          <a:lstStyle/>
          <a:p>
            <a:r>
              <a:rPr lang="en-US" sz="2400" b="1" dirty="0">
                <a:solidFill>
                  <a:srgbClr val="211F6B"/>
                </a:solidFill>
                <a:latin typeface="RawengulkSans" charset="0"/>
                <a:ea typeface="RawengulkSans" charset="0"/>
                <a:cs typeface="RawengulkSans" charset="0"/>
              </a:rPr>
              <a:t>In the </a:t>
            </a:r>
            <a:r>
              <a:rPr lang="en-US" sz="2400" b="1" dirty="0" err="1">
                <a:solidFill>
                  <a:srgbClr val="211F6B"/>
                </a:solidFill>
                <a:latin typeface="RawengulkSans" charset="0"/>
                <a:ea typeface="RawengulkSans" charset="0"/>
                <a:cs typeface="RawengulkSans" charset="0"/>
              </a:rPr>
              <a:t>show_article_spec.rb</a:t>
            </a:r>
            <a:r>
              <a:rPr lang="en-US" sz="2400" b="1" dirty="0">
                <a:solidFill>
                  <a:srgbClr val="211F6B"/>
                </a:solidFill>
                <a:latin typeface="RawengulkSans" charset="0"/>
                <a:ea typeface="RawengulkSans" charset="0"/>
                <a:cs typeface="RawengulkSans" charset="0"/>
              </a:rPr>
              <a:t> file add </a:t>
            </a:r>
            <a:r>
              <a:rPr lang="en-US" sz="2400" b="1" dirty="0" smtClean="0">
                <a:solidFill>
                  <a:srgbClr val="211F6B"/>
                </a:solidFill>
                <a:latin typeface="RawengulkSans" charset="0"/>
                <a:ea typeface="RawengulkSans" charset="0"/>
                <a:cs typeface="RawengulkSans" charset="0"/>
              </a:rPr>
              <a:t>another user </a:t>
            </a:r>
            <a:r>
              <a:rPr lang="en-US" sz="2400" b="1" dirty="0">
                <a:solidFill>
                  <a:srgbClr val="211F6B"/>
                </a:solidFill>
                <a:latin typeface="RawengulkSans" charset="0"/>
                <a:ea typeface="RawengulkSans" charset="0"/>
                <a:cs typeface="RawengulkSans" charset="0"/>
              </a:rPr>
              <a:t>@</a:t>
            </a:r>
            <a:r>
              <a:rPr lang="en-US" sz="2400" b="1" dirty="0" err="1">
                <a:solidFill>
                  <a:srgbClr val="211F6B"/>
                </a:solidFill>
                <a:latin typeface="RawengulkSans" charset="0"/>
                <a:ea typeface="RawengulkSans" charset="0"/>
                <a:cs typeface="RawengulkSans" charset="0"/>
              </a:rPr>
              <a:t>fred</a:t>
            </a:r>
            <a:r>
              <a:rPr lang="en-US" sz="2400" b="1" dirty="0">
                <a:solidFill>
                  <a:srgbClr val="211F6B"/>
                </a:solidFill>
                <a:latin typeface="RawengulkSans" charset="0"/>
                <a:ea typeface="RawengulkSans" charset="0"/>
                <a:cs typeface="RawengulkSans" charset="0"/>
              </a:rPr>
              <a:t>, and update john to be @john, update the article to be created by @john (instead of john</a:t>
            </a:r>
            <a:r>
              <a:rPr lang="en-US" sz="2400" b="1" dirty="0" smtClean="0">
                <a:solidFill>
                  <a:srgbClr val="211F6B"/>
                </a:solidFill>
                <a:latin typeface="RawengulkSans" charset="0"/>
                <a:ea typeface="RawengulkSans" charset="0"/>
                <a:cs typeface="RawengulkSans" charset="0"/>
              </a:rPr>
              <a:t>) and update the two scenarios like below:</a:t>
            </a:r>
            <a:endParaRPr lang="en-US" sz="2400" b="1" dirty="0">
              <a:solidFill>
                <a:srgbClr val="211F6B"/>
              </a:solidFill>
              <a:latin typeface="RawengulkSans" charset="0"/>
              <a:ea typeface="RawengulkSans" charset="0"/>
              <a:cs typeface="RawengulkSans" charset="0"/>
            </a:endParaRPr>
          </a:p>
          <a:p>
            <a:pPr marL="0" indent="0">
              <a:buNone/>
            </a:pPr>
            <a:r>
              <a:rPr lang="en-US" sz="2400" dirty="0" smtClean="0">
                <a:solidFill>
                  <a:srgbClr val="211F6B"/>
                </a:solidFill>
                <a:latin typeface="Courier New" charset="0"/>
                <a:ea typeface="Courier New" charset="0"/>
                <a:cs typeface="Courier New" charset="0"/>
              </a:rPr>
              <a:t>scenario </a:t>
            </a:r>
            <a:r>
              <a:rPr lang="en-US" sz="2400" dirty="0">
                <a:solidFill>
                  <a:srgbClr val="211F6B"/>
                </a:solidFill>
                <a:latin typeface="Courier New" charset="0"/>
                <a:ea typeface="Courier New" charset="0"/>
                <a:cs typeface="Courier New" charset="0"/>
              </a:rPr>
              <a:t>"to a non-signed in user hides Edit/Delete Links" do</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visit </a:t>
            </a:r>
            <a:r>
              <a:rPr lang="en-US" sz="2400" dirty="0">
                <a:solidFill>
                  <a:srgbClr val="211F6B"/>
                </a:solidFill>
                <a:latin typeface="Courier New" charset="0"/>
                <a:ea typeface="Courier New" charset="0"/>
                <a:cs typeface="Courier New" charset="0"/>
              </a:rPr>
              <a:t>"/"</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click_link</a:t>
            </a: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article.title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article.title</a:t>
            </a:r>
            <a:r>
              <a:rPr lang="en-US" sz="2400" dirty="0">
                <a:solidFill>
                  <a:srgbClr val="211F6B"/>
                </a:solidFill>
                <a:latin typeface="Courier New" charset="0"/>
                <a:ea typeface="Courier New" charset="0"/>
                <a:cs typeface="Courier New" charset="0"/>
              </a:rPr>
              <a:t>)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article.body</a:t>
            </a:r>
            <a:r>
              <a:rPr lang="en-US" sz="2400" dirty="0">
                <a:solidFill>
                  <a:srgbClr val="211F6B"/>
                </a:solidFill>
                <a:latin typeface="Courier New" charset="0"/>
                <a:ea typeface="Courier New" charset="0"/>
                <a:cs typeface="Courier New" charset="0"/>
              </a:rPr>
              <a:t>)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a:t>
            </a:r>
            <a:r>
              <a:rPr lang="en-US" sz="2400" dirty="0" err="1" smtClean="0">
                <a:solidFill>
                  <a:srgbClr val="211F6B"/>
                </a:solidFill>
                <a:latin typeface="Courier New" charset="0"/>
                <a:ea typeface="Courier New" charset="0"/>
                <a:cs typeface="Courier New" charset="0"/>
              </a:rPr>
              <a:t>current_path</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article_path</a:t>
            </a:r>
            <a:r>
              <a:rPr lang="en-US" sz="2400" dirty="0">
                <a:solidFill>
                  <a:srgbClr val="211F6B"/>
                </a:solidFill>
                <a:latin typeface="Courier New" charset="0"/>
                <a:ea typeface="Courier New" charset="0"/>
                <a:cs typeface="Courier New" charset="0"/>
              </a:rPr>
              <a:t>(@article))</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not_to</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("Edit Article")</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not_to</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("Delete Article") </a:t>
            </a:r>
            <a:br>
              <a:rPr lang="en-US" sz="2400" dirty="0">
                <a:solidFill>
                  <a:srgbClr val="211F6B"/>
                </a:solidFill>
                <a:latin typeface="Courier New" charset="0"/>
                <a:ea typeface="Courier New" charset="0"/>
                <a:cs typeface="Courier New" charset="0"/>
              </a:rPr>
            </a:br>
            <a:r>
              <a:rPr lang="en-US" sz="2400" dirty="0">
                <a:solidFill>
                  <a:srgbClr val="211F6B"/>
                </a:solidFill>
                <a:latin typeface="Courier New" charset="0"/>
                <a:ea typeface="Courier New" charset="0"/>
                <a:cs typeface="Courier New" charset="0"/>
              </a:rPr>
              <a:t>end</a:t>
            </a:r>
          </a:p>
          <a:p>
            <a:pPr marL="0" indent="0">
              <a:buNone/>
            </a:pPr>
            <a:r>
              <a:rPr lang="en-US" sz="2400" dirty="0">
                <a:solidFill>
                  <a:srgbClr val="211F6B"/>
                </a:solidFill>
                <a:latin typeface="Courier New" charset="0"/>
                <a:ea typeface="Courier New" charset="0"/>
                <a:cs typeface="Courier New" charset="0"/>
              </a:rPr>
              <a:t>scenario "A non-owner signed in cannot see both links" do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login_as</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fred</a:t>
            </a:r>
            <a:r>
              <a:rPr lang="en-US" sz="2400" dirty="0">
                <a:solidFill>
                  <a:srgbClr val="211F6B"/>
                </a:solidFill>
                <a:latin typeface="Courier New" charset="0"/>
                <a:ea typeface="Courier New" charset="0"/>
                <a:cs typeface="Courier New" charset="0"/>
              </a:rPr>
              <a:t>)</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visit </a:t>
            </a:r>
            <a:r>
              <a:rPr lang="en-US" sz="2400" dirty="0">
                <a:solidFill>
                  <a:srgbClr val="211F6B"/>
                </a:solidFill>
                <a:latin typeface="Courier New" charset="0"/>
                <a:ea typeface="Courier New" charset="0"/>
                <a:cs typeface="Courier New" charset="0"/>
              </a:rPr>
              <a:t>"/"</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click_link</a:t>
            </a: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article.title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not_to</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("Edit Article")</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not_to</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("Delete Article") </a:t>
            </a:r>
            <a:br>
              <a:rPr lang="en-US" sz="2400" dirty="0">
                <a:solidFill>
                  <a:srgbClr val="211F6B"/>
                </a:solidFill>
                <a:latin typeface="Courier New" charset="0"/>
                <a:ea typeface="Courier New" charset="0"/>
                <a:cs typeface="Courier New" charset="0"/>
              </a:rPr>
            </a:br>
            <a:r>
              <a:rPr lang="en-US" sz="2400" dirty="0">
                <a:solidFill>
                  <a:srgbClr val="211F6B"/>
                </a:solidFill>
                <a:latin typeface="Courier New" charset="0"/>
                <a:ea typeface="Courier New" charset="0"/>
                <a:cs typeface="Courier New" charset="0"/>
              </a:rPr>
              <a:t>end</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98898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a:bodyPr>
          <a:lstStyle/>
          <a:p>
            <a:r>
              <a:rPr lang="en-US" sz="2000" b="1" dirty="0">
                <a:solidFill>
                  <a:srgbClr val="211F6B"/>
                </a:solidFill>
                <a:latin typeface="RawengulkSans" charset="0"/>
                <a:ea typeface="RawengulkSans" charset="0"/>
                <a:cs typeface="RawengulkSans" charset="0"/>
              </a:rPr>
              <a:t>Add the following to the </a:t>
            </a:r>
            <a:r>
              <a:rPr lang="en-US" sz="2000" b="1" dirty="0" err="1">
                <a:solidFill>
                  <a:srgbClr val="211F6B"/>
                </a:solidFill>
                <a:latin typeface="RawengulkSans" charset="0"/>
                <a:ea typeface="RawengulkSans" charset="0"/>
                <a:cs typeface="RawengulkSans" charset="0"/>
              </a:rPr>
              <a:t>show.html.erb</a:t>
            </a:r>
            <a:r>
              <a:rPr lang="en-US" sz="2000" b="1" dirty="0">
                <a:solidFill>
                  <a:srgbClr val="211F6B"/>
                </a:solidFill>
                <a:latin typeface="RawengulkSans" charset="0"/>
                <a:ea typeface="RawengulkSans" charset="0"/>
                <a:cs typeface="RawengulkSans" charset="0"/>
              </a:rPr>
              <a:t> page to </a:t>
            </a:r>
            <a:r>
              <a:rPr lang="en-US" sz="2000" b="1" dirty="0" smtClean="0">
                <a:solidFill>
                  <a:srgbClr val="211F6B"/>
                </a:solidFill>
                <a:latin typeface="RawengulkSans" charset="0"/>
                <a:ea typeface="RawengulkSans" charset="0"/>
                <a:cs typeface="RawengulkSans" charset="0"/>
              </a:rPr>
              <a:t>show the buttons just for signed in users and article owners:</a:t>
            </a:r>
          </a:p>
          <a:p>
            <a:pPr marL="0" indent="0">
              <a:buNone/>
            </a:pPr>
            <a:r>
              <a:rPr lang="en-US" sz="1800" dirty="0" smtClean="0">
                <a:solidFill>
                  <a:srgbClr val="211F6B"/>
                </a:solidFill>
                <a:latin typeface="Courier New" charset="0"/>
                <a:ea typeface="Courier New" charset="0"/>
                <a:cs typeface="Courier New" charset="0"/>
              </a:rPr>
              <a:t>&lt;% </a:t>
            </a:r>
            <a:r>
              <a:rPr lang="en-US" sz="1800" dirty="0">
                <a:solidFill>
                  <a:srgbClr val="211F6B"/>
                </a:solidFill>
                <a:latin typeface="Courier New" charset="0"/>
                <a:ea typeface="Courier New" charset="0"/>
                <a:cs typeface="Courier New" charset="0"/>
              </a:rPr>
              <a:t>if </a:t>
            </a:r>
            <a:r>
              <a:rPr lang="en-US" sz="1800" dirty="0" err="1">
                <a:solidFill>
                  <a:srgbClr val="211F6B"/>
                </a:solidFill>
                <a:latin typeface="Courier New" charset="0"/>
                <a:ea typeface="Courier New" charset="0"/>
                <a:cs typeface="Courier New" charset="0"/>
              </a:rPr>
              <a:t>user_signed_in</a:t>
            </a:r>
            <a:r>
              <a:rPr lang="en-US" sz="1800" dirty="0" smtClean="0">
                <a:solidFill>
                  <a:srgbClr val="211F6B"/>
                </a:solidFill>
                <a:latin typeface="Courier New" charset="0"/>
                <a:ea typeface="Courier New" charset="0"/>
                <a:cs typeface="Courier New" charset="0"/>
              </a:rPr>
              <a:t>?</a:t>
            </a:r>
            <a:r>
              <a:rPr lang="en-US" sz="1800" dirty="0">
                <a:solidFill>
                  <a:srgbClr val="211F6B"/>
                </a:solidFill>
              </a:rPr>
              <a:t> </a:t>
            </a:r>
            <a:r>
              <a:rPr lang="en-US" sz="1800" dirty="0">
                <a:solidFill>
                  <a:srgbClr val="211F6B"/>
                </a:solidFill>
                <a:latin typeface="Courier New" charset="0"/>
                <a:ea typeface="Courier New" charset="0"/>
                <a:cs typeface="Courier New" charset="0"/>
              </a:rPr>
              <a:t>&amp;&amp; </a:t>
            </a:r>
            <a:r>
              <a:rPr lang="en-US" sz="1800" dirty="0" err="1">
                <a:solidFill>
                  <a:srgbClr val="211F6B"/>
                </a:solidFill>
                <a:latin typeface="Courier New" charset="0"/>
                <a:ea typeface="Courier New" charset="0"/>
                <a:cs typeface="Courier New" charset="0"/>
              </a:rPr>
              <a:t>current_user</a:t>
            </a:r>
            <a:r>
              <a:rPr lang="en-US" sz="1800" dirty="0">
                <a:solidFill>
                  <a:srgbClr val="211F6B"/>
                </a:solidFill>
                <a:latin typeface="Courier New" charset="0"/>
                <a:ea typeface="Courier New" charset="0"/>
                <a:cs typeface="Courier New" charset="0"/>
              </a:rPr>
              <a:t> == @</a:t>
            </a:r>
            <a:r>
              <a:rPr lang="en-US" sz="1800" dirty="0" err="1">
                <a:solidFill>
                  <a:srgbClr val="211F6B"/>
                </a:solidFill>
                <a:latin typeface="Courier New" charset="0"/>
                <a:ea typeface="Courier New" charset="0"/>
                <a:cs typeface="Courier New" charset="0"/>
              </a:rPr>
              <a:t>article.user</a:t>
            </a:r>
            <a:r>
              <a:rPr lang="en-US" sz="1800" dirty="0" smtClean="0">
                <a:solidFill>
                  <a:srgbClr val="211F6B"/>
                </a:solidFill>
                <a:latin typeface="Courier New" charset="0"/>
                <a:ea typeface="Courier New" charset="0"/>
                <a:cs typeface="Courier New" charset="0"/>
              </a:rPr>
              <a:t> </a:t>
            </a:r>
            <a:r>
              <a:rPr lang="en-US" sz="1800" dirty="0">
                <a:solidFill>
                  <a:srgbClr val="211F6B"/>
                </a:solidFill>
                <a:latin typeface="Courier New" charset="0"/>
                <a:ea typeface="Courier New" charset="0"/>
                <a:cs typeface="Courier New" charset="0"/>
              </a:rPr>
              <a:t>%&gt;</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&lt;</a:t>
            </a:r>
            <a:r>
              <a:rPr lang="en-US" sz="1800" dirty="0">
                <a:solidFill>
                  <a:srgbClr val="211F6B"/>
                </a:solidFill>
                <a:latin typeface="Courier New" charset="0"/>
                <a:ea typeface="Courier New" charset="0"/>
                <a:cs typeface="Courier New" charset="0"/>
              </a:rPr>
              <a:t>div class="edit-delete"&gt;</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&lt;%= </a:t>
            </a:r>
            <a:r>
              <a:rPr lang="en-US" sz="1800" dirty="0" err="1">
                <a:solidFill>
                  <a:srgbClr val="211F6B"/>
                </a:solidFill>
                <a:latin typeface="Courier New" charset="0"/>
                <a:ea typeface="Courier New" charset="0"/>
                <a:cs typeface="Courier New" charset="0"/>
              </a:rPr>
              <a:t>link_to</a:t>
            </a:r>
            <a:r>
              <a:rPr lang="en-US" sz="1800" dirty="0">
                <a:solidFill>
                  <a:srgbClr val="211F6B"/>
                </a:solidFill>
                <a:latin typeface="Courier New" charset="0"/>
                <a:ea typeface="Courier New" charset="0"/>
                <a:cs typeface="Courier New" charset="0"/>
              </a:rPr>
              <a:t> "Edit Article", </a:t>
            </a:r>
            <a:r>
              <a:rPr lang="en-US" sz="1800" dirty="0" err="1">
                <a:solidFill>
                  <a:srgbClr val="211F6B"/>
                </a:solidFill>
                <a:latin typeface="Courier New" charset="0"/>
                <a:ea typeface="Courier New" charset="0"/>
                <a:cs typeface="Courier New" charset="0"/>
              </a:rPr>
              <a:t>edit_article_path</a:t>
            </a:r>
            <a:r>
              <a:rPr lang="en-US" sz="1800" dirty="0">
                <a:solidFill>
                  <a:srgbClr val="211F6B"/>
                </a:solidFill>
                <a:latin typeface="Courier New" charset="0"/>
                <a:ea typeface="Courier New" charset="0"/>
                <a:cs typeface="Courier New" charset="0"/>
              </a:rPr>
              <a:t>(@article),</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class: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-primary </a:t>
            </a:r>
            <a:r>
              <a:rPr lang="en-US" sz="1800" dirty="0" err="1">
                <a:solidFill>
                  <a:srgbClr val="211F6B"/>
                </a:solidFill>
                <a:latin typeface="Courier New" charset="0"/>
                <a:ea typeface="Courier New" charset="0"/>
                <a:cs typeface="Courier New" charset="0"/>
              </a:rPr>
              <a:t>btn-lg</a:t>
            </a:r>
            <a:r>
              <a:rPr lang="en-US" sz="1800" dirty="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-space" %&gt;</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&lt;%= </a:t>
            </a:r>
            <a:r>
              <a:rPr lang="en-US" sz="1800" dirty="0" err="1">
                <a:solidFill>
                  <a:srgbClr val="211F6B"/>
                </a:solidFill>
                <a:latin typeface="Courier New" charset="0"/>
                <a:ea typeface="Courier New" charset="0"/>
                <a:cs typeface="Courier New" charset="0"/>
              </a:rPr>
              <a:t>link_to</a:t>
            </a:r>
            <a:r>
              <a:rPr lang="en-US" sz="1800" dirty="0">
                <a:solidFill>
                  <a:srgbClr val="211F6B"/>
                </a:solidFill>
                <a:latin typeface="Courier New" charset="0"/>
                <a:ea typeface="Courier New" charset="0"/>
                <a:cs typeface="Courier New" charset="0"/>
              </a:rPr>
              <a:t> "Delete Article", </a:t>
            </a:r>
            <a:r>
              <a:rPr lang="en-US" sz="1800" dirty="0" err="1">
                <a:solidFill>
                  <a:srgbClr val="211F6B"/>
                </a:solidFill>
                <a:latin typeface="Courier New" charset="0"/>
                <a:ea typeface="Courier New" charset="0"/>
                <a:cs typeface="Courier New" charset="0"/>
              </a:rPr>
              <a:t>article_path</a:t>
            </a:r>
            <a:r>
              <a:rPr lang="en-US" sz="1800" dirty="0">
                <a:solidFill>
                  <a:srgbClr val="211F6B"/>
                </a:solidFill>
                <a:latin typeface="Courier New" charset="0"/>
                <a:ea typeface="Courier New" charset="0"/>
                <a:cs typeface="Courier New" charset="0"/>
              </a:rPr>
              <a:t>(@article), method: :delete, </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data: { confirm: "Are you sure you want to delete article?" }, </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class: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-primary </a:t>
            </a:r>
            <a:r>
              <a:rPr lang="en-US" sz="1800" dirty="0" err="1">
                <a:solidFill>
                  <a:srgbClr val="211F6B"/>
                </a:solidFill>
                <a:latin typeface="Courier New" charset="0"/>
                <a:ea typeface="Courier New" charset="0"/>
                <a:cs typeface="Courier New" charset="0"/>
              </a:rPr>
              <a:t>btn-lg</a:t>
            </a:r>
            <a:r>
              <a:rPr lang="en-US" sz="1800" dirty="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btn</a:t>
            </a:r>
            <a:r>
              <a:rPr lang="en-US" sz="1800" dirty="0">
                <a:solidFill>
                  <a:srgbClr val="211F6B"/>
                </a:solidFill>
                <a:latin typeface="Courier New" charset="0"/>
                <a:ea typeface="Courier New" charset="0"/>
                <a:cs typeface="Courier New" charset="0"/>
              </a:rPr>
              <a:t>-space" %&gt;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&lt;/</a:t>
            </a:r>
            <a:r>
              <a:rPr lang="en-US" sz="1800" dirty="0">
                <a:solidFill>
                  <a:srgbClr val="211F6B"/>
                </a:solidFill>
                <a:latin typeface="Courier New" charset="0"/>
                <a:ea typeface="Courier New" charset="0"/>
                <a:cs typeface="Courier New" charset="0"/>
              </a:rPr>
              <a:t>div&gt;</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&lt;% end </a:t>
            </a:r>
            <a:r>
              <a:rPr lang="en-US" sz="1800" dirty="0" smtClean="0">
                <a:solidFill>
                  <a:srgbClr val="211F6B"/>
                </a:solidFill>
                <a:latin typeface="Courier New" charset="0"/>
                <a:ea typeface="Courier New" charset="0"/>
                <a:cs typeface="Courier New" charset="0"/>
              </a:rPr>
              <a:t>%&gt;</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78746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views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a:bodyPr>
          <a:lstStyle/>
          <a:p>
            <a:r>
              <a:rPr lang="en-US" sz="2400" b="1" dirty="0">
                <a:solidFill>
                  <a:srgbClr val="211F6B"/>
                </a:solidFill>
                <a:latin typeface="RawengulkSans" charset="0"/>
                <a:ea typeface="RawengulkSans" charset="0"/>
                <a:cs typeface="RawengulkSans" charset="0"/>
              </a:rPr>
              <a:t>Add the last scenario to the spec to ensure signed in owners of articles see both links</a:t>
            </a:r>
            <a:r>
              <a:rPr lang="en-US" sz="2400" b="1" dirty="0" smtClean="0">
                <a:solidFill>
                  <a:srgbClr val="211F6B"/>
                </a:solidFill>
                <a:latin typeface="RawengulkSans" charset="0"/>
                <a:ea typeface="RawengulkSans" charset="0"/>
                <a:cs typeface="RawengulkSans" charset="0"/>
              </a:rPr>
              <a:t>:</a:t>
            </a:r>
          </a:p>
          <a:p>
            <a:pPr marL="0" indent="0">
              <a:buNone/>
            </a:pPr>
            <a:r>
              <a:rPr lang="en-US" sz="2400" dirty="0" smtClean="0">
                <a:solidFill>
                  <a:srgbClr val="211F6B"/>
                </a:solidFill>
                <a:latin typeface="Courier New" charset="0"/>
                <a:ea typeface="Courier New" charset="0"/>
                <a:cs typeface="Courier New" charset="0"/>
              </a:rPr>
              <a:t>scenario </a:t>
            </a:r>
            <a:r>
              <a:rPr lang="en-US" sz="2400" dirty="0">
                <a:solidFill>
                  <a:srgbClr val="211F6B"/>
                </a:solidFill>
                <a:latin typeface="Courier New" charset="0"/>
                <a:ea typeface="Courier New" charset="0"/>
                <a:cs typeface="Courier New" charset="0"/>
              </a:rPr>
              <a:t>"A signed in owner sees both links" do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login_as</a:t>
            </a:r>
            <a:r>
              <a:rPr lang="en-US" sz="2400" dirty="0">
                <a:solidFill>
                  <a:srgbClr val="211F6B"/>
                </a:solidFill>
                <a:latin typeface="Courier New" charset="0"/>
                <a:ea typeface="Courier New" charset="0"/>
                <a:cs typeface="Courier New" charset="0"/>
              </a:rPr>
              <a:t>(@john)</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visit </a:t>
            </a:r>
            <a:r>
              <a:rPr lang="en-US" sz="2400" dirty="0">
                <a:solidFill>
                  <a:srgbClr val="211F6B"/>
                </a:solidFill>
                <a:latin typeface="Courier New" charset="0"/>
                <a:ea typeface="Courier New" charset="0"/>
                <a:cs typeface="Courier New" charset="0"/>
              </a:rPr>
              <a:t>"/"</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click_link</a:t>
            </a: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article.title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article.title</a:t>
            </a:r>
            <a:r>
              <a:rPr lang="en-US" sz="2400" dirty="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have_content</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article.body</a:t>
            </a:r>
            <a:r>
              <a:rPr lang="en-US" sz="2400" dirty="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a:t>
            </a:r>
            <a:r>
              <a:rPr lang="en-US" sz="2400" dirty="0" err="1" smtClean="0">
                <a:solidFill>
                  <a:srgbClr val="211F6B"/>
                </a:solidFill>
                <a:latin typeface="Courier New" charset="0"/>
                <a:ea typeface="Courier New" charset="0"/>
                <a:cs typeface="Courier New" charset="0"/>
              </a:rPr>
              <a:t>current_path</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article_path</a:t>
            </a:r>
            <a:r>
              <a:rPr lang="en-US" sz="2400" dirty="0">
                <a:solidFill>
                  <a:srgbClr val="211F6B"/>
                </a:solidFill>
                <a:latin typeface="Courier New" charset="0"/>
                <a:ea typeface="Courier New" charset="0"/>
                <a:cs typeface="Courier New" charset="0"/>
              </a:rPr>
              <a:t>(@article))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("Edit Article")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expect(page</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have_link</a:t>
            </a:r>
            <a:r>
              <a:rPr lang="en-US" sz="2400" dirty="0">
                <a:solidFill>
                  <a:srgbClr val="211F6B"/>
                </a:solidFill>
                <a:latin typeface="Courier New" charset="0"/>
                <a:ea typeface="Courier New" charset="0"/>
                <a:cs typeface="Courier New" charset="0"/>
              </a:rPr>
              <a:t>("Delete Article")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a:solidFill>
                  <a:srgbClr val="211F6B"/>
                </a:solidFill>
                <a:latin typeface="Courier New" charset="0"/>
                <a:ea typeface="Courier New" charset="0"/>
                <a:cs typeface="Courier New" charset="0"/>
              </a:rPr>
              <a:t>end</a:t>
            </a:r>
            <a:endParaRPr lang="en-US" sz="2400" dirty="0" smtClean="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09502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a:t>
            </a:r>
            <a:r>
              <a:rPr lang="en-US" b="1" dirty="0" smtClean="0">
                <a:solidFill>
                  <a:srgbClr val="211F6B"/>
                </a:solidFill>
                <a:latin typeface="RawengulkSans" charset="0"/>
                <a:ea typeface="RawengulkSans" charset="0"/>
                <a:cs typeface="RawengulkSans" charset="0"/>
              </a:rPr>
              <a:t>controller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a:bodyPr>
          <a:lstStyle/>
          <a:p>
            <a:r>
              <a:rPr lang="en-US" sz="2400" b="1" dirty="0" smtClean="0">
                <a:solidFill>
                  <a:srgbClr val="211F6B"/>
                </a:solidFill>
                <a:latin typeface="RawengulkSans" charset="0"/>
                <a:ea typeface="RawengulkSans" charset="0"/>
                <a:cs typeface="RawengulkSans" charset="0"/>
              </a:rPr>
              <a:t>Update </a:t>
            </a:r>
            <a:r>
              <a:rPr lang="en-US" sz="2400" b="1" dirty="0">
                <a:solidFill>
                  <a:srgbClr val="211F6B"/>
                </a:solidFill>
                <a:latin typeface="RawengulkSans" charset="0"/>
                <a:ea typeface="RawengulkSans" charset="0"/>
                <a:cs typeface="RawengulkSans" charset="0"/>
              </a:rPr>
              <a:t>before do in spec/requests/</a:t>
            </a:r>
            <a:r>
              <a:rPr lang="en-US" sz="2400" b="1" dirty="0" err="1">
                <a:solidFill>
                  <a:srgbClr val="211F6B"/>
                </a:solidFill>
                <a:latin typeface="RawengulkSans" charset="0"/>
                <a:ea typeface="RawengulkSans" charset="0"/>
                <a:cs typeface="RawengulkSans" charset="0"/>
              </a:rPr>
              <a:t>articles_spec.rb</a:t>
            </a:r>
            <a:r>
              <a:rPr lang="en-US" sz="2400" b="1" dirty="0">
                <a:solidFill>
                  <a:srgbClr val="211F6B"/>
                </a:solidFill>
                <a:latin typeface="RawengulkSans" charset="0"/>
                <a:ea typeface="RawengulkSans" charset="0"/>
                <a:cs typeface="RawengulkSans" charset="0"/>
              </a:rPr>
              <a:t> </a:t>
            </a:r>
            <a:r>
              <a:rPr lang="en-US" sz="2400" b="1" dirty="0" smtClean="0">
                <a:solidFill>
                  <a:srgbClr val="211F6B"/>
                </a:solidFill>
                <a:latin typeface="RawengulkSans" charset="0"/>
                <a:ea typeface="RawengulkSans" charset="0"/>
                <a:cs typeface="RawengulkSans" charset="0"/>
              </a:rPr>
              <a:t>spec and add a new user:</a:t>
            </a:r>
          </a:p>
          <a:p>
            <a:pPr marL="0" indent="0">
              <a:buNone/>
            </a:pPr>
            <a:r>
              <a:rPr lang="en-US" sz="2400" dirty="0" smtClean="0">
                <a:solidFill>
                  <a:srgbClr val="211F6B"/>
                </a:solidFill>
                <a:latin typeface="Courier New" charset="0"/>
                <a:ea typeface="Courier New" charset="0"/>
                <a:cs typeface="Courier New" charset="0"/>
              </a:rPr>
              <a:t>before </a:t>
            </a:r>
            <a:r>
              <a:rPr lang="en-US" sz="2400" dirty="0">
                <a:solidFill>
                  <a:srgbClr val="211F6B"/>
                </a:solidFill>
                <a:latin typeface="Courier New" charset="0"/>
                <a:ea typeface="Courier New" charset="0"/>
                <a:cs typeface="Courier New" charset="0"/>
              </a:rPr>
              <a:t>do</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john = </a:t>
            </a:r>
            <a:r>
              <a:rPr lang="en-US" sz="2400" dirty="0" err="1">
                <a:solidFill>
                  <a:srgbClr val="211F6B"/>
                </a:solidFill>
                <a:latin typeface="Courier New" charset="0"/>
                <a:ea typeface="Courier New" charset="0"/>
                <a:cs typeface="Courier New" charset="0"/>
              </a:rPr>
              <a:t>User.create</a:t>
            </a:r>
            <a:r>
              <a:rPr lang="en-US" sz="2400" dirty="0">
                <a:solidFill>
                  <a:srgbClr val="211F6B"/>
                </a:solidFill>
                <a:latin typeface="Courier New" charset="0"/>
                <a:ea typeface="Courier New" charset="0"/>
                <a:cs typeface="Courier New" charset="0"/>
              </a:rPr>
              <a:t>(email: "</a:t>
            </a:r>
            <a:r>
              <a:rPr lang="en-US" sz="2400" dirty="0" err="1">
                <a:solidFill>
                  <a:srgbClr val="211F6B"/>
                </a:solidFill>
                <a:latin typeface="Courier New" charset="0"/>
                <a:ea typeface="Courier New" charset="0"/>
                <a:cs typeface="Courier New" charset="0"/>
              </a:rPr>
              <a:t>john@example.com</a:t>
            </a:r>
            <a:r>
              <a:rPr lang="en-US" sz="2400" dirty="0">
                <a:solidFill>
                  <a:srgbClr val="211F6B"/>
                </a:solidFill>
                <a:latin typeface="Courier New" charset="0"/>
                <a:ea typeface="Courier New" charset="0"/>
                <a:cs typeface="Courier New" charset="0"/>
              </a:rPr>
              <a:t>", password: "</a:t>
            </a:r>
            <a:r>
              <a:rPr lang="en-US" sz="2400" dirty="0" smtClean="0">
                <a:solidFill>
                  <a:srgbClr val="211F6B"/>
                </a:solidFill>
                <a:latin typeface="Courier New" charset="0"/>
                <a:ea typeface="Courier New" charset="0"/>
                <a:cs typeface="Courier New" charset="0"/>
              </a:rPr>
              <a:t>password”)</a:t>
            </a:r>
          </a:p>
          <a:p>
            <a:pPr marL="0" indent="0">
              <a:buNone/>
            </a:pPr>
            <a:r>
              <a:rPr lang="en-US" sz="2400" dirty="0">
                <a:solidFill>
                  <a:srgbClr val="211F6B"/>
                </a:solidFill>
                <a:latin typeface="Courier New" charset="0"/>
                <a:ea typeface="Courier New" charset="0"/>
                <a:cs typeface="Courier New" charset="0"/>
              </a:rPr>
              <a:t> </a:t>
            </a:r>
            <a:r>
              <a:rPr lang="en-US" sz="2400" dirty="0" smtClean="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fred</a:t>
            </a:r>
            <a:r>
              <a:rPr lang="en-US" sz="2400" dirty="0">
                <a:solidFill>
                  <a:srgbClr val="211F6B"/>
                </a:solidFill>
                <a:latin typeface="Courier New" charset="0"/>
                <a:ea typeface="Courier New" charset="0"/>
                <a:cs typeface="Courier New" charset="0"/>
              </a:rPr>
              <a:t> = </a:t>
            </a:r>
            <a:r>
              <a:rPr lang="en-US" sz="2400" dirty="0" err="1">
                <a:solidFill>
                  <a:srgbClr val="211F6B"/>
                </a:solidFill>
                <a:latin typeface="Courier New" charset="0"/>
                <a:ea typeface="Courier New" charset="0"/>
                <a:cs typeface="Courier New" charset="0"/>
              </a:rPr>
              <a:t>User.create</a:t>
            </a:r>
            <a:r>
              <a:rPr lang="en-US" sz="2400" dirty="0">
                <a:solidFill>
                  <a:srgbClr val="211F6B"/>
                </a:solidFill>
                <a:latin typeface="Courier New" charset="0"/>
                <a:ea typeface="Courier New" charset="0"/>
                <a:cs typeface="Courier New" charset="0"/>
              </a:rPr>
              <a:t>(email: "</a:t>
            </a:r>
            <a:r>
              <a:rPr lang="en-US" sz="2400" dirty="0" err="1">
                <a:solidFill>
                  <a:srgbClr val="211F6B"/>
                </a:solidFill>
                <a:latin typeface="Courier New" charset="0"/>
                <a:ea typeface="Courier New" charset="0"/>
                <a:cs typeface="Courier New" charset="0"/>
              </a:rPr>
              <a:t>fred@example.com</a:t>
            </a:r>
            <a:r>
              <a:rPr lang="en-US" sz="2400" dirty="0">
                <a:solidFill>
                  <a:srgbClr val="211F6B"/>
                </a:solidFill>
                <a:latin typeface="Courier New" charset="0"/>
                <a:ea typeface="Courier New" charset="0"/>
                <a:cs typeface="Courier New" charset="0"/>
              </a:rPr>
              <a:t>", password: "password")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article = </a:t>
            </a:r>
            <a:r>
              <a:rPr lang="en-US" sz="2400" dirty="0" err="1">
                <a:solidFill>
                  <a:srgbClr val="211F6B"/>
                </a:solidFill>
                <a:latin typeface="Courier New" charset="0"/>
                <a:ea typeface="Courier New" charset="0"/>
                <a:cs typeface="Courier New" charset="0"/>
              </a:rPr>
              <a:t>Article.create</a:t>
            </a:r>
            <a:r>
              <a:rPr lang="en-US" sz="2400" dirty="0">
                <a:solidFill>
                  <a:srgbClr val="211F6B"/>
                </a:solidFill>
                <a:latin typeface="Courier New" charset="0"/>
                <a:ea typeface="Courier New" charset="0"/>
                <a:cs typeface="Courier New" charset="0"/>
              </a:rPr>
              <a:t>!(title: "Title one", body: "Body of article one", user: @john)</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end</a:t>
            </a:r>
            <a:endParaRPr lang="en-US" sz="2400"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206332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a:t>
            </a:r>
            <a:r>
              <a:rPr lang="en-US" b="1" dirty="0" smtClean="0">
                <a:solidFill>
                  <a:srgbClr val="211F6B"/>
                </a:solidFill>
                <a:latin typeface="RawengulkSans" charset="0"/>
                <a:ea typeface="RawengulkSans" charset="0"/>
                <a:cs typeface="RawengulkSans" charset="0"/>
              </a:rPr>
              <a:t>controller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70000" lnSpcReduction="20000"/>
          </a:bodyPr>
          <a:lstStyle/>
          <a:p>
            <a:r>
              <a:rPr lang="en-US" sz="2400" b="1" dirty="0" smtClean="0">
                <a:solidFill>
                  <a:srgbClr val="211F6B"/>
                </a:solidFill>
                <a:latin typeface="RawengulkSans" charset="0"/>
                <a:ea typeface="RawengulkSans" charset="0"/>
                <a:cs typeface="RawengulkSans" charset="0"/>
              </a:rPr>
              <a:t>Update the specs as shown below</a:t>
            </a:r>
          </a:p>
          <a:p>
            <a:pPr marL="0" indent="0">
              <a:buNone/>
            </a:pPr>
            <a:r>
              <a:rPr lang="en-US" sz="2400" dirty="0" smtClean="0">
                <a:solidFill>
                  <a:srgbClr val="211F6B"/>
                </a:solidFill>
                <a:latin typeface="Courier New" charset="0"/>
                <a:ea typeface="Courier New" charset="0"/>
                <a:cs typeface="Courier New" charset="0"/>
              </a:rPr>
              <a:t>describe </a:t>
            </a:r>
            <a:r>
              <a:rPr lang="en-US" sz="2400" dirty="0">
                <a:solidFill>
                  <a:srgbClr val="211F6B"/>
                </a:solidFill>
                <a:latin typeface="Courier New" charset="0"/>
                <a:ea typeface="Courier New" charset="0"/>
                <a:cs typeface="Courier New" charset="0"/>
              </a:rPr>
              <a:t>'GET /articles/:id/edit' do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context </a:t>
            </a:r>
            <a:r>
              <a:rPr lang="en-US" sz="2400" dirty="0">
                <a:solidFill>
                  <a:srgbClr val="211F6B"/>
                </a:solidFill>
                <a:latin typeface="Courier New" charset="0"/>
                <a:ea typeface="Courier New" charset="0"/>
                <a:cs typeface="Courier New" charset="0"/>
              </a:rPr>
              <a:t>'with non-signed in user' do</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before </a:t>
            </a:r>
            <a:r>
              <a:rPr lang="en-US" sz="2400" dirty="0">
                <a:solidFill>
                  <a:srgbClr val="211F6B"/>
                </a:solidFill>
                <a:latin typeface="Courier New" charset="0"/>
                <a:ea typeface="Courier New" charset="0"/>
                <a:cs typeface="Courier New" charset="0"/>
              </a:rPr>
              <a:t>{ get "/articles/#{@</a:t>
            </a:r>
            <a:r>
              <a:rPr lang="en-US" sz="2400" dirty="0" err="1">
                <a:solidFill>
                  <a:srgbClr val="211F6B"/>
                </a:solidFill>
                <a:latin typeface="Courier New" charset="0"/>
                <a:ea typeface="Courier New" charset="0"/>
                <a:cs typeface="Courier New" charset="0"/>
              </a:rPr>
              <a:t>article.id</a:t>
            </a:r>
            <a:r>
              <a:rPr lang="en-US" sz="2400" dirty="0">
                <a:solidFill>
                  <a:srgbClr val="211F6B"/>
                </a:solidFill>
                <a:latin typeface="Courier New" charset="0"/>
                <a:ea typeface="Courier New" charset="0"/>
                <a:cs typeface="Courier New" charset="0"/>
              </a:rPr>
              <a:t>}/edit"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it </a:t>
            </a:r>
            <a:r>
              <a:rPr lang="en-US" sz="2400" dirty="0">
                <a:solidFill>
                  <a:srgbClr val="211F6B"/>
                </a:solidFill>
                <a:latin typeface="Courier New" charset="0"/>
                <a:ea typeface="Courier New" charset="0"/>
                <a:cs typeface="Courier New" charset="0"/>
              </a:rPr>
              <a:t>"redirects to the </a:t>
            </a:r>
            <a:r>
              <a:rPr lang="en-US" sz="2400" dirty="0" err="1">
                <a:solidFill>
                  <a:srgbClr val="211F6B"/>
                </a:solidFill>
                <a:latin typeface="Courier New" charset="0"/>
                <a:ea typeface="Courier New" charset="0"/>
                <a:cs typeface="Courier New" charset="0"/>
              </a:rPr>
              <a:t>signin</a:t>
            </a:r>
            <a:r>
              <a:rPr lang="en-US" sz="2400" dirty="0">
                <a:solidFill>
                  <a:srgbClr val="211F6B"/>
                </a:solidFill>
                <a:latin typeface="Courier New" charset="0"/>
                <a:ea typeface="Courier New" charset="0"/>
                <a:cs typeface="Courier New" charset="0"/>
              </a:rPr>
              <a:t> page" do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a:t>
            </a:r>
            <a:r>
              <a:rPr lang="en-US" sz="2400" dirty="0" err="1" smtClean="0">
                <a:solidFill>
                  <a:srgbClr val="211F6B"/>
                </a:solidFill>
                <a:latin typeface="Courier New" charset="0"/>
                <a:ea typeface="Courier New" charset="0"/>
                <a:cs typeface="Courier New" charset="0"/>
              </a:rPr>
              <a:t>response.status</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 302</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flash_message</a:t>
            </a: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"You need to sign in or sign up before continuing"</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expect(flash</a:t>
            </a:r>
            <a:r>
              <a:rPr lang="en-US" sz="2400" dirty="0">
                <a:solidFill>
                  <a:srgbClr val="211F6B"/>
                </a:solidFill>
                <a:latin typeface="Courier New" charset="0"/>
                <a:ea typeface="Courier New" charset="0"/>
                <a:cs typeface="Courier New" charset="0"/>
              </a:rPr>
              <a:t>[:alert]).to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flash_message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end</a:t>
            </a:r>
            <a:r>
              <a:rPr lang="en-US" sz="2400" dirty="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end</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context </a:t>
            </a:r>
            <a:r>
              <a:rPr lang="en-US" sz="2400" dirty="0">
                <a:solidFill>
                  <a:srgbClr val="211F6B"/>
                </a:solidFill>
                <a:latin typeface="Courier New" charset="0"/>
                <a:ea typeface="Courier New" charset="0"/>
                <a:cs typeface="Courier New" charset="0"/>
              </a:rPr>
              <a:t>'with signed in users who are non-owners' do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before </a:t>
            </a:r>
            <a:r>
              <a:rPr lang="en-US" sz="2400" dirty="0">
                <a:solidFill>
                  <a:srgbClr val="211F6B"/>
                </a:solidFill>
                <a:latin typeface="Courier New" charset="0"/>
                <a:ea typeface="Courier New" charset="0"/>
                <a:cs typeface="Courier New" charset="0"/>
              </a:rPr>
              <a:t>do</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login_as</a:t>
            </a:r>
            <a:r>
              <a:rPr lang="en-US" sz="2400" dirty="0">
                <a:solidFill>
                  <a:srgbClr val="211F6B"/>
                </a:solidFill>
                <a:latin typeface="Courier New" charset="0"/>
                <a:ea typeface="Courier New" charset="0"/>
                <a:cs typeface="Courier New" charset="0"/>
              </a:rPr>
              <a:t>(@</a:t>
            </a:r>
            <a:r>
              <a:rPr lang="en-US" sz="2400" dirty="0" err="1">
                <a:solidFill>
                  <a:srgbClr val="211F6B"/>
                </a:solidFill>
                <a:latin typeface="Courier New" charset="0"/>
                <a:ea typeface="Courier New" charset="0"/>
                <a:cs typeface="Courier New" charset="0"/>
              </a:rPr>
              <a:t>fred</a:t>
            </a:r>
            <a:r>
              <a:rPr lang="en-US" sz="2400" dirty="0">
                <a:solidFill>
                  <a:srgbClr val="211F6B"/>
                </a:solidFill>
                <a:latin typeface="Courier New" charset="0"/>
                <a:ea typeface="Courier New" charset="0"/>
                <a:cs typeface="Courier New" charset="0"/>
              </a:rPr>
              <a:t>)</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get </a:t>
            </a:r>
            <a:r>
              <a:rPr lang="en-US" sz="2400" dirty="0">
                <a:solidFill>
                  <a:srgbClr val="211F6B"/>
                </a:solidFill>
                <a:latin typeface="Courier New" charset="0"/>
                <a:ea typeface="Courier New" charset="0"/>
                <a:cs typeface="Courier New" charset="0"/>
              </a:rPr>
              <a:t>"/articles/#{@</a:t>
            </a:r>
            <a:r>
              <a:rPr lang="en-US" sz="2400" dirty="0" err="1">
                <a:solidFill>
                  <a:srgbClr val="211F6B"/>
                </a:solidFill>
                <a:latin typeface="Courier New" charset="0"/>
                <a:ea typeface="Courier New" charset="0"/>
                <a:cs typeface="Courier New" charset="0"/>
              </a:rPr>
              <a:t>article.id</a:t>
            </a:r>
            <a:r>
              <a:rPr lang="en-US" sz="2400" dirty="0">
                <a:solidFill>
                  <a:srgbClr val="211F6B"/>
                </a:solidFill>
                <a:latin typeface="Courier New" charset="0"/>
                <a:ea typeface="Courier New" charset="0"/>
                <a:cs typeface="Courier New" charset="0"/>
              </a:rPr>
              <a:t>}/edit"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end</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it </a:t>
            </a:r>
            <a:r>
              <a:rPr lang="en-US" sz="2400" dirty="0">
                <a:solidFill>
                  <a:srgbClr val="211F6B"/>
                </a:solidFill>
                <a:latin typeface="Courier New" charset="0"/>
                <a:ea typeface="Courier New" charset="0"/>
                <a:cs typeface="Courier New" charset="0"/>
              </a:rPr>
              <a:t>"redirects to the home page" do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a:t>
            </a:r>
            <a:r>
              <a:rPr lang="en-US" sz="2400" dirty="0" err="1" smtClean="0">
                <a:solidFill>
                  <a:srgbClr val="211F6B"/>
                </a:solidFill>
                <a:latin typeface="Courier New" charset="0"/>
                <a:ea typeface="Courier New" charset="0"/>
                <a:cs typeface="Courier New" charset="0"/>
              </a:rPr>
              <a:t>response.status</a:t>
            </a:r>
            <a:r>
              <a:rPr lang="en-US" sz="2400" dirty="0">
                <a:solidFill>
                  <a:srgbClr val="211F6B"/>
                </a:solidFill>
                <a:latin typeface="Courier New" charset="0"/>
                <a:ea typeface="Courier New" charset="0"/>
                <a:cs typeface="Courier New" charset="0"/>
              </a:rPr>
              <a: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 302</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flash_message</a:t>
            </a:r>
            <a:r>
              <a:rPr lang="en-US" sz="2400" dirty="0" smtClean="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"You can only edit your own article."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expect(flash</a:t>
            </a:r>
            <a:r>
              <a:rPr lang="en-US" sz="2400" dirty="0">
                <a:solidFill>
                  <a:srgbClr val="211F6B"/>
                </a:solidFill>
                <a:latin typeface="Courier New" charset="0"/>
                <a:ea typeface="Courier New" charset="0"/>
                <a:cs typeface="Courier New" charset="0"/>
              </a:rPr>
              <a:t>[:alert]).to </a:t>
            </a:r>
            <a:r>
              <a:rPr lang="en-US" sz="2400" dirty="0" err="1">
                <a:solidFill>
                  <a:srgbClr val="211F6B"/>
                </a:solidFill>
                <a:latin typeface="Courier New" charset="0"/>
                <a:ea typeface="Courier New" charset="0"/>
                <a:cs typeface="Courier New" charset="0"/>
              </a:rPr>
              <a:t>eq</a:t>
            </a:r>
            <a:r>
              <a:rPr lang="en-US" sz="2400" dirty="0">
                <a:solidFill>
                  <a:srgbClr val="211F6B"/>
                </a:solidFill>
                <a:latin typeface="Courier New" charset="0"/>
                <a:ea typeface="Courier New" charset="0"/>
                <a:cs typeface="Courier New" charset="0"/>
              </a:rPr>
              <a:t> </a:t>
            </a:r>
            <a:r>
              <a:rPr lang="en-US" sz="2400" dirty="0" err="1">
                <a:solidFill>
                  <a:srgbClr val="211F6B"/>
                </a:solidFill>
                <a:latin typeface="Courier New" charset="0"/>
                <a:ea typeface="Courier New" charset="0"/>
                <a:cs typeface="Courier New" charset="0"/>
              </a:rPr>
              <a:t>flash_message</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end</a:t>
            </a:r>
            <a:r>
              <a:rPr lang="en-US" sz="2400" dirty="0">
                <a:solidFill>
                  <a:srgbClr val="211F6B"/>
                </a:solidFill>
                <a:latin typeface="Courier New" charset="0"/>
                <a:ea typeface="Courier New" charset="0"/>
                <a:cs typeface="Courier New" charset="0"/>
              </a:rPr>
              <a:t> </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smtClean="0">
                <a:solidFill>
                  <a:srgbClr val="211F6B"/>
                </a:solidFill>
                <a:latin typeface="Courier New" charset="0"/>
                <a:ea typeface="Courier New" charset="0"/>
                <a:cs typeface="Courier New" charset="0"/>
              </a:rPr>
              <a:t>  end</a:t>
            </a:r>
            <a:r>
              <a:rPr lang="en-US" sz="2400" dirty="0">
                <a:solidFill>
                  <a:srgbClr val="211F6B"/>
                </a:solidFill>
                <a:latin typeface="Courier New" charset="0"/>
                <a:ea typeface="Courier New" charset="0"/>
                <a:cs typeface="Courier New" charset="0"/>
              </a:rPr>
              <a:t/>
            </a:r>
            <a:br>
              <a:rPr lang="en-US" sz="2400" dirty="0">
                <a:solidFill>
                  <a:srgbClr val="211F6B"/>
                </a:solidFill>
                <a:latin typeface="Courier New" charset="0"/>
                <a:ea typeface="Courier New" charset="0"/>
                <a:cs typeface="Courier New" charset="0"/>
              </a:rPr>
            </a:br>
            <a:r>
              <a:rPr lang="en-US" sz="2400" dirty="0">
                <a:solidFill>
                  <a:srgbClr val="211F6B"/>
                </a:solidFill>
                <a:latin typeface="Courier New" charset="0"/>
                <a:ea typeface="Courier New" charset="0"/>
                <a:cs typeface="Courier New" charset="0"/>
              </a:rPr>
              <a:t>end</a:t>
            </a:r>
            <a:endParaRPr lang="en-US" sz="2400" b="1"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209481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a:t>
            </a:r>
            <a:r>
              <a:rPr lang="en-US" b="1" dirty="0" smtClean="0">
                <a:solidFill>
                  <a:srgbClr val="211F6B"/>
                </a:solidFill>
                <a:latin typeface="RawengulkSans" charset="0"/>
                <a:ea typeface="RawengulkSans" charset="0"/>
                <a:cs typeface="RawengulkSans" charset="0"/>
              </a:rPr>
              <a:t>controller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70000" lnSpcReduction="20000"/>
          </a:bodyPr>
          <a:lstStyle/>
          <a:p>
            <a:r>
              <a:rPr lang="en-US" sz="1800" b="1" dirty="0" smtClean="0">
                <a:solidFill>
                  <a:srgbClr val="211F6B"/>
                </a:solidFill>
                <a:latin typeface="RawengulkSans" charset="0"/>
                <a:ea typeface="RawengulkSans" charset="0"/>
                <a:cs typeface="RawengulkSans" charset="0"/>
              </a:rPr>
              <a:t>After the specs run, it shows an error like this:</a:t>
            </a:r>
          </a:p>
          <a:p>
            <a:pPr marL="0" indent="0">
              <a:buNone/>
            </a:pPr>
            <a:r>
              <a:rPr lang="en-US" sz="1800" dirty="0" smtClean="0">
                <a:solidFill>
                  <a:srgbClr val="211F6B"/>
                </a:solidFill>
                <a:latin typeface="Courier New" charset="0"/>
                <a:ea typeface="Courier New" charset="0"/>
                <a:cs typeface="Courier New" charset="0"/>
              </a:rPr>
              <a:t>Failure/Error</a:t>
            </a:r>
            <a:r>
              <a:rPr lang="en-US" sz="1800" dirty="0">
                <a:solidFill>
                  <a:srgbClr val="211F6B"/>
                </a:solidFill>
                <a:latin typeface="Courier New" charset="0"/>
                <a:ea typeface="Courier New" charset="0"/>
                <a:cs typeface="Courier New" charset="0"/>
              </a:rPr>
              <a:t>: expect(</a:t>
            </a:r>
            <a:r>
              <a:rPr lang="en-US" sz="1800" dirty="0" err="1">
                <a:solidFill>
                  <a:srgbClr val="211F6B"/>
                </a:solidFill>
                <a:latin typeface="Courier New" charset="0"/>
                <a:ea typeface="Courier New" charset="0"/>
                <a:cs typeface="Courier New" charset="0"/>
              </a:rPr>
              <a:t>response.status</a:t>
            </a:r>
            <a:r>
              <a:rPr lang="en-US" sz="1800" dirty="0">
                <a:solidFill>
                  <a:srgbClr val="211F6B"/>
                </a:solidFill>
                <a:latin typeface="Courier New" charset="0"/>
                <a:ea typeface="Courier New" charset="0"/>
                <a:cs typeface="Courier New" charset="0"/>
              </a:rPr>
              <a:t>).to </a:t>
            </a:r>
            <a:r>
              <a:rPr lang="en-US" sz="1800" dirty="0" err="1">
                <a:solidFill>
                  <a:srgbClr val="211F6B"/>
                </a:solidFill>
                <a:latin typeface="Courier New" charset="0"/>
                <a:ea typeface="Courier New" charset="0"/>
                <a:cs typeface="Courier New" charset="0"/>
              </a:rPr>
              <a:t>eq</a:t>
            </a:r>
            <a:r>
              <a:rPr lang="en-US" sz="1800" dirty="0">
                <a:solidFill>
                  <a:srgbClr val="211F6B"/>
                </a:solidFill>
                <a:latin typeface="Courier New" charset="0"/>
                <a:ea typeface="Courier New" charset="0"/>
                <a:cs typeface="Courier New" charset="0"/>
              </a:rPr>
              <a:t> 302</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expected: 302</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got: </a:t>
            </a:r>
            <a:r>
              <a:rPr lang="en-US" sz="1800" dirty="0" smtClean="0">
                <a:solidFill>
                  <a:srgbClr val="211F6B"/>
                </a:solidFill>
                <a:latin typeface="Courier New" charset="0"/>
                <a:ea typeface="Courier New" charset="0"/>
                <a:cs typeface="Courier New" charset="0"/>
              </a:rPr>
              <a:t>200</a:t>
            </a:r>
          </a:p>
          <a:p>
            <a:pPr marL="0" indent="0">
              <a:buNone/>
            </a:pPr>
            <a:endParaRPr lang="en-US" sz="1800" dirty="0">
              <a:solidFill>
                <a:srgbClr val="211F6B"/>
              </a:solidFill>
              <a:latin typeface="Courier New" charset="0"/>
              <a:ea typeface="Courier New" charset="0"/>
              <a:cs typeface="Courier New" charset="0"/>
            </a:endParaRPr>
          </a:p>
          <a:p>
            <a:r>
              <a:rPr lang="en-US" sz="1800" b="1" dirty="0" smtClean="0">
                <a:solidFill>
                  <a:srgbClr val="211F6B"/>
                </a:solidFill>
                <a:latin typeface="RawengulkSans" charset="0"/>
                <a:ea typeface="RawengulkSans" charset="0"/>
                <a:cs typeface="RawengulkSans" charset="0"/>
              </a:rPr>
              <a:t>To resolve it, go </a:t>
            </a:r>
            <a:r>
              <a:rPr lang="en-US" sz="1800" b="1" dirty="0">
                <a:solidFill>
                  <a:srgbClr val="211F6B"/>
                </a:solidFill>
                <a:latin typeface="RawengulkSans" charset="0"/>
                <a:ea typeface="RawengulkSans" charset="0"/>
                <a:cs typeface="RawengulkSans" charset="0"/>
              </a:rPr>
              <a:t>to the articles controller and modify the edit/update actions as follows:</a:t>
            </a:r>
          </a:p>
          <a:p>
            <a:pPr marL="0" indent="0">
              <a:buNone/>
            </a:pPr>
            <a:r>
              <a:rPr lang="en-US" sz="1800" dirty="0" err="1">
                <a:solidFill>
                  <a:srgbClr val="211F6B"/>
                </a:solidFill>
                <a:latin typeface="Courier New" charset="0"/>
                <a:ea typeface="Courier New" charset="0"/>
                <a:cs typeface="Courier New" charset="0"/>
              </a:rPr>
              <a:t>def</a:t>
            </a:r>
            <a:r>
              <a:rPr lang="en-US" sz="1800" dirty="0">
                <a:solidFill>
                  <a:srgbClr val="211F6B"/>
                </a:solidFill>
                <a:latin typeface="Courier New" charset="0"/>
                <a:ea typeface="Courier New" charset="0"/>
                <a:cs typeface="Courier New" charset="0"/>
              </a:rPr>
              <a:t> edit</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unless </a:t>
            </a:r>
            <a:r>
              <a:rPr lang="en-US" sz="1800" dirty="0">
                <a:solidFill>
                  <a:srgbClr val="211F6B"/>
                </a:solidFill>
                <a:latin typeface="Courier New" charset="0"/>
                <a:ea typeface="Courier New" charset="0"/>
                <a:cs typeface="Courier New" charset="0"/>
              </a:rPr>
              <a:t>@</a:t>
            </a:r>
            <a:r>
              <a:rPr lang="en-US" sz="1800" dirty="0" err="1">
                <a:solidFill>
                  <a:srgbClr val="211F6B"/>
                </a:solidFill>
                <a:latin typeface="Courier New" charset="0"/>
                <a:ea typeface="Courier New" charset="0"/>
                <a:cs typeface="Courier New" charset="0"/>
              </a:rPr>
              <a:t>article.user</a:t>
            </a:r>
            <a:r>
              <a:rPr lang="en-US" sz="1800" dirty="0">
                <a:solidFill>
                  <a:srgbClr val="211F6B"/>
                </a:solidFill>
                <a:latin typeface="Courier New" charset="0"/>
                <a:ea typeface="Courier New" charset="0"/>
                <a:cs typeface="Courier New" charset="0"/>
              </a:rPr>
              <a:t> == </a:t>
            </a:r>
            <a:r>
              <a:rPr lang="en-US" sz="1800" dirty="0" err="1">
                <a:solidFill>
                  <a:srgbClr val="211F6B"/>
                </a:solidFill>
                <a:latin typeface="Courier New" charset="0"/>
                <a:ea typeface="Courier New" charset="0"/>
                <a:cs typeface="Courier New" charset="0"/>
              </a:rPr>
              <a:t>current_user</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flash</a:t>
            </a:r>
            <a:r>
              <a:rPr lang="en-US" sz="1800" dirty="0">
                <a:solidFill>
                  <a:srgbClr val="211F6B"/>
                </a:solidFill>
                <a:latin typeface="Courier New" charset="0"/>
                <a:ea typeface="Courier New" charset="0"/>
                <a:cs typeface="Courier New" charset="0"/>
              </a:rPr>
              <a:t>[:alert] = "You can only edit your own article."</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a:t>
            </a:r>
            <a:r>
              <a:rPr lang="en-US" sz="1800" dirty="0" err="1" smtClean="0">
                <a:solidFill>
                  <a:srgbClr val="211F6B"/>
                </a:solidFill>
                <a:latin typeface="Courier New" charset="0"/>
                <a:ea typeface="Courier New" charset="0"/>
                <a:cs typeface="Courier New" charset="0"/>
              </a:rPr>
              <a:t>redirect_to</a:t>
            </a:r>
            <a:r>
              <a:rPr lang="en-US" sz="1800" dirty="0" smtClean="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root_path</a:t>
            </a:r>
            <a:r>
              <a:rPr lang="en-US" sz="1800" dirty="0">
                <a:solidFill>
                  <a:srgbClr val="211F6B"/>
                </a:solidFill>
                <a:latin typeface="Courier New" charset="0"/>
                <a:ea typeface="Courier New" charset="0"/>
                <a:cs typeface="Courier New" charset="0"/>
              </a:rPr>
              <a:t>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end</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end</a:t>
            </a:r>
          </a:p>
          <a:p>
            <a:pPr marL="0" indent="0">
              <a:buNone/>
            </a:pPr>
            <a:r>
              <a:rPr lang="en-US" sz="1800" dirty="0" err="1">
                <a:solidFill>
                  <a:srgbClr val="211F6B"/>
                </a:solidFill>
                <a:latin typeface="Courier New" charset="0"/>
                <a:ea typeface="Courier New" charset="0"/>
                <a:cs typeface="Courier New" charset="0"/>
              </a:rPr>
              <a:t>def</a:t>
            </a:r>
            <a:r>
              <a:rPr lang="en-US" sz="1800" dirty="0">
                <a:solidFill>
                  <a:srgbClr val="211F6B"/>
                </a:solidFill>
                <a:latin typeface="Courier New" charset="0"/>
                <a:ea typeface="Courier New" charset="0"/>
                <a:cs typeface="Courier New" charset="0"/>
              </a:rPr>
              <a:t> update</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unless </a:t>
            </a:r>
            <a:r>
              <a:rPr lang="en-US" sz="1800" dirty="0">
                <a:solidFill>
                  <a:srgbClr val="211F6B"/>
                </a:solidFill>
                <a:latin typeface="Courier New" charset="0"/>
                <a:ea typeface="Courier New" charset="0"/>
                <a:cs typeface="Courier New" charset="0"/>
              </a:rPr>
              <a:t>@</a:t>
            </a:r>
            <a:r>
              <a:rPr lang="en-US" sz="1800" dirty="0" err="1">
                <a:solidFill>
                  <a:srgbClr val="211F6B"/>
                </a:solidFill>
                <a:latin typeface="Courier New" charset="0"/>
                <a:ea typeface="Courier New" charset="0"/>
                <a:cs typeface="Courier New" charset="0"/>
              </a:rPr>
              <a:t>article.user</a:t>
            </a:r>
            <a:r>
              <a:rPr lang="en-US" sz="1800" dirty="0">
                <a:solidFill>
                  <a:srgbClr val="211F6B"/>
                </a:solidFill>
                <a:latin typeface="Courier New" charset="0"/>
                <a:ea typeface="Courier New" charset="0"/>
                <a:cs typeface="Courier New" charset="0"/>
              </a:rPr>
              <a:t> == </a:t>
            </a:r>
            <a:r>
              <a:rPr lang="en-US" sz="1800" dirty="0" err="1">
                <a:solidFill>
                  <a:srgbClr val="211F6B"/>
                </a:solidFill>
                <a:latin typeface="Courier New" charset="0"/>
                <a:ea typeface="Courier New" charset="0"/>
                <a:cs typeface="Courier New" charset="0"/>
              </a:rPr>
              <a:t>current_user</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flash</a:t>
            </a:r>
            <a:r>
              <a:rPr lang="en-US" sz="1800" dirty="0">
                <a:solidFill>
                  <a:srgbClr val="211F6B"/>
                </a:solidFill>
                <a:latin typeface="Courier New" charset="0"/>
                <a:ea typeface="Courier New" charset="0"/>
                <a:cs typeface="Courier New" charset="0"/>
              </a:rPr>
              <a:t>[:danger] = "You can only edit your own article."</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a:t>
            </a:r>
            <a:r>
              <a:rPr lang="en-US" sz="1800" dirty="0" err="1" smtClean="0">
                <a:solidFill>
                  <a:srgbClr val="211F6B"/>
                </a:solidFill>
                <a:latin typeface="Courier New" charset="0"/>
                <a:ea typeface="Courier New" charset="0"/>
                <a:cs typeface="Courier New" charset="0"/>
              </a:rPr>
              <a:t>redirect_to</a:t>
            </a:r>
            <a:r>
              <a:rPr lang="en-US" sz="1800" dirty="0" smtClean="0">
                <a:solidFill>
                  <a:srgbClr val="211F6B"/>
                </a:solidFill>
                <a:latin typeface="Courier New" charset="0"/>
                <a:ea typeface="Courier New" charset="0"/>
                <a:cs typeface="Courier New" charset="0"/>
              </a:rPr>
              <a:t> </a:t>
            </a:r>
            <a:r>
              <a:rPr lang="en-US" sz="1800" dirty="0" err="1">
                <a:solidFill>
                  <a:srgbClr val="211F6B"/>
                </a:solidFill>
                <a:latin typeface="Courier New" charset="0"/>
                <a:ea typeface="Courier New" charset="0"/>
                <a:cs typeface="Courier New" charset="0"/>
              </a:rPr>
              <a:t>root_path</a:t>
            </a:r>
            <a:r>
              <a:rPr lang="en-US" sz="1800" dirty="0">
                <a:solidFill>
                  <a:srgbClr val="211F6B"/>
                </a:solidFill>
                <a:latin typeface="Courier New" charset="0"/>
                <a:ea typeface="Courier New" charset="0"/>
                <a:cs typeface="Courier New" charset="0"/>
              </a:rPr>
              <a:t>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else</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if </a:t>
            </a:r>
            <a:r>
              <a:rPr lang="en-US" sz="1800" dirty="0">
                <a:solidFill>
                  <a:srgbClr val="211F6B"/>
                </a:solidFill>
                <a:latin typeface="Courier New" charset="0"/>
                <a:ea typeface="Courier New" charset="0"/>
                <a:cs typeface="Courier New" charset="0"/>
              </a:rPr>
              <a:t>@</a:t>
            </a:r>
            <a:r>
              <a:rPr lang="en-US" sz="1800" dirty="0" err="1">
                <a:solidFill>
                  <a:srgbClr val="211F6B"/>
                </a:solidFill>
                <a:latin typeface="Courier New" charset="0"/>
                <a:ea typeface="Courier New" charset="0"/>
                <a:cs typeface="Courier New" charset="0"/>
              </a:rPr>
              <a:t>article.update</a:t>
            </a:r>
            <a:r>
              <a:rPr lang="en-US" sz="1800" dirty="0">
                <a:solidFill>
                  <a:srgbClr val="211F6B"/>
                </a:solidFill>
                <a:latin typeface="Courier New" charset="0"/>
                <a:ea typeface="Courier New" charset="0"/>
                <a:cs typeface="Courier New" charset="0"/>
              </a:rPr>
              <a:t>(</a:t>
            </a:r>
            <a:r>
              <a:rPr lang="en-US" sz="1800" dirty="0" err="1">
                <a:solidFill>
                  <a:srgbClr val="211F6B"/>
                </a:solidFill>
                <a:latin typeface="Courier New" charset="0"/>
                <a:ea typeface="Courier New" charset="0"/>
                <a:cs typeface="Courier New" charset="0"/>
              </a:rPr>
              <a:t>article_params</a:t>
            </a:r>
            <a:r>
              <a:rPr lang="en-US" sz="1800" dirty="0">
                <a:solidFill>
                  <a:srgbClr val="211F6B"/>
                </a:solidFill>
                <a:latin typeface="Courier New" charset="0"/>
                <a:ea typeface="Courier New" charset="0"/>
                <a:cs typeface="Courier New" charset="0"/>
              </a:rPr>
              <a:t>)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flash</a:t>
            </a:r>
            <a:r>
              <a:rPr lang="en-US" sz="1800" dirty="0">
                <a:solidFill>
                  <a:srgbClr val="211F6B"/>
                </a:solidFill>
                <a:latin typeface="Courier New" charset="0"/>
                <a:ea typeface="Courier New" charset="0"/>
                <a:cs typeface="Courier New" charset="0"/>
              </a:rPr>
              <a:t>[:success] = "Article has been updated"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a:t>
            </a:r>
            <a:r>
              <a:rPr lang="en-US" sz="1800" dirty="0" err="1" smtClean="0">
                <a:solidFill>
                  <a:srgbClr val="211F6B"/>
                </a:solidFill>
                <a:latin typeface="Courier New" charset="0"/>
                <a:ea typeface="Courier New" charset="0"/>
                <a:cs typeface="Courier New" charset="0"/>
              </a:rPr>
              <a:t>redirect_to</a:t>
            </a:r>
            <a:r>
              <a:rPr lang="en-US" sz="1800" dirty="0" smtClean="0">
                <a:solidFill>
                  <a:srgbClr val="211F6B"/>
                </a:solidFill>
                <a:latin typeface="Courier New" charset="0"/>
                <a:ea typeface="Courier New" charset="0"/>
                <a:cs typeface="Courier New" charset="0"/>
              </a:rPr>
              <a:t> </a:t>
            </a:r>
            <a:r>
              <a:rPr lang="en-US" sz="1800" dirty="0">
                <a:solidFill>
                  <a:srgbClr val="211F6B"/>
                </a:solidFill>
                <a:latin typeface="Courier New" charset="0"/>
                <a:ea typeface="Courier New" charset="0"/>
                <a:cs typeface="Courier New" charset="0"/>
              </a:rPr>
              <a:t>@article</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else</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a:t>
            </a:r>
            <a:r>
              <a:rPr lang="en-US" sz="1800" dirty="0" err="1" smtClean="0">
                <a:solidFill>
                  <a:srgbClr val="211F6B"/>
                </a:solidFill>
                <a:latin typeface="Courier New" charset="0"/>
                <a:ea typeface="Courier New" charset="0"/>
                <a:cs typeface="Courier New" charset="0"/>
              </a:rPr>
              <a:t>flash.now</a:t>
            </a:r>
            <a:r>
              <a:rPr lang="en-US" sz="1800" dirty="0">
                <a:solidFill>
                  <a:srgbClr val="211F6B"/>
                </a:solidFill>
                <a:latin typeface="Courier New" charset="0"/>
                <a:ea typeface="Courier New" charset="0"/>
                <a:cs typeface="Courier New" charset="0"/>
              </a:rPr>
              <a:t>[:danger] = "Article has not been updated"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render </a:t>
            </a:r>
            <a:r>
              <a:rPr lang="en-US" sz="1800" dirty="0">
                <a:solidFill>
                  <a:srgbClr val="211F6B"/>
                </a:solidFill>
                <a:latin typeface="Courier New" charset="0"/>
                <a:ea typeface="Courier New" charset="0"/>
                <a:cs typeface="Courier New" charset="0"/>
              </a:rPr>
              <a:t>:edit</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end</a:t>
            </a:r>
            <a:r>
              <a:rPr lang="en-US" sz="1800" dirty="0">
                <a:solidFill>
                  <a:srgbClr val="211F6B"/>
                </a:solidFill>
                <a:latin typeface="Courier New" charset="0"/>
                <a:ea typeface="Courier New" charset="0"/>
                <a:cs typeface="Courier New" charset="0"/>
              </a:rPr>
              <a:t> </a:t>
            </a:r>
            <a:br>
              <a:rPr lang="en-US" sz="1800" dirty="0">
                <a:solidFill>
                  <a:srgbClr val="211F6B"/>
                </a:solidFill>
                <a:latin typeface="Courier New" charset="0"/>
                <a:ea typeface="Courier New" charset="0"/>
                <a:cs typeface="Courier New" charset="0"/>
              </a:rPr>
            </a:br>
            <a:r>
              <a:rPr lang="en-US" sz="1800" dirty="0" smtClean="0">
                <a:solidFill>
                  <a:srgbClr val="211F6B"/>
                </a:solidFill>
                <a:latin typeface="Courier New" charset="0"/>
                <a:ea typeface="Courier New" charset="0"/>
                <a:cs typeface="Courier New" charset="0"/>
              </a:rPr>
              <a:t>  end</a:t>
            </a:r>
            <a:r>
              <a:rPr lang="en-US" sz="1800" dirty="0">
                <a:solidFill>
                  <a:srgbClr val="211F6B"/>
                </a:solidFill>
                <a:latin typeface="Courier New" charset="0"/>
                <a:ea typeface="Courier New" charset="0"/>
                <a:cs typeface="Courier New" charset="0"/>
              </a:rPr>
              <a:t/>
            </a:r>
            <a:br>
              <a:rPr lang="en-US" sz="1800" dirty="0">
                <a:solidFill>
                  <a:srgbClr val="211F6B"/>
                </a:solidFill>
                <a:latin typeface="Courier New" charset="0"/>
                <a:ea typeface="Courier New" charset="0"/>
                <a:cs typeface="Courier New" charset="0"/>
              </a:rPr>
            </a:br>
            <a:r>
              <a:rPr lang="en-US" sz="1800" dirty="0">
                <a:solidFill>
                  <a:srgbClr val="211F6B"/>
                </a:solidFill>
                <a:latin typeface="Courier New" charset="0"/>
                <a:ea typeface="Courier New" charset="0"/>
                <a:cs typeface="Courier New" charset="0"/>
              </a:rPr>
              <a:t>end</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75795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a:solidFill>
                  <a:srgbClr val="211F6B"/>
                </a:solidFill>
                <a:latin typeface="RawengulkSans" charset="0"/>
                <a:ea typeface="RawengulkSans" charset="0"/>
                <a:cs typeface="RawengulkSans" charset="0"/>
              </a:rPr>
              <a:t>Restrict Access at </a:t>
            </a:r>
            <a:r>
              <a:rPr lang="en-US" b="1" dirty="0" smtClean="0">
                <a:solidFill>
                  <a:srgbClr val="211F6B"/>
                </a:solidFill>
                <a:latin typeface="RawengulkSans" charset="0"/>
                <a:ea typeface="RawengulkSans" charset="0"/>
                <a:cs typeface="RawengulkSans" charset="0"/>
              </a:rPr>
              <a:t>controller level</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85000" lnSpcReduction="20000"/>
          </a:bodyPr>
          <a:lstStyle/>
          <a:p>
            <a:r>
              <a:rPr lang="en-US" b="1" dirty="0">
                <a:solidFill>
                  <a:srgbClr val="211F6B"/>
                </a:solidFill>
                <a:latin typeface="RawengulkSans" charset="0"/>
                <a:ea typeface="RawengulkSans" charset="0"/>
                <a:cs typeface="RawengulkSans" charset="0"/>
              </a:rPr>
              <a:t>Add another </a:t>
            </a:r>
            <a:r>
              <a:rPr lang="en-US" b="1" dirty="0" smtClean="0">
                <a:solidFill>
                  <a:srgbClr val="211F6B"/>
                </a:solidFill>
                <a:latin typeface="RawengulkSans" charset="0"/>
                <a:ea typeface="RawengulkSans" charset="0"/>
                <a:cs typeface="RawengulkSans" charset="0"/>
              </a:rPr>
              <a:t>context to test if a signed in user and being the article’s owner has access to the article’s edit page:</a:t>
            </a:r>
            <a:endParaRPr lang="en-US" b="1" dirty="0">
              <a:solidFill>
                <a:srgbClr val="211F6B"/>
              </a:solidFill>
              <a:latin typeface="RawengulkSans" charset="0"/>
              <a:ea typeface="RawengulkSans" charset="0"/>
              <a:cs typeface="RawengulkSans" charset="0"/>
            </a:endParaRPr>
          </a:p>
          <a:p>
            <a:pPr marL="0" indent="0">
              <a:buNone/>
            </a:pPr>
            <a:r>
              <a:rPr lang="en-US" dirty="0">
                <a:solidFill>
                  <a:srgbClr val="211F6B"/>
                </a:solidFill>
                <a:latin typeface="Courier New" charset="0"/>
                <a:ea typeface="Courier New" charset="0"/>
                <a:cs typeface="Courier New" charset="0"/>
              </a:rPr>
              <a:t>context 'with signed in user as owner' do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before </a:t>
            </a:r>
            <a:r>
              <a:rPr lang="en-US" dirty="0">
                <a:solidFill>
                  <a:srgbClr val="211F6B"/>
                </a:solidFill>
                <a:latin typeface="Courier New" charset="0"/>
                <a:ea typeface="Courier New" charset="0"/>
                <a:cs typeface="Courier New" charset="0"/>
              </a:rPr>
              <a:t>do</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err="1" smtClean="0">
                <a:solidFill>
                  <a:srgbClr val="211F6B"/>
                </a:solidFill>
                <a:latin typeface="Courier New" charset="0"/>
                <a:ea typeface="Courier New" charset="0"/>
                <a:cs typeface="Courier New" charset="0"/>
              </a:rPr>
              <a:t>login_as</a:t>
            </a:r>
            <a:r>
              <a:rPr lang="en-US" dirty="0">
                <a:solidFill>
                  <a:srgbClr val="211F6B"/>
                </a:solidFill>
                <a:latin typeface="Courier New" charset="0"/>
                <a:ea typeface="Courier New" charset="0"/>
                <a:cs typeface="Courier New" charset="0"/>
              </a:rPr>
              <a:t>(@john)</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get </a:t>
            </a:r>
            <a:r>
              <a:rPr lang="en-US" dirty="0">
                <a:solidFill>
                  <a:srgbClr val="211F6B"/>
                </a:solidFill>
                <a:latin typeface="Courier New" charset="0"/>
                <a:ea typeface="Courier New" charset="0"/>
                <a:cs typeface="Courier New" charset="0"/>
              </a:rPr>
              <a:t>"/articles/#{@</a:t>
            </a:r>
            <a:r>
              <a:rPr lang="en-US" dirty="0" err="1">
                <a:solidFill>
                  <a:srgbClr val="211F6B"/>
                </a:solidFill>
                <a:latin typeface="Courier New" charset="0"/>
                <a:ea typeface="Courier New" charset="0"/>
                <a:cs typeface="Courier New" charset="0"/>
              </a:rPr>
              <a:t>article.id</a:t>
            </a:r>
            <a:r>
              <a:rPr lang="en-US" dirty="0">
                <a:solidFill>
                  <a:srgbClr val="211F6B"/>
                </a:solidFill>
                <a:latin typeface="Courier New" charset="0"/>
                <a:ea typeface="Courier New" charset="0"/>
                <a:cs typeface="Courier New" charset="0"/>
              </a:rPr>
              <a:t>}/edit"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end</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it </a:t>
            </a:r>
            <a:r>
              <a:rPr lang="en-US" dirty="0">
                <a:solidFill>
                  <a:srgbClr val="211F6B"/>
                </a:solidFill>
                <a:latin typeface="Courier New" charset="0"/>
                <a:ea typeface="Courier New" charset="0"/>
                <a:cs typeface="Courier New" charset="0"/>
              </a:rPr>
              <a:t>"successfully edits article" do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expect(</a:t>
            </a:r>
            <a:r>
              <a:rPr lang="en-US" dirty="0" err="1" smtClean="0">
                <a:solidFill>
                  <a:srgbClr val="211F6B"/>
                </a:solidFill>
                <a:latin typeface="Courier New" charset="0"/>
                <a:ea typeface="Courier New" charset="0"/>
                <a:cs typeface="Courier New" charset="0"/>
              </a:rPr>
              <a:t>response.status</a:t>
            </a:r>
            <a:r>
              <a:rPr lang="en-US" dirty="0">
                <a:solidFill>
                  <a:srgbClr val="211F6B"/>
                </a:solidFill>
                <a:latin typeface="Courier New" charset="0"/>
                <a:ea typeface="Courier New" charset="0"/>
                <a:cs typeface="Courier New" charset="0"/>
              </a:rPr>
              <a:t>).to </a:t>
            </a:r>
            <a:r>
              <a:rPr lang="en-US" dirty="0" err="1">
                <a:solidFill>
                  <a:srgbClr val="211F6B"/>
                </a:solidFill>
                <a:latin typeface="Courier New" charset="0"/>
                <a:ea typeface="Courier New" charset="0"/>
                <a:cs typeface="Courier New" charset="0"/>
              </a:rPr>
              <a:t>eq</a:t>
            </a:r>
            <a:r>
              <a:rPr lang="en-US" dirty="0">
                <a:solidFill>
                  <a:srgbClr val="211F6B"/>
                </a:solidFill>
                <a:latin typeface="Courier New" charset="0"/>
                <a:ea typeface="Courier New" charset="0"/>
                <a:cs typeface="Courier New" charset="0"/>
              </a:rPr>
              <a:t> 200</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end</a:t>
            </a:r>
            <a:r>
              <a:rPr lang="en-US" dirty="0">
                <a:solidFill>
                  <a:srgbClr val="211F6B"/>
                </a:solidFill>
                <a:latin typeface="Courier New" charset="0"/>
                <a:ea typeface="Courier New" charset="0"/>
                <a:cs typeface="Courier New" charset="0"/>
              </a:rPr>
              <a:t>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end</a:t>
            </a:r>
          </a:p>
          <a:p>
            <a:pPr marL="0" indent="0">
              <a:buNone/>
            </a:pPr>
            <a:endParaRPr lang="en-US" dirty="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The last thing to do here is to add the same restrictions for the </a:t>
            </a:r>
            <a:r>
              <a:rPr lang="en-US" b="1" smtClean="0">
                <a:solidFill>
                  <a:srgbClr val="211F6B"/>
                </a:solidFill>
                <a:latin typeface="RawengulkSans" charset="0"/>
                <a:ea typeface="RawengulkSans" charset="0"/>
                <a:cs typeface="RawengulkSans" charset="0"/>
              </a:rPr>
              <a:t>destroy function.</a:t>
            </a:r>
            <a:endParaRPr lang="en-US" b="1" dirty="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77796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solidFill>
                  <a:srgbClr val="211F6B"/>
                </a:solidFill>
                <a:latin typeface="RawengulkSans" charset="0"/>
                <a:ea typeface="RawengulkSans" charset="0"/>
                <a:cs typeface="RawengulkSans" charset="0"/>
                <a:hlinkClick r:id="rId3"/>
              </a:rPr>
              <a:t>https://</a:t>
            </a:r>
            <a:r>
              <a:rPr lang="en-US" b="1" dirty="0" smtClean="0">
                <a:solidFill>
                  <a:srgbClr val="211F6B"/>
                </a:solidFill>
                <a:latin typeface="RawengulkSans" charset="0"/>
                <a:ea typeface="RawengulkSans" charset="0"/>
                <a:cs typeface="RawengulkSans" charset="0"/>
                <a:hlinkClick r:id="rId3"/>
              </a:rPr>
              <a:t>guides.rubyonrails.org/association_basics.html</a:t>
            </a:r>
            <a:endParaRPr lang="en-US" b="1" dirty="0" smtClean="0">
              <a:solidFill>
                <a:srgbClr val="211F6B"/>
              </a:solidFill>
              <a:latin typeface="RawengulkSans" charset="0"/>
              <a:ea typeface="RawengulkSans" charset="0"/>
              <a:cs typeface="RawengulkSans" charset="0"/>
            </a:endParaRPr>
          </a:p>
          <a:p>
            <a:endParaRPr lang="en-US" b="1" dirty="0">
              <a:solidFill>
                <a:srgbClr val="211F6B"/>
              </a:solidFill>
              <a:latin typeface="RawengulkSans" charset="0"/>
              <a:ea typeface="RawengulkSans" charset="0"/>
              <a:cs typeface="RawengulkSans" charset="0"/>
            </a:endParaRPr>
          </a:p>
          <a:p>
            <a:r>
              <a:rPr lang="en-US" b="1" dirty="0">
                <a:solidFill>
                  <a:srgbClr val="211F6B"/>
                </a:solidFill>
                <a:latin typeface="RawengulkSans" charset="0"/>
                <a:ea typeface="RawengulkSans" charset="0"/>
                <a:cs typeface="RawengulkSans" charset="0"/>
              </a:rPr>
              <a:t>In Rails, an </a:t>
            </a:r>
            <a:r>
              <a:rPr lang="en-US" b="1" i="1" dirty="0">
                <a:solidFill>
                  <a:srgbClr val="211F6B"/>
                </a:solidFill>
                <a:latin typeface="RawengulkSans" charset="0"/>
                <a:ea typeface="RawengulkSans" charset="0"/>
                <a:cs typeface="RawengulkSans" charset="0"/>
              </a:rPr>
              <a:t>association</a:t>
            </a:r>
            <a:r>
              <a:rPr lang="en-US" b="1" dirty="0">
                <a:solidFill>
                  <a:srgbClr val="211F6B"/>
                </a:solidFill>
                <a:latin typeface="RawengulkSans" charset="0"/>
                <a:ea typeface="RawengulkSans" charset="0"/>
                <a:cs typeface="RawengulkSans" charset="0"/>
              </a:rPr>
              <a:t> is a connection between two Active Record models. Why do we need associations between models? Because they make </a:t>
            </a:r>
            <a:r>
              <a:rPr lang="en-US" b="1" dirty="0" smtClean="0">
                <a:solidFill>
                  <a:srgbClr val="211F6B"/>
                </a:solidFill>
                <a:latin typeface="RawengulkSans" charset="0"/>
                <a:ea typeface="RawengulkSans" charset="0"/>
                <a:cs typeface="RawengulkSans" charset="0"/>
              </a:rPr>
              <a:t>common </a:t>
            </a:r>
            <a:r>
              <a:rPr lang="en-US" b="1" dirty="0">
                <a:solidFill>
                  <a:srgbClr val="211F6B"/>
                </a:solidFill>
                <a:latin typeface="RawengulkSans" charset="0"/>
                <a:ea typeface="RawengulkSans" charset="0"/>
                <a:cs typeface="RawengulkSans" charset="0"/>
              </a:rPr>
              <a:t>operations simpler and easier in your </a:t>
            </a:r>
            <a:r>
              <a:rPr lang="en-US" b="1" dirty="0" smtClean="0">
                <a:solidFill>
                  <a:srgbClr val="211F6B"/>
                </a:solidFill>
                <a:latin typeface="RawengulkSans" charset="0"/>
                <a:ea typeface="RawengulkSans" charset="0"/>
                <a:cs typeface="RawengulkSans" charset="0"/>
              </a:rPr>
              <a:t>code.</a:t>
            </a:r>
          </a:p>
          <a:p>
            <a:endParaRPr lang="en-US" b="1" dirty="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Association types:</a:t>
            </a:r>
          </a:p>
          <a:p>
            <a:pPr marL="0" indent="0">
              <a:buNone/>
            </a:pPr>
            <a:r>
              <a:rPr lang="en-US" dirty="0" err="1">
                <a:solidFill>
                  <a:srgbClr val="211F6B"/>
                </a:solidFill>
                <a:latin typeface="Courier New" charset="0"/>
                <a:ea typeface="Courier New" charset="0"/>
                <a:cs typeface="Courier New" charset="0"/>
              </a:rPr>
              <a:t>belongs_to</a:t>
            </a:r>
            <a:endParaRPr lang="en-US" dirty="0">
              <a:solidFill>
                <a:srgbClr val="211F6B"/>
              </a:solidFill>
              <a:latin typeface="Courier New" charset="0"/>
              <a:ea typeface="Courier New" charset="0"/>
              <a:cs typeface="Courier New" charset="0"/>
            </a:endParaRPr>
          </a:p>
          <a:p>
            <a:pPr marL="0" indent="0">
              <a:buNone/>
            </a:pPr>
            <a:r>
              <a:rPr lang="en-US" dirty="0" err="1">
                <a:solidFill>
                  <a:srgbClr val="211F6B"/>
                </a:solidFill>
                <a:latin typeface="Courier New" charset="0"/>
                <a:ea typeface="Courier New" charset="0"/>
                <a:cs typeface="Courier New" charset="0"/>
              </a:rPr>
              <a:t>has_one</a:t>
            </a:r>
            <a:endParaRPr lang="en-US" dirty="0">
              <a:solidFill>
                <a:srgbClr val="211F6B"/>
              </a:solidFill>
              <a:latin typeface="Courier New" charset="0"/>
              <a:ea typeface="Courier New" charset="0"/>
              <a:cs typeface="Courier New" charset="0"/>
            </a:endParaRPr>
          </a:p>
          <a:p>
            <a:pPr marL="0" indent="0">
              <a:buNone/>
            </a:pPr>
            <a:r>
              <a:rPr lang="en-US" dirty="0" err="1">
                <a:solidFill>
                  <a:srgbClr val="211F6B"/>
                </a:solidFill>
                <a:latin typeface="Courier New" charset="0"/>
                <a:ea typeface="Courier New" charset="0"/>
                <a:cs typeface="Courier New" charset="0"/>
              </a:rPr>
              <a:t>has_many</a:t>
            </a:r>
            <a:endParaRPr lang="en-US" dirty="0">
              <a:solidFill>
                <a:srgbClr val="211F6B"/>
              </a:solidFill>
              <a:latin typeface="Courier New" charset="0"/>
              <a:ea typeface="Courier New" charset="0"/>
              <a:cs typeface="Courier New" charset="0"/>
            </a:endParaRPr>
          </a:p>
          <a:p>
            <a:pPr marL="0" indent="0">
              <a:buNone/>
            </a:pPr>
            <a:r>
              <a:rPr lang="en-US" dirty="0" err="1">
                <a:solidFill>
                  <a:srgbClr val="211F6B"/>
                </a:solidFill>
                <a:latin typeface="Courier New" charset="0"/>
                <a:ea typeface="Courier New" charset="0"/>
                <a:cs typeface="Courier New" charset="0"/>
              </a:rPr>
              <a:t>has_many</a:t>
            </a:r>
            <a:r>
              <a:rPr lang="en-US" dirty="0">
                <a:solidFill>
                  <a:srgbClr val="211F6B"/>
                </a:solidFill>
                <a:latin typeface="Courier New" charset="0"/>
                <a:ea typeface="Courier New" charset="0"/>
                <a:cs typeface="Courier New" charset="0"/>
              </a:rPr>
              <a:t> :through</a:t>
            </a:r>
          </a:p>
          <a:p>
            <a:pPr marL="0" indent="0">
              <a:buNone/>
            </a:pPr>
            <a:r>
              <a:rPr lang="en-US" dirty="0" err="1">
                <a:solidFill>
                  <a:srgbClr val="211F6B"/>
                </a:solidFill>
                <a:latin typeface="Courier New" charset="0"/>
                <a:ea typeface="Courier New" charset="0"/>
                <a:cs typeface="Courier New" charset="0"/>
              </a:rPr>
              <a:t>has_one</a:t>
            </a:r>
            <a:r>
              <a:rPr lang="en-US" dirty="0">
                <a:solidFill>
                  <a:srgbClr val="211F6B"/>
                </a:solidFill>
                <a:latin typeface="Courier New" charset="0"/>
                <a:ea typeface="Courier New" charset="0"/>
                <a:cs typeface="Courier New" charset="0"/>
              </a:rPr>
              <a:t> :through</a:t>
            </a:r>
          </a:p>
          <a:p>
            <a:pPr marL="0" indent="0">
              <a:buNone/>
            </a:pPr>
            <a:r>
              <a:rPr lang="en-US" dirty="0" err="1" smtClean="0">
                <a:solidFill>
                  <a:srgbClr val="211F6B"/>
                </a:solidFill>
                <a:latin typeface="Courier New" charset="0"/>
                <a:ea typeface="Courier New" charset="0"/>
                <a:cs typeface="Courier New" charset="0"/>
              </a:rPr>
              <a:t>has_and_belongs_to_many</a:t>
            </a:r>
            <a:endParaRPr lang="en-US"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6076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solidFill>
                  <a:srgbClr val="211F6B"/>
                </a:solidFill>
                <a:latin typeface="RawengulkSans" charset="0"/>
                <a:ea typeface="RawengulkSans" charset="0"/>
                <a:cs typeface="RawengulkSans" charset="0"/>
              </a:rPr>
              <a:t>Edit the </a:t>
            </a:r>
            <a:r>
              <a:rPr lang="en-US" b="1" dirty="0" err="1">
                <a:solidFill>
                  <a:srgbClr val="211F6B"/>
                </a:solidFill>
                <a:latin typeface="RawengulkSans" charset="0"/>
                <a:ea typeface="RawengulkSans" charset="0"/>
                <a:cs typeface="RawengulkSans" charset="0"/>
              </a:rPr>
              <a:t>creating_articles_spec.rb</a:t>
            </a:r>
            <a:r>
              <a:rPr lang="en-US" b="1" dirty="0">
                <a:solidFill>
                  <a:srgbClr val="211F6B"/>
                </a:solidFill>
                <a:latin typeface="RawengulkSans" charset="0"/>
                <a:ea typeface="RawengulkSans" charset="0"/>
                <a:cs typeface="RawengulkSans" charset="0"/>
              </a:rPr>
              <a:t> </a:t>
            </a:r>
            <a:r>
              <a:rPr lang="en-US" b="1" dirty="0" smtClean="0">
                <a:solidFill>
                  <a:srgbClr val="211F6B"/>
                </a:solidFill>
                <a:latin typeface="RawengulkSans" charset="0"/>
                <a:ea typeface="RawengulkSans" charset="0"/>
                <a:cs typeface="RawengulkSans" charset="0"/>
              </a:rPr>
              <a:t>adding a logged-in user and reviewing that the article was created by the </a:t>
            </a:r>
            <a:r>
              <a:rPr lang="en-US" b="1" dirty="0" smtClean="0">
                <a:solidFill>
                  <a:srgbClr val="211F6B"/>
                </a:solidFill>
                <a:latin typeface="RawengulkSans" charset="0"/>
                <a:ea typeface="RawengulkSans" charset="0"/>
                <a:cs typeface="RawengulkSans" charset="0"/>
              </a:rPr>
              <a:t>user.</a:t>
            </a:r>
          </a:p>
          <a:p>
            <a:endParaRPr lang="en-US" b="1" dirty="0" smtClean="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Add a before </a:t>
            </a:r>
            <a:r>
              <a:rPr lang="en-US" b="1" dirty="0" smtClean="0">
                <a:solidFill>
                  <a:srgbClr val="211F6B"/>
                </a:solidFill>
                <a:latin typeface="RawengulkSans" charset="0"/>
                <a:ea typeface="RawengulkSans" charset="0"/>
                <a:cs typeface="RawengulkSans" charset="0"/>
              </a:rPr>
              <a:t>to create a user and create a session</a:t>
            </a:r>
            <a:endParaRPr lang="en-US" b="1" dirty="0" smtClean="0">
              <a:solidFill>
                <a:srgbClr val="211F6B"/>
              </a:solidFill>
              <a:latin typeface="RawengulkSans" charset="0"/>
              <a:ea typeface="RawengulkSans" charset="0"/>
              <a:cs typeface="RawengulkSans" charset="0"/>
            </a:endParaRPr>
          </a:p>
          <a:p>
            <a:pPr marL="0" indent="0">
              <a:buNone/>
            </a:pPr>
            <a:r>
              <a:rPr lang="en-US" dirty="0" smtClean="0">
                <a:solidFill>
                  <a:srgbClr val="211F6B"/>
                </a:solidFill>
                <a:latin typeface="Courier New" charset="0"/>
                <a:ea typeface="Courier New" charset="0"/>
                <a:cs typeface="Courier New" charset="0"/>
              </a:rPr>
              <a:t>before </a:t>
            </a:r>
            <a:r>
              <a:rPr lang="en-US" dirty="0">
                <a:solidFill>
                  <a:srgbClr val="211F6B"/>
                </a:solidFill>
                <a:latin typeface="Courier New" charset="0"/>
                <a:ea typeface="Courier New" charset="0"/>
                <a:cs typeface="Courier New" charset="0"/>
              </a:rPr>
              <a:t>do</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a:solidFill>
                  <a:srgbClr val="211F6B"/>
                </a:solidFill>
                <a:latin typeface="Courier New" charset="0"/>
                <a:ea typeface="Courier New" charset="0"/>
                <a:cs typeface="Courier New" charset="0"/>
              </a:rPr>
              <a:t>john = </a:t>
            </a:r>
            <a:r>
              <a:rPr lang="en-US" dirty="0" err="1">
                <a:solidFill>
                  <a:srgbClr val="211F6B"/>
                </a:solidFill>
                <a:latin typeface="Courier New" charset="0"/>
                <a:ea typeface="Courier New" charset="0"/>
                <a:cs typeface="Courier New" charset="0"/>
              </a:rPr>
              <a:t>User.create</a:t>
            </a:r>
            <a:r>
              <a:rPr lang="en-US" dirty="0">
                <a:solidFill>
                  <a:srgbClr val="211F6B"/>
                </a:solidFill>
                <a:latin typeface="Courier New" charset="0"/>
                <a:ea typeface="Courier New" charset="0"/>
                <a:cs typeface="Courier New" charset="0"/>
              </a:rPr>
              <a:t>(email: "</a:t>
            </a:r>
            <a:r>
              <a:rPr lang="en-US" dirty="0" err="1">
                <a:solidFill>
                  <a:srgbClr val="211F6B"/>
                </a:solidFill>
                <a:latin typeface="Courier New" charset="0"/>
                <a:ea typeface="Courier New" charset="0"/>
                <a:cs typeface="Courier New" charset="0"/>
              </a:rPr>
              <a:t>john@example.com</a:t>
            </a:r>
            <a:r>
              <a:rPr lang="en-US" dirty="0">
                <a:solidFill>
                  <a:srgbClr val="211F6B"/>
                </a:solidFill>
                <a:latin typeface="Courier New" charset="0"/>
                <a:ea typeface="Courier New" charset="0"/>
                <a:cs typeface="Courier New" charset="0"/>
              </a:rPr>
              <a:t>", password: "password")</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err="1" smtClean="0">
                <a:solidFill>
                  <a:srgbClr val="211F6B"/>
                </a:solidFill>
                <a:latin typeface="Courier New" charset="0"/>
                <a:ea typeface="Courier New" charset="0"/>
                <a:cs typeface="Courier New" charset="0"/>
              </a:rPr>
              <a:t>login_as</a:t>
            </a:r>
            <a:r>
              <a:rPr lang="en-US" dirty="0">
                <a:solidFill>
                  <a:srgbClr val="211F6B"/>
                </a:solidFill>
                <a:latin typeface="Courier New" charset="0"/>
                <a:ea typeface="Courier New" charset="0"/>
                <a:cs typeface="Courier New" charset="0"/>
              </a:rPr>
              <a:t>(@john)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end</a:t>
            </a:r>
          </a:p>
          <a:p>
            <a:pPr marL="0" indent="0">
              <a:buNone/>
            </a:pPr>
            <a:endParaRPr lang="en-US" dirty="0" smtClean="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Expect that the page have the ‘Created by:’ text by adding this:</a:t>
            </a:r>
            <a:endParaRPr lang="en-US" b="1" dirty="0">
              <a:solidFill>
                <a:srgbClr val="211F6B"/>
              </a:solidFill>
              <a:latin typeface="RawengulkSans" charset="0"/>
              <a:ea typeface="RawengulkSans" charset="0"/>
              <a:cs typeface="RawengulkSans" charset="0"/>
            </a:endParaRPr>
          </a:p>
          <a:p>
            <a:pPr marL="0" indent="0">
              <a:buNone/>
            </a:pPr>
            <a:r>
              <a:rPr lang="en-US" dirty="0">
                <a:solidFill>
                  <a:srgbClr val="211F6B"/>
                </a:solidFill>
                <a:latin typeface="Courier New" charset="0"/>
                <a:ea typeface="Courier New" charset="0"/>
                <a:cs typeface="Courier New" charset="0"/>
              </a:rPr>
              <a:t>expect(page).to </a:t>
            </a:r>
            <a:r>
              <a:rPr lang="en-US" dirty="0" err="1">
                <a:solidFill>
                  <a:srgbClr val="211F6B"/>
                </a:solidFill>
                <a:latin typeface="Courier New" charset="0"/>
                <a:ea typeface="Courier New" charset="0"/>
                <a:cs typeface="Courier New" charset="0"/>
              </a:rPr>
              <a:t>have_content</a:t>
            </a:r>
            <a:r>
              <a:rPr lang="en-US" dirty="0">
                <a:solidFill>
                  <a:srgbClr val="211F6B"/>
                </a:solidFill>
                <a:latin typeface="Courier New" charset="0"/>
                <a:ea typeface="Courier New" charset="0"/>
                <a:cs typeface="Courier New" charset="0"/>
              </a:rPr>
              <a:t>("Created by: #{@</a:t>
            </a:r>
            <a:r>
              <a:rPr lang="en-US" dirty="0" err="1">
                <a:solidFill>
                  <a:srgbClr val="211F6B"/>
                </a:solidFill>
                <a:latin typeface="Courier New" charset="0"/>
                <a:ea typeface="Courier New" charset="0"/>
                <a:cs typeface="Courier New" charset="0"/>
              </a:rPr>
              <a:t>john.email</a:t>
            </a:r>
            <a:r>
              <a:rPr lang="en-US" dirty="0" smtClean="0">
                <a:solidFill>
                  <a:srgbClr val="211F6B"/>
                </a:solidFill>
                <a:latin typeface="Courier New" charset="0"/>
                <a:ea typeface="Courier New" charset="0"/>
                <a:cs typeface="Courier New" charset="0"/>
              </a:rPr>
              <a:t>}")</a:t>
            </a:r>
          </a:p>
          <a:p>
            <a:pPr marL="0" indent="0">
              <a:buNone/>
            </a:pPr>
            <a:endParaRPr lang="en-US" dirty="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The file should looks like this</a:t>
            </a:r>
            <a:r>
              <a:rPr lang="en-US" b="1" dirty="0">
                <a:solidFill>
                  <a:srgbClr val="211F6B"/>
                </a:solidFill>
                <a:latin typeface="RawengulkSans" charset="0"/>
                <a:ea typeface="RawengulkSans" charset="0"/>
                <a:cs typeface="RawengulkSans" charset="0"/>
              </a:rPr>
              <a:t>: </a:t>
            </a:r>
            <a:r>
              <a:rPr lang="en-US" b="1" dirty="0">
                <a:solidFill>
                  <a:srgbClr val="211F6B"/>
                </a:solidFill>
                <a:latin typeface="RawengulkSans" charset="0"/>
                <a:ea typeface="RawengulkSans" charset="0"/>
                <a:cs typeface="RawengulkSans" charset="0"/>
                <a:hlinkClick r:id="rId3"/>
              </a:rPr>
              <a:t>https://</a:t>
            </a:r>
            <a:r>
              <a:rPr lang="en-US" b="1" dirty="0" smtClean="0">
                <a:solidFill>
                  <a:srgbClr val="211F6B"/>
                </a:solidFill>
                <a:latin typeface="RawengulkSans" charset="0"/>
                <a:ea typeface="RawengulkSans" charset="0"/>
                <a:cs typeface="RawengulkSans" charset="0"/>
                <a:hlinkClick r:id="rId3"/>
              </a:rPr>
              <a:t>github.com/alejandrotoro/blog_app/blob/section_8_relationships/spec/features/creating_articles_spec.rb</a:t>
            </a:r>
            <a:endParaRPr lang="en-US" b="1" dirty="0" smtClean="0">
              <a:solidFill>
                <a:srgbClr val="211F6B"/>
              </a:solidFill>
              <a:latin typeface="RawengulkSans" charset="0"/>
              <a:ea typeface="RawengulkSans" charset="0"/>
              <a:cs typeface="RawengulkSans"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31683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solidFill>
                  <a:srgbClr val="211F6B"/>
                </a:solidFill>
                <a:latin typeface="RawengulkSans" charset="0"/>
                <a:ea typeface="RawengulkSans" charset="0"/>
                <a:cs typeface="RawengulkSans" charset="0"/>
              </a:rPr>
              <a:t>After running the specs we got this error:</a:t>
            </a:r>
            <a:r>
              <a:rPr lang="en-US" b="1" dirty="0">
                <a:solidFill>
                  <a:srgbClr val="211F6B"/>
                </a:solidFill>
                <a:latin typeface="RawengulkSans" charset="0"/>
                <a:ea typeface="RawengulkSans" charset="0"/>
                <a:cs typeface="RawengulkSans" charset="0"/>
              </a:rPr>
              <a:t/>
            </a:r>
            <a:br>
              <a:rPr lang="en-US" b="1" dirty="0">
                <a:solidFill>
                  <a:srgbClr val="211F6B"/>
                </a:solidFill>
                <a:latin typeface="RawengulkSans" charset="0"/>
                <a:ea typeface="RawengulkSans" charset="0"/>
                <a:cs typeface="RawengulkSans" charset="0"/>
              </a:rPr>
            </a:br>
            <a:r>
              <a:rPr lang="en-US" dirty="0">
                <a:solidFill>
                  <a:srgbClr val="211F6B"/>
                </a:solidFill>
                <a:latin typeface="Courier New" charset="0"/>
                <a:ea typeface="Courier New" charset="0"/>
                <a:cs typeface="Courier New" charset="0"/>
              </a:rPr>
              <a:t>Undefined method '</a:t>
            </a:r>
            <a:r>
              <a:rPr lang="en-US" dirty="0" err="1">
                <a:solidFill>
                  <a:srgbClr val="211F6B"/>
                </a:solidFill>
                <a:latin typeface="Courier New" charset="0"/>
                <a:ea typeface="Courier New" charset="0"/>
                <a:cs typeface="Courier New" charset="0"/>
              </a:rPr>
              <a:t>login_as</a:t>
            </a:r>
            <a:r>
              <a:rPr lang="en-US" dirty="0">
                <a:solidFill>
                  <a:srgbClr val="211F6B"/>
                </a:solidFill>
                <a:latin typeface="Courier New" charset="0"/>
                <a:ea typeface="Courier New" charset="0"/>
                <a:cs typeface="Courier New" charset="0"/>
              </a:rPr>
              <a:t>' </a:t>
            </a:r>
            <a:r>
              <a:rPr lang="en-US" dirty="0" smtClean="0">
                <a:solidFill>
                  <a:srgbClr val="211F6B"/>
                </a:solidFill>
                <a:latin typeface="Courier New" charset="0"/>
                <a:ea typeface="Courier New" charset="0"/>
                <a:cs typeface="Courier New" charset="0"/>
              </a:rPr>
              <a:t>for</a:t>
            </a:r>
          </a:p>
          <a:p>
            <a:endParaRPr lang="en-US" dirty="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Is necessary to add the Warden test helpers in the spec/</a:t>
            </a:r>
            <a:r>
              <a:rPr lang="en-US" b="1" dirty="0" err="1" smtClean="0">
                <a:solidFill>
                  <a:srgbClr val="211F6B"/>
                </a:solidFill>
                <a:latin typeface="RawengulkSans" charset="0"/>
                <a:ea typeface="RawengulkSans" charset="0"/>
                <a:cs typeface="RawengulkSans" charset="0"/>
              </a:rPr>
              <a:t>rails_helper.rb</a:t>
            </a:r>
            <a:r>
              <a:rPr lang="en-US" b="1" dirty="0" smtClean="0">
                <a:solidFill>
                  <a:srgbClr val="211F6B"/>
                </a:solidFill>
                <a:latin typeface="RawengulkSans" charset="0"/>
                <a:ea typeface="RawengulkSans" charset="0"/>
                <a:cs typeface="RawengulkSans" charset="0"/>
              </a:rPr>
              <a:t> file to </a:t>
            </a:r>
            <a:r>
              <a:rPr lang="en-US" b="1" dirty="0" err="1" smtClean="0">
                <a:solidFill>
                  <a:srgbClr val="211F6B"/>
                </a:solidFill>
                <a:latin typeface="RawengulkSans" charset="0"/>
                <a:ea typeface="RawengulkSans" charset="0"/>
                <a:cs typeface="RawengulkSans" charset="0"/>
              </a:rPr>
              <a:t>requiere</a:t>
            </a:r>
            <a:r>
              <a:rPr lang="en-US" b="1" dirty="0" smtClean="0">
                <a:solidFill>
                  <a:srgbClr val="211F6B"/>
                </a:solidFill>
                <a:latin typeface="RawengulkSans" charset="0"/>
                <a:ea typeface="RawengulkSans" charset="0"/>
                <a:cs typeface="RawengulkSans" charset="0"/>
              </a:rPr>
              <a:t> some statements: </a:t>
            </a:r>
          </a:p>
          <a:p>
            <a:pPr marL="0" indent="0">
              <a:buNone/>
            </a:pPr>
            <a:r>
              <a:rPr lang="en-US" dirty="0" smtClean="0">
                <a:solidFill>
                  <a:srgbClr val="211F6B"/>
                </a:solidFill>
                <a:latin typeface="Courier New" charset="0"/>
                <a:ea typeface="Courier New" charset="0"/>
                <a:cs typeface="Courier New" charset="0"/>
              </a:rPr>
              <a:t>include </a:t>
            </a:r>
            <a:r>
              <a:rPr lang="en-US" dirty="0">
                <a:solidFill>
                  <a:srgbClr val="211F6B"/>
                </a:solidFill>
                <a:latin typeface="Courier New" charset="0"/>
                <a:ea typeface="Courier New" charset="0"/>
                <a:cs typeface="Courier New" charset="0"/>
              </a:rPr>
              <a:t>Warden::Test::</a:t>
            </a:r>
            <a:r>
              <a:rPr lang="en-US" dirty="0" smtClean="0">
                <a:solidFill>
                  <a:srgbClr val="211F6B"/>
                </a:solidFill>
                <a:latin typeface="Courier New" charset="0"/>
                <a:ea typeface="Courier New" charset="0"/>
                <a:cs typeface="Courier New" charset="0"/>
              </a:rPr>
              <a:t>Helpers</a:t>
            </a:r>
          </a:p>
          <a:p>
            <a:pPr marL="0" indent="0">
              <a:buNone/>
            </a:pPr>
            <a:endParaRPr lang="en-US" dirty="0">
              <a:solidFill>
                <a:srgbClr val="211F6B"/>
              </a:solidFill>
              <a:latin typeface="Courier New" charset="0"/>
              <a:ea typeface="Courier New" charset="0"/>
              <a:cs typeface="Courier New" charset="0"/>
            </a:endParaRPr>
          </a:p>
          <a:p>
            <a:r>
              <a:rPr lang="en-US" b="1" dirty="0">
                <a:solidFill>
                  <a:srgbClr val="211F6B"/>
                </a:solidFill>
                <a:latin typeface="RawengulkSans" charset="0"/>
                <a:ea typeface="RawengulkSans" charset="0"/>
                <a:cs typeface="RawengulkSans" charset="0"/>
              </a:rPr>
              <a:t>Running </a:t>
            </a:r>
            <a:r>
              <a:rPr lang="en-US" b="1" dirty="0" smtClean="0">
                <a:solidFill>
                  <a:srgbClr val="211F6B"/>
                </a:solidFill>
                <a:latin typeface="RawengulkSans" charset="0"/>
                <a:ea typeface="RawengulkSans" charset="0"/>
                <a:cs typeface="RawengulkSans" charset="0"/>
              </a:rPr>
              <a:t>the specs </a:t>
            </a:r>
            <a:r>
              <a:rPr lang="en-US" b="1" dirty="0">
                <a:solidFill>
                  <a:srgbClr val="211F6B"/>
                </a:solidFill>
                <a:latin typeface="RawengulkSans" charset="0"/>
                <a:ea typeface="RawengulkSans" charset="0"/>
                <a:cs typeface="RawengulkSans" charset="0"/>
              </a:rPr>
              <a:t>again results in </a:t>
            </a:r>
            <a:r>
              <a:rPr lang="en-US" b="1" dirty="0" smtClean="0">
                <a:solidFill>
                  <a:srgbClr val="211F6B"/>
                </a:solidFill>
                <a:latin typeface="RawengulkSans" charset="0"/>
                <a:ea typeface="RawengulkSans" charset="0"/>
                <a:cs typeface="RawengulkSans" charset="0"/>
              </a:rPr>
              <a:t>a new error </a:t>
            </a:r>
            <a:r>
              <a:rPr lang="en-US" b="1" dirty="0">
                <a:solidFill>
                  <a:srgbClr val="211F6B"/>
                </a:solidFill>
                <a:latin typeface="RawengulkSans" charset="0"/>
                <a:ea typeface="RawengulkSans" charset="0"/>
                <a:cs typeface="RawengulkSans" charset="0"/>
              </a:rPr>
              <a:t>message that </a:t>
            </a:r>
            <a:r>
              <a:rPr lang="en-US" b="1" dirty="0" smtClean="0">
                <a:solidFill>
                  <a:srgbClr val="211F6B"/>
                </a:solidFill>
                <a:latin typeface="RawengulkSans" charset="0"/>
                <a:ea typeface="RawengulkSans" charset="0"/>
                <a:cs typeface="RawengulkSans" charset="0"/>
              </a:rPr>
              <a:t>says:</a:t>
            </a:r>
          </a:p>
          <a:p>
            <a:pPr marL="0" indent="0">
              <a:buNone/>
            </a:pPr>
            <a:r>
              <a:rPr lang="en-US" dirty="0" smtClean="0">
                <a:solidFill>
                  <a:srgbClr val="211F6B"/>
                </a:solidFill>
                <a:latin typeface="Courier New" charset="0"/>
                <a:ea typeface="Courier New" charset="0"/>
                <a:cs typeface="Courier New" charset="0"/>
              </a:rPr>
              <a:t>expected </a:t>
            </a:r>
            <a:r>
              <a:rPr lang="en-US" dirty="0">
                <a:solidFill>
                  <a:srgbClr val="211F6B"/>
                </a:solidFill>
                <a:latin typeface="Courier New" charset="0"/>
                <a:ea typeface="Courier New" charset="0"/>
                <a:cs typeface="Courier New" charset="0"/>
              </a:rPr>
              <a:t>to find text "Created by: </a:t>
            </a:r>
            <a:r>
              <a:rPr lang="en-US" dirty="0" smtClean="0">
                <a:solidFill>
                  <a:srgbClr val="211F6B"/>
                </a:solidFill>
                <a:latin typeface="Courier New" charset="0"/>
                <a:ea typeface="Courier New" charset="0"/>
                <a:cs typeface="Courier New" charset="0"/>
                <a:hlinkClick r:id="rId3"/>
              </a:rPr>
              <a:t>john@example.com</a:t>
            </a:r>
            <a:r>
              <a:rPr lang="en-US" dirty="0" smtClean="0">
                <a:solidFill>
                  <a:srgbClr val="211F6B"/>
                </a:solidFill>
                <a:latin typeface="Courier New" charset="0"/>
                <a:ea typeface="Courier New" charset="0"/>
                <a:cs typeface="Courier New" charset="0"/>
              </a:rPr>
              <a:t>”</a:t>
            </a:r>
          </a:p>
          <a:p>
            <a:pPr marL="0" indent="0">
              <a:buNone/>
            </a:pPr>
            <a:endParaRPr lang="en-US" dirty="0">
              <a:solidFill>
                <a:srgbClr val="211F6B"/>
              </a:solidFill>
              <a:latin typeface="Courier New" charset="0"/>
              <a:ea typeface="Courier New" charset="0"/>
              <a:cs typeface="Courier New" charset="0"/>
            </a:endParaRPr>
          </a:p>
          <a:p>
            <a:r>
              <a:rPr lang="en-US" b="1" dirty="0">
                <a:solidFill>
                  <a:srgbClr val="211F6B"/>
                </a:solidFill>
                <a:latin typeface="RawengulkSans" charset="0"/>
                <a:ea typeface="RawengulkSans" charset="0"/>
                <a:cs typeface="RawengulkSans" charset="0"/>
              </a:rPr>
              <a:t>Add </a:t>
            </a:r>
            <a:r>
              <a:rPr lang="en-US" b="1" dirty="0" smtClean="0">
                <a:solidFill>
                  <a:srgbClr val="211F6B"/>
                </a:solidFill>
                <a:latin typeface="RawengulkSans" charset="0"/>
                <a:ea typeface="RawengulkSans" charset="0"/>
                <a:cs typeface="RawengulkSans" charset="0"/>
              </a:rPr>
              <a:t>the below code </a:t>
            </a:r>
            <a:r>
              <a:rPr lang="en-US" b="1" dirty="0">
                <a:solidFill>
                  <a:srgbClr val="211F6B"/>
                </a:solidFill>
                <a:latin typeface="RawengulkSans" charset="0"/>
                <a:ea typeface="RawengulkSans" charset="0"/>
                <a:cs typeface="RawengulkSans" charset="0"/>
              </a:rPr>
              <a:t>to the index view template, inside the loop block like this:</a:t>
            </a:r>
          </a:p>
          <a:p>
            <a:pPr marL="0" indent="0">
              <a:buNone/>
            </a:pPr>
            <a:r>
              <a:rPr lang="en-US" dirty="0">
                <a:solidFill>
                  <a:srgbClr val="211F6B"/>
                </a:solidFill>
                <a:latin typeface="Courier New" charset="0"/>
                <a:ea typeface="Courier New" charset="0"/>
                <a:cs typeface="Courier New" charset="0"/>
              </a:rPr>
              <a:t>&lt;div class="article-body"&gt;</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&lt;%= </a:t>
            </a:r>
            <a:r>
              <a:rPr lang="en-US" dirty="0">
                <a:solidFill>
                  <a:srgbClr val="211F6B"/>
                </a:solidFill>
                <a:latin typeface="Courier New" charset="0"/>
                <a:ea typeface="Courier New" charset="0"/>
                <a:cs typeface="Courier New" charset="0"/>
              </a:rPr>
              <a:t>truncate(sanitize(</a:t>
            </a:r>
            <a:r>
              <a:rPr lang="en-US" dirty="0" err="1">
                <a:solidFill>
                  <a:srgbClr val="211F6B"/>
                </a:solidFill>
                <a:latin typeface="Courier New" charset="0"/>
                <a:ea typeface="Courier New" charset="0"/>
                <a:cs typeface="Courier New" charset="0"/>
              </a:rPr>
              <a:t>article.body</a:t>
            </a:r>
            <a:r>
              <a:rPr lang="en-US" dirty="0">
                <a:solidFill>
                  <a:srgbClr val="211F6B"/>
                </a:solidFill>
                <a:latin typeface="Courier New" charset="0"/>
                <a:ea typeface="Courier New" charset="0"/>
                <a:cs typeface="Courier New" charset="0"/>
              </a:rPr>
              <a:t>), length: 500) %&gt;</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&lt;/div&gt;</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&lt;div class="author"&gt;</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&lt;</a:t>
            </a:r>
            <a:r>
              <a:rPr lang="en-US" dirty="0">
                <a:solidFill>
                  <a:srgbClr val="211F6B"/>
                </a:solidFill>
                <a:latin typeface="Courier New" charset="0"/>
                <a:ea typeface="Courier New" charset="0"/>
                <a:cs typeface="Courier New" charset="0"/>
              </a:rPr>
              <a:t>small&gt;Created by: &lt;%= </a:t>
            </a:r>
            <a:r>
              <a:rPr lang="en-US" dirty="0" err="1">
                <a:solidFill>
                  <a:srgbClr val="211F6B"/>
                </a:solidFill>
                <a:latin typeface="Courier New" charset="0"/>
                <a:ea typeface="Courier New" charset="0"/>
                <a:cs typeface="Courier New" charset="0"/>
              </a:rPr>
              <a:t>article.user.email</a:t>
            </a:r>
            <a:r>
              <a:rPr lang="en-US" dirty="0">
                <a:solidFill>
                  <a:srgbClr val="211F6B"/>
                </a:solidFill>
                <a:latin typeface="Courier New" charset="0"/>
                <a:ea typeface="Courier New" charset="0"/>
                <a:cs typeface="Courier New" charset="0"/>
              </a:rPr>
              <a:t> %&gt;&lt;/small&gt;</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&lt;/div&gt; </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56251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solidFill>
                  <a:srgbClr val="211F6B"/>
                </a:solidFill>
                <a:latin typeface="RawengulkSans" charset="0"/>
                <a:ea typeface="RawengulkSans" charset="0"/>
                <a:cs typeface="RawengulkSans" charset="0"/>
              </a:rPr>
              <a:t>Running </a:t>
            </a:r>
            <a:r>
              <a:rPr lang="en-US" b="1" dirty="0" smtClean="0">
                <a:solidFill>
                  <a:srgbClr val="211F6B"/>
                </a:solidFill>
                <a:latin typeface="RawengulkSans" charset="0"/>
                <a:ea typeface="RawengulkSans" charset="0"/>
                <a:cs typeface="RawengulkSans" charset="0"/>
              </a:rPr>
              <a:t>the specs again, it </a:t>
            </a:r>
            <a:r>
              <a:rPr lang="en-US" b="1" dirty="0">
                <a:solidFill>
                  <a:srgbClr val="211F6B"/>
                </a:solidFill>
                <a:latin typeface="RawengulkSans" charset="0"/>
                <a:ea typeface="RawengulkSans" charset="0"/>
                <a:cs typeface="RawengulkSans" charset="0"/>
              </a:rPr>
              <a:t>fails with </a:t>
            </a:r>
            <a:r>
              <a:rPr lang="en-US" b="1" dirty="0">
                <a:solidFill>
                  <a:srgbClr val="211F6B"/>
                </a:solidFill>
                <a:latin typeface="RawengulkSans" charset="0"/>
                <a:ea typeface="RawengulkSans" charset="0"/>
                <a:cs typeface="RawengulkSans" charset="0"/>
              </a:rPr>
              <a:t>a</a:t>
            </a:r>
            <a:r>
              <a:rPr lang="en-US" b="1" dirty="0" smtClean="0">
                <a:solidFill>
                  <a:srgbClr val="211F6B"/>
                </a:solidFill>
                <a:latin typeface="RawengulkSans" charset="0"/>
                <a:ea typeface="RawengulkSans" charset="0"/>
                <a:cs typeface="RawengulkSans" charset="0"/>
              </a:rPr>
              <a:t> message like:</a:t>
            </a:r>
          </a:p>
          <a:p>
            <a:pPr marL="0" indent="0">
              <a:buNone/>
            </a:pPr>
            <a:r>
              <a:rPr lang="en-US" dirty="0" smtClean="0">
                <a:solidFill>
                  <a:srgbClr val="211F6B"/>
                </a:solidFill>
                <a:latin typeface="Courier New" charset="0"/>
                <a:ea typeface="Courier New" charset="0"/>
                <a:cs typeface="Courier New" charset="0"/>
              </a:rPr>
              <a:t>undefined </a:t>
            </a:r>
            <a:r>
              <a:rPr lang="en-US" dirty="0">
                <a:solidFill>
                  <a:srgbClr val="211F6B"/>
                </a:solidFill>
                <a:latin typeface="Courier New" charset="0"/>
                <a:ea typeface="Courier New" charset="0"/>
                <a:cs typeface="Courier New" charset="0"/>
              </a:rPr>
              <a:t>method 'user' </a:t>
            </a:r>
            <a:r>
              <a:rPr lang="en-US" dirty="0" smtClean="0">
                <a:solidFill>
                  <a:srgbClr val="211F6B"/>
                </a:solidFill>
                <a:latin typeface="Courier New" charset="0"/>
                <a:ea typeface="Courier New" charset="0"/>
                <a:cs typeface="Courier New" charset="0"/>
              </a:rPr>
              <a:t>for</a:t>
            </a:r>
          </a:p>
          <a:p>
            <a:pPr marL="0" indent="0">
              <a:buNone/>
            </a:pPr>
            <a:endParaRPr lang="en-US" dirty="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Is necessary to add </a:t>
            </a:r>
            <a:r>
              <a:rPr lang="en-US" b="1" dirty="0">
                <a:solidFill>
                  <a:srgbClr val="211F6B"/>
                </a:solidFill>
                <a:latin typeface="RawengulkSans" charset="0"/>
                <a:ea typeface="RawengulkSans" charset="0"/>
                <a:cs typeface="RawengulkSans" charset="0"/>
              </a:rPr>
              <a:t>the associations to the user and article models like this:</a:t>
            </a:r>
          </a:p>
          <a:p>
            <a:pPr marL="0" indent="0">
              <a:buNone/>
            </a:pPr>
            <a:r>
              <a:rPr lang="en-US" dirty="0">
                <a:solidFill>
                  <a:srgbClr val="211F6B"/>
                </a:solidFill>
                <a:latin typeface="Courier New" charset="0"/>
                <a:ea typeface="Courier New" charset="0"/>
                <a:cs typeface="Courier New" charset="0"/>
              </a:rPr>
              <a:t>class User &lt; </a:t>
            </a:r>
            <a:r>
              <a:rPr lang="en-US" dirty="0" err="1">
                <a:solidFill>
                  <a:srgbClr val="211F6B"/>
                </a:solidFill>
                <a:latin typeface="Courier New" charset="0"/>
                <a:ea typeface="Courier New" charset="0"/>
                <a:cs typeface="Courier New" charset="0"/>
              </a:rPr>
              <a:t>ApplicationRecord</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 </a:t>
            </a:r>
            <a:r>
              <a:rPr lang="en-US" dirty="0">
                <a:solidFill>
                  <a:srgbClr val="211F6B"/>
                </a:solidFill>
                <a:latin typeface="Courier New" charset="0"/>
                <a:ea typeface="Courier New" charset="0"/>
                <a:cs typeface="Courier New" charset="0"/>
              </a:rPr>
              <a:t>Include default devise modules. Others available are:</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 </a:t>
            </a:r>
            <a:r>
              <a:rPr lang="en-US" dirty="0">
                <a:solidFill>
                  <a:srgbClr val="211F6B"/>
                </a:solidFill>
                <a:latin typeface="Courier New" charset="0"/>
                <a:ea typeface="Courier New" charset="0"/>
                <a:cs typeface="Courier New" charset="0"/>
              </a:rPr>
              <a:t>:confirmable, :lockable, :</a:t>
            </a:r>
            <a:r>
              <a:rPr lang="en-US" dirty="0" err="1">
                <a:solidFill>
                  <a:srgbClr val="211F6B"/>
                </a:solidFill>
                <a:latin typeface="Courier New" charset="0"/>
                <a:ea typeface="Courier New" charset="0"/>
                <a:cs typeface="Courier New" charset="0"/>
              </a:rPr>
              <a:t>timeoutable</a:t>
            </a:r>
            <a:r>
              <a:rPr lang="en-US" dirty="0">
                <a:solidFill>
                  <a:srgbClr val="211F6B"/>
                </a:solidFill>
                <a:latin typeface="Courier New" charset="0"/>
                <a:ea typeface="Courier New" charset="0"/>
                <a:cs typeface="Courier New" charset="0"/>
              </a:rPr>
              <a:t> and :</a:t>
            </a:r>
            <a:r>
              <a:rPr lang="en-US" dirty="0" err="1">
                <a:solidFill>
                  <a:srgbClr val="211F6B"/>
                </a:solidFill>
                <a:latin typeface="Courier New" charset="0"/>
                <a:ea typeface="Courier New" charset="0"/>
                <a:cs typeface="Courier New" charset="0"/>
              </a:rPr>
              <a:t>omniauthable</a:t>
            </a:r>
            <a:r>
              <a:rPr lang="en-US" dirty="0">
                <a:solidFill>
                  <a:srgbClr val="211F6B"/>
                </a:solidFill>
                <a:latin typeface="Courier New" charset="0"/>
                <a:ea typeface="Courier New" charset="0"/>
                <a:cs typeface="Courier New" charset="0"/>
              </a:rPr>
              <a:t>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devise </a:t>
            </a:r>
            <a:r>
              <a:rPr lang="en-US" dirty="0">
                <a:solidFill>
                  <a:srgbClr val="211F6B"/>
                </a:solidFill>
                <a:latin typeface="Courier New" charset="0"/>
                <a:ea typeface="Courier New" charset="0"/>
                <a:cs typeface="Courier New" charset="0"/>
              </a:rPr>
              <a:t>:</a:t>
            </a:r>
            <a:r>
              <a:rPr lang="en-US" dirty="0" err="1">
                <a:solidFill>
                  <a:srgbClr val="211F6B"/>
                </a:solidFill>
                <a:latin typeface="Courier New" charset="0"/>
                <a:ea typeface="Courier New" charset="0"/>
                <a:cs typeface="Courier New" charset="0"/>
              </a:rPr>
              <a:t>database_authenticatable</a:t>
            </a: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registerable</a:t>
            </a:r>
            <a:r>
              <a:rPr lang="en-US" dirty="0">
                <a:solidFill>
                  <a:srgbClr val="211F6B"/>
                </a:solidFill>
                <a:latin typeface="Courier New" charset="0"/>
                <a:ea typeface="Courier New" charset="0"/>
                <a:cs typeface="Courier New" charset="0"/>
              </a:rPr>
              <a:t>,</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         :recoverable, :</a:t>
            </a:r>
            <a:r>
              <a:rPr lang="en-US" dirty="0" err="1">
                <a:solidFill>
                  <a:srgbClr val="211F6B"/>
                </a:solidFill>
                <a:latin typeface="Courier New" charset="0"/>
                <a:ea typeface="Courier New" charset="0"/>
                <a:cs typeface="Courier New" charset="0"/>
              </a:rPr>
              <a:t>rememberable</a:t>
            </a: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trackable</a:t>
            </a: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validatable</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err="1" smtClean="0">
                <a:solidFill>
                  <a:srgbClr val="211F6B"/>
                </a:solidFill>
                <a:latin typeface="Courier New" charset="0"/>
                <a:ea typeface="Courier New" charset="0"/>
                <a:cs typeface="Courier New" charset="0"/>
              </a:rPr>
              <a:t>has_many</a:t>
            </a:r>
            <a:r>
              <a:rPr lang="en-US" dirty="0" smtClean="0">
                <a:solidFill>
                  <a:srgbClr val="211F6B"/>
                </a:solidFill>
                <a:latin typeface="Courier New" charset="0"/>
                <a:ea typeface="Courier New" charset="0"/>
                <a:cs typeface="Courier New" charset="0"/>
              </a:rPr>
              <a:t> </a:t>
            </a:r>
            <a:r>
              <a:rPr lang="en-US" dirty="0">
                <a:solidFill>
                  <a:srgbClr val="211F6B"/>
                </a:solidFill>
                <a:latin typeface="Courier New" charset="0"/>
                <a:ea typeface="Courier New" charset="0"/>
                <a:cs typeface="Courier New" charset="0"/>
              </a:rPr>
              <a:t>:articles </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end</a:t>
            </a:r>
          </a:p>
          <a:p>
            <a:r>
              <a:rPr lang="en-US" b="1" dirty="0">
                <a:solidFill>
                  <a:srgbClr val="211F6B"/>
                </a:solidFill>
                <a:latin typeface="RawengulkSans" charset="0"/>
                <a:ea typeface="RawengulkSans" charset="0"/>
                <a:cs typeface="RawengulkSans" charset="0"/>
              </a:rPr>
              <a:t>Now </a:t>
            </a:r>
            <a:r>
              <a:rPr lang="en-US" b="1" dirty="0" err="1">
                <a:solidFill>
                  <a:srgbClr val="211F6B"/>
                </a:solidFill>
                <a:latin typeface="RawengulkSans" charset="0"/>
                <a:ea typeface="RawengulkSans" charset="0"/>
                <a:cs typeface="RawengulkSans" charset="0"/>
              </a:rPr>
              <a:t>article.rb</a:t>
            </a:r>
            <a:endParaRPr lang="en-US" b="1" dirty="0">
              <a:solidFill>
                <a:srgbClr val="211F6B"/>
              </a:solidFill>
              <a:latin typeface="RawengulkSans" charset="0"/>
              <a:ea typeface="RawengulkSans" charset="0"/>
              <a:cs typeface="RawengulkSans" charset="0"/>
            </a:endParaRPr>
          </a:p>
          <a:p>
            <a:pPr marL="0" indent="0">
              <a:buNone/>
            </a:pPr>
            <a:r>
              <a:rPr lang="en-US" dirty="0">
                <a:solidFill>
                  <a:srgbClr val="211F6B"/>
                </a:solidFill>
                <a:latin typeface="Courier New" charset="0"/>
                <a:ea typeface="Courier New" charset="0"/>
                <a:cs typeface="Courier New" charset="0"/>
              </a:rPr>
              <a:t>class Article &lt; </a:t>
            </a:r>
            <a:r>
              <a:rPr lang="en-US" dirty="0" err="1">
                <a:solidFill>
                  <a:srgbClr val="211F6B"/>
                </a:solidFill>
                <a:latin typeface="Courier New" charset="0"/>
                <a:ea typeface="Courier New" charset="0"/>
                <a:cs typeface="Courier New" charset="0"/>
              </a:rPr>
              <a:t>ApplicationRecord</a:t>
            </a:r>
            <a:r>
              <a:rPr lang="en-US" dirty="0">
                <a:solidFill>
                  <a:srgbClr val="211F6B"/>
                </a:solidFill>
                <a:latin typeface="Courier New" charset="0"/>
                <a:ea typeface="Courier New" charset="0"/>
                <a:cs typeface="Courier New" charset="0"/>
              </a:rPr>
              <a:t>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validates </a:t>
            </a:r>
            <a:r>
              <a:rPr lang="en-US" dirty="0">
                <a:solidFill>
                  <a:srgbClr val="211F6B"/>
                </a:solidFill>
                <a:latin typeface="Courier New" charset="0"/>
                <a:ea typeface="Courier New" charset="0"/>
                <a:cs typeface="Courier New" charset="0"/>
              </a:rPr>
              <a:t>:title, presence: true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validates </a:t>
            </a:r>
            <a:r>
              <a:rPr lang="en-US" dirty="0">
                <a:solidFill>
                  <a:srgbClr val="211F6B"/>
                </a:solidFill>
                <a:latin typeface="Courier New" charset="0"/>
                <a:ea typeface="Courier New" charset="0"/>
                <a:cs typeface="Courier New" charset="0"/>
              </a:rPr>
              <a:t>:body, presence: true</a:t>
            </a:r>
          </a:p>
          <a:p>
            <a:pPr marL="0" indent="0">
              <a:buNone/>
            </a:pPr>
            <a:r>
              <a:rPr lang="en-US" dirty="0" smtClean="0">
                <a:solidFill>
                  <a:srgbClr val="211F6B"/>
                </a:solidFill>
                <a:latin typeface="Courier New" charset="0"/>
                <a:ea typeface="Courier New" charset="0"/>
                <a:cs typeface="Courier New" charset="0"/>
              </a:rPr>
              <a:t>  </a:t>
            </a:r>
            <a:r>
              <a:rPr lang="en-US" dirty="0" err="1" smtClean="0">
                <a:solidFill>
                  <a:srgbClr val="211F6B"/>
                </a:solidFill>
                <a:latin typeface="Courier New" charset="0"/>
                <a:ea typeface="Courier New" charset="0"/>
                <a:cs typeface="Courier New" charset="0"/>
              </a:rPr>
              <a:t>belongs_to</a:t>
            </a:r>
            <a:r>
              <a:rPr lang="en-US" dirty="0" smtClean="0">
                <a:solidFill>
                  <a:srgbClr val="211F6B"/>
                </a:solidFill>
                <a:latin typeface="Courier New" charset="0"/>
                <a:ea typeface="Courier New" charset="0"/>
                <a:cs typeface="Courier New" charset="0"/>
              </a:rPr>
              <a:t> </a:t>
            </a:r>
            <a:r>
              <a:rPr lang="en-US" dirty="0">
                <a:solidFill>
                  <a:srgbClr val="211F6B"/>
                </a:solidFill>
                <a:latin typeface="Courier New" charset="0"/>
                <a:ea typeface="Courier New" charset="0"/>
                <a:cs typeface="Courier New" charset="0"/>
              </a:rPr>
              <a:t>:user </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end</a:t>
            </a: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34840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a:xfrm>
            <a:off x="838200" y="1839072"/>
            <a:ext cx="10515600" cy="4351338"/>
          </a:xfrm>
        </p:spPr>
        <p:txBody>
          <a:bodyPr>
            <a:normAutofit fontScale="85000" lnSpcReduction="20000"/>
          </a:bodyPr>
          <a:lstStyle/>
          <a:p>
            <a:r>
              <a:rPr lang="en-US" b="1" dirty="0">
                <a:solidFill>
                  <a:srgbClr val="211F6B"/>
                </a:solidFill>
                <a:latin typeface="RawengulkSans" charset="0"/>
                <a:ea typeface="RawengulkSans" charset="0"/>
                <a:cs typeface="RawengulkSans" charset="0"/>
              </a:rPr>
              <a:t>Run </a:t>
            </a:r>
            <a:r>
              <a:rPr lang="en-US" b="1" dirty="0" err="1">
                <a:solidFill>
                  <a:srgbClr val="211F6B"/>
                </a:solidFill>
                <a:latin typeface="RawengulkSans" charset="0"/>
                <a:ea typeface="RawengulkSans" charset="0"/>
                <a:cs typeface="RawengulkSans" charset="0"/>
              </a:rPr>
              <a:t>rspec</a:t>
            </a:r>
            <a:r>
              <a:rPr lang="en-US" b="1" dirty="0">
                <a:solidFill>
                  <a:srgbClr val="211F6B"/>
                </a:solidFill>
                <a:latin typeface="RawengulkSans" charset="0"/>
                <a:ea typeface="RawengulkSans" charset="0"/>
                <a:cs typeface="RawengulkSans" charset="0"/>
              </a:rPr>
              <a:t> again and it fails with the </a:t>
            </a:r>
            <a:r>
              <a:rPr lang="en-US" b="1" dirty="0" smtClean="0">
                <a:solidFill>
                  <a:srgbClr val="211F6B"/>
                </a:solidFill>
                <a:latin typeface="RawengulkSans" charset="0"/>
                <a:ea typeface="RawengulkSans" charset="0"/>
                <a:cs typeface="RawengulkSans" charset="0"/>
              </a:rPr>
              <a:t>message:</a:t>
            </a:r>
            <a:endParaRPr lang="en-US" b="1" dirty="0">
              <a:solidFill>
                <a:srgbClr val="211F6B"/>
              </a:solidFill>
              <a:latin typeface="RawengulkSans" charset="0"/>
              <a:ea typeface="RawengulkSans" charset="0"/>
              <a:cs typeface="RawengulkSans" charset="0"/>
            </a:endParaRPr>
          </a:p>
          <a:p>
            <a:pPr marL="0" indent="0">
              <a:buNone/>
            </a:pPr>
            <a:r>
              <a:rPr lang="en-US" sz="1900" dirty="0">
                <a:solidFill>
                  <a:srgbClr val="211F6B"/>
                </a:solidFill>
                <a:latin typeface="Courier New" charset="0"/>
                <a:ea typeface="Courier New" charset="0"/>
                <a:cs typeface="Courier New" charset="0"/>
              </a:rPr>
              <a:t>Failure/Error: expect(page).to </a:t>
            </a:r>
            <a:r>
              <a:rPr lang="en-US" sz="1900" dirty="0" err="1">
                <a:solidFill>
                  <a:srgbClr val="211F6B"/>
                </a:solidFill>
                <a:latin typeface="Courier New" charset="0"/>
                <a:ea typeface="Courier New" charset="0"/>
                <a:cs typeface="Courier New" charset="0"/>
              </a:rPr>
              <a:t>have_content</a:t>
            </a:r>
            <a:r>
              <a:rPr lang="en-US" sz="1900" dirty="0">
                <a:solidFill>
                  <a:srgbClr val="211F6B"/>
                </a:solidFill>
                <a:latin typeface="Courier New" charset="0"/>
                <a:ea typeface="Courier New" charset="0"/>
                <a:cs typeface="Courier New" charset="0"/>
              </a:rPr>
              <a:t>("Article has been created") expected to find text "Article has been created" in "Blog App </a:t>
            </a:r>
            <a:r>
              <a:rPr lang="en-US" sz="1900" dirty="0" smtClean="0">
                <a:solidFill>
                  <a:srgbClr val="211F6B"/>
                </a:solidFill>
                <a:latin typeface="Courier New" charset="0"/>
                <a:ea typeface="Courier New" charset="0"/>
                <a:cs typeface="Courier New" charset="0"/>
              </a:rPr>
              <a:t>Sign out </a:t>
            </a:r>
            <a:r>
              <a:rPr lang="en-US" sz="1900" dirty="0">
                <a:solidFill>
                  <a:srgbClr val="211F6B"/>
                </a:solidFill>
                <a:latin typeface="Courier New" charset="0"/>
                <a:ea typeface="Courier New" charset="0"/>
                <a:cs typeface="Courier New" charset="0"/>
              </a:rPr>
              <a:t>Sign up Sign in (Signed in as </a:t>
            </a:r>
            <a:r>
              <a:rPr lang="en-US" sz="1900" dirty="0" err="1">
                <a:solidFill>
                  <a:srgbClr val="211F6B"/>
                </a:solidFill>
                <a:latin typeface="Courier New" charset="0"/>
                <a:ea typeface="Courier New" charset="0"/>
                <a:cs typeface="Courier New" charset="0"/>
              </a:rPr>
              <a:t>john@example.com</a:t>
            </a:r>
            <a:r>
              <a:rPr lang="en-US" sz="1900" dirty="0">
                <a:solidFill>
                  <a:srgbClr val="211F6B"/>
                </a:solidFill>
                <a:latin typeface="Courier New" charset="0"/>
                <a:ea typeface="Courier New" charset="0"/>
                <a:cs typeface="Courier New" charset="0"/>
              </a:rPr>
              <a:t>) Article has not been created Adding New Article 1 error prohibited this article from being saved: </a:t>
            </a:r>
            <a:r>
              <a:rPr lang="en-US" sz="1900" b="1" dirty="0">
                <a:solidFill>
                  <a:srgbClr val="211F6B"/>
                </a:solidFill>
                <a:latin typeface="Courier New" charset="0"/>
                <a:ea typeface="Courier New" charset="0"/>
                <a:cs typeface="Courier New" charset="0"/>
              </a:rPr>
              <a:t>User must </a:t>
            </a:r>
            <a:r>
              <a:rPr lang="en-US" sz="1900" b="1" dirty="0" smtClean="0">
                <a:solidFill>
                  <a:srgbClr val="211F6B"/>
                </a:solidFill>
                <a:latin typeface="Courier New" charset="0"/>
                <a:ea typeface="Courier New" charset="0"/>
                <a:cs typeface="Courier New" charset="0"/>
              </a:rPr>
              <a:t>exist</a:t>
            </a:r>
          </a:p>
          <a:p>
            <a:pPr marL="0" indent="0">
              <a:buNone/>
            </a:pPr>
            <a:endParaRPr lang="en-US" sz="1900" dirty="0">
              <a:solidFill>
                <a:srgbClr val="211F6B"/>
              </a:solidFill>
              <a:latin typeface="Courier New" charset="0"/>
              <a:ea typeface="Courier New" charset="0"/>
              <a:cs typeface="Courier New" charset="0"/>
            </a:endParaRPr>
          </a:p>
          <a:p>
            <a:r>
              <a:rPr lang="en-US" b="1" dirty="0">
                <a:solidFill>
                  <a:srgbClr val="211F6B"/>
                </a:solidFill>
                <a:latin typeface="RawengulkSans" charset="0"/>
                <a:ea typeface="RawengulkSans" charset="0"/>
                <a:cs typeface="RawengulkSans" charset="0"/>
              </a:rPr>
              <a:t>The key statement here is "User must exist". This is new in Rails 5 and it’s coming from the ’</a:t>
            </a:r>
            <a:r>
              <a:rPr lang="en-US" b="1" dirty="0" err="1">
                <a:solidFill>
                  <a:srgbClr val="211F6B"/>
                </a:solidFill>
                <a:latin typeface="RawengulkSans" charset="0"/>
                <a:ea typeface="RawengulkSans" charset="0"/>
                <a:cs typeface="RawengulkSans" charset="0"/>
              </a:rPr>
              <a:t>belongs_to</a:t>
            </a:r>
            <a:r>
              <a:rPr lang="en-US" b="1" dirty="0">
                <a:solidFill>
                  <a:srgbClr val="211F6B"/>
                </a:solidFill>
                <a:latin typeface="RawengulkSans" charset="0"/>
                <a:ea typeface="RawengulkSans" charset="0"/>
                <a:cs typeface="RawengulkSans" charset="0"/>
              </a:rPr>
              <a:t> :user’ in the Article model.</a:t>
            </a:r>
            <a:br>
              <a:rPr lang="en-US" b="1" dirty="0">
                <a:solidFill>
                  <a:srgbClr val="211F6B"/>
                </a:solidFill>
                <a:latin typeface="RawengulkSans" charset="0"/>
                <a:ea typeface="RawengulkSans" charset="0"/>
                <a:cs typeface="RawengulkSans" charset="0"/>
              </a:rPr>
            </a:br>
            <a:r>
              <a:rPr lang="en-US" b="1" dirty="0" smtClean="0">
                <a:solidFill>
                  <a:srgbClr val="211F6B"/>
                </a:solidFill>
                <a:latin typeface="RawengulkSans" charset="0"/>
                <a:ea typeface="RawengulkSans" charset="0"/>
                <a:cs typeface="RawengulkSans" charset="0"/>
              </a:rPr>
              <a:t>To solve this is necessary to create </a:t>
            </a:r>
            <a:r>
              <a:rPr lang="en-US" b="1" dirty="0">
                <a:solidFill>
                  <a:srgbClr val="211F6B"/>
                </a:solidFill>
                <a:latin typeface="RawengulkSans" charset="0"/>
                <a:ea typeface="RawengulkSans" charset="0"/>
                <a:cs typeface="RawengulkSans" charset="0"/>
              </a:rPr>
              <a:t>a migration to add the user id to the articles table:</a:t>
            </a:r>
          </a:p>
          <a:p>
            <a:pPr marL="0" indent="0">
              <a:buNone/>
            </a:pPr>
            <a:r>
              <a:rPr lang="en-US" sz="2400" dirty="0" smtClean="0">
                <a:solidFill>
                  <a:srgbClr val="211F6B"/>
                </a:solidFill>
                <a:latin typeface="Courier New" charset="0"/>
                <a:ea typeface="Courier New" charset="0"/>
                <a:cs typeface="Courier New" charset="0"/>
              </a:rPr>
              <a:t>rails g migration </a:t>
            </a:r>
            <a:r>
              <a:rPr lang="en-US" sz="2400" dirty="0" err="1" smtClean="0">
                <a:solidFill>
                  <a:srgbClr val="211F6B"/>
                </a:solidFill>
                <a:latin typeface="Courier New" charset="0"/>
                <a:ea typeface="Courier New" charset="0"/>
                <a:cs typeface="Courier New" charset="0"/>
              </a:rPr>
              <a:t>add_user_to_articles</a:t>
            </a:r>
            <a:r>
              <a:rPr lang="en-US" sz="2400" dirty="0" smtClean="0">
                <a:solidFill>
                  <a:srgbClr val="211F6B"/>
                </a:solidFill>
                <a:latin typeface="Courier New" charset="0"/>
                <a:ea typeface="Courier New" charset="0"/>
                <a:cs typeface="Courier New" charset="0"/>
              </a:rPr>
              <a:t> </a:t>
            </a:r>
            <a:r>
              <a:rPr lang="en-US" sz="2400" dirty="0" err="1" smtClean="0">
                <a:solidFill>
                  <a:srgbClr val="211F6B"/>
                </a:solidFill>
                <a:latin typeface="Courier New" charset="0"/>
                <a:ea typeface="Courier New" charset="0"/>
                <a:cs typeface="Courier New" charset="0"/>
              </a:rPr>
              <a:t>user:references</a:t>
            </a:r>
            <a:endParaRPr lang="en-US" sz="2400" dirty="0" smtClean="0">
              <a:solidFill>
                <a:srgbClr val="211F6B"/>
              </a:solidFill>
              <a:latin typeface="Courier New" charset="0"/>
              <a:ea typeface="Courier New" charset="0"/>
              <a:cs typeface="Courier New" charset="0"/>
            </a:endParaRPr>
          </a:p>
          <a:p>
            <a:pPr marL="0" indent="0">
              <a:buNone/>
            </a:pPr>
            <a:endParaRPr lang="en-US" sz="2400" dirty="0" smtClean="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Run the migrations:</a:t>
            </a:r>
          </a:p>
          <a:p>
            <a:pPr marL="0" indent="0">
              <a:buNone/>
            </a:pPr>
            <a:r>
              <a:rPr lang="en-US" sz="2400" dirty="0">
                <a:solidFill>
                  <a:srgbClr val="211F6B"/>
                </a:solidFill>
                <a:latin typeface="Courier New" charset="0"/>
                <a:ea typeface="Courier New" charset="0"/>
                <a:cs typeface="Courier New" charset="0"/>
              </a:rPr>
              <a:t>r</a:t>
            </a:r>
            <a:r>
              <a:rPr lang="en-US" sz="2400" dirty="0" smtClean="0">
                <a:solidFill>
                  <a:srgbClr val="211F6B"/>
                </a:solidFill>
                <a:latin typeface="Courier New" charset="0"/>
                <a:ea typeface="Courier New" charset="0"/>
                <a:cs typeface="Courier New" charset="0"/>
              </a:rPr>
              <a:t>ails </a:t>
            </a:r>
            <a:r>
              <a:rPr lang="en-US" sz="2400" dirty="0" err="1" smtClean="0">
                <a:solidFill>
                  <a:srgbClr val="211F6B"/>
                </a:solidFill>
                <a:latin typeface="Courier New" charset="0"/>
                <a:ea typeface="Courier New" charset="0"/>
                <a:cs typeface="Courier New" charset="0"/>
              </a:rPr>
              <a:t>db:migrate</a:t>
            </a:r>
            <a:endParaRPr lang="en-US" sz="2400"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209526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smtClean="0">
                <a:solidFill>
                  <a:srgbClr val="211F6B"/>
                </a:solidFill>
                <a:latin typeface="RawengulkSans" charset="0"/>
                <a:ea typeface="RawengulkSans" charset="0"/>
                <a:cs typeface="RawengulkSans" charset="0"/>
              </a:rPr>
              <a:t>Relationships</a:t>
            </a:r>
            <a:endParaRPr lang="en-US" dirty="0"/>
          </a:p>
        </p:txBody>
      </p:sp>
      <p:sp>
        <p:nvSpPr>
          <p:cNvPr id="3" name="Content Placeholder 2"/>
          <p:cNvSpPr>
            <a:spLocks noGrp="1"/>
          </p:cNvSpPr>
          <p:nvPr>
            <p:ph idx="1"/>
          </p:nvPr>
        </p:nvSpPr>
        <p:spPr>
          <a:xfrm>
            <a:off x="838200" y="1839072"/>
            <a:ext cx="10515600" cy="4351338"/>
          </a:xfrm>
        </p:spPr>
        <p:txBody>
          <a:bodyPr>
            <a:normAutofit fontScale="92500" lnSpcReduction="10000"/>
          </a:bodyPr>
          <a:lstStyle/>
          <a:p>
            <a:r>
              <a:rPr lang="en-US" b="1" dirty="0" err="1" smtClean="0">
                <a:solidFill>
                  <a:srgbClr val="211F6B"/>
                </a:solidFill>
                <a:latin typeface="RawengulkSans" charset="0"/>
                <a:ea typeface="RawengulkSans" charset="0"/>
                <a:cs typeface="RawengulkSans" charset="0"/>
              </a:rPr>
              <a:t>Rspec</a:t>
            </a:r>
            <a:r>
              <a:rPr lang="en-US" b="1" dirty="0" smtClean="0">
                <a:solidFill>
                  <a:srgbClr val="211F6B"/>
                </a:solidFill>
                <a:latin typeface="RawengulkSans" charset="0"/>
                <a:ea typeface="RawengulkSans" charset="0"/>
                <a:cs typeface="RawengulkSans" charset="0"/>
              </a:rPr>
              <a:t> must fails with the same error because we have not assigned user to articles yet.</a:t>
            </a:r>
          </a:p>
          <a:p>
            <a:endParaRPr lang="en-US" b="1" dirty="0" smtClean="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Modify </a:t>
            </a:r>
            <a:r>
              <a:rPr lang="en-US" b="1" dirty="0">
                <a:solidFill>
                  <a:srgbClr val="211F6B"/>
                </a:solidFill>
                <a:latin typeface="RawengulkSans" charset="0"/>
                <a:ea typeface="RawengulkSans" charset="0"/>
                <a:cs typeface="RawengulkSans" charset="0"/>
              </a:rPr>
              <a:t>and add </a:t>
            </a:r>
            <a:r>
              <a:rPr lang="en-US" b="1" dirty="0" smtClean="0">
                <a:solidFill>
                  <a:srgbClr val="211F6B"/>
                </a:solidFill>
                <a:latin typeface="RawengulkSans" charset="0"/>
                <a:ea typeface="RawengulkSans" charset="0"/>
                <a:cs typeface="RawengulkSans" charset="0"/>
              </a:rPr>
              <a:t>the expectation </a:t>
            </a:r>
            <a:r>
              <a:rPr lang="en-US" b="1" dirty="0">
                <a:solidFill>
                  <a:srgbClr val="211F6B"/>
                </a:solidFill>
                <a:latin typeface="RawengulkSans" charset="0"/>
                <a:ea typeface="RawengulkSans" charset="0"/>
                <a:cs typeface="RawengulkSans" charset="0"/>
              </a:rPr>
              <a:t>first in the creating article </a:t>
            </a:r>
            <a:r>
              <a:rPr lang="en-US" b="1" dirty="0" smtClean="0">
                <a:solidFill>
                  <a:srgbClr val="211F6B"/>
                </a:solidFill>
                <a:latin typeface="RawengulkSans" charset="0"/>
                <a:ea typeface="RawengulkSans" charset="0"/>
                <a:cs typeface="RawengulkSans" charset="0"/>
              </a:rPr>
              <a:t>spec:</a:t>
            </a:r>
          </a:p>
          <a:p>
            <a:pPr marL="0" indent="0">
              <a:buNone/>
            </a:pPr>
            <a:r>
              <a:rPr lang="en-US" dirty="0" smtClean="0">
                <a:solidFill>
                  <a:srgbClr val="211F6B"/>
                </a:solidFill>
                <a:latin typeface="Courier New" charset="0"/>
                <a:ea typeface="Courier New" charset="0"/>
                <a:cs typeface="Courier New" charset="0"/>
              </a:rPr>
              <a:t>expect(</a:t>
            </a:r>
            <a:r>
              <a:rPr lang="en-US" dirty="0" err="1" smtClean="0">
                <a:solidFill>
                  <a:srgbClr val="211F6B"/>
                </a:solidFill>
                <a:latin typeface="Courier New" charset="0"/>
                <a:ea typeface="Courier New" charset="0"/>
                <a:cs typeface="Courier New" charset="0"/>
              </a:rPr>
              <a:t>Article.last.user</a:t>
            </a:r>
            <a:r>
              <a:rPr lang="en-US" dirty="0">
                <a:solidFill>
                  <a:srgbClr val="211F6B"/>
                </a:solidFill>
                <a:latin typeface="Courier New" charset="0"/>
                <a:ea typeface="Courier New" charset="0"/>
                <a:cs typeface="Courier New" charset="0"/>
              </a:rPr>
              <a:t>).to </a:t>
            </a:r>
            <a:r>
              <a:rPr lang="en-US" dirty="0" err="1">
                <a:solidFill>
                  <a:srgbClr val="211F6B"/>
                </a:solidFill>
                <a:latin typeface="Courier New" charset="0"/>
                <a:ea typeface="Courier New" charset="0"/>
                <a:cs typeface="Courier New" charset="0"/>
              </a:rPr>
              <a:t>eq</a:t>
            </a:r>
            <a:r>
              <a:rPr lang="en-US" dirty="0">
                <a:solidFill>
                  <a:srgbClr val="211F6B"/>
                </a:solidFill>
                <a:latin typeface="Courier New" charset="0"/>
                <a:ea typeface="Courier New" charset="0"/>
                <a:cs typeface="Courier New" charset="0"/>
              </a:rPr>
              <a:t>(@john</a:t>
            </a:r>
            <a:r>
              <a:rPr lang="en-US" dirty="0" smtClean="0">
                <a:solidFill>
                  <a:srgbClr val="211F6B"/>
                </a:solidFill>
                <a:latin typeface="Courier New" charset="0"/>
                <a:ea typeface="Courier New" charset="0"/>
                <a:cs typeface="Courier New" charset="0"/>
              </a:rPr>
              <a:t>)</a:t>
            </a:r>
          </a:p>
          <a:p>
            <a:pPr marL="0" indent="0">
              <a:buNone/>
            </a:pPr>
            <a:endParaRPr lang="en-US" dirty="0">
              <a:solidFill>
                <a:srgbClr val="211F6B"/>
              </a:solidFill>
              <a:latin typeface="Courier New" charset="0"/>
              <a:ea typeface="Courier New" charset="0"/>
              <a:cs typeface="Courier New" charset="0"/>
            </a:endParaRPr>
          </a:p>
          <a:p>
            <a:r>
              <a:rPr lang="en-US" b="1" dirty="0" err="1">
                <a:solidFill>
                  <a:srgbClr val="211F6B"/>
                </a:solidFill>
                <a:latin typeface="RawengulkSans" charset="0"/>
                <a:ea typeface="RawengulkSans" charset="0"/>
                <a:cs typeface="RawengulkSans" charset="0"/>
              </a:rPr>
              <a:t>Rspec</a:t>
            </a:r>
            <a:r>
              <a:rPr lang="en-US" b="1" dirty="0">
                <a:solidFill>
                  <a:srgbClr val="211F6B"/>
                </a:solidFill>
                <a:latin typeface="RawengulkSans" charset="0"/>
                <a:ea typeface="RawengulkSans" charset="0"/>
                <a:cs typeface="RawengulkSans" charset="0"/>
              </a:rPr>
              <a:t> now is notifying of undefined method 'user' for nil </a:t>
            </a:r>
            <a:r>
              <a:rPr lang="en-US" b="1" dirty="0" smtClean="0">
                <a:solidFill>
                  <a:srgbClr val="211F6B"/>
                </a:solidFill>
                <a:latin typeface="RawengulkSans" charset="0"/>
                <a:ea typeface="RawengulkSans" charset="0"/>
                <a:cs typeface="RawengulkSans" charset="0"/>
              </a:rPr>
              <a:t>class, make </a:t>
            </a:r>
            <a:r>
              <a:rPr lang="en-US" b="1" dirty="0">
                <a:solidFill>
                  <a:srgbClr val="211F6B"/>
                </a:solidFill>
                <a:latin typeface="RawengulkSans" charset="0"/>
                <a:ea typeface="RawengulkSans" charset="0"/>
                <a:cs typeface="RawengulkSans" charset="0"/>
              </a:rPr>
              <a:t>the update in </a:t>
            </a:r>
            <a:r>
              <a:rPr lang="en-US" b="1" dirty="0" err="1">
                <a:solidFill>
                  <a:srgbClr val="211F6B"/>
                </a:solidFill>
                <a:latin typeface="RawengulkSans" charset="0"/>
                <a:ea typeface="RawengulkSans" charset="0"/>
                <a:cs typeface="RawengulkSans" charset="0"/>
              </a:rPr>
              <a:t>articles_controller</a:t>
            </a:r>
            <a:r>
              <a:rPr lang="en-US" b="1" dirty="0">
                <a:solidFill>
                  <a:srgbClr val="211F6B"/>
                </a:solidFill>
                <a:latin typeface="RawengulkSans" charset="0"/>
                <a:ea typeface="RawengulkSans" charset="0"/>
                <a:cs typeface="RawengulkSans" charset="0"/>
              </a:rPr>
              <a:t> create action, right </a:t>
            </a:r>
            <a:r>
              <a:rPr lang="en-US" b="1" dirty="0" smtClean="0">
                <a:solidFill>
                  <a:srgbClr val="211F6B"/>
                </a:solidFill>
                <a:latin typeface="RawengulkSans" charset="0"/>
                <a:ea typeface="RawengulkSans" charset="0"/>
                <a:cs typeface="RawengulkSans" charset="0"/>
              </a:rPr>
              <a:t>after @article </a:t>
            </a:r>
            <a:r>
              <a:rPr lang="en-US" b="1" dirty="0">
                <a:solidFill>
                  <a:srgbClr val="211F6B"/>
                </a:solidFill>
                <a:latin typeface="RawengulkSans" charset="0"/>
                <a:ea typeface="RawengulkSans" charset="0"/>
                <a:cs typeface="RawengulkSans" charset="0"/>
              </a:rPr>
              <a:t>= </a:t>
            </a:r>
            <a:r>
              <a:rPr lang="en-US" b="1" dirty="0" err="1">
                <a:solidFill>
                  <a:srgbClr val="211F6B"/>
                </a:solidFill>
                <a:latin typeface="RawengulkSans" charset="0"/>
                <a:ea typeface="RawengulkSans" charset="0"/>
                <a:cs typeface="RawengulkSans" charset="0"/>
              </a:rPr>
              <a:t>Article.new</a:t>
            </a:r>
            <a:r>
              <a:rPr lang="en-US" b="1" dirty="0">
                <a:solidFill>
                  <a:srgbClr val="211F6B"/>
                </a:solidFill>
                <a:latin typeface="RawengulkSans" charset="0"/>
                <a:ea typeface="RawengulkSans" charset="0"/>
                <a:cs typeface="RawengulkSans" charset="0"/>
              </a:rPr>
              <a:t>... add </a:t>
            </a:r>
            <a:r>
              <a:rPr lang="en-US" b="1" dirty="0" smtClean="0">
                <a:solidFill>
                  <a:srgbClr val="211F6B"/>
                </a:solidFill>
                <a:latin typeface="RawengulkSans" charset="0"/>
                <a:ea typeface="RawengulkSans" charset="0"/>
                <a:cs typeface="RawengulkSans" charset="0"/>
              </a:rPr>
              <a:t>this:</a:t>
            </a:r>
          </a:p>
          <a:p>
            <a:pPr marL="0" indent="0">
              <a:buNone/>
            </a:pPr>
            <a:r>
              <a:rPr lang="en-US" dirty="0" smtClean="0">
                <a:solidFill>
                  <a:srgbClr val="211F6B"/>
                </a:solidFill>
                <a:latin typeface="Courier New" charset="0"/>
                <a:ea typeface="Courier New" charset="0"/>
                <a:cs typeface="Courier New" charset="0"/>
              </a:rPr>
              <a:t>@</a:t>
            </a:r>
            <a:r>
              <a:rPr lang="en-US" dirty="0" err="1">
                <a:solidFill>
                  <a:srgbClr val="211F6B"/>
                </a:solidFill>
                <a:latin typeface="Courier New" charset="0"/>
                <a:ea typeface="Courier New" charset="0"/>
                <a:cs typeface="Courier New" charset="0"/>
              </a:rPr>
              <a:t>article.user</a:t>
            </a:r>
            <a:r>
              <a:rPr lang="en-US" dirty="0">
                <a:solidFill>
                  <a:srgbClr val="211F6B"/>
                </a:solidFill>
                <a:latin typeface="Courier New" charset="0"/>
                <a:ea typeface="Courier New" charset="0"/>
                <a:cs typeface="Courier New" charset="0"/>
              </a:rPr>
              <a:t> = </a:t>
            </a:r>
            <a:r>
              <a:rPr lang="en-US" dirty="0" err="1">
                <a:solidFill>
                  <a:srgbClr val="211F6B"/>
                </a:solidFill>
                <a:latin typeface="Courier New" charset="0"/>
                <a:ea typeface="Courier New" charset="0"/>
                <a:cs typeface="Courier New" charset="0"/>
              </a:rPr>
              <a:t>current_user</a:t>
            </a:r>
            <a:endParaRPr lang="en-US"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83268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err="1" smtClean="0">
                <a:solidFill>
                  <a:srgbClr val="211F6B"/>
                </a:solidFill>
                <a:latin typeface="RawengulkSans" charset="0"/>
                <a:ea typeface="RawengulkSans" charset="0"/>
                <a:cs typeface="RawengulkSans" charset="0"/>
              </a:rPr>
              <a:t>authenticate_user</a:t>
            </a:r>
            <a:r>
              <a:rPr lang="en-US" b="1" dirty="0">
                <a:solidFill>
                  <a:srgbClr val="211F6B"/>
                </a:solidFill>
                <a:latin typeface="RawengulkSans" charset="0"/>
                <a:ea typeface="RawengulkSans" charset="0"/>
                <a:cs typeface="RawengulkSans" charset="0"/>
              </a:rPr>
              <a:t>!</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fontScale="70000" lnSpcReduction="20000"/>
          </a:bodyPr>
          <a:lstStyle/>
          <a:p>
            <a:r>
              <a:rPr lang="en-US" b="1" dirty="0" smtClean="0">
                <a:solidFill>
                  <a:srgbClr val="211F6B"/>
                </a:solidFill>
                <a:latin typeface="RawengulkSans" charset="0"/>
                <a:ea typeface="RawengulkSans" charset="0"/>
                <a:cs typeface="RawengulkSans" charset="0"/>
              </a:rPr>
              <a:t>The next step is to enable the </a:t>
            </a:r>
            <a:r>
              <a:rPr lang="en-US" b="1" dirty="0" err="1" smtClean="0">
                <a:solidFill>
                  <a:srgbClr val="211F6B"/>
                </a:solidFill>
                <a:latin typeface="RawengulkSans" charset="0"/>
                <a:ea typeface="RawengulkSans" charset="0"/>
                <a:cs typeface="RawengulkSans" charset="0"/>
              </a:rPr>
              <a:t>authenticate_user</a:t>
            </a:r>
            <a:r>
              <a:rPr lang="en-US" b="1" dirty="0" smtClean="0">
                <a:solidFill>
                  <a:srgbClr val="211F6B"/>
                </a:solidFill>
                <a:latin typeface="RawengulkSans" charset="0"/>
                <a:ea typeface="RawengulkSans" charset="0"/>
                <a:cs typeface="RawengulkSans" charset="0"/>
              </a:rPr>
              <a:t>! </a:t>
            </a:r>
            <a:r>
              <a:rPr lang="en-US" b="1" dirty="0" err="1">
                <a:solidFill>
                  <a:srgbClr val="211F6B"/>
                </a:solidFill>
                <a:latin typeface="RawengulkSans" charset="0"/>
                <a:ea typeface="RawengulkSans" charset="0"/>
                <a:cs typeface="RawengulkSans" charset="0"/>
              </a:rPr>
              <a:t>b</a:t>
            </a:r>
            <a:r>
              <a:rPr lang="en-US" b="1" dirty="0" err="1" smtClean="0">
                <a:solidFill>
                  <a:srgbClr val="211F6B"/>
                </a:solidFill>
                <a:latin typeface="RawengulkSans" charset="0"/>
                <a:ea typeface="RawengulkSans" charset="0"/>
                <a:cs typeface="RawengulkSans" charset="0"/>
              </a:rPr>
              <a:t>efore_filter</a:t>
            </a:r>
            <a:r>
              <a:rPr lang="en-US" b="1" dirty="0" smtClean="0">
                <a:solidFill>
                  <a:srgbClr val="211F6B"/>
                </a:solidFill>
                <a:latin typeface="RawengulkSans" charset="0"/>
                <a:ea typeface="RawengulkSans" charset="0"/>
                <a:cs typeface="RawengulkSans" charset="0"/>
              </a:rPr>
              <a:t> callback, to do that, go to the </a:t>
            </a:r>
            <a:r>
              <a:rPr lang="en-US" b="1" dirty="0" err="1" smtClean="0">
                <a:solidFill>
                  <a:srgbClr val="211F6B"/>
                </a:solidFill>
                <a:latin typeface="RawengulkSans" charset="0"/>
                <a:ea typeface="RawengulkSans" charset="0"/>
                <a:cs typeface="RawengulkSans" charset="0"/>
              </a:rPr>
              <a:t>articles_controller.rb</a:t>
            </a:r>
            <a:r>
              <a:rPr lang="en-US" b="1" dirty="0" smtClean="0">
                <a:solidFill>
                  <a:srgbClr val="211F6B"/>
                </a:solidFill>
                <a:latin typeface="RawengulkSans" charset="0"/>
                <a:ea typeface="RawengulkSans" charset="0"/>
                <a:cs typeface="RawengulkSans" charset="0"/>
              </a:rPr>
              <a:t> and uncomment it:</a:t>
            </a:r>
          </a:p>
          <a:p>
            <a:pPr marL="0" indent="0">
              <a:buNone/>
            </a:pPr>
            <a:r>
              <a:rPr lang="en-US" dirty="0" err="1">
                <a:solidFill>
                  <a:srgbClr val="211F6B"/>
                </a:solidFill>
                <a:latin typeface="Courier New" charset="0"/>
                <a:ea typeface="Courier New" charset="0"/>
                <a:cs typeface="Courier New" charset="0"/>
              </a:rPr>
              <a:t>before_action</a:t>
            </a: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authenticate_user</a:t>
            </a:r>
            <a:r>
              <a:rPr lang="en-US" dirty="0">
                <a:solidFill>
                  <a:srgbClr val="211F6B"/>
                </a:solidFill>
                <a:latin typeface="Courier New" charset="0"/>
                <a:ea typeface="Courier New" charset="0"/>
                <a:cs typeface="Courier New" charset="0"/>
              </a:rPr>
              <a:t>!, except: [:index, :show</a:t>
            </a:r>
            <a:r>
              <a:rPr lang="en-US" dirty="0" smtClean="0">
                <a:solidFill>
                  <a:srgbClr val="211F6B"/>
                </a:solidFill>
                <a:latin typeface="Courier New" charset="0"/>
                <a:ea typeface="Courier New" charset="0"/>
                <a:cs typeface="Courier New" charset="0"/>
              </a:rPr>
              <a:t>]</a:t>
            </a:r>
          </a:p>
          <a:p>
            <a:pPr marL="0" indent="0">
              <a:buNone/>
            </a:pPr>
            <a:endParaRPr lang="en-US" dirty="0">
              <a:solidFill>
                <a:srgbClr val="211F6B"/>
              </a:solidFill>
              <a:latin typeface="Courier New" charset="0"/>
              <a:ea typeface="Courier New" charset="0"/>
              <a:cs typeface="Courier New" charset="0"/>
            </a:endParaRPr>
          </a:p>
          <a:p>
            <a:r>
              <a:rPr lang="en-US" b="1" dirty="0" smtClean="0">
                <a:solidFill>
                  <a:srgbClr val="211F6B"/>
                </a:solidFill>
                <a:latin typeface="RawengulkSans" charset="0"/>
                <a:ea typeface="RawengulkSans" charset="0"/>
                <a:cs typeface="RawengulkSans" charset="0"/>
              </a:rPr>
              <a:t>After doing it the article feature specs are broken, why? Because we need to associate all the articles with an user and in the specs we aren’t doing it, so, let’s do that.</a:t>
            </a:r>
          </a:p>
          <a:p>
            <a:endParaRPr lang="en-US" b="1" dirty="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Open the </a:t>
            </a:r>
            <a:r>
              <a:rPr lang="en-US" b="1" dirty="0" err="1" smtClean="0">
                <a:solidFill>
                  <a:srgbClr val="211F6B"/>
                </a:solidFill>
                <a:latin typeface="RawengulkSans" charset="0"/>
                <a:ea typeface="RawengulkSans" charset="0"/>
                <a:cs typeface="RawengulkSans" charset="0"/>
              </a:rPr>
              <a:t>editing_article_spec.rb</a:t>
            </a:r>
            <a:r>
              <a:rPr lang="en-US" b="1" dirty="0" smtClean="0">
                <a:solidFill>
                  <a:srgbClr val="211F6B"/>
                </a:solidFill>
                <a:latin typeface="RawengulkSans" charset="0"/>
                <a:ea typeface="RawengulkSans" charset="0"/>
                <a:cs typeface="RawengulkSans" charset="0"/>
              </a:rPr>
              <a:t> file and change the before method for this:</a:t>
            </a:r>
          </a:p>
          <a:p>
            <a:pPr marL="0" indent="0">
              <a:buNone/>
            </a:pPr>
            <a:r>
              <a:rPr lang="en-US" dirty="0">
                <a:solidFill>
                  <a:srgbClr val="211F6B"/>
                </a:solidFill>
                <a:latin typeface="Courier New" charset="0"/>
                <a:ea typeface="Courier New" charset="0"/>
                <a:cs typeface="Courier New" charset="0"/>
              </a:rPr>
              <a:t>before do</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john </a:t>
            </a:r>
            <a:r>
              <a:rPr lang="en-US" dirty="0">
                <a:solidFill>
                  <a:srgbClr val="211F6B"/>
                </a:solidFill>
                <a:latin typeface="Courier New" charset="0"/>
                <a:ea typeface="Courier New" charset="0"/>
                <a:cs typeface="Courier New" charset="0"/>
              </a:rPr>
              <a:t>= </a:t>
            </a:r>
            <a:r>
              <a:rPr lang="en-US" dirty="0" err="1">
                <a:solidFill>
                  <a:srgbClr val="211F6B"/>
                </a:solidFill>
                <a:latin typeface="Courier New" charset="0"/>
                <a:ea typeface="Courier New" charset="0"/>
                <a:cs typeface="Courier New" charset="0"/>
              </a:rPr>
              <a:t>User.create</a:t>
            </a:r>
            <a:r>
              <a:rPr lang="en-US" dirty="0">
                <a:solidFill>
                  <a:srgbClr val="211F6B"/>
                </a:solidFill>
                <a:latin typeface="Courier New" charset="0"/>
                <a:ea typeface="Courier New" charset="0"/>
                <a:cs typeface="Courier New" charset="0"/>
              </a:rPr>
              <a:t>(email: "</a:t>
            </a:r>
            <a:r>
              <a:rPr lang="en-US" dirty="0" err="1">
                <a:solidFill>
                  <a:srgbClr val="211F6B"/>
                </a:solidFill>
                <a:latin typeface="Courier New" charset="0"/>
                <a:ea typeface="Courier New" charset="0"/>
                <a:cs typeface="Courier New" charset="0"/>
              </a:rPr>
              <a:t>john@example.com</a:t>
            </a:r>
            <a:r>
              <a:rPr lang="en-US" dirty="0">
                <a:solidFill>
                  <a:srgbClr val="211F6B"/>
                </a:solidFill>
                <a:latin typeface="Courier New" charset="0"/>
                <a:ea typeface="Courier New" charset="0"/>
                <a:cs typeface="Courier New" charset="0"/>
              </a:rPr>
              <a:t>", password: "password")</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err="1" smtClean="0">
                <a:solidFill>
                  <a:srgbClr val="211F6B"/>
                </a:solidFill>
                <a:latin typeface="Courier New" charset="0"/>
                <a:ea typeface="Courier New" charset="0"/>
                <a:cs typeface="Courier New" charset="0"/>
              </a:rPr>
              <a:t>login_as</a:t>
            </a:r>
            <a:r>
              <a:rPr lang="en-US" dirty="0" smtClean="0">
                <a:solidFill>
                  <a:srgbClr val="211F6B"/>
                </a:solidFill>
                <a:latin typeface="Courier New" charset="0"/>
                <a:ea typeface="Courier New" charset="0"/>
                <a:cs typeface="Courier New" charset="0"/>
              </a:rPr>
              <a:t>(john</a:t>
            </a:r>
            <a:r>
              <a:rPr lang="en-US" dirty="0">
                <a:solidFill>
                  <a:srgbClr val="211F6B"/>
                </a:solidFill>
                <a:latin typeface="Courier New" charset="0"/>
                <a:ea typeface="Courier New" charset="0"/>
                <a:cs typeface="Courier New" charset="0"/>
              </a:rPr>
              <a:t>)</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smtClean="0">
                <a:solidFill>
                  <a:srgbClr val="211F6B"/>
                </a:solidFill>
                <a:latin typeface="Courier New" charset="0"/>
                <a:ea typeface="Courier New" charset="0"/>
                <a:cs typeface="Courier New" charset="0"/>
              </a:rPr>
              <a:t>  @</a:t>
            </a:r>
            <a:r>
              <a:rPr lang="en-US" dirty="0">
                <a:solidFill>
                  <a:srgbClr val="211F6B"/>
                </a:solidFill>
                <a:latin typeface="Courier New" charset="0"/>
                <a:ea typeface="Courier New" charset="0"/>
                <a:cs typeface="Courier New" charset="0"/>
              </a:rPr>
              <a:t>article = </a:t>
            </a:r>
            <a:r>
              <a:rPr lang="en-US" dirty="0" err="1">
                <a:solidFill>
                  <a:srgbClr val="211F6B"/>
                </a:solidFill>
                <a:latin typeface="Courier New" charset="0"/>
                <a:ea typeface="Courier New" charset="0"/>
                <a:cs typeface="Courier New" charset="0"/>
              </a:rPr>
              <a:t>Article.create</a:t>
            </a:r>
            <a:r>
              <a:rPr lang="en-US" dirty="0">
                <a:solidFill>
                  <a:srgbClr val="211F6B"/>
                </a:solidFill>
                <a:latin typeface="Courier New" charset="0"/>
                <a:ea typeface="Courier New" charset="0"/>
                <a:cs typeface="Courier New" charset="0"/>
              </a:rPr>
              <a:t>(title: "Title One", body: "Body of article one", user: john)</a:t>
            </a:r>
            <a:r>
              <a:rPr lang="en-US" dirty="0">
                <a:solidFill>
                  <a:srgbClr val="211F6B"/>
                </a:solidFill>
                <a:latin typeface="Courier New" charset="0"/>
                <a:ea typeface="Courier New" charset="0"/>
                <a:cs typeface="Courier New" charset="0"/>
              </a:rPr>
              <a:t/>
            </a:r>
            <a:br>
              <a:rPr lang="en-US" dirty="0">
                <a:solidFill>
                  <a:srgbClr val="211F6B"/>
                </a:solidFill>
                <a:latin typeface="Courier New" charset="0"/>
                <a:ea typeface="Courier New" charset="0"/>
                <a:cs typeface="Courier New" charset="0"/>
              </a:rPr>
            </a:br>
            <a:r>
              <a:rPr lang="en-US" dirty="0">
                <a:solidFill>
                  <a:srgbClr val="211F6B"/>
                </a:solidFill>
                <a:latin typeface="Courier New" charset="0"/>
                <a:ea typeface="Courier New" charset="0"/>
                <a:cs typeface="Courier New" charset="0"/>
              </a:rPr>
              <a:t>end</a:t>
            </a:r>
            <a:endParaRPr lang="en-US" b="1"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110480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676" y="175933"/>
            <a:ext cx="9651124" cy="1325563"/>
          </a:xfrm>
        </p:spPr>
        <p:txBody>
          <a:bodyPr/>
          <a:lstStyle/>
          <a:p>
            <a:pPr algn="ctr"/>
            <a:r>
              <a:rPr lang="en-US" b="1" dirty="0" err="1" smtClean="0">
                <a:solidFill>
                  <a:srgbClr val="211F6B"/>
                </a:solidFill>
                <a:latin typeface="RawengulkSans" charset="0"/>
                <a:ea typeface="RawengulkSans" charset="0"/>
                <a:cs typeface="RawengulkSans" charset="0"/>
              </a:rPr>
              <a:t>authenticate_user</a:t>
            </a:r>
            <a:r>
              <a:rPr lang="en-US" b="1" dirty="0">
                <a:solidFill>
                  <a:srgbClr val="211F6B"/>
                </a:solidFill>
                <a:latin typeface="RawengulkSans" charset="0"/>
                <a:ea typeface="RawengulkSans" charset="0"/>
                <a:cs typeface="RawengulkSans" charset="0"/>
              </a:rPr>
              <a:t>!</a:t>
            </a:r>
            <a:endParaRPr lang="en-US" b="1" dirty="0">
              <a:solidFill>
                <a:srgbClr val="211F6B"/>
              </a:solidFill>
              <a:latin typeface="RawengulkSans" charset="0"/>
              <a:ea typeface="RawengulkSans" charset="0"/>
              <a:cs typeface="RawengulkSans" charset="0"/>
            </a:endParaRPr>
          </a:p>
        </p:txBody>
      </p:sp>
      <p:sp>
        <p:nvSpPr>
          <p:cNvPr id="3" name="Content Placeholder 2"/>
          <p:cNvSpPr>
            <a:spLocks noGrp="1"/>
          </p:cNvSpPr>
          <p:nvPr>
            <p:ph idx="1"/>
          </p:nvPr>
        </p:nvSpPr>
        <p:spPr>
          <a:xfrm>
            <a:off x="838200" y="1839072"/>
            <a:ext cx="10515600" cy="4351338"/>
          </a:xfrm>
        </p:spPr>
        <p:txBody>
          <a:bodyPr>
            <a:normAutofit lnSpcReduction="10000"/>
          </a:bodyPr>
          <a:lstStyle/>
          <a:p>
            <a:r>
              <a:rPr lang="en-US" b="1" dirty="0" smtClean="0">
                <a:solidFill>
                  <a:srgbClr val="211F6B"/>
                </a:solidFill>
                <a:latin typeface="RawengulkSans" charset="0"/>
                <a:ea typeface="RawengulkSans" charset="0"/>
                <a:cs typeface="RawengulkSans" charset="0"/>
              </a:rPr>
              <a:t>Do the same change in the </a:t>
            </a:r>
            <a:r>
              <a:rPr lang="en-US" b="1" dirty="0" err="1" smtClean="0">
                <a:solidFill>
                  <a:srgbClr val="211F6B"/>
                </a:solidFill>
                <a:latin typeface="RawengulkSans" charset="0"/>
                <a:ea typeface="RawengulkSans" charset="0"/>
                <a:cs typeface="RawengulkSans" charset="0"/>
              </a:rPr>
              <a:t>delete_article_spec.rb</a:t>
            </a:r>
            <a:r>
              <a:rPr lang="en-US" b="1" dirty="0" smtClean="0">
                <a:solidFill>
                  <a:srgbClr val="211F6B"/>
                </a:solidFill>
                <a:latin typeface="RawengulkSans" charset="0"/>
                <a:ea typeface="RawengulkSans" charset="0"/>
                <a:cs typeface="RawengulkSans" charset="0"/>
              </a:rPr>
              <a:t>, </a:t>
            </a:r>
            <a:r>
              <a:rPr lang="en-US" b="1" dirty="0" err="1" smtClean="0">
                <a:solidFill>
                  <a:srgbClr val="211F6B"/>
                </a:solidFill>
                <a:latin typeface="RawengulkSans" charset="0"/>
                <a:ea typeface="RawengulkSans" charset="0"/>
                <a:cs typeface="RawengulkSans" charset="0"/>
              </a:rPr>
              <a:t>listing_articles_spec.rb</a:t>
            </a:r>
            <a:r>
              <a:rPr lang="en-US" b="1" dirty="0" smtClean="0">
                <a:solidFill>
                  <a:srgbClr val="211F6B"/>
                </a:solidFill>
                <a:latin typeface="RawengulkSans" charset="0"/>
                <a:ea typeface="RawengulkSans" charset="0"/>
                <a:cs typeface="RawengulkSans" charset="0"/>
              </a:rPr>
              <a:t> and </a:t>
            </a:r>
            <a:r>
              <a:rPr lang="en-US" b="1" dirty="0" err="1" smtClean="0">
                <a:solidFill>
                  <a:srgbClr val="211F6B"/>
                </a:solidFill>
                <a:latin typeface="RawengulkSans" charset="0"/>
                <a:ea typeface="RawengulkSans" charset="0"/>
                <a:cs typeface="RawengulkSans" charset="0"/>
              </a:rPr>
              <a:t>show_article_spec.rb</a:t>
            </a:r>
            <a:r>
              <a:rPr lang="en-US" b="1" dirty="0" smtClean="0">
                <a:solidFill>
                  <a:srgbClr val="211F6B"/>
                </a:solidFill>
                <a:latin typeface="RawengulkSans" charset="0"/>
                <a:ea typeface="RawengulkSans" charset="0"/>
                <a:cs typeface="RawengulkSans" charset="0"/>
              </a:rPr>
              <a:t> files.</a:t>
            </a:r>
          </a:p>
          <a:p>
            <a:endParaRPr lang="en-US" b="1" dirty="0">
              <a:solidFill>
                <a:srgbClr val="211F6B"/>
              </a:solidFill>
              <a:latin typeface="RawengulkSans" charset="0"/>
              <a:ea typeface="RawengulkSans" charset="0"/>
              <a:cs typeface="RawengulkSans" charset="0"/>
            </a:endParaRPr>
          </a:p>
          <a:p>
            <a:r>
              <a:rPr lang="en-US" b="1" dirty="0" smtClean="0">
                <a:solidFill>
                  <a:srgbClr val="211F6B"/>
                </a:solidFill>
                <a:latin typeface="RawengulkSans" charset="0"/>
                <a:ea typeface="RawengulkSans" charset="0"/>
                <a:cs typeface="RawengulkSans" charset="0"/>
              </a:rPr>
              <a:t>Basically you need to create a new user, login that user and create a new article adding the relation with the created user:</a:t>
            </a:r>
          </a:p>
          <a:p>
            <a:pPr marL="0" indent="0">
              <a:buNone/>
            </a:pPr>
            <a:r>
              <a:rPr lang="en-US" sz="2200" dirty="0">
                <a:solidFill>
                  <a:srgbClr val="211F6B"/>
                </a:solidFill>
                <a:latin typeface="Courier New" charset="0"/>
                <a:ea typeface="Courier New" charset="0"/>
                <a:cs typeface="Courier New" charset="0"/>
              </a:rPr>
              <a:t>before do</a:t>
            </a:r>
            <a:br>
              <a:rPr lang="en-US" sz="2200" dirty="0">
                <a:solidFill>
                  <a:srgbClr val="211F6B"/>
                </a:solidFill>
                <a:latin typeface="Courier New" charset="0"/>
                <a:ea typeface="Courier New" charset="0"/>
                <a:cs typeface="Courier New" charset="0"/>
              </a:rPr>
            </a:br>
            <a:r>
              <a:rPr lang="en-US" sz="2200" dirty="0">
                <a:solidFill>
                  <a:srgbClr val="211F6B"/>
                </a:solidFill>
                <a:latin typeface="Courier New" charset="0"/>
                <a:ea typeface="Courier New" charset="0"/>
                <a:cs typeface="Courier New" charset="0"/>
              </a:rPr>
              <a:t>  john = </a:t>
            </a:r>
            <a:r>
              <a:rPr lang="en-US" sz="2200" dirty="0" err="1">
                <a:solidFill>
                  <a:srgbClr val="211F6B"/>
                </a:solidFill>
                <a:latin typeface="Courier New" charset="0"/>
                <a:ea typeface="Courier New" charset="0"/>
                <a:cs typeface="Courier New" charset="0"/>
              </a:rPr>
              <a:t>User.create</a:t>
            </a:r>
            <a:r>
              <a:rPr lang="en-US" sz="2200" dirty="0">
                <a:solidFill>
                  <a:srgbClr val="211F6B"/>
                </a:solidFill>
                <a:latin typeface="Courier New" charset="0"/>
                <a:ea typeface="Courier New" charset="0"/>
                <a:cs typeface="Courier New" charset="0"/>
              </a:rPr>
              <a:t>(email: "</a:t>
            </a:r>
            <a:r>
              <a:rPr lang="en-US" sz="2200" dirty="0" err="1">
                <a:solidFill>
                  <a:srgbClr val="211F6B"/>
                </a:solidFill>
                <a:latin typeface="Courier New" charset="0"/>
                <a:ea typeface="Courier New" charset="0"/>
                <a:cs typeface="Courier New" charset="0"/>
              </a:rPr>
              <a:t>john@example.com</a:t>
            </a:r>
            <a:r>
              <a:rPr lang="en-US" sz="2200" dirty="0">
                <a:solidFill>
                  <a:srgbClr val="211F6B"/>
                </a:solidFill>
                <a:latin typeface="Courier New" charset="0"/>
                <a:ea typeface="Courier New" charset="0"/>
                <a:cs typeface="Courier New" charset="0"/>
              </a:rPr>
              <a:t>", password: "password")</a:t>
            </a:r>
            <a:br>
              <a:rPr lang="en-US" sz="2200" dirty="0">
                <a:solidFill>
                  <a:srgbClr val="211F6B"/>
                </a:solidFill>
                <a:latin typeface="Courier New" charset="0"/>
                <a:ea typeface="Courier New" charset="0"/>
                <a:cs typeface="Courier New" charset="0"/>
              </a:rPr>
            </a:br>
            <a:r>
              <a:rPr lang="en-US" sz="2200" dirty="0">
                <a:solidFill>
                  <a:srgbClr val="211F6B"/>
                </a:solidFill>
                <a:latin typeface="Courier New" charset="0"/>
                <a:ea typeface="Courier New" charset="0"/>
                <a:cs typeface="Courier New" charset="0"/>
              </a:rPr>
              <a:t>  </a:t>
            </a:r>
            <a:r>
              <a:rPr lang="en-US" sz="2200" dirty="0" err="1">
                <a:solidFill>
                  <a:srgbClr val="211F6B"/>
                </a:solidFill>
                <a:latin typeface="Courier New" charset="0"/>
                <a:ea typeface="Courier New" charset="0"/>
                <a:cs typeface="Courier New" charset="0"/>
              </a:rPr>
              <a:t>login_as</a:t>
            </a:r>
            <a:r>
              <a:rPr lang="en-US" sz="2200" dirty="0">
                <a:solidFill>
                  <a:srgbClr val="211F6B"/>
                </a:solidFill>
                <a:latin typeface="Courier New" charset="0"/>
                <a:ea typeface="Courier New" charset="0"/>
                <a:cs typeface="Courier New" charset="0"/>
              </a:rPr>
              <a:t>(john)</a:t>
            </a:r>
            <a:br>
              <a:rPr lang="en-US" sz="2200" dirty="0">
                <a:solidFill>
                  <a:srgbClr val="211F6B"/>
                </a:solidFill>
                <a:latin typeface="Courier New" charset="0"/>
                <a:ea typeface="Courier New" charset="0"/>
                <a:cs typeface="Courier New" charset="0"/>
              </a:rPr>
            </a:br>
            <a:r>
              <a:rPr lang="en-US" sz="2200" dirty="0">
                <a:solidFill>
                  <a:srgbClr val="211F6B"/>
                </a:solidFill>
                <a:latin typeface="Courier New" charset="0"/>
                <a:ea typeface="Courier New" charset="0"/>
                <a:cs typeface="Courier New" charset="0"/>
              </a:rPr>
              <a:t>  @article = </a:t>
            </a:r>
            <a:r>
              <a:rPr lang="en-US" sz="2200" dirty="0" err="1">
                <a:solidFill>
                  <a:srgbClr val="211F6B"/>
                </a:solidFill>
                <a:latin typeface="Courier New" charset="0"/>
                <a:ea typeface="Courier New" charset="0"/>
                <a:cs typeface="Courier New" charset="0"/>
              </a:rPr>
              <a:t>Article.create</a:t>
            </a:r>
            <a:r>
              <a:rPr lang="en-US" sz="2200" dirty="0">
                <a:solidFill>
                  <a:srgbClr val="211F6B"/>
                </a:solidFill>
                <a:latin typeface="Courier New" charset="0"/>
                <a:ea typeface="Courier New" charset="0"/>
                <a:cs typeface="Courier New" charset="0"/>
              </a:rPr>
              <a:t>(title: "Title One", body: "Body of article one", user: john)</a:t>
            </a:r>
            <a:br>
              <a:rPr lang="en-US" sz="2200" dirty="0">
                <a:solidFill>
                  <a:srgbClr val="211F6B"/>
                </a:solidFill>
                <a:latin typeface="Courier New" charset="0"/>
                <a:ea typeface="Courier New" charset="0"/>
                <a:cs typeface="Courier New" charset="0"/>
              </a:rPr>
            </a:br>
            <a:r>
              <a:rPr lang="en-US" sz="2200" dirty="0">
                <a:solidFill>
                  <a:srgbClr val="211F6B"/>
                </a:solidFill>
                <a:latin typeface="Courier New" charset="0"/>
                <a:ea typeface="Courier New" charset="0"/>
                <a:cs typeface="Courier New" charset="0"/>
              </a:rPr>
              <a:t>end</a:t>
            </a:r>
            <a:endParaRPr lang="en-US" sz="2200" b="1" dirty="0">
              <a:solidFill>
                <a:srgbClr val="211F6B"/>
              </a:solidFill>
              <a:latin typeface="Courier New" charset="0"/>
              <a:ea typeface="Courier New" charset="0"/>
              <a:cs typeface="Courier New" charset="0"/>
            </a:endParaRPr>
          </a:p>
        </p:txBody>
      </p:sp>
      <p:sp>
        <p:nvSpPr>
          <p:cNvPr id="4" name="TextBox 3"/>
          <p:cNvSpPr txBox="1"/>
          <p:nvPr/>
        </p:nvSpPr>
        <p:spPr>
          <a:xfrm>
            <a:off x="9450042" y="6430946"/>
            <a:ext cx="2673646" cy="369332"/>
          </a:xfrm>
          <a:prstGeom prst="rect">
            <a:avLst/>
          </a:prstGeom>
          <a:noFill/>
        </p:spPr>
        <p:txBody>
          <a:bodyPr wrap="square" rtlCol="0">
            <a:spAutoFit/>
          </a:bodyPr>
          <a:lstStyle/>
          <a:p>
            <a:pPr algn="ctr"/>
            <a:r>
              <a:rPr lang="en-US" b="1" dirty="0" err="1">
                <a:latin typeface="RawengulkSans" charset="0"/>
                <a:ea typeface="RawengulkSans" charset="0"/>
                <a:cs typeface="RawengulkSans" charset="0"/>
              </a:rPr>
              <a:t>alejandro@kommit.co</a:t>
            </a:r>
            <a:endParaRPr lang="en-US" b="1" dirty="0">
              <a:latin typeface="RawengulkSans" charset="0"/>
              <a:ea typeface="RawengulkSans" charset="0"/>
              <a:cs typeface="RawengulkSans" charset="0"/>
            </a:endParaRPr>
          </a:p>
        </p:txBody>
      </p:sp>
    </p:spTree>
    <p:extLst>
      <p:ext uri="{BB962C8B-B14F-4D97-AF65-F5344CB8AC3E}">
        <p14:creationId xmlns:p14="http://schemas.microsoft.com/office/powerpoint/2010/main" val="9067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13076</TotalTime>
  <Words>795</Words>
  <Application>Microsoft Macintosh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Courier New</vt:lpstr>
      <vt:lpstr>RawengulkSans</vt:lpstr>
      <vt:lpstr>Arial</vt:lpstr>
      <vt:lpstr>Office Theme</vt:lpstr>
      <vt:lpstr>Ruby on Rails – BDD Rspec Capybara</vt:lpstr>
      <vt:lpstr>Relationships</vt:lpstr>
      <vt:lpstr>Relationships</vt:lpstr>
      <vt:lpstr>Relationships</vt:lpstr>
      <vt:lpstr>Relationships</vt:lpstr>
      <vt:lpstr>Relationships</vt:lpstr>
      <vt:lpstr>Relationships</vt:lpstr>
      <vt:lpstr>authenticate_user!</vt:lpstr>
      <vt:lpstr>authenticate_user!</vt:lpstr>
      <vt:lpstr>Restrict Access at views level</vt:lpstr>
      <vt:lpstr>Restrict Access at views level</vt:lpstr>
      <vt:lpstr>Restrict Access at views level</vt:lpstr>
      <vt:lpstr>Restrict Access at views level</vt:lpstr>
      <vt:lpstr>Restrict Access at views level</vt:lpstr>
      <vt:lpstr>Restrict Access at views level</vt:lpstr>
      <vt:lpstr>Restrict Access at controller level</vt:lpstr>
      <vt:lpstr>Restrict Access at controller level</vt:lpstr>
      <vt:lpstr>Restrict Access at controller level</vt:lpstr>
      <vt:lpstr>Restrict Access at controller level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233</cp:revision>
  <dcterms:created xsi:type="dcterms:W3CDTF">2018-09-11T21:49:19Z</dcterms:created>
  <dcterms:modified xsi:type="dcterms:W3CDTF">2018-10-04T14:05:56Z</dcterms:modified>
</cp:coreProperties>
</file>