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notesSlides/notesSlide2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30.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2"/>
  </p:notesMasterIdLst>
  <p:sldIdLst>
    <p:sldId id="256" r:id="rId2"/>
    <p:sldId id="259" r:id="rId3"/>
    <p:sldId id="260" r:id="rId4"/>
    <p:sldId id="262" r:id="rId5"/>
    <p:sldId id="264" r:id="rId6"/>
    <p:sldId id="294" r:id="rId7"/>
    <p:sldId id="295" r:id="rId8"/>
    <p:sldId id="269" r:id="rId9"/>
    <p:sldId id="263" r:id="rId10"/>
    <p:sldId id="277" r:id="rId11"/>
    <p:sldId id="270" r:id="rId12"/>
    <p:sldId id="309" r:id="rId13"/>
    <p:sldId id="302" r:id="rId14"/>
    <p:sldId id="304" r:id="rId15"/>
    <p:sldId id="301" r:id="rId16"/>
    <p:sldId id="307" r:id="rId17"/>
    <p:sldId id="314" r:id="rId18"/>
    <p:sldId id="261" r:id="rId19"/>
    <p:sldId id="284" r:id="rId20"/>
    <p:sldId id="283" r:id="rId21"/>
    <p:sldId id="310" r:id="rId22"/>
    <p:sldId id="311" r:id="rId23"/>
    <p:sldId id="312" r:id="rId24"/>
    <p:sldId id="313" r:id="rId25"/>
    <p:sldId id="308" r:id="rId26"/>
    <p:sldId id="315" r:id="rId27"/>
    <p:sldId id="317" r:id="rId28"/>
    <p:sldId id="316" r:id="rId29"/>
    <p:sldId id="318" r:id="rId30"/>
    <p:sldId id="319" r:id="rId31"/>
  </p:sldIdLst>
  <p:sldSz cx="12192000" cy="6858000"/>
  <p:notesSz cx="6858000" cy="9144000"/>
  <p:embeddedFontLst>
    <p:embeddedFont>
      <p:font typeface="Calibri" panose="020F0502020204030204" pitchFamily="34" charset="0"/>
      <p:regular r:id="rId33"/>
      <p:bold r:id="rId34"/>
      <p:italic r:id="rId35"/>
      <p:boldItalic r:id="rId36"/>
    </p:embeddedFont>
    <p:embeddedFont>
      <p:font typeface="Cambria Math" panose="02040503050406030204" pitchFamily="18" charset="0"/>
      <p:regular r:id="rId37"/>
    </p:embeddedFont>
    <p:embeddedFont>
      <p:font typeface="Oswald" panose="00000500000000000000" pitchFamily="2" charset="0"/>
      <p:regular r:id="rId38"/>
      <p:bold r:id="rId39"/>
    </p:embeddedFont>
    <p:embeddedFont>
      <p:font typeface="Oswald Regular" panose="00000500000000000000"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guide id="3" pos="1980">
          <p15:clr>
            <a:srgbClr val="A4A3A4"/>
          </p15:clr>
        </p15:guide>
        <p15:guide id="4" pos="567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499" autoAdjust="0"/>
  </p:normalViewPr>
  <p:slideViewPr>
    <p:cSldViewPr snapToGrid="0">
      <p:cViewPr varScale="1">
        <p:scale>
          <a:sx n="98" d="100"/>
          <a:sy n="98" d="100"/>
        </p:scale>
        <p:origin x="720" y="72"/>
      </p:cViewPr>
      <p:guideLst>
        <p:guide orient="horz" pos="2137"/>
        <p:guide pos="3840"/>
        <p:guide pos="1980"/>
        <p:guide pos="567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9.fnt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4"/>
          <c:order val="0"/>
          <c:tx>
            <c:strRef>
              <c:f>Times!$J$7</c:f>
              <c:strCache>
                <c:ptCount val="1"/>
                <c:pt idx="0">
                  <c:v>Cuda</c:v>
                </c:pt>
              </c:strCache>
            </c:strRef>
          </c:tx>
          <c:spPr>
            <a:prstGeom prst="rect">
              <a:avLst/>
            </a:prstGeom>
            <a:ln w="38100" cap="rnd" cmpd="sng" algn="ctr">
              <a:solidFill>
                <a:srgbClr val="92D050"/>
              </a:solidFill>
              <a:prstDash val="solid"/>
              <a:round/>
            </a:ln>
          </c:spPr>
          <c:marker>
            <c:symbol val="circle"/>
            <c:size val="8"/>
            <c:spPr>
              <a:prstGeom prst="rect">
                <a:avLst/>
              </a:prstGeom>
              <a:solidFill>
                <a:srgbClr val="92D050"/>
              </a:solidFill>
              <a:ln w="9525" cap="flat" cmpd="sng" algn="ctr">
                <a:solidFill>
                  <a:srgbClr val="92D050"/>
                </a:solidFill>
                <a:prstDash val="solid"/>
              </a:ln>
            </c:spPr>
          </c:marker>
          <c:cat>
            <c:numRef>
              <c:f>Times!$D$8:$D$13</c:f>
              <c:numCache>
                <c:formatCode>General</c:formatCode>
                <c:ptCount val="6"/>
                <c:pt idx="0">
                  <c:v>16</c:v>
                </c:pt>
                <c:pt idx="1">
                  <c:v>32</c:v>
                </c:pt>
                <c:pt idx="2">
                  <c:v>64</c:v>
                </c:pt>
                <c:pt idx="3">
                  <c:v>128</c:v>
                </c:pt>
                <c:pt idx="4">
                  <c:v>256</c:v>
                </c:pt>
                <c:pt idx="5">
                  <c:v>512</c:v>
                </c:pt>
              </c:numCache>
            </c:numRef>
          </c:cat>
          <c:val>
            <c:numRef>
              <c:f>Times!$J$8:$J$13</c:f>
              <c:numCache>
                <c:formatCode>General</c:formatCode>
                <c:ptCount val="6"/>
                <c:pt idx="0">
                  <c:v>4.73E-4</c:v>
                </c:pt>
                <c:pt idx="1">
                  <c:v>4.6900000000000002E-4</c:v>
                </c:pt>
                <c:pt idx="2">
                  <c:v>4.6999999999999999E-4</c:v>
                </c:pt>
                <c:pt idx="3">
                  <c:v>5.04E-4</c:v>
                </c:pt>
                <c:pt idx="4">
                  <c:v>5.6499999999999996E-4</c:v>
                </c:pt>
                <c:pt idx="5">
                  <c:v>1.121E-3</c:v>
                </c:pt>
              </c:numCache>
            </c:numRef>
          </c:val>
          <c:smooth val="0"/>
          <c:extLst>
            <c:ext xmlns:c16="http://schemas.microsoft.com/office/drawing/2014/chart" uri="{C3380CC4-5D6E-409C-BE32-E72D297353CC}">
              <c16:uniqueId val="{00000000-123B-463F-AF22-F1CFDAD6A643}"/>
            </c:ext>
          </c:extLst>
        </c:ser>
        <c:ser>
          <c:idx val="5"/>
          <c:order val="1"/>
          <c:tx>
            <c:strRef>
              <c:f>Times!$K$7</c:f>
              <c:strCache>
                <c:ptCount val="1"/>
                <c:pt idx="0">
                  <c:v>cuBLAS</c:v>
                </c:pt>
              </c:strCache>
            </c:strRef>
          </c:tx>
          <c:spPr>
            <a:prstGeom prst="rect">
              <a:avLst/>
            </a:prstGeom>
            <a:ln w="38100" cap="rnd" cmpd="sng" algn="ctr">
              <a:solidFill>
                <a:srgbClr val="00B050"/>
              </a:solidFill>
              <a:prstDash val="solid"/>
              <a:round/>
            </a:ln>
          </c:spPr>
          <c:marker>
            <c:symbol val="circle"/>
            <c:size val="8"/>
            <c:spPr>
              <a:prstGeom prst="rect">
                <a:avLst/>
              </a:prstGeom>
              <a:solidFill>
                <a:srgbClr val="00B050"/>
              </a:solidFill>
              <a:ln w="9525" cap="flat" cmpd="sng" algn="ctr">
                <a:solidFill>
                  <a:srgbClr val="00B050"/>
                </a:solidFill>
                <a:prstDash val="solid"/>
              </a:ln>
            </c:spPr>
          </c:marker>
          <c:cat>
            <c:numRef>
              <c:f>Times!$D$8:$D$13</c:f>
              <c:numCache>
                <c:formatCode>General</c:formatCode>
                <c:ptCount val="6"/>
                <c:pt idx="0">
                  <c:v>16</c:v>
                </c:pt>
                <c:pt idx="1">
                  <c:v>32</c:v>
                </c:pt>
                <c:pt idx="2">
                  <c:v>64</c:v>
                </c:pt>
                <c:pt idx="3">
                  <c:v>128</c:v>
                </c:pt>
                <c:pt idx="4">
                  <c:v>256</c:v>
                </c:pt>
                <c:pt idx="5">
                  <c:v>512</c:v>
                </c:pt>
              </c:numCache>
            </c:numRef>
          </c:cat>
          <c:val>
            <c:numRef>
              <c:f>Times!$K$8:$K$13</c:f>
              <c:numCache>
                <c:formatCode>General</c:formatCode>
                <c:ptCount val="6"/>
                <c:pt idx="0">
                  <c:v>1.7260000000000001E-3</c:v>
                </c:pt>
                <c:pt idx="1">
                  <c:v>1.7229999999999999E-3</c:v>
                </c:pt>
                <c:pt idx="2">
                  <c:v>1.7149999999999999E-3</c:v>
                </c:pt>
                <c:pt idx="3">
                  <c:v>1.774E-3</c:v>
                </c:pt>
                <c:pt idx="4">
                  <c:v>1.8259999999999999E-3</c:v>
                </c:pt>
                <c:pt idx="5">
                  <c:v>2.3730000000000001E-3</c:v>
                </c:pt>
              </c:numCache>
            </c:numRef>
          </c:val>
          <c:smooth val="0"/>
          <c:extLst>
            <c:ext xmlns:c16="http://schemas.microsoft.com/office/drawing/2014/chart" uri="{C3380CC4-5D6E-409C-BE32-E72D297353CC}">
              <c16:uniqueId val="{00000001-123B-463F-AF22-F1CFDAD6A643}"/>
            </c:ext>
          </c:extLst>
        </c:ser>
        <c:dLbls>
          <c:showLegendKey val="0"/>
          <c:showVal val="0"/>
          <c:showCatName val="0"/>
          <c:showSerName val="0"/>
          <c:showPercent val="0"/>
          <c:showBubbleSize val="0"/>
        </c:dLbls>
        <c:marker val="1"/>
        <c:smooth val="0"/>
        <c:axId val="511722111"/>
        <c:axId val="511722112"/>
      </c:lineChart>
      <c:catAx>
        <c:axId val="511722111"/>
        <c:scaling>
          <c:orientation val="minMax"/>
        </c:scaling>
        <c:delete val="0"/>
        <c:axPos val="b"/>
        <c:title>
          <c:tx>
            <c:rich>
              <a:bodyPr/>
              <a:lstStyle/>
              <a:p>
                <a:pPr>
                  <a:defRPr/>
                </a:pPr>
                <a:r>
                  <a:rPr lang="en-US"/>
                  <a:t>Matrix size</a:t>
                </a:r>
              </a:p>
            </c:rich>
          </c:tx>
          <c:overlay val="0"/>
        </c:title>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12"/>
        <c:crosses val="autoZero"/>
        <c:auto val="1"/>
        <c:lblAlgn val="ctr"/>
        <c:lblOffset val="100"/>
        <c:noMultiLvlLbl val="0"/>
      </c:catAx>
      <c:valAx>
        <c:axId val="511722112"/>
        <c:scaling>
          <c:orientation val="minMax"/>
        </c:scaling>
        <c:delete val="0"/>
        <c:axPos val="l"/>
        <c:majorGridlines>
          <c:spPr>
            <a:prstGeom prst="rect">
              <a:avLst/>
            </a:prstGeom>
            <a:ln w="9525" cap="flat" cmpd="sng" algn="ctr">
              <a:solidFill>
                <a:schemeClr val="tx1">
                  <a:lumMod val="15000"/>
                  <a:lumOff val="85000"/>
                </a:schemeClr>
              </a:solidFill>
              <a:round/>
            </a:ln>
          </c:spPr>
        </c:majorGridlines>
        <c:minorGridlines>
          <c:spPr>
            <a:prstGeom prst="rect">
              <a:avLst/>
            </a:prstGeom>
            <a:ln w="9525" cap="flat" cmpd="sng" algn="ctr">
              <a:solidFill>
                <a:schemeClr val="tx1">
                  <a:lumMod val="5000"/>
                  <a:lumOff val="95000"/>
                </a:schemeClr>
              </a:solidFill>
              <a:round/>
            </a:ln>
          </c:spPr>
        </c:minorGridlines>
        <c:title>
          <c:tx>
            <c:rich>
              <a:bodyPr/>
              <a:lstStyle/>
              <a:p>
                <a:pPr>
                  <a:defRPr/>
                </a:pPr>
                <a:r>
                  <a:rPr lang="en-US"/>
                  <a:t>Time (s)</a:t>
                </a:r>
              </a:p>
            </c:rich>
          </c:tx>
          <c:overlay val="0"/>
        </c:title>
        <c:numFmt formatCode="General" sourceLinked="1"/>
        <c:majorTickMark val="none"/>
        <c:minorTickMark val="none"/>
        <c:tickLblPos val="nextTo"/>
        <c:spPr>
          <a:prstGeom prst="rect">
            <a:avLst/>
          </a:prstGeom>
          <a:noFill/>
          <a:ln>
            <a:noFill/>
          </a:ln>
        </c:spPr>
        <c:crossAx val="511722111"/>
        <c:crosses val="autoZero"/>
        <c:crossBetween val="between"/>
      </c:valAx>
      <c:spPr>
        <a:prstGeom prst="rect">
          <a:avLst/>
        </a:prstGeom>
        <a:noFill/>
        <a:ln>
          <a:noFill/>
        </a:ln>
      </c:spPr>
    </c:plotArea>
    <c:legend>
      <c:legendPos val="t"/>
      <c:overlay val="0"/>
      <c:spPr>
        <a:prstGeom prst="rect">
          <a:avLst/>
        </a:prstGeom>
        <a:noFill/>
        <a:ln>
          <a:noFill/>
        </a:ln>
        <a:effectLst/>
      </c:spPr>
      <c:txPr>
        <a:bodyPr rot="0" vert="horz"/>
        <a:lstStyle/>
        <a:p>
          <a:pPr>
            <a:defRPr/>
          </a:pPr>
          <a:endParaRPr lang="en-US"/>
        </a:p>
      </c:txPr>
    </c:legend>
    <c:plotVisOnly val="1"/>
    <c:dispBlanksAs val="gap"/>
    <c:showDLblsOverMax val="0"/>
  </c:chart>
  <c:spPr>
    <a:xfrm>
      <a:off x="12803549" y="19413533"/>
      <a:ext cx="4552948" cy="2724147"/>
    </a:xfrm>
    <a:prstGeom prst="rect">
      <a:avLst/>
    </a:prstGeom>
    <a:solidFill>
      <a:schemeClr val="bg1"/>
    </a:solidFill>
    <a:ln w="9525" cap="flat" cmpd="sng" algn="ctr">
      <a:solidFill>
        <a:schemeClr val="tx1">
          <a:lumMod val="15000"/>
          <a:lumOff val="85000"/>
        </a:schemeClr>
      </a:solidFill>
      <a:round/>
    </a:ln>
  </c:spPr>
  <c:txPr>
    <a:bodyPr/>
    <a:lstStyle/>
    <a:p>
      <a:pPr>
        <a:defRPr sz="1200">
          <a:solidFill>
            <a:schemeClr val="tx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SOL SM [%]</a:t>
            </a:r>
          </a:p>
        </c:rich>
      </c:tx>
      <c:overlay val="0"/>
      <c:spPr>
        <a:prstGeom prst="rect">
          <a:avLst/>
        </a:prstGeom>
        <a:noFill/>
        <a:ln>
          <a:noFill/>
        </a:ln>
      </c:spPr>
    </c:title>
    <c:autoTitleDeleted val="0"/>
    <c:plotArea>
      <c:layout/>
      <c:lineChart>
        <c:grouping val="standard"/>
        <c:varyColors val="0"/>
        <c:ser>
          <c:idx val="0"/>
          <c:order val="0"/>
          <c:tx>
            <c:strRef>
              <c:f>'Profiling Nvidia'!$B$5:$J$5</c:f>
              <c:strCache>
                <c:ptCount val="9"/>
                <c:pt idx="0">
                  <c:v>CUDA</c:v>
                </c:pt>
              </c:strCache>
            </c:strRef>
          </c:tx>
          <c:spPr>
            <a:prstGeom prst="rect">
              <a:avLst/>
            </a:prstGeom>
            <a:ln w="28575" cap="rnd" cmpd="sng" algn="ctr">
              <a:solidFill>
                <a:srgbClr val="92D050"/>
              </a:solidFill>
              <a:prstDash val="solid"/>
              <a:round/>
            </a:ln>
          </c:spPr>
          <c:marker>
            <c:symbol val="circle"/>
            <c:size val="5"/>
            <c:spPr>
              <a:prstGeom prst="rect">
                <a:avLst/>
              </a:prstGeom>
              <a:solidFill>
                <a:srgbClr val="92D050"/>
              </a:solidFill>
              <a:ln w="9525" cap="flat" cmpd="sng" algn="ctr">
                <a:solidFill>
                  <a:srgbClr val="92D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Nvidia'!$B$7:$J$7</c:f>
              <c:numCache>
                <c:formatCode>General</c:formatCode>
                <c:ptCount val="9"/>
                <c:pt idx="0">
                  <c:v>7.0000000000000007E-2</c:v>
                </c:pt>
                <c:pt idx="1">
                  <c:v>0.3</c:v>
                </c:pt>
                <c:pt idx="2">
                  <c:v>1.8</c:v>
                </c:pt>
                <c:pt idx="3">
                  <c:v>9.0399999999999991</c:v>
                </c:pt>
                <c:pt idx="4">
                  <c:v>35.31</c:v>
                </c:pt>
                <c:pt idx="5">
                  <c:v>60.86</c:v>
                </c:pt>
                <c:pt idx="6">
                  <c:v>71.33</c:v>
                </c:pt>
                <c:pt idx="7">
                  <c:v>73.260000000000005</c:v>
                </c:pt>
                <c:pt idx="8">
                  <c:v>73.48</c:v>
                </c:pt>
              </c:numCache>
            </c:numRef>
          </c:val>
          <c:smooth val="0"/>
          <c:extLst>
            <c:ext xmlns:c16="http://schemas.microsoft.com/office/drawing/2014/chart" uri="{C3380CC4-5D6E-409C-BE32-E72D297353CC}">
              <c16:uniqueId val="{00000000-0482-42A1-9AFF-1F3C3AEA23BB}"/>
            </c:ext>
          </c:extLst>
        </c:ser>
        <c:ser>
          <c:idx val="1"/>
          <c:order val="1"/>
          <c:tx>
            <c:strRef>
              <c:f>'Profiling Nvidia'!$K$5:$S$5</c:f>
              <c:strCache>
                <c:ptCount val="9"/>
                <c:pt idx="0">
                  <c:v>cuBLAS</c:v>
                </c:pt>
              </c:strCache>
            </c:strRef>
          </c:tx>
          <c:spPr>
            <a:prstGeom prst="rect">
              <a:avLst/>
            </a:prstGeom>
            <a:ln w="28575" cap="rnd" cmpd="sng" algn="ctr">
              <a:solidFill>
                <a:srgbClr val="00B050"/>
              </a:solidFill>
              <a:prstDash val="solid"/>
              <a:round/>
            </a:ln>
          </c:spPr>
          <c:marker>
            <c:symbol val="circle"/>
            <c:size val="5"/>
            <c:spPr>
              <a:prstGeom prst="rect">
                <a:avLst/>
              </a:prstGeom>
              <a:solidFill>
                <a:srgbClr val="00B050"/>
              </a:solidFill>
              <a:ln w="9525" cap="flat" cmpd="sng" algn="ctr">
                <a:solidFill>
                  <a:srgbClr val="00B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Nvidia'!$K$7:$S$7</c:f>
              <c:numCache>
                <c:formatCode>General</c:formatCode>
                <c:ptCount val="9"/>
                <c:pt idx="0">
                  <c:v>0.13</c:v>
                </c:pt>
                <c:pt idx="1">
                  <c:v>0.22</c:v>
                </c:pt>
                <c:pt idx="2">
                  <c:v>0.45</c:v>
                </c:pt>
                <c:pt idx="3">
                  <c:v>2.35</c:v>
                </c:pt>
                <c:pt idx="4">
                  <c:v>25.69</c:v>
                </c:pt>
                <c:pt idx="5">
                  <c:v>46.53</c:v>
                </c:pt>
                <c:pt idx="6">
                  <c:v>87.13</c:v>
                </c:pt>
                <c:pt idx="7">
                  <c:v>95.74</c:v>
                </c:pt>
                <c:pt idx="8">
                  <c:v>97.51</c:v>
                </c:pt>
              </c:numCache>
            </c:numRef>
          </c:val>
          <c:smooth val="0"/>
          <c:extLst>
            <c:ext xmlns:c16="http://schemas.microsoft.com/office/drawing/2014/chart" uri="{C3380CC4-5D6E-409C-BE32-E72D297353CC}">
              <c16:uniqueId val="{00000001-0482-42A1-9AFF-1F3C3AEA23BB}"/>
            </c:ext>
          </c:extLst>
        </c:ser>
        <c:dLbls>
          <c:showLegendKey val="0"/>
          <c:showVal val="0"/>
          <c:showCatName val="0"/>
          <c:showSerName val="0"/>
          <c:showPercent val="0"/>
          <c:showBubbleSize val="0"/>
        </c:dLbls>
        <c:marker val="1"/>
        <c:smooth val="0"/>
        <c:axId val="511722127"/>
        <c:axId val="511722128"/>
      </c:lineChart>
      <c:catAx>
        <c:axId val="511722127"/>
        <c:scaling>
          <c:orientation val="minMax"/>
        </c:scaling>
        <c:delete val="0"/>
        <c:axPos val="b"/>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28"/>
        <c:crosses val="autoZero"/>
        <c:auto val="1"/>
        <c:lblAlgn val="ctr"/>
        <c:lblOffset val="100"/>
        <c:noMultiLvlLbl val="0"/>
      </c:catAx>
      <c:valAx>
        <c:axId val="511722128"/>
        <c:scaling>
          <c:orientation val="minMax"/>
          <c:max val="100"/>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crossAx val="511722127"/>
        <c:crosses val="autoZero"/>
        <c:crossBetween val="between"/>
      </c:valAx>
      <c:spPr>
        <a:prstGeom prst="rect">
          <a:avLst/>
        </a:prstGeom>
        <a:noFill/>
        <a:ln>
          <a:noFill/>
        </a:ln>
      </c:spPr>
    </c:plotArea>
    <c:plotVisOnly val="1"/>
    <c:dispBlanksAs val="gap"/>
    <c:showDLblsOverMax val="0"/>
  </c:chart>
  <c:spPr>
    <a:xfrm>
      <a:off x="10550584" y="28535311"/>
      <a:ext cx="4529439" cy="3087685"/>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SOL Memory [%]</a:t>
            </a:r>
          </a:p>
        </c:rich>
      </c:tx>
      <c:overlay val="0"/>
      <c:spPr>
        <a:prstGeom prst="rect">
          <a:avLst/>
        </a:prstGeom>
        <a:noFill/>
        <a:ln>
          <a:noFill/>
        </a:ln>
      </c:spPr>
    </c:title>
    <c:autoTitleDeleted val="0"/>
    <c:plotArea>
      <c:layout/>
      <c:lineChart>
        <c:grouping val="standard"/>
        <c:varyColors val="0"/>
        <c:ser>
          <c:idx val="0"/>
          <c:order val="0"/>
          <c:tx>
            <c:strRef>
              <c:f>'Profiling Nvidia'!$B$5:$J$5</c:f>
              <c:strCache>
                <c:ptCount val="9"/>
                <c:pt idx="0">
                  <c:v>CUDA</c:v>
                </c:pt>
              </c:strCache>
            </c:strRef>
          </c:tx>
          <c:spPr>
            <a:prstGeom prst="rect">
              <a:avLst/>
            </a:prstGeom>
            <a:ln w="28575" cap="rnd" cmpd="sng" algn="ctr">
              <a:solidFill>
                <a:srgbClr val="92D050"/>
              </a:solidFill>
              <a:prstDash val="solid"/>
              <a:round/>
            </a:ln>
          </c:spPr>
          <c:marker>
            <c:symbol val="circle"/>
            <c:size val="5"/>
            <c:spPr>
              <a:prstGeom prst="rect">
                <a:avLst/>
              </a:prstGeom>
              <a:solidFill>
                <a:srgbClr val="92D050"/>
              </a:solidFill>
              <a:ln w="9525" cap="flat" cmpd="sng" algn="ctr">
                <a:solidFill>
                  <a:srgbClr val="92D050"/>
                </a:solidFill>
                <a:prstDash val="solid"/>
                <a:roun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Nvidia'!$B$8:$J$8</c:f>
              <c:numCache>
                <c:formatCode>General</c:formatCode>
                <c:ptCount val="9"/>
                <c:pt idx="0">
                  <c:v>0.75</c:v>
                </c:pt>
                <c:pt idx="1">
                  <c:v>0.7</c:v>
                </c:pt>
                <c:pt idx="2">
                  <c:v>2.2999999999999998</c:v>
                </c:pt>
                <c:pt idx="3">
                  <c:v>11.59</c:v>
                </c:pt>
                <c:pt idx="4">
                  <c:v>45.35</c:v>
                </c:pt>
                <c:pt idx="5">
                  <c:v>78.209999999999994</c:v>
                </c:pt>
                <c:pt idx="6">
                  <c:v>91.73</c:v>
                </c:pt>
                <c:pt idx="7">
                  <c:v>94.18</c:v>
                </c:pt>
                <c:pt idx="8">
                  <c:v>94.47</c:v>
                </c:pt>
              </c:numCache>
            </c:numRef>
          </c:val>
          <c:smooth val="0"/>
          <c:extLst>
            <c:ext xmlns:c16="http://schemas.microsoft.com/office/drawing/2014/chart" uri="{C3380CC4-5D6E-409C-BE32-E72D297353CC}">
              <c16:uniqueId val="{00000000-5C63-4B12-8AB3-963B188C6A3E}"/>
            </c:ext>
          </c:extLst>
        </c:ser>
        <c:ser>
          <c:idx val="1"/>
          <c:order val="1"/>
          <c:tx>
            <c:strRef>
              <c:f>'Profiling Nvidia'!$K$5:$S$5</c:f>
              <c:strCache>
                <c:ptCount val="9"/>
                <c:pt idx="0">
                  <c:v>cuBLAS</c:v>
                </c:pt>
              </c:strCache>
            </c:strRef>
          </c:tx>
          <c:spPr>
            <a:prstGeom prst="rect">
              <a:avLst/>
            </a:prstGeom>
            <a:ln w="28575" cap="rnd" cmpd="sng" algn="ctr">
              <a:solidFill>
                <a:srgbClr val="00B050"/>
              </a:solidFill>
              <a:prstDash val="solid"/>
              <a:round/>
            </a:ln>
          </c:spPr>
          <c:marker>
            <c:symbol val="circle"/>
            <c:size val="5"/>
            <c:spPr>
              <a:prstGeom prst="rect">
                <a:avLst/>
              </a:prstGeom>
              <a:solidFill>
                <a:srgbClr val="00B050"/>
              </a:solidFill>
              <a:ln w="9525" cap="flat" cmpd="sng" algn="ctr">
                <a:solidFill>
                  <a:srgbClr val="00B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Nvidia'!$K$8:$S$8</c:f>
              <c:numCache>
                <c:formatCode>General</c:formatCode>
                <c:ptCount val="9"/>
                <c:pt idx="0">
                  <c:v>0.67</c:v>
                </c:pt>
                <c:pt idx="1">
                  <c:v>0.47</c:v>
                </c:pt>
                <c:pt idx="2">
                  <c:v>0.72</c:v>
                </c:pt>
                <c:pt idx="3">
                  <c:v>2.69</c:v>
                </c:pt>
                <c:pt idx="4">
                  <c:v>30.56</c:v>
                </c:pt>
                <c:pt idx="5">
                  <c:v>42.08</c:v>
                </c:pt>
                <c:pt idx="6">
                  <c:v>69.41</c:v>
                </c:pt>
                <c:pt idx="7">
                  <c:v>38.590000000000003</c:v>
                </c:pt>
                <c:pt idx="8">
                  <c:v>43.28</c:v>
                </c:pt>
              </c:numCache>
            </c:numRef>
          </c:val>
          <c:smooth val="0"/>
          <c:extLst>
            <c:ext xmlns:c16="http://schemas.microsoft.com/office/drawing/2014/chart" uri="{C3380CC4-5D6E-409C-BE32-E72D297353CC}">
              <c16:uniqueId val="{00000001-5C63-4B12-8AB3-963B188C6A3E}"/>
            </c:ext>
          </c:extLst>
        </c:ser>
        <c:dLbls>
          <c:showLegendKey val="0"/>
          <c:showVal val="0"/>
          <c:showCatName val="0"/>
          <c:showSerName val="0"/>
          <c:showPercent val="0"/>
          <c:showBubbleSize val="0"/>
        </c:dLbls>
        <c:marker val="1"/>
        <c:smooth val="0"/>
        <c:axId val="511722129"/>
        <c:axId val="511722130"/>
      </c:lineChart>
      <c:catAx>
        <c:axId val="511722129"/>
        <c:scaling>
          <c:orientation val="minMax"/>
        </c:scaling>
        <c:delete val="0"/>
        <c:axPos val="b"/>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30"/>
        <c:crosses val="autoZero"/>
        <c:auto val="1"/>
        <c:lblAlgn val="ctr"/>
        <c:lblOffset val="100"/>
        <c:noMultiLvlLbl val="0"/>
      </c:catAx>
      <c:valAx>
        <c:axId val="511722130"/>
        <c:scaling>
          <c:orientation val="minMax"/>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crossAx val="511722129"/>
        <c:crosses val="autoZero"/>
        <c:crossBetween val="between"/>
      </c:valAx>
      <c:spPr>
        <a:prstGeom prst="rect">
          <a:avLst/>
        </a:prstGeom>
        <a:noFill/>
        <a:ln>
          <a:noFill/>
        </a:ln>
      </c:spPr>
    </c:plotArea>
    <c:plotVisOnly val="1"/>
    <c:dispBlanksAs val="gap"/>
    <c:showDLblsOverMax val="0"/>
  </c:chart>
  <c:spPr>
    <a:xfrm>
      <a:off x="15189259" y="28535311"/>
      <a:ext cx="4529439" cy="3087685"/>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Achieved Occupancy [%]</a:t>
            </a:r>
          </a:p>
        </c:rich>
      </c:tx>
      <c:overlay val="0"/>
      <c:spPr>
        <a:prstGeom prst="rect">
          <a:avLst/>
        </a:prstGeom>
        <a:noFill/>
        <a:ln>
          <a:noFill/>
        </a:ln>
      </c:spPr>
    </c:title>
    <c:autoTitleDeleted val="0"/>
    <c:plotArea>
      <c:layout/>
      <c:lineChart>
        <c:grouping val="standard"/>
        <c:varyColors val="0"/>
        <c:ser>
          <c:idx val="0"/>
          <c:order val="0"/>
          <c:tx>
            <c:strRef>
              <c:f>'Profiling Nvidia'!$B$5:$J$5</c:f>
              <c:strCache>
                <c:ptCount val="9"/>
                <c:pt idx="0">
                  <c:v>CUDA</c:v>
                </c:pt>
              </c:strCache>
            </c:strRef>
          </c:tx>
          <c:spPr>
            <a:prstGeom prst="rect">
              <a:avLst/>
            </a:prstGeom>
            <a:ln w="28575" cap="rnd" cmpd="sng" algn="ctr">
              <a:solidFill>
                <a:srgbClr val="92D050"/>
              </a:solidFill>
              <a:prstDash val="solid"/>
              <a:round/>
            </a:ln>
          </c:spPr>
          <c:marker>
            <c:symbol val="circle"/>
            <c:size val="5"/>
            <c:spPr>
              <a:prstGeom prst="rect">
                <a:avLst/>
              </a:prstGeom>
              <a:solidFill>
                <a:srgbClr val="92D050"/>
              </a:solidFill>
              <a:ln w="9525" cap="flat" cmpd="sng" algn="ctr">
                <a:solidFill>
                  <a:srgbClr val="92D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Nvidia'!$B$14:$J$14</c:f>
              <c:numCache>
                <c:formatCode>General</c:formatCode>
                <c:ptCount val="9"/>
                <c:pt idx="0">
                  <c:v>12.41</c:v>
                </c:pt>
                <c:pt idx="1">
                  <c:v>12.44</c:v>
                </c:pt>
                <c:pt idx="2">
                  <c:v>12.46</c:v>
                </c:pt>
                <c:pt idx="3">
                  <c:v>12.48</c:v>
                </c:pt>
                <c:pt idx="4">
                  <c:v>29.32</c:v>
                </c:pt>
                <c:pt idx="5">
                  <c:v>71.53</c:v>
                </c:pt>
                <c:pt idx="6">
                  <c:v>92.36</c:v>
                </c:pt>
                <c:pt idx="7">
                  <c:v>98.08</c:v>
                </c:pt>
                <c:pt idx="8">
                  <c:v>99.49</c:v>
                </c:pt>
              </c:numCache>
            </c:numRef>
          </c:val>
          <c:smooth val="0"/>
          <c:extLst>
            <c:ext xmlns:c16="http://schemas.microsoft.com/office/drawing/2014/chart" uri="{C3380CC4-5D6E-409C-BE32-E72D297353CC}">
              <c16:uniqueId val="{00000000-F00B-49DF-B037-2715A783B83A}"/>
            </c:ext>
          </c:extLst>
        </c:ser>
        <c:ser>
          <c:idx val="1"/>
          <c:order val="1"/>
          <c:tx>
            <c:strRef>
              <c:f>'Profiling Nvidia'!$K$5:$S$5</c:f>
              <c:strCache>
                <c:ptCount val="9"/>
                <c:pt idx="0">
                  <c:v>cuBLAS</c:v>
                </c:pt>
              </c:strCache>
            </c:strRef>
          </c:tx>
          <c:spPr>
            <a:prstGeom prst="rect">
              <a:avLst/>
            </a:prstGeom>
            <a:ln w="28575" cap="rnd" cmpd="sng" algn="ctr">
              <a:solidFill>
                <a:srgbClr val="00B050"/>
              </a:solidFill>
              <a:prstDash val="solid"/>
              <a:round/>
            </a:ln>
          </c:spPr>
          <c:marker>
            <c:symbol val="circle"/>
            <c:size val="5"/>
            <c:spPr>
              <a:prstGeom prst="rect">
                <a:avLst/>
              </a:prstGeom>
              <a:solidFill>
                <a:srgbClr val="00B050"/>
              </a:solidFill>
              <a:ln w="9525" cap="flat" cmpd="sng" algn="ctr">
                <a:solidFill>
                  <a:srgbClr val="00B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Nvidia'!$K$14:$S$14</c:f>
              <c:numCache>
                <c:formatCode>General</c:formatCode>
                <c:ptCount val="9"/>
                <c:pt idx="0">
                  <c:v>6.24</c:v>
                </c:pt>
                <c:pt idx="1">
                  <c:v>12.18</c:v>
                </c:pt>
                <c:pt idx="2">
                  <c:v>6.12</c:v>
                </c:pt>
                <c:pt idx="3">
                  <c:v>6.18</c:v>
                </c:pt>
                <c:pt idx="4">
                  <c:v>14.38</c:v>
                </c:pt>
                <c:pt idx="5">
                  <c:v>14.04</c:v>
                </c:pt>
                <c:pt idx="6">
                  <c:v>44.31</c:v>
                </c:pt>
                <c:pt idx="7">
                  <c:v>23.96</c:v>
                </c:pt>
                <c:pt idx="8">
                  <c:v>23.34</c:v>
                </c:pt>
              </c:numCache>
            </c:numRef>
          </c:val>
          <c:smooth val="0"/>
          <c:extLst>
            <c:ext xmlns:c16="http://schemas.microsoft.com/office/drawing/2014/chart" uri="{C3380CC4-5D6E-409C-BE32-E72D297353CC}">
              <c16:uniqueId val="{00000001-F00B-49DF-B037-2715A783B83A}"/>
            </c:ext>
          </c:extLst>
        </c:ser>
        <c:dLbls>
          <c:showLegendKey val="0"/>
          <c:showVal val="0"/>
          <c:showCatName val="0"/>
          <c:showSerName val="0"/>
          <c:showPercent val="0"/>
          <c:showBubbleSize val="0"/>
        </c:dLbls>
        <c:marker val="1"/>
        <c:smooth val="0"/>
        <c:axId val="511722131"/>
        <c:axId val="511722132"/>
      </c:lineChart>
      <c:catAx>
        <c:axId val="511722131"/>
        <c:scaling>
          <c:orientation val="minMax"/>
        </c:scaling>
        <c:delete val="0"/>
        <c:axPos val="b"/>
        <c:title>
          <c:tx>
            <c:rich>
              <a:bodyPr/>
              <a:lstStyle/>
              <a:p>
                <a:pPr>
                  <a:defRPr/>
                </a:pPr>
                <a:r>
                  <a:rPr lang="en-US"/>
                  <a:t>Matrix size</a:t>
                </a:r>
              </a:p>
            </c:rich>
          </c:tx>
          <c:overlay val="0"/>
        </c:title>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32"/>
        <c:crosses val="autoZero"/>
        <c:auto val="1"/>
        <c:lblAlgn val="ctr"/>
        <c:lblOffset val="100"/>
        <c:noMultiLvlLbl val="0"/>
      </c:catAx>
      <c:valAx>
        <c:axId val="511722132"/>
        <c:scaling>
          <c:orientation val="minMax"/>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crossAx val="511722131"/>
        <c:crosses val="autoZero"/>
        <c:crossBetween val="between"/>
      </c:valAx>
      <c:spPr>
        <a:prstGeom prst="rect">
          <a:avLst/>
        </a:prstGeom>
        <a:noFill/>
        <a:ln>
          <a:noFill/>
        </a:ln>
      </c:spPr>
    </c:plotArea>
    <c:legend>
      <c:legendPos val="b"/>
      <c:overlay val="0"/>
      <c:spPr>
        <a:prstGeom prst="rect">
          <a:avLst/>
        </a:prstGeom>
        <a:noFill/>
        <a:ln>
          <a:noFill/>
        </a:ln>
        <a:effectLst/>
      </c:spPr>
      <c:txPr>
        <a:bodyPr rot="0" vert="horz"/>
        <a:lstStyle/>
        <a:p>
          <a:pPr>
            <a:defRPr/>
          </a:pPr>
          <a:endParaRPr lang="en-US"/>
        </a:p>
      </c:txPr>
    </c:legend>
    <c:plotVisOnly val="1"/>
    <c:dispBlanksAs val="gap"/>
    <c:showDLblsOverMax val="0"/>
  </c:chart>
  <c:spPr>
    <a:xfrm>
      <a:off x="10550584" y="31735712"/>
      <a:ext cx="4529439" cy="3087685"/>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Achieved Active Warps Per SM [warp]</a:t>
            </a:r>
          </a:p>
        </c:rich>
      </c:tx>
      <c:layout>
        <c:manualLayout>
          <c:xMode val="edge"/>
          <c:yMode val="edge"/>
          <c:x val="0.16007876472119395"/>
          <c:y val="2.4678683220600548E-2"/>
        </c:manualLayout>
      </c:layout>
      <c:overlay val="0"/>
    </c:title>
    <c:autoTitleDeleted val="0"/>
    <c:plotArea>
      <c:layout/>
      <c:lineChart>
        <c:grouping val="standard"/>
        <c:varyColors val="0"/>
        <c:ser>
          <c:idx val="0"/>
          <c:order val="0"/>
          <c:tx>
            <c:strRef>
              <c:f>'Profiling Nvidia'!$B$5:$J$5</c:f>
              <c:strCache>
                <c:ptCount val="9"/>
                <c:pt idx="0">
                  <c:v>CUDA</c:v>
                </c:pt>
              </c:strCache>
            </c:strRef>
          </c:tx>
          <c:spPr>
            <a:prstGeom prst="rect">
              <a:avLst/>
            </a:prstGeom>
            <a:ln w="28575" cap="rnd" cmpd="sng" algn="ctr">
              <a:solidFill>
                <a:srgbClr val="92D050"/>
              </a:solidFill>
              <a:prstDash val="solid"/>
              <a:round/>
            </a:ln>
          </c:spPr>
          <c:marker>
            <c:symbol val="circle"/>
            <c:size val="5"/>
            <c:spPr>
              <a:prstGeom prst="rect">
                <a:avLst/>
              </a:prstGeom>
              <a:solidFill>
                <a:srgbClr val="92D050"/>
              </a:solidFill>
              <a:ln w="9525" cap="flat" cmpd="sng" algn="ctr">
                <a:solidFill>
                  <a:srgbClr val="92D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Nvidia'!$B$15:$J$15</c:f>
              <c:numCache>
                <c:formatCode>General</c:formatCode>
                <c:ptCount val="9"/>
                <c:pt idx="0">
                  <c:v>7.94</c:v>
                </c:pt>
                <c:pt idx="1">
                  <c:v>7.96</c:v>
                </c:pt>
                <c:pt idx="2">
                  <c:v>7.98</c:v>
                </c:pt>
                <c:pt idx="3">
                  <c:v>7.99</c:v>
                </c:pt>
                <c:pt idx="4">
                  <c:v>18.760000000000002</c:v>
                </c:pt>
                <c:pt idx="5">
                  <c:v>45.78</c:v>
                </c:pt>
                <c:pt idx="6">
                  <c:v>59.11</c:v>
                </c:pt>
                <c:pt idx="7">
                  <c:v>62.77</c:v>
                </c:pt>
                <c:pt idx="8">
                  <c:v>63.67</c:v>
                </c:pt>
              </c:numCache>
            </c:numRef>
          </c:val>
          <c:smooth val="0"/>
          <c:extLst>
            <c:ext xmlns:c16="http://schemas.microsoft.com/office/drawing/2014/chart" uri="{C3380CC4-5D6E-409C-BE32-E72D297353CC}">
              <c16:uniqueId val="{00000000-0884-4916-A926-451041DF039A}"/>
            </c:ext>
          </c:extLst>
        </c:ser>
        <c:ser>
          <c:idx val="1"/>
          <c:order val="1"/>
          <c:tx>
            <c:strRef>
              <c:f>'Profiling Nvidia'!$K$5:$S$5</c:f>
              <c:strCache>
                <c:ptCount val="9"/>
                <c:pt idx="0">
                  <c:v>cuBLAS</c:v>
                </c:pt>
              </c:strCache>
            </c:strRef>
          </c:tx>
          <c:spPr>
            <a:prstGeom prst="rect">
              <a:avLst/>
            </a:prstGeom>
            <a:ln w="28575" cap="rnd" cmpd="sng" algn="ctr">
              <a:solidFill>
                <a:srgbClr val="00B050"/>
              </a:solidFill>
              <a:prstDash val="solid"/>
              <a:round/>
            </a:ln>
          </c:spPr>
          <c:marker>
            <c:symbol val="circle"/>
            <c:size val="5"/>
            <c:spPr>
              <a:prstGeom prst="rect">
                <a:avLst/>
              </a:prstGeom>
              <a:solidFill>
                <a:srgbClr val="00B050"/>
              </a:solidFill>
              <a:ln w="9525" cap="flat" cmpd="sng" algn="ctr">
                <a:solidFill>
                  <a:srgbClr val="00B050"/>
                </a:solidFill>
                <a:prstDash val="solid"/>
              </a:ln>
            </c:spPr>
          </c:marker>
          <c:cat>
            <c:numRef>
              <c:f>'Profiling Nvidia'!$B$6:$J$6</c:f>
              <c:numCache>
                <c:formatCode>General</c:formatCode>
                <c:ptCount val="9"/>
                <c:pt idx="0">
                  <c:v>16</c:v>
                </c:pt>
                <c:pt idx="1">
                  <c:v>32</c:v>
                </c:pt>
                <c:pt idx="2">
                  <c:v>64</c:v>
                </c:pt>
                <c:pt idx="3">
                  <c:v>128</c:v>
                </c:pt>
                <c:pt idx="4">
                  <c:v>256</c:v>
                </c:pt>
                <c:pt idx="5">
                  <c:v>512</c:v>
                </c:pt>
                <c:pt idx="6">
                  <c:v>1024</c:v>
                </c:pt>
                <c:pt idx="7">
                  <c:v>2018</c:v>
                </c:pt>
                <c:pt idx="8">
                  <c:v>4096</c:v>
                </c:pt>
              </c:numCache>
            </c:numRef>
          </c:cat>
          <c:val>
            <c:numRef>
              <c:f>'Profiling Nvidia'!$K$15:$S$15</c:f>
              <c:numCache>
                <c:formatCode>General</c:formatCode>
                <c:ptCount val="9"/>
                <c:pt idx="0">
                  <c:v>3.99</c:v>
                </c:pt>
                <c:pt idx="1">
                  <c:v>7.8</c:v>
                </c:pt>
                <c:pt idx="2">
                  <c:v>3.92</c:v>
                </c:pt>
                <c:pt idx="3">
                  <c:v>3.96</c:v>
                </c:pt>
                <c:pt idx="4">
                  <c:v>9.2100000000000009</c:v>
                </c:pt>
                <c:pt idx="5">
                  <c:v>8.99</c:v>
                </c:pt>
                <c:pt idx="6">
                  <c:v>28.36</c:v>
                </c:pt>
                <c:pt idx="7">
                  <c:v>15.34</c:v>
                </c:pt>
                <c:pt idx="8">
                  <c:v>14.94</c:v>
                </c:pt>
              </c:numCache>
            </c:numRef>
          </c:val>
          <c:smooth val="0"/>
          <c:extLst>
            <c:ext xmlns:c16="http://schemas.microsoft.com/office/drawing/2014/chart" uri="{C3380CC4-5D6E-409C-BE32-E72D297353CC}">
              <c16:uniqueId val="{00000001-0884-4916-A926-451041DF039A}"/>
            </c:ext>
          </c:extLst>
        </c:ser>
        <c:dLbls>
          <c:showLegendKey val="0"/>
          <c:showVal val="0"/>
          <c:showCatName val="0"/>
          <c:showSerName val="0"/>
          <c:showPercent val="0"/>
          <c:showBubbleSize val="0"/>
        </c:dLbls>
        <c:marker val="1"/>
        <c:smooth val="0"/>
        <c:axId val="511722133"/>
        <c:axId val="511722134"/>
      </c:lineChart>
      <c:catAx>
        <c:axId val="511722133"/>
        <c:scaling>
          <c:orientation val="minMax"/>
        </c:scaling>
        <c:delete val="0"/>
        <c:axPos val="b"/>
        <c:title>
          <c:tx>
            <c:rich>
              <a:bodyPr/>
              <a:lstStyle/>
              <a:p>
                <a:pPr>
                  <a:defRPr/>
                </a:pPr>
                <a:r>
                  <a:rPr lang="en-US"/>
                  <a:t>Matrix size</a:t>
                </a:r>
              </a:p>
            </c:rich>
          </c:tx>
          <c:overlay val="0"/>
        </c:title>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34"/>
        <c:crosses val="autoZero"/>
        <c:auto val="1"/>
        <c:lblAlgn val="ctr"/>
        <c:lblOffset val="100"/>
        <c:noMultiLvlLbl val="0"/>
      </c:catAx>
      <c:valAx>
        <c:axId val="511722134"/>
        <c:scaling>
          <c:orientation val="minMax"/>
        </c:scaling>
        <c:delete val="0"/>
        <c:axPos val="l"/>
        <c:majorGridlines>
          <c:spPr>
            <a:prstGeom prst="rect">
              <a:avLst/>
            </a:prstGeom>
            <a:ln w="9525" cap="flat" cmpd="sng" algn="ctr">
              <a:solidFill>
                <a:schemeClr val="tx1">
                  <a:lumMod val="15000"/>
                  <a:lumOff val="85000"/>
                </a:schemeClr>
              </a:solidFill>
              <a:round/>
            </a:ln>
          </c:spPr>
        </c:majorGridlines>
        <c:numFmt formatCode="General" sourceLinked="1"/>
        <c:majorTickMark val="none"/>
        <c:minorTickMark val="none"/>
        <c:tickLblPos val="nextTo"/>
        <c:spPr>
          <a:prstGeom prst="rect">
            <a:avLst/>
          </a:prstGeom>
          <a:noFill/>
          <a:ln>
            <a:noFill/>
          </a:ln>
        </c:spPr>
        <c:crossAx val="511722133"/>
        <c:crosses val="autoZero"/>
        <c:crossBetween val="between"/>
      </c:valAx>
      <c:spPr>
        <a:prstGeom prst="rect">
          <a:avLst/>
        </a:prstGeom>
        <a:noFill/>
        <a:ln>
          <a:noFill/>
        </a:ln>
      </c:spPr>
    </c:plotArea>
    <c:legend>
      <c:legendPos val="b"/>
      <c:overlay val="0"/>
      <c:spPr>
        <a:prstGeom prst="rect">
          <a:avLst/>
        </a:prstGeom>
        <a:noFill/>
        <a:ln>
          <a:noFill/>
        </a:ln>
        <a:effectLst/>
      </c:spPr>
      <c:txPr>
        <a:bodyPr rot="0" vert="horz"/>
        <a:lstStyle/>
        <a:p>
          <a:pPr>
            <a:defRPr/>
          </a:pPr>
          <a:endParaRPr lang="en-US"/>
        </a:p>
      </c:txPr>
    </c:legend>
    <c:plotVisOnly val="1"/>
    <c:dispBlanksAs val="gap"/>
    <c:showDLblsOverMax val="0"/>
  </c:chart>
  <c:spPr>
    <a:xfrm>
      <a:off x="15189259" y="31735712"/>
      <a:ext cx="4529439" cy="3087685"/>
    </a:xfrm>
    <a:prstGeom prst="rect">
      <a:avLst/>
    </a:prstGeom>
    <a:solidFill>
      <a:schemeClr val="bg1"/>
    </a:solidFill>
    <a:ln w="9525" cap="flat" cmpd="sng" algn="ctr">
      <a:solidFill>
        <a:schemeClr val="tx1">
          <a:lumMod val="15000"/>
          <a:lumOff val="85000"/>
        </a:schemeClr>
      </a:solidFill>
      <a:round/>
    </a:ln>
  </c:spPr>
  <c:txPr>
    <a:bodyPr/>
    <a:lstStyle/>
    <a:p>
      <a:pPr>
        <a:defRPr sz="1000">
          <a:solidFill>
            <a:schemeClr val="tx1"/>
          </a:solidFill>
          <a:latin typeface="+mn-lt"/>
          <a:ea typeface="+mn-ea"/>
          <a:cs typeface="+mn-cs"/>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1"/>
          <c:order val="0"/>
          <c:tx>
            <c:strRef>
              <c:f>Times!$E$7</c:f>
              <c:strCache>
                <c:ptCount val="1"/>
                <c:pt idx="0">
                  <c:v>OpenMP</c:v>
                </c:pt>
              </c:strCache>
            </c:strRef>
          </c:tx>
          <c:spPr>
            <a:prstGeom prst="rect">
              <a:avLst/>
            </a:prstGeom>
            <a:ln w="38100" cap="rnd" cmpd="sng" algn="ctr">
              <a:solidFill>
                <a:schemeClr val="bg1">
                  <a:lumMod val="74901"/>
                </a:schemeClr>
              </a:solidFill>
              <a:prstDash val="solid"/>
              <a:round/>
            </a:ln>
          </c:spPr>
          <c:marker>
            <c:symbol val="circle"/>
            <c:size val="8"/>
            <c:spPr>
              <a:prstGeom prst="rect">
                <a:avLst/>
              </a:prstGeom>
              <a:solidFill>
                <a:schemeClr val="bg1">
                  <a:lumMod val="75000"/>
                </a:schemeClr>
              </a:solidFill>
              <a:ln w="9525" cap="flat" cmpd="sng" algn="ctr">
                <a:solidFill>
                  <a:schemeClr val="bg1">
                    <a:lumMod val="74901"/>
                  </a:schemeClr>
                </a:solidFill>
                <a:prstDash val="solid"/>
              </a:ln>
            </c:spPr>
          </c:marker>
          <c:dPt>
            <c:idx val="5"/>
            <c:bubble3D val="0"/>
            <c:spPr>
              <a:prstGeom prst="rect">
                <a:avLst/>
              </a:prstGeom>
              <a:ln w="38100" cap="rnd" cmpd="sng" algn="ctr">
                <a:solidFill>
                  <a:schemeClr val="bg1">
                    <a:lumMod val="74901"/>
                  </a:schemeClr>
                </a:solidFill>
                <a:prstDash val="solid"/>
                <a:round/>
              </a:ln>
            </c:spPr>
            <c:extLst>
              <c:ext xmlns:c16="http://schemas.microsoft.com/office/drawing/2014/chart" uri="{C3380CC4-5D6E-409C-BE32-E72D297353CC}">
                <c16:uniqueId val="{00000001-184C-4567-BD70-1C6A24154BCE}"/>
              </c:ext>
            </c:extLst>
          </c:dPt>
          <c:cat>
            <c:numRef>
              <c:f>Times!$D$8:$D$13</c:f>
              <c:numCache>
                <c:formatCode>General</c:formatCode>
                <c:ptCount val="6"/>
                <c:pt idx="0">
                  <c:v>16</c:v>
                </c:pt>
                <c:pt idx="1">
                  <c:v>32</c:v>
                </c:pt>
                <c:pt idx="2">
                  <c:v>64</c:v>
                </c:pt>
                <c:pt idx="3">
                  <c:v>128</c:v>
                </c:pt>
                <c:pt idx="4">
                  <c:v>256</c:v>
                </c:pt>
                <c:pt idx="5">
                  <c:v>512</c:v>
                </c:pt>
              </c:numCache>
            </c:numRef>
          </c:cat>
          <c:val>
            <c:numRef>
              <c:f>Times!$E$8:$E$13</c:f>
              <c:numCache>
                <c:formatCode>General</c:formatCode>
                <c:ptCount val="6"/>
                <c:pt idx="0">
                  <c:v>5.5000000000000002E-5</c:v>
                </c:pt>
                <c:pt idx="1">
                  <c:v>8.1000000000000004E-5</c:v>
                </c:pt>
                <c:pt idx="2">
                  <c:v>9.0000000000000006E-5</c:v>
                </c:pt>
                <c:pt idx="3">
                  <c:v>2.61E-4</c:v>
                </c:pt>
                <c:pt idx="4">
                  <c:v>1.9109999999999999E-3</c:v>
                </c:pt>
                <c:pt idx="5">
                  <c:v>2.1413000000000001E-2</c:v>
                </c:pt>
              </c:numCache>
            </c:numRef>
          </c:val>
          <c:smooth val="0"/>
          <c:extLst>
            <c:ext xmlns:c16="http://schemas.microsoft.com/office/drawing/2014/chart" uri="{C3380CC4-5D6E-409C-BE32-E72D297353CC}">
              <c16:uniqueId val="{00000002-184C-4567-BD70-1C6A24154BCE}"/>
            </c:ext>
          </c:extLst>
        </c:ser>
        <c:ser>
          <c:idx val="2"/>
          <c:order val="1"/>
          <c:tx>
            <c:strRef>
              <c:f>Times!$G$7</c:f>
              <c:strCache>
                <c:ptCount val="1"/>
                <c:pt idx="0">
                  <c:v>AVX2_OMP</c:v>
                </c:pt>
              </c:strCache>
            </c:strRef>
          </c:tx>
          <c:spPr>
            <a:prstGeom prst="rect">
              <a:avLst/>
            </a:prstGeom>
            <a:ln w="38100" cap="rnd">
              <a:solidFill>
                <a:schemeClr val="accent3"/>
              </a:solidFill>
              <a:round/>
            </a:ln>
          </c:spPr>
          <c:marker>
            <c:symbol val="circle"/>
            <c:size val="8"/>
            <c:spPr>
              <a:prstGeom prst="rect">
                <a:avLst/>
              </a:prstGeom>
              <a:solidFill>
                <a:schemeClr val="accent3"/>
              </a:solidFill>
              <a:ln/>
            </c:spPr>
          </c:marker>
          <c:cat>
            <c:numRef>
              <c:f>Times!$D$8:$D$13</c:f>
              <c:numCache>
                <c:formatCode>General</c:formatCode>
                <c:ptCount val="6"/>
                <c:pt idx="0">
                  <c:v>16</c:v>
                </c:pt>
                <c:pt idx="1">
                  <c:v>32</c:v>
                </c:pt>
                <c:pt idx="2">
                  <c:v>64</c:v>
                </c:pt>
                <c:pt idx="3">
                  <c:v>128</c:v>
                </c:pt>
                <c:pt idx="4">
                  <c:v>256</c:v>
                </c:pt>
                <c:pt idx="5">
                  <c:v>512</c:v>
                </c:pt>
              </c:numCache>
            </c:numRef>
          </c:cat>
          <c:val>
            <c:numRef>
              <c:f>Times!$G$8:$G$13</c:f>
              <c:numCache>
                <c:formatCode>General</c:formatCode>
                <c:ptCount val="6"/>
                <c:pt idx="0">
                  <c:v>3.4999999999999997E-5</c:v>
                </c:pt>
                <c:pt idx="1">
                  <c:v>3.4E-5</c:v>
                </c:pt>
                <c:pt idx="2">
                  <c:v>3.4999999999999997E-5</c:v>
                </c:pt>
                <c:pt idx="3">
                  <c:v>4.8000000000000001E-5</c:v>
                </c:pt>
                <c:pt idx="4">
                  <c:v>9.7E-5</c:v>
                </c:pt>
                <c:pt idx="5">
                  <c:v>9.1100000000000003E-4</c:v>
                </c:pt>
              </c:numCache>
            </c:numRef>
          </c:val>
          <c:smooth val="0"/>
          <c:extLst>
            <c:ext xmlns:c16="http://schemas.microsoft.com/office/drawing/2014/chart" uri="{C3380CC4-5D6E-409C-BE32-E72D297353CC}">
              <c16:uniqueId val="{00000003-184C-4567-BD70-1C6A24154BCE}"/>
            </c:ext>
          </c:extLst>
        </c:ser>
        <c:ser>
          <c:idx val="3"/>
          <c:order val="2"/>
          <c:tx>
            <c:strRef>
              <c:f>Times!$I$7</c:f>
              <c:strCache>
                <c:ptCount val="1"/>
                <c:pt idx="0">
                  <c:v>AVX512_OMP</c:v>
                </c:pt>
              </c:strCache>
            </c:strRef>
          </c:tx>
          <c:spPr>
            <a:prstGeom prst="rect">
              <a:avLst/>
            </a:prstGeom>
            <a:ln w="38100" cap="rnd" cmpd="sng" algn="ctr">
              <a:solidFill>
                <a:schemeClr val="accent3">
                  <a:lumMod val="60000"/>
                  <a:lumOff val="40000"/>
                </a:schemeClr>
              </a:solidFill>
              <a:prstDash val="solid"/>
              <a:round/>
            </a:ln>
          </c:spPr>
          <c:marker>
            <c:symbol val="circle"/>
            <c:size val="8"/>
            <c:spPr>
              <a:prstGeom prst="rect">
                <a:avLst/>
              </a:prstGeom>
              <a:solidFill>
                <a:schemeClr val="accent3">
                  <a:lumMod val="60000"/>
                  <a:lumOff val="40000"/>
                </a:schemeClr>
              </a:solidFill>
              <a:ln w="9525" cap="flat" cmpd="sng" algn="ctr">
                <a:solidFill>
                  <a:schemeClr val="accent3">
                    <a:lumMod val="60000"/>
                    <a:lumOff val="40000"/>
                  </a:schemeClr>
                </a:solidFill>
                <a:prstDash val="solid"/>
              </a:ln>
            </c:spPr>
          </c:marker>
          <c:dPt>
            <c:idx val="5"/>
            <c:bubble3D val="0"/>
            <c:extLst>
              <c:ext xmlns:c16="http://schemas.microsoft.com/office/drawing/2014/chart" uri="{C3380CC4-5D6E-409C-BE32-E72D297353CC}">
                <c16:uniqueId val="{00000004-184C-4567-BD70-1C6A24154BCE}"/>
              </c:ext>
            </c:extLst>
          </c:dPt>
          <c:cat>
            <c:numRef>
              <c:f>Times!$D$8:$D$13</c:f>
              <c:numCache>
                <c:formatCode>General</c:formatCode>
                <c:ptCount val="6"/>
                <c:pt idx="0">
                  <c:v>16</c:v>
                </c:pt>
                <c:pt idx="1">
                  <c:v>32</c:v>
                </c:pt>
                <c:pt idx="2">
                  <c:v>64</c:v>
                </c:pt>
                <c:pt idx="3">
                  <c:v>128</c:v>
                </c:pt>
                <c:pt idx="4">
                  <c:v>256</c:v>
                </c:pt>
                <c:pt idx="5">
                  <c:v>512</c:v>
                </c:pt>
              </c:numCache>
            </c:numRef>
          </c:cat>
          <c:val>
            <c:numRef>
              <c:f>Times!$I$8:$I$13</c:f>
              <c:numCache>
                <c:formatCode>General</c:formatCode>
                <c:ptCount val="6"/>
                <c:pt idx="0">
                  <c:v>3.4E-5</c:v>
                </c:pt>
                <c:pt idx="1">
                  <c:v>3.6000000000000001E-5</c:v>
                </c:pt>
                <c:pt idx="2">
                  <c:v>3.8999999999999999E-5</c:v>
                </c:pt>
                <c:pt idx="3">
                  <c:v>6.3E-5</c:v>
                </c:pt>
                <c:pt idx="4">
                  <c:v>2.8400000000000002E-4</c:v>
                </c:pt>
                <c:pt idx="5">
                  <c:v>2.6589999999999999E-3</c:v>
                </c:pt>
              </c:numCache>
            </c:numRef>
          </c:val>
          <c:smooth val="0"/>
          <c:extLst>
            <c:ext xmlns:c16="http://schemas.microsoft.com/office/drawing/2014/chart" uri="{C3380CC4-5D6E-409C-BE32-E72D297353CC}">
              <c16:uniqueId val="{00000005-184C-4567-BD70-1C6A24154BCE}"/>
            </c:ext>
          </c:extLst>
        </c:ser>
        <c:ser>
          <c:idx val="4"/>
          <c:order val="3"/>
          <c:tx>
            <c:strRef>
              <c:f>Times!$J$7</c:f>
              <c:strCache>
                <c:ptCount val="1"/>
                <c:pt idx="0">
                  <c:v>Cuda</c:v>
                </c:pt>
              </c:strCache>
            </c:strRef>
          </c:tx>
          <c:spPr>
            <a:prstGeom prst="rect">
              <a:avLst/>
            </a:prstGeom>
            <a:ln w="38100" cap="rnd" cmpd="sng" algn="ctr">
              <a:solidFill>
                <a:srgbClr val="92D050"/>
              </a:solidFill>
              <a:prstDash val="solid"/>
              <a:round/>
            </a:ln>
          </c:spPr>
          <c:marker>
            <c:symbol val="circle"/>
            <c:size val="8"/>
            <c:spPr>
              <a:prstGeom prst="rect">
                <a:avLst/>
              </a:prstGeom>
              <a:solidFill>
                <a:srgbClr val="92D050"/>
              </a:solidFill>
              <a:ln w="9525" cap="flat" cmpd="sng" algn="ctr">
                <a:solidFill>
                  <a:srgbClr val="92D050"/>
                </a:solidFill>
                <a:prstDash val="solid"/>
              </a:ln>
            </c:spPr>
          </c:marker>
          <c:dPt>
            <c:idx val="5"/>
            <c:bubble3D val="0"/>
            <c:extLst>
              <c:ext xmlns:c16="http://schemas.microsoft.com/office/drawing/2014/chart" uri="{C3380CC4-5D6E-409C-BE32-E72D297353CC}">
                <c16:uniqueId val="{00000006-184C-4567-BD70-1C6A24154BCE}"/>
              </c:ext>
            </c:extLst>
          </c:dPt>
          <c:cat>
            <c:numRef>
              <c:f>Times!$D$8:$D$13</c:f>
              <c:numCache>
                <c:formatCode>General</c:formatCode>
                <c:ptCount val="6"/>
                <c:pt idx="0">
                  <c:v>16</c:v>
                </c:pt>
                <c:pt idx="1">
                  <c:v>32</c:v>
                </c:pt>
                <c:pt idx="2">
                  <c:v>64</c:v>
                </c:pt>
                <c:pt idx="3">
                  <c:v>128</c:v>
                </c:pt>
                <c:pt idx="4">
                  <c:v>256</c:v>
                </c:pt>
                <c:pt idx="5">
                  <c:v>512</c:v>
                </c:pt>
              </c:numCache>
            </c:numRef>
          </c:cat>
          <c:val>
            <c:numRef>
              <c:f>Times!$J$8:$J$13</c:f>
              <c:numCache>
                <c:formatCode>General</c:formatCode>
                <c:ptCount val="6"/>
                <c:pt idx="0">
                  <c:v>4.73E-4</c:v>
                </c:pt>
                <c:pt idx="1">
                  <c:v>4.6900000000000002E-4</c:v>
                </c:pt>
                <c:pt idx="2">
                  <c:v>4.6999999999999999E-4</c:v>
                </c:pt>
                <c:pt idx="3">
                  <c:v>5.04E-4</c:v>
                </c:pt>
                <c:pt idx="4">
                  <c:v>5.6499999999999996E-4</c:v>
                </c:pt>
                <c:pt idx="5">
                  <c:v>1.121E-3</c:v>
                </c:pt>
              </c:numCache>
            </c:numRef>
          </c:val>
          <c:smooth val="0"/>
          <c:extLst>
            <c:ext xmlns:c16="http://schemas.microsoft.com/office/drawing/2014/chart" uri="{C3380CC4-5D6E-409C-BE32-E72D297353CC}">
              <c16:uniqueId val="{00000007-184C-4567-BD70-1C6A24154BCE}"/>
            </c:ext>
          </c:extLst>
        </c:ser>
        <c:dLbls>
          <c:showLegendKey val="0"/>
          <c:showVal val="0"/>
          <c:showCatName val="0"/>
          <c:showSerName val="0"/>
          <c:showPercent val="0"/>
          <c:showBubbleSize val="0"/>
        </c:dLbls>
        <c:marker val="1"/>
        <c:smooth val="0"/>
        <c:axId val="511722165"/>
        <c:axId val="511722166"/>
      </c:lineChart>
      <c:catAx>
        <c:axId val="511722165"/>
        <c:scaling>
          <c:orientation val="minMax"/>
        </c:scaling>
        <c:delete val="0"/>
        <c:axPos val="b"/>
        <c:title>
          <c:tx>
            <c:rich>
              <a:bodyPr/>
              <a:lstStyle/>
              <a:p>
                <a:pPr>
                  <a:defRPr/>
                </a:pPr>
                <a:r>
                  <a:rPr lang="en-US"/>
                  <a:t>Matrix size</a:t>
                </a:r>
              </a:p>
            </c:rich>
          </c:tx>
          <c:overlay val="0"/>
        </c:title>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66"/>
        <c:crosses val="autoZero"/>
        <c:auto val="1"/>
        <c:lblAlgn val="ctr"/>
        <c:lblOffset val="100"/>
        <c:noMultiLvlLbl val="0"/>
      </c:catAx>
      <c:valAx>
        <c:axId val="511722166"/>
        <c:scaling>
          <c:orientation val="minMax"/>
        </c:scaling>
        <c:delete val="0"/>
        <c:axPos val="l"/>
        <c:majorGridlines>
          <c:spPr>
            <a:prstGeom prst="rect">
              <a:avLst/>
            </a:prstGeom>
            <a:ln w="9525" cap="flat" cmpd="sng" algn="ctr">
              <a:solidFill>
                <a:schemeClr val="tx1">
                  <a:lumMod val="15000"/>
                  <a:lumOff val="85000"/>
                </a:schemeClr>
              </a:solidFill>
              <a:round/>
            </a:ln>
          </c:spPr>
        </c:majorGridlines>
        <c:minorGridlines>
          <c:spPr>
            <a:prstGeom prst="rect">
              <a:avLst/>
            </a:prstGeom>
            <a:ln w="9525" cap="flat" cmpd="sng" algn="ctr">
              <a:solidFill>
                <a:schemeClr val="tx1">
                  <a:lumMod val="5000"/>
                  <a:lumOff val="95000"/>
                </a:schemeClr>
              </a:solidFill>
              <a:round/>
            </a:ln>
          </c:spPr>
        </c:minorGridlines>
        <c:title>
          <c:tx>
            <c:rich>
              <a:bodyPr/>
              <a:lstStyle/>
              <a:p>
                <a:pPr>
                  <a:defRPr/>
                </a:pPr>
                <a:r>
                  <a:rPr lang="en-US"/>
                  <a:t>Time (s)</a:t>
                </a:r>
              </a:p>
            </c:rich>
          </c:tx>
          <c:overlay val="0"/>
        </c:title>
        <c:numFmt formatCode="General" sourceLinked="1"/>
        <c:majorTickMark val="none"/>
        <c:minorTickMark val="none"/>
        <c:tickLblPos val="nextTo"/>
        <c:spPr>
          <a:prstGeom prst="rect">
            <a:avLst/>
          </a:prstGeom>
          <a:noFill/>
          <a:ln>
            <a:noFill/>
            <a:round/>
          </a:ln>
        </c:spPr>
        <c:crossAx val="511722165"/>
        <c:crosses val="autoZero"/>
        <c:crossBetween val="between"/>
      </c:valAx>
      <c:spPr>
        <a:prstGeom prst="rect">
          <a:avLst/>
        </a:prstGeom>
        <a:noFill/>
        <a:ln>
          <a:noFill/>
        </a:ln>
      </c:spPr>
    </c:plotArea>
    <c:legend>
      <c:legendPos val="t"/>
      <c:layout>
        <c:manualLayout>
          <c:xMode val="edge"/>
          <c:yMode val="edge"/>
          <c:x val="8.9818069523306662E-2"/>
          <c:y val="2.7972058776563821E-2"/>
          <c:w val="0.85383667900446047"/>
          <c:h val="0.19332069818552375"/>
        </c:manualLayout>
      </c:layout>
      <c:overlay val="0"/>
      <c:spPr>
        <a:prstGeom prst="rect">
          <a:avLst/>
        </a:prstGeom>
        <a:noFill/>
        <a:ln>
          <a:noFill/>
        </a:ln>
        <a:effectLst/>
      </c:spPr>
      <c:txPr>
        <a:bodyPr rot="0" vert="horz"/>
        <a:lstStyle/>
        <a:p>
          <a:pPr>
            <a:defRPr/>
          </a:pPr>
          <a:endParaRPr lang="en-US"/>
        </a:p>
      </c:txPr>
    </c:legend>
    <c:plotVisOnly val="1"/>
    <c:dispBlanksAs val="gap"/>
    <c:showDLblsOverMax val="0"/>
  </c:chart>
  <c:spPr>
    <a:xfrm>
      <a:off x="12853134" y="37142023"/>
      <a:ext cx="4552948" cy="2724147"/>
    </a:xfrm>
    <a:prstGeom prst="rect">
      <a:avLst/>
    </a:prstGeom>
    <a:solidFill>
      <a:schemeClr val="bg1"/>
    </a:solidFill>
    <a:ln w="9525" cap="flat" cmpd="sng" algn="ctr">
      <a:solidFill>
        <a:schemeClr val="tx1">
          <a:lumMod val="15000"/>
          <a:lumOff val="85000"/>
        </a:schemeClr>
      </a:solidFill>
      <a:round/>
    </a:ln>
  </c:spPr>
  <c:txPr>
    <a:bodyPr/>
    <a:lstStyle/>
    <a:p>
      <a:pPr>
        <a:defRPr sz="1100">
          <a:solidFill>
            <a:schemeClr val="tx1"/>
          </a:solidFill>
          <a:latin typeface="+mn-lt"/>
          <a:ea typeface="+mn-ea"/>
          <a:cs typeface="+mn-cs"/>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AVX Vs Cuda</a:t>
            </a:r>
          </a:p>
        </c:rich>
      </c:tx>
      <c:overlay val="0"/>
      <c:spPr>
        <a:prstGeom prst="rect">
          <a:avLst/>
        </a:prstGeom>
        <a:noFill/>
        <a:ln>
          <a:noFill/>
        </a:ln>
      </c:spPr>
    </c:title>
    <c:autoTitleDeleted val="0"/>
    <c:plotArea>
      <c:layout/>
      <c:lineChart>
        <c:grouping val="standard"/>
        <c:varyColors val="0"/>
        <c:ser>
          <c:idx val="1"/>
          <c:order val="0"/>
          <c:tx>
            <c:strRef>
              <c:f>Times!$G$7</c:f>
              <c:strCache>
                <c:ptCount val="1"/>
                <c:pt idx="0">
                  <c:v>AVX2_OMP</c:v>
                </c:pt>
              </c:strCache>
            </c:strRef>
          </c:tx>
          <c:spPr>
            <a:prstGeom prst="rect">
              <a:avLst/>
            </a:prstGeom>
            <a:ln w="38100" cap="rnd" cmpd="sng" algn="ctr">
              <a:solidFill>
                <a:schemeClr val="accent3">
                  <a:lumMod val="60000"/>
                  <a:lumOff val="40000"/>
                </a:schemeClr>
              </a:solidFill>
              <a:prstDash val="solid"/>
              <a:round/>
            </a:ln>
          </c:spPr>
          <c:marker>
            <c:symbol val="circle"/>
            <c:size val="8"/>
            <c:spPr>
              <a:prstGeom prst="rect">
                <a:avLst/>
              </a:prstGeom>
              <a:solidFill>
                <a:schemeClr val="accent3">
                  <a:lumMod val="60000"/>
                  <a:lumOff val="40000"/>
                </a:schemeClr>
              </a:solidFill>
              <a:ln w="9525" cap="flat" cmpd="sng" algn="ctr">
                <a:solidFill>
                  <a:schemeClr val="accent3">
                    <a:lumMod val="60000"/>
                    <a:lumOff val="40000"/>
                  </a:schemeClr>
                </a:solidFill>
                <a:prstDash val="solid"/>
              </a:ln>
            </c:spPr>
          </c:marker>
          <c:cat>
            <c:numRef>
              <c:f>Times!$D$8:$D$13</c:f>
              <c:numCache>
                <c:formatCode>General</c:formatCode>
                <c:ptCount val="6"/>
                <c:pt idx="0">
                  <c:v>16</c:v>
                </c:pt>
                <c:pt idx="1">
                  <c:v>32</c:v>
                </c:pt>
                <c:pt idx="2">
                  <c:v>64</c:v>
                </c:pt>
                <c:pt idx="3">
                  <c:v>128</c:v>
                </c:pt>
                <c:pt idx="4">
                  <c:v>256</c:v>
                </c:pt>
                <c:pt idx="5">
                  <c:v>512</c:v>
                </c:pt>
              </c:numCache>
            </c:numRef>
          </c:cat>
          <c:val>
            <c:numRef>
              <c:f>Times!$G$8:$G$13</c:f>
              <c:numCache>
                <c:formatCode>General</c:formatCode>
                <c:ptCount val="6"/>
                <c:pt idx="0">
                  <c:v>3.4999999999999997E-5</c:v>
                </c:pt>
                <c:pt idx="1">
                  <c:v>3.4E-5</c:v>
                </c:pt>
                <c:pt idx="2">
                  <c:v>3.4999999999999997E-5</c:v>
                </c:pt>
                <c:pt idx="3">
                  <c:v>4.8000000000000001E-5</c:v>
                </c:pt>
                <c:pt idx="4">
                  <c:v>9.7E-5</c:v>
                </c:pt>
                <c:pt idx="5">
                  <c:v>9.1100000000000003E-4</c:v>
                </c:pt>
              </c:numCache>
            </c:numRef>
          </c:val>
          <c:smooth val="0"/>
          <c:extLst>
            <c:ext xmlns:c16="http://schemas.microsoft.com/office/drawing/2014/chart" uri="{C3380CC4-5D6E-409C-BE32-E72D297353CC}">
              <c16:uniqueId val="{00000000-FFCB-4547-AE14-042E84CE28A6}"/>
            </c:ext>
          </c:extLst>
        </c:ser>
        <c:ser>
          <c:idx val="0"/>
          <c:order val="1"/>
          <c:tx>
            <c:strRef>
              <c:f>Times!$I$7</c:f>
              <c:strCache>
                <c:ptCount val="1"/>
                <c:pt idx="0">
                  <c:v>AVX512_OMP</c:v>
                </c:pt>
              </c:strCache>
            </c:strRef>
          </c:tx>
          <c:spPr>
            <a:prstGeom prst="rect">
              <a:avLst/>
            </a:prstGeom>
            <a:ln w="38100" cap="rnd" cmpd="sng" algn="ctr">
              <a:solidFill>
                <a:schemeClr val="accent3"/>
              </a:solidFill>
              <a:prstDash val="solid"/>
              <a:round/>
            </a:ln>
          </c:spPr>
          <c:marker>
            <c:symbol val="circle"/>
            <c:size val="8"/>
            <c:spPr>
              <a:prstGeom prst="rect">
                <a:avLst/>
              </a:prstGeom>
              <a:solidFill>
                <a:schemeClr val="accent3"/>
              </a:solidFill>
              <a:ln w="9525" cap="flat" cmpd="sng" algn="ctr">
                <a:solidFill>
                  <a:schemeClr val="accent3"/>
                </a:solidFill>
                <a:prstDash val="solid"/>
              </a:ln>
            </c:spPr>
          </c:marker>
          <c:cat>
            <c:numRef>
              <c:f>Times!$D$8:$D$13</c:f>
              <c:numCache>
                <c:formatCode>General</c:formatCode>
                <c:ptCount val="6"/>
                <c:pt idx="0">
                  <c:v>16</c:v>
                </c:pt>
                <c:pt idx="1">
                  <c:v>32</c:v>
                </c:pt>
                <c:pt idx="2">
                  <c:v>64</c:v>
                </c:pt>
                <c:pt idx="3">
                  <c:v>128</c:v>
                </c:pt>
                <c:pt idx="4">
                  <c:v>256</c:v>
                </c:pt>
                <c:pt idx="5">
                  <c:v>512</c:v>
                </c:pt>
              </c:numCache>
            </c:numRef>
          </c:cat>
          <c:val>
            <c:numRef>
              <c:f>Times!$I$8:$I$13</c:f>
              <c:numCache>
                <c:formatCode>General</c:formatCode>
                <c:ptCount val="6"/>
                <c:pt idx="0">
                  <c:v>3.4E-5</c:v>
                </c:pt>
                <c:pt idx="1">
                  <c:v>3.6000000000000001E-5</c:v>
                </c:pt>
                <c:pt idx="2">
                  <c:v>3.8999999999999999E-5</c:v>
                </c:pt>
                <c:pt idx="3">
                  <c:v>6.3E-5</c:v>
                </c:pt>
                <c:pt idx="4">
                  <c:v>2.8400000000000002E-4</c:v>
                </c:pt>
                <c:pt idx="5">
                  <c:v>2.6589999999999999E-3</c:v>
                </c:pt>
              </c:numCache>
            </c:numRef>
          </c:val>
          <c:smooth val="0"/>
          <c:extLst>
            <c:ext xmlns:c16="http://schemas.microsoft.com/office/drawing/2014/chart" uri="{C3380CC4-5D6E-409C-BE32-E72D297353CC}">
              <c16:uniqueId val="{00000001-FFCB-4547-AE14-042E84CE28A6}"/>
            </c:ext>
          </c:extLst>
        </c:ser>
        <c:ser>
          <c:idx val="2"/>
          <c:order val="2"/>
          <c:tx>
            <c:strRef>
              <c:f>Times!$J$7</c:f>
              <c:strCache>
                <c:ptCount val="1"/>
                <c:pt idx="0">
                  <c:v>Cuda</c:v>
                </c:pt>
              </c:strCache>
            </c:strRef>
          </c:tx>
          <c:spPr>
            <a:prstGeom prst="rect">
              <a:avLst/>
            </a:prstGeom>
            <a:ln w="38100" cap="rnd" cmpd="sng" algn="ctr">
              <a:solidFill>
                <a:srgbClr val="92D050"/>
              </a:solidFill>
              <a:prstDash val="solid"/>
              <a:round/>
            </a:ln>
          </c:spPr>
          <c:marker>
            <c:symbol val="circle"/>
            <c:size val="8"/>
            <c:spPr>
              <a:prstGeom prst="rect">
                <a:avLst/>
              </a:prstGeom>
              <a:solidFill>
                <a:srgbClr val="92D050"/>
              </a:solidFill>
              <a:ln w="9525" cap="flat" cmpd="sng" algn="ctr">
                <a:solidFill>
                  <a:srgbClr val="92D050"/>
                </a:solidFill>
                <a:prstDash val="solid"/>
              </a:ln>
            </c:spPr>
          </c:marker>
          <c:cat>
            <c:numRef>
              <c:f>Times!$D$8:$D$13</c:f>
              <c:numCache>
                <c:formatCode>General</c:formatCode>
                <c:ptCount val="6"/>
                <c:pt idx="0">
                  <c:v>16</c:v>
                </c:pt>
                <c:pt idx="1">
                  <c:v>32</c:v>
                </c:pt>
                <c:pt idx="2">
                  <c:v>64</c:v>
                </c:pt>
                <c:pt idx="3">
                  <c:v>128</c:v>
                </c:pt>
                <c:pt idx="4">
                  <c:v>256</c:v>
                </c:pt>
                <c:pt idx="5">
                  <c:v>512</c:v>
                </c:pt>
              </c:numCache>
            </c:numRef>
          </c:cat>
          <c:val>
            <c:numRef>
              <c:f>Times!$J$8:$J$13</c:f>
              <c:numCache>
                <c:formatCode>General</c:formatCode>
                <c:ptCount val="6"/>
                <c:pt idx="0">
                  <c:v>4.73E-4</c:v>
                </c:pt>
                <c:pt idx="1">
                  <c:v>4.6900000000000002E-4</c:v>
                </c:pt>
                <c:pt idx="2">
                  <c:v>4.6999999999999999E-4</c:v>
                </c:pt>
                <c:pt idx="3">
                  <c:v>5.04E-4</c:v>
                </c:pt>
                <c:pt idx="4">
                  <c:v>5.6499999999999996E-4</c:v>
                </c:pt>
                <c:pt idx="5">
                  <c:v>1.121E-3</c:v>
                </c:pt>
              </c:numCache>
            </c:numRef>
          </c:val>
          <c:smooth val="0"/>
          <c:extLst>
            <c:ext xmlns:c16="http://schemas.microsoft.com/office/drawing/2014/chart" uri="{C3380CC4-5D6E-409C-BE32-E72D297353CC}">
              <c16:uniqueId val="{00000002-FFCB-4547-AE14-042E84CE28A6}"/>
            </c:ext>
          </c:extLst>
        </c:ser>
        <c:dLbls>
          <c:showLegendKey val="0"/>
          <c:showVal val="0"/>
          <c:showCatName val="0"/>
          <c:showSerName val="0"/>
          <c:showPercent val="0"/>
          <c:showBubbleSize val="0"/>
        </c:dLbls>
        <c:marker val="1"/>
        <c:smooth val="0"/>
        <c:axId val="511722157"/>
        <c:axId val="511722158"/>
      </c:lineChart>
      <c:catAx>
        <c:axId val="511722157"/>
        <c:scaling>
          <c:orientation val="minMax"/>
        </c:scaling>
        <c:delete val="0"/>
        <c:axPos val="b"/>
        <c:title>
          <c:tx>
            <c:rich>
              <a:bodyPr/>
              <a:lstStyle/>
              <a:p>
                <a:pPr>
                  <a:defRPr/>
                </a:pPr>
                <a:r>
                  <a:rPr lang="en-US"/>
                  <a:t>Matrix size</a:t>
                </a:r>
              </a:p>
            </c:rich>
          </c:tx>
          <c:overlay val="0"/>
        </c:title>
        <c:numFmt formatCode="General" sourceLinked="1"/>
        <c:majorTickMark val="none"/>
        <c:minorTickMark val="out"/>
        <c:tickLblPos val="nextTo"/>
        <c:spPr>
          <a:prstGeom prst="rect">
            <a:avLst/>
          </a:prstGeom>
          <a:noFill/>
          <a:ln w="9525" cap="flat" cmpd="sng" algn="ctr">
            <a:solidFill>
              <a:schemeClr val="tx1">
                <a:lumMod val="15000"/>
                <a:lumOff val="85000"/>
              </a:schemeClr>
            </a:solidFill>
            <a:round/>
          </a:ln>
        </c:spPr>
        <c:crossAx val="511722158"/>
        <c:crosses val="autoZero"/>
        <c:auto val="1"/>
        <c:lblAlgn val="ctr"/>
        <c:lblOffset val="100"/>
        <c:tickMarkSkip val="1"/>
        <c:noMultiLvlLbl val="0"/>
      </c:catAx>
      <c:valAx>
        <c:axId val="511722158"/>
        <c:scaling>
          <c:orientation val="minMax"/>
        </c:scaling>
        <c:delete val="0"/>
        <c:axPos val="l"/>
        <c:majorGridlines>
          <c:spPr>
            <a:prstGeom prst="rect">
              <a:avLst/>
            </a:prstGeom>
            <a:ln w="9525" cap="flat" cmpd="sng" algn="ctr">
              <a:solidFill>
                <a:schemeClr val="tx1">
                  <a:lumMod val="15000"/>
                  <a:lumOff val="85000"/>
                </a:schemeClr>
              </a:solidFill>
              <a:round/>
            </a:ln>
          </c:spPr>
        </c:majorGridlines>
        <c:minorGridlines>
          <c:spPr>
            <a:prstGeom prst="rect">
              <a:avLst/>
            </a:prstGeom>
            <a:ln w="9525" cap="flat" cmpd="sng" algn="ctr">
              <a:solidFill>
                <a:schemeClr val="tx1">
                  <a:lumMod val="5000"/>
                  <a:lumOff val="95000"/>
                </a:schemeClr>
              </a:solidFill>
              <a:round/>
            </a:ln>
          </c:spPr>
        </c:minorGridlines>
        <c:title>
          <c:tx>
            <c:rich>
              <a:bodyPr/>
              <a:lstStyle/>
              <a:p>
                <a:pPr>
                  <a:defRPr/>
                </a:pPr>
                <a:r>
                  <a:rPr lang="en-US"/>
                  <a:t>Time (s)</a:t>
                </a:r>
              </a:p>
            </c:rich>
          </c:tx>
          <c:layout>
            <c:manualLayout>
              <c:xMode val="edge"/>
              <c:yMode val="edge"/>
              <c:x val="9.3858182872322751E-3"/>
              <c:y val="0.36460059764130076"/>
            </c:manualLayout>
          </c:layout>
          <c:overlay val="0"/>
        </c:title>
        <c:numFmt formatCode="General" sourceLinked="1"/>
        <c:majorTickMark val="none"/>
        <c:minorTickMark val="none"/>
        <c:tickLblPos val="nextTo"/>
        <c:spPr>
          <a:prstGeom prst="rect">
            <a:avLst/>
          </a:prstGeom>
          <a:noFill/>
          <a:ln>
            <a:noFill/>
          </a:ln>
        </c:spPr>
        <c:crossAx val="511722157"/>
        <c:crosses val="autoZero"/>
        <c:crossBetween val="between"/>
      </c:valAx>
      <c:spPr>
        <a:prstGeom prst="rect">
          <a:avLst/>
        </a:prstGeom>
        <a:noFill/>
        <a:ln>
          <a:noFill/>
        </a:ln>
      </c:spPr>
    </c:plotArea>
    <c:legend>
      <c:legendPos val="t"/>
      <c:overlay val="0"/>
      <c:spPr>
        <a:prstGeom prst="rect">
          <a:avLst/>
        </a:prstGeom>
        <a:noFill/>
        <a:ln>
          <a:noFill/>
        </a:ln>
        <a:effectLst/>
      </c:spPr>
      <c:txPr>
        <a:bodyPr rot="0" vert="horz"/>
        <a:lstStyle/>
        <a:p>
          <a:pPr>
            <a:defRPr/>
          </a:pPr>
          <a:endParaRPr lang="en-US"/>
        </a:p>
      </c:txPr>
    </c:legend>
    <c:plotVisOnly val="1"/>
    <c:dispBlanksAs val="gap"/>
    <c:showDLblsOverMax val="0"/>
  </c:chart>
  <c:spPr>
    <a:xfrm>
      <a:off x="22621815" y="6304756"/>
      <a:ext cx="4552947" cy="2724147"/>
    </a:xfrm>
    <a:prstGeom prst="rect">
      <a:avLst/>
    </a:prstGeom>
    <a:solidFill>
      <a:schemeClr val="bg1"/>
    </a:solidFill>
    <a:ln w="9525" cap="flat" cmpd="sng" algn="ctr">
      <a:solidFill>
        <a:schemeClr val="tx1">
          <a:lumMod val="15000"/>
          <a:lumOff val="85000"/>
        </a:schemeClr>
      </a:solidFill>
      <a:round/>
    </a:ln>
  </c:spPr>
  <c:txPr>
    <a:bodyPr/>
    <a:lstStyle/>
    <a:p>
      <a:pPr>
        <a:defRPr sz="1100">
          <a:solidFill>
            <a:schemeClr val="tx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section, we explain the backpropagation algorithm, the three parallelization techniques that are used in deep learning, we explain how the stochastic weighted average and the CPU offloading work, and finally explain something about PAPI, which will be used to measure the power consumption.</a:t>
            </a:r>
          </a:p>
        </p:txBody>
      </p:sp>
      <p:sp>
        <p:nvSpPr>
          <p:cNvPr id="440" name="Google Shape;4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Neuron is the basic unit in a neural network.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idea with respect to how neuron work is simple.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multiply each input with a respective weight and we add all results.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output is the input to the function called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activation function</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 this function adds nonlinearity to our neuron.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And this fact is important because it is the reason why neural networks can be to adapt to different environments.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Now,  we consider this simple neuron how to the most basic neural network, and to train it, we used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Backpropagation Algorithm</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To do this, the output of the neural network is the input to the function called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Loss function</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or the error function.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function, we calculate the error between the desired output and the actual output.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This error is propagated to the weights, and after that, we update the neural network with the new values.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What is the Backpropagation Algorithm?</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simple words, it’s the algorithm that allows to adjust of the weights.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divided into two phases: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Forward Pass </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Backward Pass.</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the first phase, the data cross each layer, where each layer is made up of multiple neurons.  The outputs of the neurons of the layer before are the inputs of all neurons in the next layer, and so on.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the second phase,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The output of the network is the input to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Lost Function</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We calculate de error and propagate it to each weight of the network. That idea is to decrease the final error and to do this, we used partial derivatives and the chain rule.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carry out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Backpropagation Algorithm</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weight, inputs and the activations of each neuron must be kept in the memory. These data are necessary to calculate the gradients and update the weights.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is why memory is a big problem when we train deep neural networks.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respect to CNN, the training is similar, the only different is the network learn the different filters on each convolutional layer instead of learning the weights in the neurons.</a:t>
            </a: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844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PARALLELISM</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methodology, we copy the model to each GPU.</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forward pass and the backward pass are done in each GPU with different mini-batches.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obtain N matrices of gradients. Finally, we average these matrices and update the weights of the model on each GPU.</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methodology is useful when the model can be stored in the memory of each GPU, but the remaining memory does not support large batches and we have a big dataset to train our model.</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parallelism shows a new problem, what if the model cannot be stored on one GPU?</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MODEL PARALLELISM</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methodology,  we distributed the model between the GPUs.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This distribution is made according to the number of layers in the model and the density of each layer.</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We have a limitation in this methodology, and it is the number of the layers. If we have 4 layers, the maximum number of GPUs is 4.</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methodology presents a problem with training times and the use of computational resources.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the data is being processed on one GPU, the others are idle.</a:t>
            </a:r>
          </a:p>
          <a:p>
            <a:pPr marL="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PIPELINE PARALLELISM</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methodology we use micro-batches. Each </a:t>
            </a:r>
            <a:r>
              <a:rPr lang="en-US" sz="1800" b="0" kern="100" dirty="0" err="1">
                <a:effectLst/>
                <a:latin typeface="Calibri" panose="020F0502020204030204" pitchFamily="34" charset="0"/>
                <a:ea typeface="Calibri" panose="020F0502020204030204" pitchFamily="34" charset="0"/>
                <a:cs typeface="Times New Roman" panose="02020603050405020304" pitchFamily="18" charset="0"/>
              </a:rPr>
              <a:t>microbatch</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is sent to the GPU when this is idle.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example, we have 4 </a:t>
            </a:r>
            <a:r>
              <a:rPr lang="en-US" sz="1800" b="0" kern="100" dirty="0" err="1">
                <a:effectLst/>
                <a:latin typeface="Calibri" panose="020F0502020204030204" pitchFamily="34" charset="0"/>
                <a:ea typeface="Calibri" panose="020F0502020204030204" pitchFamily="34" charset="0"/>
                <a:cs typeface="Times New Roman" panose="02020603050405020304" pitchFamily="18" charset="0"/>
              </a:rPr>
              <a:t>microbatches</a:t>
            </a: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so 4 different models.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part, this methodology is similar to the data parallelism, we get the matrices of gradients to the end of the last backward pass, we average these gradients and update the weights of the model.</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This methodology reduce the idle times present in the Model Parallelism.</a:t>
            </a: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The problem with this methodology is not a standard in the frameworks and each model require its own implementation.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8937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CPU-OFFLOADING</a:t>
            </a:r>
          </a:p>
          <a:p>
            <a:pPr marL="0" marR="0" indent="0">
              <a:lnSpc>
                <a:spcPct val="107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methodology, we offload the activations from the GPU memory to the CPU memory.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With this, we reduce the memory footprint on the GPU caused by the Backpropagation Algorithm.</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problem with this methodology is the bottleneck in the PCI bus caused by the high traffic in these communications.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60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STOCHASTIC WEIGHT AVERAGE</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In this method, we average N matrices of weights of N models.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When we talk about Data Parallelism, we obtained N matrices of gradients; in this method, we finished the backpropagation algorithm in each model and average its matrices of weights.</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According to the results of the paper, this method reduces the training times because it helps to reach the point of convergence more quickly.</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This is important in this research because we distribute the workload between the CPU and the GPU.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So, we will have times when the GPU is idle, and to solve this situation, we send other micro-batch to the GPU, in a similar way to the pipeline parallelism.  </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0" kern="100" dirty="0">
                <a:effectLst/>
                <a:latin typeface="Calibri" panose="020F0502020204030204" pitchFamily="34" charset="0"/>
                <a:ea typeface="Calibri" panose="020F0502020204030204" pitchFamily="34" charset="0"/>
                <a:cs typeface="Times New Roman" panose="02020603050405020304" pitchFamily="18" charset="0"/>
              </a:rPr>
              <a:t>It’s possible that this method helps us to reduce the delay times caused by the CPU during training. </a:t>
            </a:r>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358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we talk about Deep Learning Training, we must consider the power consumption due to the intensive use of GPUs.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do this, we used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Hardware Performance Counters</a:t>
            </a:r>
          </a:p>
          <a:p>
            <a:pPr marL="0" marR="0" indent="0">
              <a:lnSpc>
                <a:spcPct val="107000"/>
              </a:lnSpc>
              <a:spcBef>
                <a:spcPts val="0"/>
              </a:spcBef>
              <a:spcAft>
                <a:spcPts val="800"/>
              </a:spcAft>
              <a:buNone/>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PAPI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PAPI (Performance Application Programming Interface) is a library that provides an interface to work with the counters found in the system,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such as CPUs, GPUs, on-/off-chip Memory, Interconnects, I/O system, File System, Energy/Power, etc.</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These counters and PAPI will be used to measure and evaluate energy consumption and other aspects of this project.</a:t>
            </a: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9002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825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Regarding the limitations we have: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will work with architectures with limited PCI bandwidth (PCI Express 4 or 5) and over Intel architectures without AVX 512 4</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generation.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About delimitations, we have:</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work over deep neural networks, including only multilayer perceptron and some tests over convolutional neural networks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Therefore, we will limit ourselves to a single server.</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And finally, we use only the architectures of Intel and NVIDIA.</a:t>
            </a:r>
          </a:p>
        </p:txBody>
      </p:sp>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2554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551" name="Google Shape;55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Actual State of the investigation.</a:t>
            </a:r>
            <a:endParaRPr dirty="0"/>
          </a:p>
        </p:txBody>
      </p:sp>
      <p:sp>
        <p:nvSpPr>
          <p:cNvPr id="537" name="Google Shape;5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834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7150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2510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9537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00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083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400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098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0503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794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When we talk about training deep neural networks, we always have in mind that this process is carried out on GPU.</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problem arises when the model is larger than the memory capacity of the GPU, or the training algorithm requires more memory than is available on one device.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Due to this situation, we need to have increasingly efficient computational resources with better performance, greater processing, and greater memory available for the execution of the training of these models.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solve this problem appeared new methods to train the model, such as Model Parallelism, Data Parallelism, and Pipeline Parallelism.</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However, these methods could require increasingly specialized hardware that doesn’t reduce the memory footprint on GPU and only distributes the model or the training algorithm between devices.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summary, the problem is that to train a model larger than the available memory in one device, we need to distribute the model among multiple devices with different techniques or use host memory to try to reduce the memory footprint on the GPU.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However, these techniques require expensive hardware or advanced programming techniques. </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Always leaving aside the CPU.</a:t>
            </a: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endParaRPr dirty="0"/>
          </a:p>
        </p:txBody>
      </p:sp>
      <p:sp>
        <p:nvSpPr>
          <p:cNvPr id="247" name="Google Shape;2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55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main objective of this research is to propose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 method of parallelization of the Deep Learning training algorithm by distributing the workload between the CPU and the GPU to reduce the memory footprint present in these devices without loss of accuracy and performance”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dirty="0"/>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achieve the general objective, we proposed five specific objectives:</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Analyze the training memory footprint of some of the most common deep learning models in CPU Vs. GPU and determine the factors that impact different hardware architectures.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Evaluate the power consumption, training execution times, and accuracy of selected models in both CPU and GPU and determine whether instruction sets such as AVX on Intel CPUs allow similar results between the two architectures.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Design an asynchronous method to execute the training distributed between the CPU and the GPU, reducing waiting times during the forward pass and backward pass balancing workloads.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44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Evaluate the stochastic weighted average method in the new parallelization method and determine if it can help reduce the memory footprint, increase or maintain model accuracy, and allow it to increase the batch size using during training.</a:t>
            </a:r>
          </a:p>
          <a:p>
            <a:pPr marL="342900" marR="0" lvl="0" indent="-342900">
              <a:lnSpc>
                <a:spcPct val="107000"/>
              </a:lnSpc>
              <a:spcBef>
                <a:spcPts val="0"/>
              </a:spcBef>
              <a:spcAft>
                <a:spcPts val="0"/>
              </a:spcAft>
              <a:buFont typeface="+mj-lt"/>
              <a:buAutoNum type="arabicPeriod"/>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Perform the evaluation of the parallelization method by measuring the resources consumed (memory, CPU, GPU), power consumption, execution time, and accuracy in different Deep Learning models.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 name="Google Shape;17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449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this section, we discuss the research questions raised about memory constraints in deep neural network training.</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first is: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Is it possible to optimize memory usage in training deep neural network models by distributing or parallelizing the Pipeline between the CPU and the GPU?</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distributing the pipeline between the CPU and GPU, can better results be obtained in training times while maintaining the accuracy of the model?</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By having more storage capacity in the CPU memory, is it possible to increase the size of the input batch and thus improve training efficiency?</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Does using the CPU and GPU simultaneously during training involve more or less energy cost when comparing training time Vs. Accuracy Vs. Power Consumption?</a:t>
            </a: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35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mask-right">
  <p:cSld name="Image-mask-right">
    <p:spTree>
      <p:nvGrpSpPr>
        <p:cNvPr id="1" name="Shape 11"/>
        <p:cNvGrpSpPr/>
        <p:nvPr/>
      </p:nvGrpSpPr>
      <p:grpSpPr>
        <a:xfrm>
          <a:off x="0" y="0"/>
          <a:ext cx="0" cy="0"/>
          <a:chOff x="0" y="0"/>
          <a:chExt cx="0" cy="0"/>
        </a:xfrm>
      </p:grpSpPr>
      <p:sp>
        <p:nvSpPr>
          <p:cNvPr id="12" name="Google Shape;12;p2"/>
          <p:cNvSpPr>
            <a:spLocks noGrp="1"/>
          </p:cNvSpPr>
          <p:nvPr>
            <p:ph type="pic" idx="2"/>
          </p:nvPr>
        </p:nvSpPr>
        <p:spPr>
          <a:xfrm>
            <a:off x="6679159" y="1"/>
            <a:ext cx="5512759" cy="6879706"/>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13" name="Google Shape;13;p2"/>
          <p:cNvCxnSpPr/>
          <p:nvPr/>
        </p:nvCxnSpPr>
        <p:spPr>
          <a:xfrm rot="10800000">
            <a:off x="11897450" y="425584"/>
            <a:ext cx="294550" cy="0"/>
          </a:xfrm>
          <a:prstGeom prst="straightConnector1">
            <a:avLst/>
          </a:prstGeom>
          <a:noFill/>
          <a:ln w="19050" cap="flat" cmpd="sng">
            <a:solidFill>
              <a:schemeClr val="accent1"/>
            </a:solidFill>
            <a:prstDash val="solid"/>
            <a:miter lim="800000"/>
            <a:headEnd type="none" w="sm" len="sm"/>
            <a:tailEnd type="none" w="sm" len="sm"/>
          </a:ln>
        </p:spPr>
      </p:cxnSp>
      <p:sp>
        <p:nvSpPr>
          <p:cNvPr id="14" name="Google Shape;14;p2"/>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95959"/>
              </a:buClr>
              <a:buSzPts val="1400"/>
              <a:buNone/>
              <a:defRPr sz="1400" b="0" i="0">
                <a:solidFill>
                  <a:srgbClr val="595959"/>
                </a:solidFill>
                <a:latin typeface="Oswald"/>
                <a:ea typeface="Oswald"/>
                <a:cs typeface="Oswald"/>
                <a:sym typeface="Oswald"/>
              </a:defRPr>
            </a:lvl1pPr>
            <a:lvl2pPr marL="914400" lvl="1" indent="-228600" algn="l">
              <a:lnSpc>
                <a:spcPct val="90000"/>
              </a:lnSpc>
              <a:spcBef>
                <a:spcPts val="500"/>
              </a:spcBef>
              <a:spcAft>
                <a:spcPts val="0"/>
              </a:spcAft>
              <a:buClr>
                <a:schemeClr val="dk1"/>
              </a:buClr>
              <a:buSzPts val="18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2"/>
          <p:cNvSpPr>
            <a:spLocks noGrp="1"/>
          </p:cNvSpPr>
          <p:nvPr>
            <p:ph type="pic" idx="3"/>
          </p:nvPr>
        </p:nvSpPr>
        <p:spPr>
          <a:xfrm>
            <a:off x="5699692" y="4000500"/>
            <a:ext cx="2339408" cy="2339408"/>
          </a:xfrm>
          <a:prstGeom prst="rect">
            <a:avLst/>
          </a:prstGeom>
          <a:solidFill>
            <a:schemeClr val="accent1"/>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 name="Google Shape;16;p2"/>
          <p:cNvSpPr txBox="1"/>
          <p:nvPr/>
        </p:nvSpPr>
        <p:spPr>
          <a:xfrm>
            <a:off x="11131826" y="252432"/>
            <a:ext cx="765624" cy="32389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s-ES" sz="1800" b="0" i="0" u="none" strike="noStrike" cap="none">
                <a:solidFill>
                  <a:srgbClr val="595959"/>
                </a:solidFill>
                <a:latin typeface="Oswald"/>
                <a:ea typeface="Oswald"/>
                <a:cs typeface="Oswald"/>
                <a:sym typeface="Oswald"/>
              </a:rPr>
              <a:t>‹#›</a:t>
            </a:fld>
            <a:endParaRPr sz="1800" b="0" i="0" u="none" strike="noStrike" cap="none">
              <a:solidFill>
                <a:srgbClr val="595959"/>
              </a:solidFill>
              <a:latin typeface="Oswald"/>
              <a:ea typeface="Oswald"/>
              <a:cs typeface="Oswald"/>
              <a:sym typeface="Oswa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cxnSp>
        <p:nvCxnSpPr>
          <p:cNvPr id="18" name="Google Shape;18;p3"/>
          <p:cNvCxnSpPr/>
          <p:nvPr/>
        </p:nvCxnSpPr>
        <p:spPr>
          <a:xfrm rot="10800000">
            <a:off x="11897450" y="425584"/>
            <a:ext cx="294550" cy="0"/>
          </a:xfrm>
          <a:prstGeom prst="straightConnector1">
            <a:avLst/>
          </a:prstGeom>
          <a:noFill/>
          <a:ln w="19050" cap="flat" cmpd="sng">
            <a:solidFill>
              <a:schemeClr val="accent1"/>
            </a:solidFill>
            <a:prstDash val="solid"/>
            <a:miter lim="800000"/>
            <a:headEnd type="none" w="sm" len="sm"/>
            <a:tailEnd type="none" w="sm" len="sm"/>
          </a:ln>
        </p:spPr>
      </p:cxnSp>
      <p:sp>
        <p:nvSpPr>
          <p:cNvPr id="19" name="Google Shape;19;p3"/>
          <p:cNvSpPr txBox="1"/>
          <p:nvPr/>
        </p:nvSpPr>
        <p:spPr>
          <a:xfrm>
            <a:off x="11131826" y="252432"/>
            <a:ext cx="765624" cy="32389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s-ES" sz="1800" b="0" i="0">
                <a:solidFill>
                  <a:srgbClr val="595959"/>
                </a:solidFill>
                <a:latin typeface="Oswald"/>
                <a:ea typeface="Oswald"/>
                <a:cs typeface="Oswald"/>
                <a:sym typeface="Oswald"/>
              </a:rPr>
              <a:t>‹#›</a:t>
            </a:fld>
            <a:endParaRPr sz="1800" b="0" i="0">
              <a:solidFill>
                <a:srgbClr val="595959"/>
              </a:solidFill>
              <a:latin typeface="Oswald"/>
              <a:ea typeface="Oswald"/>
              <a:cs typeface="Oswald"/>
              <a:sym typeface="Oswald"/>
            </a:endParaRPr>
          </a:p>
        </p:txBody>
      </p:sp>
      <p:sp>
        <p:nvSpPr>
          <p:cNvPr id="20" name="Google Shape;20;p3"/>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95959"/>
              </a:buClr>
              <a:buSzPts val="1400"/>
              <a:buNone/>
              <a:defRPr sz="1400" b="0" i="0">
                <a:solidFill>
                  <a:srgbClr val="595959"/>
                </a:solidFill>
                <a:latin typeface="Oswald"/>
                <a:ea typeface="Oswald"/>
                <a:cs typeface="Oswald"/>
                <a:sym typeface="Oswald"/>
              </a:defRPr>
            </a:lvl1pPr>
            <a:lvl2pPr marL="914400" lvl="1" indent="-228600" algn="l">
              <a:lnSpc>
                <a:spcPct val="90000"/>
              </a:lnSpc>
              <a:spcBef>
                <a:spcPts val="500"/>
              </a:spcBef>
              <a:spcAft>
                <a:spcPts val="0"/>
              </a:spcAft>
              <a:buClr>
                <a:schemeClr val="dk1"/>
              </a:buClr>
              <a:buSzPts val="18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quare-images">
  <p:cSld name="Square-images">
    <p:spTree>
      <p:nvGrpSpPr>
        <p:cNvPr id="1" name="Shape 21"/>
        <p:cNvGrpSpPr/>
        <p:nvPr/>
      </p:nvGrpSpPr>
      <p:grpSpPr>
        <a:xfrm>
          <a:off x="0" y="0"/>
          <a:ext cx="0" cy="0"/>
          <a:chOff x="0" y="0"/>
          <a:chExt cx="0" cy="0"/>
        </a:xfrm>
      </p:grpSpPr>
      <p:sp>
        <p:nvSpPr>
          <p:cNvPr id="22" name="Google Shape;22;p4"/>
          <p:cNvSpPr>
            <a:spLocks noGrp="1"/>
          </p:cNvSpPr>
          <p:nvPr>
            <p:ph type="pic" idx="2"/>
          </p:nvPr>
        </p:nvSpPr>
        <p:spPr>
          <a:xfrm>
            <a:off x="5208588" y="1879600"/>
            <a:ext cx="1339850" cy="1684338"/>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4"/>
          <p:cNvSpPr>
            <a:spLocks noGrp="1"/>
          </p:cNvSpPr>
          <p:nvPr>
            <p:ph type="pic" idx="3"/>
          </p:nvPr>
        </p:nvSpPr>
        <p:spPr>
          <a:xfrm>
            <a:off x="8815388" y="1879600"/>
            <a:ext cx="1339850" cy="1684338"/>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4" name="Google Shape;24;p4"/>
          <p:cNvSpPr>
            <a:spLocks noGrp="1"/>
          </p:cNvSpPr>
          <p:nvPr>
            <p:ph type="pic" idx="4"/>
          </p:nvPr>
        </p:nvSpPr>
        <p:spPr>
          <a:xfrm>
            <a:off x="5208588" y="4279900"/>
            <a:ext cx="1339850" cy="1684338"/>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4"/>
          <p:cNvSpPr>
            <a:spLocks noGrp="1"/>
          </p:cNvSpPr>
          <p:nvPr>
            <p:ph type="pic" idx="5"/>
          </p:nvPr>
        </p:nvSpPr>
        <p:spPr>
          <a:xfrm>
            <a:off x="8815388" y="4279900"/>
            <a:ext cx="1339850" cy="1684338"/>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26" name="Google Shape;26;p4"/>
          <p:cNvCxnSpPr/>
          <p:nvPr/>
        </p:nvCxnSpPr>
        <p:spPr>
          <a:xfrm rot="10800000">
            <a:off x="11897450" y="425584"/>
            <a:ext cx="294550" cy="0"/>
          </a:xfrm>
          <a:prstGeom prst="straightConnector1">
            <a:avLst/>
          </a:prstGeom>
          <a:noFill/>
          <a:ln w="19050" cap="flat" cmpd="sng">
            <a:solidFill>
              <a:schemeClr val="accent1"/>
            </a:solidFill>
            <a:prstDash val="solid"/>
            <a:miter lim="800000"/>
            <a:headEnd type="none" w="sm" len="sm"/>
            <a:tailEnd type="none" w="sm" len="sm"/>
          </a:ln>
        </p:spPr>
      </p:cxnSp>
      <p:sp>
        <p:nvSpPr>
          <p:cNvPr id="27" name="Google Shape;27;p4"/>
          <p:cNvSpPr txBox="1"/>
          <p:nvPr/>
        </p:nvSpPr>
        <p:spPr>
          <a:xfrm>
            <a:off x="11131826" y="252432"/>
            <a:ext cx="765624" cy="32389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s-ES" sz="1800" b="0" i="0">
                <a:solidFill>
                  <a:srgbClr val="595959"/>
                </a:solidFill>
                <a:latin typeface="Oswald"/>
                <a:ea typeface="Oswald"/>
                <a:cs typeface="Oswald"/>
                <a:sym typeface="Oswald"/>
              </a:rPr>
              <a:t>‹#›</a:t>
            </a:fld>
            <a:endParaRPr sz="1800" b="0" i="0">
              <a:solidFill>
                <a:srgbClr val="595959"/>
              </a:solidFill>
              <a:latin typeface="Oswald"/>
              <a:ea typeface="Oswald"/>
              <a:cs typeface="Oswald"/>
              <a:sym typeface="Oswald"/>
            </a:endParaRPr>
          </a:p>
        </p:txBody>
      </p:sp>
      <p:sp>
        <p:nvSpPr>
          <p:cNvPr id="28" name="Google Shape;28;p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95959"/>
              </a:buClr>
              <a:buSzPts val="1400"/>
              <a:buNone/>
              <a:defRPr sz="1400" b="0" i="0">
                <a:solidFill>
                  <a:srgbClr val="595959"/>
                </a:solidFill>
                <a:latin typeface="Oswald"/>
                <a:ea typeface="Oswald"/>
                <a:cs typeface="Oswald"/>
                <a:sym typeface="Oswald"/>
              </a:defRPr>
            </a:lvl1pPr>
            <a:lvl2pPr marL="914400" lvl="1" indent="-228600" algn="l">
              <a:lnSpc>
                <a:spcPct val="90000"/>
              </a:lnSpc>
              <a:spcBef>
                <a:spcPts val="500"/>
              </a:spcBef>
              <a:spcAft>
                <a:spcPts val="0"/>
              </a:spcAft>
              <a:buClr>
                <a:schemeClr val="dk1"/>
              </a:buClr>
              <a:buSzPts val="18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mask-right-2">
  <p:cSld name="Image-mask-right-2">
    <p:spTree>
      <p:nvGrpSpPr>
        <p:cNvPr id="1" name="Shape 49"/>
        <p:cNvGrpSpPr/>
        <p:nvPr/>
      </p:nvGrpSpPr>
      <p:grpSpPr>
        <a:xfrm>
          <a:off x="0" y="0"/>
          <a:ext cx="0" cy="0"/>
          <a:chOff x="0" y="0"/>
          <a:chExt cx="0" cy="0"/>
        </a:xfrm>
      </p:grpSpPr>
      <p:sp>
        <p:nvSpPr>
          <p:cNvPr id="50" name="Google Shape;50;p8"/>
          <p:cNvSpPr>
            <a:spLocks noGrp="1"/>
          </p:cNvSpPr>
          <p:nvPr>
            <p:ph type="pic" idx="2"/>
          </p:nvPr>
        </p:nvSpPr>
        <p:spPr>
          <a:xfrm>
            <a:off x="6679159" y="1"/>
            <a:ext cx="5512759" cy="6879706"/>
          </a:xfrm>
          <a:prstGeom prst="rect">
            <a:avLst/>
          </a:prstGeom>
          <a:solidFill>
            <a:srgbClr val="262626"/>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R="0" lvl="1"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cxnSp>
        <p:nvCxnSpPr>
          <p:cNvPr id="51" name="Google Shape;51;p8"/>
          <p:cNvCxnSpPr/>
          <p:nvPr/>
        </p:nvCxnSpPr>
        <p:spPr>
          <a:xfrm rot="10800000">
            <a:off x="11897450" y="425584"/>
            <a:ext cx="294550" cy="0"/>
          </a:xfrm>
          <a:prstGeom prst="straightConnector1">
            <a:avLst/>
          </a:prstGeom>
          <a:noFill/>
          <a:ln w="19050" cap="flat" cmpd="sng">
            <a:solidFill>
              <a:schemeClr val="accent1"/>
            </a:solidFill>
            <a:prstDash val="solid"/>
            <a:miter lim="800000"/>
            <a:headEnd type="none" w="sm" len="sm"/>
            <a:tailEnd type="none" w="sm" len="sm"/>
          </a:ln>
        </p:spPr>
      </p:cxnSp>
      <p:sp>
        <p:nvSpPr>
          <p:cNvPr id="52" name="Google Shape;52;p8"/>
          <p:cNvSpPr txBox="1"/>
          <p:nvPr/>
        </p:nvSpPr>
        <p:spPr>
          <a:xfrm>
            <a:off x="11131826" y="252432"/>
            <a:ext cx="765624" cy="323897"/>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s-ES" sz="1800" b="0" i="0">
                <a:solidFill>
                  <a:srgbClr val="595959"/>
                </a:solidFill>
                <a:latin typeface="Oswald"/>
                <a:ea typeface="Oswald"/>
                <a:cs typeface="Oswald"/>
                <a:sym typeface="Oswald"/>
              </a:rPr>
              <a:t>‹#›</a:t>
            </a:fld>
            <a:endParaRPr sz="1800" b="0" i="0">
              <a:solidFill>
                <a:srgbClr val="595959"/>
              </a:solidFill>
              <a:latin typeface="Oswald"/>
              <a:ea typeface="Oswald"/>
              <a:cs typeface="Oswald"/>
              <a:sym typeface="Oswald"/>
            </a:endParaRPr>
          </a:p>
        </p:txBody>
      </p:sp>
      <p:sp>
        <p:nvSpPr>
          <p:cNvPr id="53" name="Google Shape;53;p8"/>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595959"/>
              </a:buClr>
              <a:buSzPts val="1400"/>
              <a:buNone/>
              <a:defRPr sz="1400" b="0" i="0">
                <a:solidFill>
                  <a:srgbClr val="595959"/>
                </a:solidFill>
                <a:latin typeface="Oswald"/>
                <a:ea typeface="Oswald"/>
                <a:cs typeface="Oswald"/>
                <a:sym typeface="Oswald"/>
              </a:defRPr>
            </a:lvl1pPr>
            <a:lvl2pPr marL="914400" lvl="1" indent="-228600" algn="l">
              <a:lnSpc>
                <a:spcPct val="90000"/>
              </a:lnSpc>
              <a:spcBef>
                <a:spcPts val="500"/>
              </a:spcBef>
              <a:spcAft>
                <a:spcPts val="0"/>
              </a:spcAft>
              <a:buClr>
                <a:schemeClr val="dk1"/>
              </a:buClr>
              <a:buSzPts val="18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Oswald"/>
              <a:buNone/>
              <a:defRPr sz="4400" b="0" i="0" u="none" strike="noStrike" cap="none">
                <a:solidFill>
                  <a:schemeClr val="dk1"/>
                </a:solidFill>
                <a:latin typeface="Oswald"/>
                <a:ea typeface="Oswald"/>
                <a:cs typeface="Oswald"/>
                <a:sym typeface="Oswa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D0D0D"/>
        </a:solidFill>
        <a:effectLst/>
      </p:bgPr>
    </p:bg>
    <p:spTree>
      <p:nvGrpSpPr>
        <p:cNvPr id="1" name="Shape 61"/>
        <p:cNvGrpSpPr/>
        <p:nvPr/>
      </p:nvGrpSpPr>
      <p:grpSpPr>
        <a:xfrm>
          <a:off x="0" y="0"/>
          <a:ext cx="0" cy="0"/>
          <a:chOff x="0" y="0"/>
          <a:chExt cx="0" cy="0"/>
        </a:xfrm>
      </p:grpSpPr>
      <p:sp>
        <p:nvSpPr>
          <p:cNvPr id="62" name="Google Shape;62;p10"/>
          <p:cNvSpPr/>
          <p:nvPr/>
        </p:nvSpPr>
        <p:spPr>
          <a:xfrm rot="10800000">
            <a:off x="-1879274" y="0"/>
            <a:ext cx="3321011" cy="3321011"/>
          </a:xfrm>
          <a:prstGeom prst="chord">
            <a:avLst>
              <a:gd name="adj1" fmla="val 5847326"/>
              <a:gd name="adj2" fmla="val 1573501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 name="Google Shape;63;p10"/>
          <p:cNvSpPr/>
          <p:nvPr/>
        </p:nvSpPr>
        <p:spPr>
          <a:xfrm>
            <a:off x="6013539" y="0"/>
            <a:ext cx="6178461" cy="6879706"/>
          </a:xfrm>
          <a:custGeom>
            <a:avLst/>
            <a:gdLst/>
            <a:ahLst/>
            <a:cxnLst/>
            <a:rect l="l" t="t" r="r" b="b"/>
            <a:pathLst>
              <a:path w="5512842" h="6886943" extrusionOk="0">
                <a:moveTo>
                  <a:pt x="3429000" y="6882192"/>
                </a:moveTo>
                <a:cubicBezTo>
                  <a:pt x="1535214" y="6882192"/>
                  <a:pt x="0" y="5346978"/>
                  <a:pt x="0" y="3453192"/>
                </a:cubicBezTo>
                <a:cubicBezTo>
                  <a:pt x="0" y="1559406"/>
                  <a:pt x="1535214" y="24192"/>
                  <a:pt x="3429000" y="24192"/>
                </a:cubicBezTo>
                <a:lnTo>
                  <a:pt x="5510455" y="0"/>
                </a:lnTo>
                <a:cubicBezTo>
                  <a:pt x="5504913" y="2280458"/>
                  <a:pt x="5516880" y="4606485"/>
                  <a:pt x="5511338" y="6886943"/>
                </a:cubicBezTo>
                <a:lnTo>
                  <a:pt x="3429000" y="6882192"/>
                </a:lnTo>
                <a:close/>
              </a:path>
            </a:pathLst>
          </a:custGeom>
          <a:noFill/>
          <a:ln w="9525" cap="flat" cmpd="sng">
            <a:solidFill>
              <a:srgbClr val="595959"/>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64" name="Google Shape;64;p10"/>
          <p:cNvPicPr preferRelativeResize="0">
            <a:picLocks noGrp="1"/>
          </p:cNvPicPr>
          <p:nvPr>
            <p:ph type="pic" idx="2"/>
          </p:nvPr>
        </p:nvPicPr>
        <p:blipFill rotWithShape="1">
          <a:blip r:embed="rId3">
            <a:alphaModFix/>
          </a:blip>
          <a:srcRect l="100000" r="100000"/>
          <a:stretch/>
        </p:blipFill>
        <p:spPr>
          <a:xfrm flipH="1">
            <a:off x="6679194" y="0"/>
            <a:ext cx="5512800" cy="6879600"/>
          </a:xfrm>
          <a:prstGeom prst="flowChartDelay">
            <a:avLst/>
          </a:prstGeom>
          <a:solidFill>
            <a:srgbClr val="262626"/>
          </a:solidFill>
          <a:ln>
            <a:noFill/>
          </a:ln>
        </p:spPr>
      </p:pic>
      <p:sp>
        <p:nvSpPr>
          <p:cNvPr id="65" name="Google Shape;65;p10"/>
          <p:cNvSpPr txBox="1"/>
          <p:nvPr/>
        </p:nvSpPr>
        <p:spPr>
          <a:xfrm>
            <a:off x="567490" y="2678983"/>
            <a:ext cx="5113222" cy="1023806"/>
          </a:xfrm>
          <a:prstGeom prst="rect">
            <a:avLst/>
          </a:prstGeom>
          <a:noFill/>
          <a:ln>
            <a:noFill/>
          </a:ln>
        </p:spPr>
        <p:txBody>
          <a:bodyPr spcFirstLastPara="1" wrap="square" lIns="91425" tIns="45700" rIns="91425" bIns="45700" anchor="t" anchorCtr="0">
            <a:noAutofit/>
          </a:bodyPr>
          <a:lstStyle/>
          <a:p>
            <a:pPr marL="0" marR="0" lvl="0" indent="0" algn="l" rtl="0">
              <a:lnSpc>
                <a:spcPct val="148518"/>
              </a:lnSpc>
              <a:spcBef>
                <a:spcPts val="0"/>
              </a:spcBef>
              <a:spcAft>
                <a:spcPts val="0"/>
              </a:spcAft>
              <a:buNone/>
            </a:pPr>
            <a:endParaRPr sz="900" dirty="0"/>
          </a:p>
        </p:txBody>
      </p:sp>
      <p:sp>
        <p:nvSpPr>
          <p:cNvPr id="67" name="Google Shape;67;p10"/>
          <p:cNvSpPr txBox="1"/>
          <p:nvPr/>
        </p:nvSpPr>
        <p:spPr>
          <a:xfrm>
            <a:off x="1059448" y="3702789"/>
            <a:ext cx="5113221" cy="232707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s-ES" sz="1200" dirty="0">
                <a:solidFill>
                  <a:schemeClr val="lt1"/>
                </a:solidFill>
                <a:latin typeface="Arial"/>
                <a:ea typeface="Arial"/>
                <a:cs typeface="Arial"/>
                <a:sym typeface="Arial"/>
              </a:rPr>
              <a:t>AUTHOR: </a:t>
            </a:r>
            <a:r>
              <a:rPr lang="es-ES" sz="1200" b="1" dirty="0">
                <a:solidFill>
                  <a:schemeClr val="lt1"/>
                </a:solidFill>
                <a:latin typeface="Arial"/>
                <a:ea typeface="Arial"/>
                <a:cs typeface="Arial"/>
                <a:sym typeface="Arial"/>
              </a:rPr>
              <a:t>LUIS ALEJANDRO TORRES NIÑO</a:t>
            </a:r>
            <a:endParaRPr dirty="0"/>
          </a:p>
          <a:p>
            <a:pPr marL="0" marR="0" lvl="0" indent="0" algn="l" rtl="0">
              <a:lnSpc>
                <a:spcPct val="200000"/>
              </a:lnSpc>
              <a:spcBef>
                <a:spcPts val="0"/>
              </a:spcBef>
              <a:spcAft>
                <a:spcPts val="0"/>
              </a:spcAft>
              <a:buNone/>
            </a:pPr>
            <a:r>
              <a:rPr lang="es-ES" sz="1200" dirty="0">
                <a:solidFill>
                  <a:schemeClr val="lt1"/>
                </a:solidFill>
                <a:latin typeface="Arial"/>
                <a:ea typeface="Arial"/>
                <a:cs typeface="Arial"/>
                <a:sym typeface="Arial"/>
              </a:rPr>
              <a:t>YEAR: </a:t>
            </a:r>
            <a:r>
              <a:rPr lang="es-ES" sz="1200" b="1" dirty="0">
                <a:solidFill>
                  <a:schemeClr val="lt1"/>
                </a:solidFill>
                <a:latin typeface="Arial"/>
                <a:ea typeface="Arial"/>
                <a:cs typeface="Arial"/>
                <a:sym typeface="Arial"/>
              </a:rPr>
              <a:t>2023</a:t>
            </a:r>
            <a:endParaRPr dirty="0"/>
          </a:p>
          <a:p>
            <a:pPr marL="0" marR="0" lvl="0" indent="0" algn="l" rtl="0">
              <a:lnSpc>
                <a:spcPct val="200000"/>
              </a:lnSpc>
              <a:spcBef>
                <a:spcPts val="0"/>
              </a:spcBef>
              <a:spcAft>
                <a:spcPts val="0"/>
              </a:spcAft>
              <a:buNone/>
            </a:pPr>
            <a:r>
              <a:rPr lang="es-ES" sz="1200" dirty="0">
                <a:solidFill>
                  <a:schemeClr val="lt1"/>
                </a:solidFill>
                <a:latin typeface="Arial"/>
                <a:ea typeface="Arial"/>
                <a:cs typeface="Arial"/>
                <a:sym typeface="Arial"/>
              </a:rPr>
              <a:t>DIRECTED BY: </a:t>
            </a:r>
          </a:p>
          <a:p>
            <a:pPr marL="0" marR="0" lvl="0" indent="0" algn="l" rtl="0">
              <a:spcBef>
                <a:spcPts val="0"/>
              </a:spcBef>
              <a:spcAft>
                <a:spcPts val="0"/>
              </a:spcAft>
              <a:buNone/>
            </a:pPr>
            <a:r>
              <a:rPr lang="es-ES" sz="1200" b="1" dirty="0">
                <a:solidFill>
                  <a:schemeClr val="lt1"/>
                </a:solidFill>
              </a:rPr>
              <a:t>CARLOS JAIME BARRIOS HERNÁNDEZ </a:t>
            </a:r>
            <a:endParaRPr lang="es-ES" sz="1200" dirty="0">
              <a:solidFill>
                <a:schemeClr val="lt1"/>
              </a:solidFill>
              <a:latin typeface="Arial"/>
              <a:ea typeface="Arial"/>
              <a:cs typeface="Arial"/>
              <a:sym typeface="Arial"/>
            </a:endParaRPr>
          </a:p>
          <a:p>
            <a:pPr marL="0" marR="0" lvl="0" indent="0" algn="l" rtl="0">
              <a:spcBef>
                <a:spcPts val="0"/>
              </a:spcBef>
              <a:spcAft>
                <a:spcPts val="0"/>
              </a:spcAft>
              <a:buNone/>
            </a:pPr>
            <a:r>
              <a:rPr lang="es-ES" sz="1200" b="1" dirty="0">
                <a:solidFill>
                  <a:schemeClr val="lt1"/>
                </a:solidFill>
              </a:rPr>
              <a:t>YVES DENNEULIN</a:t>
            </a:r>
          </a:p>
          <a:p>
            <a:pPr marL="0" marR="0" lvl="0" indent="0" algn="l" rtl="0">
              <a:spcBef>
                <a:spcPts val="0"/>
              </a:spcBef>
              <a:spcAft>
                <a:spcPts val="0"/>
              </a:spcAft>
              <a:buNone/>
            </a:pPr>
            <a:endParaRPr lang="es-ES" sz="1200" b="1" dirty="0">
              <a:solidFill>
                <a:schemeClr val="lt1"/>
              </a:solidFill>
            </a:endParaRPr>
          </a:p>
          <a:p>
            <a:pPr marL="0" marR="0" lvl="0" indent="0" algn="l" rtl="0">
              <a:spcBef>
                <a:spcPts val="0"/>
              </a:spcBef>
              <a:spcAft>
                <a:spcPts val="0"/>
              </a:spcAft>
              <a:buNone/>
            </a:pPr>
            <a:r>
              <a:rPr lang="es-ES" sz="1200" b="1" dirty="0">
                <a:solidFill>
                  <a:schemeClr val="lt1"/>
                </a:solidFill>
              </a:rPr>
              <a:t>ESCUELA DE INGENIERÍA DE SISTEMAS</a:t>
            </a:r>
          </a:p>
          <a:p>
            <a:pPr marL="0" marR="0" lvl="0" indent="0" algn="l" rtl="0">
              <a:spcBef>
                <a:spcPts val="0"/>
              </a:spcBef>
              <a:spcAft>
                <a:spcPts val="0"/>
              </a:spcAft>
              <a:buNone/>
            </a:pPr>
            <a:r>
              <a:rPr lang="es-ES" sz="1200" b="1" dirty="0">
                <a:solidFill>
                  <a:schemeClr val="lt1"/>
                </a:solidFill>
              </a:rPr>
              <a:t>DOCTORADO EN CIENCIAS DE LA COMPUTACIÓN</a:t>
            </a:r>
          </a:p>
          <a:p>
            <a:pPr marL="0" marR="0" lvl="0" indent="0" algn="l" rtl="0">
              <a:lnSpc>
                <a:spcPct val="200000"/>
              </a:lnSpc>
              <a:spcBef>
                <a:spcPts val="0"/>
              </a:spcBef>
              <a:spcAft>
                <a:spcPts val="0"/>
              </a:spcAft>
              <a:buNone/>
            </a:pPr>
            <a:endParaRPr lang="en-US" sz="1200" dirty="0"/>
          </a:p>
        </p:txBody>
      </p:sp>
      <p:cxnSp>
        <p:nvCxnSpPr>
          <p:cNvPr id="68" name="Google Shape;68;p10"/>
          <p:cNvCxnSpPr/>
          <p:nvPr/>
        </p:nvCxnSpPr>
        <p:spPr>
          <a:xfrm rot="10800000">
            <a:off x="726621" y="3843228"/>
            <a:ext cx="0" cy="2171700"/>
          </a:xfrm>
          <a:prstGeom prst="straightConnector1">
            <a:avLst/>
          </a:prstGeom>
          <a:noFill/>
          <a:ln w="38100" cap="flat" cmpd="sng">
            <a:solidFill>
              <a:schemeClr val="accent1"/>
            </a:solidFill>
            <a:prstDash val="solid"/>
            <a:miter lim="800000"/>
            <a:headEnd type="none" w="sm" len="sm"/>
            <a:tailEnd type="none" w="sm" len="sm"/>
          </a:ln>
        </p:spPr>
      </p:cxnSp>
      <p:cxnSp>
        <p:nvCxnSpPr>
          <p:cNvPr id="69" name="Google Shape;69;p10"/>
          <p:cNvCxnSpPr/>
          <p:nvPr/>
        </p:nvCxnSpPr>
        <p:spPr>
          <a:xfrm rot="10800000">
            <a:off x="11677251" y="474769"/>
            <a:ext cx="0" cy="912203"/>
          </a:xfrm>
          <a:prstGeom prst="straightConnector1">
            <a:avLst/>
          </a:prstGeom>
          <a:noFill/>
          <a:ln w="38100" cap="flat" cmpd="sng">
            <a:solidFill>
              <a:schemeClr val="accent1"/>
            </a:solidFill>
            <a:prstDash val="solid"/>
            <a:miter lim="800000"/>
            <a:headEnd type="none" w="sm" len="sm"/>
            <a:tailEnd type="none" w="sm" len="sm"/>
          </a:ln>
        </p:spPr>
      </p:cxnSp>
      <p:sp>
        <p:nvSpPr>
          <p:cNvPr id="70" name="Google Shape;70;p10"/>
          <p:cNvSpPr/>
          <p:nvPr/>
        </p:nvSpPr>
        <p:spPr>
          <a:xfrm>
            <a:off x="586467" y="828135"/>
            <a:ext cx="8975949" cy="16483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dirty="0">
                <a:solidFill>
                  <a:schemeClr val="accent1"/>
                </a:solidFill>
                <a:latin typeface="Oswald Regular"/>
                <a:ea typeface="Oswald Regular"/>
                <a:cs typeface="Oswald Regular"/>
                <a:sym typeface="Oswald Regular"/>
              </a:rPr>
              <a:t>A New Parallelization Approach in Deep Learning Using CPU/GPU Architectures for Memory Optimization</a:t>
            </a:r>
            <a:endParaRPr lang="es-ES" sz="3600" dirty="0">
              <a:solidFill>
                <a:schemeClr val="accent1"/>
              </a:solidFill>
              <a:latin typeface="Oswald Regular"/>
              <a:ea typeface="Oswald Regular"/>
              <a:cs typeface="Oswald Regular"/>
              <a:sym typeface="Oswald Regular"/>
            </a:endParaRPr>
          </a:p>
        </p:txBody>
      </p:sp>
      <p:pic>
        <p:nvPicPr>
          <p:cNvPr id="4" name="Picture 3" descr="Icon&#10;&#10;Description automatically generated">
            <a:extLst>
              <a:ext uri="{FF2B5EF4-FFF2-40B4-BE49-F238E27FC236}">
                <a16:creationId xmlns:a16="http://schemas.microsoft.com/office/drawing/2014/main" id="{AE893BA8-1B59-BA4C-8888-A1A20F302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0100100" y="794250"/>
            <a:ext cx="1340072" cy="650991"/>
          </a:xfrm>
          <a:prstGeom prst="rect">
            <a:avLst/>
          </a:prstGeom>
        </p:spPr>
      </p:pic>
      <p:pic>
        <p:nvPicPr>
          <p:cNvPr id="11" name="Picture 10" descr="Text&#10;&#10;Description automatically generated">
            <a:extLst>
              <a:ext uri="{FF2B5EF4-FFF2-40B4-BE49-F238E27FC236}">
                <a16:creationId xmlns:a16="http://schemas.microsoft.com/office/drawing/2014/main" id="{B8CE3C44-4755-BE6E-3D1B-2E7E35476E75}"/>
              </a:ext>
            </a:extLst>
          </p:cNvPr>
          <p:cNvPicPr>
            <a:picLocks noChangeAspect="1"/>
          </p:cNvPicPr>
          <p:nvPr/>
        </p:nvPicPr>
        <p:blipFill>
          <a:blip r:embed="rId5"/>
          <a:stretch>
            <a:fillRect/>
          </a:stretch>
        </p:blipFill>
        <p:spPr>
          <a:xfrm>
            <a:off x="6387111" y="5401788"/>
            <a:ext cx="4086454" cy="1005788"/>
          </a:xfrm>
          <a:prstGeom prst="rect">
            <a:avLst/>
          </a:prstGeom>
        </p:spPr>
      </p:pic>
      <p:pic>
        <p:nvPicPr>
          <p:cNvPr id="3" name="Picture 2" descr="A black background with yellow text&#10;&#10;Description automatically generated">
            <a:extLst>
              <a:ext uri="{FF2B5EF4-FFF2-40B4-BE49-F238E27FC236}">
                <a16:creationId xmlns:a16="http://schemas.microsoft.com/office/drawing/2014/main" id="{5F68DB1D-DB97-3BA7-9307-2C1C68429BF1}"/>
              </a:ext>
            </a:extLst>
          </p:cNvPr>
          <p:cNvPicPr>
            <a:picLocks noChangeAspect="1"/>
          </p:cNvPicPr>
          <p:nvPr/>
        </p:nvPicPr>
        <p:blipFill>
          <a:blip r:embed="rId6"/>
          <a:stretch>
            <a:fillRect/>
          </a:stretch>
        </p:blipFill>
        <p:spPr>
          <a:xfrm>
            <a:off x="9648578" y="3397890"/>
            <a:ext cx="2243116" cy="657936"/>
          </a:xfrm>
          <a:prstGeom prst="rect">
            <a:avLst/>
          </a:prstGeom>
        </p:spPr>
      </p:pic>
      <p:grpSp>
        <p:nvGrpSpPr>
          <p:cNvPr id="9" name="Group 8">
            <a:extLst>
              <a:ext uri="{FF2B5EF4-FFF2-40B4-BE49-F238E27FC236}">
                <a16:creationId xmlns:a16="http://schemas.microsoft.com/office/drawing/2014/main" id="{F7FF73BB-02E8-CE8E-4A1C-000EF5DFCA72}"/>
              </a:ext>
            </a:extLst>
          </p:cNvPr>
          <p:cNvGrpSpPr/>
          <p:nvPr/>
        </p:nvGrpSpPr>
        <p:grpSpPr>
          <a:xfrm>
            <a:off x="10475885" y="5406393"/>
            <a:ext cx="2381764" cy="623472"/>
            <a:chOff x="8045695" y="2077224"/>
            <a:chExt cx="3631556" cy="1112038"/>
          </a:xfrm>
        </p:grpSpPr>
        <p:pic>
          <p:nvPicPr>
            <p:cNvPr id="1026" name="Picture 2" descr="Home">
              <a:extLst>
                <a:ext uri="{FF2B5EF4-FFF2-40B4-BE49-F238E27FC236}">
                  <a16:creationId xmlns:a16="http://schemas.microsoft.com/office/drawing/2014/main" id="{A8654EBB-1A65-CDD6-D4F2-E2028C0E0F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27477" y="2077224"/>
              <a:ext cx="1167538" cy="7985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F00DEDD-03C4-8329-DDF6-0ABFD461E3D3}"/>
                </a:ext>
              </a:extLst>
            </p:cNvPr>
            <p:cNvSpPr txBox="1"/>
            <p:nvPr/>
          </p:nvSpPr>
          <p:spPr>
            <a:xfrm>
              <a:off x="8045695" y="2881485"/>
              <a:ext cx="3631556" cy="307777"/>
            </a:xfrm>
            <a:prstGeom prst="rect">
              <a:avLst/>
            </a:prstGeom>
            <a:noFill/>
          </p:spPr>
          <p:txBody>
            <a:bodyPr wrap="square">
              <a:spAutoFit/>
            </a:bodyPr>
            <a:lstStyle/>
            <a:p>
              <a:pPr algn="l" fontAlgn="base"/>
              <a:r>
                <a:rPr lang="fr-FR" b="0" i="0" cap="all" dirty="0">
                  <a:solidFill>
                    <a:schemeClr val="bg1"/>
                  </a:solidFill>
                  <a:effectLst/>
                  <a:latin typeface="montserratbold"/>
                </a:rPr>
                <a:t>LABORATOIRE D'INFORMATIQUE DE GRENOBLE</a:t>
              </a:r>
              <a:endParaRPr lang="en-US" dirty="0">
                <a:solidFill>
                  <a:schemeClr val="bg1"/>
                </a:solidFill>
              </a:endParaRPr>
            </a:p>
          </p:txBody>
        </p:sp>
      </p:grpSp>
      <p:pic>
        <p:nvPicPr>
          <p:cNvPr id="2" name="Picture 2" descr="French Institute for Research in Computer Science and Automation - Wikipedia">
            <a:extLst>
              <a:ext uri="{FF2B5EF4-FFF2-40B4-BE49-F238E27FC236}">
                <a16:creationId xmlns:a16="http://schemas.microsoft.com/office/drawing/2014/main" id="{5946C075-4A13-E878-A18C-EFA39096F6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0100" y="4354927"/>
            <a:ext cx="1873912" cy="8186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202"/>
        </a:solidFill>
        <a:effectLst/>
      </p:bgPr>
    </p:bg>
    <p:spTree>
      <p:nvGrpSpPr>
        <p:cNvPr id="1" name="Shape 441"/>
        <p:cNvGrpSpPr/>
        <p:nvPr/>
      </p:nvGrpSpPr>
      <p:grpSpPr>
        <a:xfrm>
          <a:off x="0" y="0"/>
          <a:ext cx="0" cy="0"/>
          <a:chOff x="0" y="0"/>
          <a:chExt cx="0" cy="0"/>
        </a:xfrm>
      </p:grpSpPr>
      <p:sp>
        <p:nvSpPr>
          <p:cNvPr id="443" name="Google Shape;443;p31"/>
          <p:cNvSpPr txBox="1"/>
          <p:nvPr/>
        </p:nvSpPr>
        <p:spPr>
          <a:xfrm>
            <a:off x="845683" y="2066376"/>
            <a:ext cx="5250303"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THEORETICAL FRAMEWORK</a:t>
            </a:r>
            <a:endParaRPr dirty="0"/>
          </a:p>
        </p:txBody>
      </p:sp>
      <p:cxnSp>
        <p:nvCxnSpPr>
          <p:cNvPr id="444" name="Google Shape;444;p31"/>
          <p:cNvCxnSpPr/>
          <p:nvPr/>
        </p:nvCxnSpPr>
        <p:spPr>
          <a:xfrm>
            <a:off x="961292" y="3908226"/>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447" name="Google Shape;447;p31"/>
          <p:cNvSpPr/>
          <p:nvPr/>
        </p:nvSpPr>
        <p:spPr>
          <a:xfrm>
            <a:off x="845684" y="496716"/>
            <a:ext cx="15167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rgbClr val="3F3F3F"/>
                </a:solidFill>
                <a:latin typeface="Oswald"/>
                <a:ea typeface="Oswald"/>
                <a:cs typeface="Oswald"/>
                <a:sym typeface="Oswald"/>
              </a:rPr>
              <a:t>04</a:t>
            </a:r>
            <a:endParaRPr sz="1800" dirty="0">
              <a:solidFill>
                <a:srgbClr val="3F3F3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4" y="888001"/>
            <a:ext cx="427876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NEURON – BASIC UNIT</a:t>
            </a:r>
            <a:endParaRPr sz="2400" dirty="0">
              <a:solidFill>
                <a:srgbClr val="0C0C0C"/>
              </a:solidFill>
              <a:latin typeface="Oswald"/>
              <a:ea typeface="Oswald"/>
              <a:cs typeface="Oswald"/>
              <a:sym typeface="Oswald"/>
            </a:endParaRPr>
          </a:p>
        </p:txBody>
      </p:sp>
      <p:grpSp>
        <p:nvGrpSpPr>
          <p:cNvPr id="2" name="Group 1">
            <a:extLst>
              <a:ext uri="{FF2B5EF4-FFF2-40B4-BE49-F238E27FC236}">
                <a16:creationId xmlns:a16="http://schemas.microsoft.com/office/drawing/2014/main" id="{FDD2D15D-927A-4D38-E1C0-D87283A7E170}"/>
              </a:ext>
            </a:extLst>
          </p:cNvPr>
          <p:cNvGrpSpPr/>
          <p:nvPr/>
        </p:nvGrpSpPr>
        <p:grpSpPr>
          <a:xfrm>
            <a:off x="2174972" y="1834411"/>
            <a:ext cx="7842056" cy="2624040"/>
            <a:chOff x="1940251" y="656691"/>
            <a:chExt cx="8980285" cy="3317015"/>
          </a:xfrm>
        </p:grpSpPr>
        <p:sp>
          <p:nvSpPr>
            <p:cNvPr id="3" name="TextBox 2">
              <a:extLst>
                <a:ext uri="{FF2B5EF4-FFF2-40B4-BE49-F238E27FC236}">
                  <a16:creationId xmlns:a16="http://schemas.microsoft.com/office/drawing/2014/main" id="{9863DC78-90F2-1DEE-9642-BAAA64ED356C}"/>
                </a:ext>
              </a:extLst>
            </p:cNvPr>
            <p:cNvSpPr txBox="1"/>
            <p:nvPr/>
          </p:nvSpPr>
          <p:spPr>
            <a:xfrm>
              <a:off x="3403264" y="2631431"/>
              <a:ext cx="372218" cy="369332"/>
            </a:xfrm>
            <a:prstGeom prst="rect">
              <a:avLst/>
            </a:prstGeom>
            <a:noFill/>
          </p:spPr>
          <p:txBody>
            <a:bodyPr wrap="none" rtlCol="0">
              <a:spAutoFit/>
            </a:bodyPr>
            <a:lstStyle/>
            <a:p>
              <a:r>
                <a:rPr lang="en-US" dirty="0"/>
                <a:t>X</a:t>
              </a:r>
              <a:r>
                <a:rPr lang="en-US" baseline="-25000" dirty="0"/>
                <a:t>j</a:t>
              </a:r>
            </a:p>
          </p:txBody>
        </p:sp>
        <p:sp>
          <p:nvSpPr>
            <p:cNvPr id="4" name="TextBox 3">
              <a:extLst>
                <a:ext uri="{FF2B5EF4-FFF2-40B4-BE49-F238E27FC236}">
                  <a16:creationId xmlns:a16="http://schemas.microsoft.com/office/drawing/2014/main" id="{D8A32048-C2FA-0BCF-D765-B5086BFD3871}"/>
                </a:ext>
              </a:extLst>
            </p:cNvPr>
            <p:cNvSpPr txBox="1"/>
            <p:nvPr/>
          </p:nvSpPr>
          <p:spPr>
            <a:xfrm>
              <a:off x="3403264" y="3604374"/>
              <a:ext cx="372218" cy="369332"/>
            </a:xfrm>
            <a:prstGeom prst="rect">
              <a:avLst/>
            </a:prstGeom>
            <a:noFill/>
          </p:spPr>
          <p:txBody>
            <a:bodyPr wrap="none" rtlCol="0">
              <a:spAutoFit/>
            </a:bodyPr>
            <a:lstStyle/>
            <a:p>
              <a:r>
                <a:rPr lang="en-US" dirty="0"/>
                <a:t>Y</a:t>
              </a:r>
              <a:r>
                <a:rPr lang="en-US" baseline="-25000" dirty="0"/>
                <a:t>j</a:t>
              </a:r>
            </a:p>
          </p:txBody>
        </p:sp>
        <p:sp>
          <p:nvSpPr>
            <p:cNvPr id="5" name="Oval 4">
              <a:extLst>
                <a:ext uri="{FF2B5EF4-FFF2-40B4-BE49-F238E27FC236}">
                  <a16:creationId xmlns:a16="http://schemas.microsoft.com/office/drawing/2014/main" id="{9F239490-1DE1-8C1A-07A0-A6AB01426406}"/>
                </a:ext>
              </a:extLst>
            </p:cNvPr>
            <p:cNvSpPr/>
            <p:nvPr/>
          </p:nvSpPr>
          <p:spPr>
            <a:xfrm>
              <a:off x="5649567" y="2348880"/>
              <a:ext cx="1080120"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5BC6714-DFC1-8276-B142-39EA9BC4203A}"/>
                </a:ext>
              </a:extLst>
            </p:cNvPr>
            <p:cNvSpPr/>
            <p:nvPr/>
          </p:nvSpPr>
          <p:spPr>
            <a:xfrm>
              <a:off x="8832304" y="2672916"/>
              <a:ext cx="208823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Function</a:t>
              </a:r>
            </a:p>
          </p:txBody>
        </p:sp>
        <p:sp>
          <p:nvSpPr>
            <p:cNvPr id="7" name="TextBox 6">
              <a:extLst>
                <a:ext uri="{FF2B5EF4-FFF2-40B4-BE49-F238E27FC236}">
                  <a16:creationId xmlns:a16="http://schemas.microsoft.com/office/drawing/2014/main" id="{F1E935F6-16B5-4E3D-EE01-004C313F9E9D}"/>
                </a:ext>
              </a:extLst>
            </p:cNvPr>
            <p:cNvSpPr txBox="1"/>
            <p:nvPr/>
          </p:nvSpPr>
          <p:spPr>
            <a:xfrm>
              <a:off x="9930229" y="2262099"/>
              <a:ext cx="697627" cy="369332"/>
            </a:xfrm>
            <a:prstGeom prst="rect">
              <a:avLst/>
            </a:prstGeom>
            <a:noFill/>
          </p:spPr>
          <p:txBody>
            <a:bodyPr wrap="none" rtlCol="0">
              <a:spAutoFit/>
            </a:bodyPr>
            <a:lstStyle/>
            <a:p>
              <a:r>
                <a:rPr lang="en-US" dirty="0"/>
                <a:t>Error</a:t>
              </a:r>
            </a:p>
          </p:txBody>
        </p:sp>
        <p:sp>
          <p:nvSpPr>
            <p:cNvPr id="8" name="Rectangle 7">
              <a:extLst>
                <a:ext uri="{FF2B5EF4-FFF2-40B4-BE49-F238E27FC236}">
                  <a16:creationId xmlns:a16="http://schemas.microsoft.com/office/drawing/2014/main" id="{6254FD46-75EE-2546-C2FC-C835A68C9287}"/>
                </a:ext>
              </a:extLst>
            </p:cNvPr>
            <p:cNvSpPr/>
            <p:nvPr/>
          </p:nvSpPr>
          <p:spPr>
            <a:xfrm>
              <a:off x="5318338" y="1340768"/>
              <a:ext cx="1742577"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r>
                <a:rPr lang="en-US" baseline="-25000" dirty="0"/>
                <a:t>j</a:t>
              </a:r>
              <a:r>
                <a:rPr lang="en-US" dirty="0"/>
                <a:t>   b</a:t>
              </a:r>
              <a:r>
                <a:rPr lang="en-US" baseline="-25000" dirty="0"/>
                <a:t>j</a:t>
              </a:r>
            </a:p>
          </p:txBody>
        </p:sp>
        <p:cxnSp>
          <p:nvCxnSpPr>
            <p:cNvPr id="9" name="Straight Arrow Connector 8">
              <a:extLst>
                <a:ext uri="{FF2B5EF4-FFF2-40B4-BE49-F238E27FC236}">
                  <a16:creationId xmlns:a16="http://schemas.microsoft.com/office/drawing/2014/main" id="{B6FC6F3D-10D8-4A1D-6A36-10DD276A47C5}"/>
                </a:ext>
              </a:extLst>
            </p:cNvPr>
            <p:cNvCxnSpPr/>
            <p:nvPr/>
          </p:nvCxnSpPr>
          <p:spPr>
            <a:xfrm>
              <a:off x="5951984" y="1916832"/>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F1D50A-52D3-4686-CB62-03C723378DBC}"/>
                </a:ext>
              </a:extLst>
            </p:cNvPr>
            <p:cNvCxnSpPr/>
            <p:nvPr/>
          </p:nvCxnSpPr>
          <p:spPr>
            <a:xfrm>
              <a:off x="6456040" y="1916832"/>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8677E1BD-3455-58CA-F2A4-A4D896E30CF5}"/>
                </a:ext>
              </a:extLst>
            </p:cNvPr>
            <p:cNvCxnSpPr>
              <a:cxnSpLocks/>
              <a:stCxn id="4" idx="3"/>
              <a:endCxn id="6" idx="2"/>
            </p:cNvCxnSpPr>
            <p:nvPr/>
          </p:nvCxnSpPr>
          <p:spPr>
            <a:xfrm flipV="1">
              <a:off x="3775482" y="3104964"/>
              <a:ext cx="6100938" cy="6840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9C6E8D2-6A7B-2FD4-4405-40A1C5581531}"/>
                </a:ext>
              </a:extLst>
            </p:cNvPr>
            <p:cNvCxnSpPr>
              <a:cxnSpLocks/>
              <a:stCxn id="3" idx="3"/>
            </p:cNvCxnSpPr>
            <p:nvPr/>
          </p:nvCxnSpPr>
          <p:spPr>
            <a:xfrm>
              <a:off x="3775482" y="2816097"/>
              <a:ext cx="18740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44D7678B-311D-BF8E-F366-DE4CAB19FCF7}"/>
                </a:ext>
              </a:extLst>
            </p:cNvPr>
            <p:cNvCxnSpPr>
              <a:cxnSpLocks/>
              <a:stCxn id="6" idx="0"/>
              <a:endCxn id="8" idx="0"/>
            </p:cNvCxnSpPr>
            <p:nvPr/>
          </p:nvCxnSpPr>
          <p:spPr>
            <a:xfrm rot="16200000" flipV="1">
              <a:off x="7366950" y="163445"/>
              <a:ext cx="1332148" cy="3686793"/>
            </a:xfrm>
            <a:prstGeom prst="bentConnector3">
              <a:avLst>
                <a:gd name="adj1" fmla="val 1171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D927EC2-B887-7EFF-919C-DE28E00C9144}"/>
                </a:ext>
              </a:extLst>
            </p:cNvPr>
            <p:cNvCxnSpPr>
              <a:stCxn id="5" idx="6"/>
              <a:endCxn id="6" idx="1"/>
            </p:cNvCxnSpPr>
            <p:nvPr/>
          </p:nvCxnSpPr>
          <p:spPr>
            <a:xfrm>
              <a:off x="6729687" y="2888940"/>
              <a:ext cx="2102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ouble Brace 15">
              <a:extLst>
                <a:ext uri="{FF2B5EF4-FFF2-40B4-BE49-F238E27FC236}">
                  <a16:creationId xmlns:a16="http://schemas.microsoft.com/office/drawing/2014/main" id="{F1254FFA-9223-AF05-883C-3A912DC61A11}"/>
                </a:ext>
              </a:extLst>
            </p:cNvPr>
            <p:cNvSpPr/>
            <p:nvPr/>
          </p:nvSpPr>
          <p:spPr>
            <a:xfrm>
              <a:off x="1940251" y="2751185"/>
              <a:ext cx="1260140" cy="118813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Inputs</a:t>
              </a:r>
            </a:p>
          </p:txBody>
        </p:sp>
        <p:sp>
          <p:nvSpPr>
            <p:cNvPr id="17" name="TextBox 16">
              <a:extLst>
                <a:ext uri="{FF2B5EF4-FFF2-40B4-BE49-F238E27FC236}">
                  <a16:creationId xmlns:a16="http://schemas.microsoft.com/office/drawing/2014/main" id="{3DD63DB2-1016-4A0E-40F7-25331BFA9807}"/>
                </a:ext>
              </a:extLst>
            </p:cNvPr>
            <p:cNvSpPr txBox="1"/>
            <p:nvPr/>
          </p:nvSpPr>
          <p:spPr>
            <a:xfrm>
              <a:off x="6816080" y="2519607"/>
              <a:ext cx="1851789" cy="369332"/>
            </a:xfrm>
            <a:prstGeom prst="rect">
              <a:avLst/>
            </a:prstGeom>
            <a:noFill/>
          </p:spPr>
          <p:txBody>
            <a:bodyPr wrap="none" rtlCol="0">
              <a:spAutoFit/>
            </a:bodyPr>
            <a:lstStyle/>
            <a:p>
              <a:r>
                <a:rPr lang="en-US" dirty="0"/>
                <a:t>Y</a:t>
              </a:r>
              <a:r>
                <a:rPr lang="en-US" baseline="-25000" dirty="0"/>
                <a:t>j</a:t>
              </a:r>
              <a:r>
                <a:rPr lang="en-US" dirty="0"/>
                <a:t> Actual Output</a:t>
              </a:r>
            </a:p>
          </p:txBody>
        </p:sp>
        <p:sp>
          <p:nvSpPr>
            <p:cNvPr id="18" name="TextBox 17">
              <a:extLst>
                <a:ext uri="{FF2B5EF4-FFF2-40B4-BE49-F238E27FC236}">
                  <a16:creationId xmlns:a16="http://schemas.microsoft.com/office/drawing/2014/main" id="{2A82196A-A1DD-8271-7680-143379AE0552}"/>
                </a:ext>
              </a:extLst>
            </p:cNvPr>
            <p:cNvSpPr txBox="1"/>
            <p:nvPr/>
          </p:nvSpPr>
          <p:spPr>
            <a:xfrm>
              <a:off x="6816080" y="3419707"/>
              <a:ext cx="2005677" cy="369332"/>
            </a:xfrm>
            <a:prstGeom prst="rect">
              <a:avLst/>
            </a:prstGeom>
            <a:noFill/>
          </p:spPr>
          <p:txBody>
            <a:bodyPr wrap="none" rtlCol="0">
              <a:spAutoFit/>
            </a:bodyPr>
            <a:lstStyle/>
            <a:p>
              <a:r>
                <a:rPr lang="en-US" dirty="0"/>
                <a:t>Y</a:t>
              </a:r>
              <a:r>
                <a:rPr lang="en-US" baseline="-25000" dirty="0"/>
                <a:t>j</a:t>
              </a:r>
              <a:r>
                <a:rPr lang="en-US" dirty="0"/>
                <a:t> Desired Output</a:t>
              </a:r>
            </a:p>
          </p:txBody>
        </p:sp>
        <p:sp>
          <p:nvSpPr>
            <p:cNvPr id="19" name="TextBox 18">
              <a:extLst>
                <a:ext uri="{FF2B5EF4-FFF2-40B4-BE49-F238E27FC236}">
                  <a16:creationId xmlns:a16="http://schemas.microsoft.com/office/drawing/2014/main" id="{E5FDE653-E2E3-DC71-8E02-B628603B6EB3}"/>
                </a:ext>
              </a:extLst>
            </p:cNvPr>
            <p:cNvSpPr txBox="1"/>
            <p:nvPr/>
          </p:nvSpPr>
          <p:spPr>
            <a:xfrm>
              <a:off x="7060915" y="656691"/>
              <a:ext cx="2159566" cy="369332"/>
            </a:xfrm>
            <a:prstGeom prst="rect">
              <a:avLst/>
            </a:prstGeom>
            <a:noFill/>
          </p:spPr>
          <p:txBody>
            <a:bodyPr wrap="none" rtlCol="0">
              <a:spAutoFit/>
            </a:bodyPr>
            <a:lstStyle/>
            <a:p>
              <a:r>
                <a:rPr lang="en-US" dirty="0"/>
                <a:t>Update parameters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DA5A28-5CA7-7201-7C01-43ACE27AD77A}"/>
                    </a:ext>
                  </a:extLst>
                </p:cNvPr>
                <p:cNvSpPr txBox="1"/>
                <p:nvPr/>
              </p:nvSpPr>
              <p:spPr>
                <a:xfrm>
                  <a:off x="5787836" y="2659782"/>
                  <a:ext cx="32829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rPr>
                          <m:t>𝛴</m:t>
                        </m:r>
                      </m:oMath>
                    </m:oMathPara>
                  </a14:m>
                  <a:endParaRPr lang="en-US" dirty="0"/>
                </a:p>
              </p:txBody>
            </p:sp>
          </mc:Choice>
          <mc:Fallback xmlns="">
            <p:sp>
              <p:nvSpPr>
                <p:cNvPr id="53" name="TextBox 52">
                  <a:extLst>
                    <a:ext uri="{FF2B5EF4-FFF2-40B4-BE49-F238E27FC236}">
                      <a16:creationId xmlns:a16="http://schemas.microsoft.com/office/drawing/2014/main" id="{0581F702-77FF-4800-B42D-82CD2DE29D96}"/>
                    </a:ext>
                  </a:extLst>
                </p:cNvPr>
                <p:cNvSpPr txBox="1">
                  <a:spLocks noRot="1" noChangeAspect="1" noMove="1" noResize="1" noEditPoints="1" noAdjustHandles="1" noChangeArrowheads="1" noChangeShapeType="1" noTextEdit="1"/>
                </p:cNvSpPr>
                <p:nvPr/>
              </p:nvSpPr>
              <p:spPr>
                <a:xfrm>
                  <a:off x="5787836" y="2659782"/>
                  <a:ext cx="328295" cy="430887"/>
                </a:xfrm>
                <a:prstGeom prst="rect">
                  <a:avLst/>
                </a:prstGeom>
                <a:blipFill>
                  <a:blip r:embed="rId3"/>
                  <a:stretch>
                    <a:fillRect/>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A120CFB8-D7F8-85BA-E93A-302941F76A50}"/>
                </a:ext>
              </a:extLst>
            </p:cNvPr>
            <p:cNvCxnSpPr>
              <a:cxnSpLocks/>
            </p:cNvCxnSpPr>
            <p:nvPr/>
          </p:nvCxnSpPr>
          <p:spPr>
            <a:xfrm>
              <a:off x="6189626" y="2492896"/>
              <a:ext cx="1" cy="825644"/>
            </a:xfrm>
            <a:prstGeom prst="line">
              <a:avLst/>
            </a:prstGeom>
            <a:ln>
              <a:solidFill>
                <a:schemeClr val="bg1"/>
              </a:solidFill>
            </a:ln>
          </p:spPr>
          <p:style>
            <a:lnRef idx="1">
              <a:schemeClr val="accent2"/>
            </a:lnRef>
            <a:fillRef idx="0">
              <a:schemeClr val="accent2"/>
            </a:fillRef>
            <a:effectRef idx="0">
              <a:schemeClr val="accent2"/>
            </a:effectRef>
            <a:fontRef idx="minor">
              <a:schemeClr val="tx1"/>
            </a:fontRef>
          </p:style>
        </p:cxnSp>
        <p:grpSp>
          <p:nvGrpSpPr>
            <p:cNvPr id="22" name="Group 21">
              <a:extLst>
                <a:ext uri="{FF2B5EF4-FFF2-40B4-BE49-F238E27FC236}">
                  <a16:creationId xmlns:a16="http://schemas.microsoft.com/office/drawing/2014/main" id="{6F3F9C0B-A26A-94C6-146B-640C5D262960}"/>
                </a:ext>
              </a:extLst>
            </p:cNvPr>
            <p:cNvGrpSpPr/>
            <p:nvPr/>
          </p:nvGrpSpPr>
          <p:grpSpPr>
            <a:xfrm>
              <a:off x="6263122" y="2777118"/>
              <a:ext cx="348382" cy="248062"/>
              <a:chOff x="5787836" y="5301208"/>
              <a:chExt cx="760344" cy="432048"/>
            </a:xfrm>
          </p:grpSpPr>
          <p:cxnSp>
            <p:nvCxnSpPr>
              <p:cNvPr id="23" name="Straight Connector 22">
                <a:extLst>
                  <a:ext uri="{FF2B5EF4-FFF2-40B4-BE49-F238E27FC236}">
                    <a16:creationId xmlns:a16="http://schemas.microsoft.com/office/drawing/2014/main" id="{0305BD29-6D2C-6670-63B0-FB89542EED5E}"/>
                  </a:ext>
                </a:extLst>
              </p:cNvPr>
              <p:cNvCxnSpPr/>
              <p:nvPr/>
            </p:nvCxnSpPr>
            <p:spPr>
              <a:xfrm>
                <a:off x="5787836" y="5733256"/>
                <a:ext cx="2361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6DD6DE-BC85-B80E-A828-C452F8A5D76B}"/>
                  </a:ext>
                </a:extLst>
              </p:cNvPr>
              <p:cNvCxnSpPr/>
              <p:nvPr/>
            </p:nvCxnSpPr>
            <p:spPr>
              <a:xfrm flipV="1">
                <a:off x="6023992" y="5301208"/>
                <a:ext cx="288032" cy="4320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CD1EDF-DC96-E4BD-870E-AFA2EDDAC0DC}"/>
                  </a:ext>
                </a:extLst>
              </p:cNvPr>
              <p:cNvCxnSpPr/>
              <p:nvPr/>
            </p:nvCxnSpPr>
            <p:spPr>
              <a:xfrm>
                <a:off x="6312024" y="5301208"/>
                <a:ext cx="236156"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12" name="Picture 11">
            <a:extLst>
              <a:ext uri="{FF2B5EF4-FFF2-40B4-BE49-F238E27FC236}">
                <a16:creationId xmlns:a16="http://schemas.microsoft.com/office/drawing/2014/main" id="{52F3B62C-E4A8-5504-9FD5-7CFEE0540C1A}"/>
              </a:ext>
            </a:extLst>
          </p:cNvPr>
          <p:cNvPicPr>
            <a:picLocks noChangeAspect="1"/>
          </p:cNvPicPr>
          <p:nvPr/>
        </p:nvPicPr>
        <p:blipFill>
          <a:blip r:embed="rId3"/>
          <a:stretch/>
        </p:blipFill>
        <p:spPr bwMode="auto">
          <a:xfrm>
            <a:off x="6298066" y="169724"/>
            <a:ext cx="5048250" cy="1838694"/>
          </a:xfrm>
          <a:prstGeom prst="rect">
            <a:avLst/>
          </a:prstGeom>
        </p:spPr>
      </p:pic>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4" y="888001"/>
            <a:ext cx="427876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BACKPROPAGATION</a:t>
            </a:r>
            <a:endParaRPr sz="2400" dirty="0">
              <a:solidFill>
                <a:srgbClr val="0C0C0C"/>
              </a:solidFill>
              <a:latin typeface="Oswald"/>
              <a:ea typeface="Oswald"/>
              <a:cs typeface="Oswald"/>
              <a:sym typeface="Oswald"/>
            </a:endParaRPr>
          </a:p>
        </p:txBody>
      </p:sp>
      <p:pic>
        <p:nvPicPr>
          <p:cNvPr id="1026" name="Picture 2" descr="Schematic diagram of backpropagation training algorithm and typical neuron model. ">
            <a:extLst>
              <a:ext uri="{FF2B5EF4-FFF2-40B4-BE49-F238E27FC236}">
                <a16:creationId xmlns:a16="http://schemas.microsoft.com/office/drawing/2014/main" id="{54BEBBFD-7FE0-5DDD-7504-C7069659A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998" y="1852675"/>
            <a:ext cx="8286818" cy="483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9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4" y="888001"/>
            <a:ext cx="30424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DATA PARALLELISM</a:t>
            </a:r>
            <a:endParaRPr sz="2400" dirty="0">
              <a:solidFill>
                <a:srgbClr val="0C0C0C"/>
              </a:solidFill>
              <a:latin typeface="Oswald"/>
              <a:ea typeface="Oswald"/>
              <a:cs typeface="Oswald"/>
              <a:sym typeface="Oswald"/>
            </a:endParaRPr>
          </a:p>
        </p:txBody>
      </p:sp>
      <p:pic>
        <p:nvPicPr>
          <p:cNvPr id="10" name="Picture 9" descr="Table&#10;&#10;Description automatically generated with medium confidence">
            <a:extLst>
              <a:ext uri="{FF2B5EF4-FFF2-40B4-BE49-F238E27FC236}">
                <a16:creationId xmlns:a16="http://schemas.microsoft.com/office/drawing/2014/main" id="{3E7DC308-65FC-AEAC-AD10-AF75B35B512A}"/>
              </a:ext>
            </a:extLst>
          </p:cNvPr>
          <p:cNvPicPr>
            <a:picLocks noChangeAspect="1"/>
          </p:cNvPicPr>
          <p:nvPr/>
        </p:nvPicPr>
        <p:blipFill>
          <a:blip r:embed="rId3"/>
          <a:stretch/>
        </p:blipFill>
        <p:spPr bwMode="auto">
          <a:xfrm rot="5400000">
            <a:off x="768051" y="1085386"/>
            <a:ext cx="2626427" cy="3420036"/>
          </a:xfrm>
          <a:prstGeom prst="rect">
            <a:avLst/>
          </a:prstGeom>
          <a:noFill/>
          <a:ln>
            <a:noFill/>
          </a:ln>
        </p:spPr>
      </p:pic>
      <p:pic>
        <p:nvPicPr>
          <p:cNvPr id="11" name="Picture 10">
            <a:extLst>
              <a:ext uri="{FF2B5EF4-FFF2-40B4-BE49-F238E27FC236}">
                <a16:creationId xmlns:a16="http://schemas.microsoft.com/office/drawing/2014/main" id="{95511C16-FC19-D9CA-31FD-06B11200CCD2}"/>
              </a:ext>
            </a:extLst>
          </p:cNvPr>
          <p:cNvPicPr>
            <a:picLocks noChangeAspect="1"/>
          </p:cNvPicPr>
          <p:nvPr/>
        </p:nvPicPr>
        <p:blipFill>
          <a:blip r:embed="rId4"/>
          <a:srcRect l="11" t="1" r="-219" b="-1"/>
          <a:stretch/>
        </p:blipFill>
        <p:spPr bwMode="auto">
          <a:xfrm>
            <a:off x="130628" y="4261423"/>
            <a:ext cx="3995058" cy="2372126"/>
          </a:xfrm>
          <a:prstGeom prst="rect">
            <a:avLst/>
          </a:prstGeom>
        </p:spPr>
      </p:pic>
      <p:sp>
        <p:nvSpPr>
          <p:cNvPr id="2" name="Google Shape;255;p24">
            <a:extLst>
              <a:ext uri="{FF2B5EF4-FFF2-40B4-BE49-F238E27FC236}">
                <a16:creationId xmlns:a16="http://schemas.microsoft.com/office/drawing/2014/main" id="{60A04D4C-5CA1-50C6-ECEC-B3D5B76C9F44}"/>
              </a:ext>
            </a:extLst>
          </p:cNvPr>
          <p:cNvSpPr txBox="1"/>
          <p:nvPr/>
        </p:nvSpPr>
        <p:spPr>
          <a:xfrm>
            <a:off x="4993142" y="888000"/>
            <a:ext cx="30424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MODEL PARALLELISM</a:t>
            </a:r>
            <a:endParaRPr sz="2400" dirty="0">
              <a:solidFill>
                <a:srgbClr val="0C0C0C"/>
              </a:solidFill>
              <a:latin typeface="Oswald"/>
              <a:ea typeface="Oswald"/>
              <a:cs typeface="Oswald"/>
              <a:sym typeface="Oswald"/>
            </a:endParaRPr>
          </a:p>
        </p:txBody>
      </p:sp>
      <p:sp>
        <p:nvSpPr>
          <p:cNvPr id="3" name="Google Shape;255;p24">
            <a:extLst>
              <a:ext uri="{FF2B5EF4-FFF2-40B4-BE49-F238E27FC236}">
                <a16:creationId xmlns:a16="http://schemas.microsoft.com/office/drawing/2014/main" id="{9290AD85-3CFC-5064-5A38-3FF77EB5F520}"/>
              </a:ext>
            </a:extLst>
          </p:cNvPr>
          <p:cNvSpPr txBox="1"/>
          <p:nvPr/>
        </p:nvSpPr>
        <p:spPr>
          <a:xfrm>
            <a:off x="8672513" y="888000"/>
            <a:ext cx="30424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PIPELINE PARALLELISM</a:t>
            </a:r>
            <a:endParaRPr sz="2400" dirty="0">
              <a:solidFill>
                <a:srgbClr val="0C0C0C"/>
              </a:solidFill>
              <a:latin typeface="Oswald"/>
              <a:ea typeface="Oswald"/>
              <a:cs typeface="Oswald"/>
              <a:sym typeface="Oswald"/>
            </a:endParaRPr>
          </a:p>
        </p:txBody>
      </p:sp>
      <p:pic>
        <p:nvPicPr>
          <p:cNvPr id="4" name="Content Placeholder 4" descr="Chart, bar chart&#10;&#10;Description automatically generated">
            <a:extLst>
              <a:ext uri="{FF2B5EF4-FFF2-40B4-BE49-F238E27FC236}">
                <a16:creationId xmlns:a16="http://schemas.microsoft.com/office/drawing/2014/main" id="{BC4BB0BF-5C1D-B782-4D6C-212D0C6948D1}"/>
              </a:ext>
            </a:extLst>
          </p:cNvPr>
          <p:cNvPicPr>
            <a:picLocks noChangeAspect="1"/>
          </p:cNvPicPr>
          <p:nvPr/>
        </p:nvPicPr>
        <p:blipFill>
          <a:blip r:embed="rId5"/>
          <a:stretch/>
        </p:blipFill>
        <p:spPr bwMode="auto">
          <a:xfrm>
            <a:off x="4993142" y="1469687"/>
            <a:ext cx="2531419" cy="2638931"/>
          </a:xfrm>
          <a:prstGeom prst="rect">
            <a:avLst/>
          </a:prstGeom>
          <a:noFill/>
          <a:ln>
            <a:noFill/>
          </a:ln>
        </p:spPr>
      </p:pic>
      <p:pic>
        <p:nvPicPr>
          <p:cNvPr id="5" name="Picture 4">
            <a:extLst>
              <a:ext uri="{FF2B5EF4-FFF2-40B4-BE49-F238E27FC236}">
                <a16:creationId xmlns:a16="http://schemas.microsoft.com/office/drawing/2014/main" id="{0101012F-7AAA-424E-DE64-D3354715D16D}"/>
              </a:ext>
            </a:extLst>
          </p:cNvPr>
          <p:cNvPicPr>
            <a:picLocks noChangeAspect="1" noChangeArrowheads="1"/>
          </p:cNvPicPr>
          <p:nvPr/>
        </p:nvPicPr>
        <p:blipFill>
          <a:blip r:embed="rId6"/>
          <a:stretch/>
        </p:blipFill>
        <p:spPr bwMode="auto">
          <a:xfrm>
            <a:off x="4485120" y="4926436"/>
            <a:ext cx="3547461" cy="1677442"/>
          </a:xfrm>
          <a:prstGeom prst="rect">
            <a:avLst/>
          </a:prstGeom>
          <a:noFill/>
        </p:spPr>
      </p:pic>
      <p:pic>
        <p:nvPicPr>
          <p:cNvPr id="6" name="Picture 5" descr="Graphical user interface&#10;&#10;Description automatically generated with medium confidence">
            <a:extLst>
              <a:ext uri="{FF2B5EF4-FFF2-40B4-BE49-F238E27FC236}">
                <a16:creationId xmlns:a16="http://schemas.microsoft.com/office/drawing/2014/main" id="{726905DD-D065-3F1C-3E0C-8479C1976028}"/>
              </a:ext>
            </a:extLst>
          </p:cNvPr>
          <p:cNvPicPr>
            <a:picLocks noChangeAspect="1"/>
          </p:cNvPicPr>
          <p:nvPr/>
        </p:nvPicPr>
        <p:blipFill>
          <a:blip r:embed="rId7"/>
          <a:stretch/>
        </p:blipFill>
        <p:spPr bwMode="auto">
          <a:xfrm>
            <a:off x="8035586" y="1836079"/>
            <a:ext cx="4033969" cy="1843293"/>
          </a:xfrm>
          <a:prstGeom prst="rect">
            <a:avLst/>
          </a:prstGeom>
          <a:noFill/>
          <a:ln>
            <a:noFill/>
          </a:ln>
        </p:spPr>
      </p:pic>
      <p:pic>
        <p:nvPicPr>
          <p:cNvPr id="7" name="Content Placeholder 10" descr="Table&#10;&#10;Description automatically generated">
            <a:extLst>
              <a:ext uri="{FF2B5EF4-FFF2-40B4-BE49-F238E27FC236}">
                <a16:creationId xmlns:a16="http://schemas.microsoft.com/office/drawing/2014/main" id="{43A78704-6437-F84B-E8A4-5CA7D965AF06}"/>
              </a:ext>
            </a:extLst>
          </p:cNvPr>
          <p:cNvPicPr>
            <a:picLocks noChangeAspect="1"/>
          </p:cNvPicPr>
          <p:nvPr/>
        </p:nvPicPr>
        <p:blipFill>
          <a:blip r:embed="rId8"/>
          <a:stretch/>
        </p:blipFill>
        <p:spPr bwMode="auto">
          <a:xfrm>
            <a:off x="8264543" y="4926436"/>
            <a:ext cx="3858384" cy="1674957"/>
          </a:xfrm>
          <a:prstGeom prst="rect">
            <a:avLst/>
          </a:prstGeom>
          <a:noFill/>
          <a:ln>
            <a:noFill/>
          </a:ln>
        </p:spPr>
      </p:pic>
    </p:spTree>
    <p:extLst>
      <p:ext uri="{BB962C8B-B14F-4D97-AF65-F5344CB8AC3E}">
        <p14:creationId xmlns:p14="http://schemas.microsoft.com/office/powerpoint/2010/main" val="351266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4" y="888001"/>
            <a:ext cx="304244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CPU OFFLOADING</a:t>
            </a:r>
            <a:endParaRPr sz="2400" dirty="0">
              <a:solidFill>
                <a:srgbClr val="0C0C0C"/>
              </a:solidFill>
              <a:latin typeface="Oswald"/>
              <a:ea typeface="Oswald"/>
              <a:cs typeface="Oswald"/>
              <a:sym typeface="Oswald"/>
            </a:endParaRPr>
          </a:p>
        </p:txBody>
      </p:sp>
      <p:pic>
        <p:nvPicPr>
          <p:cNvPr id="2" name="Content Placeholder 7">
            <a:extLst>
              <a:ext uri="{FF2B5EF4-FFF2-40B4-BE49-F238E27FC236}">
                <a16:creationId xmlns:a16="http://schemas.microsoft.com/office/drawing/2014/main" id="{24FBB9F2-AD25-277A-4704-CCCB3D92CB9A}"/>
              </a:ext>
            </a:extLst>
          </p:cNvPr>
          <p:cNvPicPr>
            <a:picLocks noChangeAspect="1"/>
          </p:cNvPicPr>
          <p:nvPr/>
        </p:nvPicPr>
        <p:blipFill>
          <a:blip r:embed="rId3"/>
          <a:stretch/>
        </p:blipFill>
        <p:spPr bwMode="auto">
          <a:xfrm>
            <a:off x="4468660" y="855674"/>
            <a:ext cx="3663042" cy="1889947"/>
          </a:xfrm>
          <a:prstGeom prst="rect">
            <a:avLst/>
          </a:prstGeom>
          <a:noFill/>
          <a:ln>
            <a:noFill/>
          </a:ln>
        </p:spPr>
      </p:pic>
      <p:pic>
        <p:nvPicPr>
          <p:cNvPr id="3" name="Picture 2">
            <a:extLst>
              <a:ext uri="{FF2B5EF4-FFF2-40B4-BE49-F238E27FC236}">
                <a16:creationId xmlns:a16="http://schemas.microsoft.com/office/drawing/2014/main" id="{18C21D05-B13C-5443-0B8D-99F8F131349D}"/>
              </a:ext>
            </a:extLst>
          </p:cNvPr>
          <p:cNvPicPr>
            <a:picLocks noChangeAspect="1"/>
          </p:cNvPicPr>
          <p:nvPr/>
        </p:nvPicPr>
        <p:blipFill>
          <a:blip r:embed="rId4"/>
          <a:stretch/>
        </p:blipFill>
        <p:spPr bwMode="auto">
          <a:xfrm>
            <a:off x="3495674" y="2875344"/>
            <a:ext cx="6523415" cy="2274671"/>
          </a:xfrm>
          <a:prstGeom prst="rect">
            <a:avLst/>
          </a:prstGeom>
        </p:spPr>
      </p:pic>
    </p:spTree>
    <p:extLst>
      <p:ext uri="{BB962C8B-B14F-4D97-AF65-F5344CB8AC3E}">
        <p14:creationId xmlns:p14="http://schemas.microsoft.com/office/powerpoint/2010/main" val="859678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41113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STOCHASTIC WEIGHT AVERAGE</a:t>
            </a:r>
            <a:endParaRPr sz="2400" dirty="0">
              <a:solidFill>
                <a:srgbClr val="0C0C0C"/>
              </a:solidFill>
              <a:latin typeface="Oswald"/>
              <a:ea typeface="Oswald"/>
              <a:cs typeface="Oswald"/>
              <a:sym typeface="Oswald"/>
            </a:endParaRPr>
          </a:p>
        </p:txBody>
      </p:sp>
      <p:pic>
        <p:nvPicPr>
          <p:cNvPr id="1026" name="Picture 2">
            <a:extLst>
              <a:ext uri="{FF2B5EF4-FFF2-40B4-BE49-F238E27FC236}">
                <a16:creationId xmlns:a16="http://schemas.microsoft.com/office/drawing/2014/main" id="{4A0BF80F-0D09-9E03-E8CC-4FF9D9C5B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1631624"/>
            <a:ext cx="952500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225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448633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2400" dirty="0">
                <a:solidFill>
                  <a:srgbClr val="0C0C0C"/>
                </a:solidFill>
                <a:latin typeface="Oswald"/>
                <a:ea typeface="Oswald"/>
                <a:cs typeface="Oswald"/>
                <a:sym typeface="Oswald"/>
              </a:rPr>
              <a:t>ENERGY AND POWER CONSUMPTION</a:t>
            </a:r>
            <a:endParaRPr sz="2400" dirty="0">
              <a:solidFill>
                <a:srgbClr val="0C0C0C"/>
              </a:solidFill>
              <a:latin typeface="Oswald"/>
              <a:ea typeface="Oswald"/>
              <a:cs typeface="Oswald"/>
              <a:sym typeface="Oswald"/>
            </a:endParaRPr>
          </a:p>
        </p:txBody>
      </p:sp>
      <p:pic>
        <p:nvPicPr>
          <p:cNvPr id="3" name="Picture 2">
            <a:extLst>
              <a:ext uri="{FF2B5EF4-FFF2-40B4-BE49-F238E27FC236}">
                <a16:creationId xmlns:a16="http://schemas.microsoft.com/office/drawing/2014/main" id="{9448E2B7-3613-82CB-F0A8-15481B9C22E3}"/>
              </a:ext>
            </a:extLst>
          </p:cNvPr>
          <p:cNvPicPr>
            <a:picLocks noChangeAspect="1"/>
          </p:cNvPicPr>
          <p:nvPr/>
        </p:nvPicPr>
        <p:blipFill>
          <a:blip r:embed="rId3"/>
          <a:stretch>
            <a:fillRect/>
          </a:stretch>
        </p:blipFill>
        <p:spPr>
          <a:xfrm>
            <a:off x="5863205" y="1972630"/>
            <a:ext cx="5902156" cy="3124671"/>
          </a:xfrm>
          <a:prstGeom prst="rect">
            <a:avLst/>
          </a:prstGeom>
        </p:spPr>
      </p:pic>
      <p:pic>
        <p:nvPicPr>
          <p:cNvPr id="7" name="Picture 6">
            <a:extLst>
              <a:ext uri="{FF2B5EF4-FFF2-40B4-BE49-F238E27FC236}">
                <a16:creationId xmlns:a16="http://schemas.microsoft.com/office/drawing/2014/main" id="{E704E5FA-47ED-1A25-F052-4B2C44F16543}"/>
              </a:ext>
            </a:extLst>
          </p:cNvPr>
          <p:cNvPicPr>
            <a:picLocks noChangeAspect="1"/>
          </p:cNvPicPr>
          <p:nvPr/>
        </p:nvPicPr>
        <p:blipFill>
          <a:blip r:embed="rId4"/>
          <a:stretch>
            <a:fillRect/>
          </a:stretch>
        </p:blipFill>
        <p:spPr>
          <a:xfrm>
            <a:off x="5194984" y="1338952"/>
            <a:ext cx="1692706" cy="534125"/>
          </a:xfrm>
          <a:prstGeom prst="rect">
            <a:avLst/>
          </a:prstGeom>
        </p:spPr>
      </p:pic>
      <p:sp>
        <p:nvSpPr>
          <p:cNvPr id="9" name="TextBox 8">
            <a:extLst>
              <a:ext uri="{FF2B5EF4-FFF2-40B4-BE49-F238E27FC236}">
                <a16:creationId xmlns:a16="http://schemas.microsoft.com/office/drawing/2014/main" id="{EA25A732-1AD0-82FD-43B5-6749088F3A72}"/>
              </a:ext>
            </a:extLst>
          </p:cNvPr>
          <p:cNvSpPr txBox="1"/>
          <p:nvPr/>
        </p:nvSpPr>
        <p:spPr>
          <a:xfrm>
            <a:off x="1006435" y="1537154"/>
            <a:ext cx="2983675" cy="344069"/>
          </a:xfrm>
          <a:prstGeom prst="rect">
            <a:avLst/>
          </a:prstGeom>
          <a:noFill/>
        </p:spPr>
        <p:txBody>
          <a:bodyPr wrap="square">
            <a:spAutoFit/>
          </a:bodyPr>
          <a:lstStyle/>
          <a:p>
            <a:pPr marL="0" marR="0">
              <a:lnSpc>
                <a:spcPct val="107000"/>
              </a:lnSpc>
              <a:spcBef>
                <a:spcPts val="0"/>
              </a:spcBef>
              <a:spcAft>
                <a:spcPts val="8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Hardware Performance Counters</a:t>
            </a:r>
          </a:p>
        </p:txBody>
      </p:sp>
      <p:sp>
        <p:nvSpPr>
          <p:cNvPr id="11" name="TextBox 10">
            <a:extLst>
              <a:ext uri="{FF2B5EF4-FFF2-40B4-BE49-F238E27FC236}">
                <a16:creationId xmlns:a16="http://schemas.microsoft.com/office/drawing/2014/main" id="{92401AC2-0330-20C6-E4DD-27A4CAC2A193}"/>
              </a:ext>
            </a:extLst>
          </p:cNvPr>
          <p:cNvSpPr txBox="1"/>
          <p:nvPr/>
        </p:nvSpPr>
        <p:spPr>
          <a:xfrm>
            <a:off x="1271408" y="2068711"/>
            <a:ext cx="3923576" cy="2027478"/>
          </a:xfrm>
          <a:prstGeom prst="rect">
            <a:avLst/>
          </a:prstGeom>
          <a:noFill/>
        </p:spPr>
        <p:txBody>
          <a:bodyPr wrap="square">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They are performance counters that use specialized registers to measure the performance of various aspects of a microprocessor.</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These provide application developers with information to help improve code sections and optimize performance.</a:t>
            </a:r>
          </a:p>
        </p:txBody>
      </p:sp>
    </p:spTree>
    <p:extLst>
      <p:ext uri="{BB962C8B-B14F-4D97-AF65-F5344CB8AC3E}">
        <p14:creationId xmlns:p14="http://schemas.microsoft.com/office/powerpoint/2010/main" val="165362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0202"/>
        </a:solidFill>
        <a:effectLst/>
      </p:bgPr>
    </p:bg>
    <p:spTree>
      <p:nvGrpSpPr>
        <p:cNvPr id="1" name="Shape 538"/>
        <p:cNvGrpSpPr/>
        <p:nvPr/>
      </p:nvGrpSpPr>
      <p:grpSpPr>
        <a:xfrm>
          <a:off x="0" y="0"/>
          <a:ext cx="0" cy="0"/>
          <a:chOff x="0" y="0"/>
          <a:chExt cx="0" cy="0"/>
        </a:xfrm>
      </p:grpSpPr>
      <p:sp>
        <p:nvSpPr>
          <p:cNvPr id="541" name="Google Shape;541;p37"/>
          <p:cNvSpPr txBox="1"/>
          <p:nvPr/>
        </p:nvSpPr>
        <p:spPr>
          <a:xfrm>
            <a:off x="845684" y="2066376"/>
            <a:ext cx="5250316"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LIMITATIONS </a:t>
            </a:r>
          </a:p>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&amp; </a:t>
            </a:r>
          </a:p>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DELIMITATIONS</a:t>
            </a:r>
            <a:endParaRPr dirty="0"/>
          </a:p>
        </p:txBody>
      </p:sp>
      <p:cxnSp>
        <p:nvCxnSpPr>
          <p:cNvPr id="542" name="Google Shape;542;p37"/>
          <p:cNvCxnSpPr/>
          <p:nvPr/>
        </p:nvCxnSpPr>
        <p:spPr>
          <a:xfrm>
            <a:off x="970917" y="3058702"/>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548" name="Google Shape;548;p37"/>
          <p:cNvSpPr/>
          <p:nvPr/>
        </p:nvSpPr>
        <p:spPr>
          <a:xfrm>
            <a:off x="845684" y="496716"/>
            <a:ext cx="151195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rgbClr val="3F3F3F"/>
                </a:solidFill>
                <a:latin typeface="Oswald"/>
                <a:ea typeface="Oswald"/>
                <a:cs typeface="Oswald"/>
                <a:sym typeface="Oswald"/>
              </a:rPr>
              <a:t>05</a:t>
            </a:r>
            <a:endParaRPr sz="1800"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221802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5"/>
          <p:cNvSpPr txBox="1"/>
          <p:nvPr/>
        </p:nvSpPr>
        <p:spPr>
          <a:xfrm>
            <a:off x="1381127" y="1634425"/>
            <a:ext cx="9965190" cy="1355164"/>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Font typeface="Arial" panose="020B0604020202020204" pitchFamily="34" charset="0"/>
              <a:buChar char="•"/>
            </a:pPr>
            <a:endParaRPr lang="es-ES" sz="2000"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Font typeface="Arial" panose="020B0604020202020204" pitchFamily="34" charset="0"/>
              <a:buChar char="•"/>
            </a:pPr>
            <a:r>
              <a:rPr lang="es-ES" sz="2000" dirty="0" err="1">
                <a:solidFill>
                  <a:schemeClr val="dk1"/>
                </a:solidFill>
                <a:latin typeface="Arial"/>
                <a:ea typeface="Arial"/>
                <a:cs typeface="Arial"/>
                <a:sym typeface="Arial"/>
              </a:rPr>
              <a:t>Architectures</a:t>
            </a:r>
            <a:r>
              <a:rPr lang="es-ES" sz="2000" dirty="0">
                <a:solidFill>
                  <a:schemeClr val="dk1"/>
                </a:solidFill>
                <a:latin typeface="Arial"/>
                <a:ea typeface="Arial"/>
                <a:cs typeface="Arial"/>
                <a:sym typeface="Arial"/>
              </a:rPr>
              <a:t> </a:t>
            </a:r>
            <a:r>
              <a:rPr lang="es-ES" sz="2000" dirty="0" err="1">
                <a:solidFill>
                  <a:schemeClr val="dk1"/>
                </a:solidFill>
                <a:latin typeface="Arial"/>
                <a:ea typeface="Arial"/>
                <a:cs typeface="Arial"/>
                <a:sym typeface="Arial"/>
              </a:rPr>
              <a:t>with</a:t>
            </a:r>
            <a:r>
              <a:rPr lang="es-ES" sz="2000" dirty="0">
                <a:solidFill>
                  <a:schemeClr val="dk1"/>
                </a:solidFill>
                <a:latin typeface="Arial"/>
                <a:ea typeface="Arial"/>
                <a:cs typeface="Arial"/>
                <a:sym typeface="Arial"/>
              </a:rPr>
              <a:t> </a:t>
            </a:r>
            <a:r>
              <a:rPr lang="es-ES" sz="2000" dirty="0" err="1">
                <a:solidFill>
                  <a:schemeClr val="dk1"/>
                </a:solidFill>
                <a:latin typeface="Arial"/>
                <a:ea typeface="Arial"/>
                <a:cs typeface="Arial"/>
                <a:sym typeface="Arial"/>
              </a:rPr>
              <a:t>limited</a:t>
            </a:r>
            <a:r>
              <a:rPr lang="es-ES" sz="2000" dirty="0">
                <a:solidFill>
                  <a:schemeClr val="dk1"/>
                </a:solidFill>
                <a:latin typeface="Arial"/>
                <a:ea typeface="Arial"/>
                <a:cs typeface="Arial"/>
                <a:sym typeface="Arial"/>
              </a:rPr>
              <a:t> PCI </a:t>
            </a:r>
            <a:r>
              <a:rPr lang="es-ES" sz="2000" dirty="0" err="1">
                <a:solidFill>
                  <a:schemeClr val="dk1"/>
                </a:solidFill>
                <a:latin typeface="Arial"/>
                <a:ea typeface="Arial"/>
                <a:cs typeface="Arial"/>
                <a:sym typeface="Arial"/>
              </a:rPr>
              <a:t>bandwidth</a:t>
            </a:r>
            <a:endParaRPr lang="es-ES" sz="2000"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Font typeface="Arial" panose="020B0604020202020204" pitchFamily="34" charset="0"/>
              <a:buChar char="•"/>
            </a:pPr>
            <a:r>
              <a:rPr lang="es-ES" sz="2000" dirty="0">
                <a:solidFill>
                  <a:schemeClr val="dk1"/>
                </a:solidFill>
                <a:latin typeface="Arial"/>
                <a:ea typeface="Arial"/>
                <a:cs typeface="Arial"/>
                <a:sym typeface="Arial"/>
              </a:rPr>
              <a:t>Intel AVX 512 4th </a:t>
            </a:r>
            <a:r>
              <a:rPr lang="es-ES" sz="2000" dirty="0" err="1">
                <a:solidFill>
                  <a:schemeClr val="dk1"/>
                </a:solidFill>
                <a:latin typeface="Arial"/>
                <a:ea typeface="Arial"/>
                <a:cs typeface="Arial"/>
                <a:sym typeface="Arial"/>
              </a:rPr>
              <a:t>Generation</a:t>
            </a:r>
            <a:endParaRPr lang="es-ES" sz="2000" dirty="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Font typeface="Arial" panose="020B0604020202020204" pitchFamily="34" charset="0"/>
              <a:buChar char="•"/>
            </a:pPr>
            <a:endParaRPr sz="1800" dirty="0"/>
          </a:p>
        </p:txBody>
      </p:sp>
      <p:sp>
        <p:nvSpPr>
          <p:cNvPr id="140" name="Google Shape;140;p15"/>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08_ LIMITATIONS &amp; DELIMITATIONS</a:t>
            </a:r>
            <a:endParaRPr dirty="0"/>
          </a:p>
        </p:txBody>
      </p:sp>
      <p:sp>
        <p:nvSpPr>
          <p:cNvPr id="4" name="Google Shape;139;p15">
            <a:extLst>
              <a:ext uri="{FF2B5EF4-FFF2-40B4-BE49-F238E27FC236}">
                <a16:creationId xmlns:a16="http://schemas.microsoft.com/office/drawing/2014/main" id="{979C02B5-D689-BD6A-177F-94149A8AAA1F}"/>
              </a:ext>
            </a:extLst>
          </p:cNvPr>
          <p:cNvSpPr txBox="1"/>
          <p:nvPr/>
        </p:nvSpPr>
        <p:spPr>
          <a:xfrm>
            <a:off x="845683" y="1187833"/>
            <a:ext cx="5685745" cy="7171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dirty="0">
                <a:solidFill>
                  <a:schemeClr val="accent1"/>
                </a:solidFill>
                <a:highlight>
                  <a:srgbClr val="000000"/>
                </a:highlight>
                <a:latin typeface="Arial"/>
                <a:ea typeface="Arial"/>
                <a:cs typeface="Arial"/>
                <a:sym typeface="Arial"/>
              </a:rPr>
              <a:t>LIMITATIONS</a:t>
            </a:r>
            <a:endParaRPr sz="3600" b="1" dirty="0">
              <a:solidFill>
                <a:srgbClr val="0C0C0C"/>
              </a:solidFill>
              <a:latin typeface="Arial"/>
              <a:ea typeface="Arial"/>
              <a:cs typeface="Arial"/>
              <a:sym typeface="Arial"/>
            </a:endParaRPr>
          </a:p>
        </p:txBody>
      </p:sp>
      <p:sp>
        <p:nvSpPr>
          <p:cNvPr id="5" name="Google Shape;138;p15">
            <a:extLst>
              <a:ext uri="{FF2B5EF4-FFF2-40B4-BE49-F238E27FC236}">
                <a16:creationId xmlns:a16="http://schemas.microsoft.com/office/drawing/2014/main" id="{65E39308-5B1D-E9E2-F14C-1C6BAFA3B9A9}"/>
              </a:ext>
            </a:extLst>
          </p:cNvPr>
          <p:cNvSpPr txBox="1"/>
          <p:nvPr/>
        </p:nvSpPr>
        <p:spPr>
          <a:xfrm>
            <a:off x="1381127" y="4501814"/>
            <a:ext cx="7229473" cy="1443521"/>
          </a:xfrm>
          <a:prstGeom prst="rect">
            <a:avLst/>
          </a:prstGeom>
          <a:noFill/>
          <a:ln>
            <a:noFill/>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Font typeface="Arial" panose="020B0604020202020204" pitchFamily="34" charset="0"/>
              <a:buChar char="•"/>
            </a:pPr>
            <a:r>
              <a:rPr lang="es-ES" sz="2000" dirty="0">
                <a:solidFill>
                  <a:schemeClr val="dk1"/>
                </a:solidFill>
              </a:rPr>
              <a:t>Deep Neural Networks – CNN</a:t>
            </a:r>
          </a:p>
          <a:p>
            <a:pPr marL="285750" marR="0" lvl="0" indent="-285750" algn="l" rtl="0">
              <a:lnSpc>
                <a:spcPct val="150000"/>
              </a:lnSpc>
              <a:spcBef>
                <a:spcPts val="0"/>
              </a:spcBef>
              <a:spcAft>
                <a:spcPts val="0"/>
              </a:spcAft>
              <a:buFont typeface="Arial" panose="020B0604020202020204" pitchFamily="34" charset="0"/>
              <a:buChar char="•"/>
            </a:pPr>
            <a:r>
              <a:rPr lang="es-ES" sz="2000" dirty="0" err="1">
                <a:solidFill>
                  <a:schemeClr val="dk1"/>
                </a:solidFill>
              </a:rPr>
              <a:t>One</a:t>
            </a:r>
            <a:r>
              <a:rPr lang="es-ES" sz="2000" dirty="0">
                <a:solidFill>
                  <a:schemeClr val="dk1"/>
                </a:solidFill>
              </a:rPr>
              <a:t> server</a:t>
            </a:r>
          </a:p>
          <a:p>
            <a:pPr marL="285750" marR="0" lvl="0" indent="-285750" algn="l" rtl="0">
              <a:lnSpc>
                <a:spcPct val="150000"/>
              </a:lnSpc>
              <a:spcBef>
                <a:spcPts val="0"/>
              </a:spcBef>
              <a:spcAft>
                <a:spcPts val="0"/>
              </a:spcAft>
              <a:buFont typeface="Arial" panose="020B0604020202020204" pitchFamily="34" charset="0"/>
              <a:buChar char="•"/>
            </a:pPr>
            <a:r>
              <a:rPr lang="es-ES" sz="2000" dirty="0">
                <a:solidFill>
                  <a:schemeClr val="dk1"/>
                </a:solidFill>
              </a:rPr>
              <a:t>Intel and NVIDIA </a:t>
            </a:r>
            <a:r>
              <a:rPr lang="es-ES" sz="2000" dirty="0" err="1">
                <a:solidFill>
                  <a:schemeClr val="dk1"/>
                </a:solidFill>
              </a:rPr>
              <a:t>Architectures</a:t>
            </a:r>
            <a:endParaRPr lang="es-ES" sz="2000" dirty="0">
              <a:solidFill>
                <a:schemeClr val="dk1"/>
              </a:solidFill>
            </a:endParaRPr>
          </a:p>
          <a:p>
            <a:pPr marL="285750" marR="0" lvl="0" indent="-285750" algn="l" rtl="0">
              <a:lnSpc>
                <a:spcPct val="150000"/>
              </a:lnSpc>
              <a:spcBef>
                <a:spcPts val="0"/>
              </a:spcBef>
              <a:spcAft>
                <a:spcPts val="0"/>
              </a:spcAft>
              <a:buFont typeface="Arial" panose="020B0604020202020204" pitchFamily="34" charset="0"/>
              <a:buChar char="•"/>
            </a:pPr>
            <a:endParaRPr sz="1800" dirty="0"/>
          </a:p>
        </p:txBody>
      </p:sp>
      <p:sp>
        <p:nvSpPr>
          <p:cNvPr id="6" name="Google Shape;139;p15">
            <a:extLst>
              <a:ext uri="{FF2B5EF4-FFF2-40B4-BE49-F238E27FC236}">
                <a16:creationId xmlns:a16="http://schemas.microsoft.com/office/drawing/2014/main" id="{36D36469-5DBD-FCEB-C505-18B5241F6102}"/>
              </a:ext>
            </a:extLst>
          </p:cNvPr>
          <p:cNvSpPr txBox="1"/>
          <p:nvPr/>
        </p:nvSpPr>
        <p:spPr>
          <a:xfrm>
            <a:off x="845683" y="3657171"/>
            <a:ext cx="5685745" cy="7171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dirty="0">
                <a:solidFill>
                  <a:schemeClr val="accent1"/>
                </a:solidFill>
                <a:highlight>
                  <a:srgbClr val="000000"/>
                </a:highlight>
                <a:latin typeface="Arial"/>
                <a:ea typeface="Arial"/>
                <a:cs typeface="Arial"/>
                <a:sym typeface="Arial"/>
              </a:rPr>
              <a:t>DELIMITATIONS</a:t>
            </a:r>
            <a:endParaRPr sz="3600" b="1" dirty="0">
              <a:solidFill>
                <a:srgbClr val="0C0C0C"/>
              </a:solidFill>
              <a:latin typeface="Arial"/>
              <a:ea typeface="Arial"/>
              <a:cs typeface="Arial"/>
              <a:sym typeface="Arial"/>
            </a:endParaRPr>
          </a:p>
        </p:txBody>
      </p:sp>
    </p:spTree>
    <p:extLst>
      <p:ext uri="{BB962C8B-B14F-4D97-AF65-F5344CB8AC3E}">
        <p14:creationId xmlns:p14="http://schemas.microsoft.com/office/powerpoint/2010/main" val="38851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8"/>
          <p:cNvSpPr/>
          <p:nvPr/>
        </p:nvSpPr>
        <p:spPr>
          <a:xfrm rot="10800000">
            <a:off x="-2292312" y="-39779"/>
            <a:ext cx="4018744" cy="4018744"/>
          </a:xfrm>
          <a:prstGeom prst="chord">
            <a:avLst>
              <a:gd name="adj1" fmla="val 5870008"/>
              <a:gd name="adj2" fmla="val 15735010"/>
            </a:avLst>
          </a:prstGeom>
          <a:solidFill>
            <a:srgbClr val="FFF2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4" name="Google Shape;554;p38"/>
          <p:cNvSpPr txBox="1"/>
          <p:nvPr/>
        </p:nvSpPr>
        <p:spPr>
          <a:xfrm>
            <a:off x="586468" y="1969592"/>
            <a:ext cx="4585949" cy="1230465"/>
          </a:xfrm>
          <a:prstGeom prst="rect">
            <a:avLst/>
          </a:prstGeom>
          <a:noFill/>
          <a:ln>
            <a:noFill/>
          </a:ln>
        </p:spPr>
        <p:txBody>
          <a:bodyPr spcFirstLastPara="1" wrap="square" lIns="91425" tIns="45700" rIns="91425" bIns="45700" anchor="ctr" anchorCtr="0">
            <a:noAutofit/>
          </a:bodyPr>
          <a:lstStyle/>
          <a:p>
            <a:pPr marL="0" marR="0" lvl="0" indent="0" algn="l" rtl="0">
              <a:lnSpc>
                <a:spcPct val="69739"/>
              </a:lnSpc>
              <a:spcBef>
                <a:spcPts val="0"/>
              </a:spcBef>
              <a:spcAft>
                <a:spcPts val="0"/>
              </a:spcAft>
              <a:buNone/>
            </a:pPr>
            <a:r>
              <a:rPr lang="es-ES" sz="11500" dirty="0" err="1">
                <a:solidFill>
                  <a:srgbClr val="0C0C0C"/>
                </a:solidFill>
                <a:latin typeface="Oswald"/>
                <a:ea typeface="Oswald"/>
                <a:cs typeface="Oswald"/>
                <a:sym typeface="Oswald"/>
              </a:rPr>
              <a:t>Thanks</a:t>
            </a:r>
            <a:endParaRPr sz="8000" dirty="0">
              <a:solidFill>
                <a:srgbClr val="0C0C0C"/>
              </a:solidFill>
              <a:latin typeface="Oswald"/>
              <a:ea typeface="Oswald"/>
              <a:cs typeface="Oswald"/>
              <a:sym typeface="Oswald"/>
            </a:endParaRPr>
          </a:p>
        </p:txBody>
      </p:sp>
      <p:grpSp>
        <p:nvGrpSpPr>
          <p:cNvPr id="555" name="Google Shape;555;p38"/>
          <p:cNvGrpSpPr/>
          <p:nvPr/>
        </p:nvGrpSpPr>
        <p:grpSpPr>
          <a:xfrm rot="10800000">
            <a:off x="5339221" y="3511885"/>
            <a:ext cx="318629" cy="3346200"/>
            <a:chOff x="1110684" y="-607886"/>
            <a:chExt cx="318629" cy="3346200"/>
          </a:xfrm>
        </p:grpSpPr>
        <p:cxnSp>
          <p:nvCxnSpPr>
            <p:cNvPr id="556" name="Google Shape;556;p38"/>
            <p:cNvCxnSpPr>
              <a:endCxn id="557" idx="4"/>
            </p:cNvCxnSpPr>
            <p:nvPr/>
          </p:nvCxnSpPr>
          <p:spPr>
            <a:xfrm>
              <a:off x="1269998" y="-607886"/>
              <a:ext cx="0" cy="3346200"/>
            </a:xfrm>
            <a:prstGeom prst="straightConnector1">
              <a:avLst/>
            </a:prstGeom>
            <a:noFill/>
            <a:ln w="9525" cap="flat" cmpd="sng">
              <a:solidFill>
                <a:srgbClr val="BFBFBF"/>
              </a:solidFill>
              <a:prstDash val="solid"/>
              <a:miter lim="800000"/>
              <a:headEnd type="none" w="sm" len="sm"/>
              <a:tailEnd type="none" w="sm" len="sm"/>
            </a:ln>
          </p:spPr>
        </p:cxnSp>
        <p:sp>
          <p:nvSpPr>
            <p:cNvPr id="557" name="Google Shape;557;p38"/>
            <p:cNvSpPr/>
            <p:nvPr/>
          </p:nvSpPr>
          <p:spPr>
            <a:xfrm>
              <a:off x="1110684" y="2419685"/>
              <a:ext cx="318629" cy="31862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558" name="Google Shape;558;p38"/>
          <p:cNvPicPr preferRelativeResize="0">
            <a:picLocks noGrp="1"/>
          </p:cNvPicPr>
          <p:nvPr>
            <p:ph type="pic" idx="2"/>
          </p:nvPr>
        </p:nvPicPr>
        <p:blipFill rotWithShape="1">
          <a:blip r:embed="rId3">
            <a:alphaModFix/>
          </a:blip>
          <a:srcRect l="100000" r="100000"/>
          <a:stretch/>
        </p:blipFill>
        <p:spPr>
          <a:xfrm flipH="1">
            <a:off x="6679211" y="0"/>
            <a:ext cx="5512800" cy="6879600"/>
          </a:xfrm>
          <a:prstGeom prst="flowChartDelay">
            <a:avLst/>
          </a:prstGeom>
          <a:solidFill>
            <a:srgbClr val="262626"/>
          </a:solidFill>
          <a:ln>
            <a:noFill/>
          </a:ln>
        </p:spPr>
      </p:pic>
      <p:cxnSp>
        <p:nvCxnSpPr>
          <p:cNvPr id="560" name="Google Shape;560;p38"/>
          <p:cNvCxnSpPr/>
          <p:nvPr/>
        </p:nvCxnSpPr>
        <p:spPr>
          <a:xfrm rot="10800000">
            <a:off x="726621" y="4194629"/>
            <a:ext cx="0" cy="1820299"/>
          </a:xfrm>
          <a:prstGeom prst="straightConnector1">
            <a:avLst/>
          </a:prstGeom>
          <a:noFill/>
          <a:ln w="38100" cap="flat" cmpd="sng">
            <a:solidFill>
              <a:schemeClr val="accent1"/>
            </a:solidFill>
            <a:prstDash val="solid"/>
            <a:miter lim="800000"/>
            <a:headEnd type="none" w="sm" len="sm"/>
            <a:tailEnd type="none" w="sm" len="sm"/>
          </a:ln>
        </p:spPr>
      </p:cxnSp>
      <p:sp>
        <p:nvSpPr>
          <p:cNvPr id="2" name="Google Shape;67;p10">
            <a:extLst>
              <a:ext uri="{FF2B5EF4-FFF2-40B4-BE49-F238E27FC236}">
                <a16:creationId xmlns:a16="http://schemas.microsoft.com/office/drawing/2014/main" id="{E42FCF5C-8E8F-08D9-E686-F1F5325A06D4}"/>
              </a:ext>
            </a:extLst>
          </p:cNvPr>
          <p:cNvSpPr txBox="1"/>
          <p:nvPr/>
        </p:nvSpPr>
        <p:spPr>
          <a:xfrm>
            <a:off x="812594" y="4021447"/>
            <a:ext cx="4359824" cy="2327076"/>
          </a:xfrm>
          <a:prstGeom prst="rect">
            <a:avLst/>
          </a:prstGeom>
          <a:noFill/>
          <a:ln>
            <a:noFill/>
          </a:ln>
        </p:spPr>
        <p:txBody>
          <a:bodyPr spcFirstLastPara="1" wrap="square" lIns="91425" tIns="45700" rIns="91425" bIns="45700" anchor="t" anchorCtr="0">
            <a:noAutofit/>
          </a:bodyPr>
          <a:lstStyle/>
          <a:p>
            <a:pPr marL="0" marR="0" lvl="0" indent="0" algn="l" rtl="0">
              <a:lnSpc>
                <a:spcPct val="200000"/>
              </a:lnSpc>
              <a:spcBef>
                <a:spcPts val="0"/>
              </a:spcBef>
              <a:spcAft>
                <a:spcPts val="0"/>
              </a:spcAft>
              <a:buNone/>
            </a:pPr>
            <a:r>
              <a:rPr lang="es-ES" sz="1200" dirty="0">
                <a:solidFill>
                  <a:schemeClr val="tx1"/>
                </a:solidFill>
                <a:latin typeface="Arial"/>
                <a:ea typeface="Arial"/>
                <a:cs typeface="Arial"/>
                <a:sym typeface="Arial"/>
              </a:rPr>
              <a:t>AUTHOR: </a:t>
            </a:r>
            <a:r>
              <a:rPr lang="es-ES" sz="1200" b="1" dirty="0">
                <a:solidFill>
                  <a:schemeClr val="tx1"/>
                </a:solidFill>
                <a:latin typeface="Arial"/>
                <a:ea typeface="Arial"/>
                <a:cs typeface="Arial"/>
                <a:sym typeface="Arial"/>
              </a:rPr>
              <a:t>LUIS ALEJANDRO TORRES NIÑO</a:t>
            </a:r>
            <a:endParaRPr dirty="0">
              <a:solidFill>
                <a:schemeClr val="tx1"/>
              </a:solidFill>
            </a:endParaRPr>
          </a:p>
          <a:p>
            <a:pPr marL="0" marR="0" lvl="0" indent="0" algn="l" rtl="0">
              <a:lnSpc>
                <a:spcPct val="200000"/>
              </a:lnSpc>
              <a:spcBef>
                <a:spcPts val="0"/>
              </a:spcBef>
              <a:spcAft>
                <a:spcPts val="0"/>
              </a:spcAft>
              <a:buNone/>
            </a:pPr>
            <a:r>
              <a:rPr lang="es-ES" sz="1200" dirty="0">
                <a:solidFill>
                  <a:schemeClr val="tx1"/>
                </a:solidFill>
                <a:latin typeface="Arial"/>
                <a:ea typeface="Arial"/>
                <a:cs typeface="Arial"/>
                <a:sym typeface="Arial"/>
              </a:rPr>
              <a:t>YEAR: </a:t>
            </a:r>
            <a:r>
              <a:rPr lang="es-ES" sz="1200" b="1" dirty="0">
                <a:solidFill>
                  <a:schemeClr val="tx1"/>
                </a:solidFill>
                <a:latin typeface="Arial"/>
                <a:ea typeface="Arial"/>
                <a:cs typeface="Arial"/>
                <a:sym typeface="Arial"/>
              </a:rPr>
              <a:t>2023</a:t>
            </a:r>
            <a:endParaRPr dirty="0">
              <a:solidFill>
                <a:schemeClr val="tx1"/>
              </a:solidFill>
            </a:endParaRPr>
          </a:p>
          <a:p>
            <a:pPr marL="0" marR="0" lvl="0" indent="0" algn="l" rtl="0">
              <a:lnSpc>
                <a:spcPct val="200000"/>
              </a:lnSpc>
              <a:spcBef>
                <a:spcPts val="0"/>
              </a:spcBef>
              <a:spcAft>
                <a:spcPts val="0"/>
              </a:spcAft>
              <a:buNone/>
            </a:pPr>
            <a:r>
              <a:rPr lang="es-ES" sz="1200" dirty="0">
                <a:solidFill>
                  <a:schemeClr val="tx1"/>
                </a:solidFill>
                <a:latin typeface="Arial"/>
                <a:ea typeface="Arial"/>
                <a:cs typeface="Arial"/>
                <a:sym typeface="Arial"/>
              </a:rPr>
              <a:t>DIRECTED BY: </a:t>
            </a:r>
          </a:p>
          <a:p>
            <a:pPr marL="0" marR="0" lvl="0" indent="0" algn="l" rtl="0">
              <a:spcBef>
                <a:spcPts val="0"/>
              </a:spcBef>
              <a:spcAft>
                <a:spcPts val="0"/>
              </a:spcAft>
              <a:buNone/>
            </a:pPr>
            <a:r>
              <a:rPr lang="es-ES" sz="1200" b="1" dirty="0">
                <a:solidFill>
                  <a:schemeClr val="tx1"/>
                </a:solidFill>
              </a:rPr>
              <a:t>CARLOS JAIME BARRIOS HERNÁNDEZ </a:t>
            </a:r>
            <a:endParaRPr lang="es-ES" sz="1200" dirty="0">
              <a:solidFill>
                <a:schemeClr val="tx1"/>
              </a:solidFill>
              <a:latin typeface="Arial"/>
              <a:ea typeface="Arial"/>
              <a:cs typeface="Arial"/>
              <a:sym typeface="Arial"/>
            </a:endParaRPr>
          </a:p>
          <a:p>
            <a:pPr marL="0" marR="0" lvl="0" indent="0" algn="l" rtl="0">
              <a:spcBef>
                <a:spcPts val="0"/>
              </a:spcBef>
              <a:spcAft>
                <a:spcPts val="0"/>
              </a:spcAft>
              <a:buNone/>
            </a:pPr>
            <a:r>
              <a:rPr lang="es-ES" sz="1200" b="1" dirty="0">
                <a:solidFill>
                  <a:schemeClr val="tx1"/>
                </a:solidFill>
              </a:rPr>
              <a:t>YVES DENNEULIN</a:t>
            </a:r>
          </a:p>
          <a:p>
            <a:pPr marL="0" marR="0" lvl="0" indent="0" algn="l" rtl="0">
              <a:spcBef>
                <a:spcPts val="0"/>
              </a:spcBef>
              <a:spcAft>
                <a:spcPts val="0"/>
              </a:spcAft>
              <a:buNone/>
            </a:pPr>
            <a:endParaRPr lang="es-ES" sz="1200" b="1" dirty="0">
              <a:solidFill>
                <a:schemeClr val="tx1"/>
              </a:solidFill>
            </a:endParaRPr>
          </a:p>
          <a:p>
            <a:pPr marL="0" marR="0" lvl="0" indent="0" algn="l" rtl="0">
              <a:spcBef>
                <a:spcPts val="0"/>
              </a:spcBef>
              <a:spcAft>
                <a:spcPts val="0"/>
              </a:spcAft>
              <a:buNone/>
            </a:pPr>
            <a:r>
              <a:rPr lang="es-ES" sz="1200" b="1" dirty="0">
                <a:solidFill>
                  <a:schemeClr val="tx1"/>
                </a:solidFill>
              </a:rPr>
              <a:t>ESCUELA DE INGENIERÍA DE SISTEMAS</a:t>
            </a:r>
          </a:p>
          <a:p>
            <a:pPr marL="0" marR="0" lvl="0" indent="0" algn="l" rtl="0">
              <a:spcBef>
                <a:spcPts val="0"/>
              </a:spcBef>
              <a:spcAft>
                <a:spcPts val="0"/>
              </a:spcAft>
              <a:buNone/>
            </a:pPr>
            <a:r>
              <a:rPr lang="es-ES" sz="1200" b="1" dirty="0">
                <a:solidFill>
                  <a:schemeClr val="tx1"/>
                </a:solidFill>
              </a:rPr>
              <a:t>DOCTORADO EN CIENCIAS DE LA COMPUTACIÓN</a:t>
            </a:r>
          </a:p>
          <a:p>
            <a:pPr marL="0" marR="0" lvl="0" indent="0" algn="l" rtl="0">
              <a:lnSpc>
                <a:spcPct val="200000"/>
              </a:lnSpc>
              <a:spcBef>
                <a:spcPts val="0"/>
              </a:spcBef>
              <a:spcAft>
                <a:spcPts val="0"/>
              </a:spcAft>
              <a:buNone/>
            </a:pPr>
            <a:endParaRPr lang="en-US" sz="12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15"/>
        <p:cNvGrpSpPr/>
        <p:nvPr/>
      </p:nvGrpSpPr>
      <p:grpSpPr>
        <a:xfrm>
          <a:off x="0" y="0"/>
          <a:ext cx="0" cy="0"/>
          <a:chOff x="0" y="0"/>
          <a:chExt cx="0" cy="0"/>
        </a:xfrm>
      </p:grpSpPr>
      <p:sp>
        <p:nvSpPr>
          <p:cNvPr id="117" name="Google Shape;117;p13"/>
          <p:cNvSpPr txBox="1"/>
          <p:nvPr/>
        </p:nvSpPr>
        <p:spPr>
          <a:xfrm>
            <a:off x="845683" y="2066376"/>
            <a:ext cx="525030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STATEMENT OF</a:t>
            </a:r>
          </a:p>
          <a:p>
            <a:pPr marL="0" marR="0" lvl="0" indent="0" algn="l" rtl="0">
              <a:spcBef>
                <a:spcPts val="0"/>
              </a:spcBef>
              <a:spcAft>
                <a:spcPts val="0"/>
              </a:spcAft>
              <a:buNone/>
            </a:pPr>
            <a:r>
              <a:rPr lang="es-ES" sz="5400" dirty="0">
                <a:solidFill>
                  <a:schemeClr val="lt1"/>
                </a:solidFill>
                <a:latin typeface="Oswald Regular"/>
                <a:sym typeface="Oswald Regular"/>
              </a:rPr>
              <a:t>THE PROBLEM</a:t>
            </a:r>
            <a:endParaRPr dirty="0"/>
          </a:p>
        </p:txBody>
      </p:sp>
      <p:sp>
        <p:nvSpPr>
          <p:cNvPr id="118" name="Google Shape;118;p13"/>
          <p:cNvSpPr/>
          <p:nvPr/>
        </p:nvSpPr>
        <p:spPr>
          <a:xfrm>
            <a:off x="845684" y="496716"/>
            <a:ext cx="1385316"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a:solidFill>
                  <a:srgbClr val="3F3F3F"/>
                </a:solidFill>
                <a:latin typeface="Oswald"/>
                <a:ea typeface="Oswald"/>
                <a:cs typeface="Oswald"/>
                <a:sym typeface="Oswald"/>
              </a:rPr>
              <a:t>01</a:t>
            </a:r>
            <a:endParaRPr sz="1800">
              <a:solidFill>
                <a:srgbClr val="3F3F3F"/>
              </a:solidFill>
              <a:latin typeface="Arial"/>
              <a:ea typeface="Arial"/>
              <a:cs typeface="Arial"/>
              <a:sym typeface="Arial"/>
            </a:endParaRPr>
          </a:p>
        </p:txBody>
      </p:sp>
      <p:cxnSp>
        <p:nvCxnSpPr>
          <p:cNvPr id="119" name="Google Shape;119;p13"/>
          <p:cNvCxnSpPr/>
          <p:nvPr/>
        </p:nvCxnSpPr>
        <p:spPr>
          <a:xfrm>
            <a:off x="961292" y="3885194"/>
            <a:ext cx="0" cy="1524000"/>
          </a:xfrm>
          <a:prstGeom prst="straightConnector1">
            <a:avLst/>
          </a:prstGeom>
          <a:noFill/>
          <a:ln w="25400" cap="flat" cmpd="sng">
            <a:solidFill>
              <a:schemeClr val="accen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1" name="Google Shape;541;p37"/>
          <p:cNvSpPr txBox="1"/>
          <p:nvPr/>
        </p:nvSpPr>
        <p:spPr>
          <a:xfrm>
            <a:off x="845683" y="2066376"/>
            <a:ext cx="7886835"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tx1"/>
                </a:solidFill>
                <a:latin typeface="Oswald Regular"/>
                <a:ea typeface="Oswald Regular"/>
                <a:cs typeface="Oswald Regular"/>
                <a:sym typeface="Oswald Regular"/>
              </a:rPr>
              <a:t>COMPUTATIONAL RESOURCE CONSUMPTION IN CNN</a:t>
            </a:r>
          </a:p>
        </p:txBody>
      </p:sp>
      <p:cxnSp>
        <p:nvCxnSpPr>
          <p:cNvPr id="542" name="Google Shape;542;p37"/>
          <p:cNvCxnSpPr/>
          <p:nvPr/>
        </p:nvCxnSpPr>
        <p:spPr>
          <a:xfrm>
            <a:off x="970917" y="3058702"/>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548" name="Google Shape;548;p37"/>
          <p:cNvSpPr/>
          <p:nvPr/>
        </p:nvSpPr>
        <p:spPr>
          <a:xfrm>
            <a:off x="845684" y="496716"/>
            <a:ext cx="151195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rgbClr val="3F3F3F"/>
                </a:solidFill>
                <a:latin typeface="Oswald"/>
                <a:ea typeface="Oswald"/>
                <a:cs typeface="Oswald"/>
                <a:sym typeface="Oswald"/>
              </a:rPr>
              <a:t>00</a:t>
            </a:r>
            <a:endParaRPr sz="1800"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10135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7924243" cy="461665"/>
          </a:xfrm>
          <a:prstGeom prst="rect">
            <a:avLst/>
          </a:prstGeom>
          <a:noFill/>
          <a:ln>
            <a:noFill/>
          </a:ln>
        </p:spPr>
        <p:txBody>
          <a:bodyPr spcFirstLastPara="1" wrap="square" lIns="91425" tIns="45700" rIns="91425" bIns="45700" anchor="t" anchorCtr="0">
            <a:noAutofit/>
          </a:bodyPr>
          <a:lstStyle/>
          <a:p>
            <a:r>
              <a:rPr lang="en-US" sz="2400" dirty="0"/>
              <a:t>Tool for Characterizing the Resources Consumed</a:t>
            </a:r>
          </a:p>
          <a:p>
            <a:pPr marL="0" marR="0" lvl="0" indent="0" algn="l" rtl="0">
              <a:spcBef>
                <a:spcPts val="0"/>
              </a:spcBef>
              <a:spcAft>
                <a:spcPts val="0"/>
              </a:spcAft>
              <a:buNone/>
            </a:pPr>
            <a:endParaRPr sz="2400" dirty="0">
              <a:solidFill>
                <a:srgbClr val="0C0C0C"/>
              </a:solidFill>
              <a:latin typeface="Oswald"/>
              <a:ea typeface="Oswald"/>
              <a:cs typeface="Oswald"/>
              <a:sym typeface="Oswald"/>
            </a:endParaRPr>
          </a:p>
        </p:txBody>
      </p:sp>
      <p:grpSp>
        <p:nvGrpSpPr>
          <p:cNvPr id="2" name="Group 28">
            <a:extLst>
              <a:ext uri="{FF2B5EF4-FFF2-40B4-BE49-F238E27FC236}">
                <a16:creationId xmlns:a16="http://schemas.microsoft.com/office/drawing/2014/main" id="{8612206B-56C8-49E0-5669-33FE9D9BCA1F}"/>
              </a:ext>
            </a:extLst>
          </p:cNvPr>
          <p:cNvGrpSpPr/>
          <p:nvPr/>
        </p:nvGrpSpPr>
        <p:grpSpPr bwMode="auto">
          <a:xfrm>
            <a:off x="1041019" y="1529219"/>
            <a:ext cx="8106983" cy="4609789"/>
            <a:chOff x="2548915" y="1461250"/>
            <a:chExt cx="8872641" cy="5045157"/>
          </a:xfrm>
        </p:grpSpPr>
        <p:grpSp>
          <p:nvGrpSpPr>
            <p:cNvPr id="3" name="Diagram 18">
              <a:extLst>
                <a:ext uri="{FF2B5EF4-FFF2-40B4-BE49-F238E27FC236}">
                  <a16:creationId xmlns:a16="http://schemas.microsoft.com/office/drawing/2014/main" id="{ECB06A9A-2495-9CAC-3B08-4FBA0BB21ACB}"/>
                </a:ext>
              </a:extLst>
            </p:cNvPr>
            <p:cNvGrpSpPr/>
            <p:nvPr/>
          </p:nvGrpSpPr>
          <p:grpSpPr bwMode="auto">
            <a:xfrm>
              <a:off x="2548915" y="1461250"/>
              <a:ext cx="8872641" cy="2387397"/>
              <a:chOff x="3033" y="1272610"/>
              <a:chExt cx="8872641" cy="2387397"/>
            </a:xfrm>
          </p:grpSpPr>
          <p:sp>
            <p:nvSpPr>
              <p:cNvPr id="18" name="Freeform: Shape 17">
                <a:extLst>
                  <a:ext uri="{FF2B5EF4-FFF2-40B4-BE49-F238E27FC236}">
                    <a16:creationId xmlns:a16="http://schemas.microsoft.com/office/drawing/2014/main" id="{0C3D7AF5-02AA-4840-7C62-1E3B0712EF5A}"/>
                  </a:ext>
                </a:extLst>
              </p:cNvPr>
              <p:cNvSpPr/>
              <p:nvPr/>
            </p:nvSpPr>
            <p:spPr bwMode="auto">
              <a:xfrm>
                <a:off x="6657514" y="2795747"/>
                <a:ext cx="903694" cy="207028"/>
              </a:xfrm>
              <a:custGeom>
                <a:avLst/>
                <a:gdLst/>
                <a:ahLst/>
                <a:cxnLst/>
                <a:rect l="0" t="0" r="0" b="0"/>
                <a:pathLst>
                  <a:path w="903694" h="207028" extrusionOk="0">
                    <a:moveTo>
                      <a:pt x="0" y="0"/>
                    </a:moveTo>
                    <a:lnTo>
                      <a:pt x="0" y="104335"/>
                    </a:lnTo>
                    <a:lnTo>
                      <a:pt x="903694" y="104335"/>
                    </a:lnTo>
                    <a:lnTo>
                      <a:pt x="903694" y="207028"/>
                    </a:lnTo>
                  </a:path>
                </a:pathLst>
              </a:custGeom>
              <a:noFill/>
              <a:ln w="6350" cap="flat" cmpd="sng" algn="ctr">
                <a:solidFill>
                  <a:schemeClr val="accent6">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19" name="Freeform: Shape 18">
                <a:extLst>
                  <a:ext uri="{FF2B5EF4-FFF2-40B4-BE49-F238E27FC236}">
                    <a16:creationId xmlns:a16="http://schemas.microsoft.com/office/drawing/2014/main" id="{169E9A7C-1B40-47EB-4BE2-B3750356AED6}"/>
                  </a:ext>
                </a:extLst>
              </p:cNvPr>
              <p:cNvSpPr/>
              <p:nvPr/>
            </p:nvSpPr>
            <p:spPr bwMode="auto">
              <a:xfrm>
                <a:off x="5753820" y="2795747"/>
                <a:ext cx="903694" cy="207028"/>
              </a:xfrm>
              <a:custGeom>
                <a:avLst/>
                <a:gdLst/>
                <a:ahLst/>
                <a:cxnLst/>
                <a:rect l="0" t="0" r="0" b="0"/>
                <a:pathLst>
                  <a:path w="903694" h="207028" extrusionOk="0">
                    <a:moveTo>
                      <a:pt x="903694" y="0"/>
                    </a:moveTo>
                    <a:lnTo>
                      <a:pt x="903694" y="104335"/>
                    </a:lnTo>
                    <a:lnTo>
                      <a:pt x="0" y="104335"/>
                    </a:lnTo>
                    <a:lnTo>
                      <a:pt x="0" y="207028"/>
                    </a:lnTo>
                  </a:path>
                </a:pathLst>
              </a:custGeom>
              <a:noFill/>
              <a:ln w="6350" cap="flat" cmpd="sng" algn="ctr">
                <a:solidFill>
                  <a:schemeClr val="accent6">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0" name="Freeform: Shape 19">
                <a:extLst>
                  <a:ext uri="{FF2B5EF4-FFF2-40B4-BE49-F238E27FC236}">
                    <a16:creationId xmlns:a16="http://schemas.microsoft.com/office/drawing/2014/main" id="{06A4DBA9-B59A-B0DB-020E-9D3150D26195}"/>
                  </a:ext>
                </a:extLst>
              </p:cNvPr>
              <p:cNvSpPr/>
              <p:nvPr/>
            </p:nvSpPr>
            <p:spPr bwMode="auto">
              <a:xfrm>
                <a:off x="4398277" y="1931486"/>
                <a:ext cx="2259237" cy="207028"/>
              </a:xfrm>
              <a:custGeom>
                <a:avLst/>
                <a:gdLst/>
                <a:ahLst/>
                <a:cxnLst/>
                <a:rect l="0" t="0" r="0" b="0"/>
                <a:pathLst>
                  <a:path w="2259237" h="207028" extrusionOk="0">
                    <a:moveTo>
                      <a:pt x="0" y="0"/>
                    </a:moveTo>
                    <a:lnTo>
                      <a:pt x="0" y="104335"/>
                    </a:lnTo>
                    <a:lnTo>
                      <a:pt x="2259237" y="104335"/>
                    </a:lnTo>
                    <a:lnTo>
                      <a:pt x="2259237" y="207028"/>
                    </a:lnTo>
                  </a:path>
                </a:pathLst>
              </a:custGeom>
              <a:noFill/>
              <a:ln w="6350" cap="flat" cmpd="sng" algn="ctr">
                <a:solidFill>
                  <a:schemeClr val="accent5">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1" name="Freeform: Shape 20">
                <a:extLst>
                  <a:ext uri="{FF2B5EF4-FFF2-40B4-BE49-F238E27FC236}">
                    <a16:creationId xmlns:a16="http://schemas.microsoft.com/office/drawing/2014/main" id="{0AC81E25-FE51-B57F-211A-7831B9D556D1}"/>
                  </a:ext>
                </a:extLst>
              </p:cNvPr>
              <p:cNvSpPr/>
              <p:nvPr/>
            </p:nvSpPr>
            <p:spPr bwMode="auto">
              <a:xfrm>
                <a:off x="2139040" y="2795747"/>
                <a:ext cx="1807389" cy="207028"/>
              </a:xfrm>
              <a:custGeom>
                <a:avLst/>
                <a:gdLst/>
                <a:ahLst/>
                <a:cxnLst/>
                <a:rect l="0" t="0" r="0" b="0"/>
                <a:pathLst>
                  <a:path w="1807389" h="207028" extrusionOk="0">
                    <a:moveTo>
                      <a:pt x="0" y="0"/>
                    </a:moveTo>
                    <a:lnTo>
                      <a:pt x="0" y="104335"/>
                    </a:lnTo>
                    <a:lnTo>
                      <a:pt x="1807389" y="104335"/>
                    </a:lnTo>
                    <a:lnTo>
                      <a:pt x="1807389" y="207028"/>
                    </a:lnTo>
                  </a:path>
                </a:pathLst>
              </a:custGeom>
              <a:noFill/>
              <a:ln w="6350" cap="flat" cmpd="sng" algn="ctr">
                <a:solidFill>
                  <a:schemeClr val="accent6">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2" name="Freeform: Shape 21">
                <a:extLst>
                  <a:ext uri="{FF2B5EF4-FFF2-40B4-BE49-F238E27FC236}">
                    <a16:creationId xmlns:a16="http://schemas.microsoft.com/office/drawing/2014/main" id="{8ED50470-0FBD-C2AF-B3E7-AA387ADA2E06}"/>
                  </a:ext>
                </a:extLst>
              </p:cNvPr>
              <p:cNvSpPr/>
              <p:nvPr/>
            </p:nvSpPr>
            <p:spPr bwMode="auto">
              <a:xfrm>
                <a:off x="2093320" y="2795747"/>
                <a:ext cx="91440" cy="207028"/>
              </a:xfrm>
              <a:custGeom>
                <a:avLst/>
                <a:gdLst/>
                <a:ahLst/>
                <a:cxnLst/>
                <a:rect l="0" t="0" r="0" b="0"/>
                <a:pathLst>
                  <a:path w="91440" h="207028" extrusionOk="0">
                    <a:moveTo>
                      <a:pt x="45720" y="0"/>
                    </a:moveTo>
                    <a:lnTo>
                      <a:pt x="45720" y="207028"/>
                    </a:lnTo>
                  </a:path>
                </a:pathLst>
              </a:custGeom>
              <a:noFill/>
              <a:ln w="6350" cap="flat" cmpd="sng" algn="ctr">
                <a:solidFill>
                  <a:schemeClr val="accent6">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3" name="Freeform: Shape 22">
                <a:extLst>
                  <a:ext uri="{FF2B5EF4-FFF2-40B4-BE49-F238E27FC236}">
                    <a16:creationId xmlns:a16="http://schemas.microsoft.com/office/drawing/2014/main" id="{D686A9EF-07ED-9E60-AFEB-353C8D05684D}"/>
                  </a:ext>
                </a:extLst>
              </p:cNvPr>
              <p:cNvSpPr/>
              <p:nvPr/>
            </p:nvSpPr>
            <p:spPr bwMode="auto">
              <a:xfrm>
                <a:off x="331651" y="2795747"/>
                <a:ext cx="1807389" cy="207028"/>
              </a:xfrm>
              <a:custGeom>
                <a:avLst/>
                <a:gdLst/>
                <a:ahLst/>
                <a:cxnLst/>
                <a:rect l="0" t="0" r="0" b="0"/>
                <a:pathLst>
                  <a:path w="1807389" h="207028" extrusionOk="0">
                    <a:moveTo>
                      <a:pt x="1807389" y="0"/>
                    </a:moveTo>
                    <a:lnTo>
                      <a:pt x="1807389" y="104335"/>
                    </a:lnTo>
                    <a:lnTo>
                      <a:pt x="0" y="104335"/>
                    </a:lnTo>
                    <a:lnTo>
                      <a:pt x="0" y="207028"/>
                    </a:lnTo>
                  </a:path>
                </a:pathLst>
              </a:custGeom>
              <a:noFill/>
              <a:ln w="6350" cap="flat" cmpd="sng" algn="ctr">
                <a:solidFill>
                  <a:schemeClr val="accent6">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4" name="Freeform: Shape 23">
                <a:extLst>
                  <a:ext uri="{FF2B5EF4-FFF2-40B4-BE49-F238E27FC236}">
                    <a16:creationId xmlns:a16="http://schemas.microsoft.com/office/drawing/2014/main" id="{882BD837-0A94-5536-186C-94D4D63D8796}"/>
                  </a:ext>
                </a:extLst>
              </p:cNvPr>
              <p:cNvSpPr/>
              <p:nvPr/>
            </p:nvSpPr>
            <p:spPr bwMode="auto">
              <a:xfrm>
                <a:off x="2139040" y="1931486"/>
                <a:ext cx="2259237" cy="207028"/>
              </a:xfrm>
              <a:custGeom>
                <a:avLst/>
                <a:gdLst/>
                <a:ahLst/>
                <a:cxnLst/>
                <a:rect l="0" t="0" r="0" b="0"/>
                <a:pathLst>
                  <a:path w="2259237" h="207028" extrusionOk="0">
                    <a:moveTo>
                      <a:pt x="2259237" y="0"/>
                    </a:moveTo>
                    <a:lnTo>
                      <a:pt x="2259237" y="104335"/>
                    </a:lnTo>
                    <a:lnTo>
                      <a:pt x="0" y="104335"/>
                    </a:lnTo>
                    <a:lnTo>
                      <a:pt x="0" y="207028"/>
                    </a:lnTo>
                  </a:path>
                </a:pathLst>
              </a:custGeom>
              <a:noFill/>
              <a:ln w="6350" cap="flat" cmpd="sng" algn="ctr">
                <a:solidFill>
                  <a:schemeClr val="accent5">
                    <a:hueOff val="0"/>
                    <a:satOff val="0"/>
                    <a:lumOff val="0"/>
                    <a:alphaOff val="0"/>
                  </a:schemeClr>
                </a:solidFill>
                <a:prstDash val="solid"/>
                <a:miter/>
              </a:ln>
            </p:spPr>
            <p:style>
              <a:lnRef idx="1">
                <a:srgbClr val="000000"/>
              </a:lnRef>
              <a:fillRef idx="0">
                <a:srgbClr val="000000"/>
              </a:fillRef>
              <a:effectRef idx="0">
                <a:srgbClr val="000000"/>
              </a:effectRef>
              <a:fontRef idx="minor"/>
            </p:style>
            <p:txBody>
              <a:bodyPr/>
              <a:lstStyle/>
              <a:p>
                <a:endParaRPr lang="en-US"/>
              </a:p>
            </p:txBody>
          </p:sp>
          <p:sp>
            <p:nvSpPr>
              <p:cNvPr id="25" name="Oval 24">
                <a:extLst>
                  <a:ext uri="{FF2B5EF4-FFF2-40B4-BE49-F238E27FC236}">
                    <a16:creationId xmlns:a16="http://schemas.microsoft.com/office/drawing/2014/main" id="{3D11AE89-8010-ED02-DE9E-883E5BAD17A5}"/>
                  </a:ext>
                </a:extLst>
              </p:cNvPr>
              <p:cNvSpPr/>
              <p:nvPr/>
            </p:nvSpPr>
            <p:spPr bwMode="auto">
              <a:xfrm>
                <a:off x="4069661" y="1274253"/>
                <a:ext cx="657232" cy="657232"/>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5C416AEF-7DBE-C3C7-9362-FB2261020DAC}"/>
                  </a:ext>
                </a:extLst>
              </p:cNvPr>
              <p:cNvSpPr/>
              <p:nvPr/>
            </p:nvSpPr>
            <p:spPr bwMode="auto">
              <a:xfrm>
                <a:off x="4726894" y="1272610"/>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a:t>Monitor</a:t>
                </a:r>
                <a:endParaRPr/>
              </a:p>
            </p:txBody>
          </p:sp>
          <p:sp>
            <p:nvSpPr>
              <p:cNvPr id="27" name="Oval 26">
                <a:extLst>
                  <a:ext uri="{FF2B5EF4-FFF2-40B4-BE49-F238E27FC236}">
                    <a16:creationId xmlns:a16="http://schemas.microsoft.com/office/drawing/2014/main" id="{4778166B-F512-2E59-059B-440DCAC99D77}"/>
                  </a:ext>
                </a:extLst>
              </p:cNvPr>
              <p:cNvSpPr/>
              <p:nvPr/>
            </p:nvSpPr>
            <p:spPr bwMode="auto">
              <a:xfrm>
                <a:off x="1810425" y="2138514"/>
                <a:ext cx="657232" cy="65723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28" name="Rectangle 27">
                <a:extLst>
                  <a:ext uri="{FF2B5EF4-FFF2-40B4-BE49-F238E27FC236}">
                    <a16:creationId xmlns:a16="http://schemas.microsoft.com/office/drawing/2014/main" id="{88DD3173-A2DC-5450-6C49-B461A08D058F}"/>
                  </a:ext>
                </a:extLst>
              </p:cNvPr>
              <p:cNvSpPr/>
              <p:nvPr/>
            </p:nvSpPr>
            <p:spPr bwMode="auto">
              <a:xfrm>
                <a:off x="2467657" y="2136871"/>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b="1"/>
                  <a:t>pynvml library</a:t>
                </a:r>
                <a:endParaRPr sz="1300"/>
              </a:p>
            </p:txBody>
          </p:sp>
          <p:sp>
            <p:nvSpPr>
              <p:cNvPr id="29" name="Oval 28">
                <a:extLst>
                  <a:ext uri="{FF2B5EF4-FFF2-40B4-BE49-F238E27FC236}">
                    <a16:creationId xmlns:a16="http://schemas.microsoft.com/office/drawing/2014/main" id="{B6871331-ADB3-5546-8E10-64E9143EFB7F}"/>
                  </a:ext>
                </a:extLst>
              </p:cNvPr>
              <p:cNvSpPr/>
              <p:nvPr/>
            </p:nvSpPr>
            <p:spPr bwMode="auto">
              <a:xfrm>
                <a:off x="3033" y="3002775"/>
                <a:ext cx="657232" cy="6572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578A9CF3-16F6-B816-494C-46B35900D701}"/>
                  </a:ext>
                </a:extLst>
              </p:cNvPr>
              <p:cNvSpPr/>
              <p:nvPr/>
            </p:nvSpPr>
            <p:spPr bwMode="auto">
              <a:xfrm>
                <a:off x="660267" y="3001132"/>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b="0" i="0">
                    <a:latin typeface="CMR10"/>
                  </a:rPr>
                  <a:t>GPU Usage</a:t>
                </a:r>
                <a:r>
                  <a:rPr sz="1300"/>
                  <a:t> </a:t>
                </a:r>
                <a:endParaRPr/>
              </a:p>
            </p:txBody>
          </p:sp>
          <p:sp>
            <p:nvSpPr>
              <p:cNvPr id="31" name="Oval 30">
                <a:extLst>
                  <a:ext uri="{FF2B5EF4-FFF2-40B4-BE49-F238E27FC236}">
                    <a16:creationId xmlns:a16="http://schemas.microsoft.com/office/drawing/2014/main" id="{9CA4F0E9-8B1B-5170-E328-E3CFAC71A2CB}"/>
                  </a:ext>
                </a:extLst>
              </p:cNvPr>
              <p:cNvSpPr/>
              <p:nvPr/>
            </p:nvSpPr>
            <p:spPr bwMode="auto">
              <a:xfrm>
                <a:off x="1810424" y="3002775"/>
                <a:ext cx="657232" cy="6572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C463FE43-F1E6-73FA-497A-5969279C4A48}"/>
                  </a:ext>
                </a:extLst>
              </p:cNvPr>
              <p:cNvSpPr/>
              <p:nvPr/>
            </p:nvSpPr>
            <p:spPr bwMode="auto">
              <a:xfrm>
                <a:off x="2467657" y="3001132"/>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b="0" i="0" dirty="0">
                    <a:latin typeface="CMR10"/>
                  </a:rPr>
                  <a:t>Device Memory</a:t>
                </a:r>
                <a:r>
                  <a:rPr sz="1300" dirty="0"/>
                  <a:t> Used</a:t>
                </a:r>
                <a:endParaRPr dirty="0"/>
              </a:p>
            </p:txBody>
          </p:sp>
          <p:sp>
            <p:nvSpPr>
              <p:cNvPr id="33" name="Oval 32">
                <a:extLst>
                  <a:ext uri="{FF2B5EF4-FFF2-40B4-BE49-F238E27FC236}">
                    <a16:creationId xmlns:a16="http://schemas.microsoft.com/office/drawing/2014/main" id="{D3D7543A-ACEE-37A6-5FFD-7CA5D5922882}"/>
                  </a:ext>
                </a:extLst>
              </p:cNvPr>
              <p:cNvSpPr/>
              <p:nvPr/>
            </p:nvSpPr>
            <p:spPr bwMode="auto">
              <a:xfrm>
                <a:off x="3617814" y="3002775"/>
                <a:ext cx="657232" cy="6572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34" name="Rectangle 33">
                <a:extLst>
                  <a:ext uri="{FF2B5EF4-FFF2-40B4-BE49-F238E27FC236}">
                    <a16:creationId xmlns:a16="http://schemas.microsoft.com/office/drawing/2014/main" id="{AA356CB6-F708-A9E4-EBE3-50D88835F37A}"/>
                  </a:ext>
                </a:extLst>
              </p:cNvPr>
              <p:cNvSpPr/>
              <p:nvPr/>
            </p:nvSpPr>
            <p:spPr bwMode="auto">
              <a:xfrm>
                <a:off x="4275046" y="3001132"/>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b="0" i="0">
                    <a:latin typeface="CMR10"/>
                  </a:rPr>
                  <a:t>PCIe Bus Interaction</a:t>
                </a:r>
                <a:endParaRPr sz="1300"/>
              </a:p>
            </p:txBody>
          </p:sp>
          <p:sp>
            <p:nvSpPr>
              <p:cNvPr id="35" name="Oval 34">
                <a:extLst>
                  <a:ext uri="{FF2B5EF4-FFF2-40B4-BE49-F238E27FC236}">
                    <a16:creationId xmlns:a16="http://schemas.microsoft.com/office/drawing/2014/main" id="{8357B977-26C7-4FB3-2946-E922A833B84E}"/>
                  </a:ext>
                </a:extLst>
              </p:cNvPr>
              <p:cNvSpPr/>
              <p:nvPr/>
            </p:nvSpPr>
            <p:spPr bwMode="auto">
              <a:xfrm>
                <a:off x="6328898" y="2138514"/>
                <a:ext cx="657232" cy="657232"/>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7B20A148-55B3-BA4C-D71D-46BED6A9CB52}"/>
                  </a:ext>
                </a:extLst>
              </p:cNvPr>
              <p:cNvSpPr/>
              <p:nvPr/>
            </p:nvSpPr>
            <p:spPr bwMode="auto">
              <a:xfrm>
                <a:off x="6986131" y="2136871"/>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b="1"/>
                  <a:t>psutil libray</a:t>
                </a:r>
                <a:endParaRPr sz="1300"/>
              </a:p>
            </p:txBody>
          </p:sp>
          <p:sp>
            <p:nvSpPr>
              <p:cNvPr id="37" name="Oval 36">
                <a:extLst>
                  <a:ext uri="{FF2B5EF4-FFF2-40B4-BE49-F238E27FC236}">
                    <a16:creationId xmlns:a16="http://schemas.microsoft.com/office/drawing/2014/main" id="{D9EAA0D4-81E0-2AB8-A060-FA833F11CA54}"/>
                  </a:ext>
                </a:extLst>
              </p:cNvPr>
              <p:cNvSpPr/>
              <p:nvPr/>
            </p:nvSpPr>
            <p:spPr bwMode="auto">
              <a:xfrm>
                <a:off x="5425203" y="3002775"/>
                <a:ext cx="657232" cy="6572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9451C333-14D0-1CD9-11F5-BC6258E00597}"/>
                  </a:ext>
                </a:extLst>
              </p:cNvPr>
              <p:cNvSpPr/>
              <p:nvPr/>
            </p:nvSpPr>
            <p:spPr bwMode="auto">
              <a:xfrm>
                <a:off x="6082436" y="3001132"/>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a:t>CPU Utilization</a:t>
                </a:r>
                <a:endParaRPr/>
              </a:p>
            </p:txBody>
          </p:sp>
          <p:sp>
            <p:nvSpPr>
              <p:cNvPr id="39" name="Oval 38">
                <a:extLst>
                  <a:ext uri="{FF2B5EF4-FFF2-40B4-BE49-F238E27FC236}">
                    <a16:creationId xmlns:a16="http://schemas.microsoft.com/office/drawing/2014/main" id="{B52AE055-4C41-D2FA-F77A-D74D85BF9520}"/>
                  </a:ext>
                </a:extLst>
              </p:cNvPr>
              <p:cNvSpPr/>
              <p:nvPr/>
            </p:nvSpPr>
            <p:spPr bwMode="auto">
              <a:xfrm>
                <a:off x="7232593" y="3002775"/>
                <a:ext cx="657232" cy="657232"/>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40000" dist="23000" dir="5400000" rotWithShape="0">
                  <a:srgbClr val="000000">
                    <a:alpha val="35000"/>
                  </a:srgbClr>
                </a:outerShdw>
              </a:effectLst>
            </p:spPr>
            <p:style>
              <a:lnRef idx="0">
                <a:srgbClr val="000000"/>
              </a:lnRef>
              <a:fillRef idx="3">
                <a:srgbClr val="000000"/>
              </a:fillRef>
              <a:effectRef idx="2">
                <a:srgbClr val="000000"/>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EB5AB0B9-B5C6-EB7D-6CFF-D1C45CBA3F95}"/>
                  </a:ext>
                </a:extLst>
              </p:cNvPr>
              <p:cNvSpPr/>
              <p:nvPr/>
            </p:nvSpPr>
            <p:spPr bwMode="auto">
              <a:xfrm>
                <a:off x="7889826" y="3001132"/>
                <a:ext cx="985848" cy="657232"/>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49530" tIns="49530" rIns="49530" bIns="49530" numCol="1" spcCol="1270" anchor="ctr" anchorCtr="0">
                <a:noAutofit/>
              </a:bodyPr>
              <a:lstStyle/>
              <a:p>
                <a:pPr marL="0" lvl="0" indent="0" algn="l" defTabSz="577849">
                  <a:lnSpc>
                    <a:spcPct val="90000"/>
                  </a:lnSpc>
                  <a:spcBef>
                    <a:spcPts val="0"/>
                  </a:spcBef>
                  <a:spcAft>
                    <a:spcPts val="0"/>
                  </a:spcAft>
                  <a:buNone/>
                  <a:defRPr/>
                </a:pPr>
                <a:r>
                  <a:rPr sz="1300"/>
                  <a:t>Memory Used</a:t>
                </a:r>
                <a:endParaRPr/>
              </a:p>
            </p:txBody>
          </p:sp>
        </p:grpSp>
        <p:grpSp>
          <p:nvGrpSpPr>
            <p:cNvPr id="4" name="Diagram 23">
              <a:extLst>
                <a:ext uri="{FF2B5EF4-FFF2-40B4-BE49-F238E27FC236}">
                  <a16:creationId xmlns:a16="http://schemas.microsoft.com/office/drawing/2014/main" id="{E3FFA2B5-52E2-7A36-8E75-F856D4BB9DA4}"/>
                </a:ext>
              </a:extLst>
            </p:cNvPr>
            <p:cNvGrpSpPr/>
            <p:nvPr/>
          </p:nvGrpSpPr>
          <p:grpSpPr bwMode="auto">
            <a:xfrm>
              <a:off x="5087888" y="4437112"/>
              <a:ext cx="4032448" cy="1838317"/>
              <a:chOff x="0" y="0"/>
              <a:chExt cx="4032448" cy="1838317"/>
            </a:xfrm>
          </p:grpSpPr>
          <p:sp>
            <p:nvSpPr>
              <p:cNvPr id="8" name="Rectangle 7">
                <a:extLst>
                  <a:ext uri="{FF2B5EF4-FFF2-40B4-BE49-F238E27FC236}">
                    <a16:creationId xmlns:a16="http://schemas.microsoft.com/office/drawing/2014/main" id="{4984CD51-CE22-3E54-2BBF-6FDA5A23EEB1}"/>
                  </a:ext>
                </a:extLst>
              </p:cNvPr>
              <p:cNvSpPr/>
              <p:nvPr/>
            </p:nvSpPr>
            <p:spPr bwMode="auto">
              <a:xfrm>
                <a:off x="2037652" y="13042"/>
                <a:ext cx="847519" cy="454831"/>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12700" tIns="12700" rIns="12700" bIns="12700" numCol="1" spcCol="1270" anchor="ctr" anchorCtr="0">
                <a:noAutofit/>
              </a:bodyPr>
              <a:lstStyle/>
              <a:p>
                <a:pPr marL="0" lvl="0" indent="0" algn="ctr" defTabSz="444500">
                  <a:lnSpc>
                    <a:spcPct val="90000"/>
                  </a:lnSpc>
                  <a:spcBef>
                    <a:spcPts val="0"/>
                  </a:spcBef>
                  <a:spcAft>
                    <a:spcPts val="0"/>
                  </a:spcAft>
                  <a:buNone/>
                  <a:defRPr/>
                </a:pPr>
                <a:r>
                  <a:rPr sz="1000"/>
                  <a:t>Convolutional</a:t>
                </a:r>
                <a:endParaRPr/>
              </a:p>
            </p:txBody>
          </p:sp>
          <p:sp>
            <p:nvSpPr>
              <p:cNvPr id="9" name="Arrow: Circular 8">
                <a:extLst>
                  <a:ext uri="{FF2B5EF4-FFF2-40B4-BE49-F238E27FC236}">
                    <a16:creationId xmlns:a16="http://schemas.microsoft.com/office/drawing/2014/main" id="{AF958B6E-A912-2612-2086-A05780A4B1DD}"/>
                  </a:ext>
                </a:extLst>
              </p:cNvPr>
              <p:cNvSpPr/>
              <p:nvPr/>
            </p:nvSpPr>
            <p:spPr bwMode="auto">
              <a:xfrm>
                <a:off x="1162741" y="-274"/>
                <a:ext cx="1706965" cy="1706965"/>
              </a:xfrm>
              <a:prstGeom prst="circularArrow">
                <a:avLst>
                  <a:gd name="adj1" fmla="val 5196"/>
                  <a:gd name="adj2" fmla="val 335603"/>
                  <a:gd name="adj3" fmla="val 21294506"/>
                  <a:gd name="adj4" fmla="val 19765131"/>
                  <a:gd name="adj5" fmla="val 606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p:spPr>
            <p:style>
              <a:lnRef idx="2">
                <a:srgbClr val="000000"/>
              </a:lnRef>
              <a:fillRef idx="1">
                <a:srgbClr val="000000"/>
              </a:fillRef>
              <a:effectRef idx="0">
                <a:srgbClr val="000000"/>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44BB86D0-90EC-AC4D-42E0-E34694FDF832}"/>
                  </a:ext>
                </a:extLst>
              </p:cNvPr>
              <p:cNvSpPr/>
              <p:nvPr/>
            </p:nvSpPr>
            <p:spPr bwMode="auto">
              <a:xfrm>
                <a:off x="2509137" y="859841"/>
                <a:ext cx="454831" cy="454831"/>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12700" tIns="12700" rIns="12700" bIns="12700" numCol="1" spcCol="1270" anchor="ctr" anchorCtr="0">
                <a:noAutofit/>
              </a:bodyPr>
              <a:lstStyle/>
              <a:p>
                <a:pPr marL="0" lvl="0" indent="0" algn="ctr" defTabSz="444500">
                  <a:lnSpc>
                    <a:spcPct val="90000"/>
                  </a:lnSpc>
                  <a:spcBef>
                    <a:spcPts val="0"/>
                  </a:spcBef>
                  <a:spcAft>
                    <a:spcPts val="0"/>
                  </a:spcAft>
                  <a:buNone/>
                  <a:defRPr/>
                </a:pPr>
                <a:r>
                  <a:rPr sz="1000"/>
                  <a:t>Max Pooling</a:t>
                </a:r>
                <a:endParaRPr/>
              </a:p>
            </p:txBody>
          </p:sp>
          <p:sp>
            <p:nvSpPr>
              <p:cNvPr id="11" name="Arrow: Circular 10">
                <a:extLst>
                  <a:ext uri="{FF2B5EF4-FFF2-40B4-BE49-F238E27FC236}">
                    <a16:creationId xmlns:a16="http://schemas.microsoft.com/office/drawing/2014/main" id="{4D033B2E-18A3-CB50-C522-E79C45CCEB0D}"/>
                  </a:ext>
                </a:extLst>
              </p:cNvPr>
              <p:cNvSpPr/>
              <p:nvPr/>
            </p:nvSpPr>
            <p:spPr bwMode="auto">
              <a:xfrm>
                <a:off x="1162741" y="-274"/>
                <a:ext cx="1706965" cy="1706965"/>
              </a:xfrm>
              <a:prstGeom prst="circularArrow">
                <a:avLst>
                  <a:gd name="adj1" fmla="val 5196"/>
                  <a:gd name="adj2" fmla="val 335603"/>
                  <a:gd name="adj3" fmla="val 4016008"/>
                  <a:gd name="adj4" fmla="val 2252229"/>
                  <a:gd name="adj5" fmla="val 606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p:spPr>
            <p:style>
              <a:lnRef idx="2">
                <a:srgbClr val="000000"/>
              </a:lnRef>
              <a:fillRef idx="1">
                <a:srgbClr val="000000"/>
              </a:fillRef>
              <a:effectRef idx="0">
                <a:srgbClr val="000000"/>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B55F184-F3F4-04FD-99E5-947F4E09E681}"/>
                  </a:ext>
                </a:extLst>
              </p:cNvPr>
              <p:cNvSpPr/>
              <p:nvPr/>
            </p:nvSpPr>
            <p:spPr bwMode="auto">
              <a:xfrm>
                <a:off x="1788808" y="1383191"/>
                <a:ext cx="454831" cy="454831"/>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12700" tIns="12700" rIns="12700" bIns="12700" numCol="1" spcCol="1270" anchor="ctr" anchorCtr="0">
                <a:noAutofit/>
              </a:bodyPr>
              <a:lstStyle/>
              <a:p>
                <a:pPr marL="0" lvl="0" indent="0" algn="ctr" defTabSz="444500">
                  <a:lnSpc>
                    <a:spcPct val="90000"/>
                  </a:lnSpc>
                  <a:spcBef>
                    <a:spcPts val="0"/>
                  </a:spcBef>
                  <a:spcAft>
                    <a:spcPts val="0"/>
                  </a:spcAft>
                  <a:buNone/>
                  <a:defRPr/>
                </a:pPr>
                <a:r>
                  <a:rPr sz="1000"/>
                  <a:t>…</a:t>
                </a:r>
                <a:endParaRPr/>
              </a:p>
            </p:txBody>
          </p:sp>
          <p:sp>
            <p:nvSpPr>
              <p:cNvPr id="13" name="Arrow: Circular 12">
                <a:extLst>
                  <a:ext uri="{FF2B5EF4-FFF2-40B4-BE49-F238E27FC236}">
                    <a16:creationId xmlns:a16="http://schemas.microsoft.com/office/drawing/2014/main" id="{DB515324-40EE-C528-BC1B-66C915DE7B85}"/>
                  </a:ext>
                </a:extLst>
              </p:cNvPr>
              <p:cNvSpPr/>
              <p:nvPr/>
            </p:nvSpPr>
            <p:spPr bwMode="auto">
              <a:xfrm>
                <a:off x="1162741" y="-274"/>
                <a:ext cx="1706965" cy="1706965"/>
              </a:xfrm>
              <a:prstGeom prst="circularArrow">
                <a:avLst>
                  <a:gd name="adj1" fmla="val 5196"/>
                  <a:gd name="adj2" fmla="val 335603"/>
                  <a:gd name="adj3" fmla="val 8212168"/>
                  <a:gd name="adj4" fmla="val 6448389"/>
                  <a:gd name="adj5" fmla="val 606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p:spPr>
            <p:style>
              <a:lnRef idx="2">
                <a:srgbClr val="000000"/>
              </a:lnRef>
              <a:fillRef idx="1">
                <a:srgbClr val="000000"/>
              </a:fillRef>
              <a:effectRef idx="0">
                <a:srgbClr val="000000"/>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B084C325-D86E-CA39-29A6-B570C8314984}"/>
                  </a:ext>
                </a:extLst>
              </p:cNvPr>
              <p:cNvSpPr/>
              <p:nvPr/>
            </p:nvSpPr>
            <p:spPr bwMode="auto">
              <a:xfrm>
                <a:off x="1068478" y="859841"/>
                <a:ext cx="454831" cy="454831"/>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12700" tIns="12700" rIns="12700" bIns="12700" numCol="1" spcCol="1270" anchor="ctr" anchorCtr="0">
                <a:noAutofit/>
              </a:bodyPr>
              <a:lstStyle/>
              <a:p>
                <a:pPr marL="0" lvl="0" indent="0" algn="ctr" defTabSz="444500">
                  <a:lnSpc>
                    <a:spcPct val="90000"/>
                  </a:lnSpc>
                  <a:spcBef>
                    <a:spcPts val="0"/>
                  </a:spcBef>
                  <a:spcAft>
                    <a:spcPts val="0"/>
                  </a:spcAft>
                  <a:buNone/>
                  <a:defRPr/>
                </a:pPr>
                <a:r>
                  <a:rPr sz="1000"/>
                  <a:t>Flatten</a:t>
                </a:r>
                <a:endParaRPr/>
              </a:p>
            </p:txBody>
          </p:sp>
          <p:sp>
            <p:nvSpPr>
              <p:cNvPr id="15" name="Arrow: Circular 14">
                <a:extLst>
                  <a:ext uri="{FF2B5EF4-FFF2-40B4-BE49-F238E27FC236}">
                    <a16:creationId xmlns:a16="http://schemas.microsoft.com/office/drawing/2014/main" id="{6DB9980E-1913-6DF7-1136-44DD37A4BA43}"/>
                  </a:ext>
                </a:extLst>
              </p:cNvPr>
              <p:cNvSpPr/>
              <p:nvPr/>
            </p:nvSpPr>
            <p:spPr bwMode="auto">
              <a:xfrm>
                <a:off x="1162741" y="-274"/>
                <a:ext cx="1706965" cy="1706965"/>
              </a:xfrm>
              <a:prstGeom prst="circularArrow">
                <a:avLst>
                  <a:gd name="adj1" fmla="val 5196"/>
                  <a:gd name="adj2" fmla="val 335603"/>
                  <a:gd name="adj3" fmla="val 12299266"/>
                  <a:gd name="adj4" fmla="val 10769891"/>
                  <a:gd name="adj5" fmla="val 606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p:spPr>
            <p:style>
              <a:lnRef idx="2">
                <a:srgbClr val="000000"/>
              </a:lnRef>
              <a:fillRef idx="1">
                <a:srgbClr val="000000"/>
              </a:fillRef>
              <a:effectRef idx="0">
                <a:srgbClr val="000000"/>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92F13CC-3EDF-C67E-AB32-6B2587C8D95C}"/>
                  </a:ext>
                </a:extLst>
              </p:cNvPr>
              <p:cNvSpPr/>
              <p:nvPr/>
            </p:nvSpPr>
            <p:spPr bwMode="auto">
              <a:xfrm>
                <a:off x="1343619" y="13042"/>
                <a:ext cx="454831" cy="454831"/>
              </a:xfrm>
              <a:prstGeom prst="rect">
                <a:avLst/>
              </a:prstGeom>
              <a:noFill/>
              <a:ln>
                <a:noFill/>
              </a:ln>
            </p:spPr>
            <p:style>
              <a:lnRef idx="0">
                <a:srgbClr val="000000"/>
              </a:lnRef>
              <a:fillRef idx="0">
                <a:srgbClr val="000000"/>
              </a:fillRef>
              <a:effectRef idx="0">
                <a:srgbClr val="000000"/>
              </a:effectRef>
              <a:fontRef idx="minor"/>
            </p:style>
            <p:txBody>
              <a:bodyPr spcFirstLastPara="0" vert="horz" wrap="square" lIns="12700" tIns="12700" rIns="12700" bIns="12700" numCol="1" spcCol="1270" anchor="ctr" anchorCtr="0">
                <a:noAutofit/>
              </a:bodyPr>
              <a:lstStyle/>
              <a:p>
                <a:pPr marL="0" lvl="0" indent="0" algn="ctr" defTabSz="444500">
                  <a:lnSpc>
                    <a:spcPct val="90000"/>
                  </a:lnSpc>
                  <a:spcBef>
                    <a:spcPts val="0"/>
                  </a:spcBef>
                  <a:spcAft>
                    <a:spcPts val="0"/>
                  </a:spcAft>
                  <a:buNone/>
                  <a:defRPr/>
                </a:pPr>
                <a:r>
                  <a:rPr sz="1000"/>
                  <a:t>Dense</a:t>
                </a:r>
                <a:endParaRPr/>
              </a:p>
            </p:txBody>
          </p:sp>
          <p:sp>
            <p:nvSpPr>
              <p:cNvPr id="17" name="Arrow: Circular 16">
                <a:extLst>
                  <a:ext uri="{FF2B5EF4-FFF2-40B4-BE49-F238E27FC236}">
                    <a16:creationId xmlns:a16="http://schemas.microsoft.com/office/drawing/2014/main" id="{90DC6CD6-B079-C6DF-D6FD-40977C13C976}"/>
                  </a:ext>
                </a:extLst>
              </p:cNvPr>
              <p:cNvSpPr/>
              <p:nvPr/>
            </p:nvSpPr>
            <p:spPr bwMode="auto">
              <a:xfrm>
                <a:off x="1162741" y="-274"/>
                <a:ext cx="1706965" cy="1706965"/>
              </a:xfrm>
              <a:prstGeom prst="circularArrow">
                <a:avLst>
                  <a:gd name="adj1" fmla="val 5196"/>
                  <a:gd name="adj2" fmla="val 335603"/>
                  <a:gd name="adj3" fmla="val 15961671"/>
                  <a:gd name="adj4" fmla="val 15197404"/>
                  <a:gd name="adj5" fmla="val 6062"/>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p:spPr>
            <p:style>
              <a:lnRef idx="2">
                <a:srgbClr val="000000"/>
              </a:lnRef>
              <a:fillRef idx="1">
                <a:srgbClr val="000000"/>
              </a:fillRef>
              <a:effectRef idx="0">
                <a:srgbClr val="000000"/>
              </a:effectRef>
              <a:fontRef idx="minor">
                <a:schemeClr val="lt1"/>
              </a:fontRef>
            </p:style>
            <p:txBody>
              <a:bodyPr/>
              <a:lstStyle/>
              <a:p>
                <a:endParaRPr lang="en-US"/>
              </a:p>
            </p:txBody>
          </p:sp>
        </p:grpSp>
        <p:sp>
          <p:nvSpPr>
            <p:cNvPr id="5" name="TextBox 25">
              <a:extLst>
                <a:ext uri="{FF2B5EF4-FFF2-40B4-BE49-F238E27FC236}">
                  <a16:creationId xmlns:a16="http://schemas.microsoft.com/office/drawing/2014/main" id="{13A3B695-FE04-2EC8-2253-4EB3E2517461}"/>
                </a:ext>
              </a:extLst>
            </p:cNvPr>
            <p:cNvSpPr/>
            <p:nvPr/>
          </p:nvSpPr>
          <p:spPr bwMode="auto">
            <a:xfrm>
              <a:off x="5399179" y="6137075"/>
              <a:ext cx="3721157" cy="369332"/>
            </a:xfrm>
            <a:prstGeom prst="rect">
              <a:avLst/>
            </a:prstGeom>
            <a:noFill/>
          </p:spPr>
          <p:txBody>
            <a:bodyPr wrap="square" rtlCol="0">
              <a:spAutoFit/>
            </a:bodyPr>
            <a:lstStyle/>
            <a:p>
              <a:pPr algn="ctr">
                <a:defRPr/>
              </a:pPr>
              <a:r>
                <a:rPr b="1"/>
                <a:t>Convolutional Neural Network</a:t>
              </a:r>
              <a:endParaRPr/>
            </a:p>
          </p:txBody>
        </p:sp>
        <p:sp>
          <p:nvSpPr>
            <p:cNvPr id="6" name="Arrow: Bent 26">
              <a:extLst>
                <a:ext uri="{FF2B5EF4-FFF2-40B4-BE49-F238E27FC236}">
                  <a16:creationId xmlns:a16="http://schemas.microsoft.com/office/drawing/2014/main" id="{82F93646-AE55-2887-96A8-0B9228642B13}"/>
                </a:ext>
              </a:extLst>
            </p:cNvPr>
            <p:cNvSpPr/>
            <p:nvPr/>
          </p:nvSpPr>
          <p:spPr bwMode="auto">
            <a:xfrm rot="10800000">
              <a:off x="8328248" y="4113086"/>
              <a:ext cx="576064" cy="1325562"/>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solidFill>
                  <a:schemeClr val="tx1"/>
                </a:solidFill>
              </a:endParaRPr>
            </a:p>
          </p:txBody>
        </p:sp>
        <p:sp>
          <p:nvSpPr>
            <p:cNvPr id="7" name="Arrow: Bent 27">
              <a:extLst>
                <a:ext uri="{FF2B5EF4-FFF2-40B4-BE49-F238E27FC236}">
                  <a16:creationId xmlns:a16="http://schemas.microsoft.com/office/drawing/2014/main" id="{23A62F2E-2943-9B01-4C88-B69764D0920C}"/>
                </a:ext>
              </a:extLst>
            </p:cNvPr>
            <p:cNvSpPr/>
            <p:nvPr/>
          </p:nvSpPr>
          <p:spPr bwMode="auto">
            <a:xfrm rot="10800000" flipH="1">
              <a:off x="5087888" y="4077072"/>
              <a:ext cx="576064" cy="1325562"/>
            </a:xfrm>
            <a:prstGeom prst="bentArrow">
              <a:avLst>
                <a:gd name="adj1" fmla="val 25000"/>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solidFill>
                  <a:schemeClr val="tx1"/>
                </a:solidFill>
              </a:endParaRPr>
            </a:p>
          </p:txBody>
        </p:sp>
      </p:grpSp>
      <p:pic>
        <p:nvPicPr>
          <p:cNvPr id="41" name="Picture 40">
            <a:extLst>
              <a:ext uri="{FF2B5EF4-FFF2-40B4-BE49-F238E27FC236}">
                <a16:creationId xmlns:a16="http://schemas.microsoft.com/office/drawing/2014/main" id="{26312857-F861-4D96-5896-0A1050305736}"/>
              </a:ext>
            </a:extLst>
          </p:cNvPr>
          <p:cNvPicPr>
            <a:picLocks noChangeAspect="1"/>
          </p:cNvPicPr>
          <p:nvPr/>
        </p:nvPicPr>
        <p:blipFill>
          <a:blip r:embed="rId3"/>
          <a:stretch/>
        </p:blipFill>
        <p:spPr bwMode="auto">
          <a:xfrm>
            <a:off x="7617406" y="4349685"/>
            <a:ext cx="4494931" cy="2470993"/>
          </a:xfrm>
          <a:prstGeom prst="rect">
            <a:avLst/>
          </a:prstGeom>
        </p:spPr>
      </p:pic>
    </p:spTree>
    <p:extLst>
      <p:ext uri="{BB962C8B-B14F-4D97-AF65-F5344CB8AC3E}">
        <p14:creationId xmlns:p14="http://schemas.microsoft.com/office/powerpoint/2010/main" val="109029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7924243"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2400" dirty="0"/>
              <a:t>Experimental Environment</a:t>
            </a:r>
            <a:endParaRPr lang="en-US" sz="3200" dirty="0"/>
          </a:p>
          <a:p>
            <a:pPr marL="0" marR="0" lvl="0" indent="0" algn="l" rtl="0">
              <a:spcBef>
                <a:spcPts val="0"/>
              </a:spcBef>
              <a:spcAft>
                <a:spcPts val="0"/>
              </a:spcAft>
              <a:buNone/>
            </a:pPr>
            <a:endParaRPr sz="2400" dirty="0">
              <a:solidFill>
                <a:srgbClr val="0C0C0C"/>
              </a:solidFill>
              <a:latin typeface="Oswald"/>
              <a:ea typeface="Oswald"/>
              <a:cs typeface="Oswald"/>
              <a:sym typeface="Oswald"/>
            </a:endParaRPr>
          </a:p>
        </p:txBody>
      </p:sp>
      <p:graphicFrame>
        <p:nvGraphicFramePr>
          <p:cNvPr id="43" name="Table 19">
            <a:extLst>
              <a:ext uri="{FF2B5EF4-FFF2-40B4-BE49-F238E27FC236}">
                <a16:creationId xmlns:a16="http://schemas.microsoft.com/office/drawing/2014/main" id="{62A9F2FA-5181-0CFE-F509-2473E00F1FEE}"/>
              </a:ext>
            </a:extLst>
          </p:cNvPr>
          <p:cNvGraphicFramePr>
            <a:graphicFrameLocks noGrp="1"/>
          </p:cNvGraphicFramePr>
          <p:nvPr/>
        </p:nvGraphicFramePr>
        <p:xfrm>
          <a:off x="944003" y="1662302"/>
          <a:ext cx="5401817" cy="2418080"/>
        </p:xfrm>
        <a:graphic>
          <a:graphicData uri="http://schemas.openxmlformats.org/drawingml/2006/table">
            <a:tbl>
              <a:tblPr firstRow="1" bandRow="1"/>
              <a:tblGrid>
                <a:gridCol w="1200965">
                  <a:extLst>
                    <a:ext uri="{9D8B030D-6E8A-4147-A177-3AD203B41FA5}">
                      <a16:colId xmlns:a16="http://schemas.microsoft.com/office/drawing/2014/main" val="20000"/>
                    </a:ext>
                  </a:extLst>
                </a:gridCol>
                <a:gridCol w="2040612">
                  <a:extLst>
                    <a:ext uri="{9D8B030D-6E8A-4147-A177-3AD203B41FA5}">
                      <a16:colId xmlns:a16="http://schemas.microsoft.com/office/drawing/2014/main" val="20001"/>
                    </a:ext>
                  </a:extLst>
                </a:gridCol>
                <a:gridCol w="2160240">
                  <a:extLst>
                    <a:ext uri="{9D8B030D-6E8A-4147-A177-3AD203B41FA5}">
                      <a16:colId xmlns:a16="http://schemas.microsoft.com/office/drawing/2014/main" val="20002"/>
                    </a:ext>
                  </a:extLst>
                </a:gridCol>
              </a:tblGrid>
              <a:tr h="370840">
                <a:tc>
                  <a:txBody>
                    <a:bodyPr/>
                    <a:lstStyle/>
                    <a:p>
                      <a:pPr>
                        <a:defRPr/>
                      </a:pPr>
                      <a:endParaRPr dirty="0"/>
                    </a:p>
                  </a:txBody>
                  <a:tcPr/>
                </a:tc>
                <a:tc>
                  <a:txBody>
                    <a:bodyPr/>
                    <a:lstStyle/>
                    <a:p>
                      <a:pPr marL="0" marR="0" lvl="0" indent="0" algn="l" defTabSz="685800">
                        <a:lnSpc>
                          <a:spcPct val="100000"/>
                        </a:lnSpc>
                        <a:spcBef>
                          <a:spcPts val="0"/>
                        </a:spcBef>
                        <a:spcAft>
                          <a:spcPts val="0"/>
                        </a:spcAft>
                        <a:buClrTx/>
                        <a:buSzTx/>
                        <a:buFontTx/>
                        <a:buNone/>
                        <a:defRPr/>
                      </a:pPr>
                      <a:r>
                        <a:t>FELIX – SC3</a:t>
                      </a:r>
                    </a:p>
                  </a:txBody>
                  <a:tcPr/>
                </a:tc>
                <a:tc>
                  <a:txBody>
                    <a:bodyPr/>
                    <a:lstStyle/>
                    <a:p>
                      <a:pPr>
                        <a:defRPr/>
                      </a:pPr>
                      <a:r>
                        <a:rPr dirty="0"/>
                        <a:t>Chifflot – Grid5K</a:t>
                      </a:r>
                    </a:p>
                  </a:txBody>
                  <a:tcPr/>
                </a:tc>
                <a:extLst>
                  <a:ext uri="{0D108BD9-81ED-4DB2-BD59-A6C34878D82A}">
                    <a16:rowId xmlns:a16="http://schemas.microsoft.com/office/drawing/2014/main" val="10000"/>
                  </a:ext>
                </a:extLst>
              </a:tr>
              <a:tr h="370838">
                <a:tc>
                  <a:txBody>
                    <a:bodyPr/>
                    <a:lstStyle/>
                    <a:p>
                      <a:pPr>
                        <a:defRPr/>
                      </a:pPr>
                      <a:r>
                        <a:t>Processor</a:t>
                      </a:r>
                    </a:p>
                  </a:txBody>
                  <a:tcPr/>
                </a:tc>
                <a:tc>
                  <a:txBody>
                    <a:bodyPr/>
                    <a:lstStyle/>
                    <a:p>
                      <a:pPr marL="0" marR="0" lvl="0" indent="0" algn="l" defTabSz="685800">
                        <a:lnSpc>
                          <a:spcPct val="100000"/>
                        </a:lnSpc>
                        <a:spcBef>
                          <a:spcPts val="0"/>
                        </a:spcBef>
                        <a:spcAft>
                          <a:spcPts val="0"/>
                        </a:spcAft>
                        <a:buClrTx/>
                        <a:buSzTx/>
                        <a:buFontTx/>
                        <a:buNone/>
                        <a:defRPr/>
                      </a:pPr>
                      <a:r>
                        <a:rPr lang="en-GB" sz="1400" b="0" i="0" dirty="0">
                          <a:solidFill>
                            <a:srgbClr val="000000"/>
                          </a:solidFill>
                          <a:latin typeface="CMR10"/>
                        </a:rPr>
                        <a:t>4 Intel(R) Xeon(R) CPU X7560 at 2.27GHz processors 64 cores in total</a:t>
                      </a:r>
                      <a:endParaRPr dirty="0"/>
                    </a:p>
                  </a:txBody>
                  <a:tcPr/>
                </a:tc>
                <a:tc>
                  <a:txBody>
                    <a:bodyPr/>
                    <a:lstStyle/>
                    <a:p>
                      <a:pPr marL="0" marR="0" lvl="0" indent="0" algn="l" defTabSz="685800">
                        <a:lnSpc>
                          <a:spcPct val="100000"/>
                        </a:lnSpc>
                        <a:spcBef>
                          <a:spcPts val="0"/>
                        </a:spcBef>
                        <a:spcAft>
                          <a:spcPts val="0"/>
                        </a:spcAft>
                        <a:buClrTx/>
                        <a:buSzTx/>
                        <a:buFontTx/>
                        <a:buNone/>
                        <a:defRPr/>
                      </a:pPr>
                      <a:r>
                        <a:rPr lang="en-GB" sz="1400" b="0" i="0">
                          <a:solidFill>
                            <a:srgbClr val="000000"/>
                          </a:solidFill>
                          <a:latin typeface="CMR10"/>
                        </a:rPr>
                        <a:t>2 Intel(R) Xeon(R) Gold 6126 at 2.60GHz processors with 48 cores in total</a:t>
                      </a:r>
                      <a:endParaRPr/>
                    </a:p>
                  </a:txBody>
                  <a:tcPr/>
                </a:tc>
                <a:extLst>
                  <a:ext uri="{0D108BD9-81ED-4DB2-BD59-A6C34878D82A}">
                    <a16:rowId xmlns:a16="http://schemas.microsoft.com/office/drawing/2014/main" val="10001"/>
                  </a:ext>
                </a:extLst>
              </a:tr>
              <a:tr h="370840">
                <a:tc>
                  <a:txBody>
                    <a:bodyPr/>
                    <a:lstStyle/>
                    <a:p>
                      <a:pPr>
                        <a:defRPr/>
                      </a:pPr>
                      <a:r>
                        <a:rPr dirty="0"/>
                        <a:t>Memory</a:t>
                      </a:r>
                    </a:p>
                  </a:txBody>
                  <a:tcPr/>
                </a:tc>
                <a:tc>
                  <a:txBody>
                    <a:bodyPr/>
                    <a:lstStyle/>
                    <a:p>
                      <a:pPr>
                        <a:defRPr/>
                      </a:pPr>
                      <a:r>
                        <a:rPr lang="en-GB" sz="1400" b="0" i="0">
                          <a:solidFill>
                            <a:srgbClr val="000000"/>
                          </a:solidFill>
                          <a:latin typeface="CMR10"/>
                        </a:rPr>
                        <a:t>125 GB </a:t>
                      </a:r>
                      <a:endParaRPr/>
                    </a:p>
                  </a:txBody>
                  <a:tcPr/>
                </a:tc>
                <a:tc>
                  <a:txBody>
                    <a:bodyPr/>
                    <a:lstStyle/>
                    <a:p>
                      <a:pPr marL="0" marR="0" lvl="0" indent="0" algn="l" defTabSz="685800">
                        <a:lnSpc>
                          <a:spcPct val="100000"/>
                        </a:lnSpc>
                        <a:spcBef>
                          <a:spcPts val="0"/>
                        </a:spcBef>
                        <a:spcAft>
                          <a:spcPts val="0"/>
                        </a:spcAft>
                        <a:buClrTx/>
                        <a:buSzTx/>
                        <a:buFontTx/>
                        <a:buNone/>
                        <a:defRPr/>
                      </a:pPr>
                      <a:r>
                        <a:rPr lang="en-GB" sz="1400" b="0" i="0">
                          <a:solidFill>
                            <a:srgbClr val="000000"/>
                          </a:solidFill>
                          <a:latin typeface="CMR10"/>
                        </a:rPr>
                        <a:t>192 GB</a:t>
                      </a:r>
                      <a:endParaRPr/>
                    </a:p>
                  </a:txBody>
                  <a:tcPr/>
                </a:tc>
                <a:extLst>
                  <a:ext uri="{0D108BD9-81ED-4DB2-BD59-A6C34878D82A}">
                    <a16:rowId xmlns:a16="http://schemas.microsoft.com/office/drawing/2014/main" val="10002"/>
                  </a:ext>
                </a:extLst>
              </a:tr>
              <a:tr h="370838">
                <a:tc>
                  <a:txBody>
                    <a:bodyPr/>
                    <a:lstStyle/>
                    <a:p>
                      <a:pPr>
                        <a:defRPr/>
                      </a:pPr>
                      <a:r>
                        <a:t>GPU</a:t>
                      </a:r>
                    </a:p>
                  </a:txBody>
                  <a:tcPr/>
                </a:tc>
                <a:tc>
                  <a:txBody>
                    <a:bodyPr/>
                    <a:lstStyle/>
                    <a:p>
                      <a:pPr>
                        <a:defRPr/>
                      </a:pPr>
                      <a:r>
                        <a:rPr lang="en-GB" sz="1400" b="0" i="0">
                          <a:solidFill>
                            <a:srgbClr val="000000"/>
                          </a:solidFill>
                          <a:latin typeface="CMR10"/>
                        </a:rPr>
                        <a:t>2 x Nvidia GeForce GTX TITAN X cards each with 12 GB of memory</a:t>
                      </a:r>
                      <a:endParaRPr/>
                    </a:p>
                  </a:txBody>
                  <a:tcPr/>
                </a:tc>
                <a:tc>
                  <a:txBody>
                    <a:bodyPr/>
                    <a:lstStyle/>
                    <a:p>
                      <a:pPr marL="0" marR="0" lvl="0" indent="0" algn="l" defTabSz="685800">
                        <a:lnSpc>
                          <a:spcPct val="100000"/>
                        </a:lnSpc>
                        <a:spcBef>
                          <a:spcPts val="0"/>
                        </a:spcBef>
                        <a:spcAft>
                          <a:spcPts val="0"/>
                        </a:spcAft>
                        <a:buClrTx/>
                        <a:buSzTx/>
                        <a:buFontTx/>
                        <a:buNone/>
                        <a:defRPr/>
                      </a:pPr>
                      <a:r>
                        <a:rPr lang="en-GB" sz="1400" b="0" i="0" dirty="0">
                          <a:solidFill>
                            <a:srgbClr val="000000"/>
                          </a:solidFill>
                          <a:latin typeface="CMR10"/>
                        </a:rPr>
                        <a:t>2 x Nvidia Tesla P100 cards each with 16 GB of memory</a:t>
                      </a:r>
                      <a:r>
                        <a:rPr lang="en-GB" dirty="0"/>
                        <a:t> </a:t>
                      </a:r>
                      <a:endParaRPr dirty="0"/>
                    </a:p>
                  </a:txBody>
                  <a:tcPr/>
                </a:tc>
                <a:extLst>
                  <a:ext uri="{0D108BD9-81ED-4DB2-BD59-A6C34878D82A}">
                    <a16:rowId xmlns:a16="http://schemas.microsoft.com/office/drawing/2014/main" val="10003"/>
                  </a:ext>
                </a:extLst>
              </a:tr>
            </a:tbl>
          </a:graphicData>
        </a:graphic>
      </p:graphicFrame>
      <p:graphicFrame>
        <p:nvGraphicFramePr>
          <p:cNvPr id="44" name="Table 2">
            <a:extLst>
              <a:ext uri="{FF2B5EF4-FFF2-40B4-BE49-F238E27FC236}">
                <a16:creationId xmlns:a16="http://schemas.microsoft.com/office/drawing/2014/main" id="{292AA43F-15F2-E7AE-1866-D6BBED4E1D7C}"/>
              </a:ext>
            </a:extLst>
          </p:cNvPr>
          <p:cNvGraphicFramePr>
            <a:graphicFrameLocks noGrp="1"/>
          </p:cNvGraphicFramePr>
          <p:nvPr/>
        </p:nvGraphicFramePr>
        <p:xfrm>
          <a:off x="6708487" y="1662302"/>
          <a:ext cx="5258847" cy="4175760"/>
        </p:xfrm>
        <a:graphic>
          <a:graphicData uri="http://schemas.openxmlformats.org/drawingml/2006/table">
            <a:tbl>
              <a:tblPr firstRow="1" bandRow="1"/>
              <a:tblGrid>
                <a:gridCol w="2592288">
                  <a:extLst>
                    <a:ext uri="{9D8B030D-6E8A-4147-A177-3AD203B41FA5}">
                      <a16:colId xmlns:a16="http://schemas.microsoft.com/office/drawing/2014/main" val="4288629521"/>
                    </a:ext>
                  </a:extLst>
                </a:gridCol>
                <a:gridCol w="913610">
                  <a:extLst>
                    <a:ext uri="{9D8B030D-6E8A-4147-A177-3AD203B41FA5}">
                      <a16:colId xmlns:a16="http://schemas.microsoft.com/office/drawing/2014/main" val="3430523064"/>
                    </a:ext>
                  </a:extLst>
                </a:gridCol>
                <a:gridCol w="454542">
                  <a:extLst>
                    <a:ext uri="{9D8B030D-6E8A-4147-A177-3AD203B41FA5}">
                      <a16:colId xmlns:a16="http://schemas.microsoft.com/office/drawing/2014/main" val="3243397257"/>
                    </a:ext>
                  </a:extLst>
                </a:gridCol>
                <a:gridCol w="1298407">
                  <a:extLst>
                    <a:ext uri="{9D8B030D-6E8A-4147-A177-3AD203B41FA5}">
                      <a16:colId xmlns:a16="http://schemas.microsoft.com/office/drawing/2014/main" val="1609283531"/>
                    </a:ext>
                  </a:extLst>
                </a:gridCol>
              </a:tblGrid>
              <a:tr h="303149">
                <a:tc>
                  <a:txBody>
                    <a:bodyPr/>
                    <a:lstStyle/>
                    <a:p>
                      <a:endParaRPr lang="en-US" dirty="0"/>
                    </a:p>
                  </a:txBody>
                  <a:tcPr/>
                </a:tc>
                <a:tc gridSpan="2">
                  <a:txBody>
                    <a:bodyPr/>
                    <a:lstStyle/>
                    <a:p>
                      <a:r>
                        <a:rPr lang="en-US" dirty="0"/>
                        <a:t>GTX TITAN X</a:t>
                      </a:r>
                    </a:p>
                  </a:txBody>
                  <a:tcPr/>
                </a:tc>
                <a:tc hMerge="1">
                  <a:txBody>
                    <a:bodyPr/>
                    <a:lstStyle/>
                    <a:p>
                      <a:r>
                        <a:rPr lang="en-US" dirty="0"/>
                        <a:t>TESLA P100</a:t>
                      </a:r>
                    </a:p>
                  </a:txBody>
                  <a:tcPr/>
                </a:tc>
                <a:tc>
                  <a:txBody>
                    <a:bodyPr/>
                    <a:lstStyle/>
                    <a:p>
                      <a:r>
                        <a:rPr lang="en-US" dirty="0"/>
                        <a:t>TESLA P100</a:t>
                      </a:r>
                    </a:p>
                  </a:txBody>
                  <a:tcPr/>
                </a:tc>
                <a:extLst>
                  <a:ext uri="{0D108BD9-81ED-4DB2-BD59-A6C34878D82A}">
                    <a16:rowId xmlns:a16="http://schemas.microsoft.com/office/drawing/2014/main" val="3655596175"/>
                  </a:ext>
                </a:extLst>
              </a:tr>
              <a:tr h="303149">
                <a:tc>
                  <a:txBody>
                    <a:bodyPr/>
                    <a:lstStyle/>
                    <a:p>
                      <a:endParaRPr lang="en-US" dirty="0"/>
                    </a:p>
                  </a:txBody>
                  <a:tcPr/>
                </a:tc>
                <a:tc gridSpan="3">
                  <a:txBody>
                    <a:bodyPr/>
                    <a:lstStyle/>
                    <a:p>
                      <a:pPr algn="ctr"/>
                      <a:r>
                        <a:rPr lang="en-US" b="1" dirty="0"/>
                        <a:t>Engine Specs</a:t>
                      </a:r>
                    </a:p>
                  </a:txBody>
                  <a:tcPr/>
                </a:tc>
                <a:tc hMerge="1">
                  <a:txBody>
                    <a:bodyPr/>
                    <a:lstStyle/>
                    <a:p>
                      <a:endParaRPr lang="en-US" dirty="0"/>
                    </a:p>
                  </a:txBody>
                  <a:tcPr/>
                </a:tc>
                <a:tc hMerge="1">
                  <a:txBody>
                    <a:bodyPr/>
                    <a:lstStyle/>
                    <a:p>
                      <a:pPr algn="ctr"/>
                      <a:endParaRPr lang="en-US" b="1" dirty="0"/>
                    </a:p>
                  </a:txBody>
                  <a:tcPr/>
                </a:tc>
                <a:extLst>
                  <a:ext uri="{0D108BD9-81ED-4DB2-BD59-A6C34878D82A}">
                    <a16:rowId xmlns:a16="http://schemas.microsoft.com/office/drawing/2014/main" val="1206351773"/>
                  </a:ext>
                </a:extLst>
              </a:tr>
              <a:tr h="303149">
                <a:tc>
                  <a:txBody>
                    <a:bodyPr/>
                    <a:lstStyle/>
                    <a:p>
                      <a:r>
                        <a:rPr lang="en-US" dirty="0"/>
                        <a:t>Architecture</a:t>
                      </a:r>
                    </a:p>
                  </a:txBody>
                  <a:tcPr/>
                </a:tc>
                <a:tc>
                  <a:txBody>
                    <a:bodyPr/>
                    <a:lstStyle/>
                    <a:p>
                      <a:r>
                        <a:rPr lang="en-US" dirty="0"/>
                        <a:t>Maxwell</a:t>
                      </a:r>
                    </a:p>
                  </a:txBody>
                  <a:tcPr/>
                </a:tc>
                <a:tc gridSpan="2">
                  <a:txBody>
                    <a:bodyPr/>
                    <a:lstStyle/>
                    <a:p>
                      <a:r>
                        <a:rPr lang="en-US" dirty="0"/>
                        <a:t>Pascal</a:t>
                      </a:r>
                    </a:p>
                  </a:txBody>
                  <a:tcPr/>
                </a:tc>
                <a:tc hMerge="1">
                  <a:txBody>
                    <a:bodyPr/>
                    <a:lstStyle/>
                    <a:p>
                      <a:endParaRPr lang="en-US" dirty="0"/>
                    </a:p>
                  </a:txBody>
                  <a:tcPr/>
                </a:tc>
                <a:extLst>
                  <a:ext uri="{0D108BD9-81ED-4DB2-BD59-A6C34878D82A}">
                    <a16:rowId xmlns:a16="http://schemas.microsoft.com/office/drawing/2014/main" val="1315759460"/>
                  </a:ext>
                </a:extLst>
              </a:tr>
              <a:tr h="303149">
                <a:tc>
                  <a:txBody>
                    <a:bodyPr/>
                    <a:lstStyle/>
                    <a:p>
                      <a:r>
                        <a:rPr lang="en-US" dirty="0" err="1"/>
                        <a:t>CUDA</a:t>
                      </a:r>
                      <a:r>
                        <a:rPr lang="en-US" dirty="0"/>
                        <a:t> Cores</a:t>
                      </a:r>
                    </a:p>
                  </a:txBody>
                  <a:tcPr/>
                </a:tc>
                <a:tc>
                  <a:txBody>
                    <a:bodyPr/>
                    <a:lstStyle/>
                    <a:p>
                      <a:r>
                        <a:rPr lang="en-US" dirty="0"/>
                        <a:t>3072</a:t>
                      </a:r>
                    </a:p>
                  </a:txBody>
                  <a:tcPr/>
                </a:tc>
                <a:tc gridSpan="2">
                  <a:txBody>
                    <a:bodyPr/>
                    <a:lstStyle/>
                    <a:p>
                      <a:r>
                        <a:rPr lang="en-US" dirty="0"/>
                        <a:t>3584</a:t>
                      </a:r>
                    </a:p>
                  </a:txBody>
                  <a:tcPr/>
                </a:tc>
                <a:tc hMerge="1">
                  <a:txBody>
                    <a:bodyPr/>
                    <a:lstStyle/>
                    <a:p>
                      <a:endParaRPr lang="en-US" dirty="0"/>
                    </a:p>
                  </a:txBody>
                  <a:tcPr/>
                </a:tc>
                <a:extLst>
                  <a:ext uri="{0D108BD9-81ED-4DB2-BD59-A6C34878D82A}">
                    <a16:rowId xmlns:a16="http://schemas.microsoft.com/office/drawing/2014/main" val="2850106364"/>
                  </a:ext>
                </a:extLst>
              </a:tr>
              <a:tr h="303149">
                <a:tc>
                  <a:txBody>
                    <a:bodyPr/>
                    <a:lstStyle/>
                    <a:p>
                      <a:r>
                        <a:rPr lang="en-US" dirty="0"/>
                        <a:t>Base Clock (MHz)</a:t>
                      </a:r>
                    </a:p>
                  </a:txBody>
                  <a:tcPr/>
                </a:tc>
                <a:tc>
                  <a:txBody>
                    <a:bodyPr/>
                    <a:lstStyle/>
                    <a:p>
                      <a:r>
                        <a:rPr lang="en-US" dirty="0"/>
                        <a:t>1000</a:t>
                      </a:r>
                    </a:p>
                  </a:txBody>
                  <a:tcPr/>
                </a:tc>
                <a:tc gridSpan="2">
                  <a:txBody>
                    <a:bodyPr/>
                    <a:lstStyle/>
                    <a:p>
                      <a:r>
                        <a:rPr lang="en-US" dirty="0"/>
                        <a:t>1189</a:t>
                      </a:r>
                    </a:p>
                  </a:txBody>
                  <a:tcPr/>
                </a:tc>
                <a:tc hMerge="1">
                  <a:txBody>
                    <a:bodyPr/>
                    <a:lstStyle/>
                    <a:p>
                      <a:endParaRPr lang="en-US" dirty="0"/>
                    </a:p>
                  </a:txBody>
                  <a:tcPr/>
                </a:tc>
                <a:extLst>
                  <a:ext uri="{0D108BD9-81ED-4DB2-BD59-A6C34878D82A}">
                    <a16:rowId xmlns:a16="http://schemas.microsoft.com/office/drawing/2014/main" val="1330544027"/>
                  </a:ext>
                </a:extLst>
              </a:tr>
              <a:tr h="303149">
                <a:tc>
                  <a:txBody>
                    <a:bodyPr/>
                    <a:lstStyle/>
                    <a:p>
                      <a:r>
                        <a:rPr lang="en-US" dirty="0"/>
                        <a:t>Boost Clock (MHz)</a:t>
                      </a:r>
                    </a:p>
                  </a:txBody>
                  <a:tcPr/>
                </a:tc>
                <a:tc>
                  <a:txBody>
                    <a:bodyPr/>
                    <a:lstStyle/>
                    <a:p>
                      <a:r>
                        <a:rPr lang="en-US" dirty="0"/>
                        <a:t>1075</a:t>
                      </a:r>
                    </a:p>
                  </a:txBody>
                  <a:tcPr/>
                </a:tc>
                <a:tc gridSpan="2">
                  <a:txBody>
                    <a:bodyPr/>
                    <a:lstStyle/>
                    <a:p>
                      <a:r>
                        <a:rPr lang="en-US" dirty="0"/>
                        <a:t>1328</a:t>
                      </a:r>
                    </a:p>
                  </a:txBody>
                  <a:tcPr/>
                </a:tc>
                <a:tc hMerge="1">
                  <a:txBody>
                    <a:bodyPr/>
                    <a:lstStyle/>
                    <a:p>
                      <a:endParaRPr lang="en-US" dirty="0"/>
                    </a:p>
                  </a:txBody>
                  <a:tcPr/>
                </a:tc>
                <a:extLst>
                  <a:ext uri="{0D108BD9-81ED-4DB2-BD59-A6C34878D82A}">
                    <a16:rowId xmlns:a16="http://schemas.microsoft.com/office/drawing/2014/main" val="3729216425"/>
                  </a:ext>
                </a:extLst>
              </a:tr>
              <a:tr h="303149">
                <a:tc>
                  <a:txBody>
                    <a:bodyPr/>
                    <a:lstStyle/>
                    <a:p>
                      <a:endParaRPr lang="en-US"/>
                    </a:p>
                  </a:txBody>
                  <a:tcPr/>
                </a:tc>
                <a:tc gridSpan="3">
                  <a:txBody>
                    <a:bodyPr/>
                    <a:lstStyle/>
                    <a:p>
                      <a:pPr algn="ctr"/>
                      <a:r>
                        <a:rPr lang="en-US" b="1" dirty="0"/>
                        <a:t>Memory Specs</a:t>
                      </a:r>
                    </a:p>
                  </a:txBody>
                  <a:tcPr/>
                </a:tc>
                <a:tc hMerge="1">
                  <a:txBody>
                    <a:bodyPr/>
                    <a:lstStyle/>
                    <a:p>
                      <a:endParaRPr lang="en-US" dirty="0"/>
                    </a:p>
                  </a:txBody>
                  <a:tcPr/>
                </a:tc>
                <a:tc hMerge="1">
                  <a:txBody>
                    <a:bodyPr/>
                    <a:lstStyle/>
                    <a:p>
                      <a:pPr algn="ctr"/>
                      <a:endParaRPr lang="en-US" b="1" dirty="0"/>
                    </a:p>
                  </a:txBody>
                  <a:tcPr/>
                </a:tc>
                <a:extLst>
                  <a:ext uri="{0D108BD9-81ED-4DB2-BD59-A6C34878D82A}">
                    <a16:rowId xmlns:a16="http://schemas.microsoft.com/office/drawing/2014/main" val="1809041726"/>
                  </a:ext>
                </a:extLst>
              </a:tr>
              <a:tr h="303149">
                <a:tc>
                  <a:txBody>
                    <a:bodyPr/>
                    <a:lstStyle/>
                    <a:p>
                      <a:r>
                        <a:rPr lang="en-US" dirty="0"/>
                        <a:t>Memory clock (MHz)</a:t>
                      </a:r>
                    </a:p>
                  </a:txBody>
                  <a:tcPr/>
                </a:tc>
                <a:tc>
                  <a:txBody>
                    <a:bodyPr/>
                    <a:lstStyle/>
                    <a:p>
                      <a:r>
                        <a:rPr lang="en-US" dirty="0"/>
                        <a:t>1752.5</a:t>
                      </a:r>
                    </a:p>
                  </a:txBody>
                  <a:tcPr/>
                </a:tc>
                <a:tc gridSpan="2">
                  <a:txBody>
                    <a:bodyPr/>
                    <a:lstStyle/>
                    <a:p>
                      <a:r>
                        <a:rPr lang="en-US" dirty="0"/>
                        <a:t>715</a:t>
                      </a:r>
                    </a:p>
                  </a:txBody>
                  <a:tcPr/>
                </a:tc>
                <a:tc hMerge="1">
                  <a:txBody>
                    <a:bodyPr/>
                    <a:lstStyle/>
                    <a:p>
                      <a:endParaRPr lang="en-US" dirty="0"/>
                    </a:p>
                  </a:txBody>
                  <a:tcPr/>
                </a:tc>
                <a:extLst>
                  <a:ext uri="{0D108BD9-81ED-4DB2-BD59-A6C34878D82A}">
                    <a16:rowId xmlns:a16="http://schemas.microsoft.com/office/drawing/2014/main" val="1871963314"/>
                  </a:ext>
                </a:extLst>
              </a:tr>
              <a:tr h="303149">
                <a:tc>
                  <a:txBody>
                    <a:bodyPr/>
                    <a:lstStyle/>
                    <a:p>
                      <a:r>
                        <a:rPr lang="en-US" dirty="0"/>
                        <a:t>Memory clock – effective (MHz)</a:t>
                      </a:r>
                    </a:p>
                  </a:txBody>
                  <a:tcPr/>
                </a:tc>
                <a:tc>
                  <a:txBody>
                    <a:bodyPr/>
                    <a:lstStyle/>
                    <a:p>
                      <a:r>
                        <a:rPr lang="en-US" dirty="0"/>
                        <a:t>7010</a:t>
                      </a:r>
                    </a:p>
                  </a:txBody>
                  <a:tcPr/>
                </a:tc>
                <a:tc gridSpan="2">
                  <a:txBody>
                    <a:bodyPr/>
                    <a:lstStyle/>
                    <a:p>
                      <a:r>
                        <a:rPr lang="en-US" dirty="0"/>
                        <a:t>1430</a:t>
                      </a:r>
                    </a:p>
                  </a:txBody>
                  <a:tcPr/>
                </a:tc>
                <a:tc hMerge="1">
                  <a:txBody>
                    <a:bodyPr/>
                    <a:lstStyle/>
                    <a:p>
                      <a:endParaRPr lang="en-US" dirty="0"/>
                    </a:p>
                  </a:txBody>
                  <a:tcPr/>
                </a:tc>
                <a:extLst>
                  <a:ext uri="{0D108BD9-81ED-4DB2-BD59-A6C34878D82A}">
                    <a16:rowId xmlns:a16="http://schemas.microsoft.com/office/drawing/2014/main" val="575049080"/>
                  </a:ext>
                </a:extLst>
              </a:tr>
              <a:tr h="303149">
                <a:tc>
                  <a:txBody>
                    <a:bodyPr/>
                    <a:lstStyle/>
                    <a:p>
                      <a:r>
                        <a:rPr lang="en-US" dirty="0"/>
                        <a:t>Memory size (GB)</a:t>
                      </a:r>
                    </a:p>
                  </a:txBody>
                  <a:tcPr/>
                </a:tc>
                <a:tc>
                  <a:txBody>
                    <a:bodyPr/>
                    <a:lstStyle/>
                    <a:p>
                      <a:r>
                        <a:rPr lang="en-US" dirty="0"/>
                        <a:t>12</a:t>
                      </a:r>
                    </a:p>
                  </a:txBody>
                  <a:tcPr/>
                </a:tc>
                <a:tc gridSpan="2">
                  <a:txBody>
                    <a:bodyPr/>
                    <a:lstStyle/>
                    <a:p>
                      <a:r>
                        <a:rPr lang="en-US" dirty="0"/>
                        <a:t>16</a:t>
                      </a:r>
                    </a:p>
                  </a:txBody>
                  <a:tcPr/>
                </a:tc>
                <a:tc hMerge="1">
                  <a:txBody>
                    <a:bodyPr/>
                    <a:lstStyle/>
                    <a:p>
                      <a:endParaRPr lang="en-US" dirty="0"/>
                    </a:p>
                  </a:txBody>
                  <a:tcPr/>
                </a:tc>
                <a:extLst>
                  <a:ext uri="{0D108BD9-81ED-4DB2-BD59-A6C34878D82A}">
                    <a16:rowId xmlns:a16="http://schemas.microsoft.com/office/drawing/2014/main" val="3813324266"/>
                  </a:ext>
                </a:extLst>
              </a:tr>
              <a:tr h="303149">
                <a:tc>
                  <a:txBody>
                    <a:bodyPr/>
                    <a:lstStyle/>
                    <a:p>
                      <a:r>
                        <a:rPr lang="en-US" dirty="0"/>
                        <a:t>Memory type</a:t>
                      </a:r>
                    </a:p>
                  </a:txBody>
                  <a:tcPr/>
                </a:tc>
                <a:tc>
                  <a:txBody>
                    <a:bodyPr/>
                    <a:lstStyle/>
                    <a:p>
                      <a:r>
                        <a:rPr lang="en-US" dirty="0"/>
                        <a:t>GDDR5</a:t>
                      </a:r>
                    </a:p>
                  </a:txBody>
                  <a:tcPr/>
                </a:tc>
                <a:tc gridSpan="2">
                  <a:txBody>
                    <a:bodyPr/>
                    <a:lstStyle/>
                    <a:p>
                      <a:r>
                        <a:rPr lang="en-US" dirty="0"/>
                        <a:t>HBM2</a:t>
                      </a:r>
                    </a:p>
                  </a:txBody>
                  <a:tcPr/>
                </a:tc>
                <a:tc hMerge="1">
                  <a:txBody>
                    <a:bodyPr/>
                    <a:lstStyle/>
                    <a:p>
                      <a:endParaRPr lang="en-US" dirty="0"/>
                    </a:p>
                  </a:txBody>
                  <a:tcPr/>
                </a:tc>
                <a:extLst>
                  <a:ext uri="{0D108BD9-81ED-4DB2-BD59-A6C34878D82A}">
                    <a16:rowId xmlns:a16="http://schemas.microsoft.com/office/drawing/2014/main" val="1303041766"/>
                  </a:ext>
                </a:extLst>
              </a:tr>
              <a:tr h="303149">
                <a:tc>
                  <a:txBody>
                    <a:bodyPr/>
                    <a:lstStyle/>
                    <a:p>
                      <a:r>
                        <a:rPr lang="en-US" dirty="0"/>
                        <a:t>Memory Interface Width</a:t>
                      </a:r>
                    </a:p>
                  </a:txBody>
                  <a:tcPr/>
                </a:tc>
                <a:tc>
                  <a:txBody>
                    <a:bodyPr/>
                    <a:lstStyle/>
                    <a:p>
                      <a:r>
                        <a:rPr lang="en-US" dirty="0"/>
                        <a:t>384-bit</a:t>
                      </a:r>
                    </a:p>
                  </a:txBody>
                  <a:tcPr/>
                </a:tc>
                <a:tc gridSpan="2">
                  <a:txBody>
                    <a:bodyPr/>
                    <a:lstStyle/>
                    <a:p>
                      <a:r>
                        <a:rPr lang="en-US" dirty="0"/>
                        <a:t>4096-bit</a:t>
                      </a:r>
                    </a:p>
                  </a:txBody>
                  <a:tcPr/>
                </a:tc>
                <a:tc hMerge="1">
                  <a:txBody>
                    <a:bodyPr/>
                    <a:lstStyle/>
                    <a:p>
                      <a:endParaRPr lang="en-US" dirty="0"/>
                    </a:p>
                  </a:txBody>
                  <a:tcPr/>
                </a:tc>
                <a:extLst>
                  <a:ext uri="{0D108BD9-81ED-4DB2-BD59-A6C34878D82A}">
                    <a16:rowId xmlns:a16="http://schemas.microsoft.com/office/drawing/2014/main" val="24786802"/>
                  </a:ext>
                </a:extLst>
              </a:tr>
              <a:tr h="303149">
                <a:tc>
                  <a:txBody>
                    <a:bodyPr/>
                    <a:lstStyle/>
                    <a:p>
                      <a:r>
                        <a:rPr lang="en-US" dirty="0"/>
                        <a:t>Memory Bandwidth (GB/sec)</a:t>
                      </a:r>
                    </a:p>
                  </a:txBody>
                  <a:tcPr/>
                </a:tc>
                <a:tc>
                  <a:txBody>
                    <a:bodyPr/>
                    <a:lstStyle/>
                    <a:p>
                      <a:r>
                        <a:rPr lang="en-US" dirty="0"/>
                        <a:t>336.5</a:t>
                      </a:r>
                    </a:p>
                  </a:txBody>
                  <a:tcPr/>
                </a:tc>
                <a:tc gridSpan="2">
                  <a:txBody>
                    <a:bodyPr/>
                    <a:lstStyle/>
                    <a:p>
                      <a:r>
                        <a:rPr lang="en-US" dirty="0"/>
                        <a:t>732</a:t>
                      </a:r>
                    </a:p>
                  </a:txBody>
                  <a:tcPr/>
                </a:tc>
                <a:tc hMerge="1">
                  <a:txBody>
                    <a:bodyPr/>
                    <a:lstStyle/>
                    <a:p>
                      <a:endParaRPr lang="en-US" dirty="0"/>
                    </a:p>
                  </a:txBody>
                  <a:tcPr/>
                </a:tc>
                <a:extLst>
                  <a:ext uri="{0D108BD9-81ED-4DB2-BD59-A6C34878D82A}">
                    <a16:rowId xmlns:a16="http://schemas.microsoft.com/office/drawing/2014/main" val="96142454"/>
                  </a:ext>
                </a:extLst>
              </a:tr>
            </a:tbl>
          </a:graphicData>
        </a:graphic>
      </p:graphicFrame>
    </p:spTree>
    <p:extLst>
      <p:ext uri="{BB962C8B-B14F-4D97-AF65-F5344CB8AC3E}">
        <p14:creationId xmlns:p14="http://schemas.microsoft.com/office/powerpoint/2010/main" val="51722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7924243"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b="0" i="0" u="none" strike="noStrike" cap="none" spc="0" dirty="0">
                <a:solidFill>
                  <a:schemeClr val="tx1"/>
                </a:solidFill>
                <a:latin typeface="Arial"/>
                <a:ea typeface="Arial"/>
                <a:cs typeface="Arial"/>
              </a:rPr>
              <a:t>Evaluation and Results - TensorFlow</a:t>
            </a:r>
            <a:r>
              <a:rPr lang="en-US" sz="2400" b="0" i="0" u="none" strike="noStrike" cap="none" spc="0" dirty="0">
                <a:solidFill>
                  <a:schemeClr val="tx1"/>
                </a:solidFill>
                <a:latin typeface="Arial"/>
                <a:ea typeface="Arial"/>
                <a:cs typeface="Arial"/>
              </a:rPr>
              <a:t> </a:t>
            </a:r>
            <a:endParaRPr lang="en-US" sz="3200" dirty="0"/>
          </a:p>
          <a:p>
            <a:pPr marL="0" marR="0" lvl="0" indent="0" algn="l" rtl="0">
              <a:spcBef>
                <a:spcPts val="0"/>
              </a:spcBef>
              <a:spcAft>
                <a:spcPts val="0"/>
              </a:spcAft>
              <a:buNone/>
            </a:pPr>
            <a:endParaRPr sz="2400" dirty="0">
              <a:solidFill>
                <a:srgbClr val="0C0C0C"/>
              </a:solidFill>
              <a:latin typeface="Oswald"/>
              <a:ea typeface="Oswald"/>
              <a:cs typeface="Oswald"/>
              <a:sym typeface="Oswald"/>
            </a:endParaRPr>
          </a:p>
        </p:txBody>
      </p:sp>
      <p:pic>
        <p:nvPicPr>
          <p:cNvPr id="2" name="Content Placeholder 5">
            <a:extLst>
              <a:ext uri="{FF2B5EF4-FFF2-40B4-BE49-F238E27FC236}">
                <a16:creationId xmlns:a16="http://schemas.microsoft.com/office/drawing/2014/main" id="{00845DE0-393B-6BE6-37F2-72A1D5B1B85C}"/>
              </a:ext>
            </a:extLst>
          </p:cNvPr>
          <p:cNvPicPr>
            <a:picLocks noChangeAspect="1"/>
          </p:cNvPicPr>
          <p:nvPr/>
        </p:nvPicPr>
        <p:blipFill>
          <a:blip r:embed="rId3"/>
          <a:stretch/>
        </p:blipFill>
        <p:spPr bwMode="auto">
          <a:xfrm>
            <a:off x="875266" y="1769302"/>
            <a:ext cx="10483999" cy="4235258"/>
          </a:xfrm>
          <a:prstGeom prst="rect">
            <a:avLst/>
          </a:prstGeom>
          <a:noFill/>
          <a:ln>
            <a:noFill/>
          </a:ln>
        </p:spPr>
      </p:pic>
    </p:spTree>
    <p:extLst>
      <p:ext uri="{BB962C8B-B14F-4D97-AF65-F5344CB8AC3E}">
        <p14:creationId xmlns:p14="http://schemas.microsoft.com/office/powerpoint/2010/main" val="319443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7924243"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b="0" i="0" u="none" strike="noStrike" cap="none" spc="0" dirty="0">
                <a:solidFill>
                  <a:schemeClr val="tx1"/>
                </a:solidFill>
                <a:latin typeface="Arial"/>
                <a:ea typeface="Arial"/>
                <a:cs typeface="Arial"/>
              </a:rPr>
              <a:t>Evaluation and Results - </a:t>
            </a:r>
            <a:r>
              <a:rPr lang="en-US" sz="3200" dirty="0">
                <a:solidFill>
                  <a:schemeClr val="tx1"/>
                </a:solidFill>
              </a:rPr>
              <a:t>PyTorch</a:t>
            </a:r>
            <a:r>
              <a:rPr lang="en-US" sz="2400" b="0" i="0" u="none" strike="noStrike" cap="none" spc="0" dirty="0">
                <a:solidFill>
                  <a:schemeClr val="tx1"/>
                </a:solidFill>
                <a:latin typeface="Arial"/>
                <a:ea typeface="Arial"/>
                <a:cs typeface="Arial"/>
              </a:rPr>
              <a:t> </a:t>
            </a:r>
            <a:endParaRPr lang="en-US" sz="3200" dirty="0"/>
          </a:p>
          <a:p>
            <a:pPr marL="0" marR="0" lvl="0" indent="0" algn="l" rtl="0">
              <a:spcBef>
                <a:spcPts val="0"/>
              </a:spcBef>
              <a:spcAft>
                <a:spcPts val="0"/>
              </a:spcAft>
              <a:buNone/>
            </a:pPr>
            <a:endParaRPr sz="2400" dirty="0">
              <a:solidFill>
                <a:srgbClr val="0C0C0C"/>
              </a:solidFill>
              <a:latin typeface="Oswald"/>
              <a:ea typeface="Oswald"/>
              <a:cs typeface="Oswald"/>
              <a:sym typeface="Oswald"/>
            </a:endParaRPr>
          </a:p>
        </p:txBody>
      </p:sp>
      <p:pic>
        <p:nvPicPr>
          <p:cNvPr id="3" name="Content Placeholder 6">
            <a:extLst>
              <a:ext uri="{FF2B5EF4-FFF2-40B4-BE49-F238E27FC236}">
                <a16:creationId xmlns:a16="http://schemas.microsoft.com/office/drawing/2014/main" id="{CF4CDD8B-1907-DE92-6C4E-EB484C8DABA3}"/>
              </a:ext>
            </a:extLst>
          </p:cNvPr>
          <p:cNvPicPr>
            <a:picLocks noChangeAspect="1"/>
          </p:cNvPicPr>
          <p:nvPr/>
        </p:nvPicPr>
        <p:blipFill>
          <a:blip r:embed="rId3"/>
          <a:stretch/>
        </p:blipFill>
        <p:spPr bwMode="auto">
          <a:xfrm>
            <a:off x="1046880" y="1776918"/>
            <a:ext cx="10131395" cy="4258122"/>
          </a:xfrm>
          <a:prstGeom prst="rect">
            <a:avLst/>
          </a:prstGeom>
          <a:noFill/>
          <a:ln>
            <a:noFill/>
          </a:ln>
        </p:spPr>
      </p:pic>
    </p:spTree>
    <p:extLst>
      <p:ext uri="{BB962C8B-B14F-4D97-AF65-F5344CB8AC3E}">
        <p14:creationId xmlns:p14="http://schemas.microsoft.com/office/powerpoint/2010/main" val="3423270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1" name="Google Shape;541;p37"/>
          <p:cNvSpPr txBox="1"/>
          <p:nvPr/>
        </p:nvSpPr>
        <p:spPr>
          <a:xfrm>
            <a:off x="845684" y="2066376"/>
            <a:ext cx="10889116" cy="17543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tx1"/>
                </a:solidFill>
                <a:latin typeface="Oswald Regular"/>
                <a:ea typeface="Oswald Regular"/>
                <a:cs typeface="Oswald Regular"/>
                <a:sym typeface="Oswald Regular"/>
              </a:rPr>
              <a:t>MATRIX MULTIPLICATION PERFORMANCE ANALYSIS USING AVX </a:t>
            </a:r>
          </a:p>
          <a:p>
            <a:pPr marL="0" marR="0" lvl="0" indent="0" algn="l" rtl="0">
              <a:spcBef>
                <a:spcPts val="0"/>
              </a:spcBef>
              <a:spcAft>
                <a:spcPts val="0"/>
              </a:spcAft>
              <a:buNone/>
            </a:pPr>
            <a:r>
              <a:rPr lang="es-ES" sz="5400" dirty="0">
                <a:solidFill>
                  <a:schemeClr val="tx1"/>
                </a:solidFill>
                <a:latin typeface="Oswald Regular"/>
                <a:ea typeface="Oswald Regular"/>
                <a:cs typeface="Oswald Regular"/>
                <a:sym typeface="Oswald Regular"/>
              </a:rPr>
              <a:t>AND CUDA PROGRAMMING MODELS</a:t>
            </a:r>
          </a:p>
          <a:p>
            <a:pPr marL="0" marR="0" lvl="0" indent="0" algn="l" rtl="0">
              <a:spcBef>
                <a:spcPts val="0"/>
              </a:spcBef>
              <a:spcAft>
                <a:spcPts val="0"/>
              </a:spcAft>
              <a:buNone/>
            </a:pPr>
            <a:endParaRPr lang="es-ES" sz="5400" dirty="0">
              <a:solidFill>
                <a:schemeClr val="tx1"/>
              </a:solidFill>
              <a:latin typeface="Oswald Regular"/>
              <a:ea typeface="Oswald Regular"/>
              <a:cs typeface="Oswald Regular"/>
              <a:sym typeface="Oswald Regular"/>
            </a:endParaRPr>
          </a:p>
        </p:txBody>
      </p:sp>
      <p:cxnSp>
        <p:nvCxnSpPr>
          <p:cNvPr id="542" name="Google Shape;542;p37"/>
          <p:cNvCxnSpPr/>
          <p:nvPr/>
        </p:nvCxnSpPr>
        <p:spPr>
          <a:xfrm>
            <a:off x="970917" y="3058702"/>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548" name="Google Shape;548;p37"/>
          <p:cNvSpPr/>
          <p:nvPr/>
        </p:nvSpPr>
        <p:spPr>
          <a:xfrm>
            <a:off x="845684" y="496716"/>
            <a:ext cx="151195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rgbClr val="3F3F3F"/>
                </a:solidFill>
                <a:latin typeface="Oswald"/>
                <a:ea typeface="Oswald"/>
                <a:cs typeface="Oswald"/>
                <a:sym typeface="Oswald"/>
              </a:rPr>
              <a:t>00</a:t>
            </a:r>
            <a:endParaRPr sz="1800" dirty="0">
              <a:solidFill>
                <a:srgbClr val="3F3F3F"/>
              </a:solidFill>
              <a:latin typeface="Arial"/>
              <a:ea typeface="Arial"/>
              <a:cs typeface="Arial"/>
              <a:sym typeface="Arial"/>
            </a:endParaRPr>
          </a:p>
        </p:txBody>
      </p:sp>
    </p:spTree>
    <p:extLst>
      <p:ext uri="{BB962C8B-B14F-4D97-AF65-F5344CB8AC3E}">
        <p14:creationId xmlns:p14="http://schemas.microsoft.com/office/powerpoint/2010/main" val="203570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34212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10538597"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dirty="0">
                <a:solidFill>
                  <a:schemeClr val="tx1"/>
                </a:solidFill>
              </a:rPr>
              <a:t>TILED MATRIX MULTIPLICATION - SGEMM</a:t>
            </a:r>
            <a:endParaRPr lang="en-US" sz="1800" dirty="0">
              <a:solidFill>
                <a:schemeClr val="tx1"/>
              </a:solidFill>
            </a:endParaRPr>
          </a:p>
        </p:txBody>
      </p:sp>
      <p:pic>
        <p:nvPicPr>
          <p:cNvPr id="5" name="Picture 4">
            <a:extLst>
              <a:ext uri="{FF2B5EF4-FFF2-40B4-BE49-F238E27FC236}">
                <a16:creationId xmlns:a16="http://schemas.microsoft.com/office/drawing/2014/main" id="{E8249E03-AC3D-83EA-887C-38F475273AAB}"/>
              </a:ext>
            </a:extLst>
          </p:cNvPr>
          <p:cNvPicPr>
            <a:picLocks noChangeAspect="1"/>
          </p:cNvPicPr>
          <p:nvPr/>
        </p:nvPicPr>
        <p:blipFill>
          <a:blip r:embed="rId3"/>
          <a:stretch>
            <a:fillRect/>
          </a:stretch>
        </p:blipFill>
        <p:spPr>
          <a:xfrm>
            <a:off x="3888128" y="2033151"/>
            <a:ext cx="4808548" cy="455354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6C1728-45C8-958A-7C96-D7C9F2B9FE7E}"/>
                  </a:ext>
                </a:extLst>
              </p:cNvPr>
              <p:cNvSpPr txBox="1"/>
              <p:nvPr/>
            </p:nvSpPr>
            <p:spPr>
              <a:xfrm>
                <a:off x="620961" y="2497429"/>
                <a:ext cx="6103620" cy="523220"/>
              </a:xfrm>
              <a:prstGeom prst="rect">
                <a:avLst/>
              </a:prstGeom>
              <a:noFill/>
            </p:spPr>
            <p:txBody>
              <a:bodyPr wrap="square">
                <a:spAutoFit/>
              </a:bodyPr>
              <a:lstStyle/>
              <a:p>
                <a:pPr algn="ctr">
                  <a:defRPr/>
                </a:pPr>
                <a14:m>
                  <m:oMath xmlns:m="http://schemas.openxmlformats.org/officeDocument/2006/math">
                    <m:r>
                      <a:rPr lang="en-US" sz="2800" smtClean="0">
                        <a:solidFill>
                          <a:schemeClr val="tx1"/>
                        </a:solidFill>
                        <a:latin typeface="Cambria Math"/>
                        <a:ea typeface="Cambria Math"/>
                        <a:cs typeface="Cambria Math"/>
                      </a:rPr>
                      <m:t>𝐶</m:t>
                    </m:r>
                    <m:r>
                      <a:rPr lang="en-US" sz="2800" smtClean="0">
                        <a:solidFill>
                          <a:schemeClr val="tx1"/>
                        </a:solidFill>
                        <a:latin typeface="Cambria Math"/>
                        <a:ea typeface="Cambria Math"/>
                        <a:cs typeface="Cambria Math"/>
                      </a:rPr>
                      <m:t>=</m:t>
                    </m:r>
                    <m:r>
                      <a:rPr lang="en-US" sz="2800" smtClean="0">
                        <a:solidFill>
                          <a:schemeClr val="tx1"/>
                        </a:solidFill>
                        <a:latin typeface="Cambria Math"/>
                        <a:ea typeface="Cambria Math"/>
                        <a:cs typeface="Cambria Math"/>
                      </a:rPr>
                      <m:t>𝛼</m:t>
                    </m:r>
                    <m:r>
                      <a:rPr lang="en-US" sz="2800" smtClean="0">
                        <a:solidFill>
                          <a:schemeClr val="tx1"/>
                        </a:solidFill>
                        <a:latin typeface="Cambria Math"/>
                        <a:ea typeface="Cambria Math"/>
                        <a:cs typeface="Cambria Math"/>
                      </a:rPr>
                      <m:t>𝐴𝐵</m:t>
                    </m:r>
                    <m:r>
                      <a:rPr lang="en-US" sz="2800" smtClean="0">
                        <a:solidFill>
                          <a:schemeClr val="tx1"/>
                        </a:solidFill>
                        <a:latin typeface="Cambria Math"/>
                        <a:ea typeface="Cambria Math"/>
                        <a:cs typeface="Cambria Math"/>
                      </a:rPr>
                      <m:t> + </m:t>
                    </m:r>
                    <m:r>
                      <a:rPr lang="en-US" sz="2800" smtClean="0">
                        <a:solidFill>
                          <a:schemeClr val="tx1"/>
                        </a:solidFill>
                        <a:latin typeface="Cambria Math"/>
                        <a:ea typeface="Cambria Math"/>
                        <a:cs typeface="Cambria Math"/>
                      </a:rPr>
                      <m:t>𝛽</m:t>
                    </m:r>
                    <m:r>
                      <a:rPr lang="en-US" sz="2800" smtClean="0">
                        <a:solidFill>
                          <a:schemeClr val="tx1"/>
                        </a:solidFill>
                        <a:latin typeface="Cambria Math"/>
                        <a:ea typeface="Cambria Math"/>
                        <a:cs typeface="Cambria Math"/>
                      </a:rPr>
                      <m:t>𝐶</m:t>
                    </m:r>
                  </m:oMath>
                </a14:m>
                <a:r>
                  <a:rPr lang="en-US" sz="2800" dirty="0">
                    <a:solidFill>
                      <a:schemeClr val="tx1"/>
                    </a:solidFill>
                  </a:rPr>
                  <a:t> </a:t>
                </a:r>
              </a:p>
            </p:txBody>
          </p:sp>
        </mc:Choice>
        <mc:Fallback xmlns="">
          <p:sp>
            <p:nvSpPr>
              <p:cNvPr id="7" name="TextBox 6">
                <a:extLst>
                  <a:ext uri="{FF2B5EF4-FFF2-40B4-BE49-F238E27FC236}">
                    <a16:creationId xmlns:a16="http://schemas.microsoft.com/office/drawing/2014/main" id="{816C1728-45C8-958A-7C96-D7C9F2B9FE7E}"/>
                  </a:ext>
                </a:extLst>
              </p:cNvPr>
              <p:cNvSpPr txBox="1">
                <a:spLocks noRot="1" noChangeAspect="1" noMove="1" noResize="1" noEditPoints="1" noAdjustHandles="1" noChangeArrowheads="1" noChangeShapeType="1" noTextEdit="1"/>
              </p:cNvSpPr>
              <p:nvPr/>
            </p:nvSpPr>
            <p:spPr>
              <a:xfrm>
                <a:off x="620961" y="2497429"/>
                <a:ext cx="6103620"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164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29640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7924243"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2400" dirty="0"/>
              <a:t>Experimental Environment</a:t>
            </a:r>
            <a:endParaRPr lang="en-US" sz="3200" dirty="0"/>
          </a:p>
          <a:p>
            <a:pPr marL="0" marR="0" lvl="0" indent="0" algn="l" rtl="0">
              <a:spcBef>
                <a:spcPts val="0"/>
              </a:spcBef>
              <a:spcAft>
                <a:spcPts val="0"/>
              </a:spcAft>
              <a:buNone/>
            </a:pPr>
            <a:endParaRPr sz="2400" dirty="0">
              <a:solidFill>
                <a:srgbClr val="0C0C0C"/>
              </a:solidFill>
              <a:latin typeface="Oswald"/>
              <a:ea typeface="Oswald"/>
              <a:cs typeface="Oswald"/>
              <a:sym typeface="Oswald"/>
            </a:endParaRPr>
          </a:p>
        </p:txBody>
      </p:sp>
      <p:graphicFrame>
        <p:nvGraphicFramePr>
          <p:cNvPr id="5" name="Table 4">
            <a:extLst>
              <a:ext uri="{FF2B5EF4-FFF2-40B4-BE49-F238E27FC236}">
                <a16:creationId xmlns:a16="http://schemas.microsoft.com/office/drawing/2014/main" id="{4A8CD670-48A1-E605-66FC-158EBEF7B482}"/>
              </a:ext>
            </a:extLst>
          </p:cNvPr>
          <p:cNvGraphicFramePr>
            <a:graphicFrameLocks/>
          </p:cNvGraphicFramePr>
          <p:nvPr/>
        </p:nvGraphicFramePr>
        <p:xfrm>
          <a:off x="1900380" y="2238083"/>
          <a:ext cx="8974810" cy="1981200"/>
        </p:xfrm>
        <a:graphic>
          <a:graphicData uri="http://schemas.openxmlformats.org/drawingml/2006/table">
            <a:tbl>
              <a:tblPr firstRow="1" bandRow="1"/>
              <a:tblGrid>
                <a:gridCol w="2070000">
                  <a:extLst>
                    <a:ext uri="{9D8B030D-6E8A-4147-A177-3AD203B41FA5}">
                      <a16:colId xmlns:a16="http://schemas.microsoft.com/office/drawing/2014/main" val="20000"/>
                    </a:ext>
                  </a:extLst>
                </a:gridCol>
                <a:gridCol w="270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405496">
                  <a:extLst>
                    <a:ext uri="{9D8B030D-6E8A-4147-A177-3AD203B41FA5}">
                      <a16:colId xmlns:a16="http://schemas.microsoft.com/office/drawing/2014/main" val="20003"/>
                    </a:ext>
                  </a:extLst>
                </a:gridCol>
                <a:gridCol w="1719314">
                  <a:extLst>
                    <a:ext uri="{9D8B030D-6E8A-4147-A177-3AD203B41FA5}">
                      <a16:colId xmlns:a16="http://schemas.microsoft.com/office/drawing/2014/main" val="20004"/>
                    </a:ext>
                  </a:extLst>
                </a:gridCol>
              </a:tblGrid>
              <a:tr h="294915">
                <a:tc>
                  <a:txBody>
                    <a:bodyPr/>
                    <a:lstStyle/>
                    <a:p>
                      <a:pPr>
                        <a:defRPr/>
                      </a:pPr>
                      <a:r>
                        <a:rPr sz="1600">
                          <a:solidFill>
                            <a:schemeClr val="tx1"/>
                          </a:solidFill>
                        </a:rPr>
                        <a:t>Server Type</a:t>
                      </a:r>
                    </a:p>
                  </a:txBody>
                  <a:tcPr/>
                </a:tc>
                <a:tc>
                  <a:txBody>
                    <a:bodyPr/>
                    <a:lstStyle/>
                    <a:p>
                      <a:pPr>
                        <a:defRPr/>
                      </a:pPr>
                      <a:r>
                        <a:rPr sz="1600">
                          <a:solidFill>
                            <a:schemeClr val="tx1"/>
                          </a:solidFill>
                        </a:rPr>
                        <a:t>Processor</a:t>
                      </a:r>
                    </a:p>
                  </a:txBody>
                  <a:tcPr/>
                </a:tc>
                <a:tc>
                  <a:txBody>
                    <a:bodyPr/>
                    <a:lstStyle/>
                    <a:p>
                      <a:pPr>
                        <a:defRPr/>
                      </a:pPr>
                      <a:r>
                        <a:rPr sz="1600">
                          <a:solidFill>
                            <a:schemeClr val="tx1"/>
                          </a:solidFill>
                        </a:rPr>
                        <a:t>Memory</a:t>
                      </a:r>
                    </a:p>
                  </a:txBody>
                  <a:tcPr/>
                </a:tc>
                <a:tc>
                  <a:txBody>
                    <a:bodyPr/>
                    <a:lstStyle/>
                    <a:p>
                      <a:pPr>
                        <a:defRPr/>
                      </a:pPr>
                      <a:r>
                        <a:rPr sz="1600">
                          <a:solidFill>
                            <a:schemeClr val="tx1"/>
                          </a:solidFill>
                        </a:rPr>
                        <a:t>GPU</a:t>
                      </a:r>
                    </a:p>
                  </a:txBody>
                  <a:tcPr/>
                </a:tc>
                <a:tc>
                  <a:txBody>
                    <a:bodyPr/>
                    <a:lstStyle/>
                    <a:p>
                      <a:pPr>
                        <a:defRPr/>
                      </a:pPr>
                      <a:endParaRPr sz="1600">
                        <a:solidFill>
                          <a:schemeClr val="tx1"/>
                        </a:solidFill>
                      </a:endParaRPr>
                    </a:p>
                  </a:txBody>
                  <a:tcPr/>
                </a:tc>
                <a:extLst>
                  <a:ext uri="{0D108BD9-81ED-4DB2-BD59-A6C34878D82A}">
                    <a16:rowId xmlns:a16="http://schemas.microsoft.com/office/drawing/2014/main" val="10000"/>
                  </a:ext>
                </a:extLst>
              </a:tr>
              <a:tr h="672927">
                <a:tc>
                  <a:txBody>
                    <a:bodyPr/>
                    <a:lstStyle/>
                    <a:p>
                      <a:pPr>
                        <a:defRPr/>
                      </a:pPr>
                      <a:r>
                        <a:rPr sz="1600">
                          <a:solidFill>
                            <a:schemeClr val="tx1"/>
                          </a:solidFill>
                        </a:rPr>
                        <a:t>Dell </a:t>
                      </a:r>
                      <a:r>
                        <a:rPr lang="en-US" sz="1600" b="0" i="0" u="none" strike="noStrike" cap="none" spc="0">
                          <a:solidFill>
                            <a:schemeClr val="tx1"/>
                          </a:solidFill>
                          <a:latin typeface="+mn-lt"/>
                          <a:ea typeface="+mn-ea"/>
                          <a:cs typeface="+mn-cs"/>
                        </a:rPr>
                        <a:t>PowerEdge C6420 </a:t>
                      </a:r>
                      <a:endParaRPr sz="1600">
                        <a:solidFill>
                          <a:schemeClr val="tx1"/>
                        </a:solidFill>
                      </a:endParaRPr>
                    </a:p>
                  </a:txBody>
                  <a:tcPr/>
                </a:tc>
                <a:tc>
                  <a:txBody>
                    <a:bodyPr/>
                    <a:lstStyle/>
                    <a:p>
                      <a:pPr>
                        <a:defRPr/>
                      </a:pPr>
                      <a:r>
                        <a:rPr sz="1600">
                          <a:solidFill>
                            <a:schemeClr val="tx1"/>
                          </a:solidFill>
                        </a:rPr>
                        <a:t>2 </a:t>
                      </a:r>
                      <a:r>
                        <a:rPr lang="en-US" sz="1600" b="0" i="0" u="none" strike="noStrike" cap="none" spc="0">
                          <a:solidFill>
                            <a:schemeClr val="tx1"/>
                          </a:solidFill>
                          <a:latin typeface="+mn-lt"/>
                          <a:ea typeface="+mn-ea"/>
                          <a:cs typeface="+mn-cs"/>
                        </a:rPr>
                        <a:t>Xeon Gold 6130 (Skylake, 2.10GHz, 16 cores/CPU)</a:t>
                      </a:r>
                      <a:endParaRPr sz="1600">
                        <a:solidFill>
                          <a:schemeClr val="tx1"/>
                        </a:solidFill>
                      </a:endParaRPr>
                    </a:p>
                  </a:txBody>
                  <a:tcPr/>
                </a:tc>
                <a:tc>
                  <a:txBody>
                    <a:bodyPr/>
                    <a:lstStyle/>
                    <a:p>
                      <a:pPr>
                        <a:defRPr/>
                      </a:pPr>
                      <a:r>
                        <a:rPr lang="en-US" sz="1600" b="0" i="0" u="none" strike="noStrike" cap="none" spc="0">
                          <a:solidFill>
                            <a:schemeClr val="tx1"/>
                          </a:solidFill>
                          <a:latin typeface="+mn-lt"/>
                          <a:ea typeface="+mn-ea"/>
                          <a:cs typeface="+mn-cs"/>
                        </a:rPr>
                        <a:t>192 GiB</a:t>
                      </a:r>
                      <a:endParaRPr sz="1600">
                        <a:solidFill>
                          <a:schemeClr val="tx1"/>
                        </a:solidFill>
                      </a:endParaRPr>
                    </a:p>
                  </a:txBody>
                  <a:tcPr/>
                </a:tc>
                <a:tc>
                  <a:txBody>
                    <a:bodyPr/>
                    <a:lstStyle/>
                    <a:p>
                      <a:pPr>
                        <a:defRPr/>
                      </a:pPr>
                      <a:r>
                        <a:rPr sz="1600">
                          <a:solidFill>
                            <a:schemeClr val="tx1"/>
                          </a:solidFill>
                        </a:rPr>
                        <a:t>-</a:t>
                      </a:r>
                    </a:p>
                  </a:txBody>
                  <a:tcPr/>
                </a:tc>
                <a:tc>
                  <a:txBody>
                    <a:bodyPr/>
                    <a:lstStyle/>
                    <a:p>
                      <a:pPr>
                        <a:defRPr/>
                      </a:pPr>
                      <a:r>
                        <a:rPr sz="1600">
                          <a:solidFill>
                            <a:schemeClr val="tx1"/>
                          </a:solidFill>
                        </a:rPr>
                        <a:t>OpenMP, AVX2, AVX512</a:t>
                      </a:r>
                    </a:p>
                  </a:txBody>
                  <a:tcPr/>
                </a:tc>
                <a:extLst>
                  <a:ext uri="{0D108BD9-81ED-4DB2-BD59-A6C34878D82A}">
                    <a16:rowId xmlns:a16="http://schemas.microsoft.com/office/drawing/2014/main" val="10001"/>
                  </a:ext>
                </a:extLst>
              </a:tr>
              <a:tr h="677730">
                <a:tc>
                  <a:txBody>
                    <a:bodyPr/>
                    <a:lstStyle/>
                    <a:p>
                      <a:pPr>
                        <a:defRPr/>
                      </a:pPr>
                      <a:r>
                        <a:rPr sz="1600">
                          <a:solidFill>
                            <a:schemeClr val="tx1"/>
                          </a:solidFill>
                        </a:rPr>
                        <a:t>Dell </a:t>
                      </a:r>
                      <a:r>
                        <a:rPr lang="en-US" sz="1600" b="0" i="0" u="none" strike="noStrike" cap="none" spc="0">
                          <a:solidFill>
                            <a:schemeClr val="tx1"/>
                          </a:solidFill>
                          <a:latin typeface="+mn-lt"/>
                          <a:ea typeface="+mn-ea"/>
                          <a:cs typeface="+mn-cs"/>
                        </a:rPr>
                        <a:t>PowerEdge R7525</a:t>
                      </a:r>
                      <a:endParaRPr sz="1600">
                        <a:solidFill>
                          <a:schemeClr val="tx1"/>
                        </a:solidFill>
                      </a:endParaRPr>
                    </a:p>
                  </a:txBody>
                  <a:tcPr/>
                </a:tc>
                <a:tc>
                  <a:txBody>
                    <a:bodyPr/>
                    <a:lstStyle/>
                    <a:p>
                      <a:pPr>
                        <a:defRPr/>
                      </a:pPr>
                      <a:r>
                        <a:rPr sz="1600">
                          <a:solidFill>
                            <a:schemeClr val="tx1"/>
                          </a:solidFill>
                        </a:rPr>
                        <a:t>2 </a:t>
                      </a:r>
                      <a:r>
                        <a:rPr lang="en-US" sz="1600" b="0" i="0" u="none" strike="noStrike" cap="none" spc="0">
                          <a:solidFill>
                            <a:schemeClr val="tx1"/>
                          </a:solidFill>
                          <a:latin typeface="+mn-lt"/>
                          <a:ea typeface="+mn-ea"/>
                          <a:cs typeface="+mn-cs"/>
                        </a:rPr>
                        <a:t>AMD EPYC 7452(Zen 2, 32 cores/CPU)</a:t>
                      </a:r>
                      <a:endParaRPr sz="1600">
                        <a:solidFill>
                          <a:schemeClr val="tx1"/>
                        </a:solidFill>
                      </a:endParaRPr>
                    </a:p>
                  </a:txBody>
                  <a:tcPr/>
                </a:tc>
                <a:tc>
                  <a:txBody>
                    <a:bodyPr/>
                    <a:lstStyle/>
                    <a:p>
                      <a:pPr>
                        <a:defRPr/>
                      </a:pPr>
                      <a:r>
                        <a:rPr lang="en-US" sz="1600" b="0" i="0" u="none" strike="noStrike" cap="none" spc="0">
                          <a:solidFill>
                            <a:schemeClr val="tx1"/>
                          </a:solidFill>
                          <a:latin typeface="+mn-lt"/>
                          <a:ea typeface="+mn-ea"/>
                          <a:cs typeface="+mn-cs"/>
                        </a:rPr>
                        <a:t>128 GiB</a:t>
                      </a:r>
                      <a:endParaRPr sz="1600">
                        <a:solidFill>
                          <a:schemeClr val="tx1"/>
                        </a:solidFill>
                      </a:endParaRPr>
                    </a:p>
                  </a:txBody>
                  <a:tcPr/>
                </a:tc>
                <a:tc>
                  <a:txBody>
                    <a:bodyPr/>
                    <a:lstStyle/>
                    <a:p>
                      <a:pPr>
                        <a:defRPr/>
                      </a:pPr>
                      <a:r>
                        <a:rPr lang="en-US" sz="1600" b="0" i="0" u="none" strike="noStrike" cap="none" spc="0">
                          <a:solidFill>
                            <a:schemeClr val="tx1"/>
                          </a:solidFill>
                          <a:latin typeface="+mn-lt"/>
                          <a:ea typeface="+mn-ea"/>
                          <a:cs typeface="+mn-cs"/>
                        </a:rPr>
                        <a:t>NVIDIA A100-PCIE-40GB</a:t>
                      </a:r>
                      <a:endParaRPr sz="1600">
                        <a:solidFill>
                          <a:schemeClr val="tx1"/>
                        </a:solidFill>
                      </a:endParaRPr>
                    </a:p>
                  </a:txBody>
                  <a:tcPr/>
                </a:tc>
                <a:tc>
                  <a:txBody>
                    <a:bodyPr/>
                    <a:lstStyle/>
                    <a:p>
                      <a:pPr>
                        <a:defRPr/>
                      </a:pPr>
                      <a:r>
                        <a:rPr sz="1600" dirty="0" err="1">
                          <a:solidFill>
                            <a:schemeClr val="tx1"/>
                          </a:solidFill>
                        </a:rPr>
                        <a:t>Cuda</a:t>
                      </a:r>
                      <a:r>
                        <a:rPr sz="1600" dirty="0">
                          <a:solidFill>
                            <a:schemeClr val="tx1"/>
                          </a:solidFill>
                        </a:rPr>
                        <a:t>, </a:t>
                      </a:r>
                      <a:r>
                        <a:rPr sz="1600" dirty="0" err="1">
                          <a:solidFill>
                            <a:schemeClr val="tx1"/>
                          </a:solidFill>
                        </a:rPr>
                        <a:t>CuBLAS</a:t>
                      </a:r>
                      <a:endParaRPr sz="1600" dirty="0">
                        <a:solidFill>
                          <a:schemeClr val="tx1"/>
                        </a:solidFill>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5602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34212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10538597"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dirty="0">
                <a:solidFill>
                  <a:schemeClr val="tx1"/>
                </a:solidFill>
              </a:rPr>
              <a:t>RESULTS</a:t>
            </a:r>
            <a:endParaRPr lang="en-US" sz="1800" dirty="0">
              <a:solidFill>
                <a:schemeClr val="tx1"/>
              </a:solidFill>
            </a:endParaRPr>
          </a:p>
        </p:txBody>
      </p:sp>
      <p:graphicFrame>
        <p:nvGraphicFramePr>
          <p:cNvPr id="2" name="Chart 1">
            <a:extLst>
              <a:ext uri="{FF2B5EF4-FFF2-40B4-BE49-F238E27FC236}">
                <a16:creationId xmlns:a16="http://schemas.microsoft.com/office/drawing/2014/main" id="{DCF77FCF-D316-DB25-0982-DDCF4F6F4784}"/>
              </a:ext>
            </a:extLst>
          </p:cNvPr>
          <p:cNvGraphicFramePr>
            <a:graphicFrameLocks/>
          </p:cNvGraphicFramePr>
          <p:nvPr/>
        </p:nvGraphicFramePr>
        <p:xfrm>
          <a:off x="3263308" y="1658933"/>
          <a:ext cx="6094051" cy="364622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42AE2707-DF31-CF5D-C239-63D748C0604D}"/>
              </a:ext>
            </a:extLst>
          </p:cNvPr>
          <p:cNvSpPr txBox="1"/>
          <p:nvPr/>
        </p:nvSpPr>
        <p:spPr>
          <a:xfrm>
            <a:off x="1125878" y="5619479"/>
            <a:ext cx="10746082" cy="707886"/>
          </a:xfrm>
          <a:prstGeom prst="rect">
            <a:avLst/>
          </a:prstGeom>
          <a:noFill/>
        </p:spPr>
        <p:txBody>
          <a:bodyPr wrap="square">
            <a:spAutoFit/>
          </a:bodyPr>
          <a:lstStyle/>
          <a:p>
            <a:r>
              <a:rPr lang="en-US" sz="2000" dirty="0">
                <a:solidFill>
                  <a:schemeClr val="tx1"/>
                </a:solidFill>
              </a:rPr>
              <a:t>Times obtained when evaluating matrix multiplication by implementing SGEMM in CUDA and using the </a:t>
            </a:r>
            <a:r>
              <a:rPr lang="en-US" sz="2000" b="1" dirty="0" err="1">
                <a:solidFill>
                  <a:schemeClr val="tx1"/>
                </a:solidFill>
              </a:rPr>
              <a:t>cublasSgemm</a:t>
            </a:r>
            <a:r>
              <a:rPr lang="en-US" sz="2000" b="1" dirty="0">
                <a:solidFill>
                  <a:schemeClr val="tx1"/>
                </a:solidFill>
              </a:rPr>
              <a:t>() </a:t>
            </a:r>
            <a:r>
              <a:rPr lang="en-US" sz="2000" dirty="0">
                <a:solidFill>
                  <a:schemeClr val="tx1"/>
                </a:solidFill>
              </a:rPr>
              <a:t>method of </a:t>
            </a:r>
            <a:r>
              <a:rPr lang="en-US" sz="2000" dirty="0" err="1">
                <a:solidFill>
                  <a:schemeClr val="tx1"/>
                </a:solidFill>
              </a:rPr>
              <a:t>cuBLAS</a:t>
            </a:r>
            <a:r>
              <a:rPr lang="en-US" sz="2000" dirty="0">
                <a:solidFill>
                  <a:schemeClr val="tx1"/>
                </a:solidFill>
              </a:rPr>
              <a:t>. </a:t>
            </a:r>
          </a:p>
        </p:txBody>
      </p:sp>
    </p:spTree>
    <p:extLst>
      <p:ext uri="{BB962C8B-B14F-4D97-AF65-F5344CB8AC3E}">
        <p14:creationId xmlns:p14="http://schemas.microsoft.com/office/powerpoint/2010/main" val="22142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34212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10538597"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dirty="0">
                <a:solidFill>
                  <a:schemeClr val="tx1"/>
                </a:solidFill>
              </a:rPr>
              <a:t>RESULTS</a:t>
            </a:r>
            <a:endParaRPr lang="en-US" sz="1800" dirty="0">
              <a:solidFill>
                <a:schemeClr val="tx1"/>
              </a:solidFill>
            </a:endParaRPr>
          </a:p>
        </p:txBody>
      </p:sp>
      <p:graphicFrame>
        <p:nvGraphicFramePr>
          <p:cNvPr id="5" name="Chart 4">
            <a:extLst>
              <a:ext uri="{FF2B5EF4-FFF2-40B4-BE49-F238E27FC236}">
                <a16:creationId xmlns:a16="http://schemas.microsoft.com/office/drawing/2014/main" id="{96DF08B1-C096-A422-281D-A4E8C7B9C026}"/>
              </a:ext>
            </a:extLst>
          </p:cNvPr>
          <p:cNvGraphicFramePr>
            <a:graphicFrameLocks/>
          </p:cNvGraphicFramePr>
          <p:nvPr/>
        </p:nvGraphicFramePr>
        <p:xfrm>
          <a:off x="3764280" y="204151"/>
          <a:ext cx="3680864" cy="25092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FAD596CE-F475-A53E-7413-1BEF7136DE27}"/>
              </a:ext>
            </a:extLst>
          </p:cNvPr>
          <p:cNvGraphicFramePr>
            <a:graphicFrameLocks/>
          </p:cNvGraphicFramePr>
          <p:nvPr/>
        </p:nvGraphicFramePr>
        <p:xfrm>
          <a:off x="7533914" y="204151"/>
          <a:ext cx="3680864" cy="25092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E8E6EB91-9AC3-3DF4-D3FF-E945B542338A}"/>
              </a:ext>
            </a:extLst>
          </p:cNvPr>
          <p:cNvGraphicFramePr>
            <a:graphicFrameLocks/>
          </p:cNvGraphicFramePr>
          <p:nvPr/>
        </p:nvGraphicFramePr>
        <p:xfrm>
          <a:off x="3764280" y="2804968"/>
          <a:ext cx="3680864" cy="250921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E1F7DBEE-1709-3902-837C-D1DD9FC5F633}"/>
              </a:ext>
            </a:extLst>
          </p:cNvPr>
          <p:cNvGraphicFramePr>
            <a:graphicFrameLocks/>
          </p:cNvGraphicFramePr>
          <p:nvPr/>
        </p:nvGraphicFramePr>
        <p:xfrm>
          <a:off x="7533914" y="2804968"/>
          <a:ext cx="3680864" cy="2509217"/>
        </p:xfrm>
        <a:graphic>
          <a:graphicData uri="http://schemas.openxmlformats.org/drawingml/2006/chart">
            <c:chart xmlns:c="http://schemas.openxmlformats.org/drawingml/2006/chart" xmlns:r="http://schemas.openxmlformats.org/officeDocument/2006/relationships" r:id="rId6"/>
          </a:graphicData>
        </a:graphic>
      </p:graphicFrame>
      <p:sp>
        <p:nvSpPr>
          <p:cNvPr id="10" name="TextBox 9">
            <a:extLst>
              <a:ext uri="{FF2B5EF4-FFF2-40B4-BE49-F238E27FC236}">
                <a16:creationId xmlns:a16="http://schemas.microsoft.com/office/drawing/2014/main" id="{456A59AF-D932-3D42-2A7B-649DD19FAAAB}"/>
              </a:ext>
            </a:extLst>
          </p:cNvPr>
          <p:cNvSpPr txBox="1"/>
          <p:nvPr/>
        </p:nvSpPr>
        <p:spPr>
          <a:xfrm>
            <a:off x="262890" y="5621055"/>
            <a:ext cx="11715750" cy="1015663"/>
          </a:xfrm>
          <a:prstGeom prst="rect">
            <a:avLst/>
          </a:prstGeom>
          <a:noFill/>
        </p:spPr>
        <p:txBody>
          <a:bodyPr wrap="square">
            <a:spAutoFit/>
          </a:bodyPr>
          <a:lstStyle/>
          <a:p>
            <a:r>
              <a:rPr lang="en-US" sz="2000" dirty="0">
                <a:solidFill>
                  <a:schemeClr val="tx1"/>
                </a:solidFill>
              </a:rPr>
              <a:t>Times were obtained from matrix multiplication using OpenMP, AVX2, AVX512, and CUDA. The times obtained for OpenMP were consistently higher than the others, presenting more considerable and significant differences as the matrix size grew.</a:t>
            </a:r>
          </a:p>
        </p:txBody>
      </p:sp>
    </p:spTree>
    <p:extLst>
      <p:ext uri="{BB962C8B-B14F-4D97-AF65-F5344CB8AC3E}">
        <p14:creationId xmlns:p14="http://schemas.microsoft.com/office/powerpoint/2010/main" val="3257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p:nvPr/>
        </p:nvSpPr>
        <p:spPr>
          <a:xfrm>
            <a:off x="845684" y="3428852"/>
            <a:ext cx="3930507" cy="2381398"/>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dirty="0">
                <a:solidFill>
                  <a:schemeClr val="dk1"/>
                </a:solidFill>
                <a:latin typeface="Arial"/>
                <a:ea typeface="Arial"/>
                <a:cs typeface="Arial"/>
                <a:sym typeface="Arial"/>
              </a:rPr>
              <a:t>The need to have increasingly efficient computational resources with better performance, among which are greater processing capacity and memory available for the execution of the training of these models.</a:t>
            </a:r>
            <a:endParaRPr dirty="0"/>
          </a:p>
        </p:txBody>
      </p:sp>
      <p:sp>
        <p:nvSpPr>
          <p:cNvPr id="127" name="Google Shape;127;p14"/>
          <p:cNvSpPr/>
          <p:nvPr/>
        </p:nvSpPr>
        <p:spPr>
          <a:xfrm>
            <a:off x="6096000" y="0"/>
            <a:ext cx="6096000" cy="6866793"/>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4"/>
          <p:cNvSpPr txBox="1"/>
          <p:nvPr/>
        </p:nvSpPr>
        <p:spPr>
          <a:xfrm>
            <a:off x="845684" y="1765023"/>
            <a:ext cx="374811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a:solidFill>
                  <a:srgbClr val="0C0C0C"/>
                </a:solidFill>
                <a:latin typeface="Arial"/>
                <a:ea typeface="Arial"/>
                <a:cs typeface="Arial"/>
                <a:sym typeface="Arial"/>
              </a:rPr>
              <a:t>What is the </a:t>
            </a:r>
            <a:r>
              <a:rPr lang="es-ES" sz="3600" b="1">
                <a:solidFill>
                  <a:schemeClr val="accent1"/>
                </a:solidFill>
                <a:highlight>
                  <a:srgbClr val="000000"/>
                </a:highlight>
                <a:latin typeface="Arial"/>
                <a:ea typeface="Arial"/>
                <a:cs typeface="Arial"/>
                <a:sym typeface="Arial"/>
              </a:rPr>
              <a:t>problem</a:t>
            </a:r>
            <a:r>
              <a:rPr lang="es-ES" sz="3600" b="1">
                <a:solidFill>
                  <a:srgbClr val="0C0C0C"/>
                </a:solidFill>
                <a:latin typeface="Arial"/>
                <a:ea typeface="Arial"/>
                <a:cs typeface="Arial"/>
                <a:sym typeface="Arial"/>
              </a:rPr>
              <a:t>?</a:t>
            </a:r>
            <a:endParaRPr/>
          </a:p>
        </p:txBody>
      </p:sp>
      <p:sp>
        <p:nvSpPr>
          <p:cNvPr id="129" name="Google Shape;129;p14"/>
          <p:cNvSpPr txBox="1"/>
          <p:nvPr/>
        </p:nvSpPr>
        <p:spPr>
          <a:xfrm>
            <a:off x="7320249" y="581773"/>
            <a:ext cx="4026067" cy="2161427"/>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600" dirty="0">
                <a:solidFill>
                  <a:schemeClr val="lt1"/>
                </a:solidFill>
                <a:latin typeface="Arial"/>
                <a:ea typeface="Arial"/>
                <a:cs typeface="Arial"/>
                <a:sym typeface="Arial"/>
              </a:rPr>
              <a:t>The deep learning model training algorithm requires a significant amount of memory that often exceeds the capabilities of the GPU and, in some cases, even the memory of the CPU. </a:t>
            </a:r>
          </a:p>
        </p:txBody>
      </p:sp>
      <p:sp>
        <p:nvSpPr>
          <p:cNvPr id="131" name="Google Shape;131;p14"/>
          <p:cNvSpPr/>
          <p:nvPr/>
        </p:nvSpPr>
        <p:spPr>
          <a:xfrm>
            <a:off x="5543444" y="3617355"/>
            <a:ext cx="1052557" cy="77766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14"/>
          <p:cNvSpPr/>
          <p:nvPr/>
        </p:nvSpPr>
        <p:spPr>
          <a:xfrm>
            <a:off x="5827775" y="3881446"/>
            <a:ext cx="506080" cy="249483"/>
          </a:xfrm>
          <a:custGeom>
            <a:avLst/>
            <a:gdLst/>
            <a:ahLst/>
            <a:cxnLst/>
            <a:rect l="l" t="t" r="r" b="b"/>
            <a:pathLst>
              <a:path w="594809" h="293224" extrusionOk="0">
                <a:moveTo>
                  <a:pt x="430212" y="0"/>
                </a:moveTo>
                <a:lnTo>
                  <a:pt x="403386" y="23779"/>
                </a:lnTo>
                <a:lnTo>
                  <a:pt x="522363" y="129772"/>
                </a:lnTo>
                <a:lnTo>
                  <a:pt x="0" y="129772"/>
                </a:lnTo>
                <a:lnTo>
                  <a:pt x="0" y="163453"/>
                </a:lnTo>
                <a:lnTo>
                  <a:pt x="522363" y="163453"/>
                </a:lnTo>
                <a:lnTo>
                  <a:pt x="403386" y="269446"/>
                </a:lnTo>
                <a:lnTo>
                  <a:pt x="430212" y="293225"/>
                </a:lnTo>
                <a:lnTo>
                  <a:pt x="594810" y="14661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3" name="Google Shape;133;p1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01_ STATEMENT OF THE PROBLEM</a:t>
            </a:r>
            <a:endParaRPr dirty="0"/>
          </a:p>
        </p:txBody>
      </p:sp>
      <p:pic>
        <p:nvPicPr>
          <p:cNvPr id="3" name="Picture 2">
            <a:extLst>
              <a:ext uri="{FF2B5EF4-FFF2-40B4-BE49-F238E27FC236}">
                <a16:creationId xmlns:a16="http://schemas.microsoft.com/office/drawing/2014/main" id="{E11EA67E-469B-C3D6-585E-151BAE51FEF4}"/>
              </a:ext>
            </a:extLst>
          </p:cNvPr>
          <p:cNvPicPr>
            <a:picLocks noChangeAspect="1"/>
          </p:cNvPicPr>
          <p:nvPr/>
        </p:nvPicPr>
        <p:blipFill>
          <a:blip r:embed="rId3"/>
          <a:stretch>
            <a:fillRect/>
          </a:stretch>
        </p:blipFill>
        <p:spPr>
          <a:xfrm>
            <a:off x="6801666" y="2622522"/>
            <a:ext cx="5040929" cy="39640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p:nvPr/>
        </p:nvSpPr>
        <p:spPr>
          <a:xfrm>
            <a:off x="0" y="5342126"/>
            <a:ext cx="12192000" cy="157352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54" name="Google Shape;254;p24"/>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06_ THEORETICAL FRAMEWORK</a:t>
            </a:r>
            <a:endParaRPr dirty="0"/>
          </a:p>
        </p:txBody>
      </p:sp>
      <p:sp>
        <p:nvSpPr>
          <p:cNvPr id="255" name="Google Shape;255;p24"/>
          <p:cNvSpPr txBox="1"/>
          <p:nvPr/>
        </p:nvSpPr>
        <p:spPr>
          <a:xfrm>
            <a:off x="845683" y="888001"/>
            <a:ext cx="10538597" cy="461665"/>
          </a:xfrm>
          <a:prstGeom prst="rect">
            <a:avLst/>
          </a:prstGeom>
          <a:noFill/>
          <a:ln>
            <a:noFill/>
          </a:ln>
        </p:spPr>
        <p:txBody>
          <a:bodyPr spcFirstLastPara="1" wrap="square" lIns="91425" tIns="45700" rIns="91425" bIns="45700" anchor="t" anchorCtr="0">
            <a:noAutofit/>
          </a:bodyPr>
          <a:lstStyle/>
          <a:p>
            <a:pPr marL="0" lvl="0" indent="0" algn="l" defTabSz="889000">
              <a:lnSpc>
                <a:spcPct val="90000"/>
              </a:lnSpc>
              <a:spcBef>
                <a:spcPts val="0"/>
              </a:spcBef>
              <a:spcAft>
                <a:spcPts val="0"/>
              </a:spcAft>
              <a:buNone/>
              <a:defRPr/>
            </a:pPr>
            <a:r>
              <a:rPr lang="en-US" sz="3200" dirty="0">
                <a:solidFill>
                  <a:schemeClr val="tx1"/>
                </a:solidFill>
              </a:rPr>
              <a:t>RESULTS</a:t>
            </a:r>
            <a:endParaRPr lang="en-US" sz="1800" dirty="0">
              <a:solidFill>
                <a:schemeClr val="tx1"/>
              </a:solidFill>
            </a:endParaRPr>
          </a:p>
        </p:txBody>
      </p:sp>
      <p:graphicFrame>
        <p:nvGraphicFramePr>
          <p:cNvPr id="2" name="Chart 1">
            <a:extLst>
              <a:ext uri="{FF2B5EF4-FFF2-40B4-BE49-F238E27FC236}">
                <a16:creationId xmlns:a16="http://schemas.microsoft.com/office/drawing/2014/main" id="{87265BCE-E0A4-01C2-4460-20F25C9EEA79}"/>
              </a:ext>
            </a:extLst>
          </p:cNvPr>
          <p:cNvGraphicFramePr>
            <a:graphicFrameLocks/>
          </p:cNvGraphicFramePr>
          <p:nvPr/>
        </p:nvGraphicFramePr>
        <p:xfrm>
          <a:off x="992206" y="2150983"/>
          <a:ext cx="4837484" cy="28943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22846FB4-15FB-740A-9A58-F80AC2DA92B6}"/>
              </a:ext>
            </a:extLst>
          </p:cNvPr>
          <p:cNvGraphicFramePr>
            <a:graphicFrameLocks/>
          </p:cNvGraphicFramePr>
          <p:nvPr/>
        </p:nvGraphicFramePr>
        <p:xfrm>
          <a:off x="6422498" y="2126902"/>
          <a:ext cx="5412421" cy="291847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E845986-CCA6-7A07-97FC-59B176C6D49E}"/>
              </a:ext>
            </a:extLst>
          </p:cNvPr>
          <p:cNvSpPr txBox="1"/>
          <p:nvPr/>
        </p:nvSpPr>
        <p:spPr>
          <a:xfrm>
            <a:off x="508664" y="5558647"/>
            <a:ext cx="5804567" cy="1200329"/>
          </a:xfrm>
          <a:prstGeom prst="rect">
            <a:avLst/>
          </a:prstGeom>
          <a:noFill/>
        </p:spPr>
        <p:txBody>
          <a:bodyPr wrap="square">
            <a:spAutoFit/>
          </a:bodyPr>
          <a:lstStyle/>
          <a:p>
            <a:r>
              <a:rPr lang="en-US" sz="1800" dirty="0">
                <a:solidFill>
                  <a:schemeClr val="tx1"/>
                </a:solidFill>
              </a:rPr>
              <a:t>The computation times of matrix multiplication in AVX2, AVX512, and CUDA. For matrices larger than 256x256, there is a significant increase in the implementation with AVX512. </a:t>
            </a:r>
          </a:p>
        </p:txBody>
      </p:sp>
      <p:sp>
        <p:nvSpPr>
          <p:cNvPr id="12" name="TextBox 11">
            <a:extLst>
              <a:ext uri="{FF2B5EF4-FFF2-40B4-BE49-F238E27FC236}">
                <a16:creationId xmlns:a16="http://schemas.microsoft.com/office/drawing/2014/main" id="{A7B52B72-9D53-6196-17A7-CBAD8378DD74}"/>
              </a:ext>
            </a:extLst>
          </p:cNvPr>
          <p:cNvSpPr txBox="1"/>
          <p:nvPr/>
        </p:nvSpPr>
        <p:spPr>
          <a:xfrm>
            <a:off x="6392061" y="5532863"/>
            <a:ext cx="4801459" cy="646331"/>
          </a:xfrm>
          <a:prstGeom prst="rect">
            <a:avLst/>
          </a:prstGeom>
          <a:noFill/>
        </p:spPr>
        <p:txBody>
          <a:bodyPr wrap="square">
            <a:spAutoFit/>
          </a:bodyPr>
          <a:lstStyle/>
          <a:p>
            <a:r>
              <a:rPr lang="en-US" sz="1800" b="0" i="0" u="none" strike="noStrike" cap="none" spc="0" dirty="0">
                <a:solidFill>
                  <a:schemeClr val="tx1"/>
                </a:solidFill>
                <a:latin typeface="Arial" panose="020B0604020202020204" pitchFamily="34" charset="0"/>
                <a:ea typeface="Arial Narrow"/>
                <a:cs typeface="Arial" panose="020B0604020202020204" pitchFamily="34" charset="0"/>
              </a:rPr>
              <a:t>Processing times - AVX2 Vs AVX512 Vs CUDA</a:t>
            </a:r>
            <a:r>
              <a:rPr lang="en-US" sz="1800" dirty="0">
                <a:solidFill>
                  <a:schemeClr val="tx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9317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Shape 145"/>
        <p:cNvGrpSpPr/>
        <p:nvPr/>
      </p:nvGrpSpPr>
      <p:grpSpPr>
        <a:xfrm>
          <a:off x="0" y="0"/>
          <a:ext cx="0" cy="0"/>
          <a:chOff x="0" y="0"/>
          <a:chExt cx="0" cy="0"/>
        </a:xfrm>
      </p:grpSpPr>
      <p:sp>
        <p:nvSpPr>
          <p:cNvPr id="147" name="Google Shape;147;p16"/>
          <p:cNvSpPr txBox="1"/>
          <p:nvPr/>
        </p:nvSpPr>
        <p:spPr>
          <a:xfrm>
            <a:off x="845683" y="2066376"/>
            <a:ext cx="495639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PURPOSE OF THE</a:t>
            </a:r>
          </a:p>
          <a:p>
            <a:pPr marL="0" marR="0" lvl="0" indent="0" algn="l" rtl="0">
              <a:spcBef>
                <a:spcPts val="0"/>
              </a:spcBef>
              <a:spcAft>
                <a:spcPts val="0"/>
              </a:spcAft>
              <a:buNone/>
            </a:pPr>
            <a:r>
              <a:rPr lang="es-ES" sz="5400" dirty="0">
                <a:solidFill>
                  <a:schemeClr val="lt1"/>
                </a:solidFill>
                <a:latin typeface="Oswald Regular"/>
                <a:sym typeface="Oswald Regular"/>
              </a:rPr>
              <a:t>STUDY</a:t>
            </a:r>
            <a:endParaRPr dirty="0"/>
          </a:p>
        </p:txBody>
      </p:sp>
      <p:cxnSp>
        <p:nvCxnSpPr>
          <p:cNvPr id="148" name="Google Shape;148;p16"/>
          <p:cNvCxnSpPr/>
          <p:nvPr/>
        </p:nvCxnSpPr>
        <p:spPr>
          <a:xfrm>
            <a:off x="961292" y="4314092"/>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151" name="Google Shape;151;p16"/>
          <p:cNvSpPr/>
          <p:nvPr/>
        </p:nvSpPr>
        <p:spPr>
          <a:xfrm>
            <a:off x="845684" y="496716"/>
            <a:ext cx="1486304"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a:solidFill>
                  <a:srgbClr val="3F3F3F"/>
                </a:solidFill>
                <a:latin typeface="Oswald"/>
                <a:ea typeface="Oswald"/>
                <a:cs typeface="Oswald"/>
                <a:sym typeface="Oswald"/>
              </a:rPr>
              <a:t>02</a:t>
            </a:r>
            <a:endParaRPr sz="1800">
              <a:solidFill>
                <a:srgbClr val="3F3F3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p:nvPr/>
        </p:nvSpPr>
        <p:spPr>
          <a:xfrm>
            <a:off x="0" y="743537"/>
            <a:ext cx="12192000" cy="18543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18"/>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02_PURPOSE OF THE STUDY</a:t>
            </a:r>
            <a:endParaRPr dirty="0"/>
          </a:p>
        </p:txBody>
      </p:sp>
      <p:sp>
        <p:nvSpPr>
          <p:cNvPr id="179" name="Google Shape;179;p18"/>
          <p:cNvSpPr txBox="1"/>
          <p:nvPr/>
        </p:nvSpPr>
        <p:spPr>
          <a:xfrm>
            <a:off x="0" y="1217659"/>
            <a:ext cx="121920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4800" b="1" dirty="0">
                <a:solidFill>
                  <a:srgbClr val="0C0C0C"/>
                </a:solidFill>
              </a:rPr>
              <a:t>General</a:t>
            </a:r>
            <a:r>
              <a:rPr lang="es-ES" sz="4800" b="1" dirty="0">
                <a:solidFill>
                  <a:srgbClr val="0C0C0C"/>
                </a:solidFill>
                <a:latin typeface="Arial"/>
                <a:ea typeface="Arial"/>
                <a:cs typeface="Arial"/>
                <a:sym typeface="Arial"/>
              </a:rPr>
              <a:t> </a:t>
            </a:r>
            <a:r>
              <a:rPr lang="es-ES" sz="4800" b="1" dirty="0">
                <a:solidFill>
                  <a:schemeClr val="accent1"/>
                </a:solidFill>
                <a:highlight>
                  <a:srgbClr val="000000"/>
                </a:highlight>
              </a:rPr>
              <a:t>Objetive</a:t>
            </a:r>
            <a:endParaRPr sz="4800" b="1" dirty="0">
              <a:solidFill>
                <a:srgbClr val="0C0C0C"/>
              </a:solidFill>
              <a:latin typeface="Arial"/>
              <a:ea typeface="Arial"/>
              <a:cs typeface="Arial"/>
              <a:sym typeface="Arial"/>
            </a:endParaRPr>
          </a:p>
        </p:txBody>
      </p:sp>
      <p:sp>
        <p:nvSpPr>
          <p:cNvPr id="4" name="Google Shape;532;p36">
            <a:extLst>
              <a:ext uri="{FF2B5EF4-FFF2-40B4-BE49-F238E27FC236}">
                <a16:creationId xmlns:a16="http://schemas.microsoft.com/office/drawing/2014/main" id="{B1A03E61-B34F-A770-4DC1-5A6546819266}"/>
              </a:ext>
            </a:extLst>
          </p:cNvPr>
          <p:cNvSpPr txBox="1"/>
          <p:nvPr/>
        </p:nvSpPr>
        <p:spPr>
          <a:xfrm>
            <a:off x="918384" y="3779854"/>
            <a:ext cx="10806891" cy="1420261"/>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000" dirty="0">
                <a:solidFill>
                  <a:srgbClr val="0C0C0C"/>
                </a:solidFill>
                <a:latin typeface="Arial"/>
                <a:ea typeface="Arial"/>
                <a:cs typeface="Arial"/>
                <a:sym typeface="Arial"/>
              </a:rPr>
              <a:t>Propose a method of parallelization of the Deep Learning training algorithm by distributing the workload between the CPU and the GPU to reduce the memory footprint present in these devices without loss of accuracy and performance.</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p:nvPr/>
        </p:nvSpPr>
        <p:spPr>
          <a:xfrm>
            <a:off x="0" y="743537"/>
            <a:ext cx="12192000" cy="18543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 name="Group 4">
            <a:extLst>
              <a:ext uri="{FF2B5EF4-FFF2-40B4-BE49-F238E27FC236}">
                <a16:creationId xmlns:a16="http://schemas.microsoft.com/office/drawing/2014/main" id="{B0753C71-18D6-77F0-B6BD-96E14F325AE0}"/>
              </a:ext>
            </a:extLst>
          </p:cNvPr>
          <p:cNvGrpSpPr/>
          <p:nvPr/>
        </p:nvGrpSpPr>
        <p:grpSpPr>
          <a:xfrm flipH="1">
            <a:off x="225014" y="2702524"/>
            <a:ext cx="858982" cy="1318083"/>
            <a:chOff x="782165" y="3265606"/>
            <a:chExt cx="858982" cy="1318083"/>
          </a:xfrm>
        </p:grpSpPr>
        <p:sp>
          <p:nvSpPr>
            <p:cNvPr id="176" name="Google Shape;176;p18"/>
            <p:cNvSpPr/>
            <p:nvPr/>
          </p:nvSpPr>
          <p:spPr>
            <a:xfrm>
              <a:off x="782165" y="3265606"/>
              <a:ext cx="858982" cy="858982"/>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a:solidFill>
                    <a:schemeClr val="lt1"/>
                  </a:solidFill>
                  <a:latin typeface="Oswald"/>
                  <a:ea typeface="Oswald"/>
                  <a:cs typeface="Oswald"/>
                  <a:sym typeface="Oswald"/>
                </a:rPr>
                <a:t>01</a:t>
              </a:r>
              <a:endParaRPr sz="1800">
                <a:solidFill>
                  <a:schemeClr val="lt1"/>
                </a:solidFill>
                <a:latin typeface="Oswald"/>
                <a:ea typeface="Oswald"/>
                <a:cs typeface="Oswald"/>
                <a:sym typeface="Oswald"/>
              </a:endParaRPr>
            </a:p>
          </p:txBody>
        </p:sp>
        <p:cxnSp>
          <p:nvCxnSpPr>
            <p:cNvPr id="177" name="Google Shape;177;p18"/>
            <p:cNvCxnSpPr/>
            <p:nvPr/>
          </p:nvCxnSpPr>
          <p:spPr>
            <a:xfrm>
              <a:off x="1217881" y="3978778"/>
              <a:ext cx="0" cy="604911"/>
            </a:xfrm>
            <a:prstGeom prst="straightConnector1">
              <a:avLst/>
            </a:prstGeom>
            <a:noFill/>
            <a:ln w="25400" cap="flat" cmpd="sng">
              <a:solidFill>
                <a:schemeClr val="accent1"/>
              </a:solidFill>
              <a:prstDash val="solid"/>
              <a:miter lim="800000"/>
              <a:headEnd type="none" w="sm" len="sm"/>
              <a:tailEnd type="none" w="sm" len="sm"/>
            </a:ln>
          </p:spPr>
        </p:cxnSp>
      </p:grpSp>
      <p:sp>
        <p:nvSpPr>
          <p:cNvPr id="178" name="Google Shape;178;p18"/>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02_ PURPOSE OF THE STUDY</a:t>
            </a:r>
            <a:endParaRPr dirty="0"/>
          </a:p>
        </p:txBody>
      </p:sp>
      <p:sp>
        <p:nvSpPr>
          <p:cNvPr id="179" name="Google Shape;179;p18"/>
          <p:cNvSpPr txBox="1"/>
          <p:nvPr/>
        </p:nvSpPr>
        <p:spPr>
          <a:xfrm>
            <a:off x="0" y="1217659"/>
            <a:ext cx="121920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4800" b="1" dirty="0" err="1">
                <a:solidFill>
                  <a:srgbClr val="0C0C0C"/>
                </a:solidFill>
              </a:rPr>
              <a:t>Specific</a:t>
            </a:r>
            <a:r>
              <a:rPr lang="es-ES" sz="4800" b="1" dirty="0">
                <a:solidFill>
                  <a:srgbClr val="0C0C0C"/>
                </a:solidFill>
                <a:latin typeface="Arial"/>
                <a:ea typeface="Arial"/>
                <a:cs typeface="Arial"/>
                <a:sym typeface="Arial"/>
              </a:rPr>
              <a:t> </a:t>
            </a:r>
            <a:r>
              <a:rPr lang="es-ES" sz="4800" b="1" dirty="0">
                <a:solidFill>
                  <a:schemeClr val="accent1"/>
                </a:solidFill>
                <a:highlight>
                  <a:srgbClr val="000000"/>
                </a:highlight>
              </a:rPr>
              <a:t>Objetives</a:t>
            </a:r>
            <a:endParaRPr sz="4800" b="1" dirty="0">
              <a:solidFill>
                <a:srgbClr val="0C0C0C"/>
              </a:solidFill>
              <a:latin typeface="Arial"/>
              <a:ea typeface="Arial"/>
              <a:cs typeface="Arial"/>
              <a:sym typeface="Arial"/>
            </a:endParaRPr>
          </a:p>
        </p:txBody>
      </p:sp>
      <p:sp>
        <p:nvSpPr>
          <p:cNvPr id="180" name="Google Shape;180;p18"/>
          <p:cNvSpPr txBox="1"/>
          <p:nvPr/>
        </p:nvSpPr>
        <p:spPr>
          <a:xfrm>
            <a:off x="225014" y="4016952"/>
            <a:ext cx="4023131" cy="2841047"/>
          </a:xfrm>
          <a:prstGeom prst="rect">
            <a:avLst/>
          </a:prstGeom>
          <a:noFill/>
          <a:ln>
            <a:noFill/>
          </a:ln>
        </p:spPr>
        <p:txBody>
          <a:bodyPr spcFirstLastPara="1" wrap="square" lIns="91425" tIns="45700" rIns="91425" bIns="45700" anchor="ctr" anchorCtr="0">
            <a:noAutofit/>
          </a:bodyPr>
          <a:lstStyle/>
          <a:p>
            <a:pPr marL="0" marR="0" lvl="0" indent="0" rtl="0">
              <a:lnSpc>
                <a:spcPct val="166250"/>
              </a:lnSpc>
              <a:spcBef>
                <a:spcPts val="0"/>
              </a:spcBef>
              <a:spcAft>
                <a:spcPts val="0"/>
              </a:spcAft>
              <a:buNone/>
            </a:pPr>
            <a:r>
              <a:rPr lang="en-US" sz="1600" dirty="0">
                <a:solidFill>
                  <a:schemeClr val="dk1"/>
                </a:solidFill>
                <a:latin typeface="Arial"/>
                <a:ea typeface="Arial"/>
                <a:cs typeface="Arial"/>
                <a:sym typeface="Arial"/>
              </a:rPr>
              <a:t>Analyze the training memory footprint of some of the most common deep learning models in CPU versus GPU and determine the factors that significantly impact different hardware architectures.</a:t>
            </a:r>
          </a:p>
        </p:txBody>
      </p:sp>
      <p:sp>
        <p:nvSpPr>
          <p:cNvPr id="181" name="Google Shape;181;p18"/>
          <p:cNvSpPr txBox="1"/>
          <p:nvPr/>
        </p:nvSpPr>
        <p:spPr>
          <a:xfrm>
            <a:off x="4488253" y="4016952"/>
            <a:ext cx="4187041" cy="2764848"/>
          </a:xfrm>
          <a:prstGeom prst="rect">
            <a:avLst/>
          </a:prstGeom>
          <a:noFill/>
          <a:ln>
            <a:noFill/>
          </a:ln>
        </p:spPr>
        <p:txBody>
          <a:bodyPr spcFirstLastPara="1" wrap="square" lIns="91425" tIns="45700" rIns="91425" bIns="45700" anchor="ctr" anchorCtr="0">
            <a:noAutofit/>
          </a:bodyPr>
          <a:lstStyle/>
          <a:p>
            <a:pPr marL="0" marR="0" lvl="0" indent="0" rtl="0">
              <a:lnSpc>
                <a:spcPct val="166250"/>
              </a:lnSpc>
              <a:spcBef>
                <a:spcPts val="0"/>
              </a:spcBef>
              <a:spcAft>
                <a:spcPts val="0"/>
              </a:spcAft>
              <a:buNone/>
            </a:pPr>
            <a:r>
              <a:rPr lang="en-US" sz="1600" dirty="0">
                <a:solidFill>
                  <a:schemeClr val="dk1"/>
                </a:solidFill>
                <a:latin typeface="Arial"/>
                <a:ea typeface="Arial"/>
                <a:cs typeface="Arial"/>
                <a:sym typeface="Arial"/>
              </a:rPr>
              <a:t>Evaluate the power consumption, training execution times, and accuracy of selected models in both CPU and GPU and determine whether instruction sets such as AVX on Intel CPUs allow similar results between the two architectures.</a:t>
            </a:r>
            <a:endParaRPr dirty="0"/>
          </a:p>
        </p:txBody>
      </p:sp>
      <p:sp>
        <p:nvSpPr>
          <p:cNvPr id="182" name="Google Shape;182;p18"/>
          <p:cNvSpPr txBox="1"/>
          <p:nvPr/>
        </p:nvSpPr>
        <p:spPr>
          <a:xfrm>
            <a:off x="8915403" y="4016951"/>
            <a:ext cx="3185582" cy="2841047"/>
          </a:xfrm>
          <a:prstGeom prst="rect">
            <a:avLst/>
          </a:prstGeom>
          <a:noFill/>
          <a:ln>
            <a:noFill/>
          </a:ln>
        </p:spPr>
        <p:txBody>
          <a:bodyPr spcFirstLastPara="1" wrap="square" lIns="91425" tIns="45700" rIns="91425" bIns="45700" anchor="ctr" anchorCtr="0">
            <a:noAutofit/>
          </a:bodyPr>
          <a:lstStyle/>
          <a:p>
            <a:pPr marL="0" marR="0" lvl="0" indent="0" rtl="0">
              <a:lnSpc>
                <a:spcPct val="166250"/>
              </a:lnSpc>
              <a:spcBef>
                <a:spcPts val="0"/>
              </a:spcBef>
              <a:spcAft>
                <a:spcPts val="0"/>
              </a:spcAft>
              <a:buNone/>
            </a:pPr>
            <a:r>
              <a:rPr lang="en-US" sz="1600" dirty="0">
                <a:solidFill>
                  <a:schemeClr val="dk1"/>
                </a:solidFill>
                <a:latin typeface="Arial"/>
                <a:ea typeface="Arial"/>
                <a:cs typeface="Arial"/>
                <a:sym typeface="Arial"/>
              </a:rPr>
              <a:t>Design an asynchronous method to execute the training distributed between the CPU and the GPU reducing waiting times during the forward pass and backward pass balancing workloads.</a:t>
            </a:r>
            <a:endParaRPr sz="1600" dirty="0">
              <a:solidFill>
                <a:schemeClr val="dk1"/>
              </a:solidFill>
              <a:latin typeface="Arial"/>
              <a:ea typeface="Arial"/>
              <a:cs typeface="Arial"/>
              <a:sym typeface="Arial"/>
            </a:endParaRPr>
          </a:p>
        </p:txBody>
      </p:sp>
      <p:grpSp>
        <p:nvGrpSpPr>
          <p:cNvPr id="6" name="Group 5">
            <a:extLst>
              <a:ext uri="{FF2B5EF4-FFF2-40B4-BE49-F238E27FC236}">
                <a16:creationId xmlns:a16="http://schemas.microsoft.com/office/drawing/2014/main" id="{21973BBD-5B10-57BE-AC29-29D87B4826BC}"/>
              </a:ext>
            </a:extLst>
          </p:cNvPr>
          <p:cNvGrpSpPr/>
          <p:nvPr/>
        </p:nvGrpSpPr>
        <p:grpSpPr>
          <a:xfrm flipH="1">
            <a:off x="4488253" y="2648394"/>
            <a:ext cx="858982" cy="1318083"/>
            <a:chOff x="2971596" y="3265606"/>
            <a:chExt cx="858982" cy="1318083"/>
          </a:xfrm>
        </p:grpSpPr>
        <p:sp>
          <p:nvSpPr>
            <p:cNvPr id="184" name="Google Shape;184;p18"/>
            <p:cNvSpPr/>
            <p:nvPr/>
          </p:nvSpPr>
          <p:spPr>
            <a:xfrm>
              <a:off x="2971596" y="3265606"/>
              <a:ext cx="858982" cy="858982"/>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a:solidFill>
                    <a:schemeClr val="lt1"/>
                  </a:solidFill>
                  <a:latin typeface="Oswald"/>
                  <a:ea typeface="Oswald"/>
                  <a:cs typeface="Oswald"/>
                  <a:sym typeface="Oswald"/>
                </a:rPr>
                <a:t>02</a:t>
              </a:r>
              <a:endParaRPr sz="1800">
                <a:solidFill>
                  <a:schemeClr val="lt1"/>
                </a:solidFill>
                <a:latin typeface="Oswald"/>
                <a:ea typeface="Oswald"/>
                <a:cs typeface="Oswald"/>
                <a:sym typeface="Oswald"/>
              </a:endParaRPr>
            </a:p>
          </p:txBody>
        </p:sp>
        <p:cxnSp>
          <p:nvCxnSpPr>
            <p:cNvPr id="185" name="Google Shape;185;p18"/>
            <p:cNvCxnSpPr/>
            <p:nvPr/>
          </p:nvCxnSpPr>
          <p:spPr>
            <a:xfrm>
              <a:off x="3407312" y="3978778"/>
              <a:ext cx="0" cy="604911"/>
            </a:xfrm>
            <a:prstGeom prst="straightConnector1">
              <a:avLst/>
            </a:prstGeom>
            <a:noFill/>
            <a:ln w="25400" cap="flat" cmpd="sng">
              <a:solidFill>
                <a:schemeClr val="accent1"/>
              </a:solidFill>
              <a:prstDash val="solid"/>
              <a:miter lim="800000"/>
              <a:headEnd type="none" w="sm" len="sm"/>
              <a:tailEnd type="none" w="sm" len="sm"/>
            </a:ln>
          </p:spPr>
        </p:cxnSp>
      </p:grpSp>
      <p:grpSp>
        <p:nvGrpSpPr>
          <p:cNvPr id="7" name="Group 6">
            <a:extLst>
              <a:ext uri="{FF2B5EF4-FFF2-40B4-BE49-F238E27FC236}">
                <a16:creationId xmlns:a16="http://schemas.microsoft.com/office/drawing/2014/main" id="{B3D51336-6E19-A08D-C6B6-147C0B9B8EAD}"/>
              </a:ext>
            </a:extLst>
          </p:cNvPr>
          <p:cNvGrpSpPr/>
          <p:nvPr/>
        </p:nvGrpSpPr>
        <p:grpSpPr>
          <a:xfrm flipH="1">
            <a:off x="8809753" y="2698868"/>
            <a:ext cx="858982" cy="1318083"/>
            <a:chOff x="5234590" y="3265606"/>
            <a:chExt cx="858982" cy="1318083"/>
          </a:xfrm>
        </p:grpSpPr>
        <p:sp>
          <p:nvSpPr>
            <p:cNvPr id="186" name="Google Shape;186;p18"/>
            <p:cNvSpPr/>
            <p:nvPr/>
          </p:nvSpPr>
          <p:spPr>
            <a:xfrm>
              <a:off x="5234590" y="3265606"/>
              <a:ext cx="858982" cy="858982"/>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dirty="0">
                  <a:solidFill>
                    <a:schemeClr val="lt1"/>
                  </a:solidFill>
                  <a:latin typeface="Oswald"/>
                  <a:ea typeface="Oswald"/>
                  <a:cs typeface="Oswald"/>
                  <a:sym typeface="Oswald"/>
                </a:rPr>
                <a:t>03</a:t>
              </a:r>
              <a:endParaRPr sz="1800" dirty="0">
                <a:solidFill>
                  <a:schemeClr val="lt1"/>
                </a:solidFill>
                <a:latin typeface="Oswald"/>
                <a:ea typeface="Oswald"/>
                <a:cs typeface="Oswald"/>
                <a:sym typeface="Oswald"/>
              </a:endParaRPr>
            </a:p>
          </p:txBody>
        </p:sp>
        <p:cxnSp>
          <p:nvCxnSpPr>
            <p:cNvPr id="187" name="Google Shape;187;p18"/>
            <p:cNvCxnSpPr/>
            <p:nvPr/>
          </p:nvCxnSpPr>
          <p:spPr>
            <a:xfrm>
              <a:off x="5670306" y="3978778"/>
              <a:ext cx="0" cy="604911"/>
            </a:xfrm>
            <a:prstGeom prst="straightConnector1">
              <a:avLst/>
            </a:prstGeom>
            <a:noFill/>
            <a:ln w="25400" cap="flat" cmpd="sng">
              <a:solidFill>
                <a:schemeClr val="accent1"/>
              </a:solidFill>
              <a:prstDash val="solid"/>
              <a:miter lim="800000"/>
              <a:headEnd type="none" w="sm" len="sm"/>
              <a:tailEnd type="none" w="sm" len="sm"/>
            </a:ln>
          </p:spPr>
        </p:cxnSp>
      </p:grpSp>
    </p:spTree>
    <p:extLst>
      <p:ext uri="{BB962C8B-B14F-4D97-AF65-F5344CB8AC3E}">
        <p14:creationId xmlns:p14="http://schemas.microsoft.com/office/powerpoint/2010/main" val="304563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p:nvPr/>
        </p:nvSpPr>
        <p:spPr>
          <a:xfrm>
            <a:off x="0" y="743537"/>
            <a:ext cx="12192000" cy="1854384"/>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8" name="Google Shape;178;p18"/>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02_ PURPOSE OF THE STUDY</a:t>
            </a:r>
            <a:endParaRPr dirty="0"/>
          </a:p>
        </p:txBody>
      </p:sp>
      <p:sp>
        <p:nvSpPr>
          <p:cNvPr id="179" name="Google Shape;179;p18"/>
          <p:cNvSpPr txBox="1"/>
          <p:nvPr/>
        </p:nvSpPr>
        <p:spPr>
          <a:xfrm>
            <a:off x="0" y="1217659"/>
            <a:ext cx="12192000" cy="830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4800" b="1" dirty="0" err="1">
                <a:solidFill>
                  <a:srgbClr val="0C0C0C"/>
                </a:solidFill>
              </a:rPr>
              <a:t>Specific</a:t>
            </a:r>
            <a:r>
              <a:rPr lang="es-ES" sz="4800" b="1" dirty="0">
                <a:solidFill>
                  <a:srgbClr val="0C0C0C"/>
                </a:solidFill>
                <a:latin typeface="Arial"/>
                <a:ea typeface="Arial"/>
                <a:cs typeface="Arial"/>
                <a:sym typeface="Arial"/>
              </a:rPr>
              <a:t> </a:t>
            </a:r>
            <a:r>
              <a:rPr lang="es-ES" sz="4800" b="1" dirty="0">
                <a:solidFill>
                  <a:schemeClr val="accent1"/>
                </a:solidFill>
                <a:highlight>
                  <a:srgbClr val="000000"/>
                </a:highlight>
              </a:rPr>
              <a:t>Objetives</a:t>
            </a:r>
            <a:endParaRPr sz="4800" b="1" dirty="0">
              <a:solidFill>
                <a:srgbClr val="0C0C0C"/>
              </a:solidFill>
              <a:latin typeface="Arial"/>
              <a:ea typeface="Arial"/>
              <a:cs typeface="Arial"/>
              <a:sym typeface="Arial"/>
            </a:endParaRPr>
          </a:p>
        </p:txBody>
      </p:sp>
      <p:sp>
        <p:nvSpPr>
          <p:cNvPr id="183" name="Google Shape;183;p18"/>
          <p:cNvSpPr txBox="1"/>
          <p:nvPr/>
        </p:nvSpPr>
        <p:spPr>
          <a:xfrm>
            <a:off x="975976" y="4016952"/>
            <a:ext cx="5120024" cy="2841048"/>
          </a:xfrm>
          <a:prstGeom prst="rect">
            <a:avLst/>
          </a:prstGeom>
          <a:noFill/>
          <a:ln>
            <a:noFill/>
          </a:ln>
        </p:spPr>
        <p:txBody>
          <a:bodyPr spcFirstLastPara="1" wrap="square" lIns="91425" tIns="45700" rIns="91425" bIns="45700" anchor="ctr" anchorCtr="0">
            <a:noAutofit/>
          </a:bodyPr>
          <a:lstStyle/>
          <a:p>
            <a:pPr marL="0" marR="0" lvl="0" indent="0" rtl="0">
              <a:lnSpc>
                <a:spcPct val="166250"/>
              </a:lnSpc>
              <a:spcBef>
                <a:spcPts val="0"/>
              </a:spcBef>
              <a:spcAft>
                <a:spcPts val="0"/>
              </a:spcAft>
              <a:buNone/>
            </a:pPr>
            <a:r>
              <a:rPr lang="en-US" sz="1600" dirty="0">
                <a:solidFill>
                  <a:schemeClr val="dk1"/>
                </a:solidFill>
                <a:latin typeface="Arial"/>
                <a:ea typeface="Arial"/>
                <a:cs typeface="Arial"/>
                <a:sym typeface="Arial"/>
              </a:rPr>
              <a:t>Evaluate the Stochastic </a:t>
            </a:r>
            <a:r>
              <a:rPr lang="en-US" sz="1600" dirty="0">
                <a:solidFill>
                  <a:schemeClr val="dk1"/>
                </a:solidFill>
              </a:rPr>
              <a:t>W</a:t>
            </a:r>
            <a:r>
              <a:rPr lang="en-US" sz="1600" dirty="0">
                <a:solidFill>
                  <a:schemeClr val="dk1"/>
                </a:solidFill>
                <a:latin typeface="Arial"/>
                <a:ea typeface="Arial"/>
                <a:cs typeface="Arial"/>
                <a:sym typeface="Arial"/>
              </a:rPr>
              <a:t>eighted </a:t>
            </a:r>
            <a:r>
              <a:rPr lang="en-US" sz="1600" dirty="0">
                <a:solidFill>
                  <a:schemeClr val="dk1"/>
                </a:solidFill>
              </a:rPr>
              <a:t>A</a:t>
            </a:r>
            <a:r>
              <a:rPr lang="en-US" sz="1600" dirty="0">
                <a:solidFill>
                  <a:schemeClr val="dk1"/>
                </a:solidFill>
                <a:latin typeface="Arial"/>
                <a:ea typeface="Arial"/>
                <a:cs typeface="Arial"/>
                <a:sym typeface="Arial"/>
              </a:rPr>
              <a:t>verage method in the new parallelization method and determine if it can help reduce the memory footprint, increase or maintain model accuracy, and allow </a:t>
            </a:r>
            <a:r>
              <a:rPr lang="en-US" sz="1600" dirty="0">
                <a:solidFill>
                  <a:schemeClr val="dk1"/>
                </a:solidFill>
              </a:rPr>
              <a:t>it</a:t>
            </a:r>
            <a:r>
              <a:rPr lang="en-US" sz="1600" dirty="0">
                <a:solidFill>
                  <a:schemeClr val="dk1"/>
                </a:solidFill>
                <a:latin typeface="Arial"/>
                <a:ea typeface="Arial"/>
                <a:cs typeface="Arial"/>
                <a:sym typeface="Arial"/>
              </a:rPr>
              <a:t> to increase the batch size using during training.</a:t>
            </a:r>
            <a:endParaRPr sz="1600" dirty="0">
              <a:solidFill>
                <a:schemeClr val="dk1"/>
              </a:solidFill>
              <a:latin typeface="Arial"/>
              <a:ea typeface="Arial"/>
              <a:cs typeface="Arial"/>
              <a:sym typeface="Arial"/>
            </a:endParaRPr>
          </a:p>
        </p:txBody>
      </p:sp>
      <p:grpSp>
        <p:nvGrpSpPr>
          <p:cNvPr id="8" name="Group 7">
            <a:extLst>
              <a:ext uri="{FF2B5EF4-FFF2-40B4-BE49-F238E27FC236}">
                <a16:creationId xmlns:a16="http://schemas.microsoft.com/office/drawing/2014/main" id="{DFFFB30C-E44E-F236-C6F7-81E1930D5370}"/>
              </a:ext>
            </a:extLst>
          </p:cNvPr>
          <p:cNvGrpSpPr/>
          <p:nvPr/>
        </p:nvGrpSpPr>
        <p:grpSpPr>
          <a:xfrm>
            <a:off x="975976" y="2648395"/>
            <a:ext cx="858982" cy="1318083"/>
            <a:chOff x="7552389" y="3265606"/>
            <a:chExt cx="858982" cy="1318083"/>
          </a:xfrm>
        </p:grpSpPr>
        <p:sp>
          <p:nvSpPr>
            <p:cNvPr id="188" name="Google Shape;188;p18"/>
            <p:cNvSpPr/>
            <p:nvPr/>
          </p:nvSpPr>
          <p:spPr>
            <a:xfrm>
              <a:off x="7552389" y="3265606"/>
              <a:ext cx="858982" cy="858982"/>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dirty="0">
                  <a:solidFill>
                    <a:schemeClr val="lt1"/>
                  </a:solidFill>
                  <a:latin typeface="Oswald"/>
                  <a:ea typeface="Oswald"/>
                  <a:cs typeface="Oswald"/>
                  <a:sym typeface="Oswald"/>
                </a:rPr>
                <a:t>04</a:t>
              </a:r>
              <a:endParaRPr sz="1800" dirty="0">
                <a:solidFill>
                  <a:schemeClr val="lt1"/>
                </a:solidFill>
                <a:latin typeface="Oswald"/>
                <a:ea typeface="Oswald"/>
                <a:cs typeface="Oswald"/>
                <a:sym typeface="Oswald"/>
              </a:endParaRPr>
            </a:p>
          </p:txBody>
        </p:sp>
        <p:cxnSp>
          <p:nvCxnSpPr>
            <p:cNvPr id="189" name="Google Shape;189;p18"/>
            <p:cNvCxnSpPr/>
            <p:nvPr/>
          </p:nvCxnSpPr>
          <p:spPr>
            <a:xfrm>
              <a:off x="7988105" y="3978778"/>
              <a:ext cx="0" cy="604911"/>
            </a:xfrm>
            <a:prstGeom prst="straightConnector1">
              <a:avLst/>
            </a:prstGeom>
            <a:noFill/>
            <a:ln w="25400" cap="flat" cmpd="sng">
              <a:solidFill>
                <a:schemeClr val="accent1"/>
              </a:solidFill>
              <a:prstDash val="solid"/>
              <a:miter lim="800000"/>
              <a:headEnd type="none" w="sm" len="sm"/>
              <a:tailEnd type="none" w="sm" len="sm"/>
            </a:ln>
          </p:spPr>
        </p:cxnSp>
      </p:grpSp>
      <p:sp>
        <p:nvSpPr>
          <p:cNvPr id="2" name="Google Shape;183;p18">
            <a:extLst>
              <a:ext uri="{FF2B5EF4-FFF2-40B4-BE49-F238E27FC236}">
                <a16:creationId xmlns:a16="http://schemas.microsoft.com/office/drawing/2014/main" id="{34A3EB0A-8CB8-0E59-F407-E563B9083190}"/>
              </a:ext>
            </a:extLst>
          </p:cNvPr>
          <p:cNvSpPr txBox="1"/>
          <p:nvPr/>
        </p:nvSpPr>
        <p:spPr>
          <a:xfrm>
            <a:off x="7391400" y="4016952"/>
            <a:ext cx="4136395" cy="2841048"/>
          </a:xfrm>
          <a:prstGeom prst="rect">
            <a:avLst/>
          </a:prstGeom>
          <a:noFill/>
          <a:ln>
            <a:noFill/>
          </a:ln>
        </p:spPr>
        <p:txBody>
          <a:bodyPr spcFirstLastPara="1" wrap="square" lIns="91425" tIns="45700" rIns="91425" bIns="45700" anchor="ctr" anchorCtr="0">
            <a:noAutofit/>
          </a:bodyPr>
          <a:lstStyle/>
          <a:p>
            <a:pPr marL="0" marR="0" lvl="0" indent="0" rtl="0">
              <a:lnSpc>
                <a:spcPct val="166250"/>
              </a:lnSpc>
              <a:spcBef>
                <a:spcPts val="0"/>
              </a:spcBef>
              <a:spcAft>
                <a:spcPts val="0"/>
              </a:spcAft>
              <a:buNone/>
            </a:pPr>
            <a:r>
              <a:rPr lang="en-US" sz="1600" dirty="0">
                <a:solidFill>
                  <a:schemeClr val="dk1"/>
                </a:solidFill>
                <a:latin typeface="Arial"/>
                <a:ea typeface="Arial"/>
                <a:cs typeface="Arial"/>
                <a:sym typeface="Arial"/>
              </a:rPr>
              <a:t>Perform the evaluation of the parallelization method by measuring the resources consumed (memory, CPU, GPU), power consumption, execution time, and accuracy in different Deep Learning models.</a:t>
            </a:r>
            <a:endParaRPr sz="1600" dirty="0">
              <a:solidFill>
                <a:schemeClr val="dk1"/>
              </a:solidFill>
              <a:latin typeface="Arial"/>
              <a:ea typeface="Arial"/>
              <a:cs typeface="Arial"/>
              <a:sym typeface="Arial"/>
            </a:endParaRPr>
          </a:p>
        </p:txBody>
      </p:sp>
      <p:grpSp>
        <p:nvGrpSpPr>
          <p:cNvPr id="9" name="Group 8">
            <a:extLst>
              <a:ext uri="{FF2B5EF4-FFF2-40B4-BE49-F238E27FC236}">
                <a16:creationId xmlns:a16="http://schemas.microsoft.com/office/drawing/2014/main" id="{39EA8647-1033-8D2D-4B62-590A5378F807}"/>
              </a:ext>
            </a:extLst>
          </p:cNvPr>
          <p:cNvGrpSpPr/>
          <p:nvPr/>
        </p:nvGrpSpPr>
        <p:grpSpPr>
          <a:xfrm>
            <a:off x="7391400" y="2648395"/>
            <a:ext cx="858982" cy="1318083"/>
            <a:chOff x="10054755" y="3275131"/>
            <a:chExt cx="858982" cy="1318083"/>
          </a:xfrm>
        </p:grpSpPr>
        <p:sp>
          <p:nvSpPr>
            <p:cNvPr id="3" name="Google Shape;188;p18">
              <a:extLst>
                <a:ext uri="{FF2B5EF4-FFF2-40B4-BE49-F238E27FC236}">
                  <a16:creationId xmlns:a16="http://schemas.microsoft.com/office/drawing/2014/main" id="{8E8C08C1-94E2-3208-29CB-E9FE089D87FE}"/>
                </a:ext>
              </a:extLst>
            </p:cNvPr>
            <p:cNvSpPr/>
            <p:nvPr/>
          </p:nvSpPr>
          <p:spPr>
            <a:xfrm>
              <a:off x="10054755" y="3275131"/>
              <a:ext cx="858982" cy="858982"/>
            </a:xfrm>
            <a:prstGeom prst="ellipse">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2400" dirty="0">
                  <a:solidFill>
                    <a:schemeClr val="lt1"/>
                  </a:solidFill>
                  <a:latin typeface="Oswald"/>
                  <a:ea typeface="Oswald"/>
                  <a:cs typeface="Oswald"/>
                  <a:sym typeface="Oswald"/>
                </a:rPr>
                <a:t>05</a:t>
              </a:r>
              <a:endParaRPr sz="1800" dirty="0">
                <a:solidFill>
                  <a:schemeClr val="lt1"/>
                </a:solidFill>
                <a:latin typeface="Oswald"/>
                <a:ea typeface="Oswald"/>
                <a:cs typeface="Oswald"/>
                <a:sym typeface="Oswald"/>
              </a:endParaRPr>
            </a:p>
          </p:txBody>
        </p:sp>
        <p:cxnSp>
          <p:nvCxnSpPr>
            <p:cNvPr id="4" name="Google Shape;189;p18">
              <a:extLst>
                <a:ext uri="{FF2B5EF4-FFF2-40B4-BE49-F238E27FC236}">
                  <a16:creationId xmlns:a16="http://schemas.microsoft.com/office/drawing/2014/main" id="{BB22AD2F-2B77-9E31-C33B-C55384702CB4}"/>
                </a:ext>
              </a:extLst>
            </p:cNvPr>
            <p:cNvCxnSpPr/>
            <p:nvPr/>
          </p:nvCxnSpPr>
          <p:spPr>
            <a:xfrm>
              <a:off x="10490471" y="3988303"/>
              <a:ext cx="0" cy="604911"/>
            </a:xfrm>
            <a:prstGeom prst="straightConnector1">
              <a:avLst/>
            </a:prstGeom>
            <a:noFill/>
            <a:ln w="25400" cap="flat" cmpd="sng">
              <a:solidFill>
                <a:schemeClr val="accent1"/>
              </a:solidFill>
              <a:prstDash val="solid"/>
              <a:miter lim="800000"/>
              <a:headEnd type="none" w="sm" len="sm"/>
              <a:tailEnd type="none" w="sm" len="sm"/>
            </a:ln>
          </p:spPr>
        </p:cxnSp>
      </p:grpSp>
    </p:spTree>
    <p:extLst>
      <p:ext uri="{BB962C8B-B14F-4D97-AF65-F5344CB8AC3E}">
        <p14:creationId xmlns:p14="http://schemas.microsoft.com/office/powerpoint/2010/main" val="322111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 name="Shape 238"/>
        <p:cNvGrpSpPr/>
        <p:nvPr/>
      </p:nvGrpSpPr>
      <p:grpSpPr>
        <a:xfrm>
          <a:off x="0" y="0"/>
          <a:ext cx="0" cy="0"/>
          <a:chOff x="0" y="0"/>
          <a:chExt cx="0" cy="0"/>
        </a:xfrm>
      </p:grpSpPr>
      <p:sp>
        <p:nvSpPr>
          <p:cNvPr id="240" name="Google Shape;240;p23"/>
          <p:cNvSpPr txBox="1"/>
          <p:nvPr/>
        </p:nvSpPr>
        <p:spPr>
          <a:xfrm>
            <a:off x="845684" y="2066376"/>
            <a:ext cx="4441424"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5400" dirty="0">
                <a:solidFill>
                  <a:schemeClr val="lt1"/>
                </a:solidFill>
                <a:latin typeface="Oswald Regular"/>
                <a:ea typeface="Oswald Regular"/>
                <a:cs typeface="Oswald Regular"/>
                <a:sym typeface="Oswald Regular"/>
              </a:rPr>
              <a:t>RESEARCH QUESTIONS</a:t>
            </a:r>
            <a:endParaRPr dirty="0"/>
          </a:p>
        </p:txBody>
      </p:sp>
      <p:cxnSp>
        <p:nvCxnSpPr>
          <p:cNvPr id="241" name="Google Shape;241;p23"/>
          <p:cNvCxnSpPr/>
          <p:nvPr/>
        </p:nvCxnSpPr>
        <p:spPr>
          <a:xfrm>
            <a:off x="961292" y="4119984"/>
            <a:ext cx="0" cy="1524000"/>
          </a:xfrm>
          <a:prstGeom prst="straightConnector1">
            <a:avLst/>
          </a:prstGeom>
          <a:noFill/>
          <a:ln w="25400" cap="flat" cmpd="sng">
            <a:solidFill>
              <a:schemeClr val="accent1"/>
            </a:solidFill>
            <a:prstDash val="solid"/>
            <a:miter lim="800000"/>
            <a:headEnd type="none" w="sm" len="sm"/>
            <a:tailEnd type="none" w="sm" len="sm"/>
          </a:ln>
        </p:spPr>
      </p:cxnSp>
      <p:sp>
        <p:nvSpPr>
          <p:cNvPr id="244" name="Google Shape;244;p23"/>
          <p:cNvSpPr/>
          <p:nvPr/>
        </p:nvSpPr>
        <p:spPr>
          <a:xfrm>
            <a:off x="845684" y="496716"/>
            <a:ext cx="1492716"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9600" dirty="0">
                <a:solidFill>
                  <a:srgbClr val="3F3F3F"/>
                </a:solidFill>
                <a:latin typeface="Oswald"/>
                <a:ea typeface="Oswald"/>
                <a:cs typeface="Oswald"/>
                <a:sym typeface="Oswald"/>
              </a:rPr>
              <a:t>03</a:t>
            </a:r>
            <a:endParaRPr sz="1800" dirty="0">
              <a:solidFill>
                <a:srgbClr val="3F3F3F"/>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156" name="Google Shape;156;p17"/>
          <p:cNvCxnSpPr>
            <a:cxnSpLocks/>
          </p:cNvCxnSpPr>
          <p:nvPr/>
        </p:nvCxnSpPr>
        <p:spPr>
          <a:xfrm>
            <a:off x="5608112" y="-4751"/>
            <a:ext cx="0" cy="6862751"/>
          </a:xfrm>
          <a:prstGeom prst="straightConnector1">
            <a:avLst/>
          </a:prstGeom>
          <a:noFill/>
          <a:ln w="22225" cap="flat" cmpd="sng">
            <a:solidFill>
              <a:schemeClr val="accent1"/>
            </a:solidFill>
            <a:prstDash val="solid"/>
            <a:miter lim="800000"/>
            <a:headEnd type="none" w="sm" len="sm"/>
            <a:tailEnd type="none" w="sm" len="sm"/>
          </a:ln>
        </p:spPr>
      </p:cxnSp>
      <p:sp>
        <p:nvSpPr>
          <p:cNvPr id="157" name="Google Shape;157;p17"/>
          <p:cNvSpPr/>
          <p:nvPr/>
        </p:nvSpPr>
        <p:spPr>
          <a:xfrm>
            <a:off x="5241811" y="5518093"/>
            <a:ext cx="732602" cy="732602"/>
          </a:xfrm>
          <a:prstGeom prst="ellipse">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58" name="Google Shape;158;p17"/>
          <p:cNvSpPr/>
          <p:nvPr/>
        </p:nvSpPr>
        <p:spPr>
          <a:xfrm rot="10800000">
            <a:off x="-11876" y="-4751"/>
            <a:ext cx="5512842" cy="6886943"/>
          </a:xfrm>
          <a:custGeom>
            <a:avLst/>
            <a:gdLst/>
            <a:ahLst/>
            <a:cxnLst/>
            <a:rect l="l" t="t" r="r" b="b"/>
            <a:pathLst>
              <a:path w="5512842" h="6886943" extrusionOk="0">
                <a:moveTo>
                  <a:pt x="3429000" y="6882192"/>
                </a:moveTo>
                <a:cubicBezTo>
                  <a:pt x="1535214" y="6882192"/>
                  <a:pt x="0" y="5346978"/>
                  <a:pt x="0" y="3453192"/>
                </a:cubicBezTo>
                <a:cubicBezTo>
                  <a:pt x="0" y="1559406"/>
                  <a:pt x="1535214" y="24192"/>
                  <a:pt x="3429000" y="24192"/>
                </a:cubicBezTo>
                <a:lnTo>
                  <a:pt x="5510455" y="0"/>
                </a:lnTo>
                <a:cubicBezTo>
                  <a:pt x="5504913" y="2280458"/>
                  <a:pt x="5516880" y="4606485"/>
                  <a:pt x="5511338" y="6886943"/>
                </a:cubicBezTo>
                <a:lnTo>
                  <a:pt x="3429000" y="6882192"/>
                </a:lnTo>
                <a:close/>
              </a:path>
            </a:pathLst>
          </a:custGeom>
          <a:solidFill>
            <a:srgbClr val="FFF2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9" name="Google Shape;159;p17"/>
          <p:cNvSpPr txBox="1"/>
          <p:nvPr/>
        </p:nvSpPr>
        <p:spPr>
          <a:xfrm>
            <a:off x="1069631" y="2777001"/>
            <a:ext cx="3904446"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4000" b="1" dirty="0">
                <a:solidFill>
                  <a:srgbClr val="0C0C0C"/>
                </a:solidFill>
                <a:latin typeface="Arial"/>
                <a:ea typeface="Arial"/>
                <a:cs typeface="Arial"/>
                <a:sym typeface="Arial"/>
              </a:rPr>
              <a:t>RESEARCH</a:t>
            </a:r>
            <a:endParaRPr sz="4000" b="1" dirty="0">
              <a:solidFill>
                <a:srgbClr val="0C0C0C"/>
              </a:solidFill>
              <a:latin typeface="Arial"/>
              <a:ea typeface="Arial"/>
              <a:cs typeface="Arial"/>
              <a:sym typeface="Arial"/>
            </a:endParaRPr>
          </a:p>
          <a:p>
            <a:pPr marL="0" marR="0" lvl="0" indent="0" algn="l" rtl="0">
              <a:spcBef>
                <a:spcPts val="0"/>
              </a:spcBef>
              <a:spcAft>
                <a:spcPts val="0"/>
              </a:spcAft>
              <a:buNone/>
            </a:pPr>
            <a:r>
              <a:rPr lang="es-ES" sz="4000" b="1" dirty="0">
                <a:solidFill>
                  <a:schemeClr val="accent1"/>
                </a:solidFill>
                <a:highlight>
                  <a:srgbClr val="000000"/>
                </a:highlight>
              </a:rPr>
              <a:t>QUESTIONS</a:t>
            </a:r>
            <a:endParaRPr sz="4000" b="1" dirty="0">
              <a:solidFill>
                <a:srgbClr val="0C0C0C"/>
              </a:solidFill>
              <a:latin typeface="Arial"/>
              <a:ea typeface="Arial"/>
              <a:cs typeface="Arial"/>
              <a:sym typeface="Arial"/>
            </a:endParaRPr>
          </a:p>
        </p:txBody>
      </p:sp>
      <p:sp>
        <p:nvSpPr>
          <p:cNvPr id="161" name="Google Shape;161;p17"/>
          <p:cNvSpPr txBox="1">
            <a:spLocks noGrp="1"/>
          </p:cNvSpPr>
          <p:nvPr>
            <p:ph type="body" idx="1"/>
          </p:nvPr>
        </p:nvSpPr>
        <p:spPr>
          <a:xfrm>
            <a:off x="845684" y="240918"/>
            <a:ext cx="3042444" cy="36512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595959"/>
              </a:buClr>
              <a:buSzPts val="1400"/>
              <a:buNone/>
            </a:pPr>
            <a:r>
              <a:rPr lang="es-ES" dirty="0"/>
              <a:t>02_ RESEARCH QUESTIONS</a:t>
            </a:r>
            <a:endParaRPr dirty="0"/>
          </a:p>
        </p:txBody>
      </p:sp>
      <p:sp>
        <p:nvSpPr>
          <p:cNvPr id="162" name="Google Shape;162;p17"/>
          <p:cNvSpPr txBox="1"/>
          <p:nvPr/>
        </p:nvSpPr>
        <p:spPr>
          <a:xfrm>
            <a:off x="6143582" y="99899"/>
            <a:ext cx="5505446" cy="153534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Is it possible to optimize memory usage in training deep neural network models by distributing or parallelizing the Pipeline between the CPU and the GPU?</a:t>
            </a:r>
            <a:r>
              <a:rPr lang="es-ES" sz="1800" dirty="0">
                <a:solidFill>
                  <a:schemeClr val="dk1"/>
                </a:solidFill>
                <a:latin typeface="Arial"/>
                <a:ea typeface="Arial"/>
                <a:cs typeface="Arial"/>
                <a:sym typeface="Arial"/>
              </a:rPr>
              <a:t> </a:t>
            </a:r>
            <a:endParaRPr sz="1600" dirty="0">
              <a:solidFill>
                <a:schemeClr val="dk1"/>
              </a:solidFill>
              <a:latin typeface="Arial"/>
              <a:ea typeface="Arial"/>
              <a:cs typeface="Arial"/>
              <a:sym typeface="Arial"/>
            </a:endParaRPr>
          </a:p>
        </p:txBody>
      </p:sp>
      <p:sp>
        <p:nvSpPr>
          <p:cNvPr id="163" name="Google Shape;163;p17"/>
          <p:cNvSpPr/>
          <p:nvPr/>
        </p:nvSpPr>
        <p:spPr>
          <a:xfrm>
            <a:off x="5241811" y="2173543"/>
            <a:ext cx="732602" cy="732602"/>
          </a:xfrm>
          <a:prstGeom prst="ellipse">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17"/>
          <p:cNvSpPr txBox="1"/>
          <p:nvPr/>
        </p:nvSpPr>
        <p:spPr>
          <a:xfrm>
            <a:off x="6143582" y="2018655"/>
            <a:ext cx="5614515" cy="12395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By distributing the pipeline between the CPU and GPU, can better results be obtained in training times while maintaining the accuracy of the model?</a:t>
            </a:r>
          </a:p>
        </p:txBody>
      </p:sp>
      <p:sp>
        <p:nvSpPr>
          <p:cNvPr id="167" name="Google Shape;167;p17"/>
          <p:cNvSpPr/>
          <p:nvPr/>
        </p:nvSpPr>
        <p:spPr>
          <a:xfrm>
            <a:off x="5241811" y="3845818"/>
            <a:ext cx="732602" cy="732602"/>
          </a:xfrm>
          <a:prstGeom prst="ellipse">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 name="Google Shape;163;p17">
            <a:extLst>
              <a:ext uri="{FF2B5EF4-FFF2-40B4-BE49-F238E27FC236}">
                <a16:creationId xmlns:a16="http://schemas.microsoft.com/office/drawing/2014/main" id="{FE58C166-9FBE-238B-1D86-0D2B0610BCDA}"/>
              </a:ext>
            </a:extLst>
          </p:cNvPr>
          <p:cNvSpPr/>
          <p:nvPr/>
        </p:nvSpPr>
        <p:spPr>
          <a:xfrm>
            <a:off x="5241811" y="501268"/>
            <a:ext cx="732602" cy="732602"/>
          </a:xfrm>
          <a:prstGeom prst="ellipse">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 name="Google Shape;164;p17">
            <a:extLst>
              <a:ext uri="{FF2B5EF4-FFF2-40B4-BE49-F238E27FC236}">
                <a16:creationId xmlns:a16="http://schemas.microsoft.com/office/drawing/2014/main" id="{EFFCD67C-7FDA-C8BC-F6ED-A7D3F1D498F3}"/>
              </a:ext>
            </a:extLst>
          </p:cNvPr>
          <p:cNvSpPr txBox="1"/>
          <p:nvPr/>
        </p:nvSpPr>
        <p:spPr>
          <a:xfrm>
            <a:off x="6143582" y="3641634"/>
            <a:ext cx="5614515" cy="12395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By having more storage capacity in the CPU memory, is it possible to increase the size of the input batch and thus improve training efficiency?</a:t>
            </a:r>
          </a:p>
        </p:txBody>
      </p:sp>
      <p:sp>
        <p:nvSpPr>
          <p:cNvPr id="4" name="Google Shape;164;p17">
            <a:extLst>
              <a:ext uri="{FF2B5EF4-FFF2-40B4-BE49-F238E27FC236}">
                <a16:creationId xmlns:a16="http://schemas.microsoft.com/office/drawing/2014/main" id="{96BC5F43-8B22-4274-2185-B518747BD818}"/>
              </a:ext>
            </a:extLst>
          </p:cNvPr>
          <p:cNvSpPr txBox="1"/>
          <p:nvPr/>
        </p:nvSpPr>
        <p:spPr>
          <a:xfrm>
            <a:off x="6143582" y="5264612"/>
            <a:ext cx="5614515" cy="12395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dirty="0">
                <a:solidFill>
                  <a:schemeClr val="dk1"/>
                </a:solidFill>
                <a:latin typeface="Arial"/>
                <a:ea typeface="Arial"/>
                <a:cs typeface="Arial"/>
                <a:sym typeface="Arial"/>
              </a:rPr>
              <a:t>Does using the CPU and GPU simultaneously during training involve more or less energy cost when comparing training time Vs. Accuracy Vs. Power Consumption?</a:t>
            </a:r>
          </a:p>
        </p:txBody>
      </p:sp>
    </p:spTree>
    <p:extLst>
      <p:ext uri="{BB962C8B-B14F-4D97-AF65-F5344CB8AC3E}">
        <p14:creationId xmlns:p14="http://schemas.microsoft.com/office/powerpoint/2010/main" val="534509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ema de Office">
  <a:themeElements>
    <a:clrScheme name="Personalizados 20">
      <a:dk1>
        <a:srgbClr val="000000"/>
      </a:dk1>
      <a:lt1>
        <a:srgbClr val="FFFFFF"/>
      </a:lt1>
      <a:dk2>
        <a:srgbClr val="44546A"/>
      </a:dk2>
      <a:lt2>
        <a:srgbClr val="E7E6E6"/>
      </a:lt2>
      <a:accent1>
        <a:srgbClr val="FFC000"/>
      </a:accent1>
      <a:accent2>
        <a:srgbClr val="0D0D0D"/>
      </a:accent2>
      <a:accent3>
        <a:srgbClr val="A5A5A5"/>
      </a:accent3>
      <a:accent4>
        <a:srgbClr val="CECECE"/>
      </a:accent4>
      <a:accent5>
        <a:srgbClr val="262626"/>
      </a:accent5>
      <a:accent6>
        <a:srgbClr val="7F7F7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4658</TotalTime>
  <Words>2804</Words>
  <Application>Microsoft Office PowerPoint</Application>
  <PresentationFormat>Widescreen</PresentationFormat>
  <Paragraphs>362</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Oswald</vt:lpstr>
      <vt:lpstr>Cambria Math</vt:lpstr>
      <vt:lpstr>Oswald Regular</vt:lpstr>
      <vt:lpstr>Calibri</vt:lpstr>
      <vt:lpstr>montserratbold</vt:lpstr>
      <vt:lpstr>CMR10</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Luis Torres</dc:creator>
  <cp:lastModifiedBy>LUIS.TORRES@correo.uis.edu.co</cp:lastModifiedBy>
  <cp:revision>139</cp:revision>
  <dcterms:modified xsi:type="dcterms:W3CDTF">2023-07-20T11:49:49Z</dcterms:modified>
</cp:coreProperties>
</file>