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6" r:id="rId9"/>
    <p:sldId id="267" r:id="rId10"/>
    <p:sldId id="261"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75DCBBF-0736-4CDA-B429-0F5EAE7D40D2}" type="datetimeFigureOut">
              <a:rPr lang="es-MX" smtClean="0"/>
              <a:t>01/03/2024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32497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361542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95710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7266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84430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75DCBBF-0736-4CDA-B429-0F5EAE7D40D2}" type="datetimeFigureOut">
              <a:rPr lang="es-MX" smtClean="0"/>
              <a:t>01/03/2024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56518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75DCBBF-0736-4CDA-B429-0F5EAE7D40D2}" type="datetimeFigureOut">
              <a:rPr lang="es-MX" smtClean="0"/>
              <a:t>01/03/2024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934560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DCBBF-0736-4CDA-B429-0F5EAE7D40D2}" type="datetimeFigureOut">
              <a:rPr lang="es-MX" smtClean="0"/>
              <a:t>01/03/2024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3729739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DCBBF-0736-4CDA-B429-0F5EAE7D40D2}" type="datetimeFigureOut">
              <a:rPr lang="es-MX" smtClean="0"/>
              <a:t>01/03/2024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91041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DCBBF-0736-4CDA-B429-0F5EAE7D40D2}" type="datetimeFigureOut">
              <a:rPr lang="es-MX" smtClean="0"/>
              <a:t>01/03/2024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8953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5DCBBF-0736-4CDA-B429-0F5EAE7D40D2}" type="datetimeFigureOut">
              <a:rPr lang="es-MX" smtClean="0"/>
              <a:t>01/03/2024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43635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424454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5DCBBF-0736-4CDA-B429-0F5EAE7D40D2}" type="datetimeFigureOut">
              <a:rPr lang="es-MX" smtClean="0"/>
              <a:t>01/03/2024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352725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5DCBBF-0736-4CDA-B429-0F5EAE7D40D2}" type="datetimeFigureOut">
              <a:rPr lang="es-MX" smtClean="0"/>
              <a:t>01/03/2024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13805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DCBBF-0736-4CDA-B429-0F5EAE7D40D2}" type="datetimeFigureOut">
              <a:rPr lang="es-MX" smtClean="0"/>
              <a:t>01/03/2024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21604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390168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DCBBF-0736-4CDA-B429-0F5EAE7D40D2}" type="datetimeFigureOut">
              <a:rPr lang="es-MX" smtClean="0"/>
              <a:t>01/03/2024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B86CDA4-4F6D-41B6-BB57-C98974473A83}" type="slidenum">
              <a:rPr lang="es-MX" smtClean="0"/>
              <a:t>‹Nº›</a:t>
            </a:fld>
            <a:endParaRPr lang="es-MX"/>
          </a:p>
        </p:txBody>
      </p:sp>
    </p:spTree>
    <p:extLst>
      <p:ext uri="{BB962C8B-B14F-4D97-AF65-F5344CB8AC3E}">
        <p14:creationId xmlns:p14="http://schemas.microsoft.com/office/powerpoint/2010/main" val="305724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5DCBBF-0736-4CDA-B429-0F5EAE7D40D2}" type="datetimeFigureOut">
              <a:rPr lang="es-MX" smtClean="0"/>
              <a:t>01/03/2024</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B86CDA4-4F6D-41B6-BB57-C98974473A83}" type="slidenum">
              <a:rPr lang="es-MX" smtClean="0"/>
              <a:t>‹Nº›</a:t>
            </a:fld>
            <a:endParaRPr lang="es-MX"/>
          </a:p>
        </p:txBody>
      </p:sp>
    </p:spTree>
    <p:extLst>
      <p:ext uri="{BB962C8B-B14F-4D97-AF65-F5344CB8AC3E}">
        <p14:creationId xmlns:p14="http://schemas.microsoft.com/office/powerpoint/2010/main" val="39227865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2BC65-BF72-41B4-87DA-CE88BAD0FEA6}"/>
              </a:ext>
            </a:extLst>
          </p:cNvPr>
          <p:cNvSpPr>
            <a:spLocks noGrp="1"/>
          </p:cNvSpPr>
          <p:nvPr>
            <p:ph type="ctrTitle"/>
          </p:nvPr>
        </p:nvSpPr>
        <p:spPr>
          <a:xfrm>
            <a:off x="1370693" y="1693340"/>
            <a:ext cx="9440034" cy="1828801"/>
          </a:xfrm>
        </p:spPr>
        <p:txBody>
          <a:bodyPr/>
          <a:lstStyle/>
          <a:p>
            <a:r>
              <a:rPr lang="en-US" dirty="0"/>
              <a:t>Programación III	</a:t>
            </a:r>
            <a:endParaRPr lang="es-MX" dirty="0"/>
          </a:p>
        </p:txBody>
      </p:sp>
      <p:sp>
        <p:nvSpPr>
          <p:cNvPr id="3" name="Subtítulo 2">
            <a:extLst>
              <a:ext uri="{FF2B5EF4-FFF2-40B4-BE49-F238E27FC236}">
                <a16:creationId xmlns:a16="http://schemas.microsoft.com/office/drawing/2014/main" id="{EBD2FB63-E941-4F8C-B814-2857D18F6CB0}"/>
              </a:ext>
            </a:extLst>
          </p:cNvPr>
          <p:cNvSpPr>
            <a:spLocks noGrp="1"/>
          </p:cNvSpPr>
          <p:nvPr>
            <p:ph type="subTitle" idx="1"/>
          </p:nvPr>
        </p:nvSpPr>
        <p:spPr>
          <a:xfrm>
            <a:off x="1370693" y="3742273"/>
            <a:ext cx="9440034" cy="1828801"/>
          </a:xfrm>
        </p:spPr>
        <p:txBody>
          <a:bodyPr>
            <a:normAutofit fontScale="92500" lnSpcReduction="20000"/>
          </a:bodyPr>
          <a:lstStyle/>
          <a:p>
            <a:pPr algn="r"/>
            <a:r>
              <a:rPr lang="es-MX" dirty="0"/>
              <a:t>Allan Gabriel Aguilar Reyes</a:t>
            </a:r>
          </a:p>
          <a:p>
            <a:pPr algn="r"/>
            <a:r>
              <a:rPr lang="es-MX" dirty="0"/>
              <a:t>Carlos Roberto Reyes </a:t>
            </a:r>
            <a:r>
              <a:rPr lang="es-MX" dirty="0" err="1"/>
              <a:t>Gonzalez</a:t>
            </a:r>
            <a:endParaRPr lang="es-MX" dirty="0"/>
          </a:p>
          <a:p>
            <a:pPr algn="r"/>
            <a:r>
              <a:rPr lang="es-MX" dirty="0"/>
              <a:t>Christian Xavier Reyes Valenzuela</a:t>
            </a:r>
          </a:p>
          <a:p>
            <a:pPr algn="r"/>
            <a:r>
              <a:rPr lang="es-MX" dirty="0"/>
              <a:t>Jorge Alberto Ortiz Medina</a:t>
            </a:r>
          </a:p>
          <a:p>
            <a:pPr algn="r"/>
            <a:r>
              <a:rPr lang="es-MX" dirty="0" err="1"/>
              <a:t>Jose</a:t>
            </a:r>
            <a:r>
              <a:rPr lang="es-MX" dirty="0"/>
              <a:t> Alejandro Villafuerte Sagastume</a:t>
            </a:r>
          </a:p>
        </p:txBody>
      </p:sp>
    </p:spTree>
    <p:extLst>
      <p:ext uri="{BB962C8B-B14F-4D97-AF65-F5344CB8AC3E}">
        <p14:creationId xmlns:p14="http://schemas.microsoft.com/office/powerpoint/2010/main" val="36873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E1D1F-E4CD-4E59-8EB7-849D6EAECC34}"/>
              </a:ext>
            </a:extLst>
          </p:cNvPr>
          <p:cNvSpPr>
            <a:spLocks noGrp="1"/>
          </p:cNvSpPr>
          <p:nvPr>
            <p:ph type="title"/>
          </p:nvPr>
        </p:nvSpPr>
        <p:spPr>
          <a:xfrm>
            <a:off x="913795" y="0"/>
            <a:ext cx="10353762" cy="448733"/>
          </a:xfrm>
        </p:spPr>
        <p:txBody>
          <a:bodyPr>
            <a:normAutofit fontScale="90000"/>
          </a:bodyPr>
          <a:lstStyle/>
          <a:p>
            <a:r>
              <a:rPr lang="es-MX" sz="3200" dirty="0"/>
              <a:t>Donde se utiliza RabbitMQ</a:t>
            </a:r>
          </a:p>
        </p:txBody>
      </p:sp>
      <p:sp>
        <p:nvSpPr>
          <p:cNvPr id="3" name="Marcador de contenido 2">
            <a:extLst>
              <a:ext uri="{FF2B5EF4-FFF2-40B4-BE49-F238E27FC236}">
                <a16:creationId xmlns:a16="http://schemas.microsoft.com/office/drawing/2014/main" id="{437F9CAA-13E2-45DC-B029-825BCDDD0296}"/>
              </a:ext>
            </a:extLst>
          </p:cNvPr>
          <p:cNvSpPr>
            <a:spLocks noGrp="1"/>
          </p:cNvSpPr>
          <p:nvPr>
            <p:ph idx="1"/>
          </p:nvPr>
        </p:nvSpPr>
        <p:spPr>
          <a:xfrm>
            <a:off x="76200" y="448733"/>
            <a:ext cx="12115800" cy="6414517"/>
          </a:xfrm>
        </p:spPr>
        <p:txBody>
          <a:bodyPr>
            <a:noAutofit/>
          </a:bodyPr>
          <a:lstStyle/>
          <a:p>
            <a:pPr algn="just">
              <a:buFont typeface="+mj-lt"/>
              <a:buAutoNum type="arabicPeriod"/>
            </a:pPr>
            <a:r>
              <a:rPr lang="es-MX" sz="1400" b="1" i="0" dirty="0">
                <a:solidFill>
                  <a:srgbClr val="ECECEC"/>
                </a:solidFill>
                <a:effectLst/>
                <a:latin typeface="Calisto MT (Cuerpo)"/>
              </a:rPr>
              <a:t>Sistemas de Mensajería</a:t>
            </a:r>
            <a:r>
              <a:rPr lang="es-MX" sz="1400" b="0" i="0" dirty="0">
                <a:solidFill>
                  <a:srgbClr val="ECECEC"/>
                </a:solidFill>
                <a:effectLst/>
                <a:latin typeface="Calisto MT (Cuerpo)"/>
              </a:rPr>
              <a:t>:</a:t>
            </a:r>
          </a:p>
          <a:p>
            <a:pPr marL="742950" lvl="1" indent="-285750" algn="just">
              <a:buFont typeface="+mj-lt"/>
              <a:buAutoNum type="arabicPeriod"/>
            </a:pPr>
            <a:r>
              <a:rPr lang="es-MX" sz="1400" b="1" i="0" dirty="0">
                <a:solidFill>
                  <a:srgbClr val="ECECEC"/>
                </a:solidFill>
                <a:effectLst/>
                <a:latin typeface="Calisto MT (Cuerpo)"/>
              </a:rPr>
              <a:t>Descripción</a:t>
            </a:r>
            <a:r>
              <a:rPr lang="es-MX" sz="1400" b="0" i="0" dirty="0">
                <a:solidFill>
                  <a:srgbClr val="ECECEC"/>
                </a:solidFill>
                <a:effectLst/>
                <a:latin typeface="Calisto MT (Cuerpo)"/>
              </a:rPr>
              <a:t>: RabbitMQ es ampliamente utilizado en sistemas de mensajería para la entrega de mensajes entre usuarios. Por ejemplo, en aplicaciones de chat en tiempo real, los mensajes enviados por un usuario son producidos y enviados a RabbitMQ, luego se distribuyen a los consumidores (otros usuarios) que están suscritos a los canales correspondientes.</a:t>
            </a:r>
          </a:p>
          <a:p>
            <a:pPr marL="742950" lvl="1" indent="-285750" algn="just">
              <a:buFont typeface="+mj-lt"/>
              <a:buAutoNum type="arabicPeriod"/>
            </a:pPr>
            <a:r>
              <a:rPr lang="es-MX" sz="1400" b="1" i="0" dirty="0">
                <a:solidFill>
                  <a:srgbClr val="ECECEC"/>
                </a:solidFill>
                <a:effectLst/>
                <a:latin typeface="Calisto MT (Cuerpo)"/>
              </a:rPr>
              <a:t>Beneficios</a:t>
            </a:r>
            <a:r>
              <a:rPr lang="es-MX" sz="1400" b="0" i="0" dirty="0">
                <a:solidFill>
                  <a:srgbClr val="ECECEC"/>
                </a:solidFill>
                <a:effectLst/>
                <a:latin typeface="Calisto MT (Cuerpo)"/>
              </a:rPr>
              <a:t>: RabbitMQ proporciona una forma eficiente y escalable de entregar mensajes en tiempo real a múltiples usuarios, garantizando la fiabilidad y la entrega ordenada de los mensajes.</a:t>
            </a:r>
          </a:p>
          <a:p>
            <a:pPr algn="just">
              <a:buFont typeface="+mj-lt"/>
              <a:buAutoNum type="arabicPeriod"/>
            </a:pPr>
            <a:r>
              <a:rPr lang="es-MX" sz="1400" b="1" i="0" dirty="0">
                <a:solidFill>
                  <a:srgbClr val="ECECEC"/>
                </a:solidFill>
                <a:effectLst/>
                <a:latin typeface="Calisto MT (Cuerpo)"/>
              </a:rPr>
              <a:t>Procesamiento de Eventos</a:t>
            </a:r>
            <a:r>
              <a:rPr lang="es-MX" sz="1400" b="0" i="0" dirty="0">
                <a:solidFill>
                  <a:srgbClr val="ECECEC"/>
                </a:solidFill>
                <a:effectLst/>
                <a:latin typeface="Calisto MT (Cuerpo)"/>
              </a:rPr>
              <a:t>:</a:t>
            </a:r>
          </a:p>
          <a:p>
            <a:pPr marL="742950" lvl="1" indent="-285750" algn="just">
              <a:buFont typeface="+mj-lt"/>
              <a:buAutoNum type="arabicPeriod"/>
            </a:pPr>
            <a:r>
              <a:rPr lang="es-MX" sz="1400" b="1" i="0" dirty="0">
                <a:solidFill>
                  <a:srgbClr val="ECECEC"/>
                </a:solidFill>
                <a:effectLst/>
                <a:latin typeface="Calisto MT (Cuerpo)"/>
              </a:rPr>
              <a:t>Descripción</a:t>
            </a:r>
            <a:r>
              <a:rPr lang="es-MX" sz="1400" b="0" i="0" dirty="0">
                <a:solidFill>
                  <a:srgbClr val="ECECEC"/>
                </a:solidFill>
                <a:effectLst/>
                <a:latin typeface="Calisto MT (Cuerpo)"/>
              </a:rPr>
              <a:t>: En sistemas que manejan grandes volúmenes de eventos en tiempo real, como registros de aplicaciones, análisis de datos o monitoreo de infraestructura, RabbitMQ se utiliza para procesar y enrutar eventos a los consumidores adecuados para su procesamiento posterior.</a:t>
            </a:r>
          </a:p>
          <a:p>
            <a:pPr marL="742950" lvl="1" indent="-285750" algn="just">
              <a:buFont typeface="+mj-lt"/>
              <a:buAutoNum type="arabicPeriod"/>
            </a:pPr>
            <a:r>
              <a:rPr lang="es-MX" sz="1400" b="1" i="0" dirty="0">
                <a:solidFill>
                  <a:srgbClr val="ECECEC"/>
                </a:solidFill>
                <a:effectLst/>
                <a:latin typeface="Calisto MT (Cuerpo)"/>
              </a:rPr>
              <a:t>Beneficios</a:t>
            </a:r>
            <a:r>
              <a:rPr lang="es-MX" sz="1400" b="0" i="0" dirty="0">
                <a:solidFill>
                  <a:srgbClr val="ECECEC"/>
                </a:solidFill>
                <a:effectLst/>
                <a:latin typeface="Calisto MT (Cuerpo)"/>
              </a:rPr>
              <a:t>: RabbitMQ permite gestionar eficientemente flujos de eventos en tiempo real, garantizando que los eventos sean procesados de manera confiable y distribuida, lo que facilita la construcción de sistemas de procesamiento de eventos escalables.</a:t>
            </a:r>
          </a:p>
          <a:p>
            <a:pPr algn="just">
              <a:buFont typeface="+mj-lt"/>
              <a:buAutoNum type="arabicPeriod"/>
            </a:pPr>
            <a:r>
              <a:rPr lang="es-MX" sz="1400" b="1" i="0" dirty="0">
                <a:solidFill>
                  <a:srgbClr val="ECECEC"/>
                </a:solidFill>
                <a:effectLst/>
                <a:latin typeface="Calisto MT (Cuerpo)"/>
              </a:rPr>
              <a:t>Integración de Sistemas</a:t>
            </a:r>
            <a:r>
              <a:rPr lang="es-MX" sz="1400" b="0" i="0" dirty="0">
                <a:solidFill>
                  <a:srgbClr val="ECECEC"/>
                </a:solidFill>
                <a:effectLst/>
                <a:latin typeface="Calisto MT (Cuerpo)"/>
              </a:rPr>
              <a:t>:</a:t>
            </a:r>
          </a:p>
          <a:p>
            <a:pPr marL="742950" lvl="1" indent="-285750" algn="just">
              <a:buFont typeface="+mj-lt"/>
              <a:buAutoNum type="arabicPeriod"/>
            </a:pPr>
            <a:r>
              <a:rPr lang="es-MX" sz="1400" b="1" i="0" dirty="0">
                <a:solidFill>
                  <a:srgbClr val="ECECEC"/>
                </a:solidFill>
                <a:effectLst/>
                <a:latin typeface="Calisto MT (Cuerpo)"/>
              </a:rPr>
              <a:t>Descripción</a:t>
            </a:r>
            <a:r>
              <a:rPr lang="es-MX" sz="1400" b="0" i="0" dirty="0">
                <a:solidFill>
                  <a:srgbClr val="ECECEC"/>
                </a:solidFill>
                <a:effectLst/>
                <a:latin typeface="Calisto MT (Cuerpo)"/>
              </a:rPr>
              <a:t>: En entornos empresariales donde múltiples sistemas deben comunicarse entre sí, RabbitMQ se utiliza como intermediario para integrar sistemas heterogéneos. Por ejemplo, un sistema de gestión de inventario puede enviar actualizaciones de inventario a un sistema de ventas a través de RabbitMQ para mantener sincronizados los datos.</a:t>
            </a:r>
          </a:p>
          <a:p>
            <a:pPr marL="742950" lvl="1" indent="-285750" algn="just">
              <a:buFont typeface="+mj-lt"/>
              <a:buAutoNum type="arabicPeriod"/>
            </a:pPr>
            <a:r>
              <a:rPr lang="es-MX" sz="1400" b="1" i="0" dirty="0">
                <a:solidFill>
                  <a:srgbClr val="ECECEC"/>
                </a:solidFill>
                <a:effectLst/>
                <a:latin typeface="Calisto MT (Cuerpo)"/>
              </a:rPr>
              <a:t>Beneficios</a:t>
            </a:r>
            <a:r>
              <a:rPr lang="es-MX" sz="1400" b="0" i="0" dirty="0">
                <a:solidFill>
                  <a:srgbClr val="ECECEC"/>
                </a:solidFill>
                <a:effectLst/>
                <a:latin typeface="Calisto MT (Cuerpo)"/>
              </a:rPr>
              <a:t>: RabbitMQ proporciona una capa de abstracción entre los sistemas, permitiendo una integración flexible y desacoplada, lo que facilita la interoperabilidad y la comunicación entre sistemas independientes.</a:t>
            </a:r>
          </a:p>
          <a:p>
            <a:pPr algn="just">
              <a:buFont typeface="+mj-lt"/>
              <a:buAutoNum type="arabicPeriod"/>
            </a:pPr>
            <a:r>
              <a:rPr lang="es-MX" sz="1400" b="1" i="0" dirty="0">
                <a:solidFill>
                  <a:srgbClr val="ECECEC"/>
                </a:solidFill>
                <a:effectLst/>
                <a:latin typeface="Calisto MT (Cuerpo)"/>
              </a:rPr>
              <a:t>Microservicios</a:t>
            </a:r>
            <a:r>
              <a:rPr lang="es-MX" sz="1400" b="0" i="0" dirty="0">
                <a:solidFill>
                  <a:srgbClr val="ECECEC"/>
                </a:solidFill>
                <a:effectLst/>
                <a:latin typeface="Calisto MT (Cuerpo)"/>
              </a:rPr>
              <a:t>:</a:t>
            </a:r>
          </a:p>
          <a:p>
            <a:pPr marL="742950" lvl="1" indent="-285750" algn="just">
              <a:buFont typeface="+mj-lt"/>
              <a:buAutoNum type="arabicPeriod"/>
            </a:pPr>
            <a:r>
              <a:rPr lang="es-MX" sz="1400" b="1" i="0" dirty="0">
                <a:solidFill>
                  <a:srgbClr val="ECECEC"/>
                </a:solidFill>
                <a:effectLst/>
                <a:latin typeface="Calisto MT (Cuerpo)"/>
              </a:rPr>
              <a:t>Descripción</a:t>
            </a:r>
            <a:r>
              <a:rPr lang="es-MX" sz="1400" b="0" i="0" dirty="0">
                <a:solidFill>
                  <a:srgbClr val="ECECEC"/>
                </a:solidFill>
                <a:effectLst/>
                <a:latin typeface="Calisto MT (Cuerpo)"/>
              </a:rPr>
              <a:t>: En arquitecturas de microservicios, RabbitMQ se utiliza para facilitar la comunicación entre servicios distribuidos. Cada microservicio puede actuar como un productor y/o consumidor de mensajes, permitiendo la comunicación asíncrona entre los diferentes componentes del sistema.</a:t>
            </a:r>
          </a:p>
          <a:p>
            <a:pPr marL="742950" lvl="1" indent="-285750" algn="just">
              <a:buFont typeface="+mj-lt"/>
              <a:buAutoNum type="arabicPeriod"/>
            </a:pPr>
            <a:r>
              <a:rPr lang="es-MX" sz="1400" b="1" i="0" dirty="0">
                <a:solidFill>
                  <a:srgbClr val="ECECEC"/>
                </a:solidFill>
                <a:effectLst/>
                <a:latin typeface="Calisto MT (Cuerpo)"/>
              </a:rPr>
              <a:t>Beneficios</a:t>
            </a:r>
            <a:r>
              <a:rPr lang="es-MX" sz="1400" b="0" i="0" dirty="0">
                <a:solidFill>
                  <a:srgbClr val="ECECEC"/>
                </a:solidFill>
                <a:effectLst/>
                <a:latin typeface="Calisto MT (Cuerpo)"/>
              </a:rPr>
              <a:t>: RabbitMQ permite construir arquitecturas de microservicios altamente escalables y resilientes, donde los servicios pueden comunicarse de forma eficiente sin acoplamiento directo, lo que facilita la implementación, el mantenimiento y la escalabilidad de los sistemas distribuidos.</a:t>
            </a:r>
          </a:p>
          <a:p>
            <a:pPr algn="just"/>
            <a:endParaRPr lang="es-MX" sz="1200" dirty="0">
              <a:latin typeface="Calisto MT (Cuerpo)"/>
            </a:endParaRPr>
          </a:p>
        </p:txBody>
      </p:sp>
    </p:spTree>
    <p:extLst>
      <p:ext uri="{BB962C8B-B14F-4D97-AF65-F5344CB8AC3E}">
        <p14:creationId xmlns:p14="http://schemas.microsoft.com/office/powerpoint/2010/main" val="86375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F3369-681D-4986-AA0C-5F1C2DADD7D9}"/>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E64EBE3F-E722-409F-80A9-5872B6A48DA7}"/>
              </a:ext>
            </a:extLst>
          </p:cNvPr>
          <p:cNvSpPr>
            <a:spLocks noGrp="1"/>
          </p:cNvSpPr>
          <p:nvPr>
            <p:ph idx="1"/>
          </p:nvPr>
        </p:nvSpPr>
        <p:spPr>
          <a:xfrm>
            <a:off x="913795" y="1732449"/>
            <a:ext cx="10353762" cy="2001351"/>
          </a:xfrm>
        </p:spPr>
        <p:txBody>
          <a:bodyPr/>
          <a:lstStyle/>
          <a:p>
            <a:r>
              <a:rPr lang="es-MX" b="0" i="0" dirty="0">
                <a:effectLst/>
                <a:latin typeface="Söhne"/>
              </a:rPr>
              <a:t>RabbitMQ ofrece una solución sólida y confiable para la gestión de mensajes en aplicaciones distribuidas. Su flexibilidad, escalabilidad y fiabilidad lo convierten en una opción ideal para una amplia gama de aplicaciones y proyectos, desde sistemas de procesamiento de pedidos hasta plataformas de análisis de datos en tiempo real. Te invito a explorar más sobre RabbitMQ y descubrir cómo puede beneficiar tus propios proyectos. ¡No dudes en sumergirte en su potencial y aprovechar todas las ventajas que ofrece!</a:t>
            </a:r>
            <a:endParaRPr lang="es-MX" dirty="0"/>
          </a:p>
        </p:txBody>
      </p:sp>
      <p:pic>
        <p:nvPicPr>
          <p:cNvPr id="4" name="Picture 2" descr="Rabbitmq logo - Social media &amp; Logos Icons">
            <a:extLst>
              <a:ext uri="{FF2B5EF4-FFF2-40B4-BE49-F238E27FC236}">
                <a16:creationId xmlns:a16="http://schemas.microsoft.com/office/drawing/2014/main" id="{67A609DD-BBB0-4C6F-B69F-88CF0DA66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334" y="3886199"/>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7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C2B46-6430-4B3D-9840-D3BDE7946C7B}"/>
              </a:ext>
            </a:extLst>
          </p:cNvPr>
          <p:cNvSpPr>
            <a:spLocks noGrp="1"/>
          </p:cNvSpPr>
          <p:nvPr>
            <p:ph type="title"/>
          </p:nvPr>
        </p:nvSpPr>
        <p:spPr/>
        <p:txBody>
          <a:bodyPr>
            <a:normAutofit/>
          </a:bodyPr>
          <a:lstStyle/>
          <a:p>
            <a:r>
              <a:rPr lang="es-MX" dirty="0"/>
              <a:t>¿Qué es RabbitMQ?</a:t>
            </a:r>
          </a:p>
        </p:txBody>
      </p:sp>
      <p:sp>
        <p:nvSpPr>
          <p:cNvPr id="3" name="Marcador de contenido 2">
            <a:extLst>
              <a:ext uri="{FF2B5EF4-FFF2-40B4-BE49-F238E27FC236}">
                <a16:creationId xmlns:a16="http://schemas.microsoft.com/office/drawing/2014/main" id="{E7E47B66-A852-4C56-B6D5-85B5E5F096C5}"/>
              </a:ext>
            </a:extLst>
          </p:cNvPr>
          <p:cNvSpPr>
            <a:spLocks noGrp="1"/>
          </p:cNvSpPr>
          <p:nvPr>
            <p:ph idx="1"/>
          </p:nvPr>
        </p:nvSpPr>
        <p:spPr>
          <a:xfrm>
            <a:off x="913795" y="1732449"/>
            <a:ext cx="10353762" cy="1696551"/>
          </a:xfrm>
        </p:spPr>
        <p:txBody>
          <a:bodyPr/>
          <a:lstStyle/>
          <a:p>
            <a:pPr marL="36900" indent="0" algn="just">
              <a:buNone/>
            </a:pPr>
            <a:r>
              <a:rPr lang="es-MX" dirty="0"/>
              <a:t>RabbitMQ es un intermediario de mensajes, diseñado para facilitar la comunicación entre sistemas distribuido mediante el uso de colas de mensajes. Su arquitectura flexible y robusta permite a los desarrolladores construir sistemas que puedan manejar grandes volúmenes de datos de manera eficiente, mientras garantizan la integridad y la entrega confiable de los sistemas.</a:t>
            </a:r>
          </a:p>
        </p:txBody>
      </p:sp>
      <p:pic>
        <p:nvPicPr>
          <p:cNvPr id="1026" name="Picture 2" descr="Rabbitmq logo - Social media &amp; Logos Icons">
            <a:extLst>
              <a:ext uri="{FF2B5EF4-FFF2-40B4-BE49-F238E27FC236}">
                <a16:creationId xmlns:a16="http://schemas.microsoft.com/office/drawing/2014/main" id="{8BAB6376-06A9-4C47-ACEE-FC9ED08B4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667" y="3352800"/>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72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ADC21-9CAC-49E9-8626-1F85BEEC19CF}"/>
              </a:ext>
            </a:extLst>
          </p:cNvPr>
          <p:cNvSpPr>
            <a:spLocks noGrp="1"/>
          </p:cNvSpPr>
          <p:nvPr>
            <p:ph type="title"/>
          </p:nvPr>
        </p:nvSpPr>
        <p:spPr/>
        <p:txBody>
          <a:bodyPr/>
          <a:lstStyle/>
          <a:p>
            <a:r>
              <a:rPr lang="es-MX" dirty="0"/>
              <a:t>¿Por qué usar RabbitMQ?</a:t>
            </a:r>
          </a:p>
        </p:txBody>
      </p:sp>
      <p:sp>
        <p:nvSpPr>
          <p:cNvPr id="3" name="Marcador de contenido 2">
            <a:extLst>
              <a:ext uri="{FF2B5EF4-FFF2-40B4-BE49-F238E27FC236}">
                <a16:creationId xmlns:a16="http://schemas.microsoft.com/office/drawing/2014/main" id="{EEE77A91-803B-4C25-8536-47BE235967AD}"/>
              </a:ext>
            </a:extLst>
          </p:cNvPr>
          <p:cNvSpPr>
            <a:spLocks noGrp="1"/>
          </p:cNvSpPr>
          <p:nvPr>
            <p:ph idx="1"/>
          </p:nvPr>
        </p:nvSpPr>
        <p:spPr/>
        <p:txBody>
          <a:bodyPr>
            <a:normAutofit/>
          </a:bodyPr>
          <a:lstStyle/>
          <a:p>
            <a:pPr algn="l">
              <a:buFont typeface="+mj-lt"/>
              <a:buAutoNum type="arabicPeriod"/>
            </a:pPr>
            <a:r>
              <a:rPr lang="es-MX" b="1" i="0" dirty="0">
                <a:effectLst/>
                <a:latin typeface="Calisto MT (Cuerpo)"/>
              </a:rPr>
              <a:t>Comunicación Asíncrona Eficiente</a:t>
            </a:r>
            <a:r>
              <a:rPr lang="es-MX" b="0" i="0" dirty="0">
                <a:effectLst/>
                <a:latin typeface="Calisto MT (Cuerpo)"/>
              </a:rPr>
              <a:t>: RabbitMQ facilita la comunicación asíncrona entre componentes de un sistema distribuido, lo que permite que las aplicaciones se comuniquen de manera eficiente sin bloqueos ni esperas innecesarias.</a:t>
            </a:r>
          </a:p>
          <a:p>
            <a:pPr algn="l">
              <a:buFont typeface="+mj-lt"/>
              <a:buAutoNum type="arabicPeriod"/>
            </a:pPr>
            <a:r>
              <a:rPr lang="es-MX" b="1" i="0" dirty="0">
                <a:effectLst/>
                <a:latin typeface="Calisto MT (Cuerpo)"/>
              </a:rPr>
              <a:t>Escalabilidad</a:t>
            </a:r>
            <a:r>
              <a:rPr lang="es-MX" b="0" i="0" dirty="0">
                <a:effectLst/>
                <a:latin typeface="Calisto MT (Cuerpo)"/>
              </a:rPr>
              <a:t>: RabbitMQ es altamente escalable, lo que significa que puede manejar grandes volúmenes de mensajes y adaptarse fácilmente a aumentos en la carga de trabajo sin sacrificar el rendimiento.</a:t>
            </a:r>
          </a:p>
          <a:p>
            <a:pPr algn="l">
              <a:buFont typeface="+mj-lt"/>
              <a:buAutoNum type="arabicPeriod"/>
            </a:pPr>
            <a:r>
              <a:rPr lang="es-MX" b="1" i="0" dirty="0">
                <a:effectLst/>
                <a:latin typeface="Calisto MT (Cuerpo)"/>
              </a:rPr>
              <a:t>Fiabilidad y Tolerancia a Fallos</a:t>
            </a:r>
            <a:r>
              <a:rPr lang="es-MX" b="0" i="0" dirty="0">
                <a:effectLst/>
                <a:latin typeface="Calisto MT (Cuerpo)"/>
              </a:rPr>
              <a:t>: La arquitectura de RabbitMQ está diseñada para ser altamente confiable y tolerante a fallos. Los mensajes se pueden almacenar de forma persistente en caso de fallos, asegurando que no se pierdan en caso de problemas de red o de aplicaciones.</a:t>
            </a:r>
          </a:p>
          <a:p>
            <a:endParaRPr lang="es-MX" dirty="0">
              <a:latin typeface="Calisto MT (Cuerpo)"/>
            </a:endParaRPr>
          </a:p>
        </p:txBody>
      </p:sp>
    </p:spTree>
    <p:extLst>
      <p:ext uri="{BB962C8B-B14F-4D97-AF65-F5344CB8AC3E}">
        <p14:creationId xmlns:p14="http://schemas.microsoft.com/office/powerpoint/2010/main" val="378561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3CEE61-D586-465D-A667-0AF40B291E52}"/>
              </a:ext>
            </a:extLst>
          </p:cNvPr>
          <p:cNvSpPr txBox="1">
            <a:spLocks/>
          </p:cNvSpPr>
          <p:nvPr/>
        </p:nvSpPr>
        <p:spPr>
          <a:xfrm>
            <a:off x="769862" y="3366517"/>
            <a:ext cx="10353762" cy="3070268"/>
          </a:xfrm>
          <a:prstGeom prst="rect">
            <a:avLst/>
          </a:prstGeom>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MX" dirty="0"/>
              <a:t>Producers (Productores): Crea el mensaje y lo envía a un intercambiador para realizar su procesamiento y enrutamiento hacia una o varias colas.</a:t>
            </a:r>
          </a:p>
          <a:p>
            <a:pPr algn="just"/>
            <a:r>
              <a:rPr lang="es-MX" dirty="0"/>
              <a:t>Exchanges (Intercambiadores): Determinan cómo se deben distribuir los mensajes a las colas utilizando diferentes patrones de enrutamiento como directo, fanout, topic y headers.</a:t>
            </a:r>
          </a:p>
          <a:p>
            <a:pPr algn="just"/>
            <a:r>
              <a:rPr lang="es-MX" dirty="0"/>
              <a:t>Queues (Colas): Actúan como puntos de conexión entre los productores y los consumidores, garantizando la entrega ordenada y segura de los mensajes.</a:t>
            </a:r>
          </a:p>
          <a:p>
            <a:pPr algn="just"/>
            <a:r>
              <a:rPr lang="es-MX" dirty="0"/>
              <a:t>Consumers (Consumidores): Se suscriben a una cola especifica y están continuamente esperando la llegada de nuevos mensajes para procesarlos. </a:t>
            </a:r>
          </a:p>
        </p:txBody>
      </p:sp>
      <p:pic>
        <p:nvPicPr>
          <p:cNvPr id="2052" name="Picture 4" descr="Introducción a RabbitMQ. Artículo básico sobre la tecnología de… | by  diego.coder | Medium">
            <a:extLst>
              <a:ext uri="{FF2B5EF4-FFF2-40B4-BE49-F238E27FC236}">
                <a16:creationId xmlns:a16="http://schemas.microsoft.com/office/drawing/2014/main" id="{BB2DD0F1-E83D-4C45-B61A-796BADB71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467" y="746489"/>
            <a:ext cx="5508299" cy="2620028"/>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05D58C8D-07E5-460A-B874-8841E81C032E}"/>
              </a:ext>
            </a:extLst>
          </p:cNvPr>
          <p:cNvSpPr txBox="1">
            <a:spLocks/>
          </p:cNvSpPr>
          <p:nvPr/>
        </p:nvSpPr>
        <p:spPr>
          <a:xfrm>
            <a:off x="913795" y="-59267"/>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600" dirty="0">
                <a:solidFill>
                  <a:srgbClr val="ECECEC"/>
                </a:solidFill>
                <a:effectLst/>
                <a:latin typeface="Calisto MT (Títulos)"/>
              </a:rPr>
              <a:t>A</a:t>
            </a:r>
            <a:r>
              <a:rPr lang="es-MX" sz="3600" b="0" i="0" dirty="0">
                <a:solidFill>
                  <a:srgbClr val="ECECEC"/>
                </a:solidFill>
                <a:effectLst/>
                <a:latin typeface="Calisto MT (Títulos)"/>
              </a:rPr>
              <a:t>rquitectura básica de RabbitMQ.</a:t>
            </a:r>
            <a:endParaRPr lang="es-MX" sz="3600" dirty="0">
              <a:latin typeface="Calisto MT (Títulos)"/>
            </a:endParaRPr>
          </a:p>
        </p:txBody>
      </p:sp>
    </p:spTree>
    <p:extLst>
      <p:ext uri="{BB962C8B-B14F-4D97-AF65-F5344CB8AC3E}">
        <p14:creationId xmlns:p14="http://schemas.microsoft.com/office/powerpoint/2010/main" val="188346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AB5D2-B565-4B29-82B4-9FFE0E56BC39}"/>
              </a:ext>
            </a:extLst>
          </p:cNvPr>
          <p:cNvSpPr>
            <a:spLocks noGrp="1"/>
          </p:cNvSpPr>
          <p:nvPr>
            <p:ph type="title"/>
          </p:nvPr>
        </p:nvSpPr>
        <p:spPr>
          <a:xfrm>
            <a:off x="919119" y="711200"/>
            <a:ext cx="10353762" cy="970450"/>
          </a:xfrm>
        </p:spPr>
        <p:txBody>
          <a:bodyPr/>
          <a:lstStyle/>
          <a:p>
            <a:r>
              <a:rPr lang="es-MX" dirty="0"/>
              <a:t>Productores y Consumidores</a:t>
            </a:r>
          </a:p>
        </p:txBody>
      </p:sp>
      <p:sp>
        <p:nvSpPr>
          <p:cNvPr id="3" name="Marcador de contenido 2">
            <a:extLst>
              <a:ext uri="{FF2B5EF4-FFF2-40B4-BE49-F238E27FC236}">
                <a16:creationId xmlns:a16="http://schemas.microsoft.com/office/drawing/2014/main" id="{C6588FD2-7BBF-4513-B037-F311611F6F6B}"/>
              </a:ext>
            </a:extLst>
          </p:cNvPr>
          <p:cNvSpPr>
            <a:spLocks noGrp="1"/>
          </p:cNvSpPr>
          <p:nvPr>
            <p:ph idx="1"/>
          </p:nvPr>
        </p:nvSpPr>
        <p:spPr>
          <a:xfrm>
            <a:off x="919119" y="2164251"/>
            <a:ext cx="10353762" cy="2136818"/>
          </a:xfrm>
        </p:spPr>
        <p:txBody>
          <a:bodyPr/>
          <a:lstStyle/>
          <a:p>
            <a:pPr algn="just"/>
            <a:r>
              <a:rPr lang="es-MX" dirty="0"/>
              <a:t>Los Productores son aplicaciones o componentes que generan y envían mensajes a RabbitMQ. Su principal responsabilidad es crear mensajes y enviarlos a RabbitMQ para su posterior procesamiento y enrutamiento.</a:t>
            </a:r>
          </a:p>
          <a:p>
            <a:pPr algn="just"/>
            <a:r>
              <a:rPr lang="es-MX" dirty="0"/>
              <a:t>Los consumidores son aplicaciones o componentes que reciben y procesan mensajes a RabbitMQ. Los consumidores están suscritos a una o mas colas en RabbitMQ y esperan continuamente la llegada de nuevos mensajes.</a:t>
            </a:r>
          </a:p>
        </p:txBody>
      </p:sp>
      <p:pic>
        <p:nvPicPr>
          <p:cNvPr id="3074" name="Picture 2" descr="RabbitMQ-Pika. RabbitMQ permite gestionar colas de… | by Romy Mendez |  Medium">
            <a:extLst>
              <a:ext uri="{FF2B5EF4-FFF2-40B4-BE49-F238E27FC236}">
                <a16:creationId xmlns:a16="http://schemas.microsoft.com/office/drawing/2014/main" id="{28DD2211-FD6A-4EC0-AFF7-F0C6A59B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925" y="4301069"/>
            <a:ext cx="5813651" cy="228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6F7B8-81E4-44B5-9DDE-7743A317E8F9}"/>
              </a:ext>
            </a:extLst>
          </p:cNvPr>
          <p:cNvSpPr>
            <a:spLocks noGrp="1"/>
          </p:cNvSpPr>
          <p:nvPr>
            <p:ph type="title"/>
          </p:nvPr>
        </p:nvSpPr>
        <p:spPr/>
        <p:txBody>
          <a:bodyPr/>
          <a:lstStyle/>
          <a:p>
            <a:r>
              <a:rPr lang="es-MX" dirty="0"/>
              <a:t>Ejemplo Practico </a:t>
            </a:r>
          </a:p>
        </p:txBody>
      </p:sp>
      <p:sp>
        <p:nvSpPr>
          <p:cNvPr id="3" name="Marcador de contenido 2">
            <a:extLst>
              <a:ext uri="{FF2B5EF4-FFF2-40B4-BE49-F238E27FC236}">
                <a16:creationId xmlns:a16="http://schemas.microsoft.com/office/drawing/2014/main" id="{05879CC1-403F-4A4C-82C4-734CF4A41C98}"/>
              </a:ext>
            </a:extLst>
          </p:cNvPr>
          <p:cNvSpPr>
            <a:spLocks noGrp="1"/>
          </p:cNvSpPr>
          <p:nvPr>
            <p:ph idx="1"/>
          </p:nvPr>
        </p:nvSpPr>
        <p:spPr/>
        <p:txBody>
          <a:bodyPr>
            <a:normAutofit fontScale="85000" lnSpcReduction="20000"/>
          </a:bodyPr>
          <a:lstStyle/>
          <a:p>
            <a:pPr algn="just"/>
            <a:r>
              <a:rPr lang="es-MX" b="0" i="0" dirty="0">
                <a:effectLst>
                  <a:outerShdw blurRad="38100" dist="38100" dir="2700000" algn="tl">
                    <a:srgbClr val="000000">
                      <a:alpha val="43137"/>
                    </a:srgbClr>
                  </a:outerShdw>
                </a:effectLst>
                <a:latin typeface="Calisto MT (Cuerpo)"/>
              </a:rPr>
              <a:t>Supongamos que estamos construyendo un sistema de gestión de pedidos en una tienda en línea. Tenemos un productor que es el sistema de carrito de compras, que genera un mensaje cada vez que se realiza un nuevo pedido. Tenemos también un consumidor que es el sistema de gestión de inventario, que necesita ser notificado cada vez que se realiza un nuevo pedido para actualizar el stock de productos disponibles.</a:t>
            </a:r>
          </a:p>
          <a:p>
            <a:pPr algn="just">
              <a:buFont typeface="+mj-lt"/>
              <a:buAutoNum type="arabicPeriod"/>
            </a:pPr>
            <a:r>
              <a:rPr lang="es-MX" b="1" i="0" dirty="0">
                <a:effectLst>
                  <a:outerShdw blurRad="38100" dist="38100" dir="2700000" algn="tl">
                    <a:srgbClr val="000000">
                      <a:alpha val="43137"/>
                    </a:srgbClr>
                  </a:outerShdw>
                </a:effectLst>
                <a:latin typeface="Calisto MT (Cuerpo)"/>
              </a:rPr>
              <a:t>Productor (Carrito de Compras)</a:t>
            </a:r>
            <a:r>
              <a:rPr lang="es-MX" b="0" i="0" dirty="0">
                <a:effectLst>
                  <a:outerShdw blurRad="38100" dist="38100" dir="2700000" algn="tl">
                    <a:srgbClr val="000000">
                      <a:alpha val="43137"/>
                    </a:srgbClr>
                  </a:outerShdw>
                </a:effectLst>
                <a:latin typeface="Calisto MT (Cuerpo)"/>
              </a:rPr>
              <a:t>:</a:t>
            </a:r>
          </a:p>
          <a:p>
            <a:pPr marL="742950" lvl="1" indent="-285750" algn="just">
              <a:buFont typeface="+mj-lt"/>
              <a:buAutoNum type="arabicPeriod"/>
            </a:pPr>
            <a:r>
              <a:rPr lang="es-MX" b="0" i="0" dirty="0">
                <a:effectLst>
                  <a:outerShdw blurRad="38100" dist="38100" dir="2700000" algn="tl">
                    <a:srgbClr val="000000">
                      <a:alpha val="43137"/>
                    </a:srgbClr>
                  </a:outerShdw>
                </a:effectLst>
                <a:latin typeface="Calisto MT (Cuerpo)"/>
              </a:rPr>
              <a:t>Cuando un usuario realiza un pedido en la tienda en línea, el sistema de carrito de compras genera un mensaje con los detalles del pedido.</a:t>
            </a:r>
          </a:p>
          <a:p>
            <a:pPr marL="742950" lvl="1" indent="-285750" algn="just">
              <a:buFont typeface="+mj-lt"/>
              <a:buAutoNum type="arabicPeriod"/>
            </a:pPr>
            <a:r>
              <a:rPr lang="es-MX" b="0" i="0" dirty="0">
                <a:effectLst>
                  <a:outerShdw blurRad="38100" dist="38100" dir="2700000" algn="tl">
                    <a:srgbClr val="000000">
                      <a:alpha val="43137"/>
                    </a:srgbClr>
                  </a:outerShdw>
                </a:effectLst>
                <a:latin typeface="Calisto MT (Cuerpo)"/>
              </a:rPr>
              <a:t>El mensaje se envía a RabbitMQ, especificando la cola de destino donde los consumidores interesados en los pedidos están esperando.</a:t>
            </a:r>
          </a:p>
          <a:p>
            <a:pPr algn="just">
              <a:buFont typeface="+mj-lt"/>
              <a:buAutoNum type="arabicPeriod"/>
            </a:pPr>
            <a:r>
              <a:rPr lang="es-MX" b="1" i="0" dirty="0">
                <a:effectLst>
                  <a:outerShdw blurRad="38100" dist="38100" dir="2700000" algn="tl">
                    <a:srgbClr val="000000">
                      <a:alpha val="43137"/>
                    </a:srgbClr>
                  </a:outerShdw>
                </a:effectLst>
                <a:latin typeface="Calisto MT (Cuerpo)"/>
              </a:rPr>
              <a:t>Consumidor (Gestión de Inventario)</a:t>
            </a:r>
            <a:r>
              <a:rPr lang="es-MX" b="0" i="0" dirty="0">
                <a:effectLst>
                  <a:outerShdw blurRad="38100" dist="38100" dir="2700000" algn="tl">
                    <a:srgbClr val="000000">
                      <a:alpha val="43137"/>
                    </a:srgbClr>
                  </a:outerShdw>
                </a:effectLst>
                <a:latin typeface="Calisto MT (Cuerpo)"/>
              </a:rPr>
              <a:t>:</a:t>
            </a:r>
          </a:p>
          <a:p>
            <a:pPr marL="742950" lvl="1" indent="-285750" algn="just">
              <a:buFont typeface="+mj-lt"/>
              <a:buAutoNum type="arabicPeriod"/>
            </a:pPr>
            <a:r>
              <a:rPr lang="es-MX" b="0" i="0" dirty="0">
                <a:effectLst>
                  <a:outerShdw blurRad="38100" dist="38100" dir="2700000" algn="tl">
                    <a:srgbClr val="000000">
                      <a:alpha val="43137"/>
                    </a:srgbClr>
                  </a:outerShdw>
                </a:effectLst>
                <a:latin typeface="Calisto MT (Cuerpo)"/>
              </a:rPr>
              <a:t>El sistema de gestión de inventario está suscrito a la cola de pedidos en RabbitMQ.</a:t>
            </a:r>
          </a:p>
          <a:p>
            <a:pPr marL="742950" lvl="1" indent="-285750" algn="just">
              <a:buFont typeface="+mj-lt"/>
              <a:buAutoNum type="arabicPeriod"/>
            </a:pPr>
            <a:r>
              <a:rPr lang="es-MX" b="0" i="0" dirty="0">
                <a:effectLst>
                  <a:outerShdw blurRad="38100" dist="38100" dir="2700000" algn="tl">
                    <a:srgbClr val="000000">
                      <a:alpha val="43137"/>
                    </a:srgbClr>
                  </a:outerShdw>
                </a:effectLst>
                <a:latin typeface="Calisto MT (Cuerpo)"/>
              </a:rPr>
              <a:t>Cuando un nuevo mensaje llega a la cola de pedidos, RabbitMQ lo entrega al sistema de gestión de inventario.</a:t>
            </a:r>
          </a:p>
          <a:p>
            <a:pPr marL="742950" lvl="1" indent="-285750" algn="just">
              <a:buFont typeface="+mj-lt"/>
              <a:buAutoNum type="arabicPeriod"/>
            </a:pPr>
            <a:r>
              <a:rPr lang="es-MX" b="0" i="0" dirty="0">
                <a:effectLst>
                  <a:outerShdw blurRad="38100" dist="38100" dir="2700000" algn="tl">
                    <a:srgbClr val="000000">
                      <a:alpha val="43137"/>
                    </a:srgbClr>
                  </a:outerShdw>
                </a:effectLst>
                <a:latin typeface="Calisto MT (Cuerpo)"/>
              </a:rPr>
              <a:t>El sistema de gestión de inventario procesa el mensaje, actualiza el stock de productos disponibles en función de los productos pedidos y realiza otras acciones necesarias.</a:t>
            </a:r>
          </a:p>
          <a:p>
            <a:endParaRPr lang="es-MX" dirty="0">
              <a:effectLst>
                <a:outerShdw blurRad="38100" dist="38100" dir="2700000" algn="tl" rotWithShape="0">
                  <a:srgbClr val="000000">
                    <a:alpha val="43137"/>
                  </a:srgbClr>
                </a:outerShdw>
              </a:effectLst>
              <a:latin typeface="Calisto MT (Cuerpo)"/>
            </a:endParaRPr>
          </a:p>
        </p:txBody>
      </p:sp>
    </p:spTree>
    <p:extLst>
      <p:ext uri="{BB962C8B-B14F-4D97-AF65-F5344CB8AC3E}">
        <p14:creationId xmlns:p14="http://schemas.microsoft.com/office/powerpoint/2010/main" val="316907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76A70-3F22-4230-B3FD-7EF8861F1897}"/>
              </a:ext>
            </a:extLst>
          </p:cNvPr>
          <p:cNvSpPr>
            <a:spLocks noGrp="1"/>
          </p:cNvSpPr>
          <p:nvPr>
            <p:ph type="title"/>
          </p:nvPr>
        </p:nvSpPr>
        <p:spPr/>
        <p:txBody>
          <a:bodyPr/>
          <a:lstStyle/>
          <a:p>
            <a:r>
              <a:rPr lang="es-MX" dirty="0"/>
              <a:t>Colas (Queues)</a:t>
            </a:r>
          </a:p>
        </p:txBody>
      </p:sp>
      <p:sp>
        <p:nvSpPr>
          <p:cNvPr id="3" name="Marcador de contenido 2">
            <a:extLst>
              <a:ext uri="{FF2B5EF4-FFF2-40B4-BE49-F238E27FC236}">
                <a16:creationId xmlns:a16="http://schemas.microsoft.com/office/drawing/2014/main" id="{B01810A4-B25C-4895-9D87-6E853B4FF03E}"/>
              </a:ext>
            </a:extLst>
          </p:cNvPr>
          <p:cNvSpPr>
            <a:spLocks noGrp="1"/>
          </p:cNvSpPr>
          <p:nvPr>
            <p:ph idx="1"/>
          </p:nvPr>
        </p:nvSpPr>
        <p:spPr>
          <a:xfrm>
            <a:off x="913795" y="1732450"/>
            <a:ext cx="10353762" cy="1789684"/>
          </a:xfrm>
        </p:spPr>
        <p:txBody>
          <a:bodyPr/>
          <a:lstStyle/>
          <a:p>
            <a:r>
              <a:rPr lang="es-MX" b="0" i="0" dirty="0">
                <a:effectLst/>
                <a:latin typeface="Calisto MT (Cuerpo)"/>
              </a:rPr>
              <a:t>En RabbitMQ, las colas son estructuras de almacenamiento temporales que almacenan los mensajes que son enviados por los productores y esperan ser procesados por los consumidores. Las colas actúan como puntos de conexión entre los productores y los consumidores, permitiendo una comunicación asíncrona y desacoplada entre componentes de un sistema distribuido.</a:t>
            </a:r>
            <a:endParaRPr lang="es-MX" dirty="0">
              <a:latin typeface="Calisto MT (Cuerpo)"/>
            </a:endParaRPr>
          </a:p>
        </p:txBody>
      </p:sp>
    </p:spTree>
    <p:extLst>
      <p:ext uri="{BB962C8B-B14F-4D97-AF65-F5344CB8AC3E}">
        <p14:creationId xmlns:p14="http://schemas.microsoft.com/office/powerpoint/2010/main" val="182496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EB51E-0E9A-4C1A-913A-7F452EB05865}"/>
              </a:ext>
            </a:extLst>
          </p:cNvPr>
          <p:cNvSpPr>
            <a:spLocks noGrp="1"/>
          </p:cNvSpPr>
          <p:nvPr>
            <p:ph type="title"/>
          </p:nvPr>
        </p:nvSpPr>
        <p:spPr>
          <a:xfrm>
            <a:off x="913795" y="0"/>
            <a:ext cx="10353762" cy="970450"/>
          </a:xfrm>
        </p:spPr>
        <p:txBody>
          <a:bodyPr/>
          <a:lstStyle/>
          <a:p>
            <a:r>
              <a:rPr lang="es-MX" dirty="0"/>
              <a:t>Intercambiadores </a:t>
            </a:r>
          </a:p>
        </p:txBody>
      </p:sp>
      <p:sp>
        <p:nvSpPr>
          <p:cNvPr id="3" name="Marcador de contenido 2">
            <a:extLst>
              <a:ext uri="{FF2B5EF4-FFF2-40B4-BE49-F238E27FC236}">
                <a16:creationId xmlns:a16="http://schemas.microsoft.com/office/drawing/2014/main" id="{8B434AAF-4609-41BA-99B0-2C77E393ADB8}"/>
              </a:ext>
            </a:extLst>
          </p:cNvPr>
          <p:cNvSpPr>
            <a:spLocks noGrp="1"/>
          </p:cNvSpPr>
          <p:nvPr>
            <p:ph idx="1"/>
          </p:nvPr>
        </p:nvSpPr>
        <p:spPr>
          <a:xfrm>
            <a:off x="913795" y="877315"/>
            <a:ext cx="10353762" cy="1357885"/>
          </a:xfrm>
        </p:spPr>
        <p:txBody>
          <a:bodyPr/>
          <a:lstStyle/>
          <a:p>
            <a:pPr marL="36900" indent="0">
              <a:buNone/>
            </a:pPr>
            <a:r>
              <a:rPr lang="es-MX" b="0" i="0" dirty="0">
                <a:effectLst/>
                <a:latin typeface="Calisto MT (Cuerpo)"/>
              </a:rPr>
              <a:t>Los intercambiadores (exchanges) en RabbitMQ son componentes clave que dirigen los mensajes a las colas apropiadas. Funcionan como puntos de entrada para los mensajes y determinan cómo se deben enrutar los mensajes a las colas basándose en ciertas reglas de enrutamiento definidas por el tipo de intercambiador.</a:t>
            </a:r>
            <a:endParaRPr lang="es-MX" dirty="0">
              <a:latin typeface="Calisto MT (Cuerpo)"/>
            </a:endParaRPr>
          </a:p>
        </p:txBody>
      </p:sp>
      <p:sp>
        <p:nvSpPr>
          <p:cNvPr id="8" name="Marcador de contenido 2">
            <a:extLst>
              <a:ext uri="{FF2B5EF4-FFF2-40B4-BE49-F238E27FC236}">
                <a16:creationId xmlns:a16="http://schemas.microsoft.com/office/drawing/2014/main" id="{C0F87569-EEBE-45AB-8B64-770AF5BD32A0}"/>
              </a:ext>
            </a:extLst>
          </p:cNvPr>
          <p:cNvSpPr txBox="1">
            <a:spLocks/>
          </p:cNvSpPr>
          <p:nvPr/>
        </p:nvSpPr>
        <p:spPr>
          <a:xfrm>
            <a:off x="913795" y="2491019"/>
            <a:ext cx="10353762" cy="231804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MX" sz="1800" dirty="0">
                <a:latin typeface="Calisto MT (Cuerpo)"/>
              </a:rPr>
              <a:t>Relación entre intercambiadores, colas y mensajes en RabbitMQ</a:t>
            </a:r>
          </a:p>
          <a:p>
            <a:pPr algn="just"/>
            <a:r>
              <a:rPr lang="es-MX" sz="1800" dirty="0">
                <a:latin typeface="Calisto MT (Cuerpo)"/>
              </a:rPr>
              <a:t>Los productores envían mensajes a los intercambiadores en RabbitMQ.</a:t>
            </a:r>
          </a:p>
          <a:p>
            <a:pPr algn="just"/>
            <a:r>
              <a:rPr lang="es-MX" sz="1800" dirty="0">
                <a:latin typeface="Calisto MT (Cuerpo)"/>
              </a:rPr>
              <a:t>Los intercambiadores, según su tipo, dirigen los mensajes a las colas apropiadas basándose en las reglas de enrutamiento definidas.</a:t>
            </a:r>
          </a:p>
          <a:p>
            <a:pPr algn="just"/>
            <a:r>
              <a:rPr lang="es-MX" sz="1800" dirty="0">
                <a:latin typeface="Calisto MT (Cuerpo)"/>
              </a:rPr>
              <a:t>Las colas, a su vez, almacenan los mensajes hasta que los consumidores </a:t>
            </a:r>
            <a:r>
              <a:rPr lang="es-MX" sz="1800" dirty="0" err="1">
                <a:latin typeface="Calisto MT (Cuerpo)"/>
              </a:rPr>
              <a:t>esten</a:t>
            </a:r>
            <a:r>
              <a:rPr lang="es-MX" sz="1800" dirty="0">
                <a:latin typeface="Calisto MT (Cuerpo)"/>
              </a:rPr>
              <a:t> listos para procesarlos.</a:t>
            </a:r>
          </a:p>
          <a:p>
            <a:pPr algn="just"/>
            <a:r>
              <a:rPr lang="es-MX" sz="1800" dirty="0">
                <a:latin typeface="Calisto MT (Cuerpo)"/>
              </a:rPr>
              <a:t>Los consumidores se suscriben a las colas y reciben los mensajes en el orden que llegaron.</a:t>
            </a:r>
          </a:p>
        </p:txBody>
      </p:sp>
    </p:spTree>
    <p:extLst>
      <p:ext uri="{BB962C8B-B14F-4D97-AF65-F5344CB8AC3E}">
        <p14:creationId xmlns:p14="http://schemas.microsoft.com/office/powerpoint/2010/main" val="24310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71059-C19C-4FA8-BF58-9B6FBCC3EA65}"/>
              </a:ext>
            </a:extLst>
          </p:cNvPr>
          <p:cNvSpPr>
            <a:spLocks noGrp="1"/>
          </p:cNvSpPr>
          <p:nvPr>
            <p:ph type="title"/>
          </p:nvPr>
        </p:nvSpPr>
        <p:spPr>
          <a:xfrm>
            <a:off x="913794" y="8467"/>
            <a:ext cx="10353762" cy="970450"/>
          </a:xfrm>
        </p:spPr>
        <p:txBody>
          <a:bodyPr/>
          <a:lstStyle/>
          <a:p>
            <a:r>
              <a:rPr lang="es-MX" dirty="0"/>
              <a:t>Tipos de intercambiadores</a:t>
            </a:r>
          </a:p>
        </p:txBody>
      </p:sp>
      <p:sp>
        <p:nvSpPr>
          <p:cNvPr id="4" name="Marcador de contenido 2">
            <a:extLst>
              <a:ext uri="{FF2B5EF4-FFF2-40B4-BE49-F238E27FC236}">
                <a16:creationId xmlns:a16="http://schemas.microsoft.com/office/drawing/2014/main" id="{4EAC7E4D-1A75-4A98-A4A0-68E9340FB005}"/>
              </a:ext>
            </a:extLst>
          </p:cNvPr>
          <p:cNvSpPr txBox="1">
            <a:spLocks/>
          </p:cNvSpPr>
          <p:nvPr/>
        </p:nvSpPr>
        <p:spPr>
          <a:xfrm>
            <a:off x="270933" y="978917"/>
            <a:ext cx="11921067" cy="5455750"/>
          </a:xfrm>
          <a:prstGeom prst="rect">
            <a:avLst/>
          </a:prstGeom>
          <a:effectLst>
            <a:outerShdw blurRad="25400" dir="17880000">
              <a:srgbClr val="000000">
                <a:alpha val="46000"/>
              </a:srgbClr>
            </a:outerShdw>
          </a:effectLst>
        </p:spPr>
        <p:txBody>
          <a:bodyPr vert="horz" lIns="91440" tIns="45720" rIns="91440" bIns="45720" rtlCol="0" anchor="t">
            <a:normAutofit fontScale="47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MX" sz="3500" b="1" i="0" dirty="0">
                <a:effectLst/>
                <a:latin typeface="Calisto MT (Cuerpo)"/>
              </a:rPr>
              <a:t>Directo (</a:t>
            </a:r>
            <a:r>
              <a:rPr lang="es-MX" sz="3500" b="1" i="0" dirty="0" err="1">
                <a:effectLst/>
                <a:latin typeface="Calisto MT (Cuerpo)"/>
              </a:rPr>
              <a:t>direct</a:t>
            </a:r>
            <a:r>
              <a:rPr lang="es-MX" sz="3500" b="1" i="0" dirty="0">
                <a:effectLst/>
                <a:latin typeface="Calisto MT (Cuerpo)"/>
              </a:rPr>
              <a:t> </a:t>
            </a:r>
            <a:r>
              <a:rPr lang="es-MX" sz="3500" b="1" i="0" dirty="0" err="1">
                <a:effectLst/>
                <a:latin typeface="Calisto MT (Cuerpo)"/>
              </a:rPr>
              <a:t>exchange</a:t>
            </a:r>
            <a:r>
              <a:rPr lang="es-MX" sz="3500" b="1" i="0" dirty="0">
                <a:effectLst/>
                <a:latin typeface="Calisto MT (Cuerpo)"/>
              </a:rPr>
              <a:t>)</a:t>
            </a:r>
            <a:r>
              <a:rPr lang="es-MX" sz="3500" b="0" i="0" dirty="0">
                <a:effectLst/>
                <a:latin typeface="Calisto MT (Cuerpo)"/>
              </a:rPr>
              <a:t>:</a:t>
            </a:r>
          </a:p>
          <a:p>
            <a:pPr algn="just">
              <a:buFont typeface="Arial" panose="020B0604020202020204" pitchFamily="34" charset="0"/>
              <a:buChar char="•"/>
            </a:pPr>
            <a:r>
              <a:rPr lang="es-MX" sz="3500" b="0" i="0" dirty="0">
                <a:effectLst/>
                <a:latin typeface="Calisto MT (Cuerpo)"/>
              </a:rPr>
              <a:t>En este tipo de intercambiador, el mensaje se enruta a la(s) cola(s) que se hayan vinculado al intercambiador con una clave de enrutamiento coincidente con la clave de enrutamiento del mensaje.</a:t>
            </a:r>
          </a:p>
          <a:p>
            <a:pPr algn="just">
              <a:buFont typeface="Arial" panose="020B0604020202020204" pitchFamily="34" charset="0"/>
              <a:buChar char="•"/>
            </a:pPr>
            <a:r>
              <a:rPr lang="es-MX" sz="3500" b="0" i="0" dirty="0">
                <a:effectLst/>
                <a:latin typeface="Calisto MT (Cuerpo)"/>
              </a:rPr>
              <a:t>Es útil cuando se necesita enviar un mensaje a una cola específica basada en un criterio de enrutamiento simple.</a:t>
            </a:r>
          </a:p>
          <a:p>
            <a:pPr algn="just"/>
            <a:r>
              <a:rPr lang="es-MX" sz="3500" b="1" i="0" dirty="0">
                <a:effectLst/>
                <a:latin typeface="Calisto MT (Cuerpo)"/>
              </a:rPr>
              <a:t>Fanout (fanout </a:t>
            </a:r>
            <a:r>
              <a:rPr lang="es-MX" sz="3500" b="1" i="0" dirty="0" err="1">
                <a:effectLst/>
                <a:latin typeface="Calisto MT (Cuerpo)"/>
              </a:rPr>
              <a:t>exchange</a:t>
            </a:r>
            <a:r>
              <a:rPr lang="es-MX" sz="3500" b="1" i="0" dirty="0">
                <a:effectLst/>
                <a:latin typeface="Calisto MT (Cuerpo)"/>
              </a:rPr>
              <a:t>)</a:t>
            </a:r>
            <a:r>
              <a:rPr lang="es-MX" sz="3500" b="0" i="0" dirty="0">
                <a:effectLst/>
                <a:latin typeface="Calisto MT (Cuerpo)"/>
              </a:rPr>
              <a:t>:</a:t>
            </a:r>
          </a:p>
          <a:p>
            <a:pPr algn="just">
              <a:buFont typeface="Arial" panose="020B0604020202020204" pitchFamily="34" charset="0"/>
              <a:buChar char="•"/>
            </a:pPr>
            <a:r>
              <a:rPr lang="es-MX" sz="3500" b="0" i="0" dirty="0">
                <a:effectLst/>
                <a:latin typeface="Calisto MT (Cuerpo)"/>
              </a:rPr>
              <a:t>En este tipo de intercambiador, el mensaje se envía a todas las colas vinculadas al intercambiador sin tener en cuenta la clave de enrutamiento del mensaje.</a:t>
            </a:r>
          </a:p>
          <a:p>
            <a:pPr algn="just">
              <a:buFont typeface="Arial" panose="020B0604020202020204" pitchFamily="34" charset="0"/>
              <a:buChar char="•"/>
            </a:pPr>
            <a:r>
              <a:rPr lang="es-MX" sz="3500" b="0" i="0" dirty="0">
                <a:effectLst/>
                <a:latin typeface="Calisto MT (Cuerpo)"/>
              </a:rPr>
              <a:t>Es útil cuando se necesita enviar un mensaje a múltiples colas y no se necesita un enrutamiento selectivo.</a:t>
            </a:r>
          </a:p>
          <a:p>
            <a:pPr algn="just"/>
            <a:r>
              <a:rPr lang="es-MX" sz="3500" b="1" i="0" dirty="0">
                <a:effectLst/>
                <a:latin typeface="Calisto MT (Cuerpo)"/>
              </a:rPr>
              <a:t>Topic (topic </a:t>
            </a:r>
            <a:r>
              <a:rPr lang="es-MX" sz="3500" b="1" i="0" dirty="0" err="1">
                <a:effectLst/>
                <a:latin typeface="Calisto MT (Cuerpo)"/>
              </a:rPr>
              <a:t>exchange</a:t>
            </a:r>
            <a:r>
              <a:rPr lang="es-MX" sz="3500" b="1" i="0" dirty="0">
                <a:effectLst/>
                <a:latin typeface="Calisto MT (Cuerpo)"/>
              </a:rPr>
              <a:t>)</a:t>
            </a:r>
            <a:r>
              <a:rPr lang="es-MX" sz="3500" b="0" i="0" dirty="0">
                <a:effectLst/>
                <a:latin typeface="Calisto MT (Cuerpo)"/>
              </a:rPr>
              <a:t>:</a:t>
            </a:r>
          </a:p>
          <a:p>
            <a:pPr algn="just">
              <a:buFont typeface="Arial" panose="020B0604020202020204" pitchFamily="34" charset="0"/>
              <a:buChar char="•"/>
            </a:pPr>
            <a:r>
              <a:rPr lang="es-MX" sz="3500" b="0" i="0" dirty="0">
                <a:effectLst/>
                <a:latin typeface="Calisto MT (Cuerpo)"/>
              </a:rPr>
              <a:t>En este tipo de intercambiador, el mensaje se enruta a una o más colas basadas en un patrón de coincidencia de clave de enrutamiento definido por una expresión de "tema".</a:t>
            </a:r>
          </a:p>
          <a:p>
            <a:pPr algn="just">
              <a:buFont typeface="Arial" panose="020B0604020202020204" pitchFamily="34" charset="0"/>
              <a:buChar char="•"/>
            </a:pPr>
            <a:r>
              <a:rPr lang="es-MX" sz="3500" b="0" i="0" dirty="0">
                <a:effectLst/>
                <a:latin typeface="Calisto MT (Cuerpo)"/>
              </a:rPr>
              <a:t>Es útil cuando se necesita un enrutamiento más flexible y granular basado en patrones de coincidencia.</a:t>
            </a:r>
          </a:p>
          <a:p>
            <a:pPr algn="just"/>
            <a:r>
              <a:rPr lang="es-MX" sz="3500" b="1" i="0" dirty="0">
                <a:effectLst/>
                <a:latin typeface="Calisto MT (Cuerpo)"/>
              </a:rPr>
              <a:t>Headers (headers </a:t>
            </a:r>
            <a:r>
              <a:rPr lang="es-MX" sz="3500" b="1" i="0" dirty="0" err="1">
                <a:effectLst/>
                <a:latin typeface="Calisto MT (Cuerpo)"/>
              </a:rPr>
              <a:t>exchange</a:t>
            </a:r>
            <a:r>
              <a:rPr lang="es-MX" sz="3500" b="1" i="0" dirty="0">
                <a:effectLst/>
                <a:latin typeface="Calisto MT (Cuerpo)"/>
              </a:rPr>
              <a:t>)</a:t>
            </a:r>
            <a:r>
              <a:rPr lang="es-MX" sz="3500" b="0" i="0" dirty="0">
                <a:effectLst/>
                <a:latin typeface="Calisto MT (Cuerpo)"/>
              </a:rPr>
              <a:t>:</a:t>
            </a:r>
          </a:p>
          <a:p>
            <a:pPr algn="just">
              <a:buFont typeface="Arial" panose="020B0604020202020204" pitchFamily="34" charset="0"/>
              <a:buChar char="•"/>
            </a:pPr>
            <a:r>
              <a:rPr lang="es-MX" sz="3500" b="0" i="0" dirty="0">
                <a:effectLst/>
                <a:latin typeface="Calisto MT (Cuerpo)"/>
              </a:rPr>
              <a:t>En este tipo de intercambiador, el mensaje se enruta a las colas basándose en los atributos de los encabezados del mensaje.</a:t>
            </a:r>
          </a:p>
          <a:p>
            <a:pPr algn="just">
              <a:buFont typeface="Arial" panose="020B0604020202020204" pitchFamily="34" charset="0"/>
              <a:buChar char="•"/>
            </a:pPr>
            <a:r>
              <a:rPr lang="es-MX" sz="3500" b="0" i="0" dirty="0">
                <a:effectLst/>
                <a:latin typeface="Calisto MT (Cuerpo)"/>
              </a:rPr>
              <a:t>Es útil cuando se necesita un enrutamiento basado en atributos de mensaje complejos en lugar de enrutamiento basado en claves de enrutamiento simples.</a:t>
            </a:r>
          </a:p>
          <a:p>
            <a:endParaRPr lang="es-MX" sz="1600" dirty="0">
              <a:latin typeface="Calisto MT (Cuerpo)"/>
            </a:endParaRPr>
          </a:p>
        </p:txBody>
      </p:sp>
    </p:spTree>
    <p:extLst>
      <p:ext uri="{BB962C8B-B14F-4D97-AF65-F5344CB8AC3E}">
        <p14:creationId xmlns:p14="http://schemas.microsoft.com/office/powerpoint/2010/main" val="523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70</TotalTime>
  <Words>1438</Words>
  <Application>Microsoft Office PowerPoint</Application>
  <PresentationFormat>Panorámica</PresentationFormat>
  <Paragraphs>66</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Calisto MT</vt:lpstr>
      <vt:lpstr>Calisto MT (Cuerpo)</vt:lpstr>
      <vt:lpstr>Calisto MT (Títulos)</vt:lpstr>
      <vt:lpstr>Söhne</vt:lpstr>
      <vt:lpstr>Wingdings 2</vt:lpstr>
      <vt:lpstr>Pizarra</vt:lpstr>
      <vt:lpstr>Programación III </vt:lpstr>
      <vt:lpstr>¿Qué es RabbitMQ?</vt:lpstr>
      <vt:lpstr>¿Por qué usar RabbitMQ?</vt:lpstr>
      <vt:lpstr>Presentación de PowerPoint</vt:lpstr>
      <vt:lpstr>Productores y Consumidores</vt:lpstr>
      <vt:lpstr>Ejemplo Practico </vt:lpstr>
      <vt:lpstr>Colas (Queues)</vt:lpstr>
      <vt:lpstr>Intercambiadores </vt:lpstr>
      <vt:lpstr>Tipos de intercambiadores</vt:lpstr>
      <vt:lpstr>Donde se utiliza RabbitMQ</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III</dc:title>
  <dc:creator>Jorge Medina</dc:creator>
  <cp:lastModifiedBy>Jorge Medina</cp:lastModifiedBy>
  <cp:revision>7</cp:revision>
  <dcterms:created xsi:type="dcterms:W3CDTF">2024-03-01T21:25:49Z</dcterms:created>
  <dcterms:modified xsi:type="dcterms:W3CDTF">2024-03-01T22:36:13Z</dcterms:modified>
</cp:coreProperties>
</file>