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C2C4A-9D10-67BC-E2D9-8B02F668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47CD55-AB93-934C-58D2-439D06381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73367-894A-C3CD-6207-0E07CFD0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E6C-A162-4B48-82CF-62EE9E62417E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0E84C7-A643-678D-C38B-3CE9142E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C1C63-1467-70D8-154C-DEDE35D2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34A9-F566-416D-B43C-F1995AE24D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97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BF3C1-8FAB-D4A5-1AAB-22D1573A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42F40D-D465-227D-37D5-661F9373A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D2F01-6958-BCD9-FF35-9557B45C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E6C-A162-4B48-82CF-62EE9E62417E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1EFB10-0B0B-A198-599C-F6066BEA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7BE16-A1F2-1013-A38F-2BDF88C5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34A9-F566-416D-B43C-F1995AE24D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29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505855-00D7-F8E0-E74C-677738638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D72224-E629-309C-2094-6CC1A3637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3DD90-F14A-7737-2B34-ECE45910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E6C-A162-4B48-82CF-62EE9E62417E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8F8E9-F816-9D15-442D-C89D2F34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E0678-0A35-4CEA-9E5F-046CD2C2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34A9-F566-416D-B43C-F1995AE24D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72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FEB03-91C9-0052-6292-BFEAFB51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8114E-357A-EB71-E97D-3AA3B3623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44746D-2BE0-3B60-C005-2710DF67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E6C-A162-4B48-82CF-62EE9E62417E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AF2ED9-6705-AADF-9E60-D39E139B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3C2BD-715C-161B-3EEB-40057CC5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34A9-F566-416D-B43C-F1995AE24D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92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9815C-576B-C31E-5B4A-BF68D3C3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C3327C-D5DA-99DB-A217-0948F3444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52B15-A97F-090C-18D1-B5BB8F51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E6C-A162-4B48-82CF-62EE9E62417E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1D791-8B60-A197-DDBD-CAF8981E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FDB29-5499-2D71-0A26-9BE27D25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34A9-F566-416D-B43C-F1995AE24D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07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7598F-58DD-3BCE-6F7E-E90F865B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5852E-DD65-9695-29BB-3677A7B18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6311F0-0CA5-23FC-2C84-A4B839C7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28230C-6D55-914D-3ECB-CB85C8FB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E6C-A162-4B48-82CF-62EE9E62417E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CEAA09-0C54-9682-D075-7F53E254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47DAA9-0FC3-739E-447C-0BFE9D0C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34A9-F566-416D-B43C-F1995AE24D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45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B43C8-F405-D838-15B2-A8979CB1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53C0C0-7CE3-AD93-DE09-10DEA758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25D9E5-A1C0-18A1-EDFD-C0A768B8B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65B73-B651-020D-F65A-EC71C62C8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69ABCF-4FFC-4FDB-2169-DE12881ED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F6BD6B-95A1-FD9D-F5D8-ED125E7A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E6C-A162-4B48-82CF-62EE9E62417E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FF08F4-2A19-866A-2AFB-67E5572E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4A0F55-0EF0-E0DA-28F3-66EFF3E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34A9-F566-416D-B43C-F1995AE24D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01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6BB78-FD86-B1A5-5239-B8463194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3CDDA7-22F9-7A5A-03FA-ED51ED69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E6C-A162-4B48-82CF-62EE9E62417E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D1A1A4-3484-2901-1FAF-596597CB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2D7EE2-1412-69B4-349A-0A3D40A4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34A9-F566-416D-B43C-F1995AE24D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13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A92AFF-8CE2-92AA-B582-2AC6B646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E6C-A162-4B48-82CF-62EE9E62417E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EDC3B6-D583-14AE-3AC4-23952B1D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03CD7B-08A6-C7B7-A069-192B249B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34A9-F566-416D-B43C-F1995AE24D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77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710D2-A6D2-D01D-5C4D-C45CE1FA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855A0-EA3A-A4E0-4C38-5BAC40AC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AEC31-75EA-EFC5-EEE4-1840182B1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1777B2-AE90-D72E-B16A-E1D750CC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E6C-A162-4B48-82CF-62EE9E62417E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08E1BB-A117-92ED-ECD0-55018E08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E88FCB-CAAB-3C71-232D-7658145F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34A9-F566-416D-B43C-F1995AE24D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48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DF68C-1412-BDFD-ADC4-ED74C1C6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7FFE28-213E-78B3-8DF6-3767635D3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C513FB-2518-DCAF-CA9E-9866C1E9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F7C249-6926-30C4-FE85-49192A1E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E6C-A162-4B48-82CF-62EE9E62417E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3CF7C2-1407-F3AA-4702-28B3E688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62F0D7-D11D-EF31-EF78-27B14EB6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34A9-F566-416D-B43C-F1995AE24D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38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292940-249C-05D4-219B-2CF19C5F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C7E9D5-E5A5-524A-F9EE-C4069081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B835C-81FD-61A1-311B-7C6D29900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EDE6C-A162-4B48-82CF-62EE9E62417E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CD99EE-97CF-56A9-E3D9-000084AD1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2EAB9-72D8-224E-31B2-82D2A2682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434A9-F566-416D-B43C-F1995AE24D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88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51D7-2127-F93C-AFCE-412EBAA1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dirty="0"/>
              <a:t>PROYECTO: APLICAR EL APRENDIZAJE DE 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D6FEFD-72C0-9C23-F9B5-7E423A933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Autor:</a:t>
            </a:r>
          </a:p>
          <a:p>
            <a:r>
              <a:rPr lang="es-ES" dirty="0"/>
              <a:t>Gutiérrez Valverde, Alejandro Augusto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13A30EA-7F6C-F3E0-B44B-27D4C6F1967A}"/>
              </a:ext>
            </a:extLst>
          </p:cNvPr>
          <p:cNvSpPr/>
          <p:nvPr/>
        </p:nvSpPr>
        <p:spPr>
          <a:xfrm>
            <a:off x="0" y="6381135"/>
            <a:ext cx="12192000" cy="476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FD51D7-2127-F93C-AFCE-412EBAA13132}"/>
              </a:ext>
            </a:extLst>
          </p:cNvPr>
          <p:cNvSpPr txBox="1">
            <a:spLocks/>
          </p:cNvSpPr>
          <p:nvPr/>
        </p:nvSpPr>
        <p:spPr>
          <a:xfrm>
            <a:off x="1179871" y="-66595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4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D24504F-5EDE-EC75-9D1B-0DAF60FE5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470" y="106475"/>
            <a:ext cx="1281880" cy="161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51D7-2127-F93C-AFCE-412EBAA1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33704" y="348857"/>
            <a:ext cx="9144000" cy="565202"/>
          </a:xfrm>
        </p:spPr>
        <p:txBody>
          <a:bodyPr>
            <a:normAutofit/>
          </a:bodyPr>
          <a:lstStyle/>
          <a:p>
            <a:r>
              <a:rPr lang="es-ES" sz="3400" b="1" dirty="0"/>
              <a:t>I. Elección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D6FEFD-72C0-9C23-F9B5-7E423A93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755" y="1060450"/>
            <a:ext cx="9144000" cy="364172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b="1" dirty="0"/>
              <a:t>Aplicación Relevante para la Industria</a:t>
            </a:r>
          </a:p>
          <a:p>
            <a:pPr marL="342900" indent="-342900" algn="l">
              <a:buFontTx/>
              <a:buChar char="-"/>
            </a:pPr>
            <a:r>
              <a:rPr lang="es-ES" dirty="0"/>
              <a:t>Industria: Salud.</a:t>
            </a:r>
          </a:p>
          <a:p>
            <a:pPr marL="342900" indent="-342900" algn="l">
              <a:buFontTx/>
              <a:buChar char="-"/>
            </a:pPr>
            <a:r>
              <a:rPr lang="es-ES" dirty="0"/>
              <a:t>Aplicación relevante: Análisis predictivo para determinar si los niños menores a 12 usuarios del programa juntos cumplen el paquete completo </a:t>
            </a:r>
            <a:br>
              <a:rPr lang="es-ES" dirty="0"/>
            </a:br>
            <a:endParaRPr lang="es-ES" dirty="0"/>
          </a:p>
          <a:p>
            <a:pPr marL="342900" indent="-342900" algn="l">
              <a:buFontTx/>
              <a:buChar char="-"/>
            </a:pPr>
            <a:r>
              <a:rPr lang="es-ES" dirty="0"/>
              <a:t>El menor a 12 meses cumple con el paquete si:</a:t>
            </a:r>
            <a:br>
              <a:rPr lang="es-ES" dirty="0"/>
            </a:br>
            <a:br>
              <a:rPr lang="es-ES" dirty="0"/>
            </a:br>
            <a:r>
              <a:rPr lang="es-ES" dirty="0"/>
              <a:t> Cumple con su control de crecimiento según su edad.</a:t>
            </a:r>
            <a:endParaRPr lang="es-ES" sz="2000" dirty="0"/>
          </a:p>
          <a:p>
            <a:pPr algn="l"/>
            <a:r>
              <a:rPr lang="es-ES" dirty="0"/>
              <a:t>      Cumple con sus suplementos de vitamina.</a:t>
            </a:r>
          </a:p>
          <a:p>
            <a:pPr algn="l"/>
            <a:r>
              <a:rPr lang="es-ES" dirty="0"/>
              <a:t>      Cumple con sus vacunas </a:t>
            </a:r>
          </a:p>
          <a:p>
            <a:pPr algn="l"/>
            <a:r>
              <a:rPr lang="es-ES" dirty="0"/>
              <a:t>      Cumple con su nivel de hemoglobina</a:t>
            </a:r>
          </a:p>
          <a:p>
            <a:pPr marL="342900" indent="-342900" algn="l">
              <a:buFontTx/>
              <a:buChar char="-"/>
            </a:pPr>
            <a:endParaRPr lang="es-ES" sz="1800" dirty="0"/>
          </a:p>
          <a:p>
            <a:pPr marL="342900" indent="-342900" algn="l">
              <a:buFontTx/>
              <a:buChar char="-"/>
            </a:pPr>
            <a:endParaRPr lang="es-ES" sz="18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CF46FC-DEF6-E8DD-D339-FF3E6F124A67}"/>
              </a:ext>
            </a:extLst>
          </p:cNvPr>
          <p:cNvSpPr txBox="1">
            <a:spLocks/>
          </p:cNvSpPr>
          <p:nvPr/>
        </p:nvSpPr>
        <p:spPr>
          <a:xfrm>
            <a:off x="887054" y="4835217"/>
            <a:ext cx="9144000" cy="1412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/>
              <a:t>Categoría y Caso de Uso Correspondiente.</a:t>
            </a:r>
          </a:p>
          <a:p>
            <a:pPr algn="l"/>
            <a:r>
              <a:rPr lang="es-ES" dirty="0"/>
              <a:t>Categoría: Productos basados en ML</a:t>
            </a:r>
          </a:p>
          <a:p>
            <a:pPr algn="l"/>
            <a:r>
              <a:rPr lang="es-ES" dirty="0"/>
              <a:t>Caso de Uso: Sistema de recomendación para prevenir el incumplimiento del paquete completo.</a:t>
            </a:r>
          </a:p>
          <a:p>
            <a:pPr marL="342900" indent="-342900" algn="l">
              <a:buFontTx/>
              <a:buChar char="-"/>
            </a:pPr>
            <a:endParaRPr lang="es-ES" sz="1800" dirty="0"/>
          </a:p>
          <a:p>
            <a:pPr marL="342900" indent="-342900" algn="l">
              <a:buFontTx/>
              <a:buChar char="-"/>
            </a:pPr>
            <a:endParaRPr lang="es-ES" sz="1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CC5D515-7B46-4EAC-88B8-FC563FB1CFBE}"/>
              </a:ext>
            </a:extLst>
          </p:cNvPr>
          <p:cNvSpPr/>
          <p:nvPr/>
        </p:nvSpPr>
        <p:spPr>
          <a:xfrm>
            <a:off x="0" y="6381135"/>
            <a:ext cx="12192000" cy="476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EEB891-74E5-0C7E-018F-E97B54385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470" y="106475"/>
            <a:ext cx="1281880" cy="161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26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1D6FEFD-72C0-9C23-F9B5-7E423A93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1" y="1295399"/>
            <a:ext cx="9267825" cy="4866968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/>
              <a:t>Decisión:</a:t>
            </a:r>
          </a:p>
          <a:p>
            <a:pPr algn="l"/>
            <a:r>
              <a:rPr lang="es-ES" sz="2400" dirty="0"/>
              <a:t>Realizar una visitar para hablar con el jefe del hogar con menores clasificados con incumplimiento del paquete completo</a:t>
            </a:r>
            <a:endParaRPr lang="es-ES" b="1" dirty="0"/>
          </a:p>
          <a:p>
            <a:pPr algn="l"/>
            <a:r>
              <a:rPr lang="es-ES" b="1" dirty="0"/>
              <a:t>Métricas:</a:t>
            </a:r>
          </a:p>
          <a:p>
            <a:pPr marL="342900" indent="-342900" algn="l">
              <a:buFontTx/>
              <a:buChar char="-"/>
            </a:pPr>
            <a:r>
              <a:rPr lang="es-ES" dirty="0"/>
              <a:t>Características del hogar</a:t>
            </a:r>
          </a:p>
          <a:p>
            <a:pPr marL="342900" indent="-342900" algn="l">
              <a:buFontTx/>
              <a:buChar char="-"/>
            </a:pPr>
            <a:r>
              <a:rPr lang="es-ES" dirty="0"/>
              <a:t>Nivel socioeconómico</a:t>
            </a:r>
          </a:p>
          <a:p>
            <a:pPr marL="342900" indent="-342900" algn="l">
              <a:buFontTx/>
              <a:buChar char="-"/>
            </a:pPr>
            <a:r>
              <a:rPr lang="es-ES" dirty="0"/>
              <a:t>El menor a 12 meses cumple con el paquete</a:t>
            </a:r>
          </a:p>
          <a:p>
            <a:pPr algn="l"/>
            <a:r>
              <a:rPr lang="es-ES" b="1" dirty="0"/>
              <a:t>Palancas relevantes:</a:t>
            </a:r>
          </a:p>
          <a:p>
            <a:pPr marL="342900" indent="-342900" algn="l">
              <a:buFontTx/>
              <a:buChar char="-"/>
            </a:pPr>
            <a:r>
              <a:rPr lang="es-ES" dirty="0"/>
              <a:t>Plan personalizado a los jefes del hogar</a:t>
            </a:r>
          </a:p>
          <a:p>
            <a:pPr marL="342900" indent="-342900" algn="l">
              <a:buFontTx/>
              <a:buChar char="-"/>
            </a:pPr>
            <a:r>
              <a:rPr lang="es-ES" dirty="0"/>
              <a:t>Disminución de niños con incumplimiento del paquete completo</a:t>
            </a:r>
          </a:p>
          <a:p>
            <a:pPr marL="342900" indent="-342900" algn="l">
              <a:buFontTx/>
              <a:buChar char="-"/>
            </a:pPr>
            <a:r>
              <a:rPr lang="es-ES" dirty="0"/>
              <a:t>Plan de concientización sobre las afectaciones a los menores que no cumplen con el paquete completo.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E6B7E39-491F-700F-5B44-764C22B17925}"/>
              </a:ext>
            </a:extLst>
          </p:cNvPr>
          <p:cNvSpPr txBox="1">
            <a:spLocks/>
          </p:cNvSpPr>
          <p:nvPr/>
        </p:nvSpPr>
        <p:spPr>
          <a:xfrm>
            <a:off x="740798" y="269389"/>
            <a:ext cx="9144000" cy="852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002060"/>
                </a:solidFill>
              </a:rPr>
              <a:t>II. Decisiones clave, Métricas y Palancas relevantes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6881E5-7E2D-3AB5-405A-96F9799F0AF0}"/>
              </a:ext>
            </a:extLst>
          </p:cNvPr>
          <p:cNvSpPr/>
          <p:nvPr/>
        </p:nvSpPr>
        <p:spPr>
          <a:xfrm>
            <a:off x="0" y="6381135"/>
            <a:ext cx="12192000" cy="476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D3B123E-14C0-6671-1587-963B8C671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470" y="106475"/>
            <a:ext cx="1281880" cy="161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61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51D7-2127-F93C-AFCE-412EBAA1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087" y="1125538"/>
            <a:ext cx="10072383" cy="1157132"/>
          </a:xfrm>
        </p:spPr>
        <p:txBody>
          <a:bodyPr>
            <a:noAutofit/>
          </a:bodyPr>
          <a:lstStyle/>
          <a:p>
            <a:pPr algn="just"/>
            <a:r>
              <a:rPr lang="es-ES" sz="2400" dirty="0"/>
              <a:t>Se plantea elaborar un modelo de machine learning que clasifique a los hogares con menores hasta los 12 meses de edad que no cumplieran con el paquete completo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4DB2B72-0A2C-B7D5-FA36-E72A377611DF}"/>
              </a:ext>
            </a:extLst>
          </p:cNvPr>
          <p:cNvSpPr txBox="1">
            <a:spLocks/>
          </p:cNvSpPr>
          <p:nvPr/>
        </p:nvSpPr>
        <p:spPr>
          <a:xfrm>
            <a:off x="775978" y="117474"/>
            <a:ext cx="9144000" cy="852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500" b="1" dirty="0">
                <a:solidFill>
                  <a:srgbClr val="002060"/>
                </a:solidFill>
              </a:rPr>
              <a:t>III. Solución de Machine Learning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33A2BD-6622-5CF8-4A3C-153F93FC7BB3}"/>
              </a:ext>
            </a:extLst>
          </p:cNvPr>
          <p:cNvSpPr txBox="1">
            <a:spLocks/>
          </p:cNvSpPr>
          <p:nvPr/>
        </p:nvSpPr>
        <p:spPr>
          <a:xfrm>
            <a:off x="695323" y="3564245"/>
            <a:ext cx="9144000" cy="852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b="1" dirty="0"/>
              <a:t>Preguntas Claves: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3058F37-F260-1DFA-3126-21D77ECFD55D}"/>
              </a:ext>
            </a:extLst>
          </p:cNvPr>
          <p:cNvSpPr txBox="1">
            <a:spLocks/>
          </p:cNvSpPr>
          <p:nvPr/>
        </p:nvSpPr>
        <p:spPr>
          <a:xfrm>
            <a:off x="695323" y="2132321"/>
            <a:ext cx="10277477" cy="1431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400" dirty="0"/>
              <a:t>Este modelo permitirá dar recomendaciones a los jefes del  hogar con menores clasificados con incumplimiento del paquete completo, sobre las consecuencias que trate esta deficiencia.</a:t>
            </a:r>
            <a:endParaRPr lang="es-ES" sz="2400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A211064-D201-33F4-EE69-FA8A94FF4641}"/>
              </a:ext>
            </a:extLst>
          </p:cNvPr>
          <p:cNvSpPr txBox="1">
            <a:spLocks/>
          </p:cNvSpPr>
          <p:nvPr/>
        </p:nvSpPr>
        <p:spPr>
          <a:xfrm>
            <a:off x="695323" y="4493291"/>
            <a:ext cx="11221374" cy="1431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400" dirty="0"/>
              <a:t>¿Qué observamos en los últimos años?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400" dirty="0"/>
              <a:t>¿Y entonces qué? ¿Por qué es importante nuestro proyecto de ML?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400" dirty="0"/>
              <a:t>¿Y ahora qué? ¿Cómo lo hacemos posible?</a:t>
            </a:r>
          </a:p>
          <a:p>
            <a:pPr algn="l"/>
            <a:endParaRPr lang="es-ES" sz="2400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319F57-CE52-F882-DB92-D1441BBCE80C}"/>
              </a:ext>
            </a:extLst>
          </p:cNvPr>
          <p:cNvSpPr/>
          <p:nvPr/>
        </p:nvSpPr>
        <p:spPr>
          <a:xfrm>
            <a:off x="0" y="6381135"/>
            <a:ext cx="12192000" cy="476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9BEBD12-6CFD-7ED6-5238-834F5E10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470" y="106475"/>
            <a:ext cx="1281880" cy="161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01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726C7B7-DC2C-1F05-72F2-B35057A29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10133"/>
              </p:ext>
            </p:extLst>
          </p:nvPr>
        </p:nvGraphicFramePr>
        <p:xfrm>
          <a:off x="884409" y="1110704"/>
          <a:ext cx="9646921" cy="4866485"/>
        </p:xfrm>
        <a:graphic>
          <a:graphicData uri="http://schemas.openxmlformats.org/drawingml/2006/table">
            <a:tbl>
              <a:tblPr/>
              <a:tblGrid>
                <a:gridCol w="1216861">
                  <a:extLst>
                    <a:ext uri="{9D8B030D-6E8A-4147-A177-3AD203B41FA5}">
                      <a16:colId xmlns:a16="http://schemas.microsoft.com/office/drawing/2014/main" val="774359729"/>
                    </a:ext>
                  </a:extLst>
                </a:gridCol>
                <a:gridCol w="1216861">
                  <a:extLst>
                    <a:ext uri="{9D8B030D-6E8A-4147-A177-3AD203B41FA5}">
                      <a16:colId xmlns:a16="http://schemas.microsoft.com/office/drawing/2014/main" val="2773334136"/>
                    </a:ext>
                  </a:extLst>
                </a:gridCol>
                <a:gridCol w="1216861">
                  <a:extLst>
                    <a:ext uri="{9D8B030D-6E8A-4147-A177-3AD203B41FA5}">
                      <a16:colId xmlns:a16="http://schemas.microsoft.com/office/drawing/2014/main" val="159647757"/>
                    </a:ext>
                  </a:extLst>
                </a:gridCol>
                <a:gridCol w="1216861">
                  <a:extLst>
                    <a:ext uri="{9D8B030D-6E8A-4147-A177-3AD203B41FA5}">
                      <a16:colId xmlns:a16="http://schemas.microsoft.com/office/drawing/2014/main" val="607684672"/>
                    </a:ext>
                  </a:extLst>
                </a:gridCol>
                <a:gridCol w="1216861">
                  <a:extLst>
                    <a:ext uri="{9D8B030D-6E8A-4147-A177-3AD203B41FA5}">
                      <a16:colId xmlns:a16="http://schemas.microsoft.com/office/drawing/2014/main" val="107138553"/>
                    </a:ext>
                  </a:extLst>
                </a:gridCol>
                <a:gridCol w="1216861">
                  <a:extLst>
                    <a:ext uri="{9D8B030D-6E8A-4147-A177-3AD203B41FA5}">
                      <a16:colId xmlns:a16="http://schemas.microsoft.com/office/drawing/2014/main" val="437280428"/>
                    </a:ext>
                  </a:extLst>
                </a:gridCol>
                <a:gridCol w="2345755">
                  <a:extLst>
                    <a:ext uri="{9D8B030D-6E8A-4147-A177-3AD203B41FA5}">
                      <a16:colId xmlns:a16="http://schemas.microsoft.com/office/drawing/2014/main" val="4103116755"/>
                    </a:ext>
                  </a:extLst>
                </a:gridCol>
              </a:tblGrid>
              <a:tr h="28567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Suposiciones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Valor en soles (S/.)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216457"/>
                  </a:ext>
                </a:extLst>
              </a:tr>
              <a:tr h="30335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 anual de tratamiento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597699"/>
                  </a:ext>
                </a:extLst>
              </a:tr>
              <a:tr h="28567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 promedio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meses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167893"/>
                  </a:ext>
                </a:extLst>
              </a:tr>
              <a:tr h="28567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que vive con el diagnostico de no cumplir con el paquete completo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meses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579889"/>
                  </a:ext>
                </a:extLst>
              </a:tr>
              <a:tr h="28567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por acceder a los servicios que brinda el programa preventivo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meses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011476"/>
                  </a:ext>
                </a:extLst>
              </a:tr>
              <a:tr h="285678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867606"/>
                  </a:ext>
                </a:extLst>
              </a:tr>
              <a:tr h="285678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200847"/>
                  </a:ext>
                </a:extLst>
              </a:tr>
              <a:tr h="563635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Metríca: Factores de riesgo= f(Caracteristicas del hogar, nivel socioeconomico, grado de instrucción del jefe del hogar, …,etc)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55964"/>
                  </a:ext>
                </a:extLst>
              </a:tr>
              <a:tr h="285678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526101"/>
                  </a:ext>
                </a:extLst>
              </a:tr>
              <a:tr h="285678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089049"/>
                  </a:ext>
                </a:extLst>
              </a:tr>
              <a:tr h="28567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Estimación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Valor en soles (S/.)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63923"/>
                  </a:ext>
                </a:extLst>
              </a:tr>
              <a:tr h="285678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275977"/>
                  </a:ext>
                </a:extLst>
              </a:tr>
              <a:tr h="28567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Gasto que incurrido el jefe del hogar por el incumplimiento del paquete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926431"/>
                  </a:ext>
                </a:extLst>
              </a:tr>
              <a:tr h="28567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costo que incurre el jefe del hogar usando el modelo de machine learning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516991"/>
                  </a:ext>
                </a:extLst>
              </a:tr>
              <a:tr h="28567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incremental (Ahorro en costos por paciente)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366599"/>
                  </a:ext>
                </a:extLst>
              </a:tr>
              <a:tr h="285678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Acción: Implementar un programa preventivo al jefe del hogar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996959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76AC591B-9391-25EA-0FD8-B7757AC297F4}"/>
              </a:ext>
            </a:extLst>
          </p:cNvPr>
          <p:cNvSpPr/>
          <p:nvPr/>
        </p:nvSpPr>
        <p:spPr>
          <a:xfrm>
            <a:off x="0" y="6381135"/>
            <a:ext cx="12192000" cy="476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6B600B7-30DE-F4B6-83C3-659415C2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470" y="106475"/>
            <a:ext cx="1281880" cy="161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3A66AEE-0981-F065-F076-BE7969C7D46B}"/>
              </a:ext>
            </a:extLst>
          </p:cNvPr>
          <p:cNvSpPr txBox="1">
            <a:spLocks/>
          </p:cNvSpPr>
          <p:nvPr/>
        </p:nvSpPr>
        <p:spPr>
          <a:xfrm>
            <a:off x="775978" y="117474"/>
            <a:ext cx="9144000" cy="852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500" b="1" dirty="0">
                <a:solidFill>
                  <a:srgbClr val="002060"/>
                </a:solidFill>
              </a:rPr>
              <a:t>III. Solución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8219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51D7-2127-F93C-AFCE-412EBAA1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8123"/>
            <a:ext cx="9144000" cy="2387600"/>
          </a:xfrm>
        </p:spPr>
        <p:txBody>
          <a:bodyPr/>
          <a:lstStyle/>
          <a:p>
            <a:r>
              <a:rPr lang="es-ES" b="1" dirty="0"/>
              <a:t>Gracias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598E1A4-74AE-F2CB-C20B-62CFAF1FD803}"/>
              </a:ext>
            </a:extLst>
          </p:cNvPr>
          <p:cNvSpPr/>
          <p:nvPr/>
        </p:nvSpPr>
        <p:spPr>
          <a:xfrm>
            <a:off x="0" y="6381135"/>
            <a:ext cx="12192000" cy="476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951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5</TotalTime>
  <Words>433</Words>
  <Application>Microsoft Office PowerPoint</Application>
  <PresentationFormat>Panorámica</PresentationFormat>
  <Paragraphs>54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PROYECTO: APLICAR EL APRENDIZAJE DE MACHINE LEARNING</vt:lpstr>
      <vt:lpstr>I. Elección del Problema</vt:lpstr>
      <vt:lpstr>Presentación de PowerPoint</vt:lpstr>
      <vt:lpstr>Se plantea elaborar un modelo de machine learning que clasifique a los hogares con menores hasta los 12 meses de edad que no cumplieran con el paquete completo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Gutierrez</dc:creator>
  <cp:lastModifiedBy>Alejandro Gutierrez</cp:lastModifiedBy>
  <cp:revision>1</cp:revision>
  <dcterms:created xsi:type="dcterms:W3CDTF">2024-07-07T02:03:44Z</dcterms:created>
  <dcterms:modified xsi:type="dcterms:W3CDTF">2024-07-07T02:09:33Z</dcterms:modified>
</cp:coreProperties>
</file>