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Montserrat SemiBold"/>
      <p:regular r:id="rId44"/>
      <p:bold r:id="rId45"/>
      <p:italic r:id="rId46"/>
      <p:boldItalic r:id="rId47"/>
    </p:embeddedFont>
    <p:embeddedFont>
      <p:font typeface="Montserrat"/>
      <p:regular r:id="rId48"/>
      <p:bold r:id="rId49"/>
      <p:italic r:id="rId50"/>
      <p:boldItalic r:id="rId51"/>
    </p:embeddedFont>
    <p:embeddedFont>
      <p:font typeface="Montserrat Medium"/>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56" roundtripDataSignature="AMtx7mgvjm6z1ceWkTSCNJGG+Ka+SuON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18A72C-3B0A-4B90-8A04-E1F8AA62DC85}">
  <a:tblStyle styleId="{D118A72C-3B0A-4B90-8A04-E1F8AA62DC8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MontserratSemiBold-regular.fntdata"/><Relationship Id="rId43" Type="http://schemas.openxmlformats.org/officeDocument/2006/relationships/slide" Target="slides/slide37.xml"/><Relationship Id="rId46" Type="http://schemas.openxmlformats.org/officeDocument/2006/relationships/font" Target="fonts/MontserratSemiBold-italic.fntdata"/><Relationship Id="rId45" Type="http://schemas.openxmlformats.org/officeDocument/2006/relationships/font" Target="fonts/Montserrat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regular.fntdata"/><Relationship Id="rId47" Type="http://schemas.openxmlformats.org/officeDocument/2006/relationships/font" Target="fonts/MontserratSemiBold-boldItalic.fntdata"/><Relationship Id="rId49"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MontserratMedium-bold.fntdata"/><Relationship Id="rId52" Type="http://schemas.openxmlformats.org/officeDocument/2006/relationships/font" Target="fonts/MontserratMedium-regular.fntdata"/><Relationship Id="rId11" Type="http://schemas.openxmlformats.org/officeDocument/2006/relationships/slide" Target="slides/slide5.xml"/><Relationship Id="rId55" Type="http://schemas.openxmlformats.org/officeDocument/2006/relationships/font" Target="fonts/MontserratMedium-boldItalic.fntdata"/><Relationship Id="rId10" Type="http://schemas.openxmlformats.org/officeDocument/2006/relationships/slide" Target="slides/slide4.xml"/><Relationship Id="rId54" Type="http://schemas.openxmlformats.org/officeDocument/2006/relationships/font" Target="fonts/MontserratMedium-italic.fntdata"/><Relationship Id="rId13" Type="http://schemas.openxmlformats.org/officeDocument/2006/relationships/slide" Target="slides/slide7.xml"/><Relationship Id="rId12" Type="http://schemas.openxmlformats.org/officeDocument/2006/relationships/slide" Target="slides/slide6.xml"/><Relationship Id="rId56"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f3e2fa03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1f3e2fa037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38"/>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38"/>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38"/>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38"/>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38"/>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3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38"/>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83" name="Shape 83"/>
        <p:cNvGrpSpPr/>
        <p:nvPr/>
      </p:nvGrpSpPr>
      <p:grpSpPr>
        <a:xfrm>
          <a:off x="0" y="0"/>
          <a:ext cx="0" cy="0"/>
          <a:chOff x="0" y="0"/>
          <a:chExt cx="0" cy="0"/>
        </a:xfrm>
      </p:grpSpPr>
      <p:sp>
        <p:nvSpPr>
          <p:cNvPr id="84" name="Google Shape;84;p4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7"/>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6" name="Google Shape;86;p47"/>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7" name="Google Shape;8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88" name="Google Shape;88;p47"/>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 name="Google Shape;89;p47"/>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0" name="Google Shape;90;p47"/>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1" name="Google Shape;91;p4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92" name="Shape 92"/>
        <p:cNvGrpSpPr/>
        <p:nvPr/>
      </p:nvGrpSpPr>
      <p:grpSpPr>
        <a:xfrm>
          <a:off x="0" y="0"/>
          <a:ext cx="0" cy="0"/>
          <a:chOff x="0" y="0"/>
          <a:chExt cx="0" cy="0"/>
        </a:xfrm>
      </p:grpSpPr>
      <p:sp>
        <p:nvSpPr>
          <p:cNvPr id="93" name="Google Shape;93;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8"/>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95" name="Google Shape;95;p48"/>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96" name="Google Shape;96;p48"/>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97" name="Google Shape;97;p48"/>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98" name="Google Shape;98;p48"/>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99" name="Google Shape;99;p48"/>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0" name="Google Shape;100;p48"/>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48"/>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02" name="Google Shape;102;p48"/>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103" name="Shape 103"/>
        <p:cNvGrpSpPr/>
        <p:nvPr/>
      </p:nvGrpSpPr>
      <p:grpSpPr>
        <a:xfrm>
          <a:off x="0" y="0"/>
          <a:ext cx="0" cy="0"/>
          <a:chOff x="0" y="0"/>
          <a:chExt cx="0" cy="0"/>
        </a:xfrm>
      </p:grpSpPr>
      <p:sp>
        <p:nvSpPr>
          <p:cNvPr id="104" name="Google Shape;104;p49"/>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106" name="Google Shape;106;p49"/>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107" name="Google Shape;107;p49"/>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108" name="Google Shape;108;p49"/>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109" name="Google Shape;109;p49"/>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0" name="Google Shape;110;p49"/>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50"/>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50"/>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0"/>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0"/>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50"/>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50"/>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50"/>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50"/>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50"/>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5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5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50"/>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5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51"/>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51"/>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1"/>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1"/>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51"/>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51"/>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51"/>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5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5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5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51"/>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51"/>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5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39"/>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3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39"/>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3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39"/>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39"/>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40"/>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40"/>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0"/>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0"/>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0"/>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40"/>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40"/>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40"/>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40"/>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40"/>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0"/>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4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4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40"/>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40"/>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40"/>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4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41"/>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1"/>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41"/>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41"/>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41"/>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41"/>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4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4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42"/>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4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42"/>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4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57" name="Shape 57"/>
        <p:cNvGrpSpPr/>
        <p:nvPr/>
      </p:nvGrpSpPr>
      <p:grpSpPr>
        <a:xfrm>
          <a:off x="0" y="0"/>
          <a:ext cx="0" cy="0"/>
          <a:chOff x="0" y="0"/>
          <a:chExt cx="0" cy="0"/>
        </a:xfrm>
      </p:grpSpPr>
      <p:sp>
        <p:nvSpPr>
          <p:cNvPr id="58" name="Google Shape;58;p43"/>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9" name="Google Shape;59;p43"/>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60" name="Google Shape;60;p43"/>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61" name="Google Shape;61;p43"/>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62" name="Google Shape;62;p4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4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4"/>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4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7" name="Google Shape;67;p4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8" name="Google Shape;68;p4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9" name="Google Shape;69;p4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70" name="Google Shape;70;p4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1" name="Shape 71"/>
        <p:cNvGrpSpPr/>
        <p:nvPr/>
      </p:nvGrpSpPr>
      <p:grpSpPr>
        <a:xfrm>
          <a:off x="0" y="0"/>
          <a:ext cx="0" cy="0"/>
          <a:chOff x="0" y="0"/>
          <a:chExt cx="0" cy="0"/>
        </a:xfrm>
      </p:grpSpPr>
      <p:sp>
        <p:nvSpPr>
          <p:cNvPr id="72" name="Google Shape;72;p45"/>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73" name="Google Shape;73;p4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74" name="Google Shape;74;p45"/>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75" name="Google Shape;75;p4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 name="Shape 76"/>
        <p:cNvGrpSpPr/>
        <p:nvPr/>
      </p:nvGrpSpPr>
      <p:grpSpPr>
        <a:xfrm>
          <a:off x="0" y="0"/>
          <a:ext cx="0" cy="0"/>
          <a:chOff x="0" y="0"/>
          <a:chExt cx="0" cy="0"/>
        </a:xfrm>
      </p:grpSpPr>
      <p:sp>
        <p:nvSpPr>
          <p:cNvPr id="77" name="Google Shape;77;p46"/>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6"/>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0" name="Google Shape;80;p4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1" name="Google Shape;81;p46"/>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82" name="Google Shape;82;p46"/>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hyperlink" Target="https://www.lucidchart.com/pages/es/que-es-el-lenguaje-unificado-de-modelado-uml" TargetMode="Externa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1" Type="http://schemas.openxmlformats.org/officeDocument/2006/relationships/hyperlink" Target="https://www.youtube.com/watch?v=41EFoLcCQUs&amp;ab_channel=nicosiored" TargetMode="External"/><Relationship Id="rId10" Type="http://schemas.openxmlformats.org/officeDocument/2006/relationships/hyperlink" Target="https://www.youtube.com/watch?v=nddslqcV8sA&amp;ab_channel=nicosiored" TargetMode="External"/><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hyperlink" Target="https://www.panicoenlaxbox.com/post/duck-typing-python/" TargetMode="External"/><Relationship Id="rId4" Type="http://schemas.openxmlformats.org/officeDocument/2006/relationships/hyperlink" Target="https://ellibrodepython.com/herencia-en-python" TargetMode="External"/><Relationship Id="rId9" Type="http://schemas.openxmlformats.org/officeDocument/2006/relationships/hyperlink" Target="https://www.youtube.com/watch?v=IvX0uGBzsyY&amp;ab_channel=codigofacilito" TargetMode="External"/><Relationship Id="rId5" Type="http://schemas.openxmlformats.org/officeDocument/2006/relationships/hyperlink" Target="https://ellibrodepython.com/abstract-base-class" TargetMode="External"/><Relationship Id="rId6" Type="http://schemas.openxmlformats.org/officeDocument/2006/relationships/hyperlink" Target="https://ellibrodepython.com/polimorfismo-en-programacion" TargetMode="External"/><Relationship Id="rId7" Type="http://schemas.openxmlformats.org/officeDocument/2006/relationships/hyperlink" Target="https://www.lucidchart.com/pages/es/que-es-el-lenguaje-unificado-de-modelado-uml" TargetMode="External"/><Relationship Id="rId8" Type="http://schemas.openxmlformats.org/officeDocument/2006/relationships/hyperlink" Target="https://www.youtube.com/watch?v=6dE57aXaChg&amp;ab_channel=codigofacilit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700"/>
              <a:buFont typeface="Arial"/>
              <a:buNone/>
            </a:pPr>
            <a:r>
              <a:rPr b="1" i="0" lang="es" sz="3700" u="none" cap="none" strike="noStrike">
                <a:solidFill>
                  <a:srgbClr val="000000"/>
                </a:solidFill>
                <a:latin typeface="Montserrat"/>
                <a:ea typeface="Montserrat"/>
                <a:cs typeface="Montserrat"/>
                <a:sym typeface="Montserrat"/>
              </a:rPr>
              <a:t>FULL STACK PYTHON</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3700"/>
              <a:buFont typeface="Arial"/>
              <a:buNone/>
            </a:pPr>
            <a:r>
              <a:rPr b="1" i="0" lang="es" sz="3700" u="none" cap="none" strike="noStrike">
                <a:solidFill>
                  <a:srgbClr val="000000"/>
                </a:solidFill>
                <a:latin typeface="Montserrat"/>
                <a:ea typeface="Montserrat"/>
                <a:cs typeface="Montserrat"/>
                <a:sym typeface="Montserrat"/>
              </a:rPr>
              <a:t>Clase 31</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PYTHON 7</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Herencia simple | Superclase</a:t>
            </a:r>
            <a:endParaRPr/>
          </a:p>
        </p:txBody>
      </p:sp>
      <p:sp>
        <p:nvSpPr>
          <p:cNvPr id="205" name="Google Shape;205;p10"/>
          <p:cNvSpPr txBox="1"/>
          <p:nvPr/>
        </p:nvSpPr>
        <p:spPr>
          <a:xfrm>
            <a:off x="432150" y="1260250"/>
            <a:ext cx="8279700" cy="1036200"/>
          </a:xfrm>
          <a:prstGeom prst="rect">
            <a:avLst/>
          </a:prstGeom>
          <a:noFill/>
          <a:ln>
            <a:noFill/>
          </a:ln>
        </p:spPr>
        <p:txBody>
          <a:bodyPr anchorCtr="0" anchor="t" bIns="91425" lIns="0" spcFirstLastPara="1" rIns="0" wrap="square" tIns="91425">
            <a:normAutofit/>
          </a:bodyPr>
          <a:lstStyle/>
          <a:p>
            <a:pPr indent="0" lvl="0" marL="0" marR="0" rtl="0" algn="l">
              <a:lnSpc>
                <a:spcPct val="100000"/>
              </a:lnSpc>
              <a:spcBef>
                <a:spcPts val="0"/>
              </a:spcBef>
              <a:spcAft>
                <a:spcPts val="0"/>
              </a:spcAft>
              <a:buClr>
                <a:schemeClr val="dk1"/>
              </a:buClr>
              <a:buSzPts val="1100"/>
              <a:buFont typeface="Arial"/>
              <a:buNone/>
            </a:pPr>
            <a:r>
              <a:rPr b="0" i="0" lang="es" sz="1650" u="none" cap="none" strike="noStrike">
                <a:solidFill>
                  <a:schemeClr val="dk2"/>
                </a:solidFill>
                <a:latin typeface="Montserrat"/>
                <a:ea typeface="Montserrat"/>
                <a:cs typeface="Montserrat"/>
                <a:sym typeface="Montserrat"/>
              </a:rPr>
              <a:t>La definición de la superclase </a:t>
            </a:r>
            <a:r>
              <a:rPr b="1" i="0" lang="es" sz="1650" u="none" cap="none" strike="noStrike">
                <a:solidFill>
                  <a:schemeClr val="dk2"/>
                </a:solidFill>
                <a:latin typeface="Montserrat"/>
                <a:ea typeface="Montserrat"/>
                <a:cs typeface="Montserrat"/>
                <a:sym typeface="Montserrat"/>
              </a:rPr>
              <a:t>Persona</a:t>
            </a:r>
            <a:r>
              <a:rPr b="0" i="0" lang="es" sz="1650" u="none" cap="none" strike="noStrike">
                <a:solidFill>
                  <a:schemeClr val="dk2"/>
                </a:solidFill>
                <a:latin typeface="Montserrat"/>
                <a:ea typeface="Montserrat"/>
                <a:cs typeface="Montserrat"/>
                <a:sym typeface="Montserrat"/>
              </a:rPr>
              <a:t> no posee ninguna característica particular. Se define como una clase más: </a:t>
            </a:r>
            <a:endParaRPr b="0" i="0" sz="1682" u="none" cap="none" strike="noStrike">
              <a:solidFill>
                <a:srgbClr val="595959"/>
              </a:solidFill>
              <a:latin typeface="Montserrat"/>
              <a:ea typeface="Montserrat"/>
              <a:cs typeface="Montserrat"/>
              <a:sym typeface="Montserrat"/>
            </a:endParaRPr>
          </a:p>
        </p:txBody>
      </p:sp>
      <p:sp>
        <p:nvSpPr>
          <p:cNvPr id="206" name="Google Shape;206;p10"/>
          <p:cNvSpPr/>
          <p:nvPr/>
        </p:nvSpPr>
        <p:spPr>
          <a:xfrm>
            <a:off x="1214690" y="1914625"/>
            <a:ext cx="66972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Superclase Persona</a:t>
            </a:r>
            <a:endParaRPr b="0" i="0" sz="1400" u="none" cap="none" strike="noStrike">
              <a:solidFill>
                <a:schemeClr val="dk2"/>
              </a:solidFill>
              <a:latin typeface="Montserrat"/>
              <a:ea typeface="Montserrat"/>
              <a:cs typeface="Montserrat"/>
              <a:sym typeface="Montserrat"/>
            </a:endParaRPr>
          </a:p>
        </p:txBody>
      </p:sp>
      <p:sp>
        <p:nvSpPr>
          <p:cNvPr id="207" name="Google Shape;207;p10"/>
          <p:cNvSpPr/>
          <p:nvPr/>
        </p:nvSpPr>
        <p:spPr>
          <a:xfrm>
            <a:off x="1214725" y="2143525"/>
            <a:ext cx="6697200" cy="22632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class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Persona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Clase que representa una persona.</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__init__</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identificacion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nombre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apellido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dni</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#Constructor de Persona</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.id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identificacion  </a:t>
            </a:r>
            <a:r>
              <a:rPr b="0" i="0" lang="es" sz="1200" u="none" cap="none" strike="noStrike">
                <a:solidFill>
                  <a:srgbClr val="5F6167"/>
                </a:solidFill>
                <a:highlight>
                  <a:srgbClr val="23262E"/>
                </a:highlight>
                <a:latin typeface="Consolas"/>
                <a:ea typeface="Consolas"/>
                <a:cs typeface="Consolas"/>
                <a:sym typeface="Consolas"/>
              </a:rPr>
              <a:t># Atributo de instancia</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.nombre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nombre      </a:t>
            </a:r>
            <a:r>
              <a:rPr b="0" i="0" lang="es" sz="1200" u="none" cap="none" strike="noStrike">
                <a:solidFill>
                  <a:srgbClr val="5F6167"/>
                </a:solidFill>
                <a:highlight>
                  <a:srgbClr val="23262E"/>
                </a:highlight>
                <a:latin typeface="Consolas"/>
                <a:ea typeface="Consolas"/>
                <a:cs typeface="Consolas"/>
                <a:sym typeface="Consolas"/>
              </a:rPr>
              <a:t># Atributo de instancia</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.apellido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apellido  </a:t>
            </a:r>
            <a:r>
              <a:rPr b="0" i="0" lang="es" sz="1200" u="none" cap="none" strike="noStrike">
                <a:solidFill>
                  <a:srgbClr val="5F6167"/>
                </a:solidFill>
                <a:highlight>
                  <a:srgbClr val="23262E"/>
                </a:highlight>
                <a:latin typeface="Consolas"/>
                <a:ea typeface="Consolas"/>
                <a:cs typeface="Consolas"/>
                <a:sym typeface="Consolas"/>
              </a:rPr>
              <a:t># Atributo de instancia</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.dni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dni            </a:t>
            </a:r>
            <a:r>
              <a:rPr b="0" i="0" lang="es" sz="1200" u="none" cap="none" strike="noStrike">
                <a:solidFill>
                  <a:srgbClr val="5F6167"/>
                </a:solidFill>
                <a:highlight>
                  <a:srgbClr val="23262E"/>
                </a:highlight>
                <a:latin typeface="Consolas"/>
                <a:ea typeface="Consolas"/>
                <a:cs typeface="Consolas"/>
                <a:sym typeface="Consolas"/>
              </a:rPr>
              <a:t># Atributo de instancia</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Método str:</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__str__</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return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f</a:t>
            </a:r>
            <a:r>
              <a:rPr b="0" i="0" lang="es" sz="1200" u="none" cap="none" strike="noStrike">
                <a:solidFill>
                  <a:srgbClr val="96E072"/>
                </a:solidFill>
                <a:highlight>
                  <a:srgbClr val="23262E"/>
                </a:highlight>
                <a:latin typeface="Consolas"/>
                <a:ea typeface="Consolas"/>
                <a:cs typeface="Consolas"/>
                <a:sym typeface="Consolas"/>
              </a:rPr>
              <a:t>"</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.id</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 - DNI -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.dni</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.apellido</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.nombre</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t>
            </a:r>
            <a:endParaRPr b="0" i="0" sz="12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Herencia simple | Superclase</a:t>
            </a:r>
            <a:endParaRPr/>
          </a:p>
        </p:txBody>
      </p:sp>
      <p:sp>
        <p:nvSpPr>
          <p:cNvPr id="213" name="Google Shape;213;p11"/>
          <p:cNvSpPr txBox="1"/>
          <p:nvPr/>
        </p:nvSpPr>
        <p:spPr>
          <a:xfrm>
            <a:off x="436425" y="12817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Esta clase </a:t>
            </a:r>
            <a:r>
              <a:rPr b="1" i="0" lang="es" sz="1682" u="none" cap="none" strike="noStrike">
                <a:solidFill>
                  <a:schemeClr val="dk2"/>
                </a:solidFill>
                <a:latin typeface="Montserrat"/>
                <a:ea typeface="Montserrat"/>
                <a:cs typeface="Montserrat"/>
                <a:sym typeface="Montserrat"/>
              </a:rPr>
              <a:t>Persona</a:t>
            </a:r>
            <a:r>
              <a:rPr b="0" i="0" lang="es" sz="1682" u="none" cap="none" strike="noStrike">
                <a:solidFill>
                  <a:schemeClr val="dk2"/>
                </a:solidFill>
                <a:latin typeface="Montserrat"/>
                <a:ea typeface="Montserrat"/>
                <a:cs typeface="Montserrat"/>
                <a:sym typeface="Montserrat"/>
              </a:rPr>
              <a:t>, que será la </a:t>
            </a:r>
            <a:r>
              <a:rPr b="1" i="0" lang="es" sz="1682" u="none" cap="none" strike="noStrike">
                <a:solidFill>
                  <a:schemeClr val="dk2"/>
                </a:solidFill>
                <a:latin typeface="Montserrat"/>
                <a:ea typeface="Montserrat"/>
                <a:cs typeface="Montserrat"/>
                <a:sym typeface="Montserrat"/>
              </a:rPr>
              <a:t>superclase</a:t>
            </a:r>
            <a:r>
              <a:rPr b="0" i="0" lang="es" sz="1682" u="none" cap="none" strike="noStrike">
                <a:solidFill>
                  <a:schemeClr val="dk2"/>
                </a:solidFill>
                <a:latin typeface="Montserrat"/>
                <a:ea typeface="Montserrat"/>
                <a:cs typeface="Montserrat"/>
                <a:sym typeface="Montserrat"/>
              </a:rPr>
              <a:t> de nuestro ejemplo, posee varios atributos de instancia y un método. A pesar de que la utilizaremos como superclase, aún es posible instanciar objetos Persona:</a:t>
            </a:r>
            <a:endParaRPr b="0" i="0" sz="1682" u="none" cap="none" strike="noStrike">
              <a:solidFill>
                <a:schemeClr val="dk2"/>
              </a:solidFill>
              <a:latin typeface="Montserrat"/>
              <a:ea typeface="Montserrat"/>
              <a:cs typeface="Montserrat"/>
              <a:sym typeface="Montserrat"/>
            </a:endParaRPr>
          </a:p>
        </p:txBody>
      </p:sp>
      <p:sp>
        <p:nvSpPr>
          <p:cNvPr id="214" name="Google Shape;214;p11"/>
          <p:cNvSpPr/>
          <p:nvPr/>
        </p:nvSpPr>
        <p:spPr>
          <a:xfrm>
            <a:off x="610288" y="2458750"/>
            <a:ext cx="41043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Programa principal</a:t>
            </a:r>
            <a:endParaRPr b="0" i="0" sz="1400" u="none" cap="none" strike="noStrike">
              <a:solidFill>
                <a:schemeClr val="dk2"/>
              </a:solidFill>
              <a:latin typeface="Montserrat"/>
              <a:ea typeface="Montserrat"/>
              <a:cs typeface="Montserrat"/>
              <a:sym typeface="Montserrat"/>
            </a:endParaRPr>
          </a:p>
        </p:txBody>
      </p:sp>
      <p:sp>
        <p:nvSpPr>
          <p:cNvPr id="215" name="Google Shape;215;p11"/>
          <p:cNvSpPr/>
          <p:nvPr/>
        </p:nvSpPr>
        <p:spPr>
          <a:xfrm>
            <a:off x="610288" y="2687650"/>
            <a:ext cx="4104300" cy="7962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Programa principal:</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p1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Persona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3</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"Carlos"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"Kleiber"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32456812</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FE66D"/>
                </a:solidFill>
                <a:highlight>
                  <a:srgbClr val="23262E"/>
                </a:highlight>
                <a:latin typeface="Consolas"/>
                <a:ea typeface="Consolas"/>
                <a:cs typeface="Consolas"/>
                <a:sym typeface="Consolas"/>
              </a:rPr>
              <a:t>print</a:t>
            </a:r>
            <a:r>
              <a:rPr b="0" i="0" lang="es" sz="1200" u="none" cap="none" strike="noStrike">
                <a:solidFill>
                  <a:srgbClr val="D5CED9"/>
                </a:solidFill>
                <a:highlight>
                  <a:srgbClr val="23262E"/>
                </a:highlight>
                <a:latin typeface="Consolas"/>
                <a:ea typeface="Consolas"/>
                <a:cs typeface="Consolas"/>
                <a:sym typeface="Consolas"/>
              </a:rPr>
              <a:t>(p1)</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sp>
        <p:nvSpPr>
          <p:cNvPr id="216" name="Google Shape;216;p11"/>
          <p:cNvSpPr/>
          <p:nvPr/>
        </p:nvSpPr>
        <p:spPr>
          <a:xfrm>
            <a:off x="5028463" y="2687650"/>
            <a:ext cx="3487800" cy="7962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3 - DNI - 32456812 Kleiber, Carlos</a:t>
            </a:r>
            <a:endParaRPr b="0" i="0" sz="1200" u="none" cap="none" strike="noStrike">
              <a:solidFill>
                <a:srgbClr val="5F6167"/>
              </a:solidFill>
              <a:highlight>
                <a:srgbClr val="23262E"/>
              </a:highlight>
              <a:latin typeface="Consolas"/>
              <a:ea typeface="Consolas"/>
              <a:cs typeface="Consolas"/>
              <a:sym typeface="Consolas"/>
            </a:endParaRPr>
          </a:p>
        </p:txBody>
      </p:sp>
      <p:sp>
        <p:nvSpPr>
          <p:cNvPr id="217" name="Google Shape;217;p11"/>
          <p:cNvSpPr/>
          <p:nvPr/>
        </p:nvSpPr>
        <p:spPr>
          <a:xfrm>
            <a:off x="5028513" y="2458750"/>
            <a:ext cx="34878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Terminal</a:t>
            </a:r>
            <a:endParaRPr b="0" i="0" sz="1400" u="none" cap="none" strike="noStrike">
              <a:solidFill>
                <a:schemeClr val="dk2"/>
              </a:solidFill>
              <a:latin typeface="Montserrat"/>
              <a:ea typeface="Montserrat"/>
              <a:cs typeface="Montserrat"/>
              <a:sym typeface="Montserrat"/>
            </a:endParaRPr>
          </a:p>
        </p:txBody>
      </p:sp>
      <p:sp>
        <p:nvSpPr>
          <p:cNvPr id="218" name="Google Shape;218;p11"/>
          <p:cNvSpPr txBox="1"/>
          <p:nvPr/>
        </p:nvSpPr>
        <p:spPr>
          <a:xfrm>
            <a:off x="436425" y="3591150"/>
            <a:ext cx="8279700" cy="966300"/>
          </a:xfrm>
          <a:prstGeom prst="rect">
            <a:avLst/>
          </a:prstGeom>
          <a:noFill/>
          <a:ln>
            <a:noFill/>
          </a:ln>
        </p:spPr>
        <p:txBody>
          <a:bodyPr anchorCtr="0" anchor="t" bIns="91425" lIns="0" spcFirstLastPara="1" rIns="0" wrap="square" tIns="91425">
            <a:normAutofit lnSpcReduction="20000"/>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El </a:t>
            </a:r>
            <a:r>
              <a:rPr b="1" i="0" lang="es" sz="1682" u="none" cap="none" strike="noStrike">
                <a:solidFill>
                  <a:schemeClr val="dk2"/>
                </a:solidFill>
                <a:latin typeface="Montserrat"/>
                <a:ea typeface="Montserrat"/>
                <a:cs typeface="Montserrat"/>
                <a:sym typeface="Montserrat"/>
              </a:rPr>
              <a:t>método __str__</a:t>
            </a:r>
            <a:r>
              <a:rPr b="0" i="0" lang="es" sz="1682" u="none" cap="none" strike="noStrike">
                <a:solidFill>
                  <a:schemeClr val="dk2"/>
                </a:solidFill>
                <a:latin typeface="Montserrat"/>
                <a:ea typeface="Montserrat"/>
                <a:cs typeface="Montserrat"/>
                <a:sym typeface="Montserrat"/>
              </a:rPr>
              <a:t> de la </a:t>
            </a:r>
            <a:r>
              <a:rPr b="1" i="0" lang="es" sz="1682" u="none" cap="none" strike="noStrike">
                <a:solidFill>
                  <a:schemeClr val="dk2"/>
                </a:solidFill>
                <a:latin typeface="Montserrat"/>
                <a:ea typeface="Montserrat"/>
                <a:cs typeface="Montserrat"/>
                <a:sym typeface="Montserrat"/>
              </a:rPr>
              <a:t>superclase Persona</a:t>
            </a:r>
            <a:r>
              <a:rPr b="0" i="0" lang="es" sz="1682" u="none" cap="none" strike="noStrike">
                <a:solidFill>
                  <a:schemeClr val="dk2"/>
                </a:solidFill>
                <a:latin typeface="Montserrat"/>
                <a:ea typeface="Montserrat"/>
                <a:cs typeface="Montserrat"/>
                <a:sym typeface="Montserrat"/>
              </a:rPr>
              <a:t> muestra la cadena de texto que contiene una representación de los atributos del objeto p1.  Este método también será heredado por la </a:t>
            </a:r>
            <a:r>
              <a:rPr b="1" i="0" lang="es" sz="1682" u="none" cap="none" strike="noStrike">
                <a:solidFill>
                  <a:schemeClr val="dk2"/>
                </a:solidFill>
                <a:latin typeface="Montserrat"/>
                <a:ea typeface="Montserrat"/>
                <a:cs typeface="Montserrat"/>
                <a:sym typeface="Montserrat"/>
              </a:rPr>
              <a:t>subclase AlumnoCodo</a:t>
            </a:r>
            <a:r>
              <a:rPr b="0" i="0" lang="es" sz="1682" u="none" cap="none" strike="noStrike">
                <a:solidFill>
                  <a:schemeClr val="dk2"/>
                </a:solidFill>
                <a:latin typeface="Montserrat"/>
                <a:ea typeface="Montserrat"/>
                <a:cs typeface="Montserrat"/>
                <a:sym typeface="Montserrat"/>
              </a:rPr>
              <a:t>.</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Herencia simple | Subclase</a:t>
            </a:r>
            <a:endParaRPr/>
          </a:p>
        </p:txBody>
      </p:sp>
      <p:sp>
        <p:nvSpPr>
          <p:cNvPr id="224" name="Google Shape;224;p12"/>
          <p:cNvSpPr txBox="1"/>
          <p:nvPr/>
        </p:nvSpPr>
        <p:spPr>
          <a:xfrm>
            <a:off x="432150" y="1260250"/>
            <a:ext cx="8279700" cy="1447500"/>
          </a:xfrm>
          <a:prstGeom prst="rect">
            <a:avLst/>
          </a:prstGeom>
          <a:noFill/>
          <a:ln>
            <a:noFill/>
          </a:ln>
        </p:spPr>
        <p:txBody>
          <a:bodyPr anchorCtr="0" anchor="t" bIns="91425" lIns="0" spcFirstLastPara="1" rIns="0" wrap="square" tIns="91425">
            <a:normAutofit/>
          </a:bodyPr>
          <a:lstStyle/>
          <a:p>
            <a:pPr indent="0" lvl="0" marL="0" marR="0" rtl="0" algn="l">
              <a:lnSpc>
                <a:spcPct val="100000"/>
              </a:lnSpc>
              <a:spcBef>
                <a:spcPts val="0"/>
              </a:spcBef>
              <a:spcAft>
                <a:spcPts val="0"/>
              </a:spcAft>
              <a:buClr>
                <a:schemeClr val="dk1"/>
              </a:buClr>
              <a:buSzPts val="1100"/>
              <a:buFont typeface="Arial"/>
              <a:buNone/>
            </a:pPr>
            <a:r>
              <a:rPr b="0" i="0" lang="es" sz="1650" u="none" cap="none" strike="noStrike">
                <a:solidFill>
                  <a:schemeClr val="dk2"/>
                </a:solidFill>
                <a:latin typeface="Montserrat"/>
                <a:ea typeface="Montserrat"/>
                <a:cs typeface="Montserrat"/>
                <a:sym typeface="Montserrat"/>
              </a:rPr>
              <a:t>La definición de la </a:t>
            </a:r>
            <a:r>
              <a:rPr b="1" i="0" lang="es" sz="1650" u="none" cap="none" strike="noStrike">
                <a:solidFill>
                  <a:schemeClr val="dk2"/>
                </a:solidFill>
                <a:latin typeface="Montserrat"/>
                <a:ea typeface="Montserrat"/>
                <a:cs typeface="Montserrat"/>
                <a:sym typeface="Montserrat"/>
              </a:rPr>
              <a:t>subclase</a:t>
            </a:r>
            <a:r>
              <a:rPr b="0" i="0" lang="es" sz="1650" u="none" cap="none" strike="noStrike">
                <a:solidFill>
                  <a:schemeClr val="dk2"/>
                </a:solidFill>
                <a:latin typeface="Montserrat"/>
                <a:ea typeface="Montserrat"/>
                <a:cs typeface="Montserrat"/>
                <a:sym typeface="Montserrat"/>
              </a:rPr>
              <a:t> </a:t>
            </a:r>
            <a:r>
              <a:rPr b="1" i="0" lang="es" sz="1650" u="none" cap="none" strike="noStrike">
                <a:solidFill>
                  <a:schemeClr val="dk2"/>
                </a:solidFill>
                <a:latin typeface="Montserrat"/>
                <a:ea typeface="Montserrat"/>
                <a:cs typeface="Montserrat"/>
                <a:sym typeface="Montserrat"/>
              </a:rPr>
              <a:t>AlumnoCodo</a:t>
            </a:r>
            <a:r>
              <a:rPr b="0" i="0" lang="es" sz="1650" u="none" cap="none" strike="noStrike">
                <a:solidFill>
                  <a:schemeClr val="dk2"/>
                </a:solidFill>
                <a:latin typeface="Montserrat"/>
                <a:ea typeface="Montserrat"/>
                <a:cs typeface="Montserrat"/>
                <a:sym typeface="Montserrat"/>
              </a:rPr>
              <a:t> incluye en su declaración el argumento “Persona”, que hace referencia a la superclase. Utiliza, en su constructor, el método constructor de la superclase. Vemos que agrega un nuevo atributo de clase, “</a:t>
            </a:r>
            <a:r>
              <a:rPr b="0" i="1" lang="es" sz="1650" u="none" cap="none" strike="noStrike">
                <a:solidFill>
                  <a:schemeClr val="dk2"/>
                </a:solidFill>
                <a:latin typeface="Montserrat"/>
                <a:ea typeface="Montserrat"/>
                <a:cs typeface="Montserrat"/>
                <a:sym typeface="Montserrat"/>
              </a:rPr>
              <a:t>curso</a:t>
            </a:r>
            <a:r>
              <a:rPr b="0" i="0" lang="es" sz="1650" u="none" cap="none" strike="noStrike">
                <a:solidFill>
                  <a:schemeClr val="dk2"/>
                </a:solidFill>
                <a:latin typeface="Montserrat"/>
                <a:ea typeface="Montserrat"/>
                <a:cs typeface="Montserrat"/>
                <a:sym typeface="Montserrat"/>
              </a:rPr>
              <a:t>”, que no está presente en la </a:t>
            </a:r>
            <a:r>
              <a:rPr b="1" i="0" lang="es" sz="1650" u="none" cap="none" strike="noStrike">
                <a:solidFill>
                  <a:schemeClr val="dk2"/>
                </a:solidFill>
                <a:latin typeface="Montserrat"/>
                <a:ea typeface="Montserrat"/>
                <a:cs typeface="Montserrat"/>
                <a:sym typeface="Montserrat"/>
              </a:rPr>
              <a:t>superclase Persona</a:t>
            </a:r>
            <a:r>
              <a:rPr b="0" i="0" lang="es" sz="1650" u="none" cap="none" strike="noStrike">
                <a:solidFill>
                  <a:schemeClr val="dk2"/>
                </a:solidFill>
                <a:latin typeface="Montserrat"/>
                <a:ea typeface="Montserrat"/>
                <a:cs typeface="Montserrat"/>
                <a:sym typeface="Montserrat"/>
              </a:rPr>
              <a:t>.  La </a:t>
            </a:r>
            <a:r>
              <a:rPr b="1" i="0" lang="es" sz="1650" u="none" cap="none" strike="noStrike">
                <a:solidFill>
                  <a:schemeClr val="dk2"/>
                </a:solidFill>
                <a:latin typeface="Montserrat"/>
                <a:ea typeface="Montserrat"/>
                <a:cs typeface="Montserrat"/>
                <a:sym typeface="Montserrat"/>
              </a:rPr>
              <a:t>subclase AlumnoCodo</a:t>
            </a:r>
            <a:r>
              <a:rPr b="0" i="0" lang="es" sz="1650" u="none" cap="none" strike="noStrike">
                <a:solidFill>
                  <a:schemeClr val="dk2"/>
                </a:solidFill>
                <a:latin typeface="Montserrat"/>
                <a:ea typeface="Montserrat"/>
                <a:cs typeface="Montserrat"/>
                <a:sym typeface="Montserrat"/>
              </a:rPr>
              <a:t> hereda el método __str__ de la superclase.</a:t>
            </a:r>
            <a:endParaRPr b="0" i="0" sz="1650" u="none" cap="none" strike="noStrike">
              <a:solidFill>
                <a:schemeClr val="dk2"/>
              </a:solidFill>
              <a:latin typeface="Montserrat"/>
              <a:ea typeface="Montserrat"/>
              <a:cs typeface="Montserrat"/>
              <a:sym typeface="Montserrat"/>
            </a:endParaRPr>
          </a:p>
        </p:txBody>
      </p:sp>
      <p:sp>
        <p:nvSpPr>
          <p:cNvPr id="225" name="Google Shape;225;p12"/>
          <p:cNvSpPr/>
          <p:nvPr/>
        </p:nvSpPr>
        <p:spPr>
          <a:xfrm>
            <a:off x="1214677" y="2787375"/>
            <a:ext cx="66972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Subclase AlumnoCodo</a:t>
            </a:r>
            <a:endParaRPr b="0" i="0" sz="1400" u="none" cap="none" strike="noStrike">
              <a:solidFill>
                <a:schemeClr val="dk2"/>
              </a:solidFill>
              <a:latin typeface="Montserrat"/>
              <a:ea typeface="Montserrat"/>
              <a:cs typeface="Montserrat"/>
              <a:sym typeface="Montserrat"/>
            </a:endParaRPr>
          </a:p>
        </p:txBody>
      </p:sp>
      <p:sp>
        <p:nvSpPr>
          <p:cNvPr id="226" name="Google Shape;226;p12"/>
          <p:cNvSpPr/>
          <p:nvPr/>
        </p:nvSpPr>
        <p:spPr>
          <a:xfrm>
            <a:off x="1214713" y="3016275"/>
            <a:ext cx="6697200" cy="16050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class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AlumnoCodo</a:t>
            </a:r>
            <a:r>
              <a:rPr b="0" i="0" lang="es" sz="1200" u="none" cap="none" strike="noStrike">
                <a:solidFill>
                  <a:srgbClr val="D5CED9"/>
                </a:solidFill>
                <a:highlight>
                  <a:srgbClr val="23262E"/>
                </a:highlight>
                <a:latin typeface="Consolas"/>
                <a:ea typeface="Consolas"/>
                <a:cs typeface="Consolas"/>
                <a:sym typeface="Consolas"/>
              </a:rPr>
              <a:t>(</a:t>
            </a:r>
            <a:r>
              <a:rPr b="0" i="0" lang="es" sz="1200" u="sng" cap="none" strike="noStrike">
                <a:solidFill>
                  <a:srgbClr val="FFE66D"/>
                </a:solidFill>
                <a:highlight>
                  <a:srgbClr val="23262E"/>
                </a:highlight>
                <a:latin typeface="Consolas"/>
                <a:ea typeface="Consolas"/>
                <a:cs typeface="Consolas"/>
                <a:sym typeface="Consolas"/>
              </a:rPr>
              <a:t>Persona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Parámetro: superclase</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Clase que representa a un alumno de Codo a Codo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__init__</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identificacion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nombre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apellido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dni</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curso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Constructor de Alumno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Invocamos al constructor de la superclase:</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Persona.</a:t>
            </a:r>
            <a:r>
              <a:rPr b="0" i="0" lang="es" sz="1200" u="none" cap="none" strike="noStrike">
                <a:solidFill>
                  <a:srgbClr val="EE5D43"/>
                </a:solidFill>
                <a:highlight>
                  <a:srgbClr val="23262E"/>
                </a:highlight>
                <a:latin typeface="Consolas"/>
                <a:ea typeface="Consolas"/>
                <a:cs typeface="Consolas"/>
                <a:sym typeface="Consolas"/>
              </a:rPr>
              <a:t>__init__</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 identificacion, nombre, apellido, dni)</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agregamos el atributo propio del alumno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.curso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curso</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Herencia simple | Subclase</a:t>
            </a:r>
            <a:endParaRPr/>
          </a:p>
        </p:txBody>
      </p:sp>
      <p:sp>
        <p:nvSpPr>
          <p:cNvPr id="232" name="Google Shape;232;p13"/>
          <p:cNvSpPr txBox="1"/>
          <p:nvPr/>
        </p:nvSpPr>
        <p:spPr>
          <a:xfrm>
            <a:off x="436425" y="12817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En este punto, tenemos la superclase y la subclase definidas. Vimos que podíamos instanciar objetos de la superclase. Y ahora también podemos hacerlo con subclase:</a:t>
            </a:r>
            <a:endParaRPr b="0" i="0" sz="1682" u="none" cap="none" strike="noStrike">
              <a:solidFill>
                <a:schemeClr val="dk2"/>
              </a:solidFill>
              <a:latin typeface="Montserrat"/>
              <a:ea typeface="Montserrat"/>
              <a:cs typeface="Montserrat"/>
              <a:sym typeface="Montserrat"/>
            </a:endParaRPr>
          </a:p>
        </p:txBody>
      </p:sp>
      <p:sp>
        <p:nvSpPr>
          <p:cNvPr id="233" name="Google Shape;233;p13"/>
          <p:cNvSpPr/>
          <p:nvPr/>
        </p:nvSpPr>
        <p:spPr>
          <a:xfrm>
            <a:off x="610275" y="2272775"/>
            <a:ext cx="41043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Programa principal</a:t>
            </a:r>
            <a:endParaRPr b="0" i="0" sz="1400" u="none" cap="none" strike="noStrike">
              <a:solidFill>
                <a:schemeClr val="dk2"/>
              </a:solidFill>
              <a:latin typeface="Montserrat"/>
              <a:ea typeface="Montserrat"/>
              <a:cs typeface="Montserrat"/>
              <a:sym typeface="Montserrat"/>
            </a:endParaRPr>
          </a:p>
        </p:txBody>
      </p:sp>
      <p:sp>
        <p:nvSpPr>
          <p:cNvPr id="234" name="Google Shape;234;p13"/>
          <p:cNvSpPr/>
          <p:nvPr/>
        </p:nvSpPr>
        <p:spPr>
          <a:xfrm>
            <a:off x="610275" y="2501675"/>
            <a:ext cx="4104300" cy="7962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Programa principal:</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a1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AlumnoCodo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1</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"Eliana"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"Vera"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27416319</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"Full Stack"</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FE66D"/>
                </a:solidFill>
                <a:highlight>
                  <a:srgbClr val="23262E"/>
                </a:highlight>
                <a:latin typeface="Consolas"/>
                <a:ea typeface="Consolas"/>
                <a:cs typeface="Consolas"/>
                <a:sym typeface="Consolas"/>
              </a:rPr>
              <a:t>print</a:t>
            </a:r>
            <a:r>
              <a:rPr b="0" i="0" lang="es" sz="1200" u="none" cap="none" strike="noStrike">
                <a:solidFill>
                  <a:srgbClr val="D5CED9"/>
                </a:solidFill>
                <a:highlight>
                  <a:srgbClr val="23262E"/>
                </a:highlight>
                <a:latin typeface="Consolas"/>
                <a:ea typeface="Consolas"/>
                <a:cs typeface="Consolas"/>
                <a:sym typeface="Consolas"/>
              </a:rPr>
              <a:t>(a1)</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sp>
        <p:nvSpPr>
          <p:cNvPr id="235" name="Google Shape;235;p13"/>
          <p:cNvSpPr/>
          <p:nvPr/>
        </p:nvSpPr>
        <p:spPr>
          <a:xfrm>
            <a:off x="5028450" y="2501675"/>
            <a:ext cx="3487800" cy="7962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1 - DNI - 27416319 Vera, Eliana</a:t>
            </a:r>
            <a:endParaRPr b="0" i="0" sz="1200" u="none" cap="none" strike="noStrike">
              <a:solidFill>
                <a:srgbClr val="5F6167"/>
              </a:solidFill>
              <a:highlight>
                <a:srgbClr val="23262E"/>
              </a:highlight>
              <a:latin typeface="Consolas"/>
              <a:ea typeface="Consolas"/>
              <a:cs typeface="Consolas"/>
              <a:sym typeface="Consolas"/>
            </a:endParaRPr>
          </a:p>
        </p:txBody>
      </p:sp>
      <p:sp>
        <p:nvSpPr>
          <p:cNvPr id="236" name="Google Shape;236;p13"/>
          <p:cNvSpPr/>
          <p:nvPr/>
        </p:nvSpPr>
        <p:spPr>
          <a:xfrm>
            <a:off x="5028500" y="2272775"/>
            <a:ext cx="34878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Terminal</a:t>
            </a:r>
            <a:endParaRPr b="0" i="0" sz="1400" u="none" cap="none" strike="noStrike">
              <a:solidFill>
                <a:schemeClr val="dk2"/>
              </a:solidFill>
              <a:latin typeface="Montserrat"/>
              <a:ea typeface="Montserrat"/>
              <a:cs typeface="Montserrat"/>
              <a:sym typeface="Montserrat"/>
            </a:endParaRPr>
          </a:p>
        </p:txBody>
      </p:sp>
      <p:sp>
        <p:nvSpPr>
          <p:cNvPr id="237" name="Google Shape;237;p13"/>
          <p:cNvSpPr txBox="1"/>
          <p:nvPr/>
        </p:nvSpPr>
        <p:spPr>
          <a:xfrm>
            <a:off x="436425" y="3355075"/>
            <a:ext cx="8279700" cy="1251900"/>
          </a:xfrm>
          <a:prstGeom prst="rect">
            <a:avLst/>
          </a:prstGeom>
          <a:noFill/>
          <a:ln>
            <a:noFill/>
          </a:ln>
        </p:spPr>
        <p:txBody>
          <a:bodyPr anchorCtr="0" anchor="t" bIns="91425" lIns="0" spcFirstLastPara="1" rIns="0" wrap="square" tIns="91425">
            <a:normAutofit lnSpcReduction="10000"/>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Al imprimir el objeto </a:t>
            </a:r>
            <a:r>
              <a:rPr b="1" i="0" lang="es" sz="1682" u="none" cap="none" strike="noStrike">
                <a:solidFill>
                  <a:schemeClr val="dk2"/>
                </a:solidFill>
                <a:latin typeface="Montserrat"/>
                <a:ea typeface="Montserrat"/>
                <a:cs typeface="Montserrat"/>
                <a:sym typeface="Montserrat"/>
              </a:rPr>
              <a:t>a1</a:t>
            </a:r>
            <a:r>
              <a:rPr b="0" i="0" lang="es" sz="1682" u="none" cap="none" strike="noStrike">
                <a:solidFill>
                  <a:schemeClr val="dk2"/>
                </a:solidFill>
                <a:latin typeface="Montserrat"/>
                <a:ea typeface="Montserrat"/>
                <a:cs typeface="Montserrat"/>
                <a:sym typeface="Montserrat"/>
              </a:rPr>
              <a:t>, estamos usando el </a:t>
            </a:r>
            <a:r>
              <a:rPr b="1" i="0" lang="es" sz="1682" u="none" cap="none" strike="noStrike">
                <a:solidFill>
                  <a:schemeClr val="dk2"/>
                </a:solidFill>
                <a:latin typeface="Montserrat"/>
                <a:ea typeface="Montserrat"/>
                <a:cs typeface="Montserrat"/>
                <a:sym typeface="Montserrat"/>
              </a:rPr>
              <a:t>método __str__</a:t>
            </a:r>
            <a:r>
              <a:rPr b="0" i="0" lang="es" sz="1682" u="none" cap="none" strike="noStrike">
                <a:solidFill>
                  <a:schemeClr val="dk2"/>
                </a:solidFill>
                <a:latin typeface="Montserrat"/>
                <a:ea typeface="Montserrat"/>
                <a:cs typeface="Montserrat"/>
                <a:sym typeface="Montserrat"/>
              </a:rPr>
              <a:t> de la </a:t>
            </a:r>
            <a:r>
              <a:rPr b="1" i="0" lang="es" sz="1682" u="none" cap="none" strike="noStrike">
                <a:solidFill>
                  <a:schemeClr val="dk2"/>
                </a:solidFill>
                <a:latin typeface="Montserrat"/>
                <a:ea typeface="Montserrat"/>
                <a:cs typeface="Montserrat"/>
                <a:sym typeface="Montserrat"/>
              </a:rPr>
              <a:t>superclase Persona</a:t>
            </a:r>
            <a:r>
              <a:rPr b="0" i="0" lang="es" sz="1682" u="none" cap="none" strike="noStrike">
                <a:solidFill>
                  <a:schemeClr val="dk2"/>
                </a:solidFill>
                <a:latin typeface="Montserrat"/>
                <a:ea typeface="Montserrat"/>
                <a:cs typeface="Montserrat"/>
                <a:sym typeface="Montserrat"/>
              </a:rPr>
              <a:t>, que ha sido heredado por la subclase AlumnoCodo. Es por ello que el curso al que pertenece no se muestra. Pero es posible agregar en la subclase un nuevo método __str__ que solucione este problema.</a:t>
            </a:r>
            <a:endParaRPr b="0" i="0" sz="1682" u="none" cap="none" strike="noStrike">
              <a:solidFill>
                <a:schemeClr val="dk2"/>
              </a:solidFill>
              <a:latin typeface="Montserrat"/>
              <a:ea typeface="Montserrat"/>
              <a:cs typeface="Montserrat"/>
              <a:sym typeface="Montserrat"/>
            </a:endParaRPr>
          </a:p>
        </p:txBody>
      </p:sp>
      <p:cxnSp>
        <p:nvCxnSpPr>
          <p:cNvPr id="238" name="Google Shape;238;p13"/>
          <p:cNvCxnSpPr>
            <a:stCxn id="239" idx="2"/>
            <a:endCxn id="240" idx="0"/>
          </p:cNvCxnSpPr>
          <p:nvPr/>
        </p:nvCxnSpPr>
        <p:spPr>
          <a:xfrm flipH="1">
            <a:off x="8103225" y="2384950"/>
            <a:ext cx="69300" cy="531600"/>
          </a:xfrm>
          <a:prstGeom prst="straightConnector1">
            <a:avLst/>
          </a:prstGeom>
          <a:noFill/>
          <a:ln cap="flat" cmpd="sng" w="28575">
            <a:solidFill>
              <a:schemeClr val="dk2"/>
            </a:solidFill>
            <a:prstDash val="solid"/>
            <a:round/>
            <a:headEnd len="sm" w="sm" type="none"/>
            <a:tailEnd len="med" w="med" type="triangle"/>
          </a:ln>
        </p:spPr>
      </p:cxnSp>
      <p:sp>
        <p:nvSpPr>
          <p:cNvPr id="239" name="Google Shape;239;p13"/>
          <p:cNvSpPr/>
          <p:nvPr/>
        </p:nvSpPr>
        <p:spPr>
          <a:xfrm>
            <a:off x="7628925" y="2024950"/>
            <a:ext cx="1087200" cy="360000"/>
          </a:xfrm>
          <a:prstGeom prst="flowChartAlternateProcess">
            <a:avLst/>
          </a:prstGeom>
          <a:solidFill>
            <a:srgbClr val="F8C823"/>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1" i="0" lang="es" sz="1100" u="none" cap="none" strike="noStrike">
                <a:solidFill>
                  <a:schemeClr val="dk2"/>
                </a:solidFill>
                <a:latin typeface="Montserrat"/>
                <a:ea typeface="Montserrat"/>
                <a:cs typeface="Montserrat"/>
                <a:sym typeface="Montserrat"/>
              </a:rPr>
              <a:t>¿Curso?</a:t>
            </a:r>
            <a:endParaRPr b="1" i="0" sz="1100" u="none" cap="none" strike="noStrike">
              <a:solidFill>
                <a:schemeClr val="dk2"/>
              </a:solidFill>
              <a:latin typeface="Montserrat"/>
              <a:ea typeface="Montserrat"/>
              <a:cs typeface="Montserrat"/>
              <a:sym typeface="Montserrat"/>
            </a:endParaRPr>
          </a:p>
        </p:txBody>
      </p:sp>
      <p:sp>
        <p:nvSpPr>
          <p:cNvPr id="240" name="Google Shape;240;p13"/>
          <p:cNvSpPr/>
          <p:nvPr/>
        </p:nvSpPr>
        <p:spPr>
          <a:xfrm>
            <a:off x="7800575" y="2916550"/>
            <a:ext cx="605100" cy="228900"/>
          </a:xfrm>
          <a:prstGeom prst="flowChartAlternateProcess">
            <a:avLst/>
          </a:prstGeom>
          <a:solidFill>
            <a:schemeClr val="dk2"/>
          </a:solidFill>
          <a:ln cap="flat" cmpd="sng" w="9525">
            <a:solidFill>
              <a:schemeClr val="lt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1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Herencia simple | Subclase</a:t>
            </a:r>
            <a:endParaRPr/>
          </a:p>
        </p:txBody>
      </p:sp>
      <p:sp>
        <p:nvSpPr>
          <p:cNvPr id="246" name="Google Shape;246;p14"/>
          <p:cNvSpPr txBox="1"/>
          <p:nvPr/>
        </p:nvSpPr>
        <p:spPr>
          <a:xfrm>
            <a:off x="432150" y="1260250"/>
            <a:ext cx="8279700" cy="709200"/>
          </a:xfrm>
          <a:prstGeom prst="rect">
            <a:avLst/>
          </a:prstGeom>
          <a:noFill/>
          <a:ln>
            <a:noFill/>
          </a:ln>
        </p:spPr>
        <p:txBody>
          <a:bodyPr anchorCtr="0" anchor="t" bIns="91425" lIns="0" spcFirstLastPara="1" rIns="0" wrap="square" tIns="91425">
            <a:normAutofit/>
          </a:bodyPr>
          <a:lstStyle/>
          <a:p>
            <a:pPr indent="0" lvl="0" marL="0" marR="0" rtl="0" algn="l">
              <a:lnSpc>
                <a:spcPct val="100000"/>
              </a:lnSpc>
              <a:spcBef>
                <a:spcPts val="0"/>
              </a:spcBef>
              <a:spcAft>
                <a:spcPts val="0"/>
              </a:spcAft>
              <a:buClr>
                <a:schemeClr val="dk1"/>
              </a:buClr>
              <a:buSzPts val="1100"/>
              <a:buFont typeface="Arial"/>
              <a:buNone/>
            </a:pPr>
            <a:r>
              <a:rPr b="0" i="0" lang="es" sz="1650" u="none" cap="none" strike="noStrike">
                <a:solidFill>
                  <a:schemeClr val="dk2"/>
                </a:solidFill>
                <a:latin typeface="Montserrat"/>
                <a:ea typeface="Montserrat"/>
                <a:cs typeface="Montserrat"/>
                <a:sym typeface="Montserrat"/>
              </a:rPr>
              <a:t>Agregamos a la </a:t>
            </a:r>
            <a:r>
              <a:rPr b="1" i="0" lang="es" sz="1650" u="none" cap="none" strike="noStrike">
                <a:solidFill>
                  <a:schemeClr val="dk2"/>
                </a:solidFill>
                <a:latin typeface="Montserrat"/>
                <a:ea typeface="Montserrat"/>
                <a:cs typeface="Montserrat"/>
                <a:sym typeface="Montserrat"/>
              </a:rPr>
              <a:t>subclase</a:t>
            </a:r>
            <a:r>
              <a:rPr b="0" i="0" lang="es" sz="1650" u="none" cap="none" strike="noStrike">
                <a:solidFill>
                  <a:schemeClr val="dk2"/>
                </a:solidFill>
                <a:latin typeface="Montserrat"/>
                <a:ea typeface="Montserrat"/>
                <a:cs typeface="Montserrat"/>
                <a:sym typeface="Montserrat"/>
              </a:rPr>
              <a:t> </a:t>
            </a:r>
            <a:r>
              <a:rPr b="1" i="0" lang="es" sz="1650" u="none" cap="none" strike="noStrike">
                <a:solidFill>
                  <a:schemeClr val="dk2"/>
                </a:solidFill>
                <a:latin typeface="Montserrat"/>
                <a:ea typeface="Montserrat"/>
                <a:cs typeface="Montserrat"/>
                <a:sym typeface="Montserrat"/>
              </a:rPr>
              <a:t>AlumnoCodo</a:t>
            </a:r>
            <a:r>
              <a:rPr b="0" i="0" lang="es" sz="1650" u="none" cap="none" strike="noStrike">
                <a:solidFill>
                  <a:schemeClr val="dk2"/>
                </a:solidFill>
                <a:latin typeface="Montserrat"/>
                <a:ea typeface="Montserrat"/>
                <a:cs typeface="Montserrat"/>
                <a:sym typeface="Montserrat"/>
              </a:rPr>
              <a:t> su propio método __str__ , que reemplazará al heredado de la superclase:</a:t>
            </a:r>
            <a:endParaRPr b="0" i="0" sz="1650" u="none" cap="none" strike="noStrike">
              <a:solidFill>
                <a:schemeClr val="dk2"/>
              </a:solidFill>
              <a:latin typeface="Montserrat"/>
              <a:ea typeface="Montserrat"/>
              <a:cs typeface="Montserrat"/>
              <a:sym typeface="Montserrat"/>
            </a:endParaRPr>
          </a:p>
        </p:txBody>
      </p:sp>
      <p:sp>
        <p:nvSpPr>
          <p:cNvPr id="247" name="Google Shape;247;p14"/>
          <p:cNvSpPr/>
          <p:nvPr/>
        </p:nvSpPr>
        <p:spPr>
          <a:xfrm>
            <a:off x="1178902" y="1889300"/>
            <a:ext cx="66972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Método __str__ de la Subclase AlumnoCodo</a:t>
            </a:r>
            <a:endParaRPr b="0" i="0" sz="1400" u="none" cap="none" strike="noStrike">
              <a:solidFill>
                <a:schemeClr val="dk2"/>
              </a:solidFill>
              <a:latin typeface="Montserrat"/>
              <a:ea typeface="Montserrat"/>
              <a:cs typeface="Montserrat"/>
              <a:sym typeface="Montserrat"/>
            </a:endParaRPr>
          </a:p>
        </p:txBody>
      </p:sp>
      <p:sp>
        <p:nvSpPr>
          <p:cNvPr id="248" name="Google Shape;248;p14"/>
          <p:cNvSpPr/>
          <p:nvPr/>
        </p:nvSpPr>
        <p:spPr>
          <a:xfrm>
            <a:off x="1178900" y="2118200"/>
            <a:ext cx="6697200" cy="12075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Método str propio de la subclase AlumnoCodo: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__str__</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cadena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f</a:t>
            </a:r>
            <a:r>
              <a:rPr b="0" i="0" lang="es" sz="1200" u="none" cap="none" strike="noStrike">
                <a:solidFill>
                  <a:srgbClr val="96E072"/>
                </a:solidFill>
                <a:highlight>
                  <a:srgbClr val="23262E"/>
                </a:highlight>
                <a:latin typeface="Consolas"/>
                <a:ea typeface="Consolas"/>
                <a:cs typeface="Consolas"/>
                <a:sym typeface="Consolas"/>
              </a:rPr>
              <a:t>"</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.id</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 - DNI -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.dni</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\n</a:t>
            </a:r>
            <a:r>
              <a:rPr b="0" i="0" lang="es" sz="1200" u="none" cap="none" strike="noStrike">
                <a:solidFill>
                  <a:srgbClr val="96E072"/>
                </a:solidFill>
                <a:highlight>
                  <a:srgbClr val="23262E"/>
                </a:highlight>
                <a:latin typeface="Consolas"/>
                <a:ea typeface="Consolas"/>
                <a:cs typeface="Consolas"/>
                <a:sym typeface="Consolas"/>
              </a:rPr>
              <a:t>"</a:t>
            </a:r>
            <a:endParaRPr b="0" i="0" sz="12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cadena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f</a:t>
            </a:r>
            <a:r>
              <a:rPr b="0" i="0" lang="es" sz="1200" u="none" cap="none" strike="noStrike">
                <a:solidFill>
                  <a:srgbClr val="96E072"/>
                </a:solidFill>
                <a:highlight>
                  <a:srgbClr val="23262E"/>
                </a:highlight>
                <a:latin typeface="Consolas"/>
                <a:ea typeface="Consolas"/>
                <a:cs typeface="Consolas"/>
                <a:sym typeface="Consolas"/>
              </a:rPr>
              <a:t>"</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.apellido</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.nombre</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\n</a:t>
            </a:r>
            <a:r>
              <a:rPr b="0" i="0" lang="es" sz="1200" u="none" cap="none" strike="noStrike">
                <a:solidFill>
                  <a:srgbClr val="96E072"/>
                </a:solidFill>
                <a:highlight>
                  <a:srgbClr val="23262E"/>
                </a:highlight>
                <a:latin typeface="Consolas"/>
                <a:ea typeface="Consolas"/>
                <a:cs typeface="Consolas"/>
                <a:sym typeface="Consolas"/>
              </a:rPr>
              <a:t>"</a:t>
            </a:r>
            <a:endParaRPr b="0" i="0" sz="12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cadena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f</a:t>
            </a:r>
            <a:r>
              <a:rPr b="0" i="0" lang="es" sz="1200" u="none" cap="none" strike="noStrike">
                <a:solidFill>
                  <a:srgbClr val="96E072"/>
                </a:solidFill>
                <a:highlight>
                  <a:srgbClr val="23262E"/>
                </a:highlight>
                <a:latin typeface="Consolas"/>
                <a:ea typeface="Consolas"/>
                <a:cs typeface="Consolas"/>
                <a:sym typeface="Consolas"/>
              </a:rPr>
              <a:t>"Carrera: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.curso</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t>
            </a:r>
            <a:endParaRPr b="0" i="0" sz="12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return</a:t>
            </a:r>
            <a:r>
              <a:rPr b="0" i="0" lang="es" sz="1200" u="none" cap="none" strike="noStrike">
                <a:solidFill>
                  <a:srgbClr val="D5CED9"/>
                </a:solidFill>
                <a:highlight>
                  <a:srgbClr val="23262E"/>
                </a:highlight>
                <a:latin typeface="Consolas"/>
                <a:ea typeface="Consolas"/>
                <a:cs typeface="Consolas"/>
                <a:sym typeface="Consolas"/>
              </a:rPr>
              <a:t> cadena</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p:txBody>
      </p:sp>
      <p:sp>
        <p:nvSpPr>
          <p:cNvPr id="249" name="Google Shape;249;p14"/>
          <p:cNvSpPr/>
          <p:nvPr/>
        </p:nvSpPr>
        <p:spPr>
          <a:xfrm>
            <a:off x="618975" y="3381575"/>
            <a:ext cx="41043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Programa principal</a:t>
            </a:r>
            <a:endParaRPr b="0" i="0" sz="1400" u="none" cap="none" strike="noStrike">
              <a:solidFill>
                <a:schemeClr val="dk2"/>
              </a:solidFill>
              <a:latin typeface="Montserrat"/>
              <a:ea typeface="Montserrat"/>
              <a:cs typeface="Montserrat"/>
              <a:sym typeface="Montserrat"/>
            </a:endParaRPr>
          </a:p>
        </p:txBody>
      </p:sp>
      <p:sp>
        <p:nvSpPr>
          <p:cNvPr id="250" name="Google Shape;250;p14"/>
          <p:cNvSpPr/>
          <p:nvPr/>
        </p:nvSpPr>
        <p:spPr>
          <a:xfrm>
            <a:off x="618975" y="3610475"/>
            <a:ext cx="4104300" cy="10323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p1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Persona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3</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"Carlos"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"Kleiber"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32456812</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FE66D"/>
                </a:solidFill>
                <a:highlight>
                  <a:srgbClr val="23262E"/>
                </a:highlight>
                <a:latin typeface="Consolas"/>
                <a:ea typeface="Consolas"/>
                <a:cs typeface="Consolas"/>
                <a:sym typeface="Consolas"/>
              </a:rPr>
              <a:t>print</a:t>
            </a:r>
            <a:r>
              <a:rPr b="0" i="0" lang="es" sz="1200" u="none" cap="none" strike="noStrike">
                <a:solidFill>
                  <a:srgbClr val="D5CED9"/>
                </a:solidFill>
                <a:highlight>
                  <a:srgbClr val="23262E"/>
                </a:highlight>
                <a:latin typeface="Consolas"/>
                <a:ea typeface="Consolas"/>
                <a:cs typeface="Consolas"/>
                <a:sym typeface="Consolas"/>
              </a:rPr>
              <a:t>(p1)</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a1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AlumnoCodo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1</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"Eliana"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"Vera"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27416319</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"Full Stack"</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FE66D"/>
                </a:solidFill>
                <a:highlight>
                  <a:srgbClr val="23262E"/>
                </a:highlight>
                <a:latin typeface="Consolas"/>
                <a:ea typeface="Consolas"/>
                <a:cs typeface="Consolas"/>
                <a:sym typeface="Consolas"/>
              </a:rPr>
              <a:t>print</a:t>
            </a:r>
            <a:r>
              <a:rPr b="0" i="0" lang="es" sz="1200" u="none" cap="none" strike="noStrike">
                <a:solidFill>
                  <a:srgbClr val="D5CED9"/>
                </a:solidFill>
                <a:highlight>
                  <a:srgbClr val="23262E"/>
                </a:highlight>
                <a:latin typeface="Consolas"/>
                <a:ea typeface="Consolas"/>
                <a:cs typeface="Consolas"/>
                <a:sym typeface="Consolas"/>
              </a:rPr>
              <a:t>(a1)</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sp>
        <p:nvSpPr>
          <p:cNvPr id="251" name="Google Shape;251;p14"/>
          <p:cNvSpPr/>
          <p:nvPr/>
        </p:nvSpPr>
        <p:spPr>
          <a:xfrm>
            <a:off x="5037150" y="3610475"/>
            <a:ext cx="3487800" cy="10323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3 - DNI - 32456812 Kleiber, Carlos</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1 - DNI - 27416319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Vera,Eliana </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lt2"/>
                </a:solidFill>
                <a:highlight>
                  <a:srgbClr val="23262E"/>
                </a:highlight>
                <a:latin typeface="Consolas"/>
                <a:ea typeface="Consolas"/>
                <a:cs typeface="Consolas"/>
                <a:sym typeface="Consolas"/>
              </a:rPr>
              <a:t>Carrera: Full Stack</a:t>
            </a:r>
            <a:endParaRPr b="0" i="0" sz="1200" u="none" cap="none" strike="noStrike">
              <a:solidFill>
                <a:schemeClr val="lt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lt2"/>
              </a:solidFill>
              <a:highlight>
                <a:srgbClr val="23262E"/>
              </a:highlight>
              <a:latin typeface="Consolas"/>
              <a:ea typeface="Consolas"/>
              <a:cs typeface="Consolas"/>
              <a:sym typeface="Consolas"/>
            </a:endParaRPr>
          </a:p>
        </p:txBody>
      </p:sp>
      <p:sp>
        <p:nvSpPr>
          <p:cNvPr id="252" name="Google Shape;252;p14"/>
          <p:cNvSpPr/>
          <p:nvPr/>
        </p:nvSpPr>
        <p:spPr>
          <a:xfrm>
            <a:off x="5037200" y="3381575"/>
            <a:ext cx="34878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Terminal</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Herencia simple y herencia múltiple</a:t>
            </a:r>
            <a:endParaRPr/>
          </a:p>
        </p:txBody>
      </p:sp>
      <p:sp>
        <p:nvSpPr>
          <p:cNvPr id="258" name="Google Shape;258;p15"/>
          <p:cNvSpPr txBox="1"/>
          <p:nvPr/>
        </p:nvSpPr>
        <p:spPr>
          <a:xfrm>
            <a:off x="436425" y="12817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Los casos que hemos analizado tienen lo que se conoce como </a:t>
            </a:r>
            <a:r>
              <a:rPr b="1" i="0" lang="es" sz="1682" u="none" cap="none" strike="noStrike">
                <a:solidFill>
                  <a:schemeClr val="dk2"/>
                </a:solidFill>
                <a:latin typeface="Montserrat"/>
                <a:ea typeface="Montserrat"/>
                <a:cs typeface="Montserrat"/>
                <a:sym typeface="Montserrat"/>
              </a:rPr>
              <a:t>herencia simple</a:t>
            </a:r>
            <a:r>
              <a:rPr b="0" i="0" lang="es" sz="1682" u="none" cap="none" strike="noStrike">
                <a:solidFill>
                  <a:schemeClr val="dk2"/>
                </a:solidFill>
                <a:latin typeface="Montserrat"/>
                <a:ea typeface="Montserrat"/>
                <a:cs typeface="Montserrat"/>
                <a:sym typeface="Montserrat"/>
              </a:rPr>
              <a:t>, que tiene lugar cuando una clase derivada (subclase) hereda atributos y métodos de una única clase base (superclase).</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La </a:t>
            </a:r>
            <a:r>
              <a:rPr b="1" i="0" lang="es" sz="1682" u="none" cap="none" strike="noStrike">
                <a:solidFill>
                  <a:schemeClr val="dk2"/>
                </a:solidFill>
                <a:latin typeface="Montserrat"/>
                <a:ea typeface="Montserrat"/>
                <a:cs typeface="Montserrat"/>
                <a:sym typeface="Montserrat"/>
              </a:rPr>
              <a:t>herencia múltiple</a:t>
            </a:r>
            <a:r>
              <a:rPr b="0" i="0" lang="es" sz="1682" u="none" cap="none" strike="noStrike">
                <a:solidFill>
                  <a:schemeClr val="dk2"/>
                </a:solidFill>
                <a:latin typeface="Montserrat"/>
                <a:ea typeface="Montserrat"/>
                <a:cs typeface="Montserrat"/>
                <a:sym typeface="Montserrat"/>
              </a:rPr>
              <a:t> ocurre cuando una subclase deriva de dos o más clases base. Al escribir el código de la subclase, las superclases de las que heredará métodos y atributos se indican de la misma forma, separando cada una con una coma.</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Por ejemplo, una subclase </a:t>
            </a:r>
            <a:r>
              <a:rPr b="1" i="0" lang="es" sz="1682" u="none" cap="none" strike="noStrike">
                <a:solidFill>
                  <a:schemeClr val="dk2"/>
                </a:solidFill>
                <a:latin typeface="Montserrat"/>
                <a:ea typeface="Montserrat"/>
                <a:cs typeface="Montserrat"/>
                <a:sym typeface="Montserrat"/>
              </a:rPr>
              <a:t>Hijo</a:t>
            </a:r>
            <a:r>
              <a:rPr b="0" i="0" lang="es" sz="1682" u="none" cap="none" strike="noStrike">
                <a:solidFill>
                  <a:schemeClr val="dk2"/>
                </a:solidFill>
                <a:latin typeface="Montserrat"/>
                <a:ea typeface="Montserrat"/>
                <a:cs typeface="Montserrat"/>
                <a:sym typeface="Montserrat"/>
              </a:rPr>
              <a:t> podría heredar de dos superclases: </a:t>
            </a:r>
            <a:r>
              <a:rPr b="1" i="0" lang="es" sz="1682" u="none" cap="none" strike="noStrike">
                <a:solidFill>
                  <a:schemeClr val="dk2"/>
                </a:solidFill>
                <a:latin typeface="Montserrat"/>
                <a:ea typeface="Montserrat"/>
                <a:cs typeface="Montserrat"/>
                <a:sym typeface="Montserrat"/>
              </a:rPr>
              <a:t>Padre</a:t>
            </a:r>
            <a:r>
              <a:rPr b="0" i="0" lang="es" sz="1682" u="none" cap="none" strike="noStrike">
                <a:solidFill>
                  <a:schemeClr val="dk2"/>
                </a:solidFill>
                <a:latin typeface="Montserrat"/>
                <a:ea typeface="Montserrat"/>
                <a:cs typeface="Montserrat"/>
                <a:sym typeface="Montserrat"/>
              </a:rPr>
              <a:t> y </a:t>
            </a:r>
            <a:r>
              <a:rPr b="1" i="0" lang="es" sz="1682" u="none" cap="none" strike="noStrike">
                <a:solidFill>
                  <a:schemeClr val="dk2"/>
                </a:solidFill>
                <a:latin typeface="Montserrat"/>
                <a:ea typeface="Montserrat"/>
                <a:cs typeface="Montserrat"/>
                <a:sym typeface="Montserrat"/>
              </a:rPr>
              <a:t>Madre</a:t>
            </a:r>
            <a:r>
              <a:rPr b="0" i="0" lang="es" sz="1682" u="none" cap="none" strike="noStrike">
                <a:solidFill>
                  <a:schemeClr val="dk2"/>
                </a:solidFill>
                <a:latin typeface="Montserrat"/>
                <a:ea typeface="Montserrat"/>
                <a:cs typeface="Montserrat"/>
                <a:sym typeface="Montserrat"/>
              </a:rPr>
              <a:t>. </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Herencia múltiple</a:t>
            </a:r>
            <a:endParaRPr/>
          </a:p>
        </p:txBody>
      </p:sp>
      <p:sp>
        <p:nvSpPr>
          <p:cNvPr id="264" name="Google Shape;264;p16"/>
          <p:cNvSpPr/>
          <p:nvPr/>
        </p:nvSpPr>
        <p:spPr>
          <a:xfrm>
            <a:off x="4842875" y="1260250"/>
            <a:ext cx="38691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Herencia múltiple</a:t>
            </a:r>
            <a:endParaRPr b="0" i="0" sz="1400" u="none" cap="none" strike="noStrike">
              <a:solidFill>
                <a:schemeClr val="dk2"/>
              </a:solidFill>
              <a:latin typeface="Montserrat"/>
              <a:ea typeface="Montserrat"/>
              <a:cs typeface="Montserrat"/>
              <a:sym typeface="Montserrat"/>
            </a:endParaRPr>
          </a:p>
        </p:txBody>
      </p:sp>
      <p:sp>
        <p:nvSpPr>
          <p:cNvPr id="265" name="Google Shape;265;p16"/>
          <p:cNvSpPr/>
          <p:nvPr/>
        </p:nvSpPr>
        <p:spPr>
          <a:xfrm>
            <a:off x="4842925" y="1489150"/>
            <a:ext cx="3869100" cy="31320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class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Padre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Superclase 1</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llevar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print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"Papá me lleva al colegio."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class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Madre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Superclase 2</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programar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print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"Mamá programa en Python."</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class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Hijo</a:t>
            </a:r>
            <a:r>
              <a:rPr b="0" i="0" lang="es" sz="1200" u="none" cap="none" strike="noStrike">
                <a:solidFill>
                  <a:srgbClr val="D5CED9"/>
                </a:solidFill>
                <a:highlight>
                  <a:srgbClr val="23262E"/>
                </a:highlight>
                <a:latin typeface="Consolas"/>
                <a:ea typeface="Consolas"/>
                <a:cs typeface="Consolas"/>
                <a:sym typeface="Consolas"/>
              </a:rPr>
              <a:t>(</a:t>
            </a:r>
            <a:r>
              <a:rPr b="0" i="0" lang="es" sz="1200" u="sng" cap="none" strike="noStrike">
                <a:solidFill>
                  <a:srgbClr val="FFE66D"/>
                </a:solidFill>
                <a:highlight>
                  <a:srgbClr val="23262E"/>
                </a:highlight>
                <a:latin typeface="Consolas"/>
                <a:ea typeface="Consolas"/>
                <a:cs typeface="Consolas"/>
                <a:sym typeface="Consolas"/>
              </a:rPr>
              <a:t>Padre</a:t>
            </a:r>
            <a:r>
              <a:rPr b="0" i="0" lang="es" sz="1200" u="none" cap="none" strike="noStrike">
                <a:solidFill>
                  <a:srgbClr val="D5CED9"/>
                </a:solidFill>
                <a:highlight>
                  <a:srgbClr val="23262E"/>
                </a:highlight>
                <a:latin typeface="Consolas"/>
                <a:ea typeface="Consolas"/>
                <a:cs typeface="Consolas"/>
                <a:sym typeface="Consolas"/>
              </a:rPr>
              <a:t>, </a:t>
            </a:r>
            <a:r>
              <a:rPr b="0" i="0" lang="es" sz="1200" u="sng" cap="none" strike="noStrike">
                <a:solidFill>
                  <a:srgbClr val="FFE66D"/>
                </a:solidFill>
                <a:highlight>
                  <a:srgbClr val="23262E"/>
                </a:highlight>
                <a:latin typeface="Consolas"/>
                <a:ea typeface="Consolas"/>
                <a:cs typeface="Consolas"/>
                <a:sym typeface="Consolas"/>
              </a:rPr>
              <a:t>Madre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Subclase</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amar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print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"Quiero a mis padres"</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hijo1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Hijo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Instanciamos hijo1</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hijo1.</a:t>
            </a:r>
            <a:r>
              <a:rPr b="0" i="0" lang="es" sz="1200" u="none" cap="none" strike="noStrike">
                <a:solidFill>
                  <a:srgbClr val="FFE66D"/>
                </a:solidFill>
                <a:highlight>
                  <a:srgbClr val="23262E"/>
                </a:highlight>
                <a:latin typeface="Consolas"/>
                <a:ea typeface="Consolas"/>
                <a:cs typeface="Consolas"/>
                <a:sym typeface="Consolas"/>
              </a:rPr>
              <a:t>llevar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Papá me lleva al colegio.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hijo1.</a:t>
            </a:r>
            <a:r>
              <a:rPr b="0" i="0" lang="es" sz="1200" u="none" cap="none" strike="noStrike">
                <a:solidFill>
                  <a:srgbClr val="FFE66D"/>
                </a:solidFill>
                <a:highlight>
                  <a:srgbClr val="23262E"/>
                </a:highlight>
                <a:latin typeface="Consolas"/>
                <a:ea typeface="Consolas"/>
                <a:cs typeface="Consolas"/>
                <a:sym typeface="Consolas"/>
              </a:rPr>
              <a:t>programar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5F6167"/>
                </a:solidFill>
                <a:highlight>
                  <a:srgbClr val="23262E"/>
                </a:highlight>
                <a:latin typeface="Consolas"/>
                <a:ea typeface="Consolas"/>
                <a:cs typeface="Consolas"/>
                <a:sym typeface="Consolas"/>
              </a:rPr>
              <a:t># Mamá programa en Python.</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hijo1.</a:t>
            </a:r>
            <a:r>
              <a:rPr b="0" i="0" lang="es" sz="1200" u="none" cap="none" strike="noStrike">
                <a:solidFill>
                  <a:srgbClr val="FFE66D"/>
                </a:solidFill>
                <a:highlight>
                  <a:srgbClr val="23262E"/>
                </a:highlight>
                <a:latin typeface="Consolas"/>
                <a:ea typeface="Consolas"/>
                <a:cs typeface="Consolas"/>
                <a:sym typeface="Consolas"/>
              </a:rPr>
              <a:t>amar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Quiero a mis padres</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p:txBody>
      </p:sp>
      <p:sp>
        <p:nvSpPr>
          <p:cNvPr id="266" name="Google Shape;266;p16"/>
          <p:cNvSpPr txBox="1"/>
          <p:nvPr>
            <p:ph idx="1" type="body"/>
          </p:nvPr>
        </p:nvSpPr>
        <p:spPr>
          <a:xfrm>
            <a:off x="432025" y="1304875"/>
            <a:ext cx="4102500" cy="329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650"/>
              <a:t>Vemos como el objeto </a:t>
            </a:r>
            <a:r>
              <a:rPr b="1" lang="es" sz="1650"/>
              <a:t>hijo1</a:t>
            </a:r>
            <a:r>
              <a:rPr lang="es" sz="1650"/>
              <a:t> ha heredado los métodos de las superclases </a:t>
            </a:r>
            <a:r>
              <a:rPr b="1" lang="es" sz="1650"/>
              <a:t>Padre</a:t>
            </a:r>
            <a:r>
              <a:rPr lang="es" sz="1650"/>
              <a:t> y </a:t>
            </a:r>
            <a:r>
              <a:rPr b="1" lang="es" sz="1650"/>
              <a:t>Madre</a:t>
            </a:r>
            <a:r>
              <a:rPr lang="es" sz="1650"/>
              <a:t>. </a:t>
            </a:r>
            <a:endParaRPr sz="1650"/>
          </a:p>
          <a:p>
            <a:pPr indent="0" lvl="0" marL="0" rtl="0" algn="l">
              <a:lnSpc>
                <a:spcPct val="115000"/>
              </a:lnSpc>
              <a:spcBef>
                <a:spcPts val="1200"/>
              </a:spcBef>
              <a:spcAft>
                <a:spcPts val="0"/>
              </a:spcAft>
              <a:buClr>
                <a:schemeClr val="dk1"/>
              </a:buClr>
              <a:buSzPts val="1100"/>
              <a:buFont typeface="Arial"/>
              <a:buNone/>
            </a:pPr>
            <a:r>
              <a:rPr lang="es" sz="1650"/>
              <a:t>Podemos utilizar hijo1 los métodos propios o los de las superclases. En caso de que ambas superclases tengan un método con el mismo nombre, se hereda el que se escriba primero en la declaración (Padre en el ejemplo):</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7"/>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Clases abstractas</a:t>
            </a:r>
            <a:endParaRPr/>
          </a:p>
        </p:txBody>
      </p:sp>
      <p:sp>
        <p:nvSpPr>
          <p:cNvPr id="272" name="Google Shape;272;p17"/>
          <p:cNvSpPr txBox="1"/>
          <p:nvPr>
            <p:ph idx="1" type="subTitle"/>
          </p:nvPr>
        </p:nvSpPr>
        <p:spPr>
          <a:xfrm>
            <a:off x="550375" y="1614925"/>
            <a:ext cx="8043300" cy="2795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700"/>
              <a:buNone/>
            </a:pPr>
            <a:r>
              <a:rPr lang="es"/>
              <a:t>Un concepto importante en </a:t>
            </a:r>
            <a:r>
              <a:rPr b="1" lang="es">
                <a:latin typeface="Montserrat"/>
                <a:ea typeface="Montserrat"/>
                <a:cs typeface="Montserrat"/>
                <a:sym typeface="Montserrat"/>
              </a:rPr>
              <a:t>Programación Orientada a Objetos</a:t>
            </a:r>
            <a:r>
              <a:rPr lang="es"/>
              <a:t> es el de las </a:t>
            </a:r>
            <a:r>
              <a:rPr b="1" lang="es">
                <a:latin typeface="Montserrat"/>
                <a:ea typeface="Montserrat"/>
                <a:cs typeface="Montserrat"/>
                <a:sym typeface="Montserrat"/>
              </a:rPr>
              <a:t>clases abstractas</a:t>
            </a:r>
            <a:r>
              <a:rPr lang="es"/>
              <a:t>. Son clases en las que se pueden definir tanto métodos como propiedades, pero que </a:t>
            </a:r>
            <a:r>
              <a:rPr b="1" lang="es">
                <a:latin typeface="Montserrat"/>
                <a:ea typeface="Montserrat"/>
                <a:cs typeface="Montserrat"/>
                <a:sym typeface="Montserrat"/>
              </a:rPr>
              <a:t>no pueden ser instanciadas directamente</a:t>
            </a:r>
            <a:r>
              <a:rPr lang="es"/>
              <a:t>. Solamente se pueden usar para construir subclases (como si fueran moldes), permitiendo tener una única implementación de los métodos compartidos. Esto evita la duplicación de código.</a:t>
            </a:r>
            <a:endParaRPr/>
          </a:p>
          <a:p>
            <a:pPr indent="0" lvl="0" marL="0" rtl="0" algn="l">
              <a:lnSpc>
                <a:spcPct val="100000"/>
              </a:lnSpc>
              <a:spcBef>
                <a:spcPts val="0"/>
              </a:spcBef>
              <a:spcAft>
                <a:spcPts val="0"/>
              </a:spcAft>
              <a:buSzPts val="1700"/>
              <a:buNone/>
            </a:pPr>
            <a:r>
              <a:rPr lang="es"/>
              <a:t>Las clases abstractas definen una interfaz común para las subclases. Proporcionan atributos y métodos comunes para todas las subclases evitando así la necesidad de duplicar código, imponiendo además los métodos que deben ser implementados para evitar inconsistencias entre las subclases.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Clases abstractas</a:t>
            </a:r>
            <a:endParaRPr/>
          </a:p>
        </p:txBody>
      </p:sp>
      <p:sp>
        <p:nvSpPr>
          <p:cNvPr id="278" name="Google Shape;278;p18"/>
          <p:cNvSpPr txBox="1"/>
          <p:nvPr/>
        </p:nvSpPr>
        <p:spPr>
          <a:xfrm>
            <a:off x="436425" y="1281700"/>
            <a:ext cx="8279700" cy="3275400"/>
          </a:xfrm>
          <a:prstGeom prst="rect">
            <a:avLst/>
          </a:prstGeom>
          <a:noFill/>
          <a:ln>
            <a:noFill/>
          </a:ln>
        </p:spPr>
        <p:txBody>
          <a:bodyPr anchorCtr="0" anchor="t" bIns="91425" lIns="0" spcFirstLastPara="1" rIns="0" wrap="square" tIns="91425">
            <a:normAutofit lnSpcReduction="20000"/>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Propiedades de las clases abstractas:</a:t>
            </a:r>
            <a:endParaRPr b="0" i="0" sz="1682" u="none" cap="none" strike="noStrike">
              <a:solidFill>
                <a:schemeClr val="dk2"/>
              </a:solidFill>
              <a:latin typeface="Montserrat"/>
              <a:ea typeface="Montserrat"/>
              <a:cs typeface="Montserrat"/>
              <a:sym typeface="Montserrat"/>
            </a:endParaRPr>
          </a:p>
          <a:p>
            <a:pPr indent="-335429" lvl="0" marL="457200" marR="0" rtl="0" algn="l">
              <a:lnSpc>
                <a:spcPct val="115000"/>
              </a:lnSpc>
              <a:spcBef>
                <a:spcPts val="1199"/>
              </a:spcBef>
              <a:spcAft>
                <a:spcPts val="0"/>
              </a:spcAft>
              <a:buClr>
                <a:schemeClr val="dk2"/>
              </a:buClr>
              <a:buSzPts val="1682"/>
              <a:buFont typeface="Montserrat"/>
              <a:buChar char="●"/>
            </a:pPr>
            <a:r>
              <a:rPr b="1" i="0" lang="es" sz="1682" u="none" cap="none" strike="noStrike">
                <a:solidFill>
                  <a:schemeClr val="dk2"/>
                </a:solidFill>
                <a:latin typeface="Montserrat"/>
                <a:ea typeface="Montserrat"/>
                <a:cs typeface="Montserrat"/>
                <a:sym typeface="Montserrat"/>
              </a:rPr>
              <a:t>No pueden ser instanciadas</a:t>
            </a:r>
            <a:r>
              <a:rPr b="0" i="0" lang="es" sz="1682" u="none" cap="none" strike="noStrike">
                <a:solidFill>
                  <a:schemeClr val="dk2"/>
                </a:solidFill>
                <a:latin typeface="Montserrat"/>
                <a:ea typeface="Montserrat"/>
                <a:cs typeface="Montserrat"/>
                <a:sym typeface="Montserrat"/>
              </a:rPr>
              <a:t>, simplemente proporcionan una interfaz para las subclases derivadas evitando así la duplicación de código.</a:t>
            </a:r>
            <a:endParaRPr b="0" i="0" sz="1682" u="none" cap="none" strike="noStrike">
              <a:solidFill>
                <a:schemeClr val="dk2"/>
              </a:solidFill>
              <a:latin typeface="Montserrat"/>
              <a:ea typeface="Montserrat"/>
              <a:cs typeface="Montserrat"/>
              <a:sym typeface="Montserrat"/>
            </a:endParaRPr>
          </a:p>
          <a:p>
            <a:pPr indent="-335429" lvl="0" marL="457200" marR="0" rtl="0" algn="l">
              <a:lnSpc>
                <a:spcPct val="115000"/>
              </a:lnSpc>
              <a:spcBef>
                <a:spcPts val="0"/>
              </a:spcBef>
              <a:spcAft>
                <a:spcPts val="0"/>
              </a:spcAft>
              <a:buClr>
                <a:schemeClr val="dk2"/>
              </a:buClr>
              <a:buSzPts val="1682"/>
              <a:buFont typeface="Montserrat"/>
              <a:buChar char="●"/>
            </a:pPr>
            <a:r>
              <a:rPr b="0" i="0" lang="es" sz="1682" u="none" cap="none" strike="noStrike">
                <a:solidFill>
                  <a:schemeClr val="dk2"/>
                </a:solidFill>
                <a:latin typeface="Montserrat"/>
                <a:ea typeface="Montserrat"/>
                <a:cs typeface="Montserrat"/>
                <a:sym typeface="Montserrat"/>
              </a:rPr>
              <a:t>No es obligatorio que tengan una implementación de todos los métodos necesarios. Pudiendo ser estos abstractos. Los métodos abstractos son aquellos que </a:t>
            </a:r>
            <a:r>
              <a:rPr b="1" i="0" lang="es" sz="1682" u="none" cap="none" strike="noStrike">
                <a:solidFill>
                  <a:schemeClr val="dk2"/>
                </a:solidFill>
                <a:latin typeface="Montserrat"/>
                <a:ea typeface="Montserrat"/>
                <a:cs typeface="Montserrat"/>
                <a:sym typeface="Montserrat"/>
              </a:rPr>
              <a:t>solamente tienen una declaración</a:t>
            </a:r>
            <a:r>
              <a:rPr b="0" i="0" lang="es" sz="1682" u="none" cap="none" strike="noStrike">
                <a:solidFill>
                  <a:schemeClr val="dk2"/>
                </a:solidFill>
                <a:latin typeface="Montserrat"/>
                <a:ea typeface="Montserrat"/>
                <a:cs typeface="Montserrat"/>
                <a:sym typeface="Montserrat"/>
              </a:rPr>
              <a:t>, pero no una implementación detallada de las funcionalidades.</a:t>
            </a:r>
            <a:endParaRPr b="0" i="0" sz="1682" u="none" cap="none" strike="noStrike">
              <a:solidFill>
                <a:schemeClr val="dk2"/>
              </a:solidFill>
              <a:latin typeface="Montserrat"/>
              <a:ea typeface="Montserrat"/>
              <a:cs typeface="Montserrat"/>
              <a:sym typeface="Montserrat"/>
            </a:endParaRPr>
          </a:p>
          <a:p>
            <a:pPr indent="-335429" lvl="0" marL="457200" marR="0" rtl="0" algn="l">
              <a:lnSpc>
                <a:spcPct val="115000"/>
              </a:lnSpc>
              <a:spcBef>
                <a:spcPts val="0"/>
              </a:spcBef>
              <a:spcAft>
                <a:spcPts val="0"/>
              </a:spcAft>
              <a:buClr>
                <a:schemeClr val="dk2"/>
              </a:buClr>
              <a:buSzPts val="1682"/>
              <a:buFont typeface="Montserrat"/>
              <a:buChar char="●"/>
            </a:pPr>
            <a:r>
              <a:rPr b="0" i="0" lang="es" sz="1682" u="none" cap="none" strike="noStrike">
                <a:solidFill>
                  <a:schemeClr val="dk2"/>
                </a:solidFill>
                <a:latin typeface="Montserrat"/>
                <a:ea typeface="Montserrat"/>
                <a:cs typeface="Montserrat"/>
                <a:sym typeface="Montserrat"/>
              </a:rPr>
              <a:t>Las clases derivadas de las clases abstractas deben implementar necesariamente todos los métodos abstractos para poder crear una clase que se ajuste a la interfaz definida. En el caso de que no se defina alguno de los métodos no se podrá crear la clase.</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Clases abstractas | Creación</a:t>
            </a:r>
            <a:endParaRPr/>
          </a:p>
        </p:txBody>
      </p:sp>
      <p:sp>
        <p:nvSpPr>
          <p:cNvPr id="284" name="Google Shape;284;p19"/>
          <p:cNvSpPr txBox="1"/>
          <p:nvPr/>
        </p:nvSpPr>
        <p:spPr>
          <a:xfrm>
            <a:off x="432150" y="12584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Para poder crear clases abstractas en Python </a:t>
            </a:r>
            <a:r>
              <a:rPr b="1" i="0" lang="es" sz="1682" u="none" cap="none" strike="noStrike">
                <a:solidFill>
                  <a:schemeClr val="dk2"/>
                </a:solidFill>
                <a:latin typeface="Montserrat"/>
                <a:ea typeface="Montserrat"/>
                <a:cs typeface="Montserrat"/>
                <a:sym typeface="Montserrat"/>
              </a:rPr>
              <a:t>es necesario importar la clase ABC</a:t>
            </a:r>
            <a:r>
              <a:rPr b="0" i="0" lang="es" sz="1682" u="none" cap="none" strike="noStrike">
                <a:solidFill>
                  <a:schemeClr val="dk2"/>
                </a:solidFill>
                <a:latin typeface="Montserrat"/>
                <a:ea typeface="Montserrat"/>
                <a:cs typeface="Montserrat"/>
                <a:sym typeface="Montserrat"/>
              </a:rPr>
              <a:t> y el </a:t>
            </a:r>
            <a:r>
              <a:rPr b="1" i="0" lang="es" sz="1682" u="none" cap="none" strike="noStrike">
                <a:solidFill>
                  <a:schemeClr val="dk2"/>
                </a:solidFill>
                <a:latin typeface="Montserrat"/>
                <a:ea typeface="Montserrat"/>
                <a:cs typeface="Montserrat"/>
                <a:sym typeface="Montserrat"/>
              </a:rPr>
              <a:t>decorador abstractmethod</a:t>
            </a:r>
            <a:r>
              <a:rPr b="0" i="0" lang="es" sz="1682" u="none" cap="none" strike="noStrike">
                <a:solidFill>
                  <a:schemeClr val="dk2"/>
                </a:solidFill>
                <a:latin typeface="Montserrat"/>
                <a:ea typeface="Montserrat"/>
                <a:cs typeface="Montserrat"/>
                <a:sym typeface="Montserrat"/>
              </a:rPr>
              <a:t> del </a:t>
            </a:r>
            <a:r>
              <a:rPr b="1" i="0" lang="es" sz="1682" u="none" cap="none" strike="noStrike">
                <a:solidFill>
                  <a:schemeClr val="dk2"/>
                </a:solidFill>
                <a:latin typeface="Montserrat"/>
                <a:ea typeface="Montserrat"/>
                <a:cs typeface="Montserrat"/>
                <a:sym typeface="Montserrat"/>
              </a:rPr>
              <a:t>módulo abc</a:t>
            </a:r>
            <a:r>
              <a:rPr b="0" i="0" lang="es" sz="1682" u="none" cap="none" strike="noStrike">
                <a:solidFill>
                  <a:schemeClr val="dk2"/>
                </a:solidFill>
                <a:latin typeface="Montserrat"/>
                <a:ea typeface="Montserrat"/>
                <a:cs typeface="Montserrat"/>
                <a:sym typeface="Montserrat"/>
              </a:rPr>
              <a:t> (Abstract Base Classes).</a:t>
            </a:r>
            <a:endParaRPr b="0" i="0" sz="1682" u="none" cap="none" strike="noStrike">
              <a:solidFill>
                <a:schemeClr val="dk2"/>
              </a:solidFill>
              <a:latin typeface="Montserrat"/>
              <a:ea typeface="Montserrat"/>
              <a:cs typeface="Montserrat"/>
              <a:sym typeface="Montserrat"/>
            </a:endParaRPr>
          </a:p>
          <a:p>
            <a:pPr indent="0" lvl="0" marL="457200" marR="0" rtl="0" algn="l">
              <a:lnSpc>
                <a:spcPct val="115000"/>
              </a:lnSpc>
              <a:spcBef>
                <a:spcPts val="1199"/>
              </a:spcBef>
              <a:spcAft>
                <a:spcPts val="0"/>
              </a:spcAft>
              <a:buClr>
                <a:srgbClr val="000000"/>
              </a:buClr>
              <a:buSzPts val="1682"/>
              <a:buFont typeface="Arial"/>
              <a:buNone/>
            </a:pPr>
            <a:r>
              <a:t/>
            </a:r>
            <a:endParaRPr b="0" i="0" sz="1682" u="none" cap="none" strike="noStrike">
              <a:solidFill>
                <a:schemeClr val="dk2"/>
              </a:solidFill>
              <a:latin typeface="Montserrat"/>
              <a:ea typeface="Montserrat"/>
              <a:cs typeface="Montserrat"/>
              <a:sym typeface="Montserrat"/>
            </a:endParaRPr>
          </a:p>
        </p:txBody>
      </p:sp>
      <p:sp>
        <p:nvSpPr>
          <p:cNvPr id="285" name="Google Shape;285;p19"/>
          <p:cNvSpPr/>
          <p:nvPr/>
        </p:nvSpPr>
        <p:spPr>
          <a:xfrm>
            <a:off x="436425" y="2355500"/>
            <a:ext cx="38835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Clase abstracta</a:t>
            </a:r>
            <a:endParaRPr b="0" i="0" sz="1400" u="none" cap="none" strike="noStrike">
              <a:solidFill>
                <a:schemeClr val="dk2"/>
              </a:solidFill>
              <a:latin typeface="Montserrat"/>
              <a:ea typeface="Montserrat"/>
              <a:cs typeface="Montserrat"/>
              <a:sym typeface="Montserrat"/>
            </a:endParaRPr>
          </a:p>
        </p:txBody>
      </p:sp>
      <p:sp>
        <p:nvSpPr>
          <p:cNvPr id="286" name="Google Shape;286;p19"/>
          <p:cNvSpPr/>
          <p:nvPr/>
        </p:nvSpPr>
        <p:spPr>
          <a:xfrm>
            <a:off x="436425" y="2584400"/>
            <a:ext cx="3883500" cy="17745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from</a:t>
            </a:r>
            <a:r>
              <a:rPr b="0" i="0" lang="es" sz="1200" u="none" cap="none" strike="noStrike">
                <a:solidFill>
                  <a:srgbClr val="D5CED9"/>
                </a:solidFill>
                <a:highlight>
                  <a:srgbClr val="23262E"/>
                </a:highlight>
                <a:latin typeface="Consolas"/>
                <a:ea typeface="Consolas"/>
                <a:cs typeface="Consolas"/>
                <a:sym typeface="Consolas"/>
              </a:rPr>
              <a:t> abc </a:t>
            </a:r>
            <a:r>
              <a:rPr b="0" i="0" lang="es" sz="1200" u="none" cap="none" strike="noStrike">
                <a:solidFill>
                  <a:srgbClr val="C74DED"/>
                </a:solidFill>
                <a:highlight>
                  <a:srgbClr val="23262E"/>
                </a:highlight>
                <a:latin typeface="Consolas"/>
                <a:ea typeface="Consolas"/>
                <a:cs typeface="Consolas"/>
                <a:sym typeface="Consolas"/>
              </a:rPr>
              <a:t>import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ABC</a:t>
            </a:r>
            <a:r>
              <a:rPr b="0" i="0" lang="es" sz="1200" u="none" cap="none" strike="noStrike">
                <a:solidFill>
                  <a:srgbClr val="D5CED9"/>
                </a:solidFill>
                <a:highlight>
                  <a:srgbClr val="23262E"/>
                </a:highlight>
                <a:latin typeface="Consolas"/>
                <a:ea typeface="Consolas"/>
                <a:cs typeface="Consolas"/>
                <a:sym typeface="Consolas"/>
              </a:rPr>
              <a:t>, abstractmethod</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class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Animal</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ABC</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@abstractmethod</a:t>
            </a:r>
            <a:endParaRPr b="0" i="0" sz="1200" u="none" cap="none" strike="noStrike">
              <a:solidFill>
                <a:srgbClr val="FFE66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mover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pass </a:t>
            </a:r>
            <a:r>
              <a:rPr b="0" i="0" lang="es" sz="1200" u="none" cap="none" strike="noStrike">
                <a:solidFill>
                  <a:srgbClr val="5F6167"/>
                </a:solidFill>
                <a:highlight>
                  <a:srgbClr val="23262E"/>
                </a:highlight>
                <a:latin typeface="Consolas"/>
                <a:ea typeface="Consolas"/>
                <a:cs typeface="Consolas"/>
                <a:sym typeface="Consolas"/>
              </a:rPr>
              <a:t># permite “pasar” sin contenido</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perro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Animal</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#TypeError: Can't instantiate abstract class Animal with abstract method mover</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sp>
        <p:nvSpPr>
          <p:cNvPr id="287" name="Google Shape;287;p19"/>
          <p:cNvSpPr txBox="1"/>
          <p:nvPr/>
        </p:nvSpPr>
        <p:spPr>
          <a:xfrm>
            <a:off x="4420925" y="2355500"/>
            <a:ext cx="4290900" cy="208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Si se intenta crear una instancia de la clase Animal, Python no lo permite. </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Si la clase no hereda de </a:t>
            </a:r>
            <a:r>
              <a:rPr b="1" i="0" lang="es" sz="1682" u="none" cap="none" strike="noStrike">
                <a:solidFill>
                  <a:schemeClr val="dk2"/>
                </a:solidFill>
                <a:latin typeface="Montserrat"/>
                <a:ea typeface="Montserrat"/>
                <a:cs typeface="Montserrat"/>
                <a:sym typeface="Montserrat"/>
              </a:rPr>
              <a:t>ABC</a:t>
            </a:r>
            <a:r>
              <a:rPr b="0" i="0" lang="es" sz="1682" u="none" cap="none" strike="noStrike">
                <a:solidFill>
                  <a:schemeClr val="dk2"/>
                </a:solidFill>
                <a:latin typeface="Montserrat"/>
                <a:ea typeface="Montserrat"/>
                <a:cs typeface="Montserrat"/>
                <a:sym typeface="Montserrat"/>
              </a:rPr>
              <a:t> o contiene por lo menos un método abstracto, Python permitirá crear instancias de la clase.</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Herencia y polimorfismo</a:t>
            </a:r>
            <a:endParaRPr b="0"/>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pic>
        <p:nvPicPr>
          <p:cNvPr id="151" name="Google Shape;151;p2"/>
          <p:cNvPicPr preferRelativeResize="0"/>
          <p:nvPr/>
        </p:nvPicPr>
        <p:blipFill rotWithShape="1">
          <a:blip r:embed="rId3">
            <a:alphaModFix/>
          </a:blip>
          <a:srcRect b="0" l="0" r="0" t="0"/>
          <a:stretch/>
        </p:blipFill>
        <p:spPr>
          <a:xfrm>
            <a:off x="4219575" y="2868475"/>
            <a:ext cx="70485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Clases abstractas </a:t>
            </a:r>
            <a:endParaRPr/>
          </a:p>
        </p:txBody>
      </p:sp>
      <p:sp>
        <p:nvSpPr>
          <p:cNvPr id="293" name="Google Shape;293;p20"/>
          <p:cNvSpPr txBox="1"/>
          <p:nvPr/>
        </p:nvSpPr>
        <p:spPr>
          <a:xfrm>
            <a:off x="432150" y="12584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chemeClr val="dk1"/>
              </a:buClr>
              <a:buSzPts val="1100"/>
              <a:buFont typeface="Arial"/>
              <a:buNone/>
            </a:pPr>
            <a:r>
              <a:rPr b="0" i="0" lang="es" sz="1682" u="none" cap="none" strike="noStrike">
                <a:solidFill>
                  <a:schemeClr val="dk2"/>
                </a:solidFill>
                <a:latin typeface="Montserrat"/>
                <a:ea typeface="Montserrat"/>
                <a:cs typeface="Montserrat"/>
                <a:sym typeface="Montserrat"/>
              </a:rPr>
              <a:t>Las </a:t>
            </a:r>
            <a:r>
              <a:rPr b="1" i="0" lang="es" sz="1682" u="none" cap="none" strike="noStrike">
                <a:solidFill>
                  <a:schemeClr val="dk2"/>
                </a:solidFill>
                <a:latin typeface="Montserrat"/>
                <a:ea typeface="Montserrat"/>
                <a:cs typeface="Montserrat"/>
                <a:sym typeface="Montserrat"/>
              </a:rPr>
              <a:t>subclases</a:t>
            </a:r>
            <a:r>
              <a:rPr b="0" i="0" lang="es" sz="1682" u="none" cap="none" strike="noStrike">
                <a:solidFill>
                  <a:schemeClr val="dk2"/>
                </a:solidFill>
                <a:latin typeface="Montserrat"/>
                <a:ea typeface="Montserrat"/>
                <a:cs typeface="Montserrat"/>
                <a:sym typeface="Montserrat"/>
              </a:rPr>
              <a:t> tienen que implementar </a:t>
            </a:r>
            <a:r>
              <a:rPr b="1" i="0" lang="es" sz="1682" u="none" cap="none" strike="noStrike">
                <a:solidFill>
                  <a:schemeClr val="dk2"/>
                </a:solidFill>
                <a:latin typeface="Montserrat"/>
                <a:ea typeface="Montserrat"/>
                <a:cs typeface="Montserrat"/>
                <a:sym typeface="Montserrat"/>
              </a:rPr>
              <a:t>todos</a:t>
            </a:r>
            <a:r>
              <a:rPr b="0" i="0" lang="es" sz="1682" u="none" cap="none" strike="noStrike">
                <a:solidFill>
                  <a:schemeClr val="dk2"/>
                </a:solidFill>
                <a:latin typeface="Montserrat"/>
                <a:ea typeface="Montserrat"/>
                <a:cs typeface="Montserrat"/>
                <a:sym typeface="Montserrat"/>
              </a:rPr>
              <a:t> los métodos abstractos definidos en la clase abstracta, o Python no permitirá instanciar la clase hija.</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chemeClr val="dk1"/>
              </a:buClr>
              <a:buSzPts val="1100"/>
              <a:buFont typeface="Arial"/>
              <a:buNone/>
            </a:pPr>
            <a:r>
              <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t/>
            </a:r>
            <a:endParaRPr b="0" i="0" sz="1682" u="none" cap="none" strike="noStrike">
              <a:solidFill>
                <a:schemeClr val="dk2"/>
              </a:solidFill>
              <a:latin typeface="Montserrat"/>
              <a:ea typeface="Montserrat"/>
              <a:cs typeface="Montserrat"/>
              <a:sym typeface="Montserrat"/>
            </a:endParaRPr>
          </a:p>
          <a:p>
            <a:pPr indent="0" lvl="0" marL="457200" marR="0" rtl="0" algn="l">
              <a:lnSpc>
                <a:spcPct val="115000"/>
              </a:lnSpc>
              <a:spcBef>
                <a:spcPts val="1199"/>
              </a:spcBef>
              <a:spcAft>
                <a:spcPts val="0"/>
              </a:spcAft>
              <a:buClr>
                <a:srgbClr val="000000"/>
              </a:buClr>
              <a:buSzPts val="1682"/>
              <a:buFont typeface="Arial"/>
              <a:buNone/>
            </a:pPr>
            <a:r>
              <a:t/>
            </a:r>
            <a:endParaRPr b="0" i="0" sz="1682" u="none" cap="none" strike="noStrike">
              <a:solidFill>
                <a:schemeClr val="dk2"/>
              </a:solidFill>
              <a:latin typeface="Montserrat"/>
              <a:ea typeface="Montserrat"/>
              <a:cs typeface="Montserrat"/>
              <a:sym typeface="Montserrat"/>
            </a:endParaRPr>
          </a:p>
        </p:txBody>
      </p:sp>
      <p:sp>
        <p:nvSpPr>
          <p:cNvPr id="294" name="Google Shape;294;p20"/>
          <p:cNvSpPr/>
          <p:nvPr/>
        </p:nvSpPr>
        <p:spPr>
          <a:xfrm>
            <a:off x="5835000" y="2215650"/>
            <a:ext cx="28767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Clase abstracta</a:t>
            </a:r>
            <a:endParaRPr b="0" i="0" sz="1400" u="none" cap="none" strike="noStrike">
              <a:solidFill>
                <a:schemeClr val="dk2"/>
              </a:solidFill>
              <a:latin typeface="Montserrat"/>
              <a:ea typeface="Montserrat"/>
              <a:cs typeface="Montserrat"/>
              <a:sym typeface="Montserrat"/>
            </a:endParaRPr>
          </a:p>
        </p:txBody>
      </p:sp>
      <p:sp>
        <p:nvSpPr>
          <p:cNvPr id="295" name="Google Shape;295;p20"/>
          <p:cNvSpPr/>
          <p:nvPr/>
        </p:nvSpPr>
        <p:spPr>
          <a:xfrm>
            <a:off x="5835000" y="2444550"/>
            <a:ext cx="2876700" cy="15957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C74DED"/>
              </a:buClr>
              <a:buSzPts val="1200"/>
              <a:buFont typeface="Consolas"/>
              <a:buNone/>
            </a:pPr>
            <a:r>
              <a:rPr b="0" i="0" lang="es" sz="1200" u="none" cap="none" strike="noStrike">
                <a:solidFill>
                  <a:srgbClr val="C74DE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Animal</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ABC</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2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@abstractmethod</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2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def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mover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self</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2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pass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br>
              <a:rPr b="0" i="0" lang="es" sz="1200" u="none" cap="none" strike="noStrike">
                <a:solidFill>
                  <a:schemeClr val="dk1"/>
                </a:solidFill>
                <a:latin typeface="Arial"/>
                <a:ea typeface="Arial"/>
                <a:cs typeface="Arial"/>
                <a:sym typeface="Arial"/>
              </a:rPr>
            </a:b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@abstractmethod</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2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def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comer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self</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2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print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"El animal come"</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p:txBody>
      </p:sp>
      <p:sp>
        <p:nvSpPr>
          <p:cNvPr id="296" name="Google Shape;296;p20"/>
          <p:cNvSpPr txBox="1"/>
          <p:nvPr/>
        </p:nvSpPr>
        <p:spPr>
          <a:xfrm>
            <a:off x="432150" y="2122425"/>
            <a:ext cx="5278500" cy="133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Desde los métodos de las subclases se pueden utilizar las implementaciones de la clase abstracta con el comando </a:t>
            </a:r>
            <a:r>
              <a:rPr b="1" i="0" lang="es" sz="1682" u="none" cap="none" strike="noStrike">
                <a:solidFill>
                  <a:schemeClr val="dk2"/>
                </a:solidFill>
                <a:latin typeface="Montserrat"/>
                <a:ea typeface="Montserrat"/>
                <a:cs typeface="Montserrat"/>
                <a:sym typeface="Montserrat"/>
              </a:rPr>
              <a:t>super() </a:t>
            </a:r>
            <a:r>
              <a:rPr b="0" i="0" lang="es" sz="1682" u="none" cap="none" strike="noStrike">
                <a:solidFill>
                  <a:schemeClr val="dk2"/>
                </a:solidFill>
                <a:latin typeface="Montserrat"/>
                <a:ea typeface="Montserrat"/>
                <a:cs typeface="Montserrat"/>
                <a:sym typeface="Montserrat"/>
              </a:rPr>
              <a:t>seguido del nombre del método. Por ejemplo:</a:t>
            </a:r>
            <a:endParaRPr b="0" i="0" sz="1682" u="none" cap="none" strike="noStrike">
              <a:solidFill>
                <a:schemeClr val="dk2"/>
              </a:solidFill>
              <a:latin typeface="Montserrat"/>
              <a:ea typeface="Montserrat"/>
              <a:cs typeface="Montserrat"/>
              <a:sym typeface="Montserrat"/>
            </a:endParaRPr>
          </a:p>
        </p:txBody>
      </p:sp>
      <p:sp>
        <p:nvSpPr>
          <p:cNvPr id="297" name="Google Shape;297;p20"/>
          <p:cNvSpPr/>
          <p:nvPr/>
        </p:nvSpPr>
        <p:spPr>
          <a:xfrm>
            <a:off x="901675" y="3720950"/>
            <a:ext cx="3883500" cy="4866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def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emitir_sonido</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self</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100"/>
              <a:buFont typeface="Consolas"/>
              <a:buNone/>
            </a:pPr>
            <a:r>
              <a:rPr b="0" i="0" lang="es" sz="1200" u="none" cap="none" strike="noStrike">
                <a:solidFill>
                  <a:srgbClr val="D5CED9"/>
                </a:solidFill>
                <a:latin typeface="Consolas"/>
                <a:ea typeface="Consolas"/>
                <a:cs typeface="Consolas"/>
                <a:sym typeface="Consolas"/>
              </a:rPr>
              <a:t>        super().</a:t>
            </a:r>
            <a:r>
              <a:rPr b="0" i="0" lang="es" sz="1200" u="none" cap="none" strike="noStrike">
                <a:solidFill>
                  <a:srgbClr val="FFE66D"/>
                </a:solidFill>
                <a:latin typeface="Consolas"/>
                <a:ea typeface="Consolas"/>
                <a:cs typeface="Consolas"/>
                <a:sym typeface="Consolas"/>
              </a:rPr>
              <a:t>emitir_sonido</a:t>
            </a:r>
            <a:r>
              <a:rPr b="0" i="0" lang="es" sz="1200" u="none" cap="none" strike="noStrike">
                <a:solidFill>
                  <a:srgbClr val="D5CED9"/>
                </a:solidFill>
                <a:latin typeface="Consolas"/>
                <a:ea typeface="Consolas"/>
                <a:cs typeface="Consolas"/>
                <a:sym typeface="Consolas"/>
              </a:rPr>
              <a:t>()</a:t>
            </a:r>
            <a:endParaRPr b="0" i="0" sz="1300" u="none" cap="none" strike="noStrike">
              <a:solidFill>
                <a:srgbClr val="C74DED"/>
              </a:solidFill>
              <a:highlight>
                <a:srgbClr val="23262E"/>
              </a:highlight>
              <a:latin typeface="Consolas"/>
              <a:ea typeface="Consolas"/>
              <a:cs typeface="Consolas"/>
              <a:sym typeface="Consolas"/>
            </a:endParaRPr>
          </a:p>
        </p:txBody>
      </p:sp>
      <p:sp>
        <p:nvSpPr>
          <p:cNvPr id="298" name="Google Shape;298;p20"/>
          <p:cNvSpPr/>
          <p:nvPr/>
        </p:nvSpPr>
        <p:spPr>
          <a:xfrm>
            <a:off x="901675" y="3492050"/>
            <a:ext cx="38835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Método de la subclase</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Clases abstractas | Ejemplo</a:t>
            </a:r>
            <a:endParaRPr/>
          </a:p>
        </p:txBody>
      </p:sp>
      <p:sp>
        <p:nvSpPr>
          <p:cNvPr id="304" name="Google Shape;304;p21"/>
          <p:cNvSpPr txBox="1"/>
          <p:nvPr/>
        </p:nvSpPr>
        <p:spPr>
          <a:xfrm>
            <a:off x="436425" y="12817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Crearemos una clase abstracta Animal de la que heredarán métodos dos subclases (Gato y Perro). </a:t>
            </a:r>
            <a:endParaRPr b="0" i="0" sz="1682" u="none" cap="none" strike="noStrike">
              <a:solidFill>
                <a:schemeClr val="dk2"/>
              </a:solidFill>
              <a:latin typeface="Montserrat"/>
              <a:ea typeface="Montserrat"/>
              <a:cs typeface="Montserrat"/>
              <a:sym typeface="Montserrat"/>
            </a:endParaRPr>
          </a:p>
          <a:p>
            <a:pPr indent="-335429" lvl="0" marL="457200" marR="0" rtl="0" algn="l">
              <a:lnSpc>
                <a:spcPct val="115000"/>
              </a:lnSpc>
              <a:spcBef>
                <a:spcPts val="1199"/>
              </a:spcBef>
              <a:spcAft>
                <a:spcPts val="0"/>
              </a:spcAft>
              <a:buClr>
                <a:schemeClr val="dk2"/>
              </a:buClr>
              <a:buSzPts val="1682"/>
              <a:buFont typeface="Montserrat"/>
              <a:buChar char="●"/>
            </a:pPr>
            <a:r>
              <a:rPr b="0" i="0" lang="es" sz="1682" u="none" cap="none" strike="noStrike">
                <a:solidFill>
                  <a:schemeClr val="dk2"/>
                </a:solidFill>
                <a:latin typeface="Montserrat"/>
                <a:ea typeface="Montserrat"/>
                <a:cs typeface="Montserrat"/>
                <a:sym typeface="Montserrat"/>
              </a:rPr>
              <a:t>No podemos instanciar directamente objetos de la clase Animal, ya que se trata de una clase abstracta.</a:t>
            </a:r>
            <a:endParaRPr b="0" i="0" sz="1682" u="none" cap="none" strike="noStrike">
              <a:solidFill>
                <a:schemeClr val="dk2"/>
              </a:solidFill>
              <a:latin typeface="Montserrat"/>
              <a:ea typeface="Montserrat"/>
              <a:cs typeface="Montserrat"/>
              <a:sym typeface="Montserrat"/>
            </a:endParaRPr>
          </a:p>
          <a:p>
            <a:pPr indent="-335429" lvl="0" marL="457200" marR="0" rtl="0" algn="l">
              <a:lnSpc>
                <a:spcPct val="115000"/>
              </a:lnSpc>
              <a:spcBef>
                <a:spcPts val="0"/>
              </a:spcBef>
              <a:spcAft>
                <a:spcPts val="0"/>
              </a:spcAft>
              <a:buClr>
                <a:schemeClr val="dk2"/>
              </a:buClr>
              <a:buSzPts val="1682"/>
              <a:buFont typeface="Montserrat"/>
              <a:buChar char="●"/>
            </a:pPr>
            <a:r>
              <a:rPr b="0" i="0" lang="es" sz="1682" u="none" cap="none" strike="noStrike">
                <a:solidFill>
                  <a:schemeClr val="dk2"/>
                </a:solidFill>
                <a:latin typeface="Montserrat"/>
                <a:ea typeface="Montserrat"/>
                <a:cs typeface="Montserrat"/>
                <a:sym typeface="Montserrat"/>
              </a:rPr>
              <a:t>La clase Animal debe heredar de ABC, e implementar solo métodos abstractos, para que funcione como clase abstracta.</a:t>
            </a:r>
            <a:endParaRPr b="0" i="0" sz="1682" u="none" cap="none" strike="noStrike">
              <a:solidFill>
                <a:schemeClr val="dk2"/>
              </a:solidFill>
              <a:latin typeface="Montserrat"/>
              <a:ea typeface="Montserrat"/>
              <a:cs typeface="Montserrat"/>
              <a:sym typeface="Montserrat"/>
            </a:endParaRPr>
          </a:p>
          <a:p>
            <a:pPr indent="-335429" lvl="0" marL="457200" marR="0" rtl="0" algn="l">
              <a:lnSpc>
                <a:spcPct val="115000"/>
              </a:lnSpc>
              <a:spcBef>
                <a:spcPts val="0"/>
              </a:spcBef>
              <a:spcAft>
                <a:spcPts val="0"/>
              </a:spcAft>
              <a:buClr>
                <a:schemeClr val="dk2"/>
              </a:buClr>
              <a:buSzPts val="1682"/>
              <a:buFont typeface="Montserrat"/>
              <a:buChar char="●"/>
            </a:pPr>
            <a:r>
              <a:rPr b="0" i="0" lang="es" sz="1682" u="none" cap="none" strike="noStrike">
                <a:solidFill>
                  <a:schemeClr val="dk2"/>
                </a:solidFill>
                <a:latin typeface="Montserrat"/>
                <a:ea typeface="Montserrat"/>
                <a:cs typeface="Montserrat"/>
                <a:sym typeface="Montserrat"/>
              </a:rPr>
              <a:t>Gato y Perro completan los métodos abstractos de Animal, cada uno con la característica propia de los objetos de esas clases.</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Clases abstractas | Ejemplo </a:t>
            </a:r>
            <a:endParaRPr/>
          </a:p>
        </p:txBody>
      </p:sp>
      <p:sp>
        <p:nvSpPr>
          <p:cNvPr id="310" name="Google Shape;310;p22"/>
          <p:cNvSpPr txBox="1"/>
          <p:nvPr/>
        </p:nvSpPr>
        <p:spPr>
          <a:xfrm>
            <a:off x="432150" y="12584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t/>
            </a:r>
            <a:endParaRPr b="0" i="0" sz="1682" u="none" cap="none" strike="noStrike">
              <a:solidFill>
                <a:schemeClr val="dk2"/>
              </a:solidFill>
              <a:latin typeface="Montserrat"/>
              <a:ea typeface="Montserrat"/>
              <a:cs typeface="Montserrat"/>
              <a:sym typeface="Montserrat"/>
            </a:endParaRPr>
          </a:p>
        </p:txBody>
      </p:sp>
      <p:sp>
        <p:nvSpPr>
          <p:cNvPr id="311" name="Google Shape;311;p22"/>
          <p:cNvSpPr/>
          <p:nvPr/>
        </p:nvSpPr>
        <p:spPr>
          <a:xfrm>
            <a:off x="432025" y="1258400"/>
            <a:ext cx="26604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Clase abstracta Animal</a:t>
            </a:r>
            <a:endParaRPr b="0" i="0" sz="1400" u="none" cap="none" strike="noStrike">
              <a:solidFill>
                <a:schemeClr val="dk2"/>
              </a:solidFill>
              <a:latin typeface="Montserrat"/>
              <a:ea typeface="Montserrat"/>
              <a:cs typeface="Montserrat"/>
              <a:sym typeface="Montserrat"/>
            </a:endParaRPr>
          </a:p>
        </p:txBody>
      </p:sp>
      <p:sp>
        <p:nvSpPr>
          <p:cNvPr id="312" name="Google Shape;312;p22"/>
          <p:cNvSpPr/>
          <p:nvPr/>
        </p:nvSpPr>
        <p:spPr>
          <a:xfrm>
            <a:off x="432025" y="1487300"/>
            <a:ext cx="2660400" cy="18927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C74DED"/>
              </a:buClr>
              <a:buSzPts val="1100"/>
              <a:buFont typeface="Consolas"/>
              <a:buNone/>
            </a:pPr>
            <a:r>
              <a:rPr b="0" i="0" lang="es" sz="1000" u="none" cap="none" strike="noStrike">
                <a:solidFill>
                  <a:srgbClr val="C74DED"/>
                </a:solidFill>
                <a:latin typeface="Consolas"/>
                <a:ea typeface="Consolas"/>
                <a:cs typeface="Consolas"/>
                <a:sym typeface="Consolas"/>
              </a:rPr>
              <a:t>from</a:t>
            </a:r>
            <a:r>
              <a:rPr b="0" i="0" lang="es" sz="1000" u="none" cap="none" strike="noStrike">
                <a:solidFill>
                  <a:srgbClr val="D5CED9"/>
                </a:solidFill>
                <a:latin typeface="Consolas"/>
                <a:ea typeface="Consolas"/>
                <a:cs typeface="Consolas"/>
                <a:sym typeface="Consolas"/>
              </a:rPr>
              <a:t> abc </a:t>
            </a:r>
            <a:r>
              <a:rPr b="0" i="0" lang="es" sz="1000" u="none" cap="none" strike="noStrike">
                <a:solidFill>
                  <a:srgbClr val="C74DED"/>
                </a:solidFill>
                <a:latin typeface="Consolas"/>
                <a:ea typeface="Consolas"/>
                <a:cs typeface="Consolas"/>
                <a:sym typeface="Consolas"/>
              </a:rPr>
              <a:t>import</a:t>
            </a:r>
            <a:r>
              <a:rPr b="0" i="0" lang="es" sz="1000" u="none" cap="none" strike="noStrike">
                <a:solidFill>
                  <a:srgbClr val="D5CED9"/>
                </a:solidFill>
                <a:latin typeface="Consolas"/>
                <a:ea typeface="Consolas"/>
                <a:cs typeface="Consolas"/>
                <a:sym typeface="Consolas"/>
              </a:rPr>
              <a:t> </a:t>
            </a:r>
            <a:r>
              <a:rPr b="0" i="0" lang="es" sz="1000" u="none" cap="none" strike="noStrike">
                <a:solidFill>
                  <a:srgbClr val="F39C12"/>
                </a:solidFill>
                <a:latin typeface="Consolas"/>
                <a:ea typeface="Consolas"/>
                <a:cs typeface="Consolas"/>
                <a:sym typeface="Consolas"/>
              </a:rPr>
              <a:t>ABC</a:t>
            </a:r>
            <a:r>
              <a:rPr b="0" i="0" lang="es" sz="1000" u="none" cap="none" strike="noStrike">
                <a:solidFill>
                  <a:srgbClr val="D5CED9"/>
                </a:solidFill>
                <a:latin typeface="Consolas"/>
                <a:ea typeface="Consolas"/>
                <a:cs typeface="Consolas"/>
                <a:sym typeface="Consolas"/>
              </a:rPr>
              <a:t>, abstractmethod</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br>
              <a:rPr b="0" i="0" lang="es" sz="1000" u="none" cap="none" strike="noStrike">
                <a:solidFill>
                  <a:schemeClr val="dk1"/>
                </a:solidFill>
                <a:latin typeface="Arial"/>
                <a:ea typeface="Arial"/>
                <a:cs typeface="Arial"/>
                <a:sym typeface="Arial"/>
              </a:rPr>
            </a:br>
            <a:r>
              <a:rPr b="0" i="0" lang="es" sz="1100" u="none" cap="none" strike="noStrike">
                <a:solidFill>
                  <a:srgbClr val="C74DED"/>
                </a:solidFill>
                <a:latin typeface="Consolas"/>
                <a:ea typeface="Consolas"/>
                <a:cs typeface="Consolas"/>
                <a:sym typeface="Consolas"/>
              </a:rPr>
              <a:t>class</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Animal</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F39C12"/>
                </a:solidFill>
                <a:latin typeface="Consolas"/>
                <a:ea typeface="Consolas"/>
                <a:cs typeface="Consolas"/>
                <a:sym typeface="Consolas"/>
              </a:rPr>
              <a:t>ABC</a:t>
            </a:r>
            <a:r>
              <a:rPr b="0" i="0" lang="es" sz="1100" u="none" cap="none" strike="noStrike">
                <a:solidFill>
                  <a:srgbClr val="D5CED9"/>
                </a:solidFill>
                <a:latin typeface="Consolas"/>
                <a:ea typeface="Consolas"/>
                <a:cs typeface="Consolas"/>
                <a:sym typeface="Consolas"/>
              </a:rPr>
              <a:t>):</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100"/>
              <a:buFont typeface="Consolas"/>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@abstractmethod</a:t>
            </a:r>
            <a:r>
              <a:rPr b="0" i="0" lang="es" sz="1100" u="none" cap="none" strike="noStrike">
                <a:solidFill>
                  <a:srgbClr val="D5CED9"/>
                </a:solidFill>
                <a:latin typeface="Consolas"/>
                <a:ea typeface="Consolas"/>
                <a:cs typeface="Consolas"/>
                <a:sym typeface="Consolas"/>
              </a:rPr>
              <a:t>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100"/>
              <a:buFont typeface="Consolas"/>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def</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mover</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self</a:t>
            </a:r>
            <a:r>
              <a:rPr b="0" i="0" lang="es" sz="1100" u="none" cap="none" strike="noStrike">
                <a:solidFill>
                  <a:srgbClr val="D5CED9"/>
                </a:solidFill>
                <a:latin typeface="Consolas"/>
                <a:ea typeface="Consolas"/>
                <a:cs typeface="Consolas"/>
                <a:sym typeface="Consolas"/>
              </a:rPr>
              <a:t>):</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100"/>
              <a:buFont typeface="Consolas"/>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pass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br>
              <a:rPr b="0" i="0" lang="es" sz="1100" u="none" cap="none" strike="noStrike">
                <a:solidFill>
                  <a:schemeClr val="dk1"/>
                </a:solidFill>
                <a:latin typeface="Arial"/>
                <a:ea typeface="Arial"/>
                <a:cs typeface="Arial"/>
                <a:sym typeface="Arial"/>
              </a:rPr>
            </a:b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@abstractmethod</a:t>
            </a:r>
            <a:r>
              <a:rPr b="0" i="0" lang="es" sz="1100" u="none" cap="none" strike="noStrike">
                <a:solidFill>
                  <a:srgbClr val="D5CED9"/>
                </a:solidFill>
                <a:latin typeface="Consolas"/>
                <a:ea typeface="Consolas"/>
                <a:cs typeface="Consolas"/>
                <a:sym typeface="Consolas"/>
              </a:rPr>
              <a:t>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100"/>
              <a:buFont typeface="Consolas"/>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def</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emitir_sonido</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self</a:t>
            </a:r>
            <a:r>
              <a:rPr b="0" i="0" lang="es" sz="1100" u="none" cap="none" strike="noStrike">
                <a:solidFill>
                  <a:srgbClr val="D5CED9"/>
                </a:solidFill>
                <a:latin typeface="Consolas"/>
                <a:ea typeface="Consolas"/>
                <a:cs typeface="Consolas"/>
                <a:sym typeface="Consolas"/>
              </a:rPr>
              <a:t>):</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100"/>
              <a:buFont typeface="Consolas"/>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print</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"Animal dice: "</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100"/>
              <a:buFont typeface="Consolas"/>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00E8C6"/>
                </a:solidFill>
                <a:latin typeface="Consolas"/>
                <a:ea typeface="Consolas"/>
                <a:cs typeface="Consolas"/>
                <a:sym typeface="Consolas"/>
              </a:rPr>
              <a:t>end</a:t>
            </a:r>
            <a:r>
              <a:rPr b="0" i="0" lang="es" sz="1100" u="none" cap="none" strike="noStrike">
                <a:solidFill>
                  <a:srgbClr val="EE5D43"/>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a:t>
            </a:r>
            <a:r>
              <a:rPr b="0" i="0" lang="es" sz="1100" u="none" cap="none" strike="noStrike">
                <a:solidFill>
                  <a:srgbClr val="D5CED9"/>
                </a:solidFill>
                <a:latin typeface="Consolas"/>
                <a:ea typeface="Consolas"/>
                <a:cs typeface="Consolas"/>
                <a:sym typeface="Consolas"/>
              </a:rPr>
              <a:t>)</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200"/>
              <a:buFont typeface="Consolas"/>
              <a:buNone/>
            </a:pPr>
            <a:r>
              <a:t/>
            </a:r>
            <a:endParaRPr b="0" i="0" sz="12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p:txBody>
      </p:sp>
      <p:sp>
        <p:nvSpPr>
          <p:cNvPr id="313" name="Google Shape;313;p22"/>
          <p:cNvSpPr/>
          <p:nvPr/>
        </p:nvSpPr>
        <p:spPr>
          <a:xfrm>
            <a:off x="3243875" y="1487300"/>
            <a:ext cx="2660400" cy="18927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C74DED"/>
                </a:solidFill>
                <a:latin typeface="Consolas"/>
                <a:ea typeface="Consolas"/>
                <a:cs typeface="Consolas"/>
                <a:sym typeface="Consolas"/>
              </a:rPr>
              <a:t>class</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Gato</a:t>
            </a:r>
            <a:r>
              <a:rPr b="0" i="0" lang="es" sz="1100" u="none" cap="none" strike="noStrike">
                <a:solidFill>
                  <a:srgbClr val="D5CED9"/>
                </a:solidFill>
                <a:latin typeface="Consolas"/>
                <a:ea typeface="Consolas"/>
                <a:cs typeface="Consolas"/>
                <a:sym typeface="Consolas"/>
              </a:rPr>
              <a:t>(</a:t>
            </a:r>
            <a:r>
              <a:rPr b="0" i="0" lang="es" sz="1100" u="sng" cap="none" strike="noStrike">
                <a:solidFill>
                  <a:srgbClr val="FFE66D"/>
                </a:solidFill>
                <a:latin typeface="Consolas"/>
                <a:ea typeface="Consolas"/>
                <a:cs typeface="Consolas"/>
                <a:sym typeface="Consolas"/>
              </a:rPr>
              <a:t>Animal</a:t>
            </a:r>
            <a:r>
              <a:rPr b="0" i="0" lang="es" sz="1100" u="none" cap="none" strike="noStrike">
                <a:solidFill>
                  <a:srgbClr val="D5CED9"/>
                </a:solidFill>
                <a:latin typeface="Consolas"/>
                <a:ea typeface="Consolas"/>
                <a:cs typeface="Consolas"/>
                <a:sym typeface="Consolas"/>
              </a:rPr>
              <a:t>):</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br>
              <a:rPr b="0" i="0" lang="es" sz="1100" u="none" cap="none" strike="noStrike">
                <a:solidFill>
                  <a:schemeClr val="dk1"/>
                </a:solidFill>
                <a:latin typeface="Consolas"/>
                <a:ea typeface="Consolas"/>
                <a:cs typeface="Consolas"/>
                <a:sym typeface="Consolas"/>
              </a:rPr>
            </a:b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def</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mover</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self</a:t>
            </a:r>
            <a:r>
              <a:rPr b="0" i="0" lang="es" sz="1100" u="none" cap="none" strike="noStrike">
                <a:solidFill>
                  <a:srgbClr val="D5CED9"/>
                </a:solidFill>
                <a:latin typeface="Consolas"/>
                <a:ea typeface="Consolas"/>
                <a:cs typeface="Consolas"/>
                <a:sym typeface="Consolas"/>
              </a:rPr>
              <a:t>):</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100"/>
              <a:buFont typeface="Consolas"/>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print</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"El gato se </a:t>
            </a:r>
            <a:endParaRPr b="0" i="0" sz="1100" u="none" cap="none" strike="noStrike">
              <a:solidFill>
                <a:srgbClr val="96E072"/>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100"/>
              <a:buFont typeface="Consolas"/>
              <a:buNone/>
            </a:pPr>
            <a:r>
              <a:rPr b="0" i="0" lang="es" sz="1100" u="none" cap="none" strike="noStrike">
                <a:solidFill>
                  <a:srgbClr val="96E072"/>
                </a:solidFill>
                <a:latin typeface="Consolas"/>
                <a:ea typeface="Consolas"/>
                <a:cs typeface="Consolas"/>
                <a:sym typeface="Consolas"/>
              </a:rPr>
              <a:t>mueve."</a:t>
            </a:r>
            <a:r>
              <a:rPr b="0" i="0" lang="es" sz="1100" u="none" cap="none" strike="noStrike">
                <a:solidFill>
                  <a:srgbClr val="D5CED9"/>
                </a:solidFill>
                <a:latin typeface="Consolas"/>
                <a:ea typeface="Consolas"/>
                <a:cs typeface="Consolas"/>
                <a:sym typeface="Consolas"/>
              </a:rPr>
              <a:t>)</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br>
              <a:rPr b="0" i="0" lang="es" sz="1100" u="none" cap="none" strike="noStrike">
                <a:solidFill>
                  <a:schemeClr val="dk1"/>
                </a:solidFill>
                <a:latin typeface="Consolas"/>
                <a:ea typeface="Consolas"/>
                <a:cs typeface="Consolas"/>
                <a:sym typeface="Consolas"/>
              </a:rPr>
            </a:b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def</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emitir_sonido</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self</a:t>
            </a:r>
            <a:r>
              <a:rPr b="0" i="0" lang="es" sz="1100" u="none" cap="none" strike="noStrike">
                <a:solidFill>
                  <a:srgbClr val="D5CED9"/>
                </a:solidFill>
                <a:latin typeface="Consolas"/>
                <a:ea typeface="Consolas"/>
                <a:cs typeface="Consolas"/>
                <a:sym typeface="Consolas"/>
              </a:rPr>
              <a:t>):</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100"/>
              <a:buFont typeface="Consolas"/>
              <a:buNone/>
            </a:pPr>
            <a:r>
              <a:rPr b="0" i="0" lang="es" sz="1100" u="none" cap="none" strike="noStrike">
                <a:solidFill>
                  <a:srgbClr val="D5CED9"/>
                </a:solidFill>
                <a:latin typeface="Consolas"/>
                <a:ea typeface="Consolas"/>
                <a:cs typeface="Consolas"/>
                <a:sym typeface="Consolas"/>
              </a:rPr>
              <a:t>        super().</a:t>
            </a:r>
            <a:r>
              <a:rPr b="0" i="0" lang="es" sz="1100" u="none" cap="none" strike="noStrike">
                <a:solidFill>
                  <a:srgbClr val="FFE66D"/>
                </a:solidFill>
                <a:latin typeface="Consolas"/>
                <a:ea typeface="Consolas"/>
                <a:cs typeface="Consolas"/>
                <a:sym typeface="Consolas"/>
              </a:rPr>
              <a:t>emitir_sonido</a:t>
            </a:r>
            <a:r>
              <a:rPr b="0" i="0" lang="es" sz="1100" u="none" cap="none" strike="noStrike">
                <a:solidFill>
                  <a:srgbClr val="D5CED9"/>
                </a:solidFill>
                <a:latin typeface="Consolas"/>
                <a:ea typeface="Consolas"/>
                <a:cs typeface="Consolas"/>
                <a:sym typeface="Consolas"/>
              </a:rPr>
              <a:t>()</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100"/>
              <a:buFont typeface="Consolas"/>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print</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"Miau!"</a:t>
            </a:r>
            <a:r>
              <a:rPr b="0" i="0" lang="es" sz="1100" u="none" cap="none" strike="noStrike">
                <a:solidFill>
                  <a:srgbClr val="D5CED9"/>
                </a:solidFill>
                <a:latin typeface="Consolas"/>
                <a:ea typeface="Consolas"/>
                <a:cs typeface="Consolas"/>
                <a:sym typeface="Consolas"/>
              </a:rPr>
              <a:t>) </a:t>
            </a:r>
            <a:endParaRPr b="0" i="0" sz="1300" u="none" cap="none" strike="noStrike">
              <a:solidFill>
                <a:srgbClr val="C74DED"/>
              </a:solidFill>
              <a:highlight>
                <a:srgbClr val="23262E"/>
              </a:highlight>
              <a:latin typeface="Consolas"/>
              <a:ea typeface="Consolas"/>
              <a:cs typeface="Consolas"/>
              <a:sym typeface="Consolas"/>
            </a:endParaRPr>
          </a:p>
        </p:txBody>
      </p:sp>
      <p:sp>
        <p:nvSpPr>
          <p:cNvPr id="314" name="Google Shape;314;p22"/>
          <p:cNvSpPr/>
          <p:nvPr/>
        </p:nvSpPr>
        <p:spPr>
          <a:xfrm>
            <a:off x="6055725" y="1487300"/>
            <a:ext cx="2660400" cy="18927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C74DED"/>
                </a:solidFill>
                <a:latin typeface="Consolas"/>
                <a:ea typeface="Consolas"/>
                <a:cs typeface="Consolas"/>
                <a:sym typeface="Consolas"/>
              </a:rPr>
              <a:t>class</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Perro</a:t>
            </a:r>
            <a:r>
              <a:rPr b="0" i="0" lang="es" sz="1100" u="none" cap="none" strike="noStrike">
                <a:solidFill>
                  <a:srgbClr val="D5CED9"/>
                </a:solidFill>
                <a:latin typeface="Consolas"/>
                <a:ea typeface="Consolas"/>
                <a:cs typeface="Consolas"/>
                <a:sym typeface="Consolas"/>
              </a:rPr>
              <a:t>(</a:t>
            </a:r>
            <a:r>
              <a:rPr b="0" i="0" lang="es" sz="1100" u="sng" cap="none" strike="noStrike">
                <a:solidFill>
                  <a:srgbClr val="FFE66D"/>
                </a:solidFill>
                <a:latin typeface="Consolas"/>
                <a:ea typeface="Consolas"/>
                <a:cs typeface="Consolas"/>
                <a:sym typeface="Consolas"/>
              </a:rPr>
              <a:t>Animal</a:t>
            </a:r>
            <a:r>
              <a:rPr b="0" i="0" lang="es" sz="1100" u="none" cap="none" strike="noStrike">
                <a:solidFill>
                  <a:srgbClr val="D5CED9"/>
                </a:solidFill>
                <a:latin typeface="Consolas"/>
                <a:ea typeface="Consolas"/>
                <a:cs typeface="Consolas"/>
                <a:sym typeface="Consolas"/>
              </a:rPr>
              <a:t>): </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br>
              <a:rPr b="0" i="0" lang="es" sz="1100" u="none" cap="none" strike="noStrike">
                <a:solidFill>
                  <a:schemeClr val="dk1"/>
                </a:solidFill>
                <a:latin typeface="Consolas"/>
                <a:ea typeface="Consolas"/>
                <a:cs typeface="Consolas"/>
                <a:sym typeface="Consolas"/>
              </a:rPr>
            </a:b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def</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mover</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self</a:t>
            </a:r>
            <a:r>
              <a:rPr b="0" i="0" lang="es" sz="1100" u="none" cap="none" strike="noStrike">
                <a:solidFill>
                  <a:srgbClr val="D5CED9"/>
                </a:solidFill>
                <a:latin typeface="Consolas"/>
                <a:ea typeface="Consolas"/>
                <a:cs typeface="Consolas"/>
                <a:sym typeface="Consolas"/>
              </a:rPr>
              <a:t>): </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100"/>
              <a:buFont typeface="Consolas"/>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print</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"El perro se está moviendo."</a:t>
            </a:r>
            <a:r>
              <a:rPr b="0" i="0" lang="es" sz="1100" u="none" cap="none" strike="noStrike">
                <a:solidFill>
                  <a:srgbClr val="D5CED9"/>
                </a:solidFill>
                <a:latin typeface="Consolas"/>
                <a:ea typeface="Consolas"/>
                <a:cs typeface="Consolas"/>
                <a:sym typeface="Consolas"/>
              </a:rPr>
              <a:t>)</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br>
              <a:rPr b="0" i="0" lang="es" sz="1100" u="none" cap="none" strike="noStrike">
                <a:solidFill>
                  <a:schemeClr val="dk1"/>
                </a:solidFill>
                <a:latin typeface="Consolas"/>
                <a:ea typeface="Consolas"/>
                <a:cs typeface="Consolas"/>
                <a:sym typeface="Consolas"/>
              </a:rPr>
            </a:b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def</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emitir_sonido</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00E8C6"/>
                </a:solidFill>
                <a:latin typeface="Consolas"/>
                <a:ea typeface="Consolas"/>
                <a:cs typeface="Consolas"/>
                <a:sym typeface="Consolas"/>
              </a:rPr>
              <a:t>self</a:t>
            </a:r>
            <a:r>
              <a:rPr b="0" i="0" lang="es" sz="1100" u="none" cap="none" strike="noStrike">
                <a:solidFill>
                  <a:srgbClr val="D5CED9"/>
                </a:solidFill>
                <a:latin typeface="Consolas"/>
                <a:ea typeface="Consolas"/>
                <a:cs typeface="Consolas"/>
                <a:sym typeface="Consolas"/>
              </a:rPr>
              <a:t>):</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100"/>
              <a:buFont typeface="Consolas"/>
              <a:buNone/>
            </a:pPr>
            <a:r>
              <a:rPr b="0" i="0" lang="es" sz="1100" u="none" cap="none" strike="noStrike">
                <a:solidFill>
                  <a:srgbClr val="D5CED9"/>
                </a:solidFill>
                <a:latin typeface="Consolas"/>
                <a:ea typeface="Consolas"/>
                <a:cs typeface="Consolas"/>
                <a:sym typeface="Consolas"/>
              </a:rPr>
              <a:t>        super().</a:t>
            </a:r>
            <a:r>
              <a:rPr b="0" i="0" lang="es" sz="1100" u="none" cap="none" strike="noStrike">
                <a:solidFill>
                  <a:srgbClr val="FFE66D"/>
                </a:solidFill>
                <a:latin typeface="Consolas"/>
                <a:ea typeface="Consolas"/>
                <a:cs typeface="Consolas"/>
                <a:sym typeface="Consolas"/>
              </a:rPr>
              <a:t>emitir_sonido</a:t>
            </a:r>
            <a:r>
              <a:rPr b="0" i="0" lang="es" sz="1100" u="none" cap="none" strike="noStrike">
                <a:solidFill>
                  <a:srgbClr val="D5CED9"/>
                </a:solidFill>
                <a:latin typeface="Consolas"/>
                <a:ea typeface="Consolas"/>
                <a:cs typeface="Consolas"/>
                <a:sym typeface="Consolas"/>
              </a:rPr>
              <a:t>() </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100"/>
              <a:buFont typeface="Consolas"/>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print</a:t>
            </a:r>
            <a:r>
              <a:rPr b="0" i="0" lang="es" sz="1100" u="none" cap="none" strike="noStrike">
                <a:solidFill>
                  <a:srgbClr val="D5CED9"/>
                </a:solidFill>
                <a:latin typeface="Consolas"/>
                <a:ea typeface="Consolas"/>
                <a:cs typeface="Consolas"/>
                <a:sym typeface="Consolas"/>
              </a:rPr>
              <a:t>(</a:t>
            </a:r>
            <a:r>
              <a:rPr b="0" i="0" lang="es" sz="1100" u="none" cap="none" strike="noStrike">
                <a:solidFill>
                  <a:srgbClr val="96E072"/>
                </a:solidFill>
                <a:latin typeface="Consolas"/>
                <a:ea typeface="Consolas"/>
                <a:cs typeface="Consolas"/>
                <a:sym typeface="Consolas"/>
              </a:rPr>
              <a:t>"Guau, Guau!"</a:t>
            </a:r>
            <a:r>
              <a:rPr b="0" i="0" lang="es" sz="1100" u="none" cap="none" strike="noStrike">
                <a:solidFill>
                  <a:srgbClr val="D5CED9"/>
                </a:solidFill>
                <a:latin typeface="Consolas"/>
                <a:ea typeface="Consolas"/>
                <a:cs typeface="Consolas"/>
                <a:sym typeface="Consolas"/>
              </a:rPr>
              <a:t>)</a:t>
            </a:r>
            <a:endParaRPr b="0" i="0" sz="1200" u="none" cap="none" strike="noStrike">
              <a:solidFill>
                <a:srgbClr val="C74DED"/>
              </a:solidFill>
              <a:highlight>
                <a:srgbClr val="23262E"/>
              </a:highlight>
              <a:latin typeface="Consolas"/>
              <a:ea typeface="Consolas"/>
              <a:cs typeface="Consolas"/>
              <a:sym typeface="Consolas"/>
            </a:endParaRPr>
          </a:p>
        </p:txBody>
      </p:sp>
      <p:sp>
        <p:nvSpPr>
          <p:cNvPr id="315" name="Google Shape;315;p22"/>
          <p:cNvSpPr/>
          <p:nvPr/>
        </p:nvSpPr>
        <p:spPr>
          <a:xfrm>
            <a:off x="3243863" y="1258400"/>
            <a:ext cx="26604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Subclase Gato</a:t>
            </a:r>
            <a:endParaRPr b="0" i="0" sz="1400" u="none" cap="none" strike="noStrike">
              <a:solidFill>
                <a:schemeClr val="dk2"/>
              </a:solidFill>
              <a:latin typeface="Montserrat"/>
              <a:ea typeface="Montserrat"/>
              <a:cs typeface="Montserrat"/>
              <a:sym typeface="Montserrat"/>
            </a:endParaRPr>
          </a:p>
        </p:txBody>
      </p:sp>
      <p:sp>
        <p:nvSpPr>
          <p:cNvPr id="316" name="Google Shape;316;p22"/>
          <p:cNvSpPr/>
          <p:nvPr/>
        </p:nvSpPr>
        <p:spPr>
          <a:xfrm>
            <a:off x="6055700" y="1258400"/>
            <a:ext cx="26604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Subclase Perro</a:t>
            </a:r>
            <a:endParaRPr b="0" i="0" sz="1400" u="none" cap="none" strike="noStrike">
              <a:solidFill>
                <a:schemeClr val="dk2"/>
              </a:solidFill>
              <a:latin typeface="Montserrat"/>
              <a:ea typeface="Montserrat"/>
              <a:cs typeface="Montserrat"/>
              <a:sym typeface="Montserrat"/>
            </a:endParaRPr>
          </a:p>
        </p:txBody>
      </p:sp>
      <p:sp>
        <p:nvSpPr>
          <p:cNvPr id="317" name="Google Shape;317;p22"/>
          <p:cNvSpPr txBox="1"/>
          <p:nvPr/>
        </p:nvSpPr>
        <p:spPr>
          <a:xfrm>
            <a:off x="436425" y="3355075"/>
            <a:ext cx="8279700" cy="1251900"/>
          </a:xfrm>
          <a:prstGeom prst="rect">
            <a:avLst/>
          </a:prstGeom>
          <a:noFill/>
          <a:ln>
            <a:noFill/>
          </a:ln>
        </p:spPr>
        <p:txBody>
          <a:bodyPr anchorCtr="0" anchor="t" bIns="91425" lIns="0" spcFirstLastPara="1" rIns="0" wrap="square" tIns="91425">
            <a:normAutofit lnSpcReduction="10000"/>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Los métodos </a:t>
            </a:r>
            <a:r>
              <a:rPr b="1" i="0" lang="es" sz="1682" u="none" cap="none" strike="noStrike">
                <a:solidFill>
                  <a:schemeClr val="dk2"/>
                </a:solidFill>
                <a:latin typeface="Montserrat"/>
                <a:ea typeface="Montserrat"/>
                <a:cs typeface="Montserrat"/>
                <a:sym typeface="Montserrat"/>
              </a:rPr>
              <a:t>mover()</a:t>
            </a:r>
            <a:r>
              <a:rPr b="0" i="0" lang="es" sz="1682" u="none" cap="none" strike="noStrike">
                <a:solidFill>
                  <a:schemeClr val="dk2"/>
                </a:solidFill>
                <a:latin typeface="Montserrat"/>
                <a:ea typeface="Montserrat"/>
                <a:cs typeface="Montserrat"/>
                <a:sym typeface="Montserrat"/>
              </a:rPr>
              <a:t> y </a:t>
            </a:r>
            <a:r>
              <a:rPr b="1" i="0" lang="es" sz="1682" u="none" cap="none" strike="noStrike">
                <a:solidFill>
                  <a:schemeClr val="dk2"/>
                </a:solidFill>
                <a:latin typeface="Montserrat"/>
                <a:ea typeface="Montserrat"/>
                <a:cs typeface="Montserrat"/>
                <a:sym typeface="Montserrat"/>
              </a:rPr>
              <a:t>emitir_sonido()</a:t>
            </a:r>
            <a:r>
              <a:rPr b="0" i="0" lang="es" sz="1682" u="none" cap="none" strike="noStrike">
                <a:solidFill>
                  <a:schemeClr val="dk2"/>
                </a:solidFill>
                <a:latin typeface="Montserrat"/>
                <a:ea typeface="Montserrat"/>
                <a:cs typeface="Montserrat"/>
                <a:sym typeface="Montserrat"/>
              </a:rPr>
              <a:t> de las subclases </a:t>
            </a:r>
            <a:r>
              <a:rPr b="1" i="0" lang="es" sz="1682" u="none" cap="none" strike="noStrike">
                <a:solidFill>
                  <a:schemeClr val="dk2"/>
                </a:solidFill>
                <a:latin typeface="Montserrat"/>
                <a:ea typeface="Montserrat"/>
                <a:cs typeface="Montserrat"/>
                <a:sym typeface="Montserrat"/>
              </a:rPr>
              <a:t>Gato</a:t>
            </a:r>
            <a:r>
              <a:rPr b="0" i="0" lang="es" sz="1682" u="none" cap="none" strike="noStrike">
                <a:solidFill>
                  <a:schemeClr val="dk2"/>
                </a:solidFill>
                <a:latin typeface="Montserrat"/>
                <a:ea typeface="Montserrat"/>
                <a:cs typeface="Montserrat"/>
                <a:sym typeface="Montserrat"/>
              </a:rPr>
              <a:t> y </a:t>
            </a:r>
            <a:r>
              <a:rPr b="1" i="0" lang="es" sz="1682" u="none" cap="none" strike="noStrike">
                <a:solidFill>
                  <a:schemeClr val="dk2"/>
                </a:solidFill>
                <a:latin typeface="Montserrat"/>
                <a:ea typeface="Montserrat"/>
                <a:cs typeface="Montserrat"/>
                <a:sym typeface="Montserrat"/>
              </a:rPr>
              <a:t>Perro</a:t>
            </a:r>
            <a:r>
              <a:rPr b="0" i="0" lang="es" sz="1682" u="none" cap="none" strike="noStrike">
                <a:solidFill>
                  <a:schemeClr val="dk2"/>
                </a:solidFill>
                <a:latin typeface="Montserrat"/>
                <a:ea typeface="Montserrat"/>
                <a:cs typeface="Montserrat"/>
                <a:sym typeface="Montserrat"/>
              </a:rPr>
              <a:t> completan o complementan el código disponible en los métodos abstractos homónimos de la clase abstracta </a:t>
            </a:r>
            <a:r>
              <a:rPr b="1" i="0" lang="es" sz="1682" u="none" cap="none" strike="noStrike">
                <a:solidFill>
                  <a:schemeClr val="dk2"/>
                </a:solidFill>
                <a:latin typeface="Montserrat"/>
                <a:ea typeface="Montserrat"/>
                <a:cs typeface="Montserrat"/>
                <a:sym typeface="Montserrat"/>
              </a:rPr>
              <a:t>Animal</a:t>
            </a:r>
            <a:r>
              <a:rPr b="0" i="0" lang="es" sz="1682" u="none" cap="none" strike="noStrike">
                <a:solidFill>
                  <a:schemeClr val="dk2"/>
                </a:solidFill>
                <a:latin typeface="Montserrat"/>
                <a:ea typeface="Montserrat"/>
                <a:cs typeface="Montserrat"/>
                <a:sym typeface="Montserrat"/>
              </a:rPr>
              <a:t>. Solo nos resta instanciar objetos y ver cómo se comportan.</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Clases abstractas | Ejemplo </a:t>
            </a:r>
            <a:endParaRPr/>
          </a:p>
        </p:txBody>
      </p:sp>
      <p:sp>
        <p:nvSpPr>
          <p:cNvPr id="323" name="Google Shape;323;p23"/>
          <p:cNvSpPr txBox="1"/>
          <p:nvPr/>
        </p:nvSpPr>
        <p:spPr>
          <a:xfrm>
            <a:off x="432150" y="12584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t/>
            </a:r>
            <a:endParaRPr b="0" i="0" sz="1682" u="none" cap="none" strike="noStrike">
              <a:solidFill>
                <a:schemeClr val="dk2"/>
              </a:solidFill>
              <a:latin typeface="Montserrat"/>
              <a:ea typeface="Montserrat"/>
              <a:cs typeface="Montserrat"/>
              <a:sym typeface="Montserrat"/>
            </a:endParaRPr>
          </a:p>
        </p:txBody>
      </p:sp>
      <p:sp>
        <p:nvSpPr>
          <p:cNvPr id="324" name="Google Shape;324;p23"/>
          <p:cNvSpPr/>
          <p:nvPr/>
        </p:nvSpPr>
        <p:spPr>
          <a:xfrm>
            <a:off x="1827175" y="1258400"/>
            <a:ext cx="26604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Programa Principal	</a:t>
            </a:r>
            <a:endParaRPr b="0" i="0" sz="1400" u="none" cap="none" strike="noStrike">
              <a:solidFill>
                <a:schemeClr val="dk2"/>
              </a:solidFill>
              <a:latin typeface="Montserrat"/>
              <a:ea typeface="Montserrat"/>
              <a:cs typeface="Montserrat"/>
              <a:sym typeface="Montserrat"/>
            </a:endParaRPr>
          </a:p>
        </p:txBody>
      </p:sp>
      <p:sp>
        <p:nvSpPr>
          <p:cNvPr id="325" name="Google Shape;325;p23"/>
          <p:cNvSpPr/>
          <p:nvPr/>
        </p:nvSpPr>
        <p:spPr>
          <a:xfrm>
            <a:off x="1827175" y="1487300"/>
            <a:ext cx="2660400" cy="13884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C74DED"/>
              </a:buClr>
              <a:buSzPts val="1100"/>
              <a:buFont typeface="Consolas"/>
              <a:buNone/>
            </a:pPr>
            <a:r>
              <a:rPr b="0" i="0" lang="es" sz="1200" u="none" cap="none" strike="noStrike">
                <a:solidFill>
                  <a:srgbClr val="D5CED9"/>
                </a:solidFill>
                <a:highlight>
                  <a:srgbClr val="23262E"/>
                </a:highlight>
                <a:latin typeface="Consolas"/>
                <a:ea typeface="Consolas"/>
                <a:cs typeface="Consolas"/>
                <a:sym typeface="Consolas"/>
              </a:rPr>
              <a:t>g1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Gato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g1.</a:t>
            </a:r>
            <a:r>
              <a:rPr b="0" i="0" lang="es" sz="1200" u="none" cap="none" strike="noStrike">
                <a:solidFill>
                  <a:srgbClr val="FFE66D"/>
                </a:solidFill>
                <a:highlight>
                  <a:srgbClr val="23262E"/>
                </a:highlight>
                <a:latin typeface="Consolas"/>
                <a:ea typeface="Consolas"/>
                <a:cs typeface="Consolas"/>
                <a:sym typeface="Consolas"/>
              </a:rPr>
              <a:t>mover</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g1.</a:t>
            </a:r>
            <a:r>
              <a:rPr b="0" i="0" lang="es" sz="1200" u="none" cap="none" strike="noStrike">
                <a:solidFill>
                  <a:srgbClr val="FFE66D"/>
                </a:solidFill>
                <a:highlight>
                  <a:srgbClr val="23262E"/>
                </a:highlight>
                <a:latin typeface="Consolas"/>
                <a:ea typeface="Consolas"/>
                <a:cs typeface="Consolas"/>
                <a:sym typeface="Consolas"/>
              </a:rPr>
              <a:t>emitir_sonido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p1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Perro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p1.</a:t>
            </a:r>
            <a:r>
              <a:rPr b="0" i="0" lang="es" sz="1200" u="none" cap="none" strike="noStrike">
                <a:solidFill>
                  <a:srgbClr val="FFE66D"/>
                </a:solidFill>
                <a:highlight>
                  <a:srgbClr val="23262E"/>
                </a:highlight>
                <a:latin typeface="Consolas"/>
                <a:ea typeface="Consolas"/>
                <a:cs typeface="Consolas"/>
                <a:sym typeface="Consolas"/>
              </a:rPr>
              <a:t>mover</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p1.</a:t>
            </a:r>
            <a:r>
              <a:rPr b="0" i="0" lang="es" sz="1200" u="none" cap="none" strike="noStrike">
                <a:solidFill>
                  <a:srgbClr val="FFE66D"/>
                </a:solidFill>
                <a:highlight>
                  <a:srgbClr val="23262E"/>
                </a:highlight>
                <a:latin typeface="Consolas"/>
                <a:ea typeface="Consolas"/>
                <a:cs typeface="Consolas"/>
                <a:sym typeface="Consolas"/>
              </a:rPr>
              <a:t>emitir_sonido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100"/>
              <a:buFont typeface="Consolas"/>
              <a:buNone/>
            </a:pPr>
            <a:r>
              <a:t/>
            </a:r>
            <a:endParaRPr b="0" i="0" sz="1000" u="none" cap="none" strike="noStrike">
              <a:solidFill>
                <a:srgbClr val="C74DED"/>
              </a:solidFill>
              <a:latin typeface="Consolas"/>
              <a:ea typeface="Consolas"/>
              <a:cs typeface="Consolas"/>
              <a:sym typeface="Consolas"/>
            </a:endParaRPr>
          </a:p>
        </p:txBody>
      </p:sp>
      <p:sp>
        <p:nvSpPr>
          <p:cNvPr id="326" name="Google Shape;326;p23"/>
          <p:cNvSpPr/>
          <p:nvPr/>
        </p:nvSpPr>
        <p:spPr>
          <a:xfrm>
            <a:off x="4639025" y="1487300"/>
            <a:ext cx="2660400" cy="13884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chemeClr val="lt2"/>
                </a:solidFill>
                <a:latin typeface="Consolas"/>
                <a:ea typeface="Consolas"/>
                <a:cs typeface="Consolas"/>
                <a:sym typeface="Consolas"/>
              </a:rPr>
              <a:t>El gato se mueve.</a:t>
            </a:r>
            <a:endParaRPr b="0" i="0" sz="13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chemeClr val="lt2"/>
                </a:solidFill>
                <a:latin typeface="Consolas"/>
                <a:ea typeface="Consolas"/>
                <a:cs typeface="Consolas"/>
                <a:sym typeface="Consolas"/>
              </a:rPr>
              <a:t>Animal dice: Miau!</a:t>
            </a:r>
            <a:endParaRPr b="0" i="0" sz="13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chemeClr val="lt2"/>
                </a:solidFill>
                <a:latin typeface="Consolas"/>
                <a:ea typeface="Consolas"/>
                <a:cs typeface="Consolas"/>
                <a:sym typeface="Consolas"/>
              </a:rPr>
              <a:t>El perro se está moviendo.</a:t>
            </a:r>
            <a:endParaRPr b="0" i="0" sz="13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chemeClr val="lt2"/>
                </a:solidFill>
                <a:latin typeface="Consolas"/>
                <a:ea typeface="Consolas"/>
                <a:cs typeface="Consolas"/>
                <a:sym typeface="Consolas"/>
              </a:rPr>
              <a:t>Animal dice: Guau, Guau!</a:t>
            </a:r>
            <a:endParaRPr b="0" i="0" sz="13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100"/>
              <a:buFont typeface="Consolas"/>
              <a:buNone/>
            </a:pPr>
            <a:r>
              <a:t/>
            </a:r>
            <a:endParaRPr b="0" i="0" sz="1100" u="none" cap="none" strike="noStrike">
              <a:solidFill>
                <a:srgbClr val="C74DED"/>
              </a:solidFill>
              <a:latin typeface="Consolas"/>
              <a:ea typeface="Consolas"/>
              <a:cs typeface="Consolas"/>
              <a:sym typeface="Consolas"/>
            </a:endParaRPr>
          </a:p>
        </p:txBody>
      </p:sp>
      <p:sp>
        <p:nvSpPr>
          <p:cNvPr id="327" name="Google Shape;327;p23"/>
          <p:cNvSpPr/>
          <p:nvPr/>
        </p:nvSpPr>
        <p:spPr>
          <a:xfrm>
            <a:off x="4639013" y="1258400"/>
            <a:ext cx="26604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Consola</a:t>
            </a:r>
            <a:endParaRPr b="0" i="0" sz="1400" u="none" cap="none" strike="noStrike">
              <a:solidFill>
                <a:schemeClr val="dk2"/>
              </a:solidFill>
              <a:latin typeface="Montserrat"/>
              <a:ea typeface="Montserrat"/>
              <a:cs typeface="Montserrat"/>
              <a:sym typeface="Montserrat"/>
            </a:endParaRPr>
          </a:p>
        </p:txBody>
      </p:sp>
      <p:sp>
        <p:nvSpPr>
          <p:cNvPr id="328" name="Google Shape;328;p23"/>
          <p:cNvSpPr txBox="1"/>
          <p:nvPr/>
        </p:nvSpPr>
        <p:spPr>
          <a:xfrm>
            <a:off x="436425" y="3040325"/>
            <a:ext cx="8279700" cy="15666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1" i="0" lang="es" sz="1682" u="none" cap="none" strike="noStrike">
                <a:solidFill>
                  <a:schemeClr val="dk2"/>
                </a:solidFill>
                <a:latin typeface="Montserrat"/>
                <a:ea typeface="Montserrat"/>
                <a:cs typeface="Montserrat"/>
                <a:sym typeface="Montserrat"/>
              </a:rPr>
              <a:t>g1.mover()</a:t>
            </a:r>
            <a:r>
              <a:rPr b="0" i="0" lang="es" sz="1682" u="none" cap="none" strike="noStrike">
                <a:solidFill>
                  <a:schemeClr val="dk2"/>
                </a:solidFill>
                <a:latin typeface="Montserrat"/>
                <a:ea typeface="Montserrat"/>
                <a:cs typeface="Montserrat"/>
                <a:sym typeface="Montserrat"/>
              </a:rPr>
              <a:t> ejecuta el código correspondiente al método de la clase abstracta, y luego el propio de la subclase Gato. Lo mismo ocurre con </a:t>
            </a:r>
            <a:r>
              <a:rPr b="1" i="0" lang="es" sz="1682" u="none" cap="none" strike="noStrike">
                <a:solidFill>
                  <a:schemeClr val="dk2"/>
                </a:solidFill>
                <a:latin typeface="Montserrat"/>
                <a:ea typeface="Montserrat"/>
                <a:cs typeface="Montserrat"/>
                <a:sym typeface="Montserrat"/>
              </a:rPr>
              <a:t>emitir_sonido()</a:t>
            </a:r>
            <a:r>
              <a:rPr b="0" i="0" lang="es" sz="1682" u="none" cap="none" strike="noStrike">
                <a:solidFill>
                  <a:schemeClr val="dk2"/>
                </a:solidFill>
                <a:latin typeface="Montserrat"/>
                <a:ea typeface="Montserrat"/>
                <a:cs typeface="Montserrat"/>
                <a:sym typeface="Montserrat"/>
              </a:rPr>
              <a:t>.</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Cómo es lógico, la subclase </a:t>
            </a:r>
            <a:r>
              <a:rPr b="1" i="0" lang="es" sz="1682" u="none" cap="none" strike="noStrike">
                <a:solidFill>
                  <a:schemeClr val="dk2"/>
                </a:solidFill>
                <a:latin typeface="Montserrat"/>
                <a:ea typeface="Montserrat"/>
                <a:cs typeface="Montserrat"/>
                <a:sym typeface="Montserrat"/>
              </a:rPr>
              <a:t>Perro</a:t>
            </a:r>
            <a:r>
              <a:rPr b="0" i="0" lang="es" sz="1682" u="none" cap="none" strike="noStrike">
                <a:solidFill>
                  <a:schemeClr val="dk2"/>
                </a:solidFill>
                <a:latin typeface="Montserrat"/>
                <a:ea typeface="Montserrat"/>
                <a:cs typeface="Montserrat"/>
                <a:sym typeface="Montserrat"/>
              </a:rPr>
              <a:t> hace lo propio, y modifica ambos métodos abstractos de la clase abstracta Animal.</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4"/>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Polimorfismo</a:t>
            </a:r>
            <a:endParaRPr/>
          </a:p>
        </p:txBody>
      </p:sp>
      <p:sp>
        <p:nvSpPr>
          <p:cNvPr id="334" name="Google Shape;334;p24"/>
          <p:cNvSpPr txBox="1"/>
          <p:nvPr>
            <p:ph idx="1" type="subTitle"/>
          </p:nvPr>
        </p:nvSpPr>
        <p:spPr>
          <a:xfrm>
            <a:off x="550375" y="1614925"/>
            <a:ext cx="8043300" cy="279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
              <a:t>El </a:t>
            </a:r>
            <a:r>
              <a:rPr b="1" lang="es">
                <a:latin typeface="Montserrat"/>
                <a:ea typeface="Montserrat"/>
                <a:cs typeface="Montserrat"/>
                <a:sym typeface="Montserrat"/>
              </a:rPr>
              <a:t>polimorfismo</a:t>
            </a:r>
            <a:r>
              <a:rPr lang="es"/>
              <a:t> es uno de los pilares básicos en la Programación Orientada a Objetos. El término polimorfismo tiene origen en las palabras </a:t>
            </a:r>
            <a:r>
              <a:rPr i="1" lang="es"/>
              <a:t>poly</a:t>
            </a:r>
            <a:r>
              <a:rPr lang="es"/>
              <a:t> (muchos) y </a:t>
            </a:r>
            <a:r>
              <a:rPr i="1" lang="es"/>
              <a:t>morfo</a:t>
            </a:r>
            <a:r>
              <a:rPr lang="es"/>
              <a:t> (formas), y aplicado a la programación hace referencia a que los objetos pueden tomar diferentes formas. </a:t>
            </a:r>
            <a:endParaRPr/>
          </a:p>
          <a:p>
            <a:pPr indent="0" lvl="0" marL="0" rtl="0" algn="l">
              <a:lnSpc>
                <a:spcPct val="100000"/>
              </a:lnSpc>
              <a:spcBef>
                <a:spcPts val="0"/>
              </a:spcBef>
              <a:spcAft>
                <a:spcPts val="0"/>
              </a:spcAft>
              <a:buSzPts val="1700"/>
              <a:buNone/>
            </a:pPr>
            <a:r>
              <a:t/>
            </a:r>
            <a:endParaRPr/>
          </a:p>
          <a:p>
            <a:pPr indent="0" lvl="0" marL="0" rtl="0" algn="l">
              <a:lnSpc>
                <a:spcPct val="100000"/>
              </a:lnSpc>
              <a:spcBef>
                <a:spcPts val="0"/>
              </a:spcBef>
              <a:spcAft>
                <a:spcPts val="0"/>
              </a:spcAft>
              <a:buSzPts val="1700"/>
              <a:buNone/>
            </a:pPr>
            <a:r>
              <a:rPr lang="es"/>
              <a:t>Esto significa que objetos de diferentes clases pueden ser accedidos utilizando la misma interfaz, mostrando un comportamiento distinto (tomando diferentes formas) según cómo sean accedidos.</a:t>
            </a:r>
            <a:endParaRPr/>
          </a:p>
          <a:p>
            <a:pPr indent="0" lvl="0" marL="0" rtl="0" algn="l">
              <a:lnSpc>
                <a:spcPct val="100000"/>
              </a:lnSpc>
              <a:spcBef>
                <a:spcPts val="0"/>
              </a:spcBef>
              <a:spcAft>
                <a:spcPts val="0"/>
              </a:spcAft>
              <a:buSzPts val="17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Polimorfismo</a:t>
            </a:r>
            <a:endParaRPr/>
          </a:p>
        </p:txBody>
      </p:sp>
      <p:sp>
        <p:nvSpPr>
          <p:cNvPr id="340" name="Google Shape;340;p25"/>
          <p:cNvSpPr txBox="1"/>
          <p:nvPr/>
        </p:nvSpPr>
        <p:spPr>
          <a:xfrm>
            <a:off x="436425" y="12817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En lenguajes de programación como Python, que tiene tipado dinámico, el polimorfismo va muy relacionado con el </a:t>
            </a:r>
            <a:r>
              <a:rPr b="1" i="0" lang="es" sz="1682" u="none" cap="none" strike="noStrike">
                <a:solidFill>
                  <a:schemeClr val="dk2"/>
                </a:solidFill>
                <a:latin typeface="Montserrat"/>
                <a:ea typeface="Montserrat"/>
                <a:cs typeface="Montserrat"/>
                <a:sym typeface="Montserrat"/>
              </a:rPr>
              <a:t>duck typing</a:t>
            </a:r>
            <a:r>
              <a:rPr b="0" i="0" lang="es" sz="1682" u="none" cap="none" strike="noStrike">
                <a:solidFill>
                  <a:schemeClr val="dk2"/>
                </a:solidFill>
                <a:latin typeface="Montserrat"/>
                <a:ea typeface="Montserrat"/>
                <a:cs typeface="Montserrat"/>
                <a:sym typeface="Montserrat"/>
              </a:rPr>
              <a:t> (</a:t>
            </a:r>
            <a:r>
              <a:rPr b="0" i="1" lang="es" sz="1682" u="none" cap="none" strike="noStrike">
                <a:solidFill>
                  <a:schemeClr val="dk2"/>
                </a:solidFill>
                <a:latin typeface="Montserrat"/>
                <a:ea typeface="Montserrat"/>
                <a:cs typeface="Montserrat"/>
                <a:sym typeface="Montserrat"/>
              </a:rPr>
              <a:t>dak tiping</a:t>
            </a:r>
            <a:r>
              <a:rPr b="0" i="0" lang="es" sz="1682" u="none" cap="none" strike="noStrike">
                <a:solidFill>
                  <a:schemeClr val="dk2"/>
                </a:solidFill>
                <a:latin typeface="Montserrat"/>
                <a:ea typeface="Montserrat"/>
                <a:cs typeface="Montserrat"/>
                <a:sym typeface="Montserrat"/>
              </a:rPr>
              <a:t>) o “tipado del pato”,  que se resume en una frase: “</a:t>
            </a:r>
            <a:r>
              <a:rPr b="0" i="1" lang="es" sz="1682" u="none" cap="none" strike="noStrike">
                <a:solidFill>
                  <a:schemeClr val="dk2"/>
                </a:solidFill>
                <a:latin typeface="Montserrat"/>
                <a:ea typeface="Montserrat"/>
                <a:cs typeface="Montserrat"/>
                <a:sym typeface="Montserrat"/>
              </a:rPr>
              <a:t>Si camina como un pato y habla como un pato, entonces tiene que ser un pato</a:t>
            </a:r>
            <a:r>
              <a:rPr b="0" i="0" lang="es" sz="1682" u="none" cap="none" strike="noStrike">
                <a:solidFill>
                  <a:schemeClr val="dk2"/>
                </a:solidFill>
                <a:latin typeface="Montserrat"/>
                <a:ea typeface="Montserrat"/>
                <a:cs typeface="Montserrat"/>
                <a:sym typeface="Montserrat"/>
              </a:rPr>
              <a:t>”.</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Al ser Python un lenguaje de tipado dinámico no es necesario que los objetos compartan una interfaz, simplemente basta con que todos tengan los métodos que se quieran utilizar.</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Vamos, paso a paso, a crear un ejemplo. </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Polimorfismo | Ejemplo</a:t>
            </a:r>
            <a:endParaRPr/>
          </a:p>
        </p:txBody>
      </p:sp>
      <p:sp>
        <p:nvSpPr>
          <p:cNvPr id="346" name="Google Shape;346;p26"/>
          <p:cNvSpPr txBox="1"/>
          <p:nvPr/>
        </p:nvSpPr>
        <p:spPr>
          <a:xfrm>
            <a:off x="432075" y="1260250"/>
            <a:ext cx="8280000" cy="1025700"/>
          </a:xfrm>
          <a:prstGeom prst="rect">
            <a:avLst/>
          </a:prstGeom>
          <a:noFill/>
          <a:ln>
            <a:noFill/>
          </a:ln>
        </p:spPr>
        <p:txBody>
          <a:bodyPr anchorCtr="0" anchor="t" bIns="91425" lIns="0" spcFirstLastPara="1" rIns="0" wrap="square" tIns="91425">
            <a:normAutofit lnSpcReduction="10000"/>
          </a:bodyPr>
          <a:lstStyle/>
          <a:p>
            <a:pPr indent="0" lvl="0" marL="0" marR="0" rtl="0" algn="l">
              <a:lnSpc>
                <a:spcPct val="115000"/>
              </a:lnSpc>
              <a:spcBef>
                <a:spcPts val="1199"/>
              </a:spcBef>
              <a:spcAft>
                <a:spcPts val="0"/>
              </a:spcAft>
              <a:buClr>
                <a:schemeClr val="dk1"/>
              </a:buClr>
              <a:buSzPts val="1100"/>
              <a:buFont typeface="Arial"/>
              <a:buNone/>
            </a:pPr>
            <a:r>
              <a:rPr b="0" i="0" lang="es" sz="1682" u="none" cap="none" strike="noStrike">
                <a:solidFill>
                  <a:schemeClr val="dk2"/>
                </a:solidFill>
                <a:latin typeface="Montserrat"/>
                <a:ea typeface="Montserrat"/>
                <a:cs typeface="Montserrat"/>
                <a:sym typeface="Montserrat"/>
              </a:rPr>
              <a:t>Definimos tres clases, </a:t>
            </a:r>
            <a:r>
              <a:rPr b="1" i="0" lang="es" sz="1682" u="none" cap="none" strike="noStrike">
                <a:solidFill>
                  <a:schemeClr val="dk2"/>
                </a:solidFill>
                <a:latin typeface="Montserrat"/>
                <a:ea typeface="Montserrat"/>
                <a:cs typeface="Montserrat"/>
                <a:sym typeface="Montserrat"/>
              </a:rPr>
              <a:t>Pato</a:t>
            </a:r>
            <a:r>
              <a:rPr b="0" i="0" lang="es" sz="1682" u="none" cap="none" strike="noStrike">
                <a:solidFill>
                  <a:schemeClr val="dk2"/>
                </a:solidFill>
                <a:latin typeface="Montserrat"/>
                <a:ea typeface="Montserrat"/>
                <a:cs typeface="Montserrat"/>
                <a:sym typeface="Montserrat"/>
              </a:rPr>
              <a:t>, </a:t>
            </a:r>
            <a:r>
              <a:rPr b="1" i="0" lang="es" sz="1682" u="none" cap="none" strike="noStrike">
                <a:solidFill>
                  <a:schemeClr val="dk2"/>
                </a:solidFill>
                <a:latin typeface="Montserrat"/>
                <a:ea typeface="Montserrat"/>
                <a:cs typeface="Montserrat"/>
                <a:sym typeface="Montserrat"/>
              </a:rPr>
              <a:t>Perro</a:t>
            </a:r>
            <a:r>
              <a:rPr b="0" i="0" lang="es" sz="1682" u="none" cap="none" strike="noStrike">
                <a:solidFill>
                  <a:schemeClr val="dk2"/>
                </a:solidFill>
                <a:latin typeface="Montserrat"/>
                <a:ea typeface="Montserrat"/>
                <a:cs typeface="Montserrat"/>
                <a:sym typeface="Montserrat"/>
              </a:rPr>
              <a:t> y </a:t>
            </a:r>
            <a:r>
              <a:rPr b="1" i="0" lang="es" sz="1682" u="none" cap="none" strike="noStrike">
                <a:solidFill>
                  <a:schemeClr val="dk2"/>
                </a:solidFill>
                <a:latin typeface="Montserrat"/>
                <a:ea typeface="Montserrat"/>
                <a:cs typeface="Montserrat"/>
                <a:sym typeface="Montserrat"/>
              </a:rPr>
              <a:t>Cerdo</a:t>
            </a:r>
            <a:r>
              <a:rPr b="0" i="0" lang="es" sz="1682" u="none" cap="none" strike="noStrike">
                <a:solidFill>
                  <a:schemeClr val="dk2"/>
                </a:solidFill>
                <a:latin typeface="Montserrat"/>
                <a:ea typeface="Montserrat"/>
                <a:cs typeface="Montserrat"/>
                <a:sym typeface="Montserrat"/>
              </a:rPr>
              <a:t>, todas con un método </a:t>
            </a:r>
            <a:r>
              <a:rPr b="1" i="0" lang="es" sz="1682" u="none" cap="none" strike="noStrike">
                <a:solidFill>
                  <a:schemeClr val="dk2"/>
                </a:solidFill>
                <a:latin typeface="Montserrat"/>
                <a:ea typeface="Montserrat"/>
                <a:cs typeface="Montserrat"/>
                <a:sym typeface="Montserrat"/>
              </a:rPr>
              <a:t>hablar()</a:t>
            </a:r>
            <a:r>
              <a:rPr b="0" i="0" lang="es" sz="1682" u="none" cap="none" strike="noStrike">
                <a:solidFill>
                  <a:schemeClr val="dk2"/>
                </a:solidFill>
                <a:latin typeface="Montserrat"/>
                <a:ea typeface="Montserrat"/>
                <a:cs typeface="Montserrat"/>
                <a:sym typeface="Montserrat"/>
              </a:rPr>
              <a:t>. Cada una de las clases implementa la versión que necesita del método, pero es importante ver que en todas tienen el mismo nombre.</a:t>
            </a:r>
            <a:endParaRPr b="0" i="0" sz="1682" u="none" cap="none" strike="noStrike">
              <a:solidFill>
                <a:schemeClr val="dk2"/>
              </a:solidFill>
              <a:latin typeface="Montserrat"/>
              <a:ea typeface="Montserrat"/>
              <a:cs typeface="Montserrat"/>
              <a:sym typeface="Montserrat"/>
            </a:endParaRPr>
          </a:p>
        </p:txBody>
      </p:sp>
      <p:sp>
        <p:nvSpPr>
          <p:cNvPr id="347" name="Google Shape;347;p26"/>
          <p:cNvSpPr/>
          <p:nvPr/>
        </p:nvSpPr>
        <p:spPr>
          <a:xfrm>
            <a:off x="2681327" y="2318900"/>
            <a:ext cx="37815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Clases Pato, Perro y Cerdo</a:t>
            </a:r>
            <a:endParaRPr b="0" i="0" sz="1400" u="none" cap="none" strike="noStrike">
              <a:solidFill>
                <a:schemeClr val="dk2"/>
              </a:solidFill>
              <a:latin typeface="Montserrat"/>
              <a:ea typeface="Montserrat"/>
              <a:cs typeface="Montserrat"/>
              <a:sym typeface="Montserrat"/>
            </a:endParaRPr>
          </a:p>
        </p:txBody>
      </p:sp>
      <p:sp>
        <p:nvSpPr>
          <p:cNvPr id="348" name="Google Shape;348;p26"/>
          <p:cNvSpPr/>
          <p:nvPr/>
        </p:nvSpPr>
        <p:spPr>
          <a:xfrm>
            <a:off x="2681325" y="2547800"/>
            <a:ext cx="3781500" cy="20877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class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Pato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hablar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print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"¡Cuac!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3</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class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Perro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hablar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print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"!Guau!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3</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class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Cerdo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hablar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print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"!Oink!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3</a:t>
            </a:r>
            <a:r>
              <a:rPr b="0" i="0" lang="es" sz="1200" u="none" cap="none" strike="noStrike">
                <a:solidFill>
                  <a:srgbClr val="D5CED9"/>
                </a:solidFill>
                <a:highlight>
                  <a:srgbClr val="23262E"/>
                </a:highlight>
                <a:latin typeface="Consolas"/>
                <a:ea typeface="Consolas"/>
                <a:cs typeface="Consolas"/>
                <a:sym typeface="Consolas"/>
              </a:rPr>
              <a:t>) </a:t>
            </a:r>
            <a:r>
              <a:rPr b="0" i="0" lang="es" sz="1050" u="none" cap="none" strike="noStrike">
                <a:solidFill>
                  <a:srgbClr val="D5CED9"/>
                </a:solidFill>
                <a:highlight>
                  <a:srgbClr val="23262E"/>
                </a:highlight>
                <a:latin typeface="Courier New"/>
                <a:ea typeface="Courier New"/>
                <a:cs typeface="Courier New"/>
                <a:sym typeface="Courier New"/>
              </a:rPr>
              <a:t>      </a:t>
            </a:r>
            <a:endParaRPr b="0" i="0" sz="1050" u="none" cap="none" strike="noStrike">
              <a:solidFill>
                <a:srgbClr val="D5CED9"/>
              </a:solidFill>
              <a:highlight>
                <a:srgbClr val="2326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D5CED9"/>
              </a:solidFill>
              <a:highlight>
                <a:srgbClr val="23262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Polimorfismo | Ejemplo</a:t>
            </a:r>
            <a:endParaRPr/>
          </a:p>
        </p:txBody>
      </p:sp>
      <p:sp>
        <p:nvSpPr>
          <p:cNvPr id="354" name="Google Shape;354;p27"/>
          <p:cNvSpPr/>
          <p:nvPr/>
        </p:nvSpPr>
        <p:spPr>
          <a:xfrm>
            <a:off x="432075" y="1489150"/>
            <a:ext cx="3869100" cy="26457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hacer_hablar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x.</a:t>
            </a:r>
            <a:r>
              <a:rPr b="0" i="0" lang="es" sz="1200" u="none" cap="none" strike="noStrike">
                <a:solidFill>
                  <a:srgbClr val="FFE66D"/>
                </a:solidFill>
                <a:highlight>
                  <a:srgbClr val="23262E"/>
                </a:highlight>
                <a:latin typeface="Consolas"/>
                <a:ea typeface="Consolas"/>
                <a:cs typeface="Consolas"/>
                <a:sym typeface="Consolas"/>
              </a:rPr>
              <a:t>hablar</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#Creamos un pato y lo hacemos "hablar:"</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mi_pato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Pato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FE66D"/>
                </a:solidFill>
                <a:highlight>
                  <a:srgbClr val="23262E"/>
                </a:highlight>
                <a:latin typeface="Consolas"/>
                <a:ea typeface="Consolas"/>
                <a:cs typeface="Consolas"/>
                <a:sym typeface="Consolas"/>
              </a:rPr>
              <a:t>hacer_hablar</a:t>
            </a:r>
            <a:r>
              <a:rPr b="0" i="0" lang="es" sz="1200" u="none" cap="none" strike="noStrike">
                <a:solidFill>
                  <a:srgbClr val="D5CED9"/>
                </a:solidFill>
                <a:highlight>
                  <a:srgbClr val="23262E"/>
                </a:highlight>
                <a:latin typeface="Consolas"/>
                <a:ea typeface="Consolas"/>
                <a:cs typeface="Consolas"/>
                <a:sym typeface="Consolas"/>
              </a:rPr>
              <a:t>(mi_pato)</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#Creamos un perro y lo hacemos "hablar:"</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mi_perro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Perro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mi_perro.</a:t>
            </a:r>
            <a:r>
              <a:rPr b="0" i="0" lang="es" sz="1200" u="none" cap="none" strike="noStrike">
                <a:solidFill>
                  <a:srgbClr val="FFE66D"/>
                </a:solidFill>
                <a:highlight>
                  <a:srgbClr val="23262E"/>
                </a:highlight>
                <a:latin typeface="Consolas"/>
                <a:ea typeface="Consolas"/>
                <a:cs typeface="Consolas"/>
                <a:sym typeface="Consolas"/>
              </a:rPr>
              <a:t>hablar</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#Creamos un cerdo y lo hacemos "hablar:"</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mi_cerdo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Cerdo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mi_cerdo.</a:t>
            </a:r>
            <a:r>
              <a:rPr b="0" i="0" lang="es" sz="1200" u="none" cap="none" strike="noStrike">
                <a:solidFill>
                  <a:srgbClr val="FFE66D"/>
                </a:solidFill>
                <a:highlight>
                  <a:srgbClr val="23262E"/>
                </a:highlight>
                <a:latin typeface="Consolas"/>
                <a:ea typeface="Consolas"/>
                <a:cs typeface="Consolas"/>
                <a:sym typeface="Consolas"/>
              </a:rPr>
              <a:t>hablar</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8599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8599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p:txBody>
      </p:sp>
      <p:sp>
        <p:nvSpPr>
          <p:cNvPr id="355" name="Google Shape;355;p27"/>
          <p:cNvSpPr txBox="1"/>
          <p:nvPr/>
        </p:nvSpPr>
        <p:spPr>
          <a:xfrm>
            <a:off x="4492525" y="1260250"/>
            <a:ext cx="4219500" cy="3146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chemeClr val="dk1"/>
              </a:buClr>
              <a:buSzPts val="1100"/>
              <a:buFont typeface="Arial"/>
              <a:buNone/>
            </a:pPr>
            <a:r>
              <a:rPr b="0" i="0" lang="es" sz="1682" u="none" cap="none" strike="noStrike">
                <a:solidFill>
                  <a:schemeClr val="dk2"/>
                </a:solidFill>
                <a:latin typeface="Montserrat"/>
                <a:ea typeface="Montserrat"/>
                <a:cs typeface="Montserrat"/>
                <a:sym typeface="Montserrat"/>
              </a:rPr>
              <a:t>El programa principal define una función que recibe un objeto, y utiliza (sin importar cual sea) su método </a:t>
            </a:r>
            <a:r>
              <a:rPr b="1" i="0" lang="es" sz="1682" u="none" cap="none" strike="noStrike">
                <a:solidFill>
                  <a:schemeClr val="dk2"/>
                </a:solidFill>
                <a:latin typeface="Montserrat"/>
                <a:ea typeface="Montserrat"/>
                <a:cs typeface="Montserrat"/>
                <a:sym typeface="Montserrat"/>
              </a:rPr>
              <a:t>hablar()</a:t>
            </a:r>
            <a:r>
              <a:rPr b="0" i="0" lang="es" sz="1682" u="none" cap="none" strike="noStrike">
                <a:solidFill>
                  <a:schemeClr val="dk2"/>
                </a:solidFill>
                <a:latin typeface="Montserrat"/>
                <a:ea typeface="Montserrat"/>
                <a:cs typeface="Montserrat"/>
                <a:sym typeface="Montserrat"/>
              </a:rPr>
              <a:t>. </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chemeClr val="dk1"/>
              </a:buClr>
              <a:buSzPts val="1100"/>
              <a:buFont typeface="Arial"/>
              <a:buNone/>
            </a:pPr>
            <a:r>
              <a:rPr b="0" i="0" lang="es" sz="1682" u="none" cap="none" strike="noStrike">
                <a:solidFill>
                  <a:schemeClr val="dk2"/>
                </a:solidFill>
                <a:latin typeface="Montserrat"/>
                <a:ea typeface="Montserrat"/>
                <a:cs typeface="Montserrat"/>
                <a:sym typeface="Montserrat"/>
              </a:rPr>
              <a:t>Esto es posible gracias al polimorfismo: no es necesario escribir código para acceder a un mismo atributo o método de objetos de distinta clase, cuando estos tienen el mismo nombre.</a:t>
            </a:r>
            <a:endParaRPr b="0" i="0" sz="1682" u="none" cap="none" strike="noStrike">
              <a:solidFill>
                <a:schemeClr val="dk2"/>
              </a:solidFill>
              <a:latin typeface="Montserrat"/>
              <a:ea typeface="Montserrat"/>
              <a:cs typeface="Montserrat"/>
              <a:sym typeface="Montserrat"/>
            </a:endParaRPr>
          </a:p>
        </p:txBody>
      </p:sp>
      <p:sp>
        <p:nvSpPr>
          <p:cNvPr id="356" name="Google Shape;356;p27"/>
          <p:cNvSpPr/>
          <p:nvPr/>
        </p:nvSpPr>
        <p:spPr>
          <a:xfrm>
            <a:off x="432075" y="1260250"/>
            <a:ext cx="38691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Programa principal</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8"/>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Diagrama de clases</a:t>
            </a:r>
            <a:endParaRPr/>
          </a:p>
        </p:txBody>
      </p:sp>
      <p:sp>
        <p:nvSpPr>
          <p:cNvPr id="362" name="Google Shape;362;p28"/>
          <p:cNvSpPr txBox="1"/>
          <p:nvPr>
            <p:ph idx="1" type="subTitle"/>
          </p:nvPr>
        </p:nvSpPr>
        <p:spPr>
          <a:xfrm>
            <a:off x="550375" y="1614925"/>
            <a:ext cx="8043300" cy="279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
              <a:t>Un </a:t>
            </a:r>
            <a:r>
              <a:rPr b="1" lang="es">
                <a:latin typeface="Montserrat"/>
                <a:ea typeface="Montserrat"/>
                <a:cs typeface="Montserrat"/>
                <a:sym typeface="Montserrat"/>
              </a:rPr>
              <a:t>diagrama de clases</a:t>
            </a:r>
            <a:r>
              <a:rPr lang="es"/>
              <a:t> en </a:t>
            </a:r>
            <a:r>
              <a:rPr b="1" lang="es">
                <a:latin typeface="Montserrat"/>
                <a:ea typeface="Montserrat"/>
                <a:cs typeface="Montserrat"/>
                <a:sym typeface="Montserrat"/>
              </a:rPr>
              <a:t>Lenguaje Unificado de Modelado </a:t>
            </a:r>
            <a:r>
              <a:rPr lang="es"/>
              <a:t>(UML) es un tipo de diagrama de estructura estática que describe la estructura de un sistema mostrando las </a:t>
            </a:r>
            <a:r>
              <a:rPr b="1" lang="es">
                <a:latin typeface="Montserrat"/>
                <a:ea typeface="Montserrat"/>
                <a:cs typeface="Montserrat"/>
                <a:sym typeface="Montserrat"/>
              </a:rPr>
              <a:t>clases</a:t>
            </a:r>
            <a:r>
              <a:rPr lang="es"/>
              <a:t> del sistema, sus </a:t>
            </a:r>
            <a:r>
              <a:rPr b="1" lang="es">
                <a:latin typeface="Montserrat"/>
                <a:ea typeface="Montserrat"/>
                <a:cs typeface="Montserrat"/>
                <a:sym typeface="Montserrat"/>
              </a:rPr>
              <a:t>atributos</a:t>
            </a:r>
            <a:r>
              <a:rPr lang="es"/>
              <a:t>, operaciones (o </a:t>
            </a:r>
            <a:r>
              <a:rPr b="1" lang="es">
                <a:latin typeface="Montserrat"/>
                <a:ea typeface="Montserrat"/>
                <a:cs typeface="Montserrat"/>
                <a:sym typeface="Montserrat"/>
              </a:rPr>
              <a:t>métodos</a:t>
            </a:r>
            <a:r>
              <a:rPr lang="es"/>
              <a:t>), y las </a:t>
            </a:r>
            <a:r>
              <a:rPr b="1" lang="es">
                <a:latin typeface="Montserrat"/>
                <a:ea typeface="Montserrat"/>
                <a:cs typeface="Montserrat"/>
                <a:sym typeface="Montserrat"/>
              </a:rPr>
              <a:t>relaciones</a:t>
            </a:r>
            <a:r>
              <a:rPr lang="es"/>
              <a:t> entre los </a:t>
            </a:r>
            <a:r>
              <a:rPr b="1" lang="es">
                <a:latin typeface="Montserrat"/>
                <a:ea typeface="Montserrat"/>
                <a:cs typeface="Montserrat"/>
                <a:sym typeface="Montserrat"/>
              </a:rPr>
              <a:t>objetos</a:t>
            </a:r>
            <a:r>
              <a:rPr lang="es"/>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700"/>
              <a:buNone/>
            </a:pPr>
            <a:r>
              <a:rPr lang="es"/>
              <a:t>UML proporciona mecanismos para representar los miembros de la clase, como atributos y métodos, así como información adicional sobre ellos.</a:t>
            </a:r>
            <a:endParaRPr/>
          </a:p>
          <a:p>
            <a:pPr indent="0" lvl="0" marL="0" rtl="0" algn="l">
              <a:lnSpc>
                <a:spcPct val="100000"/>
              </a:lnSpc>
              <a:spcBef>
                <a:spcPts val="0"/>
              </a:spcBef>
              <a:spcAft>
                <a:spcPts val="0"/>
              </a:spcAft>
              <a:buSzPts val="17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Diagramas de clases</a:t>
            </a:r>
            <a:endParaRPr/>
          </a:p>
        </p:txBody>
      </p:sp>
      <p:sp>
        <p:nvSpPr>
          <p:cNvPr id="368" name="Google Shape;368;p29"/>
          <p:cNvSpPr txBox="1"/>
          <p:nvPr/>
        </p:nvSpPr>
        <p:spPr>
          <a:xfrm>
            <a:off x="436425" y="12817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En los lenguajes orientados a objetos, los algoritmos se expresan definiendo 'objetos' y haciendo que los objetos interactúen entre sí. Los lenguajes orientados a objetos dominan el mundo de la programación porque modelan los objetos del mundo real, y la relación entre sus clases, atributos y métodos puede modelarse mediante UML.</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La figura de clase en sí misma consiste en un rectángulo de tres filas. La fila superior contiene el nombre de la clase, la fila del centro contiene los atributos de la clase y la última expresa los métodos o las operaciones que la clase puede utilizar.</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Diagramas de clases</a:t>
            </a:r>
            <a:endParaRPr/>
          </a:p>
        </p:txBody>
      </p:sp>
      <p:sp>
        <p:nvSpPr>
          <p:cNvPr id="374" name="Google Shape;374;p30"/>
          <p:cNvSpPr txBox="1"/>
          <p:nvPr/>
        </p:nvSpPr>
        <p:spPr>
          <a:xfrm>
            <a:off x="436425" y="12817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Cada atributo y método de una clase está ubicado en una línea separada:</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t/>
            </a:r>
            <a:endParaRPr b="0" i="0" sz="1682" u="none" cap="none" strike="noStrike">
              <a:solidFill>
                <a:schemeClr val="dk2"/>
              </a:solidFill>
              <a:latin typeface="Montserrat"/>
              <a:ea typeface="Montserrat"/>
              <a:cs typeface="Montserrat"/>
              <a:sym typeface="Montserrat"/>
            </a:endParaRPr>
          </a:p>
        </p:txBody>
      </p:sp>
      <p:graphicFrame>
        <p:nvGraphicFramePr>
          <p:cNvPr id="375" name="Google Shape;375;p30"/>
          <p:cNvGraphicFramePr/>
          <p:nvPr/>
        </p:nvGraphicFramePr>
        <p:xfrm>
          <a:off x="3733338" y="1864532"/>
          <a:ext cx="3000000" cy="3000000"/>
        </p:xfrm>
        <a:graphic>
          <a:graphicData uri="http://schemas.openxmlformats.org/drawingml/2006/table">
            <a:tbl>
              <a:tblPr>
                <a:noFill/>
                <a:tableStyleId>{D118A72C-3B0A-4B90-8A04-E1F8AA62DC85}</a:tableStyleId>
              </a:tblPr>
              <a:tblGrid>
                <a:gridCol w="1692525"/>
              </a:tblGrid>
              <a:tr h="166350">
                <a:tc>
                  <a:txBody>
                    <a:bodyPr/>
                    <a:lstStyle/>
                    <a:p>
                      <a:pPr indent="0" lvl="0" marL="0" marR="0" rtl="0" algn="ctr">
                        <a:lnSpc>
                          <a:spcPct val="100000"/>
                        </a:lnSpc>
                        <a:spcBef>
                          <a:spcPts val="0"/>
                        </a:spcBef>
                        <a:spcAft>
                          <a:spcPts val="0"/>
                        </a:spcAft>
                        <a:buClr>
                          <a:srgbClr val="000000"/>
                        </a:buClr>
                        <a:buSzPts val="1200"/>
                        <a:buFont typeface="Montserrat"/>
                        <a:buNone/>
                      </a:pPr>
                      <a:r>
                        <a:rPr b="1" lang="es" sz="1000" u="none" cap="none" strike="noStrike">
                          <a:solidFill>
                            <a:schemeClr val="lt1"/>
                          </a:solidFill>
                          <a:latin typeface="Consolas"/>
                          <a:ea typeface="Consolas"/>
                          <a:cs typeface="Consolas"/>
                          <a:sym typeface="Consolas"/>
                        </a:rPr>
                        <a:t>Cliente</a:t>
                      </a:r>
                      <a:endParaRPr b="1" sz="1000" u="none" cap="none" strike="noStrike">
                        <a:solidFill>
                          <a:schemeClr val="lt1"/>
                        </a:solidFill>
                        <a:latin typeface="Consolas"/>
                        <a:ea typeface="Consolas"/>
                        <a:cs typeface="Consolas"/>
                        <a:sym typeface="Consolas"/>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chemeClr val="dk2"/>
                    </a:solidFill>
                  </a:tcPr>
                </a:tc>
              </a:tr>
              <a:tr h="277275">
                <a:tc>
                  <a:txBody>
                    <a:bodyPr/>
                    <a:lstStyle/>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ID</a:t>
                      </a:r>
                      <a:endParaRPr sz="10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Saldo</a:t>
                      </a:r>
                      <a:endParaRPr sz="1000" u="none" cap="none" strike="noStrike">
                        <a:latin typeface="Consolas"/>
                        <a:ea typeface="Consolas"/>
                        <a:cs typeface="Consolas"/>
                        <a:sym typeface="Consolas"/>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chemeClr val="lt1"/>
                    </a:solidFill>
                  </a:tcPr>
                </a:tc>
              </a:tr>
              <a:tr h="499075">
                <a:tc>
                  <a:txBody>
                    <a:bodyPr/>
                    <a:lstStyle/>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__init__</a:t>
                      </a:r>
                      <a:endParaRPr sz="10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depositar</a:t>
                      </a:r>
                      <a:endParaRPr sz="10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retirar</a:t>
                      </a:r>
                      <a:endParaRPr sz="10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ver_saldo</a:t>
                      </a:r>
                      <a:endParaRPr sz="1000" u="none" cap="none" strike="noStrike">
                        <a:latin typeface="Consolas"/>
                        <a:ea typeface="Consolas"/>
                        <a:cs typeface="Consolas"/>
                        <a:sym typeface="Consolas"/>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chemeClr val="lt1"/>
                    </a:solidFill>
                  </a:tcPr>
                </a:tc>
              </a:tr>
            </a:tbl>
          </a:graphicData>
        </a:graphic>
      </p:graphicFrame>
      <p:sp>
        <p:nvSpPr>
          <p:cNvPr id="376" name="Google Shape;376;p30"/>
          <p:cNvSpPr txBox="1"/>
          <p:nvPr/>
        </p:nvSpPr>
        <p:spPr>
          <a:xfrm>
            <a:off x="423450" y="3480300"/>
            <a:ext cx="8279700" cy="10767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La relación de </a:t>
            </a:r>
            <a:r>
              <a:rPr b="1" i="0" lang="es" sz="1682" u="none" cap="none" strike="noStrike">
                <a:solidFill>
                  <a:schemeClr val="dk2"/>
                </a:solidFill>
                <a:latin typeface="Montserrat"/>
                <a:ea typeface="Montserrat"/>
                <a:cs typeface="Montserrat"/>
                <a:sym typeface="Montserrat"/>
              </a:rPr>
              <a:t>herencia</a:t>
            </a:r>
            <a:r>
              <a:rPr b="0" i="0" lang="es" sz="1682" u="none" cap="none" strike="noStrike">
                <a:solidFill>
                  <a:schemeClr val="dk2"/>
                </a:solidFill>
                <a:latin typeface="Montserrat"/>
                <a:ea typeface="Montserrat"/>
                <a:cs typeface="Montserrat"/>
                <a:sym typeface="Montserrat"/>
              </a:rPr>
              <a:t> se simboliza mediante una línea de conexión recta con una punta de flecha cerrada que señala a la superclase. La </a:t>
            </a:r>
            <a:r>
              <a:rPr b="1" i="0" lang="es" sz="1682" u="none" cap="none" strike="noStrike">
                <a:solidFill>
                  <a:schemeClr val="dk2"/>
                </a:solidFill>
                <a:latin typeface="Montserrat"/>
                <a:ea typeface="Montserrat"/>
                <a:cs typeface="Montserrat"/>
                <a:sym typeface="Montserrat"/>
              </a:rPr>
              <a:t>relación</a:t>
            </a:r>
            <a:r>
              <a:rPr b="0" i="0" lang="es" sz="1682" u="none" cap="none" strike="noStrike">
                <a:solidFill>
                  <a:schemeClr val="dk2"/>
                </a:solidFill>
                <a:latin typeface="Montserrat"/>
                <a:ea typeface="Montserrat"/>
                <a:cs typeface="Montserrat"/>
                <a:sym typeface="Montserrat"/>
              </a:rPr>
              <a:t> predeterminada entre clases se representa mediante una línea recta.</a:t>
            </a:r>
            <a:endParaRPr b="0" i="0" sz="1682" u="none" cap="none" strike="noStrike">
              <a:solidFill>
                <a:schemeClr val="dk2"/>
              </a:solidFill>
              <a:latin typeface="Montserrat"/>
              <a:ea typeface="Montserrat"/>
              <a:cs typeface="Montserrat"/>
              <a:sym typeface="Montserrat"/>
            </a:endParaRPr>
          </a:p>
        </p:txBody>
      </p:sp>
      <p:graphicFrame>
        <p:nvGraphicFramePr>
          <p:cNvPr id="377" name="Google Shape;377;p30"/>
          <p:cNvGraphicFramePr/>
          <p:nvPr/>
        </p:nvGraphicFramePr>
        <p:xfrm>
          <a:off x="6209913" y="1864532"/>
          <a:ext cx="3000000" cy="3000000"/>
        </p:xfrm>
        <a:graphic>
          <a:graphicData uri="http://schemas.openxmlformats.org/drawingml/2006/table">
            <a:tbl>
              <a:tblPr>
                <a:noFill/>
                <a:tableStyleId>{D118A72C-3B0A-4B90-8A04-E1F8AA62DC85}</a:tableStyleId>
              </a:tblPr>
              <a:tblGrid>
                <a:gridCol w="1692525"/>
              </a:tblGrid>
              <a:tr h="166350">
                <a:tc>
                  <a:txBody>
                    <a:bodyPr/>
                    <a:lstStyle/>
                    <a:p>
                      <a:pPr indent="0" lvl="0" marL="0" marR="0" rtl="0" algn="ctr">
                        <a:lnSpc>
                          <a:spcPct val="100000"/>
                        </a:lnSpc>
                        <a:spcBef>
                          <a:spcPts val="0"/>
                        </a:spcBef>
                        <a:spcAft>
                          <a:spcPts val="0"/>
                        </a:spcAft>
                        <a:buClr>
                          <a:srgbClr val="000000"/>
                        </a:buClr>
                        <a:buSzPts val="1200"/>
                        <a:buFont typeface="Montserrat"/>
                        <a:buNone/>
                      </a:pPr>
                      <a:r>
                        <a:rPr b="1" lang="es" sz="1000" u="none" cap="none" strike="noStrike">
                          <a:solidFill>
                            <a:schemeClr val="lt1"/>
                          </a:solidFill>
                          <a:latin typeface="Consolas"/>
                          <a:ea typeface="Consolas"/>
                          <a:cs typeface="Consolas"/>
                          <a:sym typeface="Consolas"/>
                        </a:rPr>
                        <a:t>Banco</a:t>
                      </a:r>
                      <a:endParaRPr b="1" sz="1000" u="none" cap="none" strike="noStrike">
                        <a:solidFill>
                          <a:schemeClr val="lt1"/>
                        </a:solidFill>
                        <a:latin typeface="Consolas"/>
                        <a:ea typeface="Consolas"/>
                        <a:cs typeface="Consolas"/>
                        <a:sym typeface="Consolas"/>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chemeClr val="dk2"/>
                    </a:solidFill>
                  </a:tcPr>
                </a:tc>
              </a:tr>
              <a:tr h="277275">
                <a:tc>
                  <a:txBody>
                    <a:bodyPr/>
                    <a:lstStyle/>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Nombre</a:t>
                      </a:r>
                      <a:endParaRPr sz="10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Clientes[]</a:t>
                      </a:r>
                      <a:endParaRPr sz="1000" u="none" cap="none" strike="noStrike">
                        <a:latin typeface="Consolas"/>
                        <a:ea typeface="Consolas"/>
                        <a:cs typeface="Consolas"/>
                        <a:sym typeface="Consolas"/>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chemeClr val="lt1"/>
                    </a:solidFill>
                  </a:tcPr>
                </a:tc>
              </a:tr>
              <a:tr h="499075">
                <a:tc>
                  <a:txBody>
                    <a:bodyPr/>
                    <a:lstStyle/>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__init__</a:t>
                      </a:r>
                      <a:endParaRPr sz="10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agregar_cliente</a:t>
                      </a:r>
                      <a:endParaRPr sz="10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cerrar_cuenta</a:t>
                      </a:r>
                      <a:endParaRPr sz="10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ver_balance</a:t>
                      </a:r>
                      <a:endParaRPr sz="1000" u="none" cap="none" strike="noStrike">
                        <a:latin typeface="Consolas"/>
                        <a:ea typeface="Consolas"/>
                        <a:cs typeface="Consolas"/>
                        <a:sym typeface="Consolas"/>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chemeClr val="lt1"/>
                    </a:solidFill>
                  </a:tcPr>
                </a:tc>
              </a:tr>
            </a:tbl>
          </a:graphicData>
        </a:graphic>
      </p:graphicFrame>
      <p:graphicFrame>
        <p:nvGraphicFramePr>
          <p:cNvPr id="378" name="Google Shape;378;p30"/>
          <p:cNvGraphicFramePr/>
          <p:nvPr/>
        </p:nvGraphicFramePr>
        <p:xfrm>
          <a:off x="1241563" y="1864532"/>
          <a:ext cx="3000000" cy="3000000"/>
        </p:xfrm>
        <a:graphic>
          <a:graphicData uri="http://schemas.openxmlformats.org/drawingml/2006/table">
            <a:tbl>
              <a:tblPr>
                <a:noFill/>
                <a:tableStyleId>{D118A72C-3B0A-4B90-8A04-E1F8AA62DC85}</a:tableStyleId>
              </a:tblPr>
              <a:tblGrid>
                <a:gridCol w="1692525"/>
              </a:tblGrid>
              <a:tr h="166350">
                <a:tc>
                  <a:txBody>
                    <a:bodyPr/>
                    <a:lstStyle/>
                    <a:p>
                      <a:pPr indent="0" lvl="0" marL="0" marR="0" rtl="0" algn="ctr">
                        <a:lnSpc>
                          <a:spcPct val="100000"/>
                        </a:lnSpc>
                        <a:spcBef>
                          <a:spcPts val="0"/>
                        </a:spcBef>
                        <a:spcAft>
                          <a:spcPts val="0"/>
                        </a:spcAft>
                        <a:buClr>
                          <a:srgbClr val="000000"/>
                        </a:buClr>
                        <a:buSzPts val="1200"/>
                        <a:buFont typeface="Montserrat"/>
                        <a:buNone/>
                      </a:pPr>
                      <a:r>
                        <a:rPr b="1" lang="es" sz="1000" u="none" cap="none" strike="noStrike">
                          <a:solidFill>
                            <a:schemeClr val="lt1"/>
                          </a:solidFill>
                          <a:latin typeface="Consolas"/>
                          <a:ea typeface="Consolas"/>
                          <a:cs typeface="Consolas"/>
                          <a:sym typeface="Consolas"/>
                        </a:rPr>
                        <a:t>Persona</a:t>
                      </a:r>
                      <a:endParaRPr b="1" sz="1000" u="none" cap="none" strike="noStrike">
                        <a:solidFill>
                          <a:schemeClr val="lt1"/>
                        </a:solidFill>
                        <a:latin typeface="Consolas"/>
                        <a:ea typeface="Consolas"/>
                        <a:cs typeface="Consolas"/>
                        <a:sym typeface="Consolas"/>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chemeClr val="dk2"/>
                    </a:solidFill>
                  </a:tcPr>
                </a:tc>
              </a:tr>
              <a:tr h="277275">
                <a:tc>
                  <a:txBody>
                    <a:bodyPr/>
                    <a:lstStyle/>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Nombre</a:t>
                      </a:r>
                      <a:endParaRPr sz="10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DNI</a:t>
                      </a:r>
                      <a:endParaRPr sz="1000" u="none" cap="none" strike="noStrike">
                        <a:latin typeface="Consolas"/>
                        <a:ea typeface="Consolas"/>
                        <a:cs typeface="Consolas"/>
                        <a:sym typeface="Consolas"/>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chemeClr val="lt1"/>
                    </a:solidFill>
                  </a:tcPr>
                </a:tc>
              </a:tr>
              <a:tr h="499075">
                <a:tc>
                  <a:txBody>
                    <a:bodyPr/>
                    <a:lstStyle/>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__init__</a:t>
                      </a:r>
                      <a:endParaRPr sz="10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comer</a:t>
                      </a:r>
                      <a:endParaRPr sz="10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trabajar</a:t>
                      </a:r>
                      <a:endParaRPr sz="10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Montserrat"/>
                        <a:buNone/>
                      </a:pPr>
                      <a:r>
                        <a:rPr lang="es" sz="1000" u="none" cap="none" strike="noStrike">
                          <a:latin typeface="Consolas"/>
                          <a:ea typeface="Consolas"/>
                          <a:cs typeface="Consolas"/>
                          <a:sym typeface="Consolas"/>
                        </a:rPr>
                        <a:t>+ descansar</a:t>
                      </a:r>
                      <a:endParaRPr sz="1000" u="none" cap="none" strike="noStrike">
                        <a:latin typeface="Consolas"/>
                        <a:ea typeface="Consolas"/>
                        <a:cs typeface="Consolas"/>
                        <a:sym typeface="Consolas"/>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chemeClr val="lt1"/>
                    </a:solidFill>
                  </a:tcPr>
                </a:tc>
              </a:tr>
            </a:tbl>
          </a:graphicData>
        </a:graphic>
      </p:graphicFrame>
      <p:cxnSp>
        <p:nvCxnSpPr>
          <p:cNvPr id="379" name="Google Shape;379;p30"/>
          <p:cNvCxnSpPr/>
          <p:nvPr/>
        </p:nvCxnSpPr>
        <p:spPr>
          <a:xfrm rot="10800000">
            <a:off x="2971270" y="2535125"/>
            <a:ext cx="740100" cy="0"/>
          </a:xfrm>
          <a:prstGeom prst="straightConnector1">
            <a:avLst/>
          </a:prstGeom>
          <a:noFill/>
          <a:ln cap="flat" cmpd="sng" w="28575">
            <a:solidFill>
              <a:schemeClr val="dk2"/>
            </a:solidFill>
            <a:prstDash val="solid"/>
            <a:round/>
            <a:headEnd len="sm" w="sm" type="none"/>
            <a:tailEnd len="med" w="med" type="triangle"/>
          </a:ln>
        </p:spPr>
      </p:cxnSp>
      <p:cxnSp>
        <p:nvCxnSpPr>
          <p:cNvPr id="380" name="Google Shape;380;p30"/>
          <p:cNvCxnSpPr/>
          <p:nvPr/>
        </p:nvCxnSpPr>
        <p:spPr>
          <a:xfrm rot="10800000">
            <a:off x="5447845" y="2535125"/>
            <a:ext cx="740100" cy="0"/>
          </a:xfrm>
          <a:prstGeom prst="straightConnector1">
            <a:avLst/>
          </a:prstGeom>
          <a:noFill/>
          <a:ln cap="flat" cmpd="sng" w="28575">
            <a:solidFill>
              <a:schemeClr val="dk2"/>
            </a:solidFill>
            <a:prstDash val="solid"/>
            <a:round/>
            <a:headEnd len="sm" w="sm" type="none"/>
            <a:tailEnd len="sm" w="sm"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Diagramas de clases</a:t>
            </a:r>
            <a:endParaRPr/>
          </a:p>
        </p:txBody>
      </p:sp>
      <p:sp>
        <p:nvSpPr>
          <p:cNvPr id="386" name="Google Shape;386;p31"/>
          <p:cNvSpPr txBox="1"/>
          <p:nvPr/>
        </p:nvSpPr>
        <p:spPr>
          <a:xfrm>
            <a:off x="436425" y="12817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Para especificar la visibilidad de un miembro de la clase (es decir, cualquier atributo o método), se coloca uno de los siguientes signos delante de ese miembro:</a:t>
            </a:r>
            <a:endParaRPr b="0" i="0" sz="1682" u="none" cap="none" strike="noStrike">
              <a:solidFill>
                <a:schemeClr val="dk2"/>
              </a:solidFill>
              <a:latin typeface="Montserrat"/>
              <a:ea typeface="Montserrat"/>
              <a:cs typeface="Montserrat"/>
              <a:sym typeface="Montserrat"/>
            </a:endParaRPr>
          </a:p>
          <a:p>
            <a:pPr indent="-335429" lvl="0" marL="457200" marR="0" rtl="0" algn="l">
              <a:lnSpc>
                <a:spcPct val="115000"/>
              </a:lnSpc>
              <a:spcBef>
                <a:spcPts val="1199"/>
              </a:spcBef>
              <a:spcAft>
                <a:spcPts val="0"/>
              </a:spcAft>
              <a:buClr>
                <a:schemeClr val="dk2"/>
              </a:buClr>
              <a:buSzPts val="1682"/>
              <a:buFont typeface="Montserrat"/>
              <a:buChar char="●"/>
            </a:pPr>
            <a:r>
              <a:rPr b="0" i="0" lang="es" sz="1682" u="none" cap="none" strike="noStrike">
                <a:solidFill>
                  <a:schemeClr val="dk2"/>
                </a:solidFill>
                <a:latin typeface="Montserrat"/>
                <a:ea typeface="Montserrat"/>
                <a:cs typeface="Montserrat"/>
                <a:sym typeface="Montserrat"/>
              </a:rPr>
              <a:t>Público (+)</a:t>
            </a:r>
            <a:endParaRPr b="0" i="0" sz="1682" u="none" cap="none" strike="noStrike">
              <a:solidFill>
                <a:schemeClr val="dk2"/>
              </a:solidFill>
              <a:latin typeface="Montserrat"/>
              <a:ea typeface="Montserrat"/>
              <a:cs typeface="Montserrat"/>
              <a:sym typeface="Montserrat"/>
            </a:endParaRPr>
          </a:p>
          <a:p>
            <a:pPr indent="-335429" lvl="0" marL="457200" marR="0" rtl="0" algn="l">
              <a:lnSpc>
                <a:spcPct val="115000"/>
              </a:lnSpc>
              <a:spcBef>
                <a:spcPts val="0"/>
              </a:spcBef>
              <a:spcAft>
                <a:spcPts val="0"/>
              </a:spcAft>
              <a:buClr>
                <a:schemeClr val="dk2"/>
              </a:buClr>
              <a:buSzPts val="1682"/>
              <a:buFont typeface="Montserrat"/>
              <a:buChar char="●"/>
            </a:pPr>
            <a:r>
              <a:rPr b="0" i="0" lang="es" sz="1682" u="none" cap="none" strike="noStrike">
                <a:solidFill>
                  <a:schemeClr val="dk2"/>
                </a:solidFill>
                <a:latin typeface="Montserrat"/>
                <a:ea typeface="Montserrat"/>
                <a:cs typeface="Montserrat"/>
                <a:sym typeface="Montserrat"/>
              </a:rPr>
              <a:t>Privado (-)</a:t>
            </a:r>
            <a:endParaRPr b="0" i="0" sz="1682" u="none" cap="none" strike="noStrike">
              <a:solidFill>
                <a:schemeClr val="dk2"/>
              </a:solidFill>
              <a:latin typeface="Montserrat"/>
              <a:ea typeface="Montserrat"/>
              <a:cs typeface="Montserrat"/>
              <a:sym typeface="Montserrat"/>
            </a:endParaRPr>
          </a:p>
          <a:p>
            <a:pPr indent="-335429" lvl="0" marL="457200" marR="0" rtl="0" algn="l">
              <a:lnSpc>
                <a:spcPct val="115000"/>
              </a:lnSpc>
              <a:spcBef>
                <a:spcPts val="0"/>
              </a:spcBef>
              <a:spcAft>
                <a:spcPts val="0"/>
              </a:spcAft>
              <a:buClr>
                <a:schemeClr val="dk2"/>
              </a:buClr>
              <a:buSzPts val="1682"/>
              <a:buFont typeface="Montserrat"/>
              <a:buChar char="●"/>
            </a:pPr>
            <a:r>
              <a:rPr b="0" i="0" lang="es" sz="1682" u="none" cap="none" strike="noStrike">
                <a:solidFill>
                  <a:schemeClr val="dk2"/>
                </a:solidFill>
                <a:latin typeface="Montserrat"/>
                <a:ea typeface="Montserrat"/>
                <a:cs typeface="Montserrat"/>
                <a:sym typeface="Montserrat"/>
              </a:rPr>
              <a:t>Protegido (#)</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El siguiente ejemplo proporciona un diagrama de clases que representa gráficamente las relaciones entre las clases de un sistema administrativo hotelero.</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Diagramas de clases</a:t>
            </a:r>
            <a:endParaRPr/>
          </a:p>
        </p:txBody>
      </p:sp>
      <p:sp>
        <p:nvSpPr>
          <p:cNvPr id="392" name="Google Shape;392;p32"/>
          <p:cNvSpPr/>
          <p:nvPr/>
        </p:nvSpPr>
        <p:spPr>
          <a:xfrm>
            <a:off x="432075" y="1489150"/>
            <a:ext cx="3869100" cy="26457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hacer_hablar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x.</a:t>
            </a:r>
            <a:r>
              <a:rPr b="0" i="0" lang="es" sz="1200" u="none" cap="none" strike="noStrike">
                <a:solidFill>
                  <a:srgbClr val="FFE66D"/>
                </a:solidFill>
                <a:highlight>
                  <a:srgbClr val="23262E"/>
                </a:highlight>
                <a:latin typeface="Consolas"/>
                <a:ea typeface="Consolas"/>
                <a:cs typeface="Consolas"/>
                <a:sym typeface="Consolas"/>
              </a:rPr>
              <a:t>hablar</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#Creamos un pato y lo hacemos "hablar:"</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mi_pato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Pato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FE66D"/>
                </a:solidFill>
                <a:highlight>
                  <a:srgbClr val="23262E"/>
                </a:highlight>
                <a:latin typeface="Consolas"/>
                <a:ea typeface="Consolas"/>
                <a:cs typeface="Consolas"/>
                <a:sym typeface="Consolas"/>
              </a:rPr>
              <a:t>hacer_hablar</a:t>
            </a:r>
            <a:r>
              <a:rPr b="0" i="0" lang="es" sz="1200" u="none" cap="none" strike="noStrike">
                <a:solidFill>
                  <a:srgbClr val="D5CED9"/>
                </a:solidFill>
                <a:highlight>
                  <a:srgbClr val="23262E"/>
                </a:highlight>
                <a:latin typeface="Consolas"/>
                <a:ea typeface="Consolas"/>
                <a:cs typeface="Consolas"/>
                <a:sym typeface="Consolas"/>
              </a:rPr>
              <a:t>(mi_pato)</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#Creamos un perro y lo hacemos "hablar:"</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mi_perro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Perro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mi_perro.</a:t>
            </a:r>
            <a:r>
              <a:rPr b="0" i="0" lang="es" sz="1200" u="none" cap="none" strike="noStrike">
                <a:solidFill>
                  <a:srgbClr val="FFE66D"/>
                </a:solidFill>
                <a:highlight>
                  <a:srgbClr val="23262E"/>
                </a:highlight>
                <a:latin typeface="Consolas"/>
                <a:ea typeface="Consolas"/>
                <a:cs typeface="Consolas"/>
                <a:sym typeface="Consolas"/>
              </a:rPr>
              <a:t>hablar</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#Creamos un cerdo y lo hacemos "hablar:"</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mi_cerdo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Cerdo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mi_cerdo.</a:t>
            </a:r>
            <a:r>
              <a:rPr b="0" i="0" lang="es" sz="1200" u="none" cap="none" strike="noStrike">
                <a:solidFill>
                  <a:srgbClr val="FFE66D"/>
                </a:solidFill>
                <a:highlight>
                  <a:srgbClr val="23262E"/>
                </a:highlight>
                <a:latin typeface="Consolas"/>
                <a:ea typeface="Consolas"/>
                <a:cs typeface="Consolas"/>
                <a:sym typeface="Consolas"/>
              </a:rPr>
              <a:t>hablar</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8599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8599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p:txBody>
      </p:sp>
      <p:sp>
        <p:nvSpPr>
          <p:cNvPr id="393" name="Google Shape;393;p32"/>
          <p:cNvSpPr txBox="1"/>
          <p:nvPr/>
        </p:nvSpPr>
        <p:spPr>
          <a:xfrm>
            <a:off x="4842925" y="1260250"/>
            <a:ext cx="3869100" cy="3146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chemeClr val="dk1"/>
              </a:buClr>
              <a:buSzPts val="1100"/>
              <a:buFont typeface="Arial"/>
              <a:buNone/>
            </a:pPr>
            <a:r>
              <a:rPr b="0" i="0" lang="es" sz="1682" u="none" cap="none" strike="noStrike">
                <a:solidFill>
                  <a:schemeClr val="dk2"/>
                </a:solidFill>
                <a:latin typeface="Montserrat"/>
                <a:ea typeface="Montserrat"/>
                <a:cs typeface="Montserrat"/>
                <a:sym typeface="Montserrat"/>
              </a:rPr>
              <a:t>El diagrama de la izquierda, a pesar de su complejidad, nos proporciona una gran cantidad de información sobre las clases, sus métodos y atributos, y sus relaciones en un formato de fácil lectura. </a:t>
            </a:r>
            <a:r>
              <a:rPr b="0" i="0" lang="es" sz="1682" u="sng" cap="none" strike="noStrike">
                <a:solidFill>
                  <a:schemeClr val="hlink"/>
                </a:solidFill>
                <a:latin typeface="Montserrat"/>
                <a:ea typeface="Montserrat"/>
                <a:cs typeface="Montserrat"/>
                <a:sym typeface="Montserrat"/>
                <a:hlinkClick r:id="rId3"/>
              </a:rPr>
              <a:t>+info</a:t>
            </a:r>
            <a:endParaRPr b="0" i="0" sz="1682" u="none" cap="none" strike="noStrike">
              <a:solidFill>
                <a:schemeClr val="dk2"/>
              </a:solidFill>
              <a:latin typeface="Montserrat"/>
              <a:ea typeface="Montserrat"/>
              <a:cs typeface="Montserrat"/>
              <a:sym typeface="Montserrat"/>
            </a:endParaRPr>
          </a:p>
        </p:txBody>
      </p:sp>
      <p:sp>
        <p:nvSpPr>
          <p:cNvPr id="394" name="Google Shape;394;p32"/>
          <p:cNvSpPr/>
          <p:nvPr/>
        </p:nvSpPr>
        <p:spPr>
          <a:xfrm>
            <a:off x="432075" y="1260250"/>
            <a:ext cx="38691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Programa principal</a:t>
            </a:r>
            <a:endParaRPr b="0" i="0" sz="1400" u="none" cap="none" strike="noStrike">
              <a:solidFill>
                <a:schemeClr val="dk2"/>
              </a:solidFill>
              <a:latin typeface="Montserrat"/>
              <a:ea typeface="Montserrat"/>
              <a:cs typeface="Montserrat"/>
              <a:sym typeface="Montserrat"/>
            </a:endParaRPr>
          </a:p>
        </p:txBody>
      </p:sp>
      <p:pic>
        <p:nvPicPr>
          <p:cNvPr id="395" name="Google Shape;395;p32"/>
          <p:cNvPicPr preferRelativeResize="0"/>
          <p:nvPr/>
        </p:nvPicPr>
        <p:blipFill rotWithShape="1">
          <a:blip r:embed="rId4">
            <a:alphaModFix/>
          </a:blip>
          <a:srcRect b="6542" l="8344" r="8873" t="7692"/>
          <a:stretch/>
        </p:blipFill>
        <p:spPr>
          <a:xfrm>
            <a:off x="352500" y="1238800"/>
            <a:ext cx="4219501" cy="3146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401" name="Google Shape;401;p3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4"/>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Artículos de interés</a:t>
            </a:r>
            <a:endParaRPr b="0" i="0" sz="2700" u="none" cap="none" strike="noStrike">
              <a:solidFill>
                <a:srgbClr val="000000"/>
              </a:solidFill>
              <a:latin typeface="Montserrat Medium"/>
              <a:ea typeface="Montserrat Medium"/>
              <a:cs typeface="Montserrat Medium"/>
              <a:sym typeface="Montserrat Medium"/>
            </a:endParaRPr>
          </a:p>
        </p:txBody>
      </p:sp>
      <p:sp>
        <p:nvSpPr>
          <p:cNvPr id="407" name="Google Shape;407;p34"/>
          <p:cNvSpPr txBox="1"/>
          <p:nvPr/>
        </p:nvSpPr>
        <p:spPr>
          <a:xfrm>
            <a:off x="432000" y="1297200"/>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Clr>
                <a:srgbClr val="000000"/>
              </a:buClr>
              <a:buSzPts val="1700"/>
              <a:buFont typeface="Arial"/>
              <a:buNone/>
            </a:pPr>
            <a:r>
              <a:rPr b="0" i="0" lang="es" sz="1700" u="none" cap="none" strike="noStrike">
                <a:solidFill>
                  <a:srgbClr val="595959"/>
                </a:solidFill>
                <a:latin typeface="Montserrat"/>
                <a:ea typeface="Montserrat"/>
                <a:cs typeface="Montserrat"/>
                <a:sym typeface="Montserrat"/>
              </a:rPr>
              <a:t>Material extra:</a:t>
            </a:r>
            <a:endParaRPr b="0" i="0" sz="1700" u="none" cap="none" strike="noStrike">
              <a:solidFill>
                <a:srgbClr val="595959"/>
              </a:solidFill>
              <a:latin typeface="Montserrat"/>
              <a:ea typeface="Montserrat"/>
              <a:cs typeface="Montserrat"/>
              <a:sym typeface="Montserrat"/>
            </a:endParaRPr>
          </a:p>
          <a:p>
            <a:pPr indent="-336550" lvl="0" marL="457200" marR="0" rtl="0" algn="l">
              <a:lnSpc>
                <a:spcPct val="115000"/>
              </a:lnSpc>
              <a:spcBef>
                <a:spcPts val="1200"/>
              </a:spcBef>
              <a:spcAft>
                <a:spcPts val="0"/>
              </a:spcAft>
              <a:buClr>
                <a:srgbClr val="595959"/>
              </a:buClr>
              <a:buSzPts val="1700"/>
              <a:buFont typeface="Montserrat"/>
              <a:buChar char="●"/>
            </a:pPr>
            <a:r>
              <a:rPr b="0" i="0" lang="es" sz="1700" u="sng" cap="none" strike="noStrike">
                <a:solidFill>
                  <a:schemeClr val="hlink"/>
                </a:solidFill>
                <a:latin typeface="Montserrat"/>
                <a:ea typeface="Montserrat"/>
                <a:cs typeface="Montserrat"/>
                <a:sym typeface="Montserrat"/>
                <a:hlinkClick r:id="rId3"/>
              </a:rPr>
              <a:t>¿Qué es el Duck Typing en Python?</a:t>
            </a:r>
            <a:endParaRPr b="0" i="0" sz="1700" u="none" cap="none" strike="noStrike">
              <a:solidFill>
                <a:srgbClr val="595959"/>
              </a:solidFill>
              <a:latin typeface="Montserrat"/>
              <a:ea typeface="Montserrat"/>
              <a:cs typeface="Montserrat"/>
              <a:sym typeface="Montserrat"/>
            </a:endParaRPr>
          </a:p>
          <a:p>
            <a:pPr indent="-336550" lvl="0" marL="457200" marR="0" rtl="0" algn="l">
              <a:lnSpc>
                <a:spcPct val="115000"/>
              </a:lnSpc>
              <a:spcBef>
                <a:spcPts val="0"/>
              </a:spcBef>
              <a:spcAft>
                <a:spcPts val="0"/>
              </a:spcAft>
              <a:buClr>
                <a:srgbClr val="595959"/>
              </a:buClr>
              <a:buSzPts val="1700"/>
              <a:buFont typeface="Montserrat"/>
              <a:buChar char="●"/>
            </a:pPr>
            <a:r>
              <a:rPr b="0" i="0" lang="es" sz="1700" u="sng" cap="none" strike="noStrike">
                <a:solidFill>
                  <a:schemeClr val="hlink"/>
                </a:solidFill>
                <a:latin typeface="Montserrat"/>
                <a:ea typeface="Montserrat"/>
                <a:cs typeface="Montserrat"/>
                <a:sym typeface="Montserrat"/>
                <a:hlinkClick r:id="rId4"/>
              </a:rPr>
              <a:t>Herencia</a:t>
            </a:r>
            <a:r>
              <a:rPr b="0" i="0" lang="es" sz="1700" u="none" cap="none" strike="noStrike">
                <a:solidFill>
                  <a:srgbClr val="595959"/>
                </a:solidFill>
                <a:latin typeface="Montserrat"/>
                <a:ea typeface="Montserrat"/>
                <a:cs typeface="Montserrat"/>
                <a:sym typeface="Montserrat"/>
              </a:rPr>
              <a:t>, </a:t>
            </a:r>
            <a:r>
              <a:rPr b="0" i="0" lang="es" sz="1700" u="sng" cap="none" strike="noStrike">
                <a:solidFill>
                  <a:schemeClr val="hlink"/>
                </a:solidFill>
                <a:latin typeface="Montserrat"/>
                <a:ea typeface="Montserrat"/>
                <a:cs typeface="Montserrat"/>
                <a:sym typeface="Montserrat"/>
                <a:hlinkClick r:id="rId5"/>
              </a:rPr>
              <a:t>clases abstractas</a:t>
            </a:r>
            <a:r>
              <a:rPr b="0" i="0" lang="es" sz="1700" u="none" cap="none" strike="noStrike">
                <a:solidFill>
                  <a:srgbClr val="595959"/>
                </a:solidFill>
                <a:latin typeface="Montserrat"/>
                <a:ea typeface="Montserrat"/>
                <a:cs typeface="Montserrat"/>
                <a:sym typeface="Montserrat"/>
              </a:rPr>
              <a:t> y </a:t>
            </a:r>
            <a:r>
              <a:rPr b="0" i="0" lang="es" sz="1700" u="sng" cap="none" strike="noStrike">
                <a:solidFill>
                  <a:schemeClr val="hlink"/>
                </a:solidFill>
                <a:latin typeface="Montserrat"/>
                <a:ea typeface="Montserrat"/>
                <a:cs typeface="Montserrat"/>
                <a:sym typeface="Montserrat"/>
                <a:hlinkClick r:id="rId6"/>
              </a:rPr>
              <a:t>polimorfismo</a:t>
            </a:r>
            <a:endParaRPr b="0" i="0" sz="1400" u="none" cap="none" strike="noStrike">
              <a:solidFill>
                <a:srgbClr val="000000"/>
              </a:solidFill>
              <a:latin typeface="Arial"/>
              <a:ea typeface="Arial"/>
              <a:cs typeface="Arial"/>
              <a:sym typeface="Arial"/>
            </a:endParaRPr>
          </a:p>
          <a:p>
            <a:pPr indent="-336550" lvl="0" marL="457200" marR="0" rtl="0" algn="l">
              <a:lnSpc>
                <a:spcPct val="115000"/>
              </a:lnSpc>
              <a:spcBef>
                <a:spcPts val="0"/>
              </a:spcBef>
              <a:spcAft>
                <a:spcPts val="0"/>
              </a:spcAft>
              <a:buClr>
                <a:srgbClr val="595959"/>
              </a:buClr>
              <a:buSzPts val="1700"/>
              <a:buFont typeface="Montserrat"/>
              <a:buChar char="●"/>
            </a:pPr>
            <a:r>
              <a:rPr b="0" i="0" lang="es" sz="1700" u="sng" cap="none" strike="noStrike">
                <a:solidFill>
                  <a:schemeClr val="hlink"/>
                </a:solidFill>
                <a:latin typeface="Montserrat"/>
                <a:ea typeface="Montserrat"/>
                <a:cs typeface="Montserrat"/>
                <a:sym typeface="Montserrat"/>
                <a:hlinkClick r:id="rId7"/>
              </a:rPr>
              <a:t>Diagramas de clase</a:t>
            </a:r>
            <a:endParaRPr b="0" i="0" sz="1700"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ts val="1700"/>
              <a:buFont typeface="Arial"/>
              <a:buNone/>
            </a:pPr>
            <a:r>
              <a:rPr b="0" i="0" lang="es" sz="1700" u="none" cap="none" strike="noStrike">
                <a:solidFill>
                  <a:srgbClr val="595959"/>
                </a:solidFill>
                <a:latin typeface="Montserrat"/>
                <a:ea typeface="Montserrat"/>
                <a:cs typeface="Montserrat"/>
                <a:sym typeface="Montserrat"/>
              </a:rPr>
              <a:t>Videos:</a:t>
            </a:r>
            <a:endParaRPr b="0" i="0" sz="1700" u="none" cap="none" strike="noStrike">
              <a:solidFill>
                <a:srgbClr val="595959"/>
              </a:solidFill>
              <a:latin typeface="Montserrat"/>
              <a:ea typeface="Montserrat"/>
              <a:cs typeface="Montserrat"/>
              <a:sym typeface="Montserrat"/>
            </a:endParaRPr>
          </a:p>
          <a:p>
            <a:pPr indent="-336550" lvl="0" marL="457200" marR="0" rtl="0" algn="l">
              <a:lnSpc>
                <a:spcPct val="115000"/>
              </a:lnSpc>
              <a:spcBef>
                <a:spcPts val="1200"/>
              </a:spcBef>
              <a:spcAft>
                <a:spcPts val="0"/>
              </a:spcAft>
              <a:buClr>
                <a:srgbClr val="595959"/>
              </a:buClr>
              <a:buSzPts val="1700"/>
              <a:buFont typeface="Montserrat"/>
              <a:buChar char="●"/>
            </a:pPr>
            <a:r>
              <a:rPr b="0" i="0" lang="es" sz="1700" u="sng" cap="none" strike="noStrike">
                <a:solidFill>
                  <a:schemeClr val="hlink"/>
                </a:solidFill>
                <a:latin typeface="Montserrat"/>
                <a:ea typeface="Montserrat"/>
                <a:cs typeface="Montserrat"/>
                <a:sym typeface="Montserrat"/>
                <a:hlinkClick r:id="rId8"/>
              </a:rPr>
              <a:t>Herencia</a:t>
            </a:r>
            <a:r>
              <a:rPr b="0" i="0" lang="es" sz="1700" u="none" cap="none" strike="noStrike">
                <a:solidFill>
                  <a:srgbClr val="595959"/>
                </a:solidFill>
                <a:latin typeface="Montserrat"/>
                <a:ea typeface="Montserrat"/>
                <a:cs typeface="Montserrat"/>
                <a:sym typeface="Montserrat"/>
              </a:rPr>
              <a:t> y </a:t>
            </a:r>
            <a:r>
              <a:rPr b="0" i="0" lang="es" sz="1700" u="sng" cap="none" strike="noStrike">
                <a:solidFill>
                  <a:schemeClr val="hlink"/>
                </a:solidFill>
                <a:latin typeface="Montserrat"/>
                <a:ea typeface="Montserrat"/>
                <a:cs typeface="Montserrat"/>
                <a:sym typeface="Montserrat"/>
                <a:hlinkClick r:id="rId9"/>
              </a:rPr>
              <a:t>herencia múltiple</a:t>
            </a:r>
            <a:r>
              <a:rPr b="0" i="0" lang="es" sz="1700" u="none" cap="none" strike="noStrike">
                <a:solidFill>
                  <a:srgbClr val="595959"/>
                </a:solidFill>
                <a:latin typeface="Montserrat"/>
                <a:ea typeface="Montserrat"/>
                <a:cs typeface="Montserrat"/>
                <a:sym typeface="Montserrat"/>
              </a:rPr>
              <a:t> en Python</a:t>
            </a:r>
            <a:endParaRPr b="0" i="0" sz="1700" u="none" cap="none" strike="noStrike">
              <a:solidFill>
                <a:srgbClr val="595959"/>
              </a:solidFill>
              <a:latin typeface="Montserrat"/>
              <a:ea typeface="Montserrat"/>
              <a:cs typeface="Montserrat"/>
              <a:sym typeface="Montserrat"/>
            </a:endParaRPr>
          </a:p>
          <a:p>
            <a:pPr indent="-336550" lvl="0" marL="457200" marR="0" rtl="0" algn="l">
              <a:lnSpc>
                <a:spcPct val="115000"/>
              </a:lnSpc>
              <a:spcBef>
                <a:spcPts val="0"/>
              </a:spcBef>
              <a:spcAft>
                <a:spcPts val="0"/>
              </a:spcAft>
              <a:buClr>
                <a:srgbClr val="595959"/>
              </a:buClr>
              <a:buSzPts val="1700"/>
              <a:buFont typeface="Montserrat"/>
              <a:buChar char="●"/>
            </a:pPr>
            <a:r>
              <a:rPr b="0" i="0" lang="es" sz="1700" u="sng" cap="none" strike="noStrike">
                <a:solidFill>
                  <a:schemeClr val="hlink"/>
                </a:solidFill>
                <a:latin typeface="Montserrat"/>
                <a:ea typeface="Montserrat"/>
                <a:cs typeface="Montserrat"/>
                <a:sym typeface="Montserrat"/>
                <a:hlinkClick r:id="rId10"/>
              </a:rPr>
              <a:t>Polimorfismo en Python</a:t>
            </a:r>
            <a:endParaRPr b="0" i="0" sz="1400" u="none" cap="none" strike="noStrike">
              <a:solidFill>
                <a:srgbClr val="000000"/>
              </a:solidFill>
              <a:latin typeface="Arial"/>
              <a:ea typeface="Arial"/>
              <a:cs typeface="Arial"/>
              <a:sym typeface="Arial"/>
            </a:endParaRPr>
          </a:p>
          <a:p>
            <a:pPr indent="-336550" lvl="0" marL="457200" marR="0" rtl="0" algn="l">
              <a:lnSpc>
                <a:spcPct val="115000"/>
              </a:lnSpc>
              <a:spcBef>
                <a:spcPts val="0"/>
              </a:spcBef>
              <a:spcAft>
                <a:spcPts val="0"/>
              </a:spcAft>
              <a:buClr>
                <a:srgbClr val="595959"/>
              </a:buClr>
              <a:buSzPts val="1700"/>
              <a:buFont typeface="Montserrat"/>
              <a:buChar char="●"/>
            </a:pPr>
            <a:r>
              <a:rPr b="0" i="0" lang="es" sz="1700" u="sng" cap="none" strike="noStrike">
                <a:solidFill>
                  <a:schemeClr val="hlink"/>
                </a:solidFill>
                <a:latin typeface="Montserrat"/>
                <a:ea typeface="Montserrat"/>
                <a:cs typeface="Montserrat"/>
                <a:sym typeface="Montserrat"/>
                <a:hlinkClick r:id="rId11"/>
              </a:rPr>
              <a:t>Clases abstractas</a:t>
            </a:r>
            <a:endParaRPr b="0" i="0" sz="1700" u="none" cap="none" strike="noStrike">
              <a:solidFill>
                <a:srgbClr val="595959"/>
              </a:solidFill>
              <a:latin typeface="Montserrat"/>
              <a:ea typeface="Montserrat"/>
              <a:cs typeface="Montserrat"/>
              <a:sym typeface="Montserrat"/>
            </a:endParaRPr>
          </a:p>
          <a:p>
            <a:pPr indent="0" lvl="0" marL="457200" marR="0" rtl="0" algn="l">
              <a:lnSpc>
                <a:spcPct val="115000"/>
              </a:lnSpc>
              <a:spcBef>
                <a:spcPts val="1200"/>
              </a:spcBef>
              <a:spcAft>
                <a:spcPts val="1200"/>
              </a:spcAft>
              <a:buClr>
                <a:srgbClr val="000000"/>
              </a:buClr>
              <a:buSzPts val="1500"/>
              <a:buFont typeface="Arial"/>
              <a:buNone/>
            </a:pPr>
            <a:r>
              <a:t/>
            </a:r>
            <a:endParaRPr b="0" i="0" sz="15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5"/>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6"/>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a:t>
            </a:r>
            <a:r>
              <a:rPr b="0" lang="es" sz="3200">
                <a:latin typeface="Montserrat SemiBold"/>
                <a:ea typeface="Montserrat SemiBold"/>
                <a:cs typeface="Montserrat SemiBold"/>
                <a:sym typeface="Montserrat SemiBold"/>
              </a:rPr>
              <a:t>de repaso</a:t>
            </a:r>
            <a:r>
              <a:rPr b="0" lang="es" sz="3200">
                <a:latin typeface="Montserrat SemiBold"/>
                <a:ea typeface="Montserrat SemiBold"/>
                <a:cs typeface="Montserrat SemiBold"/>
                <a:sym typeface="Montserrat SemiBold"/>
              </a:rPr>
              <a:t>.</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1f3e2fa0370_0_0"/>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31</a:t>
            </a:r>
            <a:endParaRPr/>
          </a:p>
        </p:txBody>
      </p:sp>
      <p:sp>
        <p:nvSpPr>
          <p:cNvPr id="163" name="Google Shape;163;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30</a:t>
            </a:r>
            <a:endParaRPr/>
          </a:p>
        </p:txBody>
      </p:sp>
      <p:sp>
        <p:nvSpPr>
          <p:cNvPr id="164" name="Google Shape;164;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32</a:t>
            </a:r>
            <a:endParaRPr/>
          </a:p>
        </p:txBody>
      </p:sp>
      <p:sp>
        <p:nvSpPr>
          <p:cNvPr id="165" name="Google Shape;165;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a:t>Colaboración entre clases y Encapsulamiento</a:t>
            </a:r>
            <a:endParaRPr b="1"/>
          </a:p>
          <a:p>
            <a:pPr indent="0" lvl="0" marL="0" rtl="0" algn="l">
              <a:lnSpc>
                <a:spcPct val="115000"/>
              </a:lnSpc>
              <a:spcBef>
                <a:spcPts val="0"/>
              </a:spcBef>
              <a:spcAft>
                <a:spcPts val="0"/>
              </a:spcAft>
              <a:buClr>
                <a:schemeClr val="dk1"/>
              </a:buClr>
              <a:buSzPts val="1100"/>
              <a:buFont typeface="Arial"/>
              <a:buNone/>
            </a:pPr>
            <a:r>
              <a:t/>
            </a:r>
            <a:endParaRPr b="1"/>
          </a:p>
          <a:p>
            <a:pPr indent="-279400" lvl="0" marL="457200" rtl="0" algn="l">
              <a:lnSpc>
                <a:spcPct val="115000"/>
              </a:lnSpc>
              <a:spcBef>
                <a:spcPts val="0"/>
              </a:spcBef>
              <a:spcAft>
                <a:spcPts val="0"/>
              </a:spcAft>
              <a:buSzPts val="800"/>
              <a:buChar char="●"/>
            </a:pPr>
            <a:r>
              <a:rPr lang="es" sz="900"/>
              <a:t>Mensajes y Métodos.</a:t>
            </a:r>
            <a:endParaRPr sz="900"/>
          </a:p>
          <a:p>
            <a:pPr indent="-279400" lvl="0" marL="457200" rtl="0" algn="l">
              <a:lnSpc>
                <a:spcPct val="115000"/>
              </a:lnSpc>
              <a:spcBef>
                <a:spcPts val="0"/>
              </a:spcBef>
              <a:spcAft>
                <a:spcPts val="0"/>
              </a:spcAft>
              <a:buSzPts val="800"/>
              <a:buChar char="●"/>
            </a:pPr>
            <a:r>
              <a:rPr lang="es" sz="900"/>
              <a:t>Colaboración entre clases.</a:t>
            </a:r>
            <a:endParaRPr sz="900"/>
          </a:p>
          <a:p>
            <a:pPr indent="-279400" lvl="0" marL="457200" rtl="0" algn="l">
              <a:lnSpc>
                <a:spcPct val="115000"/>
              </a:lnSpc>
              <a:spcBef>
                <a:spcPts val="0"/>
              </a:spcBef>
              <a:spcAft>
                <a:spcPts val="0"/>
              </a:spcAft>
              <a:buSzPts val="800"/>
              <a:buChar char="●"/>
            </a:pPr>
            <a:r>
              <a:rPr lang="es" sz="900"/>
              <a:t>Atributos de clase.</a:t>
            </a:r>
            <a:endParaRPr sz="900"/>
          </a:p>
          <a:p>
            <a:pPr indent="-279400" lvl="0" marL="457200" rtl="0" algn="l">
              <a:lnSpc>
                <a:spcPct val="115000"/>
              </a:lnSpc>
              <a:spcBef>
                <a:spcPts val="0"/>
              </a:spcBef>
              <a:spcAft>
                <a:spcPts val="0"/>
              </a:spcAft>
              <a:buSzPts val="800"/>
              <a:buChar char="●"/>
            </a:pPr>
            <a:r>
              <a:rPr lang="es" sz="900"/>
              <a:t>Composición.</a:t>
            </a:r>
            <a:endParaRPr sz="900"/>
          </a:p>
          <a:p>
            <a:pPr indent="-279400" lvl="0" marL="457200" rtl="0" algn="l">
              <a:lnSpc>
                <a:spcPct val="115000"/>
              </a:lnSpc>
              <a:spcBef>
                <a:spcPts val="0"/>
              </a:spcBef>
              <a:spcAft>
                <a:spcPts val="0"/>
              </a:spcAft>
              <a:buSzPts val="800"/>
              <a:buChar char="●"/>
            </a:pPr>
            <a:r>
              <a:rPr lang="es" sz="900"/>
              <a:t>Encapsular atributos y métodos.</a:t>
            </a:r>
            <a:endParaRPr sz="900"/>
          </a:p>
          <a:p>
            <a:pPr indent="-279400" lvl="0" marL="457200" rtl="0" algn="l">
              <a:lnSpc>
                <a:spcPct val="115000"/>
              </a:lnSpc>
              <a:spcBef>
                <a:spcPts val="0"/>
              </a:spcBef>
              <a:spcAft>
                <a:spcPts val="0"/>
              </a:spcAft>
              <a:buSzPts val="800"/>
              <a:buChar char="●"/>
            </a:pPr>
            <a:r>
              <a:rPr lang="es" sz="900"/>
              <a:t>Decorators.</a:t>
            </a:r>
            <a:endParaRPr b="1"/>
          </a:p>
          <a:p>
            <a:pPr indent="0" lvl="0" marL="457200" rtl="0" algn="l">
              <a:lnSpc>
                <a:spcPct val="115000"/>
              </a:lnSpc>
              <a:spcBef>
                <a:spcPts val="0"/>
              </a:spcBef>
              <a:spcAft>
                <a:spcPts val="0"/>
              </a:spcAft>
              <a:buSzPts val="1000"/>
              <a:buNone/>
            </a:pPr>
            <a:r>
              <a:t/>
            </a:r>
            <a:endParaRPr b="1"/>
          </a:p>
        </p:txBody>
      </p:sp>
      <p:sp>
        <p:nvSpPr>
          <p:cNvPr id="166" name="Google Shape;166;p4"/>
          <p:cNvSpPr txBox="1"/>
          <p:nvPr>
            <p:ph idx="5" type="title"/>
          </p:nvPr>
        </p:nvSpPr>
        <p:spPr>
          <a:xfrm>
            <a:off x="6130475" y="2159925"/>
            <a:ext cx="2454900" cy="211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00"/>
              <a:buNone/>
            </a:pPr>
            <a:r>
              <a:rPr b="1" lang="es"/>
              <a:t>Manejo de excepciones y Módulos y paquetes</a:t>
            </a:r>
            <a:endParaRPr b="1"/>
          </a:p>
          <a:p>
            <a:pPr indent="0" lvl="0" marL="0" rtl="0" algn="l">
              <a:lnSpc>
                <a:spcPct val="115000"/>
              </a:lnSpc>
              <a:spcBef>
                <a:spcPts val="0"/>
              </a:spcBef>
              <a:spcAft>
                <a:spcPts val="0"/>
              </a:spcAft>
              <a:buSzPts val="1000"/>
              <a:buNone/>
            </a:pPr>
            <a:r>
              <a:t/>
            </a:r>
            <a:endParaRPr b="1"/>
          </a:p>
          <a:p>
            <a:pPr indent="-279400" lvl="0" marL="457200" marR="0" rtl="0" algn="l">
              <a:lnSpc>
                <a:spcPct val="115000"/>
              </a:lnSpc>
              <a:spcBef>
                <a:spcPts val="0"/>
              </a:spcBef>
              <a:spcAft>
                <a:spcPts val="0"/>
              </a:spcAft>
              <a:buSzPts val="800"/>
              <a:buChar char="●"/>
            </a:pPr>
            <a:r>
              <a:rPr lang="es" sz="900"/>
              <a:t>Manejo de excepciones.</a:t>
            </a:r>
            <a:endParaRPr sz="900"/>
          </a:p>
          <a:p>
            <a:pPr indent="-279400" lvl="0" marL="457200" marR="0" rtl="0" algn="l">
              <a:lnSpc>
                <a:spcPct val="115000"/>
              </a:lnSpc>
              <a:spcBef>
                <a:spcPts val="0"/>
              </a:spcBef>
              <a:spcAft>
                <a:spcPts val="0"/>
              </a:spcAft>
              <a:buSzPts val="800"/>
              <a:buChar char="●"/>
            </a:pPr>
            <a:r>
              <a:rPr lang="es" sz="900"/>
              <a:t>Errores vs. excepciones.</a:t>
            </a:r>
            <a:endParaRPr sz="900"/>
          </a:p>
          <a:p>
            <a:pPr indent="-279400" lvl="0" marL="457200" marR="0" rtl="0" algn="l">
              <a:lnSpc>
                <a:spcPct val="115000"/>
              </a:lnSpc>
              <a:spcBef>
                <a:spcPts val="0"/>
              </a:spcBef>
              <a:spcAft>
                <a:spcPts val="0"/>
              </a:spcAft>
              <a:buSzPts val="800"/>
              <a:buChar char="●"/>
            </a:pPr>
            <a:r>
              <a:rPr lang="es" sz="900"/>
              <a:t>Múltiples excepciones, invocación y creación de excepciones propias.</a:t>
            </a:r>
            <a:endParaRPr sz="900"/>
          </a:p>
          <a:p>
            <a:pPr indent="-279400" lvl="0" marL="457200" marR="0" rtl="0" algn="l">
              <a:lnSpc>
                <a:spcPct val="115000"/>
              </a:lnSpc>
              <a:spcBef>
                <a:spcPts val="0"/>
              </a:spcBef>
              <a:spcAft>
                <a:spcPts val="0"/>
              </a:spcAft>
              <a:buSzPts val="800"/>
              <a:buChar char="●"/>
            </a:pPr>
            <a:r>
              <a:rPr lang="es" sz="900"/>
              <a:t>Módulos y packages.</a:t>
            </a:r>
            <a:endParaRPr sz="900"/>
          </a:p>
          <a:p>
            <a:pPr indent="-279400" lvl="0" marL="457200" marR="0" rtl="0" algn="l">
              <a:lnSpc>
                <a:spcPct val="115000"/>
              </a:lnSpc>
              <a:spcBef>
                <a:spcPts val="0"/>
              </a:spcBef>
              <a:spcAft>
                <a:spcPts val="0"/>
              </a:spcAft>
              <a:buSzPts val="800"/>
              <a:buChar char="●"/>
            </a:pPr>
            <a:r>
              <a:rPr lang="es" sz="900"/>
              <a:t>Librerías.</a:t>
            </a:r>
            <a:endParaRPr sz="900"/>
          </a:p>
          <a:p>
            <a:pPr indent="-279400" lvl="0" marL="457200" marR="0" rtl="0" algn="l">
              <a:lnSpc>
                <a:spcPct val="115000"/>
              </a:lnSpc>
              <a:spcBef>
                <a:spcPts val="0"/>
              </a:spcBef>
              <a:spcAft>
                <a:spcPts val="0"/>
              </a:spcAft>
              <a:buSzPts val="800"/>
              <a:buChar char="●"/>
            </a:pPr>
            <a:r>
              <a:rPr lang="es" sz="900"/>
              <a:t>Collections, datetime, math y módulo random.</a:t>
            </a:r>
            <a:endParaRPr sz="900"/>
          </a:p>
        </p:txBody>
      </p:sp>
      <p:sp>
        <p:nvSpPr>
          <p:cNvPr id="167" name="Google Shape;167;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00"/>
              <a:buNone/>
            </a:pPr>
            <a:r>
              <a:rPr b="1" lang="es"/>
              <a:t>Herencia y Polimorfismo</a:t>
            </a:r>
            <a:endParaRPr b="1"/>
          </a:p>
          <a:p>
            <a:pPr indent="0" lvl="0" marL="0" rtl="0" algn="l">
              <a:lnSpc>
                <a:spcPct val="115000"/>
              </a:lnSpc>
              <a:spcBef>
                <a:spcPts val="0"/>
              </a:spcBef>
              <a:spcAft>
                <a:spcPts val="0"/>
              </a:spcAft>
              <a:buSzPts val="1000"/>
              <a:buNone/>
            </a:pPr>
            <a:r>
              <a:t/>
            </a:r>
            <a:endParaRPr b="1"/>
          </a:p>
          <a:p>
            <a:pPr indent="-279400" lvl="0" marL="457200" rtl="0" algn="l">
              <a:lnSpc>
                <a:spcPct val="115000"/>
              </a:lnSpc>
              <a:spcBef>
                <a:spcPts val="0"/>
              </a:spcBef>
              <a:spcAft>
                <a:spcPts val="0"/>
              </a:spcAft>
              <a:buSzPts val="800"/>
              <a:buChar char="●"/>
            </a:pPr>
            <a:r>
              <a:rPr lang="es" sz="900"/>
              <a:t>Herencia.</a:t>
            </a:r>
            <a:endParaRPr sz="900"/>
          </a:p>
          <a:p>
            <a:pPr indent="-279400" lvl="0" marL="457200" rtl="0" algn="l">
              <a:lnSpc>
                <a:spcPct val="115000"/>
              </a:lnSpc>
              <a:spcBef>
                <a:spcPts val="0"/>
              </a:spcBef>
              <a:spcAft>
                <a:spcPts val="0"/>
              </a:spcAft>
              <a:buSzPts val="800"/>
              <a:buChar char="●"/>
            </a:pPr>
            <a:r>
              <a:rPr lang="es" sz="900"/>
              <a:t>Polimorfismo.</a:t>
            </a:r>
            <a:endParaRPr sz="900"/>
          </a:p>
          <a:p>
            <a:pPr indent="-279400" lvl="0" marL="457200" rtl="0" algn="l">
              <a:lnSpc>
                <a:spcPct val="115000"/>
              </a:lnSpc>
              <a:spcBef>
                <a:spcPts val="0"/>
              </a:spcBef>
              <a:spcAft>
                <a:spcPts val="0"/>
              </a:spcAft>
              <a:buSzPts val="800"/>
              <a:buChar char="●"/>
            </a:pPr>
            <a:r>
              <a:rPr lang="es" sz="900"/>
              <a:t>Herencia simple y múltiple.</a:t>
            </a:r>
            <a:endParaRPr sz="900"/>
          </a:p>
          <a:p>
            <a:pPr indent="-279400" lvl="0" marL="457200" rtl="0" algn="l">
              <a:lnSpc>
                <a:spcPct val="115000"/>
              </a:lnSpc>
              <a:spcBef>
                <a:spcPts val="0"/>
              </a:spcBef>
              <a:spcAft>
                <a:spcPts val="0"/>
              </a:spcAft>
              <a:buSzPts val="800"/>
              <a:buChar char="●"/>
            </a:pPr>
            <a:r>
              <a:rPr lang="es" sz="900"/>
              <a:t>Clases Abstractas.</a:t>
            </a:r>
            <a:endParaRPr sz="900"/>
          </a:p>
          <a:p>
            <a:pPr indent="-279400" lvl="0" marL="457200" rtl="0" algn="l">
              <a:lnSpc>
                <a:spcPct val="115000"/>
              </a:lnSpc>
              <a:spcBef>
                <a:spcPts val="0"/>
              </a:spcBef>
              <a:spcAft>
                <a:spcPts val="0"/>
              </a:spcAft>
              <a:buSzPts val="800"/>
              <a:buChar char="●"/>
            </a:pPr>
            <a:r>
              <a:rPr lang="es" sz="900"/>
              <a:t>Diagrama de Clases.</a:t>
            </a:r>
            <a:endParaRPr b="1"/>
          </a:p>
          <a:p>
            <a:pPr indent="0" lvl="0" marL="457200" rtl="0" algn="l">
              <a:lnSpc>
                <a:spcPct val="115000"/>
              </a:lnSpc>
              <a:spcBef>
                <a:spcPts val="0"/>
              </a:spcBef>
              <a:spcAft>
                <a:spcPts val="0"/>
              </a:spcAft>
              <a:buSzPts val="1000"/>
              <a:buNone/>
            </a:pPr>
            <a:r>
              <a:t/>
            </a:r>
            <a:endParaRPr b="1"/>
          </a:p>
          <a:p>
            <a:pPr indent="0" lvl="0" marL="457200" rtl="0" algn="l">
              <a:lnSpc>
                <a:spcPct val="115000"/>
              </a:lnSpc>
              <a:spcBef>
                <a:spcPts val="0"/>
              </a:spcBef>
              <a:spcAft>
                <a:spcPts val="0"/>
              </a:spcAft>
              <a:buSzPts val="1000"/>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Herencia</a:t>
            </a:r>
            <a:endParaRPr/>
          </a:p>
        </p:txBody>
      </p:sp>
      <p:sp>
        <p:nvSpPr>
          <p:cNvPr id="173" name="Google Shape;173;p5"/>
          <p:cNvSpPr txBox="1"/>
          <p:nvPr>
            <p:ph idx="1" type="subTitle"/>
          </p:nvPr>
        </p:nvSpPr>
        <p:spPr>
          <a:xfrm>
            <a:off x="550375" y="1614925"/>
            <a:ext cx="8043300" cy="2731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
              <a:t>La </a:t>
            </a:r>
            <a:r>
              <a:rPr b="1" lang="es">
                <a:latin typeface="Montserrat"/>
                <a:ea typeface="Montserrat"/>
                <a:cs typeface="Montserrat"/>
                <a:sym typeface="Montserrat"/>
              </a:rPr>
              <a:t>herencia</a:t>
            </a:r>
            <a:r>
              <a:rPr lang="es"/>
              <a:t> es un mecanismo de la </a:t>
            </a:r>
            <a:r>
              <a:rPr b="1" lang="es">
                <a:latin typeface="Montserrat"/>
                <a:ea typeface="Montserrat"/>
                <a:cs typeface="Montserrat"/>
                <a:sym typeface="Montserrat"/>
              </a:rPr>
              <a:t>Programación Orientada a Objetos (POO) </a:t>
            </a:r>
            <a:r>
              <a:rPr lang="es"/>
              <a:t>que permite crear clases nuevas a partir de clases preexistentes. </a:t>
            </a:r>
            <a:endParaRPr/>
          </a:p>
          <a:p>
            <a:pPr indent="0" lvl="0" marL="0" rtl="0" algn="l">
              <a:lnSpc>
                <a:spcPct val="100000"/>
              </a:lnSpc>
              <a:spcBef>
                <a:spcPts val="0"/>
              </a:spcBef>
              <a:spcAft>
                <a:spcPts val="0"/>
              </a:spcAft>
              <a:buClr>
                <a:schemeClr val="dk1"/>
              </a:buClr>
              <a:buSzPts val="1100"/>
              <a:buFont typeface="Arial"/>
              <a:buNone/>
            </a:pPr>
            <a:r>
              <a:rPr lang="es"/>
              <a:t>Usando este concepto, las clases nuevas pueden tomar (heredar) atributos y métodos de clases anteriores. Incluso pueden modificarlos para modelar una nueva situación.</a:t>
            </a:r>
            <a:endParaRPr/>
          </a:p>
          <a:p>
            <a:pPr indent="0" lvl="0" marL="0" rtl="0" algn="l">
              <a:lnSpc>
                <a:spcPct val="100000"/>
              </a:lnSpc>
              <a:spcBef>
                <a:spcPts val="0"/>
              </a:spcBef>
              <a:spcAft>
                <a:spcPts val="0"/>
              </a:spcAft>
              <a:buSzPts val="1700"/>
              <a:buNone/>
            </a:pPr>
            <a:r>
              <a:rPr lang="es"/>
              <a:t>La clase que aporta los métodos y atributos para heredar se la denomina clase base, </a:t>
            </a:r>
            <a:r>
              <a:rPr b="1" lang="es">
                <a:latin typeface="Montserrat"/>
                <a:ea typeface="Montserrat"/>
                <a:cs typeface="Montserrat"/>
                <a:sym typeface="Montserrat"/>
              </a:rPr>
              <a:t>superclase</a:t>
            </a:r>
            <a:r>
              <a:rPr lang="es"/>
              <a:t> o clase padre,  y a las que se construyen a partir de ella clases derivadas, </a:t>
            </a:r>
            <a:r>
              <a:rPr b="1" lang="es">
                <a:latin typeface="Montserrat"/>
                <a:ea typeface="Montserrat"/>
                <a:cs typeface="Montserrat"/>
                <a:sym typeface="Montserrat"/>
              </a:rPr>
              <a:t>subclases</a:t>
            </a:r>
            <a:r>
              <a:rPr lang="es"/>
              <a:t> o clases hijas.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Herencia, superclases y subclases</a:t>
            </a:r>
            <a:endParaRPr/>
          </a:p>
        </p:txBody>
      </p:sp>
      <p:sp>
        <p:nvSpPr>
          <p:cNvPr id="179" name="Google Shape;179;p6"/>
          <p:cNvSpPr txBox="1"/>
          <p:nvPr/>
        </p:nvSpPr>
        <p:spPr>
          <a:xfrm>
            <a:off x="436425" y="1281700"/>
            <a:ext cx="8279700" cy="3275400"/>
          </a:xfrm>
          <a:prstGeom prst="rect">
            <a:avLst/>
          </a:prstGeom>
          <a:noFill/>
          <a:ln>
            <a:noFill/>
          </a:ln>
        </p:spPr>
        <p:txBody>
          <a:bodyPr anchorCtr="0" anchor="t" bIns="91425" lIns="0" spcFirstLastPara="1" rIns="0" wrap="square" tIns="91425">
            <a:normAutofit lnSpcReduction="10000"/>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Una </a:t>
            </a:r>
            <a:r>
              <a:rPr b="1" i="0" lang="es" sz="1682" u="none" cap="none" strike="noStrike">
                <a:solidFill>
                  <a:schemeClr val="dk2"/>
                </a:solidFill>
                <a:latin typeface="Montserrat"/>
                <a:ea typeface="Montserrat"/>
                <a:cs typeface="Montserrat"/>
                <a:sym typeface="Montserrat"/>
              </a:rPr>
              <a:t>superclase</a:t>
            </a:r>
            <a:r>
              <a:rPr b="0" i="0" lang="es" sz="1682" u="none" cap="none" strike="noStrike">
                <a:solidFill>
                  <a:schemeClr val="dk2"/>
                </a:solidFill>
                <a:latin typeface="Montserrat"/>
                <a:ea typeface="Montserrat"/>
                <a:cs typeface="Montserrat"/>
                <a:sym typeface="Montserrat"/>
              </a:rPr>
              <a:t> es una clase superior o clase base. Si habíamos considerado las clases como “</a:t>
            </a:r>
            <a:r>
              <a:rPr b="0" i="1" lang="es" sz="1682" u="none" cap="none" strike="noStrike">
                <a:solidFill>
                  <a:schemeClr val="dk2"/>
                </a:solidFill>
                <a:latin typeface="Montserrat"/>
                <a:ea typeface="Montserrat"/>
                <a:cs typeface="Montserrat"/>
                <a:sym typeface="Montserrat"/>
              </a:rPr>
              <a:t>plantillas</a:t>
            </a:r>
            <a:r>
              <a:rPr b="0" i="0" lang="es" sz="1682" u="none" cap="none" strike="noStrike">
                <a:solidFill>
                  <a:schemeClr val="dk2"/>
                </a:solidFill>
                <a:latin typeface="Montserrat"/>
                <a:ea typeface="Montserrat"/>
                <a:cs typeface="Montserrat"/>
                <a:sym typeface="Montserrat"/>
              </a:rPr>
              <a:t>” para construir objetos, siguiendo esa analogía las superclases serían “</a:t>
            </a:r>
            <a:r>
              <a:rPr b="0" i="1" lang="es" sz="1682" u="none" cap="none" strike="noStrike">
                <a:solidFill>
                  <a:schemeClr val="dk2"/>
                </a:solidFill>
                <a:latin typeface="Montserrat"/>
                <a:ea typeface="Montserrat"/>
                <a:cs typeface="Montserrat"/>
                <a:sym typeface="Montserrat"/>
              </a:rPr>
              <a:t>plantillas de plantillas</a:t>
            </a:r>
            <a:r>
              <a:rPr b="0" i="0" lang="es" sz="1682" u="none" cap="none" strike="noStrike">
                <a:solidFill>
                  <a:schemeClr val="dk2"/>
                </a:solidFill>
                <a:latin typeface="Montserrat"/>
                <a:ea typeface="Montserrat"/>
                <a:cs typeface="Montserrat"/>
                <a:sym typeface="Montserrat"/>
              </a:rPr>
              <a:t>”.</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chemeClr val="dk1"/>
              </a:buClr>
              <a:buSzPts val="1100"/>
              <a:buFont typeface="Arial"/>
              <a:buNone/>
            </a:pPr>
            <a:r>
              <a:rPr b="0" i="0" lang="es" sz="1682" u="none" cap="none" strike="noStrike">
                <a:solidFill>
                  <a:schemeClr val="dk2"/>
                </a:solidFill>
                <a:latin typeface="Montserrat"/>
                <a:ea typeface="Montserrat"/>
                <a:cs typeface="Montserrat"/>
                <a:sym typeface="Montserrat"/>
              </a:rPr>
              <a:t>A partir de una superclase se pueden definir </a:t>
            </a:r>
            <a:r>
              <a:rPr b="1" i="0" lang="es" sz="1682" u="none" cap="none" strike="noStrike">
                <a:solidFill>
                  <a:schemeClr val="dk2"/>
                </a:solidFill>
                <a:latin typeface="Montserrat"/>
                <a:ea typeface="Montserrat"/>
                <a:cs typeface="Montserrat"/>
                <a:sym typeface="Montserrat"/>
              </a:rPr>
              <a:t>subclases</a:t>
            </a:r>
            <a:r>
              <a:rPr b="0" i="0" lang="es" sz="1682" u="none" cap="none" strike="noStrike">
                <a:solidFill>
                  <a:schemeClr val="dk2"/>
                </a:solidFill>
                <a:latin typeface="Montserrat"/>
                <a:ea typeface="Montserrat"/>
                <a:cs typeface="Montserrat"/>
                <a:sym typeface="Montserrat"/>
              </a:rPr>
              <a:t> clases (clases derivadas), cada una compartiendo atributos y métodos con la clase superclase, aunque también pueden sumar métodos y atributos propios.</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Para utilizar el concepto de </a:t>
            </a:r>
            <a:r>
              <a:rPr b="1" i="0" lang="es" sz="1682" u="none" cap="none" strike="noStrike">
                <a:solidFill>
                  <a:schemeClr val="dk2"/>
                </a:solidFill>
                <a:latin typeface="Montserrat"/>
                <a:ea typeface="Montserrat"/>
                <a:cs typeface="Montserrat"/>
                <a:sym typeface="Montserrat"/>
              </a:rPr>
              <a:t>herencia</a:t>
            </a:r>
            <a:r>
              <a:rPr b="0" i="0" lang="es" sz="1682" u="none" cap="none" strike="noStrike">
                <a:solidFill>
                  <a:schemeClr val="dk2"/>
                </a:solidFill>
                <a:latin typeface="Montserrat"/>
                <a:ea typeface="Montserrat"/>
                <a:cs typeface="Montserrat"/>
                <a:sym typeface="Montserrat"/>
              </a:rPr>
              <a:t> es necesario identificar una clase base (la superclase) </a:t>
            </a:r>
            <a:r>
              <a:rPr b="1" i="0" lang="es" sz="1682" u="none" cap="none" strike="noStrike">
                <a:solidFill>
                  <a:schemeClr val="dk2"/>
                </a:solidFill>
                <a:latin typeface="Montserrat"/>
                <a:ea typeface="Montserrat"/>
                <a:cs typeface="Montserrat"/>
                <a:sym typeface="Montserrat"/>
              </a:rPr>
              <a:t>que posea los atributos y métodos comunes</a:t>
            </a:r>
            <a:r>
              <a:rPr b="0" i="0" lang="es" sz="1682" u="none" cap="none" strike="noStrike">
                <a:solidFill>
                  <a:schemeClr val="dk2"/>
                </a:solidFill>
                <a:latin typeface="Montserrat"/>
                <a:ea typeface="Montserrat"/>
                <a:cs typeface="Montserrat"/>
                <a:sym typeface="Montserrat"/>
              </a:rPr>
              <a:t> y luego crear las demás clases heredando de ella (las subclases), extendiendo los métodos y atributos que sean necesarios.</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Herencia simple</a:t>
            </a:r>
            <a:endParaRPr/>
          </a:p>
        </p:txBody>
      </p:sp>
      <p:sp>
        <p:nvSpPr>
          <p:cNvPr id="185" name="Google Shape;185;p7"/>
          <p:cNvSpPr/>
          <p:nvPr/>
        </p:nvSpPr>
        <p:spPr>
          <a:xfrm>
            <a:off x="4842875" y="1260250"/>
            <a:ext cx="3869100" cy="228900"/>
          </a:xfrm>
          <a:prstGeom prst="rect">
            <a:avLst/>
          </a:prstGeom>
          <a:solidFill>
            <a:srgbClr val="FFE66D"/>
          </a:solidFill>
          <a:ln cap="flat" cmpd="sng" w="9525">
            <a:solidFill>
              <a:schemeClr val="dk2"/>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Herencia simple</a:t>
            </a:r>
            <a:endParaRPr b="0" i="0" sz="1400" u="none" cap="none" strike="noStrike">
              <a:solidFill>
                <a:schemeClr val="dk2"/>
              </a:solidFill>
              <a:latin typeface="Montserrat"/>
              <a:ea typeface="Montserrat"/>
              <a:cs typeface="Montserrat"/>
              <a:sym typeface="Montserrat"/>
            </a:endParaRPr>
          </a:p>
        </p:txBody>
      </p:sp>
      <p:sp>
        <p:nvSpPr>
          <p:cNvPr id="186" name="Google Shape;186;p7"/>
          <p:cNvSpPr/>
          <p:nvPr/>
        </p:nvSpPr>
        <p:spPr>
          <a:xfrm>
            <a:off x="4842925" y="1489150"/>
            <a:ext cx="3869100" cy="31320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class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Padre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Superclase</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__init__</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00AA"/>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.apellido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"Volpin"</a:t>
            </a:r>
            <a:endParaRPr b="0" i="0" sz="12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llevar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print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"Papá me lleva al colegio."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class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Hijo</a:t>
            </a:r>
            <a:r>
              <a:rPr b="0" i="0" lang="es" sz="1200" u="none" cap="none" strike="noStrike">
                <a:solidFill>
                  <a:srgbClr val="D5CED9"/>
                </a:solidFill>
                <a:highlight>
                  <a:srgbClr val="23262E"/>
                </a:highlight>
                <a:latin typeface="Consolas"/>
                <a:ea typeface="Consolas"/>
                <a:cs typeface="Consolas"/>
                <a:sym typeface="Consolas"/>
              </a:rPr>
              <a:t>(</a:t>
            </a:r>
            <a:r>
              <a:rPr b="0" i="0" lang="es" sz="1200" u="sng" cap="none" strike="noStrike">
                <a:solidFill>
                  <a:srgbClr val="FFE66D"/>
                </a:solidFill>
                <a:highlight>
                  <a:srgbClr val="23262E"/>
                </a:highlight>
                <a:latin typeface="Consolas"/>
                <a:ea typeface="Consolas"/>
                <a:cs typeface="Consolas"/>
                <a:sym typeface="Consolas"/>
              </a:rPr>
              <a:t>Padre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Subclase</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def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estudiar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self</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print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"Estoy en el colegio."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hijo1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Hijo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Instanciamos hijo1</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hijo1.</a:t>
            </a:r>
            <a:r>
              <a:rPr b="0" i="0" lang="es" sz="1200" u="none" cap="none" strike="noStrike">
                <a:solidFill>
                  <a:srgbClr val="FFE66D"/>
                </a:solidFill>
                <a:highlight>
                  <a:srgbClr val="23262E"/>
                </a:highlight>
                <a:latin typeface="Consolas"/>
                <a:ea typeface="Consolas"/>
                <a:cs typeface="Consolas"/>
                <a:sym typeface="Consolas"/>
              </a:rPr>
              <a:t>llevar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Papá me lleva al colegio.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hijo1.</a:t>
            </a:r>
            <a:r>
              <a:rPr b="0" i="0" lang="es" sz="1200" u="none" cap="none" strike="noStrike">
                <a:solidFill>
                  <a:srgbClr val="FFE66D"/>
                </a:solidFill>
                <a:highlight>
                  <a:srgbClr val="23262E"/>
                </a:highlight>
                <a:latin typeface="Consolas"/>
                <a:ea typeface="Consolas"/>
                <a:cs typeface="Consolas"/>
                <a:sym typeface="Consolas"/>
              </a:rPr>
              <a:t>estudiar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Estoy estudiando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FE66D"/>
                </a:solidFill>
                <a:highlight>
                  <a:srgbClr val="23262E"/>
                </a:highlight>
                <a:latin typeface="Consolas"/>
                <a:ea typeface="Consolas"/>
                <a:cs typeface="Consolas"/>
                <a:sym typeface="Consolas"/>
              </a:rPr>
              <a:t>print</a:t>
            </a:r>
            <a:r>
              <a:rPr b="0" i="0" lang="es" sz="1200" u="none" cap="none" strike="noStrike">
                <a:solidFill>
                  <a:srgbClr val="D5CED9"/>
                </a:solidFill>
                <a:highlight>
                  <a:srgbClr val="23262E"/>
                </a:highlight>
                <a:latin typeface="Consolas"/>
                <a:ea typeface="Consolas"/>
                <a:cs typeface="Consolas"/>
                <a:sym typeface="Consolas"/>
              </a:rPr>
              <a:t>(hijo1.apellido) </a:t>
            </a:r>
            <a:r>
              <a:rPr b="0" i="0" lang="es" sz="1200" u="none" cap="none" strike="noStrike">
                <a:solidFill>
                  <a:srgbClr val="5F6167"/>
                </a:solidFill>
                <a:highlight>
                  <a:srgbClr val="23262E"/>
                </a:highlight>
                <a:latin typeface="Consolas"/>
                <a:ea typeface="Consolas"/>
                <a:cs typeface="Consolas"/>
                <a:sym typeface="Consolas"/>
              </a:rPr>
              <a:t># Volpin (heredado)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p:txBody>
      </p:sp>
      <p:sp>
        <p:nvSpPr>
          <p:cNvPr id="187" name="Google Shape;187;p7"/>
          <p:cNvSpPr txBox="1"/>
          <p:nvPr>
            <p:ph idx="1" type="body"/>
          </p:nvPr>
        </p:nvSpPr>
        <p:spPr>
          <a:xfrm>
            <a:off x="432025" y="1304875"/>
            <a:ext cx="4102500" cy="329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650"/>
              <a:t>Este es un ejemplo muy simple del concepto de herencia. El objeto</a:t>
            </a:r>
            <a:r>
              <a:rPr b="1" lang="es" sz="1650"/>
              <a:t> hijo1</a:t>
            </a:r>
            <a:r>
              <a:rPr lang="es" sz="1650"/>
              <a:t> ha heredado los métodos y atributos de la superclases </a:t>
            </a:r>
            <a:r>
              <a:rPr b="1" lang="es" sz="1650"/>
              <a:t>Padre</a:t>
            </a:r>
            <a:r>
              <a:rPr lang="es" sz="1650"/>
              <a:t>, y podemos utilizarlos en hijo1. Vemos cómo </a:t>
            </a:r>
            <a:r>
              <a:rPr b="1" lang="es" sz="1650"/>
              <a:t>llevar() </a:t>
            </a:r>
            <a:r>
              <a:rPr lang="es" sz="1650"/>
              <a:t>(de la superclase) funciona en hijo1 de la misma manera que si fuese un método de la subclase. Lo mismo ocurre con el atributo apellido: estamos viendo el que ha heredado de la clase Padre.</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Herencia, superclases y subclases</a:t>
            </a:r>
            <a:endParaRPr/>
          </a:p>
        </p:txBody>
      </p:sp>
      <p:sp>
        <p:nvSpPr>
          <p:cNvPr id="193" name="Google Shape;193;p8"/>
          <p:cNvSpPr txBox="1"/>
          <p:nvPr/>
        </p:nvSpPr>
        <p:spPr>
          <a:xfrm>
            <a:off x="436425" y="12817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De una superclase se pueden construir muchas subclases derivadas, o </a:t>
            </a:r>
            <a:r>
              <a:rPr b="1" i="0" lang="es" sz="1682" u="none" cap="none" strike="noStrike">
                <a:solidFill>
                  <a:schemeClr val="dk2"/>
                </a:solidFill>
                <a:latin typeface="Montserrat"/>
                <a:ea typeface="Montserrat"/>
                <a:cs typeface="Montserrat"/>
                <a:sym typeface="Montserrat"/>
              </a:rPr>
              <a:t>clases que heredan de ellas</a:t>
            </a:r>
            <a:r>
              <a:rPr b="0" i="0" lang="es" sz="1682" u="none" cap="none" strike="noStrike">
                <a:solidFill>
                  <a:schemeClr val="dk2"/>
                </a:solidFill>
                <a:latin typeface="Montserrat"/>
                <a:ea typeface="Montserrat"/>
                <a:cs typeface="Montserrat"/>
                <a:sym typeface="Montserrat"/>
              </a:rPr>
              <a:t>. Por ejemplo, de la superclase </a:t>
            </a:r>
            <a:r>
              <a:rPr b="1" i="0" lang="es" sz="1682" u="none" cap="none" strike="noStrike">
                <a:solidFill>
                  <a:schemeClr val="dk2"/>
                </a:solidFill>
                <a:latin typeface="Montserrat"/>
                <a:ea typeface="Montserrat"/>
                <a:cs typeface="Montserrat"/>
                <a:sym typeface="Montserrat"/>
              </a:rPr>
              <a:t>Persona</a:t>
            </a:r>
            <a:r>
              <a:rPr b="0" i="0" lang="es" sz="1682" u="none" cap="none" strike="noStrike">
                <a:solidFill>
                  <a:schemeClr val="dk2"/>
                </a:solidFill>
                <a:latin typeface="Montserrat"/>
                <a:ea typeface="Montserrat"/>
                <a:cs typeface="Montserrat"/>
                <a:sym typeface="Montserrat"/>
              </a:rPr>
              <a:t> podríamos derivar </a:t>
            </a:r>
            <a:r>
              <a:rPr b="1" i="0" lang="es" sz="1682" u="none" cap="none" strike="noStrike">
                <a:solidFill>
                  <a:schemeClr val="dk2"/>
                </a:solidFill>
                <a:latin typeface="Montserrat"/>
                <a:ea typeface="Montserrat"/>
                <a:cs typeface="Montserrat"/>
                <a:sym typeface="Montserrat"/>
              </a:rPr>
              <a:t>Docente</a:t>
            </a:r>
            <a:r>
              <a:rPr b="0" i="0" lang="es" sz="1682" u="none" cap="none" strike="noStrike">
                <a:solidFill>
                  <a:schemeClr val="dk2"/>
                </a:solidFill>
                <a:latin typeface="Montserrat"/>
                <a:ea typeface="Montserrat"/>
                <a:cs typeface="Montserrat"/>
                <a:sym typeface="Montserrat"/>
              </a:rPr>
              <a:t>, </a:t>
            </a:r>
            <a:r>
              <a:rPr b="1" i="0" lang="es" sz="1682" u="none" cap="none" strike="noStrike">
                <a:solidFill>
                  <a:schemeClr val="dk2"/>
                </a:solidFill>
                <a:latin typeface="Montserrat"/>
                <a:ea typeface="Montserrat"/>
                <a:cs typeface="Montserrat"/>
                <a:sym typeface="Montserrat"/>
              </a:rPr>
              <a:t>Empleado</a:t>
            </a:r>
            <a:r>
              <a:rPr b="0" i="0" lang="es" sz="1682" u="none" cap="none" strike="noStrike">
                <a:solidFill>
                  <a:schemeClr val="dk2"/>
                </a:solidFill>
                <a:latin typeface="Montserrat"/>
                <a:ea typeface="Montserrat"/>
                <a:cs typeface="Montserrat"/>
                <a:sym typeface="Montserrat"/>
              </a:rPr>
              <a:t>, </a:t>
            </a:r>
            <a:r>
              <a:rPr b="1" i="0" lang="es" sz="1682" u="none" cap="none" strike="noStrike">
                <a:solidFill>
                  <a:schemeClr val="dk2"/>
                </a:solidFill>
                <a:latin typeface="Montserrat"/>
                <a:ea typeface="Montserrat"/>
                <a:cs typeface="Montserrat"/>
                <a:sym typeface="Montserrat"/>
              </a:rPr>
              <a:t>Cliente</a:t>
            </a:r>
            <a:r>
              <a:rPr b="0" i="0" lang="es" sz="1682" u="none" cap="none" strike="noStrike">
                <a:solidFill>
                  <a:schemeClr val="dk2"/>
                </a:solidFill>
                <a:latin typeface="Montserrat"/>
                <a:ea typeface="Montserrat"/>
                <a:cs typeface="Montserrat"/>
                <a:sym typeface="Montserrat"/>
              </a:rPr>
              <a:t>, </a:t>
            </a:r>
            <a:r>
              <a:rPr b="1" i="0" lang="es" sz="1682" u="none" cap="none" strike="noStrike">
                <a:solidFill>
                  <a:schemeClr val="dk2"/>
                </a:solidFill>
                <a:latin typeface="Montserrat"/>
                <a:ea typeface="Montserrat"/>
                <a:cs typeface="Montserrat"/>
                <a:sym typeface="Montserrat"/>
              </a:rPr>
              <a:t>Proveedor</a:t>
            </a:r>
            <a:r>
              <a:rPr b="0" i="0" lang="es" sz="1682" u="none" cap="none" strike="noStrike">
                <a:solidFill>
                  <a:schemeClr val="dk2"/>
                </a:solidFill>
                <a:latin typeface="Montserrat"/>
                <a:ea typeface="Montserrat"/>
                <a:cs typeface="Montserrat"/>
                <a:sym typeface="Montserrat"/>
              </a:rPr>
              <a:t>, o las que sean necesarias para la aplicación que estemos desarrollando.</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En el diseño de jerarquías de herencia no siempre es fácil decidir cuándo una clase debe </a:t>
            </a:r>
            <a:r>
              <a:rPr b="1" i="0" lang="es" sz="1682" u="none" cap="none" strike="noStrike">
                <a:solidFill>
                  <a:schemeClr val="dk2"/>
                </a:solidFill>
                <a:latin typeface="Montserrat"/>
                <a:ea typeface="Montserrat"/>
                <a:cs typeface="Montserrat"/>
                <a:sym typeface="Montserrat"/>
              </a:rPr>
              <a:t>extender</a:t>
            </a:r>
            <a:r>
              <a:rPr b="0" i="0" lang="es" sz="1682" u="none" cap="none" strike="noStrike">
                <a:solidFill>
                  <a:schemeClr val="dk2"/>
                </a:solidFill>
                <a:latin typeface="Montserrat"/>
                <a:ea typeface="Montserrat"/>
                <a:cs typeface="Montserrat"/>
                <a:sym typeface="Montserrat"/>
              </a:rPr>
              <a:t> a otra. La regla práctica para decidir si una clase S puede ser definida como heredera de otra T es que debe cumplirse que "</a:t>
            </a:r>
            <a:r>
              <a:rPr b="0" i="1" lang="es" sz="1682" u="none" cap="none" strike="noStrike">
                <a:solidFill>
                  <a:schemeClr val="dk2"/>
                </a:solidFill>
                <a:latin typeface="Montserrat"/>
                <a:ea typeface="Montserrat"/>
                <a:cs typeface="Montserrat"/>
                <a:sym typeface="Montserrat"/>
              </a:rPr>
              <a:t>S es un T</a:t>
            </a:r>
            <a:r>
              <a:rPr b="0" i="0" lang="es" sz="1682" u="none" cap="none" strike="noStrike">
                <a:solidFill>
                  <a:schemeClr val="dk2"/>
                </a:solidFill>
                <a:latin typeface="Montserrat"/>
                <a:ea typeface="Montserrat"/>
                <a:cs typeface="Montserrat"/>
                <a:sym typeface="Montserrat"/>
              </a:rPr>
              <a:t>". Por ejemplo, </a:t>
            </a:r>
            <a:r>
              <a:rPr b="1" i="0" lang="es" sz="1682" u="none" cap="none" strike="noStrike">
                <a:solidFill>
                  <a:schemeClr val="dk2"/>
                </a:solidFill>
                <a:latin typeface="Montserrat"/>
                <a:ea typeface="Montserrat"/>
                <a:cs typeface="Montserrat"/>
                <a:sym typeface="Montserrat"/>
              </a:rPr>
              <a:t>Perro</a:t>
            </a:r>
            <a:r>
              <a:rPr b="0" i="0" lang="es" sz="1682" u="none" cap="none" strike="noStrike">
                <a:solidFill>
                  <a:schemeClr val="dk2"/>
                </a:solidFill>
                <a:latin typeface="Montserrat"/>
                <a:ea typeface="Montserrat"/>
                <a:cs typeface="Montserrat"/>
                <a:sym typeface="Montserrat"/>
              </a:rPr>
              <a:t> es un </a:t>
            </a:r>
            <a:r>
              <a:rPr b="1" i="0" lang="es" sz="1682" u="none" cap="none" strike="noStrike">
                <a:solidFill>
                  <a:schemeClr val="dk2"/>
                </a:solidFill>
                <a:latin typeface="Montserrat"/>
                <a:ea typeface="Montserrat"/>
                <a:cs typeface="Montserrat"/>
                <a:sym typeface="Montserrat"/>
              </a:rPr>
              <a:t>Animal</a:t>
            </a:r>
            <a:r>
              <a:rPr b="0" i="0" lang="es" sz="1682" u="none" cap="none" strike="noStrike">
                <a:solidFill>
                  <a:schemeClr val="dk2"/>
                </a:solidFill>
                <a:latin typeface="Montserrat"/>
                <a:ea typeface="Montserrat"/>
                <a:cs typeface="Montserrat"/>
                <a:sym typeface="Montserrat"/>
              </a:rPr>
              <a:t>, pero </a:t>
            </a:r>
            <a:r>
              <a:rPr b="1" i="0" lang="es" sz="1682" u="none" cap="none" strike="noStrike">
                <a:solidFill>
                  <a:schemeClr val="dk2"/>
                </a:solidFill>
                <a:latin typeface="Montserrat"/>
                <a:ea typeface="Montserrat"/>
                <a:cs typeface="Montserrat"/>
                <a:sym typeface="Montserrat"/>
              </a:rPr>
              <a:t>Vehículo</a:t>
            </a:r>
            <a:r>
              <a:rPr b="0" i="0" lang="es" sz="1682" u="none" cap="none" strike="noStrike">
                <a:solidFill>
                  <a:schemeClr val="dk2"/>
                </a:solidFill>
                <a:latin typeface="Montserrat"/>
                <a:ea typeface="Montserrat"/>
                <a:cs typeface="Montserrat"/>
                <a:sym typeface="Montserrat"/>
              </a:rPr>
              <a:t> no es un </a:t>
            </a:r>
            <a:r>
              <a:rPr b="1" i="0" lang="es" sz="1682" u="none" cap="none" strike="noStrike">
                <a:solidFill>
                  <a:schemeClr val="dk2"/>
                </a:solidFill>
                <a:latin typeface="Montserrat"/>
                <a:ea typeface="Montserrat"/>
                <a:cs typeface="Montserrat"/>
                <a:sym typeface="Montserrat"/>
              </a:rPr>
              <a:t>Motor</a:t>
            </a:r>
            <a:r>
              <a:rPr b="0" i="0" lang="es" sz="1682" u="none" cap="none" strike="noStrike">
                <a:solidFill>
                  <a:schemeClr val="dk2"/>
                </a:solidFill>
                <a:latin typeface="Montserrat"/>
                <a:ea typeface="Montserrat"/>
                <a:cs typeface="Montserrat"/>
                <a:sym typeface="Montserrat"/>
              </a:rPr>
              <a:t>.</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Recordemos: las subclases</a:t>
            </a:r>
            <a:r>
              <a:rPr b="1" i="0" lang="es" sz="1682" u="none" cap="none" strike="noStrike">
                <a:solidFill>
                  <a:schemeClr val="dk2"/>
                </a:solidFill>
                <a:latin typeface="Montserrat"/>
                <a:ea typeface="Montserrat"/>
                <a:cs typeface="Montserrat"/>
                <a:sym typeface="Montserrat"/>
              </a:rPr>
              <a:t> heredan de</a:t>
            </a:r>
            <a:r>
              <a:rPr b="0" i="0" lang="es" sz="1682" u="none" cap="none" strike="noStrike">
                <a:solidFill>
                  <a:schemeClr val="dk2"/>
                </a:solidFill>
                <a:latin typeface="Montserrat"/>
                <a:ea typeface="Montserrat"/>
                <a:cs typeface="Montserrat"/>
                <a:sym typeface="Montserrat"/>
              </a:rPr>
              <a:t> las superclases.</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Herencia simple</a:t>
            </a:r>
            <a:endParaRPr/>
          </a:p>
        </p:txBody>
      </p:sp>
      <p:sp>
        <p:nvSpPr>
          <p:cNvPr id="199" name="Google Shape;199;p9"/>
          <p:cNvSpPr txBox="1"/>
          <p:nvPr/>
        </p:nvSpPr>
        <p:spPr>
          <a:xfrm>
            <a:off x="436425" y="1281700"/>
            <a:ext cx="8279700" cy="32754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Veamos un ejemplo más complejo. Supongamos que necesitamos una clase que sea capaz de instanciar objetos que representen a los alumnos de </a:t>
            </a:r>
            <a:r>
              <a:rPr b="1" i="0" lang="es" sz="1682" u="none" cap="none" strike="noStrike">
                <a:solidFill>
                  <a:schemeClr val="dk2"/>
                </a:solidFill>
                <a:latin typeface="Montserrat"/>
                <a:ea typeface="Montserrat"/>
                <a:cs typeface="Montserrat"/>
                <a:sym typeface="Montserrat"/>
              </a:rPr>
              <a:t>Codo a Codo</a:t>
            </a:r>
            <a:r>
              <a:rPr b="0" i="0" lang="es" sz="1682" u="none" cap="none" strike="noStrike">
                <a:solidFill>
                  <a:schemeClr val="dk2"/>
                </a:solidFill>
                <a:latin typeface="Montserrat"/>
                <a:ea typeface="Montserrat"/>
                <a:cs typeface="Montserrat"/>
                <a:sym typeface="Montserrat"/>
              </a:rPr>
              <a:t>.</a:t>
            </a:r>
            <a:endParaRPr b="0" i="0" sz="1682" u="none" cap="none" strike="noStrike">
              <a:solidFill>
                <a:schemeClr val="dk2"/>
              </a:solidFill>
              <a:latin typeface="Montserrat"/>
              <a:ea typeface="Montserrat"/>
              <a:cs typeface="Montserrat"/>
              <a:sym typeface="Montserrat"/>
            </a:endParaRPr>
          </a:p>
          <a:p>
            <a:pPr indent="0" lvl="0" marL="0" marR="0" rtl="0" algn="l">
              <a:lnSpc>
                <a:spcPct val="115000"/>
              </a:lnSpc>
              <a:spcBef>
                <a:spcPts val="1199"/>
              </a:spcBef>
              <a:spcAft>
                <a:spcPts val="0"/>
              </a:spcAft>
              <a:buClr>
                <a:srgbClr val="000000"/>
              </a:buClr>
              <a:buSzPts val="1682"/>
              <a:buFont typeface="Arial"/>
              <a:buNone/>
            </a:pPr>
            <a:r>
              <a:rPr b="0" i="0" lang="es" sz="1682" u="none" cap="none" strike="noStrike">
                <a:solidFill>
                  <a:schemeClr val="dk2"/>
                </a:solidFill>
                <a:latin typeface="Montserrat"/>
                <a:ea typeface="Montserrat"/>
                <a:cs typeface="Montserrat"/>
                <a:sym typeface="Montserrat"/>
              </a:rPr>
              <a:t>Dado que los alumnos comparten buena parte de sus atributos y métodos con otras personas (alumnos de otras instituciones, docentes, etcétera) sería útil contar con una </a:t>
            </a:r>
            <a:r>
              <a:rPr b="1" i="0" lang="es" sz="1682" u="none" cap="none" strike="noStrike">
                <a:solidFill>
                  <a:schemeClr val="dk2"/>
                </a:solidFill>
                <a:latin typeface="Montserrat"/>
                <a:ea typeface="Montserrat"/>
                <a:cs typeface="Montserrat"/>
                <a:sym typeface="Montserrat"/>
              </a:rPr>
              <a:t>superclase</a:t>
            </a:r>
            <a:r>
              <a:rPr b="0" i="0" lang="es" sz="1682" u="none" cap="none" strike="noStrike">
                <a:solidFill>
                  <a:schemeClr val="dk2"/>
                </a:solidFill>
                <a:latin typeface="Montserrat"/>
                <a:ea typeface="Montserrat"/>
                <a:cs typeface="Montserrat"/>
                <a:sym typeface="Montserrat"/>
              </a:rPr>
              <a:t> llamada </a:t>
            </a:r>
            <a:r>
              <a:rPr b="1" i="0" lang="es" sz="1682" u="none" cap="none" strike="noStrike">
                <a:solidFill>
                  <a:schemeClr val="dk2"/>
                </a:solidFill>
                <a:latin typeface="Montserrat"/>
                <a:ea typeface="Montserrat"/>
                <a:cs typeface="Montserrat"/>
                <a:sym typeface="Montserrat"/>
              </a:rPr>
              <a:t>Persona</a:t>
            </a:r>
            <a:r>
              <a:rPr b="0" i="0" lang="es" sz="1682" u="none" cap="none" strike="noStrike">
                <a:solidFill>
                  <a:schemeClr val="dk2"/>
                </a:solidFill>
                <a:latin typeface="Montserrat"/>
                <a:ea typeface="Montserrat"/>
                <a:cs typeface="Montserrat"/>
                <a:sym typeface="Montserrat"/>
              </a:rPr>
              <a:t> que contenga los atributos y métodos comunes a todas las personas, y que la </a:t>
            </a:r>
            <a:r>
              <a:rPr b="1" i="0" lang="es" sz="1682" u="none" cap="none" strike="noStrike">
                <a:solidFill>
                  <a:schemeClr val="dk2"/>
                </a:solidFill>
                <a:latin typeface="Montserrat"/>
                <a:ea typeface="Montserrat"/>
                <a:cs typeface="Montserrat"/>
                <a:sym typeface="Montserrat"/>
              </a:rPr>
              <a:t>subclase</a:t>
            </a:r>
            <a:r>
              <a:rPr b="0" i="0" lang="es" sz="1682" u="none" cap="none" strike="noStrike">
                <a:solidFill>
                  <a:schemeClr val="dk2"/>
                </a:solidFill>
                <a:latin typeface="Montserrat"/>
                <a:ea typeface="Montserrat"/>
                <a:cs typeface="Montserrat"/>
                <a:sym typeface="Montserrat"/>
              </a:rPr>
              <a:t> </a:t>
            </a:r>
            <a:r>
              <a:rPr b="1" i="0" lang="es" sz="1682" u="none" cap="none" strike="noStrike">
                <a:solidFill>
                  <a:schemeClr val="dk2"/>
                </a:solidFill>
                <a:latin typeface="Montserrat"/>
                <a:ea typeface="Montserrat"/>
                <a:cs typeface="Montserrat"/>
                <a:sym typeface="Montserrat"/>
              </a:rPr>
              <a:t>AlumnoCodo</a:t>
            </a:r>
            <a:r>
              <a:rPr b="0" i="0" lang="es" sz="1682" u="none" cap="none" strike="noStrike">
                <a:solidFill>
                  <a:schemeClr val="dk2"/>
                </a:solidFill>
                <a:latin typeface="Montserrat"/>
                <a:ea typeface="Montserrat"/>
                <a:cs typeface="Montserrat"/>
                <a:sym typeface="Montserrat"/>
              </a:rPr>
              <a:t> herede de ella esos elementos, y sume los que la superclase no tenga. Por ejemplo, podría tener un atributo que indique en qué curso se encuentra matriculado, o una lista con los trabajos prácticos que ha realizado.</a:t>
            </a:r>
            <a:endParaRPr b="0" i="0" sz="1682" u="none" cap="none" strike="noStrike">
              <a:solidFill>
                <a:schemeClr val="dk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