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Consolas" panose="020B0609020204030204" pitchFamily="49" charset="0"/>
      <p:regular r:id="rId37"/>
      <p:bold r:id="rId38"/>
      <p:italic r:id="rId39"/>
      <p:boldItalic r:id="rId40"/>
    </p:embeddedFont>
    <p:embeddedFont>
      <p:font typeface="Montserrat" panose="00000500000000000000" pitchFamily="2" charset="0"/>
      <p:regular r:id="rId41"/>
      <p:bold r:id="rId42"/>
      <p:italic r:id="rId43"/>
      <p:boldItalic r:id="rId44"/>
    </p:embeddedFont>
    <p:embeddedFont>
      <p:font typeface="Montserrat Medium" panose="00000600000000000000" pitchFamily="2" charset="0"/>
      <p:regular r:id="rId45"/>
      <p:bold r:id="rId46"/>
      <p:italic r:id="rId47"/>
      <p:boldItalic r:id="rId48"/>
    </p:embeddedFont>
    <p:embeddedFont>
      <p:font typeface="Montserrat SemiBold" panose="000007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0+n3j04VkifthiQJg/381ea0r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D3B9A0-31FB-4FA7-A2FC-B99E0B58D713}">
  <a:tblStyle styleId="{2AD3B9A0-31FB-4FA7-A2FC-B99E0B58D71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6"/>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6"/>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4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5"/>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8" name="Google Shape;88;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45"/>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4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4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96" name="Google Shape;96;p4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4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4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4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4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4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4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4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4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4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4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4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4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8"/>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8"/>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8"/>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8"/>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8"/>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9"/>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9"/>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9"/>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9"/>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9"/>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9"/>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9"/>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9"/>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9"/>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9"/>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7"/>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7"/>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8"/>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8"/>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8"/>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8"/>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8"/>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8"/>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39"/>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9"/>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39"/>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39"/>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3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4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40"/>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4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57"/>
        <p:cNvGrpSpPr/>
        <p:nvPr/>
      </p:nvGrpSpPr>
      <p:grpSpPr>
        <a:xfrm>
          <a:off x="0" y="0"/>
          <a:ext cx="0" cy="0"/>
          <a:chOff x="0" y="0"/>
          <a:chExt cx="0" cy="0"/>
        </a:xfrm>
      </p:grpSpPr>
      <p:sp>
        <p:nvSpPr>
          <p:cNvPr id="58" name="Google Shape;58;p4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60" name="Google Shape;60;p41"/>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61" name="Google Shape;61;p41"/>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62" name="Google Shape;62;p41"/>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63" name="Google Shape;63;p41"/>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4" name="Google Shape;64;p41"/>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65"/>
        <p:cNvGrpSpPr/>
        <p:nvPr/>
      </p:nvGrpSpPr>
      <p:grpSpPr>
        <a:xfrm>
          <a:off x="0" y="0"/>
          <a:ext cx="0" cy="0"/>
          <a:chOff x="0" y="0"/>
          <a:chExt cx="0" cy="0"/>
        </a:xfrm>
      </p:grpSpPr>
      <p:sp>
        <p:nvSpPr>
          <p:cNvPr id="66" name="Google Shape;66;p4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42"/>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8" name="Google Shape;68;p42"/>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9" name="Google Shape;69;p42"/>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0" name="Google Shape;70;p4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3"/>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75" name="Google Shape;75;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76" name="Google Shape;76;p4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7" name="Google Shape;77;p43"/>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8" name="Google Shape;78;p4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4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4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4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jsref/tryit.asp?filename=tryjsref_document_createelement2"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developer.mozilla.org/en-US/docs/Web/API/Node/isConnected" TargetMode="External"/><Relationship Id="rId5" Type="http://schemas.openxmlformats.org/officeDocument/2006/relationships/hyperlink" Target="https://www.w3schools.com/jsref/met_node_clonenode.asp" TargetMode="External"/><Relationship Id="rId4" Type="http://schemas.openxmlformats.org/officeDocument/2006/relationships/hyperlink" Target="https://www.w3schools.com/jsref/tryit.asp?filename=tryjsref_document_createtextnode2"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API/Node/cloneNode"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sref/prop_node_textcontent.asp"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hyperlink" Target="https://www.w3schools.com/jsref/prop_html_innerhtml.asp"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sref/met_node_appendchild.asp"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hyperlink" Target="https://www.w3schools.com/jsref/tryit.asp?filename=tryjsref_node_remov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lenguajejs.com/javascript/dom/seleccionar-elementos-dom/" TargetMode="External"/><Relationship Id="rId7" Type="http://schemas.openxmlformats.org/officeDocument/2006/relationships/hyperlink" Target="https://lenguajejs.com/javascript/dom/navegar-elementos-dom/"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hyperlink" Target="https://lenguajejs.com/javascript/dom/manipular-clases-css/" TargetMode="External"/><Relationship Id="rId5" Type="http://schemas.openxmlformats.org/officeDocument/2006/relationships/hyperlink" Target="https://lenguajejs.com/javascript/dom/insertar-elementos-dom/" TargetMode="External"/><Relationship Id="rId4" Type="http://schemas.openxmlformats.org/officeDocument/2006/relationships/hyperlink" Target="https://lenguajejs.com/javascript/dom/crear-elementos-d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s/docs/Web/API/EventTarget/addEventListener"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youtube.com/watch?v=OspjzGQa86g&amp;t=8017s" TargetMode="External"/><Relationship Id="rId3" Type="http://schemas.openxmlformats.org/officeDocument/2006/relationships/hyperlink" Target="https://developer.mozilla.org/es/docs/Web/Events" TargetMode="External"/><Relationship Id="rId7" Type="http://schemas.openxmlformats.org/officeDocument/2006/relationships/hyperlink" Target="https://www.youtube.com/watch?v=bYdUoqi6JXE"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hyperlink" Target="https://www.youtube.com/watch?v=Z4TuS0HEJP8&amp;list=PLPl81lqbj-4I2ZOzryjPKxfhK3BzTlaJ7" TargetMode="External"/><Relationship Id="rId11" Type="http://schemas.openxmlformats.org/officeDocument/2006/relationships/hyperlink" Target="https://www.youtube.com/watch?v=cBuTxGdGjM8" TargetMode="External"/><Relationship Id="rId5" Type="http://schemas.openxmlformats.org/officeDocument/2006/relationships/hyperlink" Target="https://developer.mozilla.org/es/docs/Web/API/EventTarget/addEventListener" TargetMode="External"/><Relationship Id="rId10" Type="http://schemas.openxmlformats.org/officeDocument/2006/relationships/hyperlink" Target="https://www.youtube.com/watch?v=V0tiKDHk7t0" TargetMode="External"/><Relationship Id="rId4" Type="http://schemas.openxmlformats.org/officeDocument/2006/relationships/hyperlink" Target="https://desarrolloweb.com/articulos/1236.php" TargetMode="External"/><Relationship Id="rId9" Type="http://schemas.openxmlformats.org/officeDocument/2006/relationships/hyperlink" Target="https://www.youtube.com/watch?v=L5Yin6K4AR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simplesnippets.tech/what-is-document-object-modeldom-how-js-interacts-with-dom/"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developer.mozilla.org/en-US/docs/Web/API/Node#:~:text=The%20DOM%20Node%20interface%20is,as%20a%20plain%20Node%20objec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92500" lnSpcReduction="20000"/>
          </a:bodyPr>
          <a:lstStyle/>
          <a:p>
            <a:pPr marL="0" marR="0" lvl="0" indent="0" algn="ctr" rtl="0">
              <a:lnSpc>
                <a:spcPct val="100000"/>
              </a:lnSpc>
              <a:spcBef>
                <a:spcPts val="0"/>
              </a:spcBef>
              <a:spcAft>
                <a:spcPts val="0"/>
              </a:spcAft>
              <a:buClr>
                <a:schemeClr val="dk1"/>
              </a:buClr>
              <a:buSzPct val="100000"/>
              <a:buFont typeface="Arial"/>
              <a:buNone/>
            </a:pPr>
            <a:r>
              <a:rPr lang="es" sz="3700" b="1" i="0" u="none" strike="noStrike" cap="none">
                <a:solidFill>
                  <a:schemeClr val="dk1"/>
                </a:solidFill>
                <a:latin typeface="Montserrat"/>
                <a:ea typeface="Montserrat"/>
                <a:cs typeface="Montserrat"/>
                <a:sym typeface="Montserrat"/>
              </a:rPr>
              <a:t>FULL STACK FRONTEND</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a:solidFill>
                  <a:srgbClr val="000000"/>
                </a:solidFill>
                <a:latin typeface="Montserrat"/>
                <a:ea typeface="Montserrat"/>
                <a:cs typeface="Montserrat"/>
                <a:sym typeface="Montserrat"/>
              </a:rPr>
              <a:t>Clase 18</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Javascript 6</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Modificar elementos | Método tradicional</a:t>
            </a:r>
            <a:endParaRPr/>
          </a:p>
        </p:txBody>
      </p:sp>
      <p:sp>
        <p:nvSpPr>
          <p:cNvPr id="209" name="Google Shape;209;p1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Los métodos que comienzan con </a:t>
            </a:r>
            <a:r>
              <a:rPr lang="es" sz="1650" b="1"/>
              <a:t>get</a:t>
            </a:r>
            <a:r>
              <a:rPr lang="es" sz="1650"/>
              <a:t> devuelven un valor. Los que comienzan con </a:t>
            </a:r>
            <a:r>
              <a:rPr lang="es" sz="1650" b="1"/>
              <a:t>set</a:t>
            </a:r>
            <a:r>
              <a:rPr lang="es" sz="1650"/>
              <a:t> modifican o establecen un valor.</a:t>
            </a:r>
            <a:endParaRPr sz="1650"/>
          </a:p>
          <a:p>
            <a:pPr marL="0" lvl="0" indent="0" algn="l" rtl="0">
              <a:lnSpc>
                <a:spcPct val="115000"/>
              </a:lnSpc>
              <a:spcBef>
                <a:spcPts val="1200"/>
              </a:spcBef>
              <a:spcAft>
                <a:spcPts val="0"/>
              </a:spcAft>
              <a:buSzPts val="1800"/>
              <a:buNone/>
            </a:pPr>
            <a:r>
              <a:rPr lang="es" sz="1650"/>
              <a:t>El argumento del método </a:t>
            </a:r>
            <a:r>
              <a:rPr lang="es" sz="1650" b="1"/>
              <a:t>getElementById()</a:t>
            </a:r>
            <a:r>
              <a:rPr lang="es" sz="1650"/>
              <a:t> es el id del elemento, y retorna el objeto referenciado. El método </a:t>
            </a:r>
            <a:r>
              <a:rPr lang="es" sz="1650" b="1"/>
              <a:t>innerHTML()</a:t>
            </a:r>
            <a:r>
              <a:rPr lang="es" sz="1650"/>
              <a:t> escribe código HTML en un elemento. El argumento es una cadena de texto, y si usamos  comillas invertidas ` para definir el string, se respetan los saltos de línea.</a:t>
            </a:r>
            <a:endParaRPr sz="1650"/>
          </a:p>
          <a:p>
            <a:pPr marL="0" lvl="0" indent="0" algn="l" rtl="0">
              <a:lnSpc>
                <a:spcPct val="115000"/>
              </a:lnSpc>
              <a:spcBef>
                <a:spcPts val="1200"/>
              </a:spcBef>
              <a:spcAft>
                <a:spcPts val="1200"/>
              </a:spcAft>
              <a:buSzPts val="1800"/>
              <a:buNone/>
            </a:pPr>
            <a:r>
              <a:rPr lang="es" sz="1650" b="1"/>
              <a:t>getElementsByClassName</a:t>
            </a:r>
            <a:r>
              <a:rPr lang="es" sz="1650"/>
              <a:t> retorna un array de objetos, ya que pueden existir múltiples elementos de una clase CSS. </a:t>
            </a:r>
            <a:endParaRPr sz="16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Modificar elementos | Método tradicional</a:t>
            </a:r>
            <a:endParaRPr/>
          </a:p>
        </p:txBody>
      </p:sp>
      <p:sp>
        <p:nvSpPr>
          <p:cNvPr id="215" name="Google Shape;215;p11"/>
          <p:cNvSpPr txBox="1">
            <a:spLocks noGrp="1"/>
          </p:cNvSpPr>
          <p:nvPr>
            <p:ph type="body" idx="1"/>
          </p:nvPr>
        </p:nvSpPr>
        <p:spPr>
          <a:xfrm>
            <a:off x="432025" y="1304875"/>
            <a:ext cx="414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El código del ejemplo guarda en el array </a:t>
            </a:r>
            <a:r>
              <a:rPr lang="es" sz="1650" b="1"/>
              <a:t>x</a:t>
            </a:r>
            <a:r>
              <a:rPr lang="es" sz="1650"/>
              <a:t> todos los elementos (</a:t>
            </a:r>
            <a:r>
              <a:rPr lang="es" sz="1650" b="1"/>
              <a:t>objetos</a:t>
            </a:r>
            <a:r>
              <a:rPr lang="es" sz="1650"/>
              <a:t>) de la página HTML que sean de la clase </a:t>
            </a:r>
            <a:r>
              <a:rPr lang="es" sz="1650" b="1"/>
              <a:t>“ejemplo”</a:t>
            </a:r>
            <a:r>
              <a:rPr lang="es" sz="1650"/>
              <a:t>.</a:t>
            </a:r>
            <a:endParaRPr sz="1650"/>
          </a:p>
          <a:p>
            <a:pPr marL="0" lvl="0" indent="0" algn="l" rtl="0">
              <a:lnSpc>
                <a:spcPct val="115000"/>
              </a:lnSpc>
              <a:spcBef>
                <a:spcPts val="1200"/>
              </a:spcBef>
              <a:spcAft>
                <a:spcPts val="1200"/>
              </a:spcAft>
              <a:buSzPts val="1800"/>
              <a:buNone/>
            </a:pPr>
            <a:r>
              <a:rPr lang="es" sz="1650"/>
              <a:t>Luego, al elemento </a:t>
            </a:r>
            <a:r>
              <a:rPr lang="es" sz="1650" b="1"/>
              <a:t>x[0]</a:t>
            </a:r>
            <a:r>
              <a:rPr lang="es" sz="1650"/>
              <a:t> se le modifica su contenido utilizando el método  </a:t>
            </a:r>
            <a:r>
              <a:rPr lang="es" sz="1650" b="1"/>
              <a:t>innertHTML</a:t>
            </a:r>
            <a:r>
              <a:rPr lang="es" sz="1650"/>
              <a:t>. El segundo </a:t>
            </a:r>
            <a:r>
              <a:rPr lang="es" sz="1650" b="1"/>
              <a:t>&lt;div&gt; </a:t>
            </a:r>
            <a:r>
              <a:rPr lang="es" sz="1650"/>
              <a:t>permanece inalterado, porque es el elemento </a:t>
            </a:r>
            <a:r>
              <a:rPr lang="es" sz="1650" b="1"/>
              <a:t>[1]</a:t>
            </a:r>
            <a:r>
              <a:rPr lang="es" sz="1650"/>
              <a:t> del arreglo.</a:t>
            </a:r>
            <a:endParaRPr sz="1650"/>
          </a:p>
        </p:txBody>
      </p:sp>
      <p:sp>
        <p:nvSpPr>
          <p:cNvPr id="216" name="Google Shape;216;p11"/>
          <p:cNvSpPr/>
          <p:nvPr/>
        </p:nvSpPr>
        <p:spPr>
          <a:xfrm>
            <a:off x="4638025" y="1304875"/>
            <a:ext cx="4074000" cy="3111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DOCTYPE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&lt;</a:t>
            </a:r>
            <a:r>
              <a:rPr lang="es" sz="1200" b="0" i="0" u="none" strike="noStrike" cap="none">
                <a:solidFill>
                  <a:srgbClr val="F92672"/>
                </a:solidFill>
                <a:highlight>
                  <a:srgbClr val="23262E"/>
                </a:highlight>
                <a:latin typeface="Consolas"/>
                <a:ea typeface="Consolas"/>
                <a:cs typeface="Consolas"/>
                <a:sym typeface="Consolas"/>
              </a:rPr>
              <a:t>h1</a:t>
            </a:r>
            <a:r>
              <a:rPr lang="es" sz="1200" b="0" i="0" u="none" strike="noStrike" cap="none">
                <a:solidFill>
                  <a:srgbClr val="D5CED9"/>
                </a:solidFill>
                <a:highlight>
                  <a:srgbClr val="23262E"/>
                </a:highlight>
                <a:latin typeface="Consolas"/>
                <a:ea typeface="Consolas"/>
                <a:cs typeface="Consolas"/>
                <a:sym typeface="Consolas"/>
              </a:rPr>
              <a:t>&gt;DOM&lt;/</a:t>
            </a:r>
            <a:r>
              <a:rPr lang="es" sz="1200" b="0" i="0" u="none" strike="noStrike" cap="none">
                <a:solidFill>
                  <a:srgbClr val="F92672"/>
                </a:solidFill>
                <a:highlight>
                  <a:srgbClr val="23262E"/>
                </a:highlight>
                <a:latin typeface="Consolas"/>
                <a:ea typeface="Consolas"/>
                <a:cs typeface="Consolas"/>
                <a:sym typeface="Consolas"/>
              </a:rPr>
              <a:t>h1</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&lt;</a:t>
            </a:r>
            <a:r>
              <a:rPr lang="es" sz="1200" b="0" i="0" u="none" strike="noStrike" cap="none">
                <a:solidFill>
                  <a:srgbClr val="F9267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&gt;Solo cambia el primer elemento:&lt;/</a:t>
            </a:r>
            <a:r>
              <a:rPr lang="es" sz="1200" b="0" i="0" u="none" strike="noStrike" cap="none">
                <a:solidFill>
                  <a:srgbClr val="F9267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&lt;</a:t>
            </a:r>
            <a:r>
              <a:rPr lang="es" sz="1200" b="0" i="0" u="none" strike="noStrike" cap="none">
                <a:solidFill>
                  <a:srgbClr val="F92672"/>
                </a:solidFill>
                <a:highlight>
                  <a:srgbClr val="23262E"/>
                </a:highlight>
                <a:latin typeface="Consolas"/>
                <a:ea typeface="Consolas"/>
                <a:cs typeface="Consolas"/>
                <a:sym typeface="Consolas"/>
              </a:rPr>
              <a:t>div</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"ejemplo"</a:t>
            </a:r>
            <a:r>
              <a:rPr lang="es" sz="1200" b="0" i="0" u="none" strike="noStrike" cap="none">
                <a:solidFill>
                  <a:srgbClr val="D5CED9"/>
                </a:solidFill>
                <a:highlight>
                  <a:srgbClr val="23262E"/>
                </a:highlight>
                <a:latin typeface="Consolas"/>
                <a:ea typeface="Consolas"/>
                <a:cs typeface="Consolas"/>
                <a:sym typeface="Consolas"/>
              </a:rPr>
              <a:t>&gt;Elemento 1&lt;/</a:t>
            </a:r>
            <a:r>
              <a:rPr lang="es" sz="1200" b="0" i="0" u="none" strike="noStrike" cap="none">
                <a:solidFill>
                  <a:srgbClr val="F92672"/>
                </a:solidFill>
                <a:highlight>
                  <a:srgbClr val="23262E"/>
                </a:highlight>
                <a:latin typeface="Consolas"/>
                <a:ea typeface="Consolas"/>
                <a:cs typeface="Consolas"/>
                <a:sym typeface="Consolas"/>
              </a:rPr>
              <a:t>div</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&lt;</a:t>
            </a:r>
            <a:r>
              <a:rPr lang="es" sz="1200" b="0" i="0" u="none" strike="noStrike" cap="none">
                <a:solidFill>
                  <a:srgbClr val="F92672"/>
                </a:solidFill>
                <a:highlight>
                  <a:srgbClr val="23262E"/>
                </a:highlight>
                <a:latin typeface="Consolas"/>
                <a:ea typeface="Consolas"/>
                <a:cs typeface="Consolas"/>
                <a:sym typeface="Consolas"/>
              </a:rPr>
              <a:t>div</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"ejemplo"</a:t>
            </a:r>
            <a:r>
              <a:rPr lang="es" sz="1200" b="0" i="0" u="none" strike="noStrike" cap="none">
                <a:solidFill>
                  <a:srgbClr val="D5CED9"/>
                </a:solidFill>
                <a:highlight>
                  <a:srgbClr val="23262E"/>
                </a:highlight>
                <a:latin typeface="Consolas"/>
                <a:ea typeface="Consolas"/>
                <a:cs typeface="Consolas"/>
                <a:sym typeface="Consolas"/>
              </a:rPr>
              <a:t>&gt;Elemento 2&lt;/</a:t>
            </a:r>
            <a:r>
              <a:rPr lang="es" sz="1200" b="0" i="0" u="none" strike="noStrike" cap="none">
                <a:solidFill>
                  <a:srgbClr val="F92672"/>
                </a:solidFill>
                <a:highlight>
                  <a:srgbClr val="23262E"/>
                </a:highlight>
                <a:latin typeface="Consolas"/>
                <a:ea typeface="Consolas"/>
                <a:cs typeface="Consolas"/>
                <a:sym typeface="Consolas"/>
              </a:rPr>
              <a:t>div</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&lt;</a:t>
            </a:r>
            <a:r>
              <a:rPr lang="es" sz="1200" b="0" i="0" u="none" strike="noStrike" cap="none">
                <a:solidFill>
                  <a:srgbClr val="F92672"/>
                </a:solidFill>
                <a:highlight>
                  <a:srgbClr val="23262E"/>
                </a:highlight>
                <a:latin typeface="Consolas"/>
                <a:ea typeface="Consolas"/>
                <a:cs typeface="Consolas"/>
                <a:sym typeface="Consolas"/>
              </a:rPr>
              <a:t>script</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document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getElementsByClassName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"ejemplo"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0</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innerHTML</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"Hola Codo a Codo!"</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&lt;/</a:t>
            </a:r>
            <a:r>
              <a:rPr lang="es" sz="1200" b="0" i="0" u="none" strike="noStrike" cap="none">
                <a:solidFill>
                  <a:srgbClr val="F92672"/>
                </a:solidFill>
                <a:highlight>
                  <a:srgbClr val="23262E"/>
                </a:highlight>
                <a:latin typeface="Consolas"/>
                <a:ea typeface="Consolas"/>
                <a:cs typeface="Consolas"/>
                <a:sym typeface="Consolas"/>
              </a:rPr>
              <a:t>script</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Modificar elementos | Método tradicional</a:t>
            </a:r>
            <a:endParaRPr/>
          </a:p>
        </p:txBody>
      </p:sp>
      <p:sp>
        <p:nvSpPr>
          <p:cNvPr id="222" name="Google Shape;222;p12"/>
          <p:cNvSpPr txBox="1">
            <a:spLocks noGrp="1"/>
          </p:cNvSpPr>
          <p:nvPr>
            <p:ph type="body" idx="1"/>
          </p:nvPr>
        </p:nvSpPr>
        <p:spPr>
          <a:xfrm>
            <a:off x="432025" y="1304875"/>
            <a:ext cx="414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sz="1650"/>
              <a:t>El código del ejemplo espera a que se dispare el evento “</a:t>
            </a:r>
            <a:r>
              <a:rPr lang="es" sz="1650" b="1"/>
              <a:t>onclick</a:t>
            </a:r>
            <a:r>
              <a:rPr lang="es" sz="1650"/>
              <a:t>” del botón, que invoca a la función “</a:t>
            </a:r>
            <a:r>
              <a:rPr lang="es" sz="1650" b="1"/>
              <a:t>cambiarTexto”</a:t>
            </a:r>
            <a:r>
              <a:rPr lang="es" sz="1650"/>
              <a:t>.</a:t>
            </a:r>
            <a:endParaRPr sz="1650"/>
          </a:p>
          <a:p>
            <a:pPr marL="0" lvl="0" indent="0" algn="l" rtl="0">
              <a:lnSpc>
                <a:spcPct val="115000"/>
              </a:lnSpc>
              <a:spcBef>
                <a:spcPts val="1200"/>
              </a:spcBef>
              <a:spcAft>
                <a:spcPts val="1200"/>
              </a:spcAft>
              <a:buSzPts val="1800"/>
              <a:buNone/>
            </a:pPr>
            <a:r>
              <a:rPr lang="es" sz="1650"/>
              <a:t>La función guarda en el array </a:t>
            </a:r>
            <a:r>
              <a:rPr lang="es" sz="1650" b="1"/>
              <a:t>x</a:t>
            </a:r>
            <a:r>
              <a:rPr lang="es" sz="1650"/>
              <a:t> todos los elementos (</a:t>
            </a:r>
            <a:r>
              <a:rPr lang="es" sz="1650" b="1"/>
              <a:t>objetos</a:t>
            </a:r>
            <a:r>
              <a:rPr lang="es" sz="1650"/>
              <a:t>) de la página HTML que sean de la clase </a:t>
            </a:r>
            <a:r>
              <a:rPr lang="es" sz="1650" b="1"/>
              <a:t>“ejemplo”</a:t>
            </a:r>
            <a:r>
              <a:rPr lang="es" sz="1650"/>
              <a:t>, los recorre usando un bucle </a:t>
            </a:r>
            <a:r>
              <a:rPr lang="es" sz="1650" b="1"/>
              <a:t>for</a:t>
            </a:r>
            <a:r>
              <a:rPr lang="es" sz="1650"/>
              <a:t>,</a:t>
            </a:r>
            <a:r>
              <a:rPr lang="es" sz="1650" b="1"/>
              <a:t> </a:t>
            </a:r>
            <a:r>
              <a:rPr lang="es" sz="1650"/>
              <a:t> y usando su método innerHTML les cambia su contenido.</a:t>
            </a:r>
            <a:endParaRPr sz="1650"/>
          </a:p>
        </p:txBody>
      </p:sp>
      <p:sp>
        <p:nvSpPr>
          <p:cNvPr id="223" name="Google Shape;223;p12"/>
          <p:cNvSpPr/>
          <p:nvPr/>
        </p:nvSpPr>
        <p:spPr>
          <a:xfrm>
            <a:off x="4638025" y="1304875"/>
            <a:ext cx="4074000" cy="3262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DOCTYPE</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html</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html</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body</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h1</a:t>
            </a:r>
            <a:r>
              <a:rPr lang="es" sz="1000" b="0" i="0" u="none" strike="noStrike" cap="none">
                <a:solidFill>
                  <a:srgbClr val="D5CED9"/>
                </a:solidFill>
                <a:highlight>
                  <a:srgbClr val="23262E"/>
                </a:highlight>
                <a:latin typeface="Consolas"/>
                <a:ea typeface="Consolas"/>
                <a:cs typeface="Consolas"/>
                <a:sym typeface="Consolas"/>
              </a:rPr>
              <a:t>&gt;DOM&lt;/</a:t>
            </a:r>
            <a:r>
              <a:rPr lang="es" sz="1000" b="0" i="0" u="none" strike="noStrike" cap="none">
                <a:solidFill>
                  <a:srgbClr val="F92672"/>
                </a:solidFill>
                <a:highlight>
                  <a:srgbClr val="23262E"/>
                </a:highlight>
                <a:latin typeface="Consolas"/>
                <a:ea typeface="Consolas"/>
                <a:cs typeface="Consolas"/>
                <a:sym typeface="Consolas"/>
              </a:rPr>
              <a:t>h1</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p</a:t>
            </a:r>
            <a:r>
              <a:rPr lang="es" sz="1000" b="0" i="0" u="none" strike="noStrike" cap="none">
                <a:solidFill>
                  <a:srgbClr val="D5CED9"/>
                </a:solidFill>
                <a:highlight>
                  <a:srgbClr val="23262E"/>
                </a:highlight>
                <a:latin typeface="Consolas"/>
                <a:ea typeface="Consolas"/>
                <a:cs typeface="Consolas"/>
                <a:sym typeface="Consolas"/>
              </a:rPr>
              <a:t>&gt;Cambiar todos los elementos:&lt;/</a:t>
            </a:r>
            <a:r>
              <a:rPr lang="es" sz="1000" b="0" i="0" u="none" strike="noStrike" cap="none">
                <a:solidFill>
                  <a:srgbClr val="F92672"/>
                </a:solidFill>
                <a:highlight>
                  <a:srgbClr val="23262E"/>
                </a:highlight>
                <a:latin typeface="Consolas"/>
                <a:ea typeface="Consolas"/>
                <a:cs typeface="Consolas"/>
                <a:sym typeface="Consolas"/>
              </a:rPr>
              <a:t>p</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div</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class</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"ejemplo"</a:t>
            </a:r>
            <a:r>
              <a:rPr lang="es" sz="1000" b="0" i="0" u="none" strike="noStrike" cap="none">
                <a:solidFill>
                  <a:srgbClr val="D5CED9"/>
                </a:solidFill>
                <a:highlight>
                  <a:srgbClr val="23262E"/>
                </a:highlight>
                <a:latin typeface="Consolas"/>
                <a:ea typeface="Consolas"/>
                <a:cs typeface="Consolas"/>
                <a:sym typeface="Consolas"/>
              </a:rPr>
              <a:t>&gt;Elemento 1&lt;/</a:t>
            </a:r>
            <a:r>
              <a:rPr lang="es" sz="1000" b="0" i="0" u="none" strike="noStrike" cap="none">
                <a:solidFill>
                  <a:srgbClr val="F92672"/>
                </a:solidFill>
                <a:highlight>
                  <a:srgbClr val="23262E"/>
                </a:highlight>
                <a:latin typeface="Consolas"/>
                <a:ea typeface="Consolas"/>
                <a:cs typeface="Consolas"/>
                <a:sym typeface="Consolas"/>
              </a:rPr>
              <a:t>div</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div</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class</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"ejemplo"</a:t>
            </a:r>
            <a:r>
              <a:rPr lang="es" sz="1000" b="0" i="0" u="none" strike="noStrike" cap="none">
                <a:solidFill>
                  <a:srgbClr val="D5CED9"/>
                </a:solidFill>
                <a:highlight>
                  <a:srgbClr val="23262E"/>
                </a:highlight>
                <a:latin typeface="Consolas"/>
                <a:ea typeface="Consolas"/>
                <a:cs typeface="Consolas"/>
                <a:sym typeface="Consolas"/>
              </a:rPr>
              <a:t>&gt;Elemento 2&lt;/</a:t>
            </a:r>
            <a:r>
              <a:rPr lang="es" sz="1000" b="0" i="0" u="none" strike="noStrike" cap="none">
                <a:solidFill>
                  <a:srgbClr val="F92672"/>
                </a:solidFill>
                <a:highlight>
                  <a:srgbClr val="23262E"/>
                </a:highlight>
                <a:latin typeface="Consolas"/>
                <a:ea typeface="Consolas"/>
                <a:cs typeface="Consolas"/>
                <a:sym typeface="Consolas"/>
              </a:rPr>
              <a:t>div</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div</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class</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"ejemplo"</a:t>
            </a:r>
            <a:r>
              <a:rPr lang="es" sz="1000" b="0" i="0" u="none" strike="noStrike" cap="none">
                <a:solidFill>
                  <a:srgbClr val="D5CED9"/>
                </a:solidFill>
                <a:highlight>
                  <a:srgbClr val="23262E"/>
                </a:highlight>
                <a:latin typeface="Consolas"/>
                <a:ea typeface="Consolas"/>
                <a:cs typeface="Consolas"/>
                <a:sym typeface="Consolas"/>
              </a:rPr>
              <a:t>&gt;Elemento 3&lt;/</a:t>
            </a:r>
            <a:r>
              <a:rPr lang="es" sz="1000" b="0" i="0" u="none" strike="noStrike" cap="none">
                <a:solidFill>
                  <a:srgbClr val="F92672"/>
                </a:solidFill>
                <a:highlight>
                  <a:srgbClr val="23262E"/>
                </a:highlight>
                <a:latin typeface="Consolas"/>
                <a:ea typeface="Consolas"/>
                <a:cs typeface="Consolas"/>
                <a:sym typeface="Consolas"/>
              </a:rPr>
              <a:t>div</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script</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function</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cambiarTexto</a:t>
            </a: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var</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00E8C6"/>
                </a:solidFill>
                <a:highlight>
                  <a:srgbClr val="23262E"/>
                </a:highlight>
                <a:latin typeface="Consolas"/>
                <a:ea typeface="Consolas"/>
                <a:cs typeface="Consolas"/>
                <a:sym typeface="Consolas"/>
              </a:rPr>
              <a:t>x</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F39C12"/>
                </a:solidFill>
                <a:highlight>
                  <a:srgbClr val="23262E"/>
                </a:highlight>
                <a:latin typeface="Consolas"/>
                <a:ea typeface="Consolas"/>
                <a:cs typeface="Consolas"/>
                <a:sym typeface="Consolas"/>
              </a:rPr>
              <a:t>document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FFE66D"/>
                </a:solidFill>
                <a:highlight>
                  <a:srgbClr val="23262E"/>
                </a:highlight>
                <a:latin typeface="Consolas"/>
                <a:ea typeface="Consolas"/>
                <a:cs typeface="Consolas"/>
                <a:sym typeface="Consolas"/>
              </a:rPr>
              <a:t>getElementsByClassName</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"ejemplo"</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for</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00E8C6"/>
                </a:solidFill>
                <a:highlight>
                  <a:srgbClr val="23262E"/>
                </a:highlight>
                <a:latin typeface="Consolas"/>
                <a:ea typeface="Consolas"/>
                <a:cs typeface="Consolas"/>
                <a:sym typeface="Consolas"/>
              </a:rPr>
              <a:t>i</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0</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00E8C6"/>
                </a:solidFill>
                <a:highlight>
                  <a:srgbClr val="23262E"/>
                </a:highlight>
                <a:latin typeface="Consolas"/>
                <a:ea typeface="Consolas"/>
                <a:cs typeface="Consolas"/>
                <a:sym typeface="Consolas"/>
              </a:rPr>
              <a:t>i</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&lt;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x</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length</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00E8C6"/>
                </a:solidFill>
                <a:highlight>
                  <a:srgbClr val="23262E"/>
                </a:highlight>
                <a:latin typeface="Consolas"/>
                <a:ea typeface="Consolas"/>
                <a:cs typeface="Consolas"/>
                <a:sym typeface="Consolas"/>
              </a:rPr>
              <a:t>i</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00E8C6"/>
                </a:solidFill>
                <a:highlight>
                  <a:srgbClr val="23262E"/>
                </a:highlight>
                <a:latin typeface="Consolas"/>
                <a:ea typeface="Consolas"/>
                <a:cs typeface="Consolas"/>
                <a:sym typeface="Consolas"/>
              </a:rPr>
              <a:t>x</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i</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innerHTML</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"Codo a Codo! "</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i</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F39C12"/>
                </a:solidFill>
                <a:highlight>
                  <a:srgbClr val="23262E"/>
                </a:highlight>
                <a:latin typeface="Consolas"/>
                <a:ea typeface="Consolas"/>
                <a:cs typeface="Consolas"/>
                <a:sym typeface="Consolas"/>
              </a:rPr>
              <a:t>1</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script</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button</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onclick</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a:t>
            </a:r>
            <a:r>
              <a:rPr lang="es" sz="1000" b="0" i="0" u="none" strike="noStrike" cap="none">
                <a:solidFill>
                  <a:srgbClr val="FFE66D"/>
                </a:solidFill>
                <a:highlight>
                  <a:srgbClr val="23262E"/>
                </a:highlight>
                <a:latin typeface="Consolas"/>
                <a:ea typeface="Consolas"/>
                <a:cs typeface="Consolas"/>
                <a:sym typeface="Consolas"/>
              </a:rPr>
              <a:t>cambiarTexto</a:t>
            </a:r>
            <a:r>
              <a:rPr lang="es" sz="1000" b="0" i="0" u="none" strike="noStrike" cap="none">
                <a:solidFill>
                  <a:srgbClr val="96E072"/>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Cambiar todos los párrafos&lt;/</a:t>
            </a:r>
            <a:r>
              <a:rPr lang="es" sz="1000" b="0" i="0" u="none" strike="noStrike" cap="none">
                <a:solidFill>
                  <a:srgbClr val="F92672"/>
                </a:solidFill>
                <a:highlight>
                  <a:srgbClr val="23262E"/>
                </a:highlight>
                <a:latin typeface="Consolas"/>
                <a:ea typeface="Consolas"/>
                <a:cs typeface="Consolas"/>
                <a:sym typeface="Consolas"/>
              </a:rPr>
              <a:t>button</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body</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html</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Modificar elementos | Método tradicional</a:t>
            </a:r>
            <a:endParaRPr/>
          </a:p>
        </p:txBody>
      </p:sp>
      <p:sp>
        <p:nvSpPr>
          <p:cNvPr id="229" name="Google Shape;229;p13"/>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De forma similar funcionan los métodos </a:t>
            </a:r>
            <a:r>
              <a:rPr lang="es" sz="1650" b="1"/>
              <a:t>getElementsByName(name)</a:t>
            </a:r>
            <a:r>
              <a:rPr lang="es" sz="1650"/>
              <a:t> y </a:t>
            </a:r>
            <a:r>
              <a:rPr lang="es" sz="1650" b="1"/>
              <a:t>getElementsByTagName(tag)</a:t>
            </a:r>
            <a:r>
              <a:rPr lang="es" sz="1650"/>
              <a:t>, que se encargan de buscar elementos HTML por su atributo </a:t>
            </a:r>
            <a:r>
              <a:rPr lang="es" sz="1650" b="1"/>
              <a:t>name</a:t>
            </a:r>
            <a:r>
              <a:rPr lang="es" sz="1650"/>
              <a:t> o por su </a:t>
            </a:r>
            <a:r>
              <a:rPr lang="es" sz="1650" b="1"/>
              <a:t>tag</a:t>
            </a:r>
            <a:r>
              <a:rPr lang="es" sz="1650"/>
              <a:t> (etiqueta) de elemento HTML, respectivamente. En el siguiente ejemplo las constantes </a:t>
            </a:r>
            <a:r>
              <a:rPr lang="es" sz="1650" b="1"/>
              <a:t>nicknames</a:t>
            </a:r>
            <a:r>
              <a:rPr lang="es" sz="1650"/>
              <a:t> y </a:t>
            </a:r>
            <a:r>
              <a:rPr lang="es" sz="1650" b="1"/>
              <a:t>divs</a:t>
            </a:r>
            <a:r>
              <a:rPr lang="es" sz="1650"/>
              <a:t> contendrán una lista de objetos:</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30" name="Google Shape;230;p13"/>
          <p:cNvSpPr/>
          <p:nvPr/>
        </p:nvSpPr>
        <p:spPr>
          <a:xfrm>
            <a:off x="1969350" y="3015150"/>
            <a:ext cx="5187900" cy="1250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F6167"/>
              </a:buClr>
              <a:buSzPts val="1400"/>
              <a:buFont typeface="Consolas"/>
              <a:buNone/>
            </a:pPr>
            <a:r>
              <a:rPr lang="es" sz="1200" b="0" i="0" u="none" strike="noStrike" cap="none">
                <a:solidFill>
                  <a:srgbClr val="5F6167"/>
                </a:solidFill>
                <a:latin typeface="Consolas"/>
                <a:ea typeface="Consolas"/>
                <a:cs typeface="Consolas"/>
                <a:sym typeface="Consolas"/>
              </a:rPr>
              <a:t>// Obtiene todos los elementos con atributo name="nickname"</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nicknames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getElementsByName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"nickname"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br>
              <a:rPr lang="es" sz="1200" b="0" i="0" u="none" strike="noStrike" cap="none">
                <a:solidFill>
                  <a:srgbClr val="000000"/>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Obtiene todos los elementos &lt;div&gt; de la página</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divs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getElementsByTagName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"div"</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Modificar elementos | Métodos modernos</a:t>
            </a:r>
            <a:endParaRPr/>
          </a:p>
        </p:txBody>
      </p:sp>
      <p:sp>
        <p:nvSpPr>
          <p:cNvPr id="236" name="Google Shape;236;p14"/>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En los últimos años </a:t>
            </a:r>
            <a:r>
              <a:rPr lang="es" sz="1650" b="1"/>
              <a:t>JS</a:t>
            </a:r>
            <a:r>
              <a:rPr lang="es" sz="1650"/>
              <a:t> ha añadido dos nuevos métodos de búsqueda de elementos que son simples de usar, sobre todo si conocemos los selectores CSS. Son los métodos</a:t>
            </a:r>
            <a:r>
              <a:rPr lang="es" sz="1650" b="1"/>
              <a:t> .querySelector()</a:t>
            </a:r>
            <a:r>
              <a:rPr lang="es" sz="1650"/>
              <a:t> y </a:t>
            </a:r>
            <a:r>
              <a:rPr lang="es" sz="1650" b="1"/>
              <a:t>.querySelectorAll()</a:t>
            </a:r>
            <a:r>
              <a:rPr lang="es" sz="1650"/>
              <a:t>:</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pic>
        <p:nvPicPr>
          <p:cNvPr id="237" name="Google Shape;237;p14"/>
          <p:cNvPicPr preferRelativeResize="0"/>
          <p:nvPr/>
        </p:nvPicPr>
        <p:blipFill rotWithShape="1">
          <a:blip r:embed="rId3">
            <a:alphaModFix/>
          </a:blip>
          <a:srcRect/>
          <a:stretch/>
        </p:blipFill>
        <p:spPr>
          <a:xfrm>
            <a:off x="1020300" y="2330875"/>
            <a:ext cx="7085999" cy="1266000"/>
          </a:xfrm>
          <a:prstGeom prst="rect">
            <a:avLst/>
          </a:prstGeom>
          <a:noFill/>
          <a:ln>
            <a:noFill/>
          </a:ln>
        </p:spPr>
      </p:pic>
      <p:sp>
        <p:nvSpPr>
          <p:cNvPr id="238" name="Google Shape;238;p14"/>
          <p:cNvSpPr txBox="1">
            <a:spLocks noGrp="1"/>
          </p:cNvSpPr>
          <p:nvPr>
            <p:ph type="body" idx="1"/>
          </p:nvPr>
        </p:nvSpPr>
        <p:spPr>
          <a:xfrm>
            <a:off x="584425" y="3715725"/>
            <a:ext cx="8382900" cy="9072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s" sz="1650"/>
              <a:t>Con estos métodos podemos reemplazar los “</a:t>
            </a:r>
            <a:r>
              <a:rPr lang="es" sz="1650" i="1"/>
              <a:t>métodos tradicionales</a:t>
            </a:r>
            <a:r>
              <a:rPr lang="es" sz="1650"/>
              <a:t>” e incluso realizar nuevas intervenciones en el DOM gracias a su flexibilidad.</a:t>
            </a:r>
            <a:endParaRPr sz="16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Métodos modernos | querySelector()</a:t>
            </a:r>
            <a:endParaRPr/>
          </a:p>
        </p:txBody>
      </p:sp>
      <p:sp>
        <p:nvSpPr>
          <p:cNvPr id="244" name="Google Shape;244;p15"/>
          <p:cNvSpPr txBox="1">
            <a:spLocks noGrp="1"/>
          </p:cNvSpPr>
          <p:nvPr>
            <p:ph type="body" idx="1"/>
          </p:nvPr>
        </p:nvSpPr>
        <p:spPr>
          <a:xfrm>
            <a:off x="432025" y="1304875"/>
            <a:ext cx="8382900" cy="11307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s" sz="1650" b="1"/>
              <a:t>.querySelector(selector)</a:t>
            </a:r>
            <a:r>
              <a:rPr lang="es" sz="1650"/>
              <a:t> devuelve </a:t>
            </a:r>
            <a:r>
              <a:rPr lang="es" sz="1650" b="1"/>
              <a:t>el primer elemento</a:t>
            </a:r>
            <a:r>
              <a:rPr lang="es" sz="1650"/>
              <a:t> que encaja con el selector CSS suministrado en </a:t>
            </a:r>
            <a:r>
              <a:rPr lang="es" sz="1650" i="1"/>
              <a:t>selector</a:t>
            </a:r>
            <a:r>
              <a:rPr lang="es" sz="1650"/>
              <a:t>. Al igual que </a:t>
            </a:r>
            <a:r>
              <a:rPr lang="es" sz="1650" b="1"/>
              <a:t>.getElementById()</a:t>
            </a:r>
            <a:r>
              <a:rPr lang="es" sz="1650"/>
              <a:t>, en caso de no coincidir con ninguno devuelve null.</a:t>
            </a:r>
            <a:endParaRPr sz="1650"/>
          </a:p>
        </p:txBody>
      </p:sp>
      <p:sp>
        <p:nvSpPr>
          <p:cNvPr id="245" name="Google Shape;245;p15"/>
          <p:cNvSpPr txBox="1">
            <a:spLocks noGrp="1"/>
          </p:cNvSpPr>
          <p:nvPr>
            <p:ph type="body" idx="1"/>
          </p:nvPr>
        </p:nvSpPr>
        <p:spPr>
          <a:xfrm>
            <a:off x="584425" y="2989025"/>
            <a:ext cx="8382900" cy="16338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s" sz="1650"/>
              <a:t>En la primera línea incluimos en el argumento un </a:t>
            </a:r>
            <a:r>
              <a:rPr lang="es" sz="1650" b="1"/>
              <a:t>#</a:t>
            </a:r>
            <a:r>
              <a:rPr lang="es" sz="1650"/>
              <a:t> porque se trata de un </a:t>
            </a:r>
            <a:r>
              <a:rPr lang="es" sz="1650" b="1"/>
              <a:t>id</a:t>
            </a:r>
            <a:r>
              <a:rPr lang="es" sz="1650"/>
              <a:t>. En la segunda estamos recuperando el primer elemento con clase </a:t>
            </a:r>
            <a:r>
              <a:rPr lang="es" sz="1650" b="1"/>
              <a:t>info</a:t>
            </a:r>
            <a:r>
              <a:rPr lang="es" sz="1650"/>
              <a:t> que esté dentro de un elemento de la clase </a:t>
            </a:r>
            <a:r>
              <a:rPr lang="es" sz="1650" b="1"/>
              <a:t>main</a:t>
            </a:r>
            <a:r>
              <a:rPr lang="es" sz="1650"/>
              <a:t>. Eso podría realizarse con los métodos tradicionales, pero sería necesario un código más extenso y complejo. </a:t>
            </a:r>
            <a:r>
              <a:rPr lang="es" sz="1650" b="1"/>
              <a:t>querySelector() </a:t>
            </a:r>
            <a:r>
              <a:rPr lang="es" sz="1650"/>
              <a:t>simplifica el proceso.</a:t>
            </a:r>
            <a:endParaRPr sz="1650"/>
          </a:p>
        </p:txBody>
      </p:sp>
      <p:sp>
        <p:nvSpPr>
          <p:cNvPr id="246" name="Google Shape;246;p15"/>
          <p:cNvSpPr/>
          <p:nvPr/>
        </p:nvSpPr>
        <p:spPr>
          <a:xfrm>
            <a:off x="1171075" y="2312700"/>
            <a:ext cx="6904800" cy="518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page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querySelector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"#page"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&lt;div id="page"&gt;&lt;/div&gt;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info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querySelector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".main .info"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&lt;div class="info"&gt;&lt;/div&gt;</a:t>
            </a:r>
            <a:endParaRPr sz="12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Métodos modernos | querySelectorAll()</a:t>
            </a:r>
            <a:endParaRPr/>
          </a:p>
        </p:txBody>
      </p:sp>
      <p:sp>
        <p:nvSpPr>
          <p:cNvPr id="252" name="Google Shape;252;p16"/>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El método </a:t>
            </a:r>
            <a:r>
              <a:rPr lang="es" sz="1650" b="1"/>
              <a:t>.querySelectorAll(selector)</a:t>
            </a:r>
            <a:r>
              <a:rPr lang="es" sz="1650"/>
              <a:t> es similar a </a:t>
            </a:r>
            <a:r>
              <a:rPr lang="es" sz="1650" b="1"/>
              <a:t>.querySelector(), </a:t>
            </a:r>
            <a:r>
              <a:rPr lang="es" sz="1650"/>
              <a:t>pero en caso de que haya más de un elemento que se ajuste a lo indicado por </a:t>
            </a:r>
            <a:r>
              <a:rPr lang="es" sz="1650" b="1"/>
              <a:t>selector</a:t>
            </a:r>
            <a:r>
              <a:rPr lang="es" sz="1650"/>
              <a:t>,  devuelve un array con todos los elementos que coinciden con él: </a:t>
            </a:r>
            <a:endParaRPr sz="1650"/>
          </a:p>
        </p:txBody>
      </p:sp>
      <p:sp>
        <p:nvSpPr>
          <p:cNvPr id="253" name="Google Shape;253;p16"/>
          <p:cNvSpPr/>
          <p:nvPr/>
        </p:nvSpPr>
        <p:spPr>
          <a:xfrm>
            <a:off x="1566775" y="2325501"/>
            <a:ext cx="6113400" cy="16089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F6167"/>
              </a:buClr>
              <a:buSzPts val="1200"/>
              <a:buFont typeface="Consolas"/>
              <a:buNone/>
            </a:pPr>
            <a:r>
              <a:rPr lang="es" sz="1200" b="0" i="0" u="none" strike="noStrike" cap="none">
                <a:solidFill>
                  <a:srgbClr val="5F6167"/>
                </a:solidFill>
                <a:latin typeface="Consolas"/>
                <a:ea typeface="Consolas"/>
                <a:cs typeface="Consolas"/>
                <a:sym typeface="Consolas"/>
              </a:rPr>
              <a:t>// Obtiene todos los elementos con clase "info"</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2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infos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querySelectorAll</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".info"</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br>
              <a:rPr lang="es" sz="1200" b="0" i="0" u="none" strike="noStrike" cap="none">
                <a:solidFill>
                  <a:srgbClr val="000000"/>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Obtiene todos los elementos con atributo name="nickname"</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2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nicknames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querySelectorAll</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'[name="nickname"]'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br>
              <a:rPr lang="es" sz="1200" b="0" i="0" u="none" strike="noStrike" cap="none">
                <a:solidFill>
                  <a:srgbClr val="000000"/>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Obtiene todos los elementos &lt;div&gt; de la página HTML</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2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divs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querySelectorAll</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"div"</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sp>
        <p:nvSpPr>
          <p:cNvPr id="254" name="Google Shape;254;p16"/>
          <p:cNvSpPr txBox="1">
            <a:spLocks noGrp="1"/>
          </p:cNvSpPr>
          <p:nvPr>
            <p:ph type="body" idx="1"/>
          </p:nvPr>
        </p:nvSpPr>
        <p:spPr>
          <a:xfrm>
            <a:off x="432025" y="3934400"/>
            <a:ext cx="8535300" cy="6885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1200"/>
              </a:spcAft>
              <a:buSzPts val="1800"/>
              <a:buNone/>
            </a:pPr>
            <a:r>
              <a:rPr lang="es" sz="1650" b="1"/>
              <a:t> .querySelectorAll()</a:t>
            </a:r>
            <a:r>
              <a:rPr lang="es" sz="1650"/>
              <a:t> siempre nos devolverá un array con uno o más objetos, o vacío si no encuentra elementos de ese tipo en el documento.</a:t>
            </a:r>
            <a:endParaRPr sz="16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Crear elementos HTML</a:t>
            </a:r>
            <a:endParaRPr/>
          </a:p>
        </p:txBody>
      </p:sp>
      <p:sp>
        <p:nvSpPr>
          <p:cNvPr id="260" name="Google Shape;260;p17"/>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Existen métodos para crear diferentes </a:t>
            </a:r>
            <a:r>
              <a:rPr lang="es" sz="1650" b="1"/>
              <a:t>elementos</a:t>
            </a:r>
            <a:r>
              <a:rPr lang="es" sz="1650"/>
              <a:t> HTML o </a:t>
            </a:r>
            <a:r>
              <a:rPr lang="es" sz="1650" b="1"/>
              <a:t>nodos</a:t>
            </a:r>
            <a:r>
              <a:rPr lang="es" sz="1650"/>
              <a:t>, que nos permiten agregar al documento estructuras dinámicas, mediante bucles o estructuras definidas:</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graphicFrame>
        <p:nvGraphicFramePr>
          <p:cNvPr id="261" name="Google Shape;261;p17"/>
          <p:cNvGraphicFramePr/>
          <p:nvPr/>
        </p:nvGraphicFramePr>
        <p:xfrm>
          <a:off x="432015" y="2325635"/>
          <a:ext cx="3000000" cy="3000000"/>
        </p:xfrm>
        <a:graphic>
          <a:graphicData uri="http://schemas.openxmlformats.org/drawingml/2006/table">
            <a:tbl>
              <a:tblPr>
                <a:noFill/>
                <a:tableStyleId>{2AD3B9A0-31FB-4FA7-A2FC-B99E0B58D713}</a:tableStyleId>
              </a:tblPr>
              <a:tblGrid>
                <a:gridCol w="3048525">
                  <a:extLst>
                    <a:ext uri="{9D8B030D-6E8A-4147-A177-3AD203B41FA5}">
                      <a16:colId xmlns:a16="http://schemas.microsoft.com/office/drawing/2014/main" val="20000"/>
                    </a:ext>
                  </a:extLst>
                </a:gridCol>
                <a:gridCol w="5334350">
                  <a:extLst>
                    <a:ext uri="{9D8B030D-6E8A-4147-A177-3AD203B41FA5}">
                      <a16:colId xmlns:a16="http://schemas.microsoft.com/office/drawing/2014/main" val="20001"/>
                    </a:ext>
                  </a:extLst>
                </a:gridCol>
              </a:tblGrid>
              <a:tr h="333725">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Métodos</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Descripción</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45075">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Element .createElement(tag, options)</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Crea y devuelve el elemento HTML definido por tag. </a:t>
                      </a:r>
                      <a:r>
                        <a:rPr lang="es" sz="1200" u="sng" strike="noStrike" cap="none">
                          <a:solidFill>
                            <a:schemeClr val="dk2"/>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Ejemplo</a:t>
                      </a:r>
                      <a:r>
                        <a:rPr lang="es" sz="1200" u="none" strike="noStrike" cap="none">
                          <a:solidFill>
                            <a:schemeClr val="dk2"/>
                          </a:solidFill>
                          <a:latin typeface="Montserrat"/>
                          <a:ea typeface="Montserrat"/>
                          <a:cs typeface="Montserrat"/>
                          <a:sym typeface="Montserrat"/>
                        </a:rPr>
                        <a:t> </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33725">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Node .createComment(text)</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Crea y devuelve un nodo de comentarios HTML &lt;!-- text --&gt;.</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53450">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Node .createTextNode(text)</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Crea y devuelve un nodo HTML con el texto text. </a:t>
                      </a:r>
                      <a:r>
                        <a:rPr lang="es" sz="1200" u="sng" strike="noStrike" cap="none">
                          <a:solidFill>
                            <a:schemeClr val="dk2"/>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Ejemplo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482250">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Node .cloneNode(deep)</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Clona el nodo HTML y devuelve una copia. </a:t>
                      </a:r>
                      <a:r>
                        <a:rPr lang="es" sz="1200" b="1" u="none" strike="noStrike" cap="none">
                          <a:solidFill>
                            <a:schemeClr val="dk2"/>
                          </a:solidFill>
                          <a:latin typeface="Montserrat"/>
                          <a:ea typeface="Montserrat"/>
                          <a:cs typeface="Montserrat"/>
                          <a:sym typeface="Montserrat"/>
                        </a:rPr>
                        <a:t>deep</a:t>
                      </a:r>
                      <a:r>
                        <a:rPr lang="es" sz="1200" u="none" strike="noStrike" cap="none">
                          <a:solidFill>
                            <a:schemeClr val="dk2"/>
                          </a:solidFill>
                          <a:latin typeface="Montserrat"/>
                          <a:ea typeface="Montserrat"/>
                          <a:cs typeface="Montserrat"/>
                          <a:sym typeface="Montserrat"/>
                        </a:rPr>
                        <a:t> es false por defecto. </a:t>
                      </a:r>
                      <a:r>
                        <a:rPr lang="es" sz="1200" u="sng" strike="noStrike" cap="none">
                          <a:solidFill>
                            <a:schemeClr val="dk2"/>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Ejemplo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56575">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Boolean .isConnected</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Indica si el nodo HTML está insertado en el documento. </a:t>
                      </a:r>
                      <a:r>
                        <a:rPr lang="es" sz="1200" u="sng" strike="noStrike" cap="none">
                          <a:solidFill>
                            <a:schemeClr val="dk2"/>
                          </a:solidFill>
                          <a:latin typeface="Montserrat"/>
                          <a:ea typeface="Montserrat"/>
                          <a:cs typeface="Montserrat"/>
                          <a:sym typeface="Montserrat"/>
                          <a:hlinkClick r:id="rId6">
                            <a:extLst>
                              <a:ext uri="{A12FA001-AC4F-418D-AE19-62706E023703}">
                                <ahyp:hlinkClr xmlns:ahyp="http://schemas.microsoft.com/office/drawing/2018/hyperlinkcolor" val="tx"/>
                              </a:ext>
                            </a:extLst>
                          </a:hlinkClick>
                        </a:rPr>
                        <a:t>Ejemplo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.createElement() y .appendChild()</a:t>
            </a:r>
            <a:endParaRPr/>
          </a:p>
        </p:txBody>
      </p:sp>
      <p:sp>
        <p:nvSpPr>
          <p:cNvPr id="267" name="Google Shape;267;p18"/>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b="1"/>
              <a:t>.createElement() </a:t>
            </a:r>
            <a:r>
              <a:rPr lang="es" sz="1650"/>
              <a:t>podemos crear un elemento HTML en memoria. Este elemento puede insertarse en el documento HTML con </a:t>
            </a:r>
            <a:r>
              <a:rPr lang="es" sz="1650" b="1"/>
              <a:t>.appendChild()</a:t>
            </a:r>
            <a:r>
              <a:rPr lang="es" sz="1650"/>
              <a:t>, en una posición determinada. El ejemplo crea un botón y lo coloca en el body:</a:t>
            </a:r>
            <a:endParaRPr sz="1650"/>
          </a:p>
        </p:txBody>
      </p:sp>
      <p:sp>
        <p:nvSpPr>
          <p:cNvPr id="268" name="Google Shape;268;p18"/>
          <p:cNvSpPr/>
          <p:nvPr/>
        </p:nvSpPr>
        <p:spPr>
          <a:xfrm>
            <a:off x="715800" y="2375925"/>
            <a:ext cx="7695000" cy="2162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DOCTYPE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&gt;Creamos un elemento 'button':&lt;/</a:t>
            </a:r>
            <a:r>
              <a:rPr lang="es" sz="1200" b="0" i="0" u="none" strike="noStrike" cap="none">
                <a:solidFill>
                  <a:srgbClr val="F9267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script</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btn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document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createElement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"button"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//Creamos el boton y lo guardamos en btn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btn</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innerHTML</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"Soy un botón!"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Le ponemos el texto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document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appendChild</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btn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Lo agregamos al &lt;body&gt;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script</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5F6167"/>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.createTextNode()</a:t>
            </a:r>
            <a:endParaRPr/>
          </a:p>
        </p:txBody>
      </p:sp>
      <p:sp>
        <p:nvSpPr>
          <p:cNvPr id="274" name="Google Shape;274;p19"/>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b="1"/>
              <a:t>.createTextNode()</a:t>
            </a:r>
            <a:r>
              <a:rPr lang="es" sz="1650"/>
              <a:t> es un método que crea </a:t>
            </a:r>
            <a:r>
              <a:rPr lang="es" sz="1650" b="1"/>
              <a:t>nodos de texto</a:t>
            </a:r>
            <a:r>
              <a:rPr lang="es" sz="1650"/>
              <a:t>. Esos elementos luego pueden ser asignados a un objeto. En el ejemplo se crea un nodo de texto y se lo asigna a un </a:t>
            </a:r>
            <a:r>
              <a:rPr lang="es" sz="1650" b="1"/>
              <a:t>&lt;h1&gt;</a:t>
            </a:r>
            <a:r>
              <a:rPr lang="es" sz="1650"/>
              <a:t>, que luego se coloca en el</a:t>
            </a:r>
            <a:r>
              <a:rPr lang="es" sz="1650" b="1"/>
              <a:t> &lt;body&gt;</a:t>
            </a:r>
            <a:r>
              <a:rPr lang="es" sz="1650"/>
              <a:t>:</a:t>
            </a:r>
            <a:endParaRPr sz="1650"/>
          </a:p>
        </p:txBody>
      </p:sp>
      <p:sp>
        <p:nvSpPr>
          <p:cNvPr id="275" name="Google Shape;275;p19"/>
          <p:cNvSpPr/>
          <p:nvPr/>
        </p:nvSpPr>
        <p:spPr>
          <a:xfrm>
            <a:off x="715800" y="2311225"/>
            <a:ext cx="7695000" cy="2311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DOCTYPE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&gt;Creamos un h1 con texto:&lt;/</a:t>
            </a:r>
            <a:r>
              <a:rPr lang="es" sz="1200" b="0" i="0" u="none" strike="noStrike" cap="none">
                <a:solidFill>
                  <a:srgbClr val="F9267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script</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h1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document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createElement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"h1"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//Creamos el &lt;h1&gt;</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textNode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document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createTextNode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"¡Hola!"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//Creamos el texto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h1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appendChild</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textNode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//Colocamos el texto como hijo del &lt;h1&gt;</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document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appendChild</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h1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//Y ponemos el &lt;h1&gt; dentro del &lt;body&gt;</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script</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DOM y Eventos</a:t>
            </a:r>
            <a:endParaRPr b="0"/>
          </a:p>
        </p:txBody>
      </p:sp>
      <p:sp>
        <p:nvSpPr>
          <p:cNvPr id="150" name="Google Shape;150;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endParaRPr/>
          </a:p>
        </p:txBody>
      </p:sp>
      <p:pic>
        <p:nvPicPr>
          <p:cNvPr id="151" name="Google Shape;151;p2"/>
          <p:cNvPicPr preferRelativeResize="0"/>
          <p:nvPr/>
        </p:nvPicPr>
        <p:blipFill rotWithShape="1">
          <a:blip r:embed="rId3">
            <a:alphaModFix/>
          </a:blip>
          <a:srcRect/>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.cloneNode()</a:t>
            </a:r>
            <a:endParaRPr/>
          </a:p>
        </p:txBody>
      </p:sp>
      <p:sp>
        <p:nvSpPr>
          <p:cNvPr id="281" name="Google Shape;281;p20"/>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b="1"/>
              <a:t>.cloneNode()</a:t>
            </a:r>
            <a:r>
              <a:rPr lang="es" sz="1650"/>
              <a:t> toma un nodo, y devuelve una copia: </a:t>
            </a:r>
            <a:r>
              <a:rPr lang="es" sz="1650" u="sng">
                <a:solidFill>
                  <a:schemeClr val="hlink"/>
                </a:solidFill>
                <a:hlinkClick r:id="rId3"/>
              </a:rPr>
              <a:t>+info</a:t>
            </a:r>
            <a:endParaRPr sz="1650"/>
          </a:p>
        </p:txBody>
      </p:sp>
      <p:sp>
        <p:nvSpPr>
          <p:cNvPr id="282" name="Google Shape;282;p20"/>
          <p:cNvSpPr/>
          <p:nvPr/>
        </p:nvSpPr>
        <p:spPr>
          <a:xfrm>
            <a:off x="617700" y="1773175"/>
            <a:ext cx="7908600" cy="2849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DOCTYPE</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FFE66D"/>
                </a:solidFill>
                <a:highlight>
                  <a:srgbClr val="23262E"/>
                </a:highlight>
                <a:latin typeface="Consolas"/>
                <a:ea typeface="Consolas"/>
                <a:cs typeface="Consolas"/>
                <a:sym typeface="Consolas"/>
              </a:rPr>
              <a:t>html</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html</a:t>
            </a:r>
            <a:r>
              <a:rPr lang="es" sz="1150" b="0" i="0" u="none" strike="noStrike" cap="none">
                <a:solidFill>
                  <a:srgbClr val="D5CED9"/>
                </a:solidFill>
                <a:highlight>
                  <a:srgbClr val="23262E"/>
                </a:highlight>
                <a:latin typeface="Consolas"/>
                <a:ea typeface="Consolas"/>
                <a:cs typeface="Consolas"/>
                <a:sym typeface="Consolas"/>
              </a:rPr>
              <a:t>&gt;&lt;</a:t>
            </a:r>
            <a:r>
              <a:rPr lang="es" sz="1150" b="0" i="0" u="none" strike="noStrike" cap="none">
                <a:solidFill>
                  <a:srgbClr val="F92672"/>
                </a:solidFill>
                <a:highlight>
                  <a:srgbClr val="23262E"/>
                </a:highlight>
                <a:latin typeface="Consolas"/>
                <a:ea typeface="Consolas"/>
                <a:cs typeface="Consolas"/>
                <a:sym typeface="Consolas"/>
              </a:rPr>
              <a:t>body</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button</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FFE66D"/>
                </a:solidFill>
                <a:highlight>
                  <a:srgbClr val="23262E"/>
                </a:highlight>
                <a:latin typeface="Consolas"/>
                <a:ea typeface="Consolas"/>
                <a:cs typeface="Consolas"/>
                <a:sym typeface="Consolas"/>
              </a:rPr>
              <a:t>onclick</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96E072"/>
                </a:solidFill>
                <a:highlight>
                  <a:srgbClr val="23262E"/>
                </a:highlight>
                <a:latin typeface="Consolas"/>
                <a:ea typeface="Consolas"/>
                <a:cs typeface="Consolas"/>
                <a:sym typeface="Consolas"/>
              </a:rPr>
              <a:t>"</a:t>
            </a:r>
            <a:r>
              <a:rPr lang="es" sz="1150" b="0" i="0" u="none" strike="noStrike" cap="none">
                <a:solidFill>
                  <a:srgbClr val="FFE66D"/>
                </a:solidFill>
                <a:highlight>
                  <a:srgbClr val="23262E"/>
                </a:highlight>
                <a:latin typeface="Consolas"/>
                <a:ea typeface="Consolas"/>
                <a:cs typeface="Consolas"/>
                <a:sym typeface="Consolas"/>
              </a:rPr>
              <a:t>clonar</a:t>
            </a:r>
            <a:r>
              <a:rPr lang="es" sz="1150" b="0" i="0" u="none" strike="noStrike" cap="none">
                <a:solidFill>
                  <a:srgbClr val="96E072"/>
                </a:solidFill>
                <a:highlight>
                  <a:srgbClr val="23262E"/>
                </a:highlight>
                <a:latin typeface="Consolas"/>
                <a:ea typeface="Consolas"/>
                <a:cs typeface="Consolas"/>
                <a:sym typeface="Consolas"/>
              </a:rPr>
              <a:t>()"</a:t>
            </a:r>
            <a:r>
              <a:rPr lang="es" sz="1150" b="0" i="0" u="none" strike="noStrike" cap="none">
                <a:solidFill>
                  <a:srgbClr val="D5CED9"/>
                </a:solidFill>
                <a:highlight>
                  <a:srgbClr val="23262E"/>
                </a:highlight>
                <a:latin typeface="Consolas"/>
                <a:ea typeface="Consolas"/>
                <a:cs typeface="Consolas"/>
                <a:sym typeface="Consolas"/>
              </a:rPr>
              <a:t>&gt;Copiar&lt;/</a:t>
            </a:r>
            <a:r>
              <a:rPr lang="es" sz="1150" b="0" i="0" u="none" strike="noStrike" cap="none">
                <a:solidFill>
                  <a:srgbClr val="F92672"/>
                </a:solidFill>
                <a:highlight>
                  <a:srgbClr val="23262E"/>
                </a:highlight>
                <a:latin typeface="Consolas"/>
                <a:ea typeface="Consolas"/>
                <a:cs typeface="Consolas"/>
                <a:sym typeface="Consolas"/>
              </a:rPr>
              <a:t>button</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p</a:t>
            </a:r>
            <a:r>
              <a:rPr lang="es" sz="1150" b="0" i="0" u="none" strike="noStrike" cap="none">
                <a:solidFill>
                  <a:srgbClr val="D5CED9"/>
                </a:solidFill>
                <a:highlight>
                  <a:srgbClr val="23262E"/>
                </a:highlight>
                <a:latin typeface="Consolas"/>
                <a:ea typeface="Consolas"/>
                <a:cs typeface="Consolas"/>
                <a:sym typeface="Consolas"/>
              </a:rPr>
              <a:t>&gt;Presionando el botón se copia un elemento de una lista a otra.&lt;/</a:t>
            </a:r>
            <a:r>
              <a:rPr lang="es" sz="1150" b="0" i="0" u="none" strike="noStrike" cap="none">
                <a:solidFill>
                  <a:srgbClr val="F92672"/>
                </a:solidFill>
                <a:highlight>
                  <a:srgbClr val="23262E"/>
                </a:highlight>
                <a:latin typeface="Consolas"/>
                <a:ea typeface="Consolas"/>
                <a:cs typeface="Consolas"/>
                <a:sym typeface="Consolas"/>
              </a:rPr>
              <a:t>p</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ul</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FFE66D"/>
                </a:solidFill>
                <a:highlight>
                  <a:srgbClr val="23262E"/>
                </a:highlight>
                <a:latin typeface="Consolas"/>
                <a:ea typeface="Consolas"/>
                <a:cs typeface="Consolas"/>
                <a:sym typeface="Consolas"/>
              </a:rPr>
              <a:t>id</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96E072"/>
                </a:solidFill>
                <a:highlight>
                  <a:srgbClr val="23262E"/>
                </a:highlight>
                <a:latin typeface="Consolas"/>
                <a:ea typeface="Consolas"/>
                <a:cs typeface="Consolas"/>
                <a:sym typeface="Consolas"/>
              </a:rPr>
              <a:t>"lista1"</a:t>
            </a:r>
            <a:r>
              <a:rPr lang="es" sz="1150" b="0" i="0" u="none" strike="noStrike" cap="none">
                <a:solidFill>
                  <a:srgbClr val="D5CED9"/>
                </a:solidFill>
                <a:highlight>
                  <a:srgbClr val="23262E"/>
                </a:highlight>
                <a:latin typeface="Consolas"/>
                <a:ea typeface="Consolas"/>
                <a:cs typeface="Consolas"/>
                <a:sym typeface="Consolas"/>
              </a:rPr>
              <a:t>&gt;&lt;</a:t>
            </a:r>
            <a:r>
              <a:rPr lang="es" sz="1150" b="0" i="0" u="none" strike="noStrike" cap="none">
                <a:solidFill>
                  <a:srgbClr val="F92672"/>
                </a:solidFill>
                <a:highlight>
                  <a:srgbClr val="23262E"/>
                </a:highlight>
                <a:latin typeface="Consolas"/>
                <a:ea typeface="Consolas"/>
                <a:cs typeface="Consolas"/>
                <a:sym typeface="Consolas"/>
              </a:rPr>
              <a:t>li</a:t>
            </a:r>
            <a:r>
              <a:rPr lang="es" sz="1150" b="0" i="0" u="none" strike="noStrike" cap="none">
                <a:solidFill>
                  <a:srgbClr val="D5CED9"/>
                </a:solidFill>
                <a:highlight>
                  <a:srgbClr val="23262E"/>
                </a:highlight>
                <a:latin typeface="Consolas"/>
                <a:ea typeface="Consolas"/>
                <a:cs typeface="Consolas"/>
                <a:sym typeface="Consolas"/>
              </a:rPr>
              <a:t>&gt;Café&lt;/</a:t>
            </a:r>
            <a:r>
              <a:rPr lang="es" sz="1150" b="0" i="0" u="none" strike="noStrike" cap="none">
                <a:solidFill>
                  <a:srgbClr val="F92672"/>
                </a:solidFill>
                <a:highlight>
                  <a:srgbClr val="23262E"/>
                </a:highlight>
                <a:latin typeface="Consolas"/>
                <a:ea typeface="Consolas"/>
                <a:cs typeface="Consolas"/>
                <a:sym typeface="Consolas"/>
              </a:rPr>
              <a:t>li</a:t>
            </a:r>
            <a:r>
              <a:rPr lang="es" sz="1150" b="0" i="0" u="none" strike="noStrike" cap="none">
                <a:solidFill>
                  <a:srgbClr val="D5CED9"/>
                </a:solidFill>
                <a:highlight>
                  <a:srgbClr val="23262E"/>
                </a:highlight>
                <a:latin typeface="Consolas"/>
                <a:ea typeface="Consolas"/>
                <a:cs typeface="Consolas"/>
                <a:sym typeface="Consolas"/>
              </a:rPr>
              <a:t>&gt;&lt;</a:t>
            </a:r>
            <a:r>
              <a:rPr lang="es" sz="1150" b="0" i="0" u="none" strike="noStrike" cap="none">
                <a:solidFill>
                  <a:srgbClr val="F92672"/>
                </a:solidFill>
                <a:highlight>
                  <a:srgbClr val="23262E"/>
                </a:highlight>
                <a:latin typeface="Consolas"/>
                <a:ea typeface="Consolas"/>
                <a:cs typeface="Consolas"/>
                <a:sym typeface="Consolas"/>
              </a:rPr>
              <a:t>li</a:t>
            </a:r>
            <a:r>
              <a:rPr lang="es" sz="1150" b="0" i="0" u="none" strike="noStrike" cap="none">
                <a:solidFill>
                  <a:srgbClr val="D5CED9"/>
                </a:solidFill>
                <a:highlight>
                  <a:srgbClr val="23262E"/>
                </a:highlight>
                <a:latin typeface="Consolas"/>
                <a:ea typeface="Consolas"/>
                <a:cs typeface="Consolas"/>
                <a:sym typeface="Consolas"/>
              </a:rPr>
              <a:t>&gt;Té&lt;/</a:t>
            </a:r>
            <a:r>
              <a:rPr lang="es" sz="1150" b="0" i="0" u="none" strike="noStrike" cap="none">
                <a:solidFill>
                  <a:srgbClr val="F92672"/>
                </a:solidFill>
                <a:highlight>
                  <a:srgbClr val="23262E"/>
                </a:highlight>
                <a:latin typeface="Consolas"/>
                <a:ea typeface="Consolas"/>
                <a:cs typeface="Consolas"/>
                <a:sym typeface="Consolas"/>
              </a:rPr>
              <a:t>li</a:t>
            </a:r>
            <a:r>
              <a:rPr lang="es" sz="1150" b="0" i="0" u="none" strike="noStrike" cap="none">
                <a:solidFill>
                  <a:srgbClr val="D5CED9"/>
                </a:solidFill>
                <a:highlight>
                  <a:srgbClr val="23262E"/>
                </a:highlight>
                <a:latin typeface="Consolas"/>
                <a:ea typeface="Consolas"/>
                <a:cs typeface="Consolas"/>
                <a:sym typeface="Consolas"/>
              </a:rPr>
              <a:t>&gt;&lt;/</a:t>
            </a:r>
            <a:r>
              <a:rPr lang="es" sz="1150" b="0" i="0" u="none" strike="noStrike" cap="none">
                <a:solidFill>
                  <a:srgbClr val="F92672"/>
                </a:solidFill>
                <a:highlight>
                  <a:srgbClr val="23262E"/>
                </a:highlight>
                <a:latin typeface="Consolas"/>
                <a:ea typeface="Consolas"/>
                <a:cs typeface="Consolas"/>
                <a:sym typeface="Consolas"/>
              </a:rPr>
              <a:t>ul</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ul</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FFE66D"/>
                </a:solidFill>
                <a:highlight>
                  <a:srgbClr val="23262E"/>
                </a:highlight>
                <a:latin typeface="Consolas"/>
                <a:ea typeface="Consolas"/>
                <a:cs typeface="Consolas"/>
                <a:sym typeface="Consolas"/>
              </a:rPr>
              <a:t>id</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96E072"/>
                </a:solidFill>
                <a:highlight>
                  <a:srgbClr val="23262E"/>
                </a:highlight>
                <a:latin typeface="Consolas"/>
                <a:ea typeface="Consolas"/>
                <a:cs typeface="Consolas"/>
                <a:sym typeface="Consolas"/>
              </a:rPr>
              <a:t>"lista2"</a:t>
            </a:r>
            <a:r>
              <a:rPr lang="es" sz="1150" b="0" i="0" u="none" strike="noStrike" cap="none">
                <a:solidFill>
                  <a:srgbClr val="D5CED9"/>
                </a:solidFill>
                <a:highlight>
                  <a:srgbClr val="23262E"/>
                </a:highlight>
                <a:latin typeface="Consolas"/>
                <a:ea typeface="Consolas"/>
                <a:cs typeface="Consolas"/>
                <a:sym typeface="Consolas"/>
              </a:rPr>
              <a:t>&gt;&lt;</a:t>
            </a:r>
            <a:r>
              <a:rPr lang="es" sz="1150" b="0" i="0" u="none" strike="noStrike" cap="none">
                <a:solidFill>
                  <a:srgbClr val="F92672"/>
                </a:solidFill>
                <a:highlight>
                  <a:srgbClr val="23262E"/>
                </a:highlight>
                <a:latin typeface="Consolas"/>
                <a:ea typeface="Consolas"/>
                <a:cs typeface="Consolas"/>
                <a:sym typeface="Consolas"/>
              </a:rPr>
              <a:t>li</a:t>
            </a:r>
            <a:r>
              <a:rPr lang="es" sz="1150" b="0" i="0" u="none" strike="noStrike" cap="none">
                <a:solidFill>
                  <a:srgbClr val="D5CED9"/>
                </a:solidFill>
                <a:highlight>
                  <a:srgbClr val="23262E"/>
                </a:highlight>
                <a:latin typeface="Consolas"/>
                <a:ea typeface="Consolas"/>
                <a:cs typeface="Consolas"/>
                <a:sym typeface="Consolas"/>
              </a:rPr>
              <a:t>&gt;Agua&lt;/</a:t>
            </a:r>
            <a:r>
              <a:rPr lang="es" sz="1150" b="0" i="0" u="none" strike="noStrike" cap="none">
                <a:solidFill>
                  <a:srgbClr val="F92672"/>
                </a:solidFill>
                <a:highlight>
                  <a:srgbClr val="23262E"/>
                </a:highlight>
                <a:latin typeface="Consolas"/>
                <a:ea typeface="Consolas"/>
                <a:cs typeface="Consolas"/>
                <a:sym typeface="Consolas"/>
              </a:rPr>
              <a:t>li</a:t>
            </a:r>
            <a:r>
              <a:rPr lang="es" sz="1150" b="0" i="0" u="none" strike="noStrike" cap="none">
                <a:solidFill>
                  <a:srgbClr val="D5CED9"/>
                </a:solidFill>
                <a:highlight>
                  <a:srgbClr val="23262E"/>
                </a:highlight>
                <a:latin typeface="Consolas"/>
                <a:ea typeface="Consolas"/>
                <a:cs typeface="Consolas"/>
                <a:sym typeface="Consolas"/>
              </a:rPr>
              <a:t>&gt;&lt;</a:t>
            </a:r>
            <a:r>
              <a:rPr lang="es" sz="1150" b="0" i="0" u="none" strike="noStrike" cap="none">
                <a:solidFill>
                  <a:srgbClr val="F92672"/>
                </a:solidFill>
                <a:highlight>
                  <a:srgbClr val="23262E"/>
                </a:highlight>
                <a:latin typeface="Consolas"/>
                <a:ea typeface="Consolas"/>
                <a:cs typeface="Consolas"/>
                <a:sym typeface="Consolas"/>
              </a:rPr>
              <a:t>li</a:t>
            </a:r>
            <a:r>
              <a:rPr lang="es" sz="1150" b="0" i="0" u="none" strike="noStrike" cap="none">
                <a:solidFill>
                  <a:srgbClr val="D5CED9"/>
                </a:solidFill>
                <a:highlight>
                  <a:srgbClr val="23262E"/>
                </a:highlight>
                <a:latin typeface="Consolas"/>
                <a:ea typeface="Consolas"/>
                <a:cs typeface="Consolas"/>
                <a:sym typeface="Consolas"/>
              </a:rPr>
              <a:t>&gt;Leche&lt;/</a:t>
            </a:r>
            <a:r>
              <a:rPr lang="es" sz="1150" b="0" i="0" u="none" strike="noStrike" cap="none">
                <a:solidFill>
                  <a:srgbClr val="F92672"/>
                </a:solidFill>
                <a:highlight>
                  <a:srgbClr val="23262E"/>
                </a:highlight>
                <a:latin typeface="Consolas"/>
                <a:ea typeface="Consolas"/>
                <a:cs typeface="Consolas"/>
                <a:sym typeface="Consolas"/>
              </a:rPr>
              <a:t>li</a:t>
            </a:r>
            <a:r>
              <a:rPr lang="es" sz="1150" b="0" i="0" u="none" strike="noStrike" cap="none">
                <a:solidFill>
                  <a:srgbClr val="D5CED9"/>
                </a:solidFill>
                <a:highlight>
                  <a:srgbClr val="23262E"/>
                </a:highlight>
                <a:latin typeface="Consolas"/>
                <a:ea typeface="Consolas"/>
                <a:cs typeface="Consolas"/>
                <a:sym typeface="Consolas"/>
              </a:rPr>
              <a:t>&gt;&lt;/</a:t>
            </a:r>
            <a:r>
              <a:rPr lang="es" sz="1150" b="0" i="0" u="none" strike="noStrike" cap="none">
                <a:solidFill>
                  <a:srgbClr val="F92672"/>
                </a:solidFill>
                <a:highlight>
                  <a:srgbClr val="23262E"/>
                </a:highlight>
                <a:latin typeface="Consolas"/>
                <a:ea typeface="Consolas"/>
                <a:cs typeface="Consolas"/>
                <a:sym typeface="Consolas"/>
              </a:rPr>
              <a:t>ul</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p</a:t>
            </a:r>
            <a:r>
              <a:rPr lang="es" sz="1150" b="0" i="0" u="none" strike="noStrike" cap="none">
                <a:solidFill>
                  <a:srgbClr val="D5CED9"/>
                </a:solidFill>
                <a:highlight>
                  <a:srgbClr val="23262E"/>
                </a:highlight>
                <a:latin typeface="Consolas"/>
                <a:ea typeface="Consolas"/>
                <a:cs typeface="Consolas"/>
                <a:sym typeface="Consolas"/>
              </a:rPr>
              <a:t>&gt;Cambiando &lt;</a:t>
            </a:r>
            <a:r>
              <a:rPr lang="es" sz="1150" b="0" i="0" u="none" strike="noStrike" cap="none">
                <a:solidFill>
                  <a:srgbClr val="F92672"/>
                </a:solidFill>
                <a:highlight>
                  <a:srgbClr val="23262E"/>
                </a:highlight>
                <a:latin typeface="Consolas"/>
                <a:ea typeface="Consolas"/>
                <a:cs typeface="Consolas"/>
                <a:sym typeface="Consolas"/>
              </a:rPr>
              <a:t>b</a:t>
            </a:r>
            <a:r>
              <a:rPr lang="es" sz="1150" b="0" i="0" u="none" strike="noStrike" cap="none">
                <a:solidFill>
                  <a:srgbClr val="D5CED9"/>
                </a:solidFill>
                <a:highlight>
                  <a:srgbClr val="23262E"/>
                </a:highlight>
                <a:latin typeface="Consolas"/>
                <a:ea typeface="Consolas"/>
                <a:cs typeface="Consolas"/>
                <a:sym typeface="Consolas"/>
              </a:rPr>
              <a:t>&gt;deep&lt;/</a:t>
            </a:r>
            <a:r>
              <a:rPr lang="es" sz="1150" b="0" i="0" u="none" strike="noStrike" cap="none">
                <a:solidFill>
                  <a:srgbClr val="F92672"/>
                </a:solidFill>
                <a:highlight>
                  <a:srgbClr val="23262E"/>
                </a:highlight>
                <a:latin typeface="Consolas"/>
                <a:ea typeface="Consolas"/>
                <a:cs typeface="Consolas"/>
                <a:sym typeface="Consolas"/>
              </a:rPr>
              <a:t>b</a:t>
            </a:r>
            <a:r>
              <a:rPr lang="es" sz="1150" b="0" i="0" u="none" strike="noStrike" cap="none">
                <a:solidFill>
                  <a:srgbClr val="D5CED9"/>
                </a:solidFill>
                <a:highlight>
                  <a:srgbClr val="23262E"/>
                </a:highlight>
                <a:latin typeface="Consolas"/>
                <a:ea typeface="Consolas"/>
                <a:cs typeface="Consolas"/>
                <a:sym typeface="Consolas"/>
              </a:rPr>
              <a:t>&gt; a false sólo se clonan elementos vacíos.&lt;/</a:t>
            </a:r>
            <a:r>
              <a:rPr lang="es" sz="1150" b="0" i="0" u="none" strike="noStrike" cap="none">
                <a:solidFill>
                  <a:srgbClr val="F92672"/>
                </a:solidFill>
                <a:highlight>
                  <a:srgbClr val="23262E"/>
                </a:highlight>
                <a:latin typeface="Consolas"/>
                <a:ea typeface="Consolas"/>
                <a:cs typeface="Consolas"/>
                <a:sym typeface="Consolas"/>
              </a:rPr>
              <a:t>p</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script</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C74DED"/>
                </a:solidFill>
                <a:highlight>
                  <a:srgbClr val="23262E"/>
                </a:highlight>
                <a:latin typeface="Consolas"/>
                <a:ea typeface="Consolas"/>
                <a:cs typeface="Consolas"/>
                <a:sym typeface="Consolas"/>
              </a:rPr>
              <a:t>function</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FFE66D"/>
                </a:solidFill>
                <a:highlight>
                  <a:srgbClr val="23262E"/>
                </a:highlight>
                <a:latin typeface="Consolas"/>
                <a:ea typeface="Consolas"/>
                <a:cs typeface="Consolas"/>
                <a:sym typeface="Consolas"/>
              </a:rPr>
              <a:t>clonar</a:t>
            </a:r>
            <a:r>
              <a:rPr lang="es" sz="1150" b="0" i="0" u="none" strike="noStrike" cap="none">
                <a:solidFill>
                  <a:srgbClr val="D5CED9"/>
                </a:solidFill>
                <a:highlight>
                  <a:srgbClr val="23262E"/>
                </a:highlight>
                <a:latin typeface="Consolas"/>
                <a:ea typeface="Consolas"/>
                <a:cs typeface="Consolas"/>
                <a:sym typeface="Consolas"/>
              </a:rPr>
              <a:t>() {</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C74DED"/>
                </a:solidFill>
                <a:highlight>
                  <a:srgbClr val="23262E"/>
                </a:highlight>
                <a:latin typeface="Consolas"/>
                <a:ea typeface="Consolas"/>
                <a:cs typeface="Consolas"/>
                <a:sym typeface="Consolas"/>
              </a:rPr>
              <a:t>const</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00E8C6"/>
                </a:solidFill>
                <a:highlight>
                  <a:srgbClr val="23262E"/>
                </a:highlight>
                <a:latin typeface="Consolas"/>
                <a:ea typeface="Consolas"/>
                <a:cs typeface="Consolas"/>
                <a:sym typeface="Consolas"/>
              </a:rPr>
              <a:t>nodo</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EE5D43"/>
                </a:solidFill>
                <a:highlight>
                  <a:srgbClr val="23262E"/>
                </a:highlight>
                <a:latin typeface="Consolas"/>
                <a:ea typeface="Consolas"/>
                <a:cs typeface="Consolas"/>
                <a:sym typeface="Consolas"/>
              </a:rPr>
              <a:t>=</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F39C12"/>
                </a:solidFill>
                <a:highlight>
                  <a:srgbClr val="23262E"/>
                </a:highlight>
                <a:latin typeface="Consolas"/>
                <a:ea typeface="Consolas"/>
                <a:cs typeface="Consolas"/>
                <a:sym typeface="Consolas"/>
              </a:rPr>
              <a:t>document</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FFE66D"/>
                </a:solidFill>
                <a:highlight>
                  <a:srgbClr val="23262E"/>
                </a:highlight>
                <a:latin typeface="Consolas"/>
                <a:ea typeface="Consolas"/>
                <a:cs typeface="Consolas"/>
                <a:sym typeface="Consolas"/>
              </a:rPr>
              <a:t>getElementById</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96E072"/>
                </a:solidFill>
                <a:highlight>
                  <a:srgbClr val="23262E"/>
                </a:highlight>
                <a:latin typeface="Consolas"/>
                <a:ea typeface="Consolas"/>
                <a:cs typeface="Consolas"/>
                <a:sym typeface="Consolas"/>
              </a:rPr>
              <a:t>"lista2"</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00E8C6"/>
                </a:solidFill>
                <a:highlight>
                  <a:srgbClr val="23262E"/>
                </a:highlight>
                <a:latin typeface="Consolas"/>
                <a:ea typeface="Consolas"/>
                <a:cs typeface="Consolas"/>
                <a:sym typeface="Consolas"/>
              </a:rPr>
              <a:t>lastChild</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5F6167"/>
                </a:solidFill>
                <a:highlight>
                  <a:srgbClr val="23262E"/>
                </a:highlight>
                <a:latin typeface="Consolas"/>
                <a:ea typeface="Consolas"/>
                <a:cs typeface="Consolas"/>
                <a:sym typeface="Consolas"/>
              </a:rPr>
              <a:t>//Leemos el nodo a clonar, lo</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C74DED"/>
                </a:solidFill>
                <a:highlight>
                  <a:srgbClr val="23262E"/>
                </a:highlight>
                <a:latin typeface="Consolas"/>
                <a:ea typeface="Consolas"/>
                <a:cs typeface="Consolas"/>
                <a:sym typeface="Consolas"/>
              </a:rPr>
              <a:t>const</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00E8C6"/>
                </a:solidFill>
                <a:highlight>
                  <a:srgbClr val="23262E"/>
                </a:highlight>
                <a:latin typeface="Consolas"/>
                <a:ea typeface="Consolas"/>
                <a:cs typeface="Consolas"/>
                <a:sym typeface="Consolas"/>
              </a:rPr>
              <a:t>clon</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EE5D43"/>
                </a:solidFill>
                <a:highlight>
                  <a:srgbClr val="23262E"/>
                </a:highlight>
                <a:latin typeface="Consolas"/>
                <a:ea typeface="Consolas"/>
                <a:cs typeface="Consolas"/>
                <a:sym typeface="Consolas"/>
              </a:rPr>
              <a:t>=</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F39C12"/>
                </a:solidFill>
                <a:highlight>
                  <a:srgbClr val="23262E"/>
                </a:highlight>
                <a:latin typeface="Consolas"/>
                <a:ea typeface="Consolas"/>
                <a:cs typeface="Consolas"/>
                <a:sym typeface="Consolas"/>
              </a:rPr>
              <a:t>nodo</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FFE66D"/>
                </a:solidFill>
                <a:highlight>
                  <a:srgbClr val="23262E"/>
                </a:highlight>
                <a:latin typeface="Consolas"/>
                <a:ea typeface="Consolas"/>
                <a:cs typeface="Consolas"/>
                <a:sym typeface="Consolas"/>
              </a:rPr>
              <a:t>cloneNode</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EE5D43"/>
                </a:solidFill>
                <a:highlight>
                  <a:srgbClr val="23262E"/>
                </a:highlight>
                <a:latin typeface="Consolas"/>
                <a:ea typeface="Consolas"/>
                <a:cs typeface="Consolas"/>
                <a:sym typeface="Consolas"/>
              </a:rPr>
              <a:t>true</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5F6167"/>
                </a:solidFill>
                <a:highlight>
                  <a:srgbClr val="23262E"/>
                </a:highlight>
                <a:latin typeface="Consolas"/>
                <a:ea typeface="Consolas"/>
                <a:cs typeface="Consolas"/>
                <a:sym typeface="Consolas"/>
              </a:rPr>
              <a:t>//clonamos y guardamos en “clon”</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F39C12"/>
                </a:solidFill>
                <a:highlight>
                  <a:srgbClr val="23262E"/>
                </a:highlight>
                <a:latin typeface="Consolas"/>
                <a:ea typeface="Consolas"/>
                <a:cs typeface="Consolas"/>
                <a:sym typeface="Consolas"/>
              </a:rPr>
              <a:t>document</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FFE66D"/>
                </a:solidFill>
                <a:highlight>
                  <a:srgbClr val="23262E"/>
                </a:highlight>
                <a:latin typeface="Consolas"/>
                <a:ea typeface="Consolas"/>
                <a:cs typeface="Consolas"/>
                <a:sym typeface="Consolas"/>
              </a:rPr>
              <a:t>getElementById</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96E072"/>
                </a:solidFill>
                <a:highlight>
                  <a:srgbClr val="23262E"/>
                </a:highlight>
                <a:latin typeface="Consolas"/>
                <a:ea typeface="Consolas"/>
                <a:cs typeface="Consolas"/>
                <a:sym typeface="Consolas"/>
              </a:rPr>
              <a:t>"lista1"</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FFE66D"/>
                </a:solidFill>
                <a:highlight>
                  <a:srgbClr val="23262E"/>
                </a:highlight>
                <a:latin typeface="Consolas"/>
                <a:ea typeface="Consolas"/>
                <a:cs typeface="Consolas"/>
                <a:sym typeface="Consolas"/>
              </a:rPr>
              <a:t>appendChild</a:t>
            </a:r>
            <a:r>
              <a:rPr lang="es" sz="1150" b="0" i="0" u="none" strike="noStrike" cap="none">
                <a:solidFill>
                  <a:srgbClr val="D5CED9"/>
                </a:solidFill>
                <a:highlight>
                  <a:srgbClr val="23262E"/>
                </a:highlight>
                <a:latin typeface="Consolas"/>
                <a:ea typeface="Consolas"/>
                <a:cs typeface="Consolas"/>
                <a:sym typeface="Consolas"/>
              </a:rPr>
              <a:t>(</a:t>
            </a:r>
            <a:r>
              <a:rPr lang="es" sz="1150" b="0" i="0" u="none" strike="noStrike" cap="none">
                <a:solidFill>
                  <a:srgbClr val="00E8C6"/>
                </a:solidFill>
                <a:highlight>
                  <a:srgbClr val="23262E"/>
                </a:highlight>
                <a:latin typeface="Consolas"/>
                <a:ea typeface="Consolas"/>
                <a:cs typeface="Consolas"/>
                <a:sym typeface="Consolas"/>
              </a:rPr>
              <a:t>clon</a:t>
            </a:r>
            <a:r>
              <a:rPr lang="es" sz="1150" b="0" i="0" u="none" strike="noStrike" cap="none">
                <a:solidFill>
                  <a:srgbClr val="D5CED9"/>
                </a:solidFill>
                <a:highlight>
                  <a:srgbClr val="23262E"/>
                </a:highlight>
                <a:latin typeface="Consolas"/>
                <a:ea typeface="Consolas"/>
                <a:cs typeface="Consolas"/>
                <a:sym typeface="Consolas"/>
              </a:rPr>
              <a:t>)       </a:t>
            </a:r>
            <a:r>
              <a:rPr lang="es" sz="1150" b="0" i="0" u="none" strike="noStrike" cap="none">
                <a:solidFill>
                  <a:srgbClr val="5F6167"/>
                </a:solidFill>
                <a:highlight>
                  <a:srgbClr val="23262E"/>
                </a:highlight>
                <a:latin typeface="Consolas"/>
                <a:ea typeface="Consolas"/>
                <a:cs typeface="Consolas"/>
                <a:sym typeface="Consolas"/>
              </a:rPr>
              <a:t>//Y lo agregamos en la lista2</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script</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50" b="0" i="0" u="none" strike="noStrike" cap="none">
                <a:solidFill>
                  <a:srgbClr val="D5CED9"/>
                </a:solidFill>
                <a:highlight>
                  <a:srgbClr val="23262E"/>
                </a:highlight>
                <a:latin typeface="Consolas"/>
                <a:ea typeface="Consolas"/>
                <a:cs typeface="Consolas"/>
                <a:sym typeface="Consolas"/>
              </a:rPr>
              <a:t>&lt;/</a:t>
            </a:r>
            <a:r>
              <a:rPr lang="es" sz="1150" b="0" i="0" u="none" strike="noStrike" cap="none">
                <a:solidFill>
                  <a:srgbClr val="F92672"/>
                </a:solidFill>
                <a:highlight>
                  <a:srgbClr val="23262E"/>
                </a:highlight>
                <a:latin typeface="Consolas"/>
                <a:ea typeface="Consolas"/>
                <a:cs typeface="Consolas"/>
                <a:sym typeface="Consolas"/>
              </a:rPr>
              <a:t>body</a:t>
            </a:r>
            <a:r>
              <a:rPr lang="es" sz="1150" b="0" i="0" u="none" strike="noStrike" cap="none">
                <a:solidFill>
                  <a:srgbClr val="D5CED9"/>
                </a:solidFill>
                <a:highlight>
                  <a:srgbClr val="23262E"/>
                </a:highlight>
                <a:latin typeface="Consolas"/>
                <a:ea typeface="Consolas"/>
                <a:cs typeface="Consolas"/>
                <a:sym typeface="Consolas"/>
              </a:rPr>
              <a:t>&gt;&lt;/</a:t>
            </a:r>
            <a:r>
              <a:rPr lang="es" sz="1150" b="0" i="0" u="none" strike="noStrike" cap="none">
                <a:solidFill>
                  <a:srgbClr val="F92672"/>
                </a:solidFill>
                <a:highlight>
                  <a:srgbClr val="23262E"/>
                </a:highlight>
                <a:latin typeface="Consolas"/>
                <a:ea typeface="Consolas"/>
                <a:cs typeface="Consolas"/>
                <a:sym typeface="Consolas"/>
              </a:rPr>
              <a:t>html</a:t>
            </a:r>
            <a:r>
              <a:rPr lang="es" sz="1150" b="0" i="0" u="none" strike="noStrike" cap="none">
                <a:solidFill>
                  <a:srgbClr val="D5CED9"/>
                </a:solidFill>
                <a:highlight>
                  <a:srgbClr val="23262E"/>
                </a:highlight>
                <a:latin typeface="Consolas"/>
                <a:ea typeface="Consolas"/>
                <a:cs typeface="Consolas"/>
                <a:sym typeface="Consolas"/>
              </a:rPr>
              <a:t>&gt;</a:t>
            </a:r>
            <a:endParaRPr sz="11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Modificar atributos de un elemento</a:t>
            </a:r>
            <a:endParaRPr/>
          </a:p>
        </p:txBody>
      </p:sp>
      <p:sp>
        <p:nvSpPr>
          <p:cNvPr id="288" name="Google Shape;288;p21"/>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Los objetos que obtenemos a partir de métodos como </a:t>
            </a:r>
            <a:r>
              <a:rPr lang="es" sz="1650" b="1"/>
              <a:t>.createElement()</a:t>
            </a:r>
            <a:r>
              <a:rPr lang="es" sz="1650"/>
              <a:t> o </a:t>
            </a:r>
            <a:r>
              <a:rPr lang="es" sz="1650" b="1"/>
              <a:t>.getElementById()</a:t>
            </a:r>
            <a:r>
              <a:rPr lang="es" sz="1650"/>
              <a:t>, entre otros, poseen atributos que pueden ser modificados:</a:t>
            </a:r>
            <a:endParaRPr sz="1650"/>
          </a:p>
        </p:txBody>
      </p:sp>
      <p:sp>
        <p:nvSpPr>
          <p:cNvPr id="289" name="Google Shape;289;p21"/>
          <p:cNvSpPr/>
          <p:nvPr/>
        </p:nvSpPr>
        <p:spPr>
          <a:xfrm>
            <a:off x="562525" y="2311075"/>
            <a:ext cx="8121900" cy="2311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DOCTYPE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&lt;</a:t>
            </a:r>
            <a:r>
              <a:rPr lang="es" sz="1200" b="0" i="0" u="none" strike="noStrike" cap="none">
                <a:solidFill>
                  <a:srgbClr val="F9267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id</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"p1"</a:t>
            </a:r>
            <a:r>
              <a:rPr lang="es" sz="1200" b="0" i="0" u="none" strike="noStrike" cap="none">
                <a:solidFill>
                  <a:srgbClr val="D5CED9"/>
                </a:solidFill>
                <a:highlight>
                  <a:srgbClr val="23262E"/>
                </a:highlight>
                <a:latin typeface="Consolas"/>
                <a:ea typeface="Consolas"/>
                <a:cs typeface="Consolas"/>
                <a:sym typeface="Consolas"/>
              </a:rPr>
              <a:t>&gt;Este texto se va a borrar.&lt;/</a:t>
            </a:r>
            <a:r>
              <a:rPr lang="es" sz="1200" b="0" i="0" u="none" strike="noStrike" cap="none">
                <a:solidFill>
                  <a:srgbClr val="F9267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&lt;</a:t>
            </a:r>
            <a:r>
              <a:rPr lang="es" sz="1200" b="0" i="0" u="none" strike="noStrike" cap="none">
                <a:solidFill>
                  <a:srgbClr val="F92672"/>
                </a:solidFill>
                <a:highlight>
                  <a:srgbClr val="23262E"/>
                </a:highlight>
                <a:latin typeface="Consolas"/>
                <a:ea typeface="Consolas"/>
                <a:cs typeface="Consolas"/>
                <a:sym typeface="Consolas"/>
              </a:rPr>
              <a:t>script</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document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getElementById</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"p1"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innerHTML</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"Codo a Codo"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&lt;p id="p1"&gt;Codo a Codo&lt;/p&gt;</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className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"dato"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&lt;p id="p1" class="data"&gt;Codo a Codo&lt;/p&gt;</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p</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style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color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"red"</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&lt;p id="p1" class="data" style="color:red"&gt;Codo a Codo&lt;/p&gt;</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&lt;/</a:t>
            </a:r>
            <a:r>
              <a:rPr lang="es" sz="1200" b="0" i="0" u="none" strike="noStrike" cap="none">
                <a:solidFill>
                  <a:srgbClr val="F92672"/>
                </a:solidFill>
                <a:highlight>
                  <a:srgbClr val="23262E"/>
                </a:highlight>
                <a:latin typeface="Consolas"/>
                <a:ea typeface="Consolas"/>
                <a:cs typeface="Consolas"/>
                <a:sym typeface="Consolas"/>
              </a:rPr>
              <a:t>script</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body</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&lt;/</a:t>
            </a:r>
            <a:r>
              <a:rPr lang="es" sz="1200" b="0" i="0" u="none" strike="noStrike" cap="none">
                <a:solidFill>
                  <a:srgbClr val="F92672"/>
                </a:solidFill>
                <a:highlight>
                  <a:srgbClr val="23262E"/>
                </a:highlight>
                <a:latin typeface="Consolas"/>
                <a:ea typeface="Consolas"/>
                <a:cs typeface="Consolas"/>
                <a:sym typeface="Consolas"/>
              </a:rPr>
              <a:t>html</a:t>
            </a:r>
            <a:r>
              <a:rPr lang="es" sz="1200" b="0" i="0" u="none" strike="noStrike" cap="none">
                <a:solidFill>
                  <a:srgbClr val="D5CED9"/>
                </a:solidFill>
                <a:highlight>
                  <a:srgbClr val="23262E"/>
                </a:highlight>
                <a:latin typeface="Consolas"/>
                <a:ea typeface="Consolas"/>
                <a:cs typeface="Consolas"/>
                <a:sym typeface="Consolas"/>
              </a:rPr>
              <a:t>&gt;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Reemplazar contenido de un elemento</a:t>
            </a:r>
            <a:endParaRPr/>
          </a:p>
        </p:txBody>
      </p:sp>
      <p:sp>
        <p:nvSpPr>
          <p:cNvPr id="295" name="Google Shape;295;p22"/>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b="1"/>
              <a:t> .textContent</a:t>
            </a:r>
            <a:r>
              <a:rPr lang="es" sz="1650"/>
              <a:t> e </a:t>
            </a:r>
            <a:r>
              <a:rPr lang="es" sz="1650" b="1"/>
              <a:t>.innerHTML</a:t>
            </a:r>
            <a:r>
              <a:rPr lang="es" sz="1650"/>
              <a:t> permiten recuperar o modificar el contenido de texto de un elemento, pero no son equivalentes:</a:t>
            </a:r>
            <a:endParaRPr sz="1650"/>
          </a:p>
        </p:txBody>
      </p:sp>
      <p:graphicFrame>
        <p:nvGraphicFramePr>
          <p:cNvPr id="296" name="Google Shape;296;p22"/>
          <p:cNvGraphicFramePr/>
          <p:nvPr/>
        </p:nvGraphicFramePr>
        <p:xfrm>
          <a:off x="554383" y="2072705"/>
          <a:ext cx="3000000" cy="3000000"/>
        </p:xfrm>
        <a:graphic>
          <a:graphicData uri="http://schemas.openxmlformats.org/drawingml/2006/table">
            <a:tbl>
              <a:tblPr>
                <a:noFill/>
                <a:tableStyleId>{2AD3B9A0-31FB-4FA7-A2FC-B99E0B58D713}</a:tableStyleId>
              </a:tblPr>
              <a:tblGrid>
                <a:gridCol w="1360450">
                  <a:extLst>
                    <a:ext uri="{9D8B030D-6E8A-4147-A177-3AD203B41FA5}">
                      <a16:colId xmlns:a16="http://schemas.microsoft.com/office/drawing/2014/main" val="20000"/>
                    </a:ext>
                  </a:extLst>
                </a:gridCol>
                <a:gridCol w="677772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Propiedades</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solidFill>
                      <a:srgbClr val="F8C823"/>
                    </a:solidFill>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Descripción</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276175">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 .textContent</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Devuelve o asigna el texto del elemento. No atiende la sintaxis HTML.  </a:t>
                      </a:r>
                      <a:r>
                        <a:rPr lang="es" sz="1200" u="sng" strike="noStrike" cap="none">
                          <a:solidFill>
                            <a:schemeClr val="hlink"/>
                          </a:solidFill>
                          <a:latin typeface="Montserrat"/>
                          <a:ea typeface="Montserrat"/>
                          <a:cs typeface="Montserrat"/>
                          <a:sym typeface="Montserrat"/>
                          <a:hlinkClick r:id="rId3"/>
                        </a:rPr>
                        <a:t>Ejemplo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284450">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 .innerHTML</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Devuelve o asigna el contenido HTML del elemento. </a:t>
                      </a:r>
                      <a:r>
                        <a:rPr lang="es" sz="1200" u="sng" strike="noStrike" cap="none">
                          <a:solidFill>
                            <a:schemeClr val="hlink"/>
                          </a:solidFill>
                          <a:latin typeface="Montserrat"/>
                          <a:ea typeface="Montserrat"/>
                          <a:cs typeface="Montserrat"/>
                          <a:sym typeface="Montserrat"/>
                          <a:hlinkClick r:id="rId4"/>
                        </a:rPr>
                        <a:t>Ejemplo</a:t>
                      </a:r>
                      <a:r>
                        <a:rPr lang="es" sz="1200" u="none" strike="noStrike" cap="none">
                          <a:solidFill>
                            <a:schemeClr val="dk2"/>
                          </a:solidFill>
                          <a:latin typeface="Montserrat"/>
                          <a:ea typeface="Montserrat"/>
                          <a:cs typeface="Montserrat"/>
                          <a:sym typeface="Montserrat"/>
                        </a:rPr>
                        <a:t> </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97" name="Google Shape;297;p22"/>
          <p:cNvSpPr/>
          <p:nvPr/>
        </p:nvSpPr>
        <p:spPr>
          <a:xfrm>
            <a:off x="937450" y="3012550"/>
            <a:ext cx="7159500" cy="1575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2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div1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querySelector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"div"</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&lt;div&gt;&lt;/div&gt;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200"/>
              <a:buFont typeface="Consolas"/>
              <a:buNone/>
            </a:pPr>
            <a:r>
              <a:rPr lang="es" sz="1200" b="0" i="0" u="none" strike="noStrike" cap="none">
                <a:solidFill>
                  <a:srgbClr val="F39C12"/>
                </a:solidFill>
                <a:latin typeface="Consolas"/>
                <a:ea typeface="Consolas"/>
                <a:cs typeface="Consolas"/>
                <a:sym typeface="Consolas"/>
              </a:rPr>
              <a:t>div1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textContent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"Hola a todos"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&lt;div&gt;Hola a todos&lt;/div&gt;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200"/>
              <a:buFont typeface="Consolas"/>
              <a:buNone/>
            </a:pPr>
            <a:r>
              <a:rPr lang="es" sz="1200" b="0" i="0" u="none" strike="noStrike" cap="none">
                <a:solidFill>
                  <a:srgbClr val="F39C12"/>
                </a:solidFill>
                <a:latin typeface="Consolas"/>
                <a:ea typeface="Consolas"/>
                <a:cs typeface="Consolas"/>
                <a:sym typeface="Consolas"/>
              </a:rPr>
              <a:t>div1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textContent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"Hola a todos"</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2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div2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querySelector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".info"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&lt;div class="info"&gt;&lt;/div&gt;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200"/>
              <a:buFont typeface="Consolas"/>
              <a:buNone/>
            </a:pPr>
            <a:r>
              <a:rPr lang="es" sz="1200" b="0" i="0" u="none" strike="noStrike" cap="none">
                <a:solidFill>
                  <a:srgbClr val="F39C12"/>
                </a:solidFill>
                <a:latin typeface="Consolas"/>
                <a:ea typeface="Consolas"/>
                <a:cs typeface="Consolas"/>
                <a:sym typeface="Consolas"/>
              </a:rPr>
              <a:t>div2</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innerHTML</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"&lt;strong&gt;Importante&lt;/strong&gt;"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Interpreta el HTML</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200"/>
              <a:buFont typeface="Consolas"/>
              <a:buNone/>
            </a:pPr>
            <a:r>
              <a:rPr lang="es" sz="1200" b="0" i="0" u="none" strike="noStrike" cap="none">
                <a:solidFill>
                  <a:srgbClr val="F39C12"/>
                </a:solidFill>
                <a:latin typeface="Consolas"/>
                <a:ea typeface="Consolas"/>
                <a:cs typeface="Consolas"/>
                <a:sym typeface="Consolas"/>
              </a:rPr>
              <a:t>div2</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innerHTML</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"&lt;strong&gt;Importante&lt;/strong&gt;"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200"/>
              <a:buFont typeface="Consolas"/>
              <a:buNone/>
            </a:pPr>
            <a:r>
              <a:rPr lang="es" sz="1200" b="0" i="0" u="none" strike="noStrike" cap="none">
                <a:solidFill>
                  <a:srgbClr val="F39C12"/>
                </a:solidFill>
                <a:latin typeface="Consolas"/>
                <a:ea typeface="Consolas"/>
                <a:cs typeface="Consolas"/>
                <a:sym typeface="Consolas"/>
              </a:rPr>
              <a:t>div2</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textContent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"Importante”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200"/>
              <a:buFont typeface="Consolas"/>
              <a:buNone/>
            </a:pPr>
            <a:endParaRPr sz="1200" b="0" i="0" u="none" strike="noStrike" cap="none">
              <a:solidFill>
                <a:srgbClr val="5F6167"/>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Insertar una imágen</a:t>
            </a:r>
            <a:endParaRPr/>
          </a:p>
        </p:txBody>
      </p:sp>
      <p:sp>
        <p:nvSpPr>
          <p:cNvPr id="303" name="Google Shape;303;p23"/>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Las propiedades y métodos vistos permiten, por ejemplo, </a:t>
            </a:r>
            <a:r>
              <a:rPr lang="es" sz="1650" b="1"/>
              <a:t>insertar </a:t>
            </a:r>
            <a:r>
              <a:rPr lang="es" sz="1650"/>
              <a:t>una imágen en el documento HTML:</a:t>
            </a:r>
            <a:endParaRPr sz="1650"/>
          </a:p>
        </p:txBody>
      </p:sp>
      <p:sp>
        <p:nvSpPr>
          <p:cNvPr id="304" name="Google Shape;304;p23"/>
          <p:cNvSpPr/>
          <p:nvPr/>
        </p:nvSpPr>
        <p:spPr>
          <a:xfrm>
            <a:off x="2248650" y="2025350"/>
            <a:ext cx="4629300" cy="878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img</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createElement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"img"</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img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src</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"https://lenguajejs.com/assets/logo.svg"</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img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alt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"Logo Javascript"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body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appendChild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img</a:t>
            </a:r>
            <a:r>
              <a:rPr lang="es" sz="1200" b="0" i="0" u="none" strike="noStrike" cap="none">
                <a:solidFill>
                  <a:srgbClr val="D5CED9"/>
                </a:solidFill>
                <a:latin typeface="Consolas"/>
                <a:ea typeface="Consolas"/>
                <a:cs typeface="Consolas"/>
                <a:sym typeface="Consolas"/>
              </a:rPr>
              <a:t>)</a:t>
            </a:r>
            <a:endParaRPr sz="1000" b="0" i="0" u="none" strike="noStrike" cap="none">
              <a:solidFill>
                <a:srgbClr val="C74DED"/>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200"/>
              <a:buFont typeface="Consolas"/>
              <a:buNone/>
            </a:pPr>
            <a:endParaRPr sz="1200" b="0" i="0" u="none" strike="noStrike" cap="none">
              <a:solidFill>
                <a:srgbClr val="5F6167"/>
              </a:solidFill>
              <a:latin typeface="Consolas"/>
              <a:ea typeface="Consolas"/>
              <a:cs typeface="Consolas"/>
              <a:sym typeface="Consolas"/>
            </a:endParaRPr>
          </a:p>
        </p:txBody>
      </p:sp>
      <p:sp>
        <p:nvSpPr>
          <p:cNvPr id="305" name="Google Shape;305;p23"/>
          <p:cNvSpPr txBox="1">
            <a:spLocks noGrp="1"/>
          </p:cNvSpPr>
          <p:nvPr>
            <p:ph type="body" idx="1"/>
          </p:nvPr>
        </p:nvSpPr>
        <p:spPr>
          <a:xfrm>
            <a:off x="432025" y="3044625"/>
            <a:ext cx="8535300" cy="1578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sz="1650" b="1"/>
              <a:t> .appendChild()</a:t>
            </a:r>
            <a:r>
              <a:rPr lang="es" sz="1650"/>
              <a:t> es el método que permite agregar un elemento al DOM. En este caso, se agrega en el </a:t>
            </a:r>
            <a:r>
              <a:rPr lang="es" sz="1650" b="1"/>
              <a:t>&lt;body&gt;</a:t>
            </a:r>
            <a:r>
              <a:rPr lang="es" sz="1650"/>
              <a:t>. </a:t>
            </a:r>
            <a:r>
              <a:rPr lang="es" sz="1650" u="sng">
                <a:solidFill>
                  <a:schemeClr val="hlink"/>
                </a:solidFill>
                <a:hlinkClick r:id="rId3"/>
              </a:rPr>
              <a:t>+info</a:t>
            </a:r>
            <a:endParaRPr sz="1650"/>
          </a:p>
          <a:p>
            <a:pPr marL="0" lvl="0" indent="0" algn="l" rtl="0">
              <a:lnSpc>
                <a:spcPct val="115000"/>
              </a:lnSpc>
              <a:spcBef>
                <a:spcPts val="1200"/>
              </a:spcBef>
              <a:spcAft>
                <a:spcPts val="1200"/>
              </a:spcAft>
              <a:buSzPts val="1800"/>
              <a:buNone/>
            </a:pPr>
            <a:r>
              <a:rPr lang="es" sz="1650"/>
              <a:t>También es posible eliminar elementos, para ello debemos utilizar el método </a:t>
            </a:r>
            <a:r>
              <a:rPr lang="es" sz="1650" b="1"/>
              <a:t>.remove()</a:t>
            </a:r>
            <a:r>
              <a:rPr lang="es" sz="1650"/>
              <a:t> </a:t>
            </a:r>
            <a:r>
              <a:rPr lang="es" sz="1650" u="sng">
                <a:solidFill>
                  <a:schemeClr val="hlink"/>
                </a:solidFill>
                <a:hlinkClick r:id="rId4"/>
              </a:rPr>
              <a:t>+info</a:t>
            </a: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API nativa de Javascript</a:t>
            </a:r>
            <a:endParaRPr/>
          </a:p>
        </p:txBody>
      </p:sp>
      <p:sp>
        <p:nvSpPr>
          <p:cNvPr id="311" name="Google Shape;311;p24"/>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Entre las herramientas que provee la API de JS se encuentran:</a:t>
            </a:r>
            <a:endParaRPr sz="1650"/>
          </a:p>
        </p:txBody>
      </p:sp>
      <p:graphicFrame>
        <p:nvGraphicFramePr>
          <p:cNvPr id="312" name="Google Shape;312;p24"/>
          <p:cNvGraphicFramePr/>
          <p:nvPr/>
        </p:nvGraphicFramePr>
        <p:xfrm>
          <a:off x="494208" y="1807230"/>
          <a:ext cx="3000000" cy="3000000"/>
        </p:xfrm>
        <a:graphic>
          <a:graphicData uri="http://schemas.openxmlformats.org/drawingml/2006/table">
            <a:tbl>
              <a:tblPr>
                <a:noFill/>
                <a:tableStyleId>{2AD3B9A0-31FB-4FA7-A2FC-B99E0B58D713}</a:tableStyleId>
              </a:tblPr>
              <a:tblGrid>
                <a:gridCol w="1966050">
                  <a:extLst>
                    <a:ext uri="{9D8B030D-6E8A-4147-A177-3AD203B41FA5}">
                      <a16:colId xmlns:a16="http://schemas.microsoft.com/office/drawing/2014/main" val="20000"/>
                    </a:ext>
                  </a:extLst>
                </a:gridCol>
                <a:gridCol w="617212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Capítulo del DOM</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solidFill>
                      <a:srgbClr val="F8C823"/>
                    </a:solidFill>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Descripción</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276175">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Buscar etiquetas</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Métodos como .getElementById(), .querySelector() o .querySelectorAll(), entre otras. </a:t>
                      </a:r>
                      <a:r>
                        <a:rPr lang="es" sz="1200" u="sng" strike="noStrike" cap="none">
                          <a:solidFill>
                            <a:schemeClr val="hlink"/>
                          </a:solidFill>
                          <a:latin typeface="Montserrat"/>
                          <a:ea typeface="Montserrat"/>
                          <a:cs typeface="Montserrat"/>
                          <a:sym typeface="Montserrat"/>
                          <a:hlinkClick r:id="rId3"/>
                        </a:rPr>
                        <a:t>+info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284450">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Crear etiquetas</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Métodos para crear elementos en la página y trabajar con ellos de forma dinámica. </a:t>
                      </a:r>
                      <a:r>
                        <a:rPr lang="es" sz="1200" u="sng" strike="noStrike" cap="none">
                          <a:solidFill>
                            <a:schemeClr val="hlink"/>
                          </a:solidFill>
                          <a:latin typeface="Montserrat"/>
                          <a:ea typeface="Montserrat"/>
                          <a:cs typeface="Montserrat"/>
                          <a:sym typeface="Montserrat"/>
                          <a:hlinkClick r:id="rId4"/>
                        </a:rPr>
                        <a:t>+info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284450">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Insertar etiquetas</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Métodos para añadir elementos al DOM,  como .appendChild(), .insertAdjacentHTML(), entre otros. </a:t>
                      </a:r>
                      <a:r>
                        <a:rPr lang="es" sz="1200" u="sng" strike="noStrike" cap="none">
                          <a:solidFill>
                            <a:schemeClr val="hlink"/>
                          </a:solidFill>
                          <a:latin typeface="Montserrat"/>
                          <a:ea typeface="Montserrat"/>
                          <a:cs typeface="Montserrat"/>
                          <a:sym typeface="Montserrat"/>
                          <a:hlinkClick r:id="rId5"/>
                        </a:rPr>
                        <a:t>+info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284450">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Gestión de clases CSS</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.classList permite manipular clases CSS desde JS, para añadir, modificar o, eliminar clases SS de un elemento. </a:t>
                      </a:r>
                      <a:r>
                        <a:rPr lang="es" sz="1200" u="sng" strike="noStrike" cap="none">
                          <a:solidFill>
                            <a:schemeClr val="hlink"/>
                          </a:solidFill>
                          <a:latin typeface="Montserrat"/>
                          <a:ea typeface="Montserrat"/>
                          <a:cs typeface="Montserrat"/>
                          <a:sym typeface="Montserrat"/>
                          <a:hlinkClick r:id="rId6"/>
                        </a:rPr>
                        <a:t>+info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284450">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Navegar entre elementos</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solidFill>
                            <a:schemeClr val="dk2"/>
                          </a:solidFill>
                          <a:latin typeface="Montserrat"/>
                          <a:ea typeface="Montserrat"/>
                          <a:cs typeface="Montserrat"/>
                          <a:sym typeface="Montserrat"/>
                        </a:rPr>
                        <a:t>Métodos y propiedades para «navegar» a través de la jerarquía del DOM, por la estructura del documento y la posición de los elementos en la misma. </a:t>
                      </a:r>
                      <a:r>
                        <a:rPr lang="es" sz="1200" u="sng" strike="noStrike" cap="none">
                          <a:solidFill>
                            <a:schemeClr val="hlink"/>
                          </a:solidFill>
                          <a:latin typeface="Montserrat"/>
                          <a:ea typeface="Montserrat"/>
                          <a:cs typeface="Montserrat"/>
                          <a:sym typeface="Montserrat"/>
                          <a:hlinkClick r:id="rId7"/>
                        </a:rPr>
                        <a:t>+info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Eventos en JS</a:t>
            </a:r>
            <a:endParaRPr/>
          </a:p>
        </p:txBody>
      </p:sp>
      <p:sp>
        <p:nvSpPr>
          <p:cNvPr id="318" name="Google Shape;318;p25"/>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Los </a:t>
            </a:r>
            <a:r>
              <a:rPr lang="es" sz="1650" b="1"/>
              <a:t>eventos</a:t>
            </a:r>
            <a:r>
              <a:rPr lang="es" sz="1650"/>
              <a:t> son acciones que realiza el usuario a las que podemos “atender” desde JavaScript e indicar qué función o bloque de código se debe ejecutar como respuesta. Estos eventos permiten interactuar con el usuario, por ejemplo cuando hace clic en un botón. Existen tres formas de definir eventos en nuestro código:</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graphicFrame>
        <p:nvGraphicFramePr>
          <p:cNvPr id="319" name="Google Shape;319;p25"/>
          <p:cNvGraphicFramePr/>
          <p:nvPr/>
        </p:nvGraphicFramePr>
        <p:xfrm>
          <a:off x="494220" y="2914455"/>
          <a:ext cx="3000000" cy="3000000"/>
        </p:xfrm>
        <a:graphic>
          <a:graphicData uri="http://schemas.openxmlformats.org/drawingml/2006/table">
            <a:tbl>
              <a:tblPr>
                <a:noFill/>
                <a:tableStyleId>{2AD3B9A0-31FB-4FA7-A2FC-B99E0B58D713}</a:tableStyleId>
              </a:tblPr>
              <a:tblGrid>
                <a:gridCol w="5043850">
                  <a:extLst>
                    <a:ext uri="{9D8B030D-6E8A-4147-A177-3AD203B41FA5}">
                      <a16:colId xmlns:a16="http://schemas.microsoft.com/office/drawing/2014/main" val="20000"/>
                    </a:ext>
                  </a:extLst>
                </a:gridCol>
                <a:gridCol w="3094325">
                  <a:extLst>
                    <a:ext uri="{9D8B030D-6E8A-4147-A177-3AD203B41FA5}">
                      <a16:colId xmlns:a16="http://schemas.microsoft.com/office/drawing/2014/main" val="20001"/>
                    </a:ext>
                  </a:extLst>
                </a:gridCol>
              </a:tblGrid>
              <a:tr h="299225">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Estrategia</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Ejemplo</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276175">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A través de un </a:t>
                      </a:r>
                      <a:r>
                        <a:rPr lang="es" sz="1200" b="1" u="none" strike="noStrike" cap="none">
                          <a:solidFill>
                            <a:schemeClr val="dk2"/>
                          </a:solidFill>
                          <a:latin typeface="Montserrat"/>
                          <a:ea typeface="Montserrat"/>
                          <a:cs typeface="Montserrat"/>
                          <a:sym typeface="Montserrat"/>
                        </a:rPr>
                        <a:t>atributo</a:t>
                      </a:r>
                      <a:r>
                        <a:rPr lang="es" sz="1200" u="none" strike="noStrike" cap="none">
                          <a:solidFill>
                            <a:schemeClr val="dk2"/>
                          </a:solidFill>
                          <a:latin typeface="Montserrat"/>
                          <a:ea typeface="Montserrat"/>
                          <a:cs typeface="Montserrat"/>
                          <a:sym typeface="Montserrat"/>
                        </a:rPr>
                        <a:t> HTML, asociando al mismo una función.</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&lt;tag onclick="..."&gt;</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284450">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A través de una </a:t>
                      </a:r>
                      <a:r>
                        <a:rPr lang="es" sz="1200" b="1" u="none" strike="noStrike" cap="none">
                          <a:solidFill>
                            <a:schemeClr val="dk2"/>
                          </a:solidFill>
                          <a:latin typeface="Montserrat"/>
                          <a:ea typeface="Montserrat"/>
                          <a:cs typeface="Montserrat"/>
                          <a:sym typeface="Montserrat"/>
                        </a:rPr>
                        <a:t>propiedad</a:t>
                      </a:r>
                      <a:r>
                        <a:rPr lang="es" sz="1200" u="none" strike="noStrike" cap="none">
                          <a:solidFill>
                            <a:schemeClr val="dk2"/>
                          </a:solidFill>
                          <a:latin typeface="Montserrat"/>
                          <a:ea typeface="Montserrat"/>
                          <a:cs typeface="Montserrat"/>
                          <a:sym typeface="Montserrat"/>
                        </a:rPr>
                        <a:t> de JavaScript, a la que asociamos la función.</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tag.onclick = ...</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42075">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A través del método </a:t>
                      </a:r>
                      <a:r>
                        <a:rPr lang="es" sz="1200" b="1" u="none" strike="noStrike" cap="none">
                          <a:solidFill>
                            <a:schemeClr val="dk2"/>
                          </a:solidFill>
                          <a:latin typeface="Montserrat"/>
                          <a:ea typeface="Montserrat"/>
                          <a:cs typeface="Montserrat"/>
                          <a:sym typeface="Montserrat"/>
                        </a:rPr>
                        <a:t>addEventListener</a:t>
                      </a:r>
                      <a:r>
                        <a:rPr lang="es" sz="1200" u="none" strike="noStrike" cap="none">
                          <a:solidFill>
                            <a:schemeClr val="dk2"/>
                          </a:solidFill>
                          <a:latin typeface="Montserrat"/>
                          <a:ea typeface="Montserrat"/>
                          <a:cs typeface="Montserrat"/>
                          <a:sym typeface="Montserrat"/>
                        </a:rPr>
                        <a:t>() , que permite crear un “atendedor” de eventos. </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tag.addEventListener("click", ...)</a:t>
                      </a:r>
                      <a:endParaRPr sz="1200" u="none" strike="noStrike" cap="none">
                        <a:solidFill>
                          <a:schemeClr val="dk2"/>
                        </a:solidFill>
                        <a:latin typeface="Montserrat"/>
                        <a:ea typeface="Montserrat"/>
                        <a:cs typeface="Montserrat"/>
                        <a:sym typeface="Montserrat"/>
                      </a:endParaRPr>
                    </a:p>
                  </a:txBody>
                  <a:tcPr marL="75950" marR="75950" marT="45725" marB="45725">
                    <a:lnL w="12225" cap="flat" cmpd="sng">
                      <a:solidFill>
                        <a:schemeClr val="dk2"/>
                      </a:solidFill>
                      <a:prstDash val="solid"/>
                      <a:round/>
                      <a:headEnd type="none" w="sm" len="sm"/>
                      <a:tailEnd type="none" w="sm" len="sm"/>
                    </a:lnL>
                    <a:lnR w="12225" cap="flat" cmpd="sng">
                      <a:solidFill>
                        <a:schemeClr val="dk2"/>
                      </a:solidFill>
                      <a:prstDash val="solid"/>
                      <a:round/>
                      <a:headEnd type="none" w="sm" len="sm"/>
                      <a:tailEnd type="none" w="sm" len="sm"/>
                    </a:lnR>
                    <a:lnT w="12225" cap="flat" cmpd="sng">
                      <a:solidFill>
                        <a:schemeClr val="dk2"/>
                      </a:solidFill>
                      <a:prstDash val="solid"/>
                      <a:round/>
                      <a:headEnd type="none" w="sm" len="sm"/>
                      <a:tailEnd type="none" w="sm" len="sm"/>
                    </a:lnT>
                    <a:lnB w="122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Eventos en JS desde atributos HTML</a:t>
            </a:r>
            <a:endParaRPr/>
          </a:p>
        </p:txBody>
      </p:sp>
      <p:sp>
        <p:nvSpPr>
          <p:cNvPr id="325" name="Google Shape;325;p26"/>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Probablemente sea la forma más sencilla de atender un evento. Definimos un evento a través de un </a:t>
            </a:r>
            <a:r>
              <a:rPr lang="es" sz="1650" b="1"/>
              <a:t>atributo</a:t>
            </a:r>
            <a:r>
              <a:rPr lang="es" sz="1650"/>
              <a:t> HTML, por ejemplo </a:t>
            </a:r>
            <a:r>
              <a:rPr lang="es" sz="1650" b="1"/>
              <a:t>onClick</a:t>
            </a:r>
            <a:r>
              <a:rPr lang="es" sz="1650"/>
              <a:t>. En el ejemplo, al hacer click sobre el botón se ejecuta la función flecha </a:t>
            </a:r>
            <a:r>
              <a:rPr lang="es" sz="1650" b="1"/>
              <a:t>enviarMensaje</a:t>
            </a:r>
            <a:r>
              <a:rPr lang="es" sz="1650"/>
              <a:t>. Esta función genera un mensaje “</a:t>
            </a:r>
            <a:r>
              <a:rPr lang="es" sz="1650" i="1"/>
              <a:t>Hola!</a:t>
            </a:r>
            <a:r>
              <a:rPr lang="es" sz="1650"/>
              <a:t>” mediante la función de javaScript </a:t>
            </a:r>
            <a:r>
              <a:rPr lang="es" sz="1650" b="1"/>
              <a:t>alert</a:t>
            </a:r>
            <a:r>
              <a:rPr lang="es" sz="1650"/>
              <a:t>.</a:t>
            </a:r>
            <a:endParaRPr sz="1650"/>
          </a:p>
        </p:txBody>
      </p:sp>
      <p:sp>
        <p:nvSpPr>
          <p:cNvPr id="326" name="Google Shape;326;p26"/>
          <p:cNvSpPr/>
          <p:nvPr/>
        </p:nvSpPr>
        <p:spPr>
          <a:xfrm>
            <a:off x="1481580" y="2876645"/>
            <a:ext cx="6283800" cy="944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&lt;</a:t>
            </a:r>
            <a:r>
              <a:rPr lang="es" sz="1200" b="0" i="0" u="none" strike="noStrike" cap="none">
                <a:solidFill>
                  <a:srgbClr val="F92672"/>
                </a:solidFill>
                <a:latin typeface="Consolas"/>
                <a:ea typeface="Consolas"/>
                <a:cs typeface="Consolas"/>
                <a:sym typeface="Consolas"/>
              </a:rPr>
              <a:t>button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onClick</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"enviaMensaje()"</a:t>
            </a:r>
            <a:r>
              <a:rPr lang="es" sz="1200" b="0" i="0" u="none" strike="noStrike" cap="none">
                <a:solidFill>
                  <a:srgbClr val="D5CED9"/>
                </a:solidFill>
                <a:latin typeface="Consolas"/>
                <a:ea typeface="Consolas"/>
                <a:cs typeface="Consolas"/>
                <a:sym typeface="Consolas"/>
              </a:rPr>
              <a:t>&gt;Haz clic!&lt;/</a:t>
            </a:r>
            <a:r>
              <a:rPr lang="es" sz="1200" b="0" i="0" u="none" strike="noStrike" cap="none">
                <a:solidFill>
                  <a:srgbClr val="F92672"/>
                </a:solidFill>
                <a:latin typeface="Consolas"/>
                <a:ea typeface="Consolas"/>
                <a:cs typeface="Consolas"/>
                <a:sym typeface="Consolas"/>
              </a:rPr>
              <a:t>button</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&lt;</a:t>
            </a:r>
            <a:r>
              <a:rPr lang="es" sz="1200" b="0" i="0" u="none" strike="noStrike" cap="none">
                <a:solidFill>
                  <a:srgbClr val="F92672"/>
                </a:solidFill>
                <a:latin typeface="Consolas"/>
                <a:ea typeface="Consolas"/>
                <a:cs typeface="Consolas"/>
                <a:sym typeface="Consolas"/>
              </a:rPr>
              <a:t>script</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enviarMensaje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alert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"Hola!"</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&lt;/</a:t>
            </a:r>
            <a:r>
              <a:rPr lang="es" sz="1200" b="0" i="0" u="none" strike="noStrike" cap="none">
                <a:solidFill>
                  <a:srgbClr val="F92672"/>
                </a:solidFill>
                <a:latin typeface="Consolas"/>
                <a:ea typeface="Consolas"/>
                <a:cs typeface="Consolas"/>
                <a:sym typeface="Consolas"/>
              </a:rPr>
              <a:t>script</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Eventos en JS desde propiedades JS</a:t>
            </a:r>
            <a:endParaRPr/>
          </a:p>
        </p:txBody>
      </p:sp>
      <p:sp>
        <p:nvSpPr>
          <p:cNvPr id="332" name="Google Shape;332;p27"/>
          <p:cNvSpPr txBox="1">
            <a:spLocks noGrp="1"/>
          </p:cNvSpPr>
          <p:nvPr>
            <p:ph type="body" idx="1"/>
          </p:nvPr>
        </p:nvSpPr>
        <p:spPr>
          <a:xfrm>
            <a:off x="432025" y="1304875"/>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Otra forma de utilizar eventos es utilizar las </a:t>
            </a:r>
            <a:r>
              <a:rPr lang="es" sz="1650" b="1"/>
              <a:t>propiedades</a:t>
            </a:r>
            <a:r>
              <a:rPr lang="es" sz="1650"/>
              <a:t> de Javascript. Por cada evento, existe una propiedad disponible en el elemento en cuestión:</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33" name="Google Shape;333;p27"/>
          <p:cNvSpPr/>
          <p:nvPr/>
        </p:nvSpPr>
        <p:spPr>
          <a:xfrm>
            <a:off x="1421400" y="2414101"/>
            <a:ext cx="6283800" cy="1166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&lt;</a:t>
            </a:r>
            <a:r>
              <a:rPr lang="es" sz="1200" b="0" i="0" u="none" strike="noStrike" cap="none">
                <a:solidFill>
                  <a:srgbClr val="F92672"/>
                </a:solidFill>
                <a:latin typeface="Consolas"/>
                <a:ea typeface="Consolas"/>
                <a:cs typeface="Consolas"/>
                <a:sym typeface="Consolas"/>
              </a:rPr>
              <a:t>button</a:t>
            </a:r>
            <a:r>
              <a:rPr lang="es" sz="1200" b="0" i="0" u="none" strike="noStrike" cap="none">
                <a:solidFill>
                  <a:srgbClr val="D5CED9"/>
                </a:solidFill>
                <a:latin typeface="Consolas"/>
                <a:ea typeface="Consolas"/>
                <a:cs typeface="Consolas"/>
                <a:sym typeface="Consolas"/>
              </a:rPr>
              <a:t>&gt;Haz clic!&lt;/</a:t>
            </a:r>
            <a:r>
              <a:rPr lang="es" sz="1200" b="0" i="0" u="none" strike="noStrike" cap="none">
                <a:solidFill>
                  <a:srgbClr val="F92672"/>
                </a:solidFill>
                <a:latin typeface="Consolas"/>
                <a:ea typeface="Consolas"/>
                <a:cs typeface="Consolas"/>
                <a:sym typeface="Consolas"/>
              </a:rPr>
              <a:t>button</a:t>
            </a:r>
            <a:r>
              <a:rPr lang="es" sz="1200" b="0" i="0" u="none" strike="noStrike" cap="none">
                <a:solidFill>
                  <a:srgbClr val="D5CED9"/>
                </a:solidFill>
                <a:latin typeface="Consolas"/>
                <a:ea typeface="Consolas"/>
                <a:cs typeface="Consolas"/>
                <a:sym typeface="Consolas"/>
              </a:rPr>
              <a:t>&gt;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&lt;</a:t>
            </a:r>
            <a:r>
              <a:rPr lang="es" sz="1200" b="0" i="0" u="none" strike="noStrike" cap="none">
                <a:solidFill>
                  <a:srgbClr val="F92672"/>
                </a:solidFill>
                <a:latin typeface="Consolas"/>
                <a:ea typeface="Consolas"/>
                <a:cs typeface="Consolas"/>
                <a:sym typeface="Consolas"/>
              </a:rPr>
              <a:t>script</a:t>
            </a:r>
            <a:r>
              <a:rPr lang="es" sz="1200" b="0" i="0" u="none" strike="noStrike" cap="none">
                <a:solidFill>
                  <a:srgbClr val="D5CED9"/>
                </a:solidFill>
                <a:latin typeface="Consolas"/>
                <a:ea typeface="Consolas"/>
                <a:cs typeface="Consolas"/>
                <a:sym typeface="Consolas"/>
              </a:rPr>
              <a:t>&gt;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button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querySelector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"button"</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button</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onclick</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C74DED"/>
                </a:solidFill>
                <a:latin typeface="Consolas"/>
                <a:ea typeface="Consolas"/>
                <a:cs typeface="Consolas"/>
                <a:sym typeface="Consolas"/>
              </a:rPr>
              <a:t>=&gt;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alert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"Hola!"</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&lt;/</a:t>
            </a:r>
            <a:r>
              <a:rPr lang="es" sz="1200" b="0" i="0" u="none" strike="noStrike" cap="none">
                <a:solidFill>
                  <a:srgbClr val="F92672"/>
                </a:solidFill>
                <a:latin typeface="Consolas"/>
                <a:ea typeface="Consolas"/>
                <a:cs typeface="Consolas"/>
                <a:sym typeface="Consolas"/>
              </a:rPr>
              <a:t>script</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Eventos con .addEventListener()</a:t>
            </a:r>
            <a:endParaRPr/>
          </a:p>
        </p:txBody>
      </p:sp>
      <p:sp>
        <p:nvSpPr>
          <p:cNvPr id="339" name="Google Shape;339;p28"/>
          <p:cNvSpPr txBox="1">
            <a:spLocks noGrp="1"/>
          </p:cNvSpPr>
          <p:nvPr>
            <p:ph type="body" idx="1"/>
          </p:nvPr>
        </p:nvSpPr>
        <p:spPr>
          <a:xfrm>
            <a:off x="432025" y="1304750"/>
            <a:ext cx="83829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b="1"/>
              <a:t>.addEventListener()</a:t>
            </a:r>
            <a:r>
              <a:rPr lang="es" sz="1650"/>
              <a:t> es la forma más elaborada de utilizar eventos: </a:t>
            </a:r>
            <a:r>
              <a:rPr lang="es" sz="1650" u="sng">
                <a:solidFill>
                  <a:schemeClr val="hlink"/>
                </a:solidFill>
                <a:hlinkClick r:id="rId3"/>
              </a:rPr>
              <a:t>+info</a:t>
            </a:r>
            <a:endParaRPr sz="1650"/>
          </a:p>
        </p:txBody>
      </p:sp>
      <p:sp>
        <p:nvSpPr>
          <p:cNvPr id="340" name="Google Shape;340;p28"/>
          <p:cNvSpPr/>
          <p:nvPr/>
        </p:nvSpPr>
        <p:spPr>
          <a:xfrm>
            <a:off x="1697100" y="1767050"/>
            <a:ext cx="5732400" cy="2855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DOCTYPE</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html</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html</a:t>
            </a:r>
            <a:r>
              <a:rPr lang="es" sz="1000" b="0" i="0" u="none" strike="noStrike" cap="none">
                <a:solidFill>
                  <a:srgbClr val="D5CED9"/>
                </a:solidFill>
                <a:highlight>
                  <a:srgbClr val="23262E"/>
                </a:highlight>
                <a:latin typeface="Consolas"/>
                <a:ea typeface="Consolas"/>
                <a:cs typeface="Consolas"/>
                <a:sym typeface="Consolas"/>
              </a:rPr>
              <a:t>&gt;&lt;</a:t>
            </a:r>
            <a:r>
              <a:rPr lang="es" sz="1000" b="0" i="0" u="none" strike="noStrike" cap="none">
                <a:solidFill>
                  <a:srgbClr val="F92672"/>
                </a:solidFill>
                <a:highlight>
                  <a:srgbClr val="23262E"/>
                </a:highlight>
                <a:latin typeface="Consolas"/>
                <a:ea typeface="Consolas"/>
                <a:cs typeface="Consolas"/>
                <a:sym typeface="Consolas"/>
              </a:rPr>
              <a:t>head</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&lt;</a:t>
            </a:r>
            <a:r>
              <a:rPr lang="es" sz="1000" b="0" i="0" u="none" strike="noStrike" cap="none">
                <a:solidFill>
                  <a:srgbClr val="F92672"/>
                </a:solidFill>
                <a:highlight>
                  <a:srgbClr val="23262E"/>
                </a:highlight>
                <a:latin typeface="Consolas"/>
                <a:ea typeface="Consolas"/>
                <a:cs typeface="Consolas"/>
                <a:sym typeface="Consolas"/>
              </a:rPr>
              <a:t>script</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function</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modifyText</a:t>
            </a:r>
            <a:r>
              <a:rPr lang="es" sz="1000" b="0" i="0" u="none" strike="noStrike" cap="none">
                <a:solidFill>
                  <a:srgbClr val="D5CED9"/>
                </a:solidFill>
                <a:highlight>
                  <a:srgbClr val="23262E"/>
                </a:highlight>
                <a:latin typeface="Consolas"/>
                <a:ea typeface="Consolas"/>
                <a:cs typeface="Consolas"/>
                <a:sym typeface="Consolas"/>
              </a:rPr>
              <a:t>() { </a:t>
            </a:r>
            <a:r>
              <a:rPr lang="es" sz="1000" b="0" i="0" u="none" strike="noStrike" cap="none">
                <a:solidFill>
                  <a:srgbClr val="5F6167"/>
                </a:solidFill>
                <a:highlight>
                  <a:srgbClr val="23262E"/>
                </a:highlight>
                <a:latin typeface="Consolas"/>
                <a:ea typeface="Consolas"/>
                <a:cs typeface="Consolas"/>
                <a:sym typeface="Consolas"/>
              </a:rPr>
              <a:t>// Función que modifica el contenido de #t2</a:t>
            </a:r>
            <a:endParaRPr sz="10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var</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00E8C6"/>
                </a:solidFill>
                <a:highlight>
                  <a:srgbClr val="23262E"/>
                </a:highlight>
                <a:latin typeface="Consolas"/>
                <a:ea typeface="Consolas"/>
                <a:cs typeface="Consolas"/>
                <a:sym typeface="Consolas"/>
              </a:rPr>
              <a:t>t2</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document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FFE66D"/>
                </a:solidFill>
                <a:highlight>
                  <a:srgbClr val="23262E"/>
                </a:highlight>
                <a:latin typeface="Consolas"/>
                <a:ea typeface="Consolas"/>
                <a:cs typeface="Consolas"/>
                <a:sym typeface="Consolas"/>
              </a:rPr>
              <a:t>getElementById</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"t2"</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t2</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firstChild</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nodeValue</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96E072"/>
                </a:solidFill>
                <a:highlight>
                  <a:srgbClr val="23262E"/>
                </a:highlight>
                <a:latin typeface="Consolas"/>
                <a:ea typeface="Consolas"/>
                <a:cs typeface="Consolas"/>
                <a:sym typeface="Consolas"/>
              </a:rPr>
              <a:t>"Tocado!"</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function</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load</a:t>
            </a:r>
            <a:r>
              <a:rPr lang="es" sz="1000" b="0" i="0" u="none" strike="noStrike" cap="none">
                <a:solidFill>
                  <a:srgbClr val="D5CED9"/>
                </a:solidFill>
                <a:highlight>
                  <a:srgbClr val="23262E"/>
                </a:highlight>
                <a:latin typeface="Consolas"/>
                <a:ea typeface="Consolas"/>
                <a:cs typeface="Consolas"/>
                <a:sym typeface="Consolas"/>
              </a:rPr>
              <a:t>() { </a:t>
            </a:r>
            <a:r>
              <a:rPr lang="es" sz="1000" b="0" i="0" u="none" strike="noStrike" cap="none">
                <a:solidFill>
                  <a:srgbClr val="5F6167"/>
                </a:solidFill>
                <a:highlight>
                  <a:srgbClr val="23262E"/>
                </a:highlight>
                <a:latin typeface="Consolas"/>
                <a:ea typeface="Consolas"/>
                <a:cs typeface="Consolas"/>
                <a:sym typeface="Consolas"/>
              </a:rPr>
              <a:t>// Función que establece el EventListener()</a:t>
            </a:r>
            <a:endParaRPr sz="10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var</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00E8C6"/>
                </a:solidFill>
                <a:highlight>
                  <a:srgbClr val="23262E"/>
                </a:highlight>
                <a:latin typeface="Consolas"/>
                <a:ea typeface="Consolas"/>
                <a:cs typeface="Consolas"/>
                <a:sym typeface="Consolas"/>
              </a:rPr>
              <a:t>el</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document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FFE66D"/>
                </a:solidFill>
                <a:highlight>
                  <a:srgbClr val="23262E"/>
                </a:highlight>
                <a:latin typeface="Consolas"/>
                <a:ea typeface="Consolas"/>
                <a:cs typeface="Consolas"/>
                <a:sym typeface="Consolas"/>
              </a:rPr>
              <a:t>getElementById</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"t2"</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el</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FFE66D"/>
                </a:solidFill>
                <a:highlight>
                  <a:srgbClr val="23262E"/>
                </a:highlight>
                <a:latin typeface="Consolas"/>
                <a:ea typeface="Consolas"/>
                <a:cs typeface="Consolas"/>
                <a:sym typeface="Consolas"/>
              </a:rPr>
              <a:t>addEventListener</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"click"</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00E8C6"/>
                </a:solidFill>
                <a:highlight>
                  <a:srgbClr val="23262E"/>
                </a:highlight>
                <a:latin typeface="Consolas"/>
                <a:ea typeface="Consolas"/>
                <a:cs typeface="Consolas"/>
                <a:sym typeface="Consolas"/>
              </a:rPr>
              <a:t>modifyText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false</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5F6167"/>
                </a:solidFill>
                <a:highlight>
                  <a:srgbClr val="23262E"/>
                </a:highlight>
                <a:latin typeface="Consolas"/>
                <a:ea typeface="Consolas"/>
                <a:cs typeface="Consolas"/>
                <a:sym typeface="Consolas"/>
              </a:rPr>
              <a:t>// Al cargar el documento, agregamos el EventListener()</a:t>
            </a:r>
            <a:endParaRPr sz="10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document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FFE66D"/>
                </a:solidFill>
                <a:highlight>
                  <a:srgbClr val="23262E"/>
                </a:highlight>
                <a:latin typeface="Consolas"/>
                <a:ea typeface="Consolas"/>
                <a:cs typeface="Consolas"/>
                <a:sym typeface="Consolas"/>
              </a:rPr>
              <a:t>addEventListener</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"DOMContentLoaded"</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00E8C6"/>
                </a:solidFill>
                <a:highlight>
                  <a:srgbClr val="23262E"/>
                </a:highlight>
                <a:latin typeface="Consolas"/>
                <a:ea typeface="Consolas"/>
                <a:cs typeface="Consolas"/>
                <a:sym typeface="Consolas"/>
              </a:rPr>
              <a:t>load</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false</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&lt;/</a:t>
            </a:r>
            <a:r>
              <a:rPr lang="es" sz="1000" b="0" i="0" u="none" strike="noStrike" cap="none">
                <a:solidFill>
                  <a:srgbClr val="F92672"/>
                </a:solidFill>
                <a:highlight>
                  <a:srgbClr val="23262E"/>
                </a:highlight>
                <a:latin typeface="Consolas"/>
                <a:ea typeface="Consolas"/>
                <a:cs typeface="Consolas"/>
                <a:sym typeface="Consolas"/>
              </a:rPr>
              <a:t>script</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head</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body</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&lt;</a:t>
            </a:r>
            <a:r>
              <a:rPr lang="es" sz="1000" b="0" i="0" u="none" strike="noStrike" cap="none">
                <a:solidFill>
                  <a:srgbClr val="F92672"/>
                </a:solidFill>
                <a:highlight>
                  <a:srgbClr val="23262E"/>
                </a:highlight>
                <a:latin typeface="Consolas"/>
                <a:ea typeface="Consolas"/>
                <a:cs typeface="Consolas"/>
                <a:sym typeface="Consolas"/>
              </a:rPr>
              <a:t>p</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id</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"t2"</a:t>
            </a:r>
            <a:r>
              <a:rPr lang="es" sz="1000" b="0" i="0" u="none" strike="noStrike" cap="none">
                <a:solidFill>
                  <a:srgbClr val="D5CED9"/>
                </a:solidFill>
                <a:highlight>
                  <a:srgbClr val="23262E"/>
                </a:highlight>
                <a:latin typeface="Consolas"/>
                <a:ea typeface="Consolas"/>
                <a:cs typeface="Consolas"/>
                <a:sym typeface="Consolas"/>
              </a:rPr>
              <a:t>&gt;¡Haz click aquí!&lt;/</a:t>
            </a:r>
            <a:r>
              <a:rPr lang="es" sz="1000" b="0" i="0" u="none" strike="noStrike" cap="none">
                <a:solidFill>
                  <a:srgbClr val="F92672"/>
                </a:solidFill>
                <a:highlight>
                  <a:srgbClr val="23262E"/>
                </a:highlight>
                <a:latin typeface="Consolas"/>
                <a:ea typeface="Consolas"/>
                <a:cs typeface="Consolas"/>
                <a:sym typeface="Consolas"/>
              </a:rPr>
              <a:t>p</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&lt;/</a:t>
            </a:r>
            <a:r>
              <a:rPr lang="es" sz="1000" b="0" i="0" u="none" strike="noStrike" cap="none">
                <a:solidFill>
                  <a:srgbClr val="F92672"/>
                </a:solidFill>
                <a:highlight>
                  <a:srgbClr val="23262E"/>
                </a:highlight>
                <a:latin typeface="Consolas"/>
                <a:ea typeface="Consolas"/>
                <a:cs typeface="Consolas"/>
                <a:sym typeface="Consolas"/>
              </a:rPr>
              <a:t>body</a:t>
            </a:r>
            <a:r>
              <a:rPr lang="es" sz="1000" b="0" i="0" u="none" strike="noStrike" cap="none">
                <a:solidFill>
                  <a:srgbClr val="D5CED9"/>
                </a:solidFill>
                <a:highlight>
                  <a:srgbClr val="23262E"/>
                </a:highlight>
                <a:latin typeface="Consolas"/>
                <a:ea typeface="Consolas"/>
                <a:cs typeface="Consolas"/>
                <a:sym typeface="Consolas"/>
              </a:rPr>
              <a:t>&gt;&lt;/</a:t>
            </a:r>
            <a:r>
              <a:rPr lang="es" sz="1000" b="0" i="0" u="none" strike="noStrike" cap="none">
                <a:solidFill>
                  <a:srgbClr val="F92672"/>
                </a:solidFill>
                <a:highlight>
                  <a:srgbClr val="23262E"/>
                </a:highlight>
                <a:latin typeface="Consolas"/>
                <a:ea typeface="Consolas"/>
                <a:cs typeface="Consolas"/>
                <a:sym typeface="Consolas"/>
              </a:rPr>
              <a:t>html</a:t>
            </a:r>
            <a:r>
              <a:rPr lang="es" sz="1000" b="0" i="0" u="none" strike="noStrike" cap="none">
                <a:solidFill>
                  <a:srgbClr val="D5CED9"/>
                </a:solidFill>
                <a:highlight>
                  <a:srgbClr val="23262E"/>
                </a:highlight>
                <a:latin typeface="Consolas"/>
                <a:ea typeface="Consolas"/>
                <a:cs typeface="Consolas"/>
                <a:sym typeface="Consolas"/>
              </a:rPr>
              <a:t>&gt;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endParaRPr sz="10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0"/>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352" name="Google Shape;352;p30"/>
          <p:cNvSpPr txBo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10000"/>
          </a:bodyPr>
          <a:lstStyle/>
          <a:p>
            <a:pPr marL="0" marR="0" lvl="0" indent="0" algn="l" rtl="0">
              <a:lnSpc>
                <a:spcPct val="115000"/>
              </a:lnSpc>
              <a:spcBef>
                <a:spcPts val="0"/>
              </a:spcBef>
              <a:spcAft>
                <a:spcPts val="0"/>
              </a:spcAft>
              <a:buClr>
                <a:srgbClr val="000000"/>
              </a:buClr>
              <a:buSzPct val="100000"/>
              <a:buFont typeface="Arial"/>
              <a:buNone/>
            </a:pPr>
            <a:r>
              <a:rPr lang="es" sz="1650" b="0" i="0" u="none" strike="noStrike" cap="none">
                <a:solidFill>
                  <a:srgbClr val="595959"/>
                </a:solidFill>
                <a:latin typeface="Montserrat"/>
                <a:ea typeface="Montserrat"/>
                <a:cs typeface="Montserrat"/>
                <a:sym typeface="Montserrat"/>
              </a:rPr>
              <a:t>Material de lectura:</a:t>
            </a:r>
            <a:endParaRPr sz="1650" b="0" i="0" u="none" strike="noStrike" cap="none">
              <a:solidFill>
                <a:srgbClr val="595959"/>
              </a:solidFill>
              <a:latin typeface="Montserrat"/>
              <a:ea typeface="Montserrat"/>
              <a:cs typeface="Montserrat"/>
              <a:sym typeface="Montserrat"/>
            </a:endParaRPr>
          </a:p>
          <a:p>
            <a:pPr marL="457200" marR="0" lvl="0" indent="-307989" algn="l" rtl="0">
              <a:lnSpc>
                <a:spcPct val="115000"/>
              </a:lnSpc>
              <a:spcBef>
                <a:spcPts val="1200"/>
              </a:spcBef>
              <a:spcAft>
                <a:spcPts val="0"/>
              </a:spcAft>
              <a:buClr>
                <a:srgbClr val="000000"/>
              </a:buClr>
              <a:buSzPct val="100000"/>
              <a:buFont typeface="Montserrat"/>
              <a:buChar char="●"/>
            </a:pPr>
            <a:r>
              <a:rPr lang="es" sz="1350" b="0" i="0" u="none" strike="noStrike" cap="none">
                <a:solidFill>
                  <a:srgbClr val="595959"/>
                </a:solidFill>
                <a:latin typeface="Montserrat"/>
                <a:ea typeface="Montserrat"/>
                <a:cs typeface="Montserrat"/>
                <a:sym typeface="Montserrat"/>
              </a:rPr>
              <a:t>Eventos en JS: </a:t>
            </a:r>
            <a:r>
              <a:rPr lang="es" sz="1350" b="0" i="0" u="sng" strike="noStrike" cap="none">
                <a:solidFill>
                  <a:schemeClr val="hlink"/>
                </a:solidFill>
                <a:latin typeface="Montserrat"/>
                <a:ea typeface="Montserrat"/>
                <a:cs typeface="Montserrat"/>
                <a:sym typeface="Montserrat"/>
                <a:hlinkClick r:id="rId3"/>
              </a:rPr>
              <a:t>https://developer.mozilla.org/es/docs/Web/Events</a:t>
            </a:r>
            <a:r>
              <a:rPr lang="es" sz="1350" b="0" i="0" u="none" strike="noStrike" cap="none">
                <a:solidFill>
                  <a:srgbClr val="595959"/>
                </a:solidFill>
                <a:latin typeface="Montserrat"/>
                <a:ea typeface="Montserrat"/>
                <a:cs typeface="Montserrat"/>
                <a:sym typeface="Montserrat"/>
              </a:rPr>
              <a:t> </a:t>
            </a:r>
            <a:endParaRPr sz="1350" b="0" i="0" u="none" strike="noStrike" cap="none">
              <a:solidFill>
                <a:srgbClr val="595959"/>
              </a:solidFill>
              <a:latin typeface="Montserrat"/>
              <a:ea typeface="Montserrat"/>
              <a:cs typeface="Montserrat"/>
              <a:sym typeface="Montserrat"/>
            </a:endParaRPr>
          </a:p>
          <a:p>
            <a:pPr marL="457200" marR="0" lvl="0" indent="-307989" algn="l" rtl="0">
              <a:lnSpc>
                <a:spcPct val="115000"/>
              </a:lnSpc>
              <a:spcBef>
                <a:spcPts val="0"/>
              </a:spcBef>
              <a:spcAft>
                <a:spcPts val="0"/>
              </a:spcAft>
              <a:buClr>
                <a:srgbClr val="595959"/>
              </a:buClr>
              <a:buSzPct val="100000"/>
              <a:buFont typeface="Montserrat"/>
              <a:buChar char="●"/>
            </a:pPr>
            <a:r>
              <a:rPr lang="es" sz="1350" b="0" i="0" u="none" strike="noStrike" cap="none">
                <a:solidFill>
                  <a:srgbClr val="595959"/>
                </a:solidFill>
                <a:latin typeface="Montserrat"/>
                <a:ea typeface="Montserrat"/>
                <a:cs typeface="Montserrat"/>
                <a:sym typeface="Montserrat"/>
              </a:rPr>
              <a:t>Lista de los tipos de eventos más habituales en Javascript: </a:t>
            </a:r>
            <a:r>
              <a:rPr lang="es" sz="1350" b="0" i="0" u="sng" strike="noStrike" cap="none">
                <a:solidFill>
                  <a:schemeClr val="hlink"/>
                </a:solidFill>
                <a:latin typeface="Montserrat"/>
                <a:ea typeface="Montserrat"/>
                <a:cs typeface="Montserrat"/>
                <a:sym typeface="Montserrat"/>
                <a:hlinkClick r:id="rId4"/>
              </a:rPr>
              <a:t>https://desarrolloweb.com/articulos/1236.php</a:t>
            </a:r>
            <a:r>
              <a:rPr lang="es" sz="1350" b="0" i="0" u="none" strike="noStrike" cap="none">
                <a:solidFill>
                  <a:srgbClr val="595959"/>
                </a:solidFill>
                <a:latin typeface="Montserrat"/>
                <a:ea typeface="Montserrat"/>
                <a:cs typeface="Montserrat"/>
                <a:sym typeface="Montserrat"/>
              </a:rPr>
              <a:t> </a:t>
            </a:r>
            <a:endParaRPr sz="1350" b="0" i="0" u="none" strike="noStrike" cap="none">
              <a:solidFill>
                <a:srgbClr val="595959"/>
              </a:solidFill>
              <a:latin typeface="Montserrat"/>
              <a:ea typeface="Montserrat"/>
              <a:cs typeface="Montserrat"/>
              <a:sym typeface="Montserrat"/>
            </a:endParaRPr>
          </a:p>
          <a:p>
            <a:pPr marL="457200" marR="0" lvl="0" indent="-307989" algn="l" rtl="0">
              <a:lnSpc>
                <a:spcPct val="115000"/>
              </a:lnSpc>
              <a:spcBef>
                <a:spcPts val="0"/>
              </a:spcBef>
              <a:spcAft>
                <a:spcPts val="0"/>
              </a:spcAft>
              <a:buClr>
                <a:srgbClr val="595959"/>
              </a:buClr>
              <a:buSzPct val="100000"/>
              <a:buFont typeface="Montserrat"/>
              <a:buChar char="●"/>
            </a:pPr>
            <a:r>
              <a:rPr lang="es" sz="1350" b="0" i="0" u="none" strike="noStrike" cap="none">
                <a:solidFill>
                  <a:srgbClr val="595959"/>
                </a:solidFill>
                <a:latin typeface="Montserrat"/>
                <a:ea typeface="Montserrat"/>
                <a:cs typeface="Montserrat"/>
                <a:sym typeface="Montserrat"/>
              </a:rPr>
              <a:t>addEventListener: </a:t>
            </a:r>
            <a:r>
              <a:rPr lang="es" sz="1350" b="0" i="0" u="sng" strike="noStrike" cap="none">
                <a:solidFill>
                  <a:schemeClr val="hlink"/>
                </a:solidFill>
                <a:latin typeface="Montserrat"/>
                <a:ea typeface="Montserrat"/>
                <a:cs typeface="Montserrat"/>
                <a:sym typeface="Montserrat"/>
                <a:hlinkClick r:id="rId5"/>
              </a:rPr>
              <a:t>https://developer.mozilla.org/es/docs/Web/API/EventTarget/addEventListener</a:t>
            </a:r>
            <a:r>
              <a:rPr lang="es" sz="1350" b="0" i="0" u="none" strike="noStrike" cap="none">
                <a:solidFill>
                  <a:srgbClr val="595959"/>
                </a:solidFill>
                <a:latin typeface="Montserrat"/>
                <a:ea typeface="Montserrat"/>
                <a:cs typeface="Montserrat"/>
                <a:sym typeface="Montserrat"/>
              </a:rPr>
              <a:t> </a:t>
            </a:r>
            <a:endParaRPr sz="13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200"/>
              </a:spcBef>
              <a:spcAft>
                <a:spcPts val="0"/>
              </a:spcAft>
              <a:buClr>
                <a:srgbClr val="000000"/>
              </a:buClr>
              <a:buSzPct val="100000"/>
              <a:buFont typeface="Arial"/>
              <a:buNone/>
            </a:pPr>
            <a:r>
              <a:rPr lang="es" sz="1650" b="0" i="0" u="none" strike="noStrike" cap="none">
                <a:solidFill>
                  <a:srgbClr val="595959"/>
                </a:solidFill>
                <a:latin typeface="Montserrat"/>
                <a:ea typeface="Montserrat"/>
                <a:cs typeface="Montserrat"/>
                <a:sym typeface="Montserrat"/>
              </a:rPr>
              <a:t>Videos:</a:t>
            </a:r>
            <a:endParaRPr sz="1650" b="0" i="0" u="none" strike="noStrike" cap="none">
              <a:solidFill>
                <a:srgbClr val="595959"/>
              </a:solidFill>
              <a:latin typeface="Montserrat"/>
              <a:ea typeface="Montserrat"/>
              <a:cs typeface="Montserrat"/>
              <a:sym typeface="Montserrat"/>
            </a:endParaRPr>
          </a:p>
          <a:p>
            <a:pPr marL="457200" marR="0" lvl="0" indent="-306944" algn="l" rtl="0">
              <a:lnSpc>
                <a:spcPct val="115000"/>
              </a:lnSpc>
              <a:spcBef>
                <a:spcPts val="1200"/>
              </a:spcBef>
              <a:spcAft>
                <a:spcPts val="0"/>
              </a:spcAft>
              <a:buClr>
                <a:srgbClr val="595959"/>
              </a:buClr>
              <a:buSzPct val="100000"/>
              <a:buFont typeface="Montserrat"/>
              <a:buChar char="●"/>
            </a:pPr>
            <a:r>
              <a:rPr lang="es" sz="1333" b="0" i="0" u="none" strike="noStrike" cap="none">
                <a:solidFill>
                  <a:srgbClr val="595959"/>
                </a:solidFill>
                <a:latin typeface="Montserrat"/>
                <a:ea typeface="Montserrat"/>
                <a:cs typeface="Montserrat"/>
                <a:sym typeface="Montserrat"/>
              </a:rPr>
              <a:t>10 Fundamentos modernos que debes conocer en JS: </a:t>
            </a:r>
            <a:r>
              <a:rPr lang="es" sz="1333" b="0" i="0" u="sng" strike="noStrike" cap="none">
                <a:solidFill>
                  <a:schemeClr val="hlink"/>
                </a:solidFill>
                <a:latin typeface="Montserrat"/>
                <a:ea typeface="Montserrat"/>
                <a:cs typeface="Montserrat"/>
                <a:sym typeface="Montserrat"/>
                <a:hlinkClick r:id="rId6"/>
              </a:rPr>
              <a:t>https://www.youtube.com/watch?v=Z4TuS0HEJP8&amp;list=PLPl81lqbj-4I2ZOzryjPKxfhK3BzTlaJ7</a:t>
            </a:r>
            <a:r>
              <a:rPr lang="es" sz="1333" b="0" i="0" u="none" strike="noStrike" cap="none">
                <a:solidFill>
                  <a:srgbClr val="595959"/>
                </a:solidFill>
                <a:latin typeface="Montserrat"/>
                <a:ea typeface="Montserrat"/>
                <a:cs typeface="Montserrat"/>
                <a:sym typeface="Montserrat"/>
              </a:rPr>
              <a:t> </a:t>
            </a:r>
            <a:endParaRPr sz="1333" b="0" i="0" u="none" strike="noStrike" cap="none">
              <a:solidFill>
                <a:srgbClr val="595959"/>
              </a:solidFill>
              <a:latin typeface="Montserrat"/>
              <a:ea typeface="Montserrat"/>
              <a:cs typeface="Montserrat"/>
              <a:sym typeface="Montserrat"/>
            </a:endParaRPr>
          </a:p>
          <a:p>
            <a:pPr marL="457200" marR="0" lvl="0" indent="-306944" algn="l" rtl="0">
              <a:lnSpc>
                <a:spcPct val="115000"/>
              </a:lnSpc>
              <a:spcBef>
                <a:spcPts val="0"/>
              </a:spcBef>
              <a:spcAft>
                <a:spcPts val="0"/>
              </a:spcAft>
              <a:buClr>
                <a:srgbClr val="595959"/>
              </a:buClr>
              <a:buSzPct val="100000"/>
              <a:buFont typeface="Montserrat"/>
              <a:buChar char="●"/>
            </a:pPr>
            <a:r>
              <a:rPr lang="es" sz="1333" b="0" i="0" u="none" strike="noStrike" cap="none">
                <a:solidFill>
                  <a:srgbClr val="595959"/>
                </a:solidFill>
                <a:latin typeface="Montserrat"/>
                <a:ea typeface="Montserrat"/>
                <a:cs typeface="Montserrat"/>
                <a:sym typeface="Montserrat"/>
              </a:rPr>
              <a:t>DOM fundamentos: </a:t>
            </a:r>
            <a:r>
              <a:rPr lang="es" sz="1333" b="0" i="0" u="sng" strike="noStrike" cap="none">
                <a:solidFill>
                  <a:schemeClr val="hlink"/>
                </a:solidFill>
                <a:latin typeface="Montserrat"/>
                <a:ea typeface="Montserrat"/>
                <a:cs typeface="Montserrat"/>
                <a:sym typeface="Montserrat"/>
                <a:hlinkClick r:id="rId7"/>
              </a:rPr>
              <a:t>https://www.youtube.com/watch?v=bYdUoqi6JXE</a:t>
            </a:r>
            <a:r>
              <a:rPr lang="es" sz="1333" b="0" i="0" u="none" strike="noStrike" cap="none">
                <a:solidFill>
                  <a:srgbClr val="595959"/>
                </a:solidFill>
                <a:latin typeface="Montserrat"/>
                <a:ea typeface="Montserrat"/>
                <a:cs typeface="Montserrat"/>
                <a:sym typeface="Montserrat"/>
              </a:rPr>
              <a:t> </a:t>
            </a:r>
            <a:endParaRPr sz="1333" b="0" i="0" u="none" strike="noStrike" cap="none">
              <a:solidFill>
                <a:srgbClr val="595959"/>
              </a:solidFill>
              <a:latin typeface="Montserrat"/>
              <a:ea typeface="Montserrat"/>
              <a:cs typeface="Montserrat"/>
              <a:sym typeface="Montserrat"/>
            </a:endParaRPr>
          </a:p>
          <a:p>
            <a:pPr marL="457200" marR="0" lvl="0" indent="-306944" algn="l" rtl="0">
              <a:lnSpc>
                <a:spcPct val="115000"/>
              </a:lnSpc>
              <a:spcBef>
                <a:spcPts val="0"/>
              </a:spcBef>
              <a:spcAft>
                <a:spcPts val="0"/>
              </a:spcAft>
              <a:buClr>
                <a:srgbClr val="595959"/>
              </a:buClr>
              <a:buSzPct val="100000"/>
              <a:buFont typeface="Montserrat"/>
              <a:buChar char="●"/>
            </a:pPr>
            <a:r>
              <a:rPr lang="es" sz="1333" b="0" i="0" u="none" strike="noStrike" cap="none">
                <a:solidFill>
                  <a:srgbClr val="595959"/>
                </a:solidFill>
                <a:latin typeface="Montserrat"/>
                <a:ea typeface="Montserrat"/>
                <a:cs typeface="Montserrat"/>
                <a:sym typeface="Montserrat"/>
              </a:rPr>
              <a:t>DOM delegación de eventos: </a:t>
            </a:r>
            <a:r>
              <a:rPr lang="es" sz="1333" b="0" i="0" u="sng" strike="noStrike" cap="none">
                <a:solidFill>
                  <a:schemeClr val="hlink"/>
                </a:solidFill>
                <a:latin typeface="Montserrat"/>
                <a:ea typeface="Montserrat"/>
                <a:cs typeface="Montserrat"/>
                <a:sym typeface="Montserrat"/>
                <a:hlinkClick r:id="rId8"/>
              </a:rPr>
              <a:t>https://www.youtube.com/watch?v=OspjzGQa86g&amp;t=8017s</a:t>
            </a:r>
            <a:r>
              <a:rPr lang="es" sz="1333" b="0" i="0" u="none" strike="noStrike" cap="none">
                <a:solidFill>
                  <a:srgbClr val="595959"/>
                </a:solidFill>
                <a:latin typeface="Montserrat"/>
                <a:ea typeface="Montserrat"/>
                <a:cs typeface="Montserrat"/>
                <a:sym typeface="Montserrat"/>
              </a:rPr>
              <a:t> </a:t>
            </a:r>
            <a:endParaRPr sz="1333" b="0" i="0" u="none" strike="noStrike" cap="none">
              <a:solidFill>
                <a:srgbClr val="595959"/>
              </a:solidFill>
              <a:latin typeface="Montserrat"/>
              <a:ea typeface="Montserrat"/>
              <a:cs typeface="Montserrat"/>
              <a:sym typeface="Montserrat"/>
            </a:endParaRPr>
          </a:p>
          <a:p>
            <a:pPr marL="457200" marR="0" lvl="0" indent="-306944" algn="l" rtl="0">
              <a:lnSpc>
                <a:spcPct val="115000"/>
              </a:lnSpc>
              <a:spcBef>
                <a:spcPts val="0"/>
              </a:spcBef>
              <a:spcAft>
                <a:spcPts val="0"/>
              </a:spcAft>
              <a:buClr>
                <a:srgbClr val="595959"/>
              </a:buClr>
              <a:buSzPct val="100000"/>
              <a:buFont typeface="Montserrat"/>
              <a:buChar char="●"/>
            </a:pPr>
            <a:r>
              <a:rPr lang="es" sz="1333" b="0" i="0" u="none" strike="noStrike" cap="none">
                <a:solidFill>
                  <a:srgbClr val="595959"/>
                </a:solidFill>
                <a:latin typeface="Montserrat"/>
                <a:ea typeface="Montserrat"/>
                <a:cs typeface="Montserrat"/>
                <a:sym typeface="Montserrat"/>
              </a:rPr>
              <a:t>Formularios: </a:t>
            </a:r>
            <a:r>
              <a:rPr lang="es" sz="1333" b="0" i="0" u="sng" strike="noStrike" cap="none">
                <a:solidFill>
                  <a:schemeClr val="hlink"/>
                </a:solidFill>
                <a:latin typeface="Montserrat"/>
                <a:ea typeface="Montserrat"/>
                <a:cs typeface="Montserrat"/>
                <a:sym typeface="Montserrat"/>
                <a:hlinkClick r:id="rId9"/>
              </a:rPr>
              <a:t>https://www.youtube.com/watch?v=L5Yin6K4ARs</a:t>
            </a:r>
            <a:r>
              <a:rPr lang="es" sz="1333" b="0" i="0" u="none" strike="noStrike" cap="none">
                <a:solidFill>
                  <a:srgbClr val="595959"/>
                </a:solidFill>
                <a:latin typeface="Montserrat"/>
                <a:ea typeface="Montserrat"/>
                <a:cs typeface="Montserrat"/>
                <a:sym typeface="Montserrat"/>
              </a:rPr>
              <a:t> </a:t>
            </a:r>
            <a:endParaRPr sz="1333" b="0" i="0" u="none" strike="noStrike" cap="none">
              <a:solidFill>
                <a:srgbClr val="595959"/>
              </a:solidFill>
              <a:latin typeface="Montserrat"/>
              <a:ea typeface="Montserrat"/>
              <a:cs typeface="Montserrat"/>
              <a:sym typeface="Montserrat"/>
            </a:endParaRPr>
          </a:p>
          <a:p>
            <a:pPr marL="457200" marR="0" lvl="0" indent="-306944" algn="l" rtl="0">
              <a:lnSpc>
                <a:spcPct val="115000"/>
              </a:lnSpc>
              <a:spcBef>
                <a:spcPts val="0"/>
              </a:spcBef>
              <a:spcAft>
                <a:spcPts val="0"/>
              </a:spcAft>
              <a:buClr>
                <a:srgbClr val="595959"/>
              </a:buClr>
              <a:buSzPct val="100000"/>
              <a:buFont typeface="Montserrat"/>
              <a:buChar char="●"/>
            </a:pPr>
            <a:r>
              <a:rPr lang="es" sz="1333" b="0" i="0" u="none" strike="noStrike" cap="none">
                <a:solidFill>
                  <a:srgbClr val="595959"/>
                </a:solidFill>
                <a:latin typeface="Montserrat"/>
                <a:ea typeface="Montserrat"/>
                <a:cs typeface="Montserrat"/>
                <a:sym typeface="Montserrat"/>
              </a:rPr>
              <a:t>Callback, Promesas y Async Await: </a:t>
            </a:r>
            <a:r>
              <a:rPr lang="es" sz="1333" b="0" i="0" u="sng" strike="noStrike" cap="none">
                <a:solidFill>
                  <a:schemeClr val="hlink"/>
                </a:solidFill>
                <a:latin typeface="Montserrat"/>
                <a:ea typeface="Montserrat"/>
                <a:cs typeface="Montserrat"/>
                <a:sym typeface="Montserrat"/>
                <a:hlinkClick r:id="rId10"/>
              </a:rPr>
              <a:t>https://www.youtube.com/watch?v=V0tiKDHk7t0</a:t>
            </a:r>
            <a:r>
              <a:rPr lang="es" sz="1333" b="0" i="0" u="none" strike="noStrike" cap="none">
                <a:solidFill>
                  <a:srgbClr val="595959"/>
                </a:solidFill>
                <a:latin typeface="Montserrat"/>
                <a:ea typeface="Montserrat"/>
                <a:cs typeface="Montserrat"/>
                <a:sym typeface="Montserrat"/>
              </a:rPr>
              <a:t> </a:t>
            </a:r>
            <a:endParaRPr sz="1333" b="0" i="0" u="none" strike="noStrike" cap="none">
              <a:solidFill>
                <a:srgbClr val="595959"/>
              </a:solidFill>
              <a:latin typeface="Montserrat"/>
              <a:ea typeface="Montserrat"/>
              <a:cs typeface="Montserrat"/>
              <a:sym typeface="Montserrat"/>
            </a:endParaRPr>
          </a:p>
          <a:p>
            <a:pPr marL="457200" marR="0" lvl="0" indent="-306944" algn="l" rtl="0">
              <a:lnSpc>
                <a:spcPct val="115000"/>
              </a:lnSpc>
              <a:spcBef>
                <a:spcPts val="0"/>
              </a:spcBef>
              <a:spcAft>
                <a:spcPts val="0"/>
              </a:spcAft>
              <a:buClr>
                <a:srgbClr val="595959"/>
              </a:buClr>
              <a:buSzPct val="100000"/>
              <a:buFont typeface="Montserrat"/>
              <a:buChar char="●"/>
            </a:pPr>
            <a:r>
              <a:rPr lang="es" sz="1333" b="0" i="0" u="none" strike="noStrike" cap="none">
                <a:solidFill>
                  <a:srgbClr val="595959"/>
                </a:solidFill>
                <a:latin typeface="Montserrat"/>
                <a:ea typeface="Montserrat"/>
                <a:cs typeface="Montserrat"/>
                <a:sym typeface="Montserrat"/>
              </a:rPr>
              <a:t>Fetch: </a:t>
            </a:r>
            <a:r>
              <a:rPr lang="es" sz="1333" b="0" i="0" u="sng" strike="noStrike" cap="none">
                <a:solidFill>
                  <a:schemeClr val="hlink"/>
                </a:solidFill>
                <a:latin typeface="Montserrat"/>
                <a:ea typeface="Montserrat"/>
                <a:cs typeface="Montserrat"/>
                <a:sym typeface="Montserrat"/>
                <a:hlinkClick r:id="rId11"/>
              </a:rPr>
              <a:t>https://www.youtube.com/watch?v=cBuTxGdGjM8</a:t>
            </a:r>
            <a:r>
              <a:rPr lang="es" sz="1333" b="0" i="0" u="none" strike="noStrike" cap="none">
                <a:solidFill>
                  <a:srgbClr val="595959"/>
                </a:solidFill>
                <a:latin typeface="Montserrat"/>
                <a:ea typeface="Montserrat"/>
                <a:cs typeface="Montserrat"/>
                <a:sym typeface="Montserrat"/>
              </a:rPr>
              <a:t> </a:t>
            </a:r>
            <a:endParaRPr sz="1333"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s"/>
              <a:t>Actividades prácticas:</a:t>
            </a:r>
            <a:endParaRPr/>
          </a:p>
        </p:txBody>
      </p:sp>
      <p:sp>
        <p:nvSpPr>
          <p:cNvPr id="358" name="Google Shape;358;p31"/>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Agregar la validación de los campos obligatorios del formulario creado en el TPO. Opcional: el formulario podrá enviar un email utilizando algún servicio externo destinado para ello.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4"/>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18</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17</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19</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Arrays, Storage y JSON</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Arrays.</a:t>
            </a:r>
            <a:endParaRPr/>
          </a:p>
          <a:p>
            <a:pPr marL="457200" lvl="0" indent="-292100" algn="l" rtl="0">
              <a:lnSpc>
                <a:spcPct val="115000"/>
              </a:lnSpc>
              <a:spcBef>
                <a:spcPts val="0"/>
              </a:spcBef>
              <a:spcAft>
                <a:spcPts val="0"/>
              </a:spcAft>
              <a:buSzPts val="1000"/>
              <a:buChar char="●"/>
            </a:pPr>
            <a:r>
              <a:rPr lang="es"/>
              <a:t>Funciones para operar arrays.</a:t>
            </a:r>
            <a:endParaRPr/>
          </a:p>
          <a:p>
            <a:pPr marL="457200" lvl="0" indent="-292100" algn="l" rtl="0">
              <a:lnSpc>
                <a:spcPct val="115000"/>
              </a:lnSpc>
              <a:spcBef>
                <a:spcPts val="0"/>
              </a:spcBef>
              <a:spcAft>
                <a:spcPts val="0"/>
              </a:spcAft>
              <a:buSzPts val="1000"/>
              <a:buChar char="●"/>
            </a:pPr>
            <a:r>
              <a:rPr lang="es"/>
              <a:t>Trabajar con array de objetos.</a:t>
            </a:r>
            <a:endParaRPr/>
          </a:p>
          <a:p>
            <a:pPr marL="457200" lvl="0" indent="-292100" algn="l" rtl="0">
              <a:lnSpc>
                <a:spcPct val="115000"/>
              </a:lnSpc>
              <a:spcBef>
                <a:spcPts val="0"/>
              </a:spcBef>
              <a:spcAft>
                <a:spcPts val="0"/>
              </a:spcAft>
              <a:buSzPts val="1000"/>
              <a:buChar char="●"/>
            </a:pPr>
            <a:r>
              <a:rPr lang="es"/>
              <a:t>Web Storage.</a:t>
            </a:r>
            <a:endParaRPr/>
          </a:p>
          <a:p>
            <a:pPr marL="457200" lvl="0" indent="-292100" algn="l" rtl="0">
              <a:lnSpc>
                <a:spcPct val="115000"/>
              </a:lnSpc>
              <a:spcBef>
                <a:spcPts val="0"/>
              </a:spcBef>
              <a:spcAft>
                <a:spcPts val="0"/>
              </a:spcAft>
              <a:buSzPts val="1000"/>
              <a:buChar char="●"/>
            </a:pPr>
            <a:r>
              <a:rPr lang="es"/>
              <a:t>JSON. Formato y ejemplos de uso.</a:t>
            </a:r>
            <a:endParaRPr/>
          </a:p>
          <a:p>
            <a:pPr marL="0" lvl="0" indent="0" algn="l" rtl="0">
              <a:lnSpc>
                <a:spcPct val="115000"/>
              </a:lnSpc>
              <a:spcBef>
                <a:spcPts val="0"/>
              </a:spcBef>
              <a:spcAft>
                <a:spcPts val="0"/>
              </a:spcAft>
              <a:buSzPts val="1000"/>
              <a:buNone/>
            </a:pPr>
            <a:endParaRPr b="1"/>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t>Trabajo Práctico Obligatorio</a:t>
            </a:r>
            <a:endParaRPr b="1" dirty="0"/>
          </a:p>
          <a:p>
            <a:pPr marL="0" lvl="0" indent="0" algn="l" rtl="0">
              <a:lnSpc>
                <a:spcPct val="100000"/>
              </a:lnSpc>
              <a:spcBef>
                <a:spcPts val="0"/>
              </a:spcBef>
              <a:spcAft>
                <a:spcPts val="0"/>
              </a:spcAft>
              <a:buClr>
                <a:schemeClr val="dk1"/>
              </a:buClr>
              <a:buSzPts val="1100"/>
              <a:buFont typeface="Arial"/>
              <a:buNone/>
            </a:pPr>
            <a:endParaRPr b="1" dirty="0"/>
          </a:p>
          <a:p>
            <a:pPr marL="457200" lvl="0" indent="-292100" algn="l" rtl="0">
              <a:lnSpc>
                <a:spcPct val="115000"/>
              </a:lnSpc>
              <a:spcBef>
                <a:spcPts val="0"/>
              </a:spcBef>
              <a:spcAft>
                <a:spcPts val="0"/>
              </a:spcAft>
              <a:buSzPts val="1000"/>
              <a:buChar char="●"/>
            </a:pPr>
            <a:r>
              <a:rPr lang="en-US" dirty="0"/>
              <a:t>Repaso de todo lo visto al TPO</a:t>
            </a:r>
            <a:endParaRPr dirty="0"/>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DOM y Eventos</a:t>
            </a:r>
            <a:endParaRPr b="1"/>
          </a:p>
          <a:p>
            <a:pPr marL="0" lvl="0" indent="0" algn="l" rtl="0">
              <a:lnSpc>
                <a:spcPct val="100000"/>
              </a:lnSpc>
              <a:spcBef>
                <a:spcPts val="0"/>
              </a:spcBef>
              <a:spcAft>
                <a:spcPts val="0"/>
              </a:spcAft>
              <a:buSzPts val="1000"/>
              <a:buNone/>
            </a:pPr>
            <a:endParaRPr b="1"/>
          </a:p>
          <a:p>
            <a:pPr marL="457200" lvl="0" indent="-292100" algn="l" rtl="0">
              <a:lnSpc>
                <a:spcPct val="115000"/>
              </a:lnSpc>
              <a:spcBef>
                <a:spcPts val="0"/>
              </a:spcBef>
              <a:spcAft>
                <a:spcPts val="0"/>
              </a:spcAft>
              <a:buSzPts val="1000"/>
              <a:buChar char="●"/>
            </a:pPr>
            <a:r>
              <a:rPr lang="es"/>
              <a:t>Manipulación del DOM.</a:t>
            </a:r>
            <a:endParaRPr/>
          </a:p>
          <a:p>
            <a:pPr marL="457200" lvl="0" indent="-292100" algn="l" rtl="0">
              <a:lnSpc>
                <a:spcPct val="115000"/>
              </a:lnSpc>
              <a:spcBef>
                <a:spcPts val="0"/>
              </a:spcBef>
              <a:spcAft>
                <a:spcPts val="0"/>
              </a:spcAft>
              <a:buSzPts val="1000"/>
              <a:buChar char="●"/>
            </a:pPr>
            <a:r>
              <a:rPr lang="es"/>
              <a:t>Definición, alcance y su importancia..</a:t>
            </a:r>
            <a:endParaRPr/>
          </a:p>
          <a:p>
            <a:pPr marL="457200" lvl="0" indent="-292100" algn="l" rtl="0">
              <a:lnSpc>
                <a:spcPct val="115000"/>
              </a:lnSpc>
              <a:spcBef>
                <a:spcPts val="0"/>
              </a:spcBef>
              <a:spcAft>
                <a:spcPts val="0"/>
              </a:spcAft>
              <a:buSzPts val="1000"/>
              <a:buChar char="●"/>
            </a:pPr>
            <a:r>
              <a:rPr lang="es"/>
              <a:t>Eventos en JS.</a:t>
            </a:r>
            <a:endParaRPr/>
          </a:p>
          <a:p>
            <a:pPr marL="457200" lvl="0" indent="-292100" algn="l" rtl="0">
              <a:lnSpc>
                <a:spcPct val="115000"/>
              </a:lnSpc>
              <a:spcBef>
                <a:spcPts val="0"/>
              </a:spcBef>
              <a:spcAft>
                <a:spcPts val="0"/>
              </a:spcAft>
              <a:buSzPts val="1000"/>
              <a:buChar char="●"/>
            </a:pPr>
            <a:r>
              <a:rPr lang="es"/>
              <a:t>Eventos. ¿Qué son, para qué sirven y cuáles son los más comunes?</a:t>
            </a:r>
            <a:endParaRPr/>
          </a:p>
          <a:p>
            <a:pPr marL="457200" lvl="0" indent="-292100" algn="l" rtl="0">
              <a:lnSpc>
                <a:spcPct val="115000"/>
              </a:lnSpc>
              <a:spcBef>
                <a:spcPts val="0"/>
              </a:spcBef>
              <a:spcAft>
                <a:spcPts val="0"/>
              </a:spcAft>
              <a:buSzPts val="1000"/>
              <a:buChar char="●"/>
            </a:pPr>
            <a:r>
              <a:rPr lang="es"/>
              <a:t>Escuchar un evento sobre el DOM.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¿Qué es el DOM?</a:t>
            </a:r>
            <a:endParaRPr/>
          </a:p>
        </p:txBody>
      </p:sp>
      <p:sp>
        <p:nvSpPr>
          <p:cNvPr id="173" name="Google Shape;173;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s" sz="1500"/>
              <a:t>El </a:t>
            </a:r>
            <a:r>
              <a:rPr lang="es" sz="1500" b="1">
                <a:latin typeface="Montserrat"/>
                <a:ea typeface="Montserrat"/>
                <a:cs typeface="Montserrat"/>
                <a:sym typeface="Montserrat"/>
              </a:rPr>
              <a:t>DOM</a:t>
            </a:r>
            <a:r>
              <a:rPr lang="es" sz="1500"/>
              <a:t> (</a:t>
            </a:r>
            <a:r>
              <a:rPr lang="es" sz="1500" b="1" i="1">
                <a:latin typeface="Montserrat"/>
                <a:ea typeface="Montserrat"/>
                <a:cs typeface="Montserrat"/>
                <a:sym typeface="Montserrat"/>
              </a:rPr>
              <a:t>Document Object Model</a:t>
            </a:r>
            <a:r>
              <a:rPr lang="es" sz="1500"/>
              <a:t>) es una interfaz de programación para los documentos HTML. Proporciona una representación estructurada del documento y define de qué manera los programas pueden acceder y modificar su estructura, estilo y contenido. El DOM representa al documento como un grupo de </a:t>
            </a:r>
            <a:r>
              <a:rPr lang="es" sz="1500" b="1">
                <a:latin typeface="Montserrat"/>
                <a:ea typeface="Montserrat"/>
                <a:cs typeface="Montserrat"/>
                <a:sym typeface="Montserrat"/>
              </a:rPr>
              <a:t>nodos</a:t>
            </a:r>
            <a:r>
              <a:rPr lang="es" sz="1500"/>
              <a:t> y </a:t>
            </a:r>
            <a:r>
              <a:rPr lang="es" sz="1500" b="1">
                <a:latin typeface="Montserrat"/>
                <a:ea typeface="Montserrat"/>
                <a:cs typeface="Montserrat"/>
                <a:sym typeface="Montserrat"/>
              </a:rPr>
              <a:t>objetos</a:t>
            </a:r>
            <a:r>
              <a:rPr lang="es" sz="1500"/>
              <a:t> con sus propiedades y métodos. Esencialmente, conecta las páginas web a scripts o lenguajes de programación, como </a:t>
            </a:r>
            <a:r>
              <a:rPr lang="es" sz="1500" b="1">
                <a:latin typeface="Montserrat"/>
                <a:ea typeface="Montserrat"/>
                <a:cs typeface="Montserrat"/>
                <a:sym typeface="Montserrat"/>
              </a:rPr>
              <a:t>JavaScript</a:t>
            </a:r>
            <a:r>
              <a:rPr lang="es" sz="1500"/>
              <a:t>.</a:t>
            </a:r>
            <a:endParaRPr sz="1500"/>
          </a:p>
          <a:p>
            <a:pPr marL="0" lvl="0" indent="0" algn="l" rtl="0">
              <a:lnSpc>
                <a:spcPct val="90000"/>
              </a:lnSpc>
              <a:spcBef>
                <a:spcPts val="0"/>
              </a:spcBef>
              <a:spcAft>
                <a:spcPts val="0"/>
              </a:spcAft>
              <a:buClr>
                <a:schemeClr val="dk1"/>
              </a:buClr>
              <a:buSzPts val="1100"/>
              <a:buFont typeface="Arial"/>
              <a:buNone/>
            </a:pPr>
            <a:endParaRPr sz="1500"/>
          </a:p>
          <a:p>
            <a:pPr marL="0" lvl="0" indent="0" algn="l" rtl="0">
              <a:lnSpc>
                <a:spcPct val="90000"/>
              </a:lnSpc>
              <a:spcBef>
                <a:spcPts val="0"/>
              </a:spcBef>
              <a:spcAft>
                <a:spcPts val="0"/>
              </a:spcAft>
              <a:buSzPts val="1700"/>
              <a:buNone/>
            </a:pPr>
            <a:r>
              <a:rPr lang="es" sz="1500"/>
              <a:t>Todo esto permite al desarrollador modificar esta estructura de forma dinámica, añadiendo o modificando elementos, cambiando sus atributos, etc. Estas tareas pueden automatizarse y responder a eventos como pulsar un botón, mover el ratón, hacer clic en un elemento, etc.</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Estructura jerárquica</a:t>
            </a: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La estructura del DOM es jerárquica, con elementos que dependen unos de otros, en forma de árbol. </a:t>
            </a:r>
            <a:r>
              <a:rPr lang="es" sz="1650" u="sng">
                <a:solidFill>
                  <a:schemeClr val="hlink"/>
                </a:solidFill>
                <a:hlinkClick r:id="rId3"/>
              </a:rPr>
              <a:t>+info</a:t>
            </a:r>
            <a:endParaRPr sz="1650"/>
          </a:p>
        </p:txBody>
      </p:sp>
      <p:pic>
        <p:nvPicPr>
          <p:cNvPr id="180" name="Google Shape;180;p6" descr="http://javadesde0.com/wp-content/uploads/DOM-arbol.png"/>
          <p:cNvPicPr preferRelativeResize="0"/>
          <p:nvPr/>
        </p:nvPicPr>
        <p:blipFill rotWithShape="1">
          <a:blip r:embed="rId4">
            <a:alphaModFix/>
          </a:blip>
          <a:srcRect/>
          <a:stretch/>
        </p:blipFill>
        <p:spPr>
          <a:xfrm>
            <a:off x="542850" y="2031679"/>
            <a:ext cx="3630312" cy="2591199"/>
          </a:xfrm>
          <a:prstGeom prst="rect">
            <a:avLst/>
          </a:prstGeom>
          <a:noFill/>
          <a:ln>
            <a:noFill/>
          </a:ln>
        </p:spPr>
      </p:pic>
      <p:pic>
        <p:nvPicPr>
          <p:cNvPr id="181" name="Google Shape;181;p6"/>
          <p:cNvPicPr preferRelativeResize="0"/>
          <p:nvPr/>
        </p:nvPicPr>
        <p:blipFill rotWithShape="1">
          <a:blip r:embed="rId5">
            <a:alphaModFix/>
          </a:blip>
          <a:srcRect/>
          <a:stretch/>
        </p:blipFill>
        <p:spPr>
          <a:xfrm>
            <a:off x="4276847" y="2142300"/>
            <a:ext cx="4330400" cy="236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Manipulando la estructura</a:t>
            </a:r>
            <a:endParaRPr/>
          </a:p>
        </p:txBody>
      </p:sp>
      <p:sp>
        <p:nvSpPr>
          <p:cNvPr id="187" name="Google Shape;187;p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El </a:t>
            </a:r>
            <a:r>
              <a:rPr lang="es" sz="1650" b="1"/>
              <a:t>objeto document</a:t>
            </a:r>
            <a:r>
              <a:rPr lang="es" sz="1650"/>
              <a:t> contiene los atributos y métodos, de la estructura que representa al documento. JavaScript posee una API que permite su manipulación. </a:t>
            </a:r>
            <a:endParaRPr sz="1650"/>
          </a:p>
        </p:txBody>
      </p:sp>
      <p:pic>
        <p:nvPicPr>
          <p:cNvPr id="188" name="Google Shape;188;p7" descr="http://javadesde0.com/wp-content/uploads/Example-of-DOM-Node-Tree.png"/>
          <p:cNvPicPr preferRelativeResize="0"/>
          <p:nvPr/>
        </p:nvPicPr>
        <p:blipFill rotWithShape="1">
          <a:blip r:embed="rId3">
            <a:alphaModFix/>
          </a:blip>
          <a:srcRect/>
          <a:stretch/>
        </p:blipFill>
        <p:spPr>
          <a:xfrm>
            <a:off x="4321455" y="2314970"/>
            <a:ext cx="4390561" cy="2190240"/>
          </a:xfrm>
          <a:prstGeom prst="rect">
            <a:avLst/>
          </a:prstGeom>
          <a:noFill/>
          <a:ln>
            <a:noFill/>
          </a:ln>
        </p:spPr>
      </p:pic>
      <p:sp>
        <p:nvSpPr>
          <p:cNvPr id="189" name="Google Shape;189;p7"/>
          <p:cNvSpPr txBox="1">
            <a:spLocks noGrp="1"/>
          </p:cNvSpPr>
          <p:nvPr>
            <p:ph type="body" idx="1"/>
          </p:nvPr>
        </p:nvSpPr>
        <p:spPr>
          <a:xfrm>
            <a:off x="432025" y="2432575"/>
            <a:ext cx="3679500" cy="2190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s" sz="1650"/>
              <a:t>El DOM posee elementos (</a:t>
            </a:r>
            <a:r>
              <a:rPr lang="es" sz="1650" b="1"/>
              <a:t>element</a:t>
            </a:r>
            <a:r>
              <a:rPr lang="es" sz="1650"/>
              <a:t>) y nodos (</a:t>
            </a:r>
            <a:r>
              <a:rPr lang="es" sz="1650" b="1"/>
              <a:t>node</a:t>
            </a:r>
            <a:r>
              <a:rPr lang="es" sz="1650"/>
              <a:t>). Un elemento representa una etiqueta HTML y un nodo es una  clase (no un objeto) en la que se basan muchos otros objetos del DOM. </a:t>
            </a:r>
            <a:r>
              <a:rPr lang="es" sz="1650" u="sng">
                <a:solidFill>
                  <a:schemeClr val="hlink"/>
                </a:solidFill>
                <a:hlinkClick r:id="rId4"/>
              </a:rPr>
              <a:t>+info</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Objeto document</a:t>
            </a:r>
            <a:endParaRPr/>
          </a:p>
        </p:txBody>
      </p:sp>
      <p:sp>
        <p:nvSpPr>
          <p:cNvPr id="195" name="Google Shape;195;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JavaScript accede al DOM usando el </a:t>
            </a:r>
            <a:r>
              <a:rPr lang="es" sz="1650" b="1"/>
              <a:t>objeto document</a:t>
            </a:r>
            <a:r>
              <a:rPr lang="es" sz="1650"/>
              <a:t> mediante sus </a:t>
            </a:r>
            <a:r>
              <a:rPr lang="es" sz="1650" b="1"/>
              <a:t>atributos</a:t>
            </a:r>
            <a:r>
              <a:rPr lang="es" sz="1650"/>
              <a:t> y </a:t>
            </a:r>
            <a:r>
              <a:rPr lang="es" sz="1650" b="1"/>
              <a:t>métodos</a:t>
            </a:r>
            <a:r>
              <a:rPr lang="es" sz="1650"/>
              <a:t>.  </a:t>
            </a:r>
            <a:endParaRPr sz="1650"/>
          </a:p>
          <a:p>
            <a:pPr marL="0" lvl="0" indent="0" algn="l" rtl="0">
              <a:lnSpc>
                <a:spcPct val="115000"/>
              </a:lnSpc>
              <a:spcBef>
                <a:spcPts val="1200"/>
              </a:spcBef>
              <a:spcAft>
                <a:spcPts val="0"/>
              </a:spcAft>
              <a:buSzPts val="1800"/>
              <a:buNone/>
            </a:pPr>
            <a:r>
              <a:rPr lang="es" sz="1650"/>
              <a:t>Todos los elementos (</a:t>
            </a:r>
            <a:r>
              <a:rPr lang="es" sz="1650" b="1"/>
              <a:t>element</a:t>
            </a:r>
            <a:r>
              <a:rPr lang="es" sz="1650"/>
              <a:t>) HTML tendrán un tipo de dato específico. Algunos de ellos son:</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pic>
        <p:nvPicPr>
          <p:cNvPr id="196" name="Google Shape;196;p8"/>
          <p:cNvPicPr preferRelativeResize="0"/>
          <p:nvPr/>
        </p:nvPicPr>
        <p:blipFill rotWithShape="1">
          <a:blip r:embed="rId3">
            <a:alphaModFix/>
          </a:blip>
          <a:srcRect/>
          <a:stretch/>
        </p:blipFill>
        <p:spPr>
          <a:xfrm>
            <a:off x="1285975" y="2814675"/>
            <a:ext cx="6554626" cy="180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DOM | Modificar elementos | Método tradicional</a:t>
            </a:r>
            <a:endParaRPr/>
          </a:p>
        </p:txBody>
      </p:sp>
      <p:sp>
        <p:nvSpPr>
          <p:cNvPr id="202" name="Google Shape;202;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b="1"/>
              <a:t>document</a:t>
            </a:r>
            <a:r>
              <a:rPr lang="es" sz="1650"/>
              <a:t> permite identificar elementos por sus atributos, por ejemplo, su </a:t>
            </a:r>
            <a:r>
              <a:rPr lang="es" sz="1650" b="1"/>
              <a:t>id</a:t>
            </a:r>
            <a:r>
              <a:rPr lang="es" sz="1650"/>
              <a:t> o </a:t>
            </a:r>
            <a:r>
              <a:rPr lang="es" sz="1650" b="1"/>
              <a:t>class</a:t>
            </a:r>
            <a:r>
              <a:rPr lang="es" sz="1650"/>
              <a:t>. La forma tradicional de hacerlo es mediante el método </a:t>
            </a:r>
            <a:r>
              <a:rPr lang="es" sz="1650" b="1"/>
              <a:t>getElementById()</a:t>
            </a:r>
            <a:r>
              <a:rPr lang="es" sz="1650"/>
              <a:t> o algunos de los que vemos en la tabla. Devuelven o bien un elemento, un arreglo con todos los que son de esa clase, o </a:t>
            </a:r>
            <a:r>
              <a:rPr lang="es" sz="1650" b="1"/>
              <a:t>null</a:t>
            </a:r>
            <a:r>
              <a:rPr lang="es" sz="1650"/>
              <a:t> en caso de que no exista el elemento buscado.</a:t>
            </a:r>
            <a:endParaRPr sz="1650"/>
          </a:p>
        </p:txBody>
      </p:sp>
      <p:pic>
        <p:nvPicPr>
          <p:cNvPr id="203" name="Google Shape;203;p9"/>
          <p:cNvPicPr preferRelativeResize="0"/>
          <p:nvPr/>
        </p:nvPicPr>
        <p:blipFill rotWithShape="1">
          <a:blip r:embed="rId3">
            <a:alphaModFix/>
          </a:blip>
          <a:srcRect/>
          <a:stretch/>
        </p:blipFill>
        <p:spPr>
          <a:xfrm>
            <a:off x="1446699" y="2873326"/>
            <a:ext cx="6250649" cy="1749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3252</Words>
  <Application>Microsoft Office PowerPoint</Application>
  <PresentationFormat>On-screen Show (16:9)</PresentationFormat>
  <Paragraphs>287</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Montserrat</vt:lpstr>
      <vt:lpstr>Consolas</vt:lpstr>
      <vt:lpstr>Arial</vt:lpstr>
      <vt:lpstr>Montserrat SemiBold</vt:lpstr>
      <vt:lpstr>Montserrat Medium</vt:lpstr>
      <vt:lpstr>Simple Light</vt:lpstr>
      <vt:lpstr>PowerPoint Presentation</vt:lpstr>
      <vt:lpstr>DOM y Eventos</vt:lpstr>
      <vt:lpstr>Les damos la bienvenida</vt:lpstr>
      <vt:lpstr>Clase 18</vt:lpstr>
      <vt:lpstr>¿Qué es el DOM?</vt:lpstr>
      <vt:lpstr>DOM | Estructura jerárquica</vt:lpstr>
      <vt:lpstr>DOM | Manipulando la estructura</vt:lpstr>
      <vt:lpstr>DOM | Objeto document</vt:lpstr>
      <vt:lpstr>DOM | Modificar elementos | Método tradicional</vt:lpstr>
      <vt:lpstr>DOM | Modificar elementos | Método tradicional</vt:lpstr>
      <vt:lpstr>DOM | Modificar elementos | Método tradicional</vt:lpstr>
      <vt:lpstr>DOM | Modificar elementos | Método tradicional</vt:lpstr>
      <vt:lpstr>DOM | Modificar elementos | Método tradicional</vt:lpstr>
      <vt:lpstr>DOM | Modificar elementos | Métodos modernos</vt:lpstr>
      <vt:lpstr>DOM | Métodos modernos | querySelector()</vt:lpstr>
      <vt:lpstr>DOM | Métodos modernos | querySelectorAll()</vt:lpstr>
      <vt:lpstr>DOM | Crear elementos HTML</vt:lpstr>
      <vt:lpstr>DOM | .createElement() y .appendChild()</vt:lpstr>
      <vt:lpstr>DOM | .createTextNode()</vt:lpstr>
      <vt:lpstr>DOM | .cloneNode()</vt:lpstr>
      <vt:lpstr>DOM | Modificar atributos de un elemento</vt:lpstr>
      <vt:lpstr>DOM | Reemplazar contenido de un elemento</vt:lpstr>
      <vt:lpstr>DOM | Insertar una imágen</vt:lpstr>
      <vt:lpstr>DOM | API nativa de Javascript</vt:lpstr>
      <vt:lpstr>DOM | Eventos en JS</vt:lpstr>
      <vt:lpstr>DOM | Eventos en JS desde atributos HTML</vt:lpstr>
      <vt:lpstr>DOM | Eventos en JS desde propiedades JS</vt:lpstr>
      <vt:lpstr>DOM | Eventos con .addEventListener()</vt:lpstr>
      <vt:lpstr>Material extra</vt:lpstr>
      <vt:lpstr>PowerPoint Presentation</vt:lpstr>
      <vt:lpstr>Actividades prácticas:</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3</cp:revision>
  <dcterms:modified xsi:type="dcterms:W3CDTF">2024-05-08T19:38:38Z</dcterms:modified>
</cp:coreProperties>
</file>