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4.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Consolas" panose="020B0609020204030204" pitchFamily="49" charset="0"/>
      <p:regular r:id="rId22"/>
      <p:bold r:id="rId23"/>
      <p:italic r:id="rId24"/>
      <p:boldItalic r:id="rId25"/>
    </p:embeddedFont>
    <p:embeddedFont>
      <p:font typeface="Montserrat" panose="00000500000000000000" pitchFamily="2" charset="0"/>
      <p:regular r:id="rId26"/>
      <p:bold r:id="rId27"/>
      <p:italic r:id="rId28"/>
      <p:boldItalic r:id="rId29"/>
    </p:embeddedFont>
    <p:embeddedFont>
      <p:font typeface="Montserrat ExtraBold" panose="00000900000000000000" pitchFamily="2" charset="0"/>
      <p:bold r:id="rId30"/>
    </p:embeddedFont>
    <p:embeddedFont>
      <p:font typeface="Montserrat Medium" panose="00000600000000000000" pitchFamily="2" charset="0"/>
      <p:regular r:id="rId31"/>
      <p:bold r:id="rId32"/>
      <p:italic r:id="rId33"/>
      <p:boldItalic r:id="rId34"/>
    </p:embeddedFont>
    <p:embeddedFont>
      <p:font typeface="Montserrat SemiBold" panose="000007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7">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jwc6aD55YPy2Zldi/sieVCKMwDA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ernando Masino" initials="" lastIdx="3" clrIdx="0"/>
  <p:cmAuthor id="1" name="Federico Liquin"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44"/>
      </p:cViewPr>
      <p:guideLst>
        <p:guide orient="horz" pos="7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customschemas.google.com/relationships/presentationmetadata" Target="meta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s>
</file>

<file path=ppt/comments/comment1.xml><?xml version="1.0" encoding="utf-8"?>
<p:cmLst xmlns:a="http://schemas.openxmlformats.org/drawingml/2006/main" xmlns:r="http://schemas.openxmlformats.org/officeDocument/2006/relationships" xmlns:p="http://schemas.openxmlformats.org/presentationml/2006/main">
  <p:cm authorId="0" dt="2024-06-07T11:12:42.752" idx="1">
    <p:pos x="2100" y="1018"/>
    <p:text>decia 31 puse 32</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BPPl0yiY"/>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4-06-11T11:19:18.080" idx="1">
    <p:pos x="346" y="180"/>
    <p:text>@fernando.masino@bue.edu.ar Fer cambie la ppt por vistas en vez de contralodor. Es como tecnicamente lo meneja Python. Perdon el cambio de ultima hora.
_Reassigned to fernando.masino@bue.edu.ar_</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BOH3-wJs"/>
      </p:ext>
    </p:extLst>
  </p:cm>
  <p:cm authorId="0" dt="2024-06-11T11:19:18.080" idx="2">
    <p:pos x="346" y="180"/>
    <p:text>ok si dale!!! Gracais!</p:text>
    <p:extLst>
      <p:ext uri="{C676402C-5697-4E1C-873F-D02D1690AC5C}">
        <p15:threadingInfo xmlns:p15="http://schemas.microsoft.com/office/powerpoint/2012/main" timeZoneBias="0">
          <p15:parentCm authorId="1" idx="1"/>
        </p15:threadingInfo>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BOIQhN9c"/>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0" dt="2024-06-07T11:13:38.601" idx="3">
    <p:pos x="6000" y="0"/>
    <p:text>acomode que no se veia bien el app/controllers.py – Traer todas las películas</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BPPl0yic"/>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4-06-13T11:36:50.611" idx="2">
    <p:pos x="967" y="1100"/>
    <p:text>Se simplifica forma de leer datos desde provenientes desde el json. @fernando.masino@bue.edu.ar</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BOI5TCHw"/>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 name="Google Shape;4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419"/>
              <a:t>https://pythones.net/arquitectura-mvc-en-python/#:~:text=El%20controlador%20en%20el%20caso,obtiene%20o%20solicita%20al%20modelo.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419"/>
              <a:t>https://codigofacilito.com/articulos/mvc-model-view-controller-explicado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700"/>
              <a:buFont typeface="Montserrat"/>
              <a:buNone/>
              <a:defRPr sz="3700" b="1">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11" name="Google Shape;11;p21"/>
          <p:cNvPicPr preferRelativeResize="0"/>
          <p:nvPr/>
        </p:nvPicPr>
        <p:blipFill rotWithShape="1">
          <a:blip r:embed="rId2">
            <a:alphaModFix/>
          </a:blip>
          <a:srcRect/>
          <a:stretch/>
        </p:blipFill>
        <p:spPr>
          <a:xfrm>
            <a:off x="0" y="1290050"/>
            <a:ext cx="3040999" cy="2072300"/>
          </a:xfrm>
          <a:prstGeom prst="rect">
            <a:avLst/>
          </a:prstGeom>
          <a:noFill/>
          <a:ln>
            <a:noFill/>
          </a:ln>
        </p:spPr>
      </p:pic>
      <p:pic>
        <p:nvPicPr>
          <p:cNvPr id="12" name="Google Shape;12;p21"/>
          <p:cNvPicPr preferRelativeResize="0"/>
          <p:nvPr/>
        </p:nvPicPr>
        <p:blipFill rotWithShape="1">
          <a:blip r:embed="rId3">
            <a:alphaModFix/>
          </a:blip>
          <a:srcRect/>
          <a:stretch/>
        </p:blipFill>
        <p:spPr>
          <a:xfrm>
            <a:off x="8222877" y="4573625"/>
            <a:ext cx="741498" cy="399274"/>
          </a:xfrm>
          <a:prstGeom prst="rect">
            <a:avLst/>
          </a:prstGeom>
          <a:noFill/>
          <a:ln>
            <a:noFill/>
          </a:ln>
        </p:spPr>
      </p:pic>
      <p:sp>
        <p:nvSpPr>
          <p:cNvPr id="13" name="Google Shape;13;p21"/>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Medium"/>
              <a:ea typeface="Montserrat Medium"/>
              <a:cs typeface="Montserrat Medium"/>
              <a:sym typeface="Montserrat Medium"/>
            </a:endParaRPr>
          </a:p>
        </p:txBody>
      </p:sp>
      <p:sp>
        <p:nvSpPr>
          <p:cNvPr id="14" name="Google Shape;14;p21"/>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21"/>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1"/>
          <p:cNvPicPr preferRelativeResize="0"/>
          <p:nvPr/>
        </p:nvPicPr>
        <p:blipFill rotWithShape="1">
          <a:blip r:embed="rId4">
            <a:alphaModFix/>
          </a:blip>
          <a:srcRect/>
          <a:stretch/>
        </p:blipFill>
        <p:spPr>
          <a:xfrm>
            <a:off x="8155184" y="33947"/>
            <a:ext cx="876879" cy="3992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con título y subtítulo" type="title">
  <p:cSld name="TITLE">
    <p:spTree>
      <p:nvGrpSpPr>
        <p:cNvPr id="1" name="Shape 17"/>
        <p:cNvGrpSpPr/>
        <p:nvPr/>
      </p:nvGrpSpPr>
      <p:grpSpPr>
        <a:xfrm>
          <a:off x="0" y="0"/>
          <a:ext cx="0" cy="0"/>
          <a:chOff x="0" y="0"/>
          <a:chExt cx="0" cy="0"/>
        </a:xfrm>
      </p:grpSpPr>
      <p:sp>
        <p:nvSpPr>
          <p:cNvPr id="18" name="Google Shape;18;p22"/>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2"/>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333333"/>
              </a:buClr>
              <a:buSzPts val="4900"/>
              <a:buFont typeface="Montserrat"/>
              <a:buNone/>
              <a:defRPr sz="49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0" name="Google Shape;20;p2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21" name="Google Shape;21;p22"/>
          <p:cNvPicPr preferRelativeResize="0"/>
          <p:nvPr/>
        </p:nvPicPr>
        <p:blipFill rotWithShape="1">
          <a:blip r:embed="rId2">
            <a:alphaModFix/>
          </a:blip>
          <a:srcRect/>
          <a:stretch/>
        </p:blipFill>
        <p:spPr>
          <a:xfrm>
            <a:off x="7910675" y="4073939"/>
            <a:ext cx="1365875" cy="1365875"/>
          </a:xfrm>
          <a:prstGeom prst="rect">
            <a:avLst/>
          </a:prstGeom>
          <a:noFill/>
          <a:ln>
            <a:noFill/>
          </a:ln>
        </p:spPr>
      </p:pic>
      <p:sp>
        <p:nvSpPr>
          <p:cNvPr id="22" name="Google Shape;22;p22"/>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 name="Google Shape;23;p22"/>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24" name="Google Shape;24;p22"/>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cepto destacado y explicación">
  <p:cSld name="TITLE_1">
    <p:spTree>
      <p:nvGrpSpPr>
        <p:cNvPr id="1" name="Shape 25"/>
        <p:cNvGrpSpPr/>
        <p:nvPr/>
      </p:nvGrpSpPr>
      <p:grpSpPr>
        <a:xfrm>
          <a:off x="0" y="0"/>
          <a:ext cx="0" cy="0"/>
          <a:chOff x="0" y="0"/>
          <a:chExt cx="0" cy="0"/>
        </a:xfrm>
      </p:grpSpPr>
      <p:sp>
        <p:nvSpPr>
          <p:cNvPr id="26" name="Google Shape;26;p23"/>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3"/>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000"/>
              <a:buFont typeface="Montserrat"/>
              <a:buNone/>
              <a:defRPr sz="4000" b="1">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8" name="Google Shape;28;p23"/>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29" name="Google Shape;29;p23"/>
          <p:cNvPicPr preferRelativeResize="0"/>
          <p:nvPr/>
        </p:nvPicPr>
        <p:blipFill rotWithShape="1">
          <a:blip r:embed="rId2">
            <a:alphaModFix/>
          </a:blip>
          <a:srcRect/>
          <a:stretch/>
        </p:blipFill>
        <p:spPr>
          <a:xfrm>
            <a:off x="7910675" y="4073939"/>
            <a:ext cx="1365875" cy="1365875"/>
          </a:xfrm>
          <a:prstGeom prst="rect">
            <a:avLst/>
          </a:prstGeom>
          <a:noFill/>
          <a:ln>
            <a:noFill/>
          </a:ln>
        </p:spPr>
      </p:pic>
      <p:pic>
        <p:nvPicPr>
          <p:cNvPr id="30" name="Google Shape;30;p23"/>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31" name="Google Shape;31;p23"/>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2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4" name="Google Shape;34;p24"/>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pic>
        <p:nvPicPr>
          <p:cNvPr id="35" name="Google Shape;35;p24"/>
          <p:cNvPicPr preferRelativeResize="0"/>
          <p:nvPr/>
        </p:nvPicPr>
        <p:blipFill rotWithShape="1">
          <a:blip r:embed="rId2">
            <a:alphaModFix/>
          </a:blip>
          <a:srcRect/>
          <a:stretch/>
        </p:blipFill>
        <p:spPr>
          <a:xfrm>
            <a:off x="8078975" y="4699100"/>
            <a:ext cx="558475" cy="300725"/>
          </a:xfrm>
          <a:prstGeom prst="rect">
            <a:avLst/>
          </a:prstGeom>
          <a:noFill/>
          <a:ln>
            <a:noFill/>
          </a:ln>
        </p:spPr>
      </p:pic>
      <p:sp>
        <p:nvSpPr>
          <p:cNvPr id="36" name="Google Shape;36;p2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7" name="Google Shape;37;p24"/>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38" name="Google Shape;38;p24"/>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portante o recordatorio" type="blank">
  <p:cSld name="BLANK">
    <p:spTree>
      <p:nvGrpSpPr>
        <p:cNvPr id="1" name="Shape 39"/>
        <p:cNvGrpSpPr/>
        <p:nvPr/>
      </p:nvGrpSpPr>
      <p:grpSpPr>
        <a:xfrm>
          <a:off x="0" y="0"/>
          <a:ext cx="0" cy="0"/>
          <a:chOff x="0" y="0"/>
          <a:chExt cx="0" cy="0"/>
        </a:xfrm>
      </p:grpSpPr>
      <p:sp>
        <p:nvSpPr>
          <p:cNvPr id="40" name="Google Shape;40;p25"/>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1" name="Google Shape;41;p25"/>
          <p:cNvPicPr preferRelativeResize="0"/>
          <p:nvPr/>
        </p:nvPicPr>
        <p:blipFill rotWithShape="1">
          <a:blip r:embed="rId2">
            <a:alphaModFix/>
          </a:blip>
          <a:srcRect/>
          <a:stretch/>
        </p:blipFill>
        <p:spPr>
          <a:xfrm>
            <a:off x="7910675" y="-260761"/>
            <a:ext cx="1365875" cy="1365875"/>
          </a:xfrm>
          <a:prstGeom prst="rect">
            <a:avLst/>
          </a:prstGeom>
          <a:noFill/>
          <a:ln>
            <a:noFill/>
          </a:ln>
        </p:spPr>
      </p:pic>
      <p:pic>
        <p:nvPicPr>
          <p:cNvPr id="42" name="Google Shape;42;p25"/>
          <p:cNvPicPr preferRelativeResize="0"/>
          <p:nvPr/>
        </p:nvPicPr>
        <p:blipFill rotWithShape="1">
          <a:blip r:embed="rId3">
            <a:alphaModFix/>
          </a:blip>
          <a:srcRect/>
          <a:stretch/>
        </p:blipFill>
        <p:spPr>
          <a:xfrm>
            <a:off x="0" y="5738"/>
            <a:ext cx="1163080" cy="792599"/>
          </a:xfrm>
          <a:prstGeom prst="rect">
            <a:avLst/>
          </a:prstGeom>
          <a:noFill/>
          <a:ln>
            <a:noFill/>
          </a:ln>
        </p:spPr>
      </p:pic>
      <p:pic>
        <p:nvPicPr>
          <p:cNvPr id="43" name="Google Shape;43;p25"/>
          <p:cNvPicPr preferRelativeResize="0"/>
          <p:nvPr/>
        </p:nvPicPr>
        <p:blipFill rotWithShape="1">
          <a:blip r:embed="rId4">
            <a:alphaModFix/>
          </a:blip>
          <a:srcRect/>
          <a:stretch/>
        </p:blipFill>
        <p:spPr>
          <a:xfrm>
            <a:off x="4026135" y="164938"/>
            <a:ext cx="1091725" cy="497100"/>
          </a:xfrm>
          <a:prstGeom prst="rect">
            <a:avLst/>
          </a:prstGeom>
          <a:noFill/>
          <a:ln>
            <a:noFill/>
          </a:ln>
        </p:spPr>
      </p:pic>
      <p:sp>
        <p:nvSpPr>
          <p:cNvPr id="44" name="Google Shape;44;p25"/>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700"/>
              <a:buNone/>
            </a:pPr>
            <a:r>
              <a:rPr lang="es-419" dirty="0" err="1"/>
              <a:t>Flask</a:t>
            </a:r>
            <a:br>
              <a:rPr lang="es-419" dirty="0"/>
            </a:br>
            <a:r>
              <a:rPr lang="es-419" dirty="0"/>
              <a:t>Clase 34</a:t>
            </a:r>
            <a:endParaRPr dirty="0"/>
          </a:p>
        </p:txBody>
      </p:sp>
      <p:sp>
        <p:nvSpPr>
          <p:cNvPr id="50" name="Google Shape;50;p1"/>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419"/>
              <a:t>Flask</a:t>
            </a:r>
            <a:r>
              <a:rPr lang="es-419" dirty="0"/>
              <a:t>: Introducción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0"/>
          <p:cNvSpPr txBox="1"/>
          <p:nvPr/>
        </p:nvSpPr>
        <p:spPr>
          <a:xfrm>
            <a:off x="375513" y="626625"/>
            <a:ext cx="7263958"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Creación del Modelo</a:t>
            </a:r>
            <a:endParaRPr sz="2500" b="1" i="0" u="none" strike="noStrike" cap="none">
              <a:solidFill>
                <a:srgbClr val="333333"/>
              </a:solidFill>
              <a:latin typeface="Montserrat"/>
              <a:ea typeface="Montserrat"/>
              <a:cs typeface="Montserrat"/>
              <a:sym typeface="Montserrat"/>
            </a:endParaRPr>
          </a:p>
        </p:txBody>
      </p:sp>
      <p:sp>
        <p:nvSpPr>
          <p:cNvPr id="120" name="Google Shape;120;p10"/>
          <p:cNvSpPr txBox="1"/>
          <p:nvPr/>
        </p:nvSpPr>
        <p:spPr>
          <a:xfrm>
            <a:off x="441158" y="1199325"/>
            <a:ext cx="413084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1400" b="1" i="0" u="none" strike="noStrike" cap="none">
                <a:solidFill>
                  <a:srgbClr val="333333"/>
                </a:solidFill>
                <a:latin typeface="Montserrat"/>
                <a:ea typeface="Montserrat"/>
                <a:cs typeface="Montserrat"/>
                <a:sym typeface="Montserrat"/>
              </a:rPr>
              <a:t>Método para traer una película</a:t>
            </a:r>
            <a:endParaRPr sz="1400" b="1" i="0" u="none" strike="noStrike" cap="none">
              <a:solidFill>
                <a:srgbClr val="333333"/>
              </a:solidFill>
              <a:latin typeface="Montserrat"/>
              <a:ea typeface="Montserrat"/>
              <a:cs typeface="Montserrat"/>
              <a:sym typeface="Montserrat"/>
            </a:endParaRPr>
          </a:p>
        </p:txBody>
      </p:sp>
      <p:sp>
        <p:nvSpPr>
          <p:cNvPr id="121" name="Google Shape;121;p10"/>
          <p:cNvSpPr txBox="1"/>
          <p:nvPr/>
        </p:nvSpPr>
        <p:spPr>
          <a:xfrm>
            <a:off x="441158" y="1618677"/>
            <a:ext cx="8323214" cy="2462213"/>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0" i="0" u="none" strike="noStrike" cap="none">
                <a:solidFill>
                  <a:srgbClr val="FFCB6B"/>
                </a:solidFill>
                <a:highlight>
                  <a:srgbClr val="292D3E"/>
                </a:highlight>
                <a:latin typeface="Consolas"/>
                <a:ea typeface="Consolas"/>
                <a:cs typeface="Consolas"/>
                <a:sym typeface="Consolas"/>
              </a:rPr>
              <a:t>    @staticmethod</a:t>
            </a:r>
            <a:endParaRPr sz="14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C792EA"/>
                </a:solidFill>
                <a:highlight>
                  <a:srgbClr val="292D3E"/>
                </a:highlight>
                <a:latin typeface="Consolas"/>
                <a:ea typeface="Consolas"/>
                <a:cs typeface="Consolas"/>
                <a:sym typeface="Consolas"/>
              </a:rPr>
              <a:t>def</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82AAFF"/>
                </a:solidFill>
                <a:highlight>
                  <a:srgbClr val="292D3E"/>
                </a:highlight>
                <a:latin typeface="Consolas"/>
                <a:ea typeface="Consolas"/>
                <a:cs typeface="Consolas"/>
                <a:sym typeface="Consolas"/>
              </a:rPr>
              <a:t>get_by_id</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89DDFF"/>
                </a:solidFill>
                <a:highlight>
                  <a:srgbClr val="292D3E"/>
                </a:highlight>
                <a:latin typeface="Consolas"/>
                <a:ea typeface="Consolas"/>
                <a:cs typeface="Consolas"/>
                <a:sym typeface="Consolas"/>
              </a:rPr>
              <a:t>movie_id</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db </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B2CCD6"/>
                </a:solidFill>
                <a:highlight>
                  <a:srgbClr val="292D3E"/>
                </a:highlight>
                <a:latin typeface="Consolas"/>
                <a:ea typeface="Consolas"/>
                <a:cs typeface="Consolas"/>
                <a:sym typeface="Consolas"/>
              </a:rPr>
              <a:t>get_db</a:t>
            </a:r>
            <a:r>
              <a:rPr lang="es-419" sz="14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cursor </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 db.</a:t>
            </a:r>
            <a:r>
              <a:rPr lang="es-419" sz="1400" b="0" i="0" u="none" strike="noStrike" cap="none">
                <a:solidFill>
                  <a:srgbClr val="B2CCD6"/>
                </a:solidFill>
                <a:highlight>
                  <a:srgbClr val="292D3E"/>
                </a:highlight>
                <a:latin typeface="Consolas"/>
                <a:ea typeface="Consolas"/>
                <a:cs typeface="Consolas"/>
                <a:sym typeface="Consolas"/>
              </a:rPr>
              <a:t>cursor</a:t>
            </a:r>
            <a:r>
              <a:rPr lang="es-419" sz="14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cursor.</a:t>
            </a:r>
            <a:r>
              <a:rPr lang="es-419" sz="1400" b="0" i="0" u="none" strike="noStrike" cap="none">
                <a:solidFill>
                  <a:srgbClr val="B2CCD6"/>
                </a:solidFill>
                <a:highlight>
                  <a:srgbClr val="292D3E"/>
                </a:highlight>
                <a:latin typeface="Consolas"/>
                <a:ea typeface="Consolas"/>
                <a:cs typeface="Consolas"/>
                <a:sym typeface="Consolas"/>
              </a:rPr>
              <a:t>execute</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C3E88D"/>
                </a:solidFill>
                <a:highlight>
                  <a:srgbClr val="292D3E"/>
                </a:highlight>
                <a:latin typeface="Consolas"/>
                <a:ea typeface="Consolas"/>
                <a:cs typeface="Consolas"/>
                <a:sym typeface="Consolas"/>
              </a:rPr>
              <a:t>SELECT * FROM movies WHERE id_movie = </a:t>
            </a:r>
            <a:r>
              <a:rPr lang="es-419" sz="1400" b="0" i="0" u="none" strike="noStrike" cap="none">
                <a:solidFill>
                  <a:srgbClr val="82AAFF"/>
                </a:solidFill>
                <a:highlight>
                  <a:srgbClr val="292D3E"/>
                </a:highlight>
                <a:latin typeface="Consolas"/>
                <a:ea typeface="Consolas"/>
                <a:cs typeface="Consolas"/>
                <a:sym typeface="Consolas"/>
              </a:rPr>
              <a:t>%s</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 (movie_id,)</a:t>
            </a:r>
            <a:r>
              <a:rPr lang="es-419" sz="14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row </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 cursor.</a:t>
            </a:r>
            <a:r>
              <a:rPr lang="es-419" sz="1400" b="0" i="0" u="none" strike="noStrike" cap="none">
                <a:solidFill>
                  <a:srgbClr val="B2CCD6"/>
                </a:solidFill>
                <a:highlight>
                  <a:srgbClr val="292D3E"/>
                </a:highlight>
                <a:latin typeface="Consolas"/>
                <a:ea typeface="Consolas"/>
                <a:cs typeface="Consolas"/>
                <a:sym typeface="Consolas"/>
              </a:rPr>
              <a:t>fetchone</a:t>
            </a:r>
            <a:r>
              <a:rPr lang="es-419" sz="14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cursor.</a:t>
            </a:r>
            <a:r>
              <a:rPr lang="es-419" sz="1400" b="0" i="0" u="none" strike="noStrike" cap="none">
                <a:solidFill>
                  <a:srgbClr val="B2CCD6"/>
                </a:solidFill>
                <a:highlight>
                  <a:srgbClr val="292D3E"/>
                </a:highlight>
                <a:latin typeface="Consolas"/>
                <a:ea typeface="Consolas"/>
                <a:cs typeface="Consolas"/>
                <a:sym typeface="Consolas"/>
              </a:rPr>
              <a:t>close</a:t>
            </a:r>
            <a:r>
              <a:rPr lang="es-419" sz="14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C792EA"/>
                </a:solidFill>
                <a:highlight>
                  <a:srgbClr val="292D3E"/>
                </a:highlight>
                <a:latin typeface="Consolas"/>
                <a:ea typeface="Consolas"/>
                <a:cs typeface="Consolas"/>
                <a:sym typeface="Consolas"/>
              </a:rPr>
              <a:t>if</a:t>
            </a:r>
            <a:r>
              <a:rPr lang="es-419" sz="1400" b="0" i="0" u="none" strike="noStrike" cap="none">
                <a:solidFill>
                  <a:srgbClr val="BFC7D5"/>
                </a:solidFill>
                <a:highlight>
                  <a:srgbClr val="292D3E"/>
                </a:highlight>
                <a:latin typeface="Consolas"/>
                <a:ea typeface="Consolas"/>
                <a:cs typeface="Consolas"/>
                <a:sym typeface="Consolas"/>
              </a:rPr>
              <a:t> row:</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C792EA"/>
                </a:solidFill>
                <a:highlight>
                  <a:srgbClr val="292D3E"/>
                </a:highlight>
                <a:latin typeface="Consolas"/>
                <a:ea typeface="Consolas"/>
                <a:cs typeface="Consolas"/>
                <a:sym typeface="Consolas"/>
              </a:rPr>
              <a:t>return</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B2CCD6"/>
                </a:solidFill>
                <a:highlight>
                  <a:srgbClr val="292D3E"/>
                </a:highlight>
                <a:latin typeface="Consolas"/>
                <a:ea typeface="Consolas"/>
                <a:cs typeface="Consolas"/>
                <a:sym typeface="Consolas"/>
              </a:rPr>
              <a:t>Movie</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id_movie</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row</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F78C6C"/>
                </a:solidFill>
                <a:highlight>
                  <a:srgbClr val="292D3E"/>
                </a:highlight>
                <a:latin typeface="Consolas"/>
                <a:ea typeface="Consolas"/>
                <a:cs typeface="Consolas"/>
                <a:sym typeface="Consolas"/>
              </a:rPr>
              <a:t>0</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 title</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row</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F78C6C"/>
                </a:solidFill>
                <a:highlight>
                  <a:srgbClr val="292D3E"/>
                </a:highlight>
                <a:latin typeface="Consolas"/>
                <a:ea typeface="Consolas"/>
                <a:cs typeface="Consolas"/>
                <a:sym typeface="Consolas"/>
              </a:rPr>
              <a:t>1</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 director</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row</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F78C6C"/>
                </a:solidFill>
                <a:highlight>
                  <a:srgbClr val="292D3E"/>
                </a:highlight>
                <a:latin typeface="Consolas"/>
                <a:ea typeface="Consolas"/>
                <a:cs typeface="Consolas"/>
                <a:sym typeface="Consolas"/>
              </a:rPr>
              <a:t>2</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 release_date</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row</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F78C6C"/>
                </a:solidFill>
                <a:highlight>
                  <a:srgbClr val="292D3E"/>
                </a:highlight>
                <a:latin typeface="Consolas"/>
                <a:ea typeface="Consolas"/>
                <a:cs typeface="Consolas"/>
                <a:sym typeface="Consolas"/>
              </a:rPr>
              <a:t>3</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 banner</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row</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F78C6C"/>
                </a:solidFill>
                <a:highlight>
                  <a:srgbClr val="292D3E"/>
                </a:highlight>
                <a:latin typeface="Consolas"/>
                <a:ea typeface="Consolas"/>
                <a:cs typeface="Consolas"/>
                <a:sym typeface="Consolas"/>
              </a:rPr>
              <a:t>4</a:t>
            </a:r>
            <a:r>
              <a:rPr lang="es-419" sz="14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C792EA"/>
                </a:solidFill>
                <a:highlight>
                  <a:srgbClr val="292D3E"/>
                </a:highlight>
                <a:latin typeface="Consolas"/>
                <a:ea typeface="Consolas"/>
                <a:cs typeface="Consolas"/>
                <a:sym typeface="Consolas"/>
              </a:rPr>
              <a:t>return</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FF5874"/>
                </a:solidFill>
                <a:highlight>
                  <a:srgbClr val="292D3E"/>
                </a:highlight>
                <a:latin typeface="Consolas"/>
                <a:ea typeface="Consolas"/>
                <a:cs typeface="Consolas"/>
                <a:sym typeface="Consolas"/>
              </a:rPr>
              <a:t>None</a:t>
            </a:r>
            <a:endParaRPr sz="1400" b="0" i="0" u="none" strike="noStrike" cap="none">
              <a:solidFill>
                <a:srgbClr val="BFC7D5"/>
              </a:solidFill>
              <a:highlight>
                <a:srgbClr val="292D3E"/>
              </a:highlight>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1"/>
          <p:cNvSpPr txBox="1"/>
          <p:nvPr/>
        </p:nvSpPr>
        <p:spPr>
          <a:xfrm>
            <a:off x="375513" y="626625"/>
            <a:ext cx="7263958"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Creación del Modelo</a:t>
            </a:r>
            <a:endParaRPr sz="2500" b="1" i="0" u="none" strike="noStrike" cap="none">
              <a:solidFill>
                <a:srgbClr val="333333"/>
              </a:solidFill>
              <a:latin typeface="Montserrat"/>
              <a:ea typeface="Montserrat"/>
              <a:cs typeface="Montserrat"/>
              <a:sym typeface="Montserrat"/>
            </a:endParaRPr>
          </a:p>
        </p:txBody>
      </p:sp>
      <p:sp>
        <p:nvSpPr>
          <p:cNvPr id="127" name="Google Shape;127;p11"/>
          <p:cNvSpPr txBox="1"/>
          <p:nvPr/>
        </p:nvSpPr>
        <p:spPr>
          <a:xfrm>
            <a:off x="441158" y="1199325"/>
            <a:ext cx="504524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1400" b="1" i="0" u="none" strike="noStrike" cap="none">
                <a:solidFill>
                  <a:srgbClr val="333333"/>
                </a:solidFill>
                <a:latin typeface="Montserrat"/>
                <a:ea typeface="Montserrat"/>
                <a:cs typeface="Montserrat"/>
                <a:sym typeface="Montserrat"/>
              </a:rPr>
              <a:t>Método para guardar/actualizar una película</a:t>
            </a:r>
            <a:endParaRPr sz="1400" b="1" i="0" u="none" strike="noStrike" cap="none">
              <a:solidFill>
                <a:srgbClr val="333333"/>
              </a:solidFill>
              <a:latin typeface="Montserrat"/>
              <a:ea typeface="Montserrat"/>
              <a:cs typeface="Montserrat"/>
              <a:sym typeface="Montserrat"/>
            </a:endParaRPr>
          </a:p>
        </p:txBody>
      </p:sp>
      <p:sp>
        <p:nvSpPr>
          <p:cNvPr id="128" name="Google Shape;128;p11"/>
          <p:cNvSpPr txBox="1"/>
          <p:nvPr/>
        </p:nvSpPr>
        <p:spPr>
          <a:xfrm>
            <a:off x="441158" y="1618677"/>
            <a:ext cx="8323214" cy="2677656"/>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050" b="0" i="0" u="none" strike="noStrike" cap="none">
                <a:solidFill>
                  <a:srgbClr val="C792EA"/>
                </a:solidFill>
                <a:highlight>
                  <a:srgbClr val="292D3E"/>
                </a:highlight>
                <a:latin typeface="Consolas"/>
                <a:ea typeface="Consolas"/>
                <a:cs typeface="Consolas"/>
                <a:sym typeface="Consolas"/>
              </a:rPr>
              <a:t>def</a:t>
            </a:r>
            <a:r>
              <a:rPr lang="es-419" sz="1050" b="0" i="0" u="none" strike="noStrike" cap="none">
                <a:solidFill>
                  <a:srgbClr val="BFC7D5"/>
                </a:solidFill>
                <a:highlight>
                  <a:srgbClr val="292D3E"/>
                </a:highlight>
                <a:latin typeface="Consolas"/>
                <a:ea typeface="Consolas"/>
                <a:cs typeface="Consolas"/>
                <a:sym typeface="Consolas"/>
              </a:rPr>
              <a:t> </a:t>
            </a:r>
            <a:r>
              <a:rPr lang="es-419" sz="1050" b="0" i="0" u="none" strike="noStrike" cap="none">
                <a:solidFill>
                  <a:srgbClr val="82AAFF"/>
                </a:solidFill>
                <a:highlight>
                  <a:srgbClr val="292D3E"/>
                </a:highlight>
                <a:latin typeface="Consolas"/>
                <a:ea typeface="Consolas"/>
                <a:cs typeface="Consolas"/>
                <a:sym typeface="Consolas"/>
              </a:rPr>
              <a:t>save</a:t>
            </a:r>
            <a:r>
              <a:rPr lang="es-419" sz="1050" b="0" i="0" u="none" strike="noStrike" cap="none">
                <a:solidFill>
                  <a:srgbClr val="D9F5DD"/>
                </a:solidFill>
                <a:highlight>
                  <a:srgbClr val="292D3E"/>
                </a:highlight>
                <a:latin typeface="Consolas"/>
                <a:ea typeface="Consolas"/>
                <a:cs typeface="Consolas"/>
                <a:sym typeface="Consolas"/>
              </a:rPr>
              <a:t>(</a:t>
            </a:r>
            <a:r>
              <a:rPr lang="es-419" sz="1050" b="0" i="0" u="none" strike="noStrike" cap="none">
                <a:solidFill>
                  <a:srgbClr val="89DDFF"/>
                </a:solidFill>
                <a:highlight>
                  <a:srgbClr val="292D3E"/>
                </a:highlight>
                <a:latin typeface="Consolas"/>
                <a:ea typeface="Consolas"/>
                <a:cs typeface="Consolas"/>
                <a:sym typeface="Consolas"/>
              </a:rPr>
              <a:t>self</a:t>
            </a:r>
            <a:r>
              <a:rPr lang="es-419" sz="1050" b="0" i="0" u="none" strike="noStrike" cap="none">
                <a:solidFill>
                  <a:srgbClr val="D9F5DD"/>
                </a:solidFill>
                <a:highlight>
                  <a:srgbClr val="292D3E"/>
                </a:highlight>
                <a:latin typeface="Consolas"/>
                <a:ea typeface="Consolas"/>
                <a:cs typeface="Consolas"/>
                <a:sym typeface="Consolas"/>
              </a:rPr>
              <a:t>)</a:t>
            </a:r>
            <a:r>
              <a:rPr lang="es-419" sz="105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050" b="0" i="0" u="none" strike="noStrike" cap="none">
                <a:solidFill>
                  <a:srgbClr val="BFC7D5"/>
                </a:solidFill>
                <a:highlight>
                  <a:srgbClr val="292D3E"/>
                </a:highlight>
                <a:latin typeface="Consolas"/>
                <a:ea typeface="Consolas"/>
                <a:cs typeface="Consolas"/>
                <a:sym typeface="Consolas"/>
              </a:rPr>
              <a:t>        db </a:t>
            </a:r>
            <a:r>
              <a:rPr lang="es-419" sz="1050" b="0" i="0" u="none" strike="noStrike" cap="none">
                <a:solidFill>
                  <a:srgbClr val="C792EA"/>
                </a:solidFill>
                <a:highlight>
                  <a:srgbClr val="292D3E"/>
                </a:highlight>
                <a:latin typeface="Consolas"/>
                <a:ea typeface="Consolas"/>
                <a:cs typeface="Consolas"/>
                <a:sym typeface="Consolas"/>
              </a:rPr>
              <a:t>=</a:t>
            </a:r>
            <a:r>
              <a:rPr lang="es-419" sz="1050" b="0" i="0" u="none" strike="noStrike" cap="none">
                <a:solidFill>
                  <a:srgbClr val="BFC7D5"/>
                </a:solidFill>
                <a:highlight>
                  <a:srgbClr val="292D3E"/>
                </a:highlight>
                <a:latin typeface="Consolas"/>
                <a:ea typeface="Consolas"/>
                <a:cs typeface="Consolas"/>
                <a:sym typeface="Consolas"/>
              </a:rPr>
              <a:t> </a:t>
            </a:r>
            <a:r>
              <a:rPr lang="es-419" sz="1050" b="0" i="0" u="none" strike="noStrike" cap="none">
                <a:solidFill>
                  <a:srgbClr val="B2CCD6"/>
                </a:solidFill>
                <a:highlight>
                  <a:srgbClr val="292D3E"/>
                </a:highlight>
                <a:latin typeface="Consolas"/>
                <a:ea typeface="Consolas"/>
                <a:cs typeface="Consolas"/>
                <a:sym typeface="Consolas"/>
              </a:rPr>
              <a:t>get_db</a:t>
            </a:r>
            <a:r>
              <a:rPr lang="es-419" sz="105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050" b="0" i="0" u="none" strike="noStrike" cap="none">
                <a:solidFill>
                  <a:srgbClr val="BFC7D5"/>
                </a:solidFill>
                <a:highlight>
                  <a:srgbClr val="292D3E"/>
                </a:highlight>
                <a:latin typeface="Consolas"/>
                <a:ea typeface="Consolas"/>
                <a:cs typeface="Consolas"/>
                <a:sym typeface="Consolas"/>
              </a:rPr>
              <a:t>        cursor </a:t>
            </a:r>
            <a:r>
              <a:rPr lang="es-419" sz="1050" b="0" i="0" u="none" strike="noStrike" cap="none">
                <a:solidFill>
                  <a:srgbClr val="C792EA"/>
                </a:solidFill>
                <a:highlight>
                  <a:srgbClr val="292D3E"/>
                </a:highlight>
                <a:latin typeface="Consolas"/>
                <a:ea typeface="Consolas"/>
                <a:cs typeface="Consolas"/>
                <a:sym typeface="Consolas"/>
              </a:rPr>
              <a:t>=</a:t>
            </a:r>
            <a:r>
              <a:rPr lang="es-419" sz="1050" b="0" i="0" u="none" strike="noStrike" cap="none">
                <a:solidFill>
                  <a:srgbClr val="BFC7D5"/>
                </a:solidFill>
                <a:highlight>
                  <a:srgbClr val="292D3E"/>
                </a:highlight>
                <a:latin typeface="Consolas"/>
                <a:ea typeface="Consolas"/>
                <a:cs typeface="Consolas"/>
                <a:sym typeface="Consolas"/>
              </a:rPr>
              <a:t> db.</a:t>
            </a:r>
            <a:r>
              <a:rPr lang="es-419" sz="1050" b="0" i="0" u="none" strike="noStrike" cap="none">
                <a:solidFill>
                  <a:srgbClr val="B2CCD6"/>
                </a:solidFill>
                <a:highlight>
                  <a:srgbClr val="292D3E"/>
                </a:highlight>
                <a:latin typeface="Consolas"/>
                <a:ea typeface="Consolas"/>
                <a:cs typeface="Consolas"/>
                <a:sym typeface="Consolas"/>
              </a:rPr>
              <a:t>cursor</a:t>
            </a:r>
            <a:r>
              <a:rPr lang="es-419" sz="105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050" b="0" i="0" u="none" strike="noStrike" cap="none">
                <a:solidFill>
                  <a:srgbClr val="BFC7D5"/>
                </a:solidFill>
                <a:highlight>
                  <a:srgbClr val="292D3E"/>
                </a:highlight>
                <a:latin typeface="Consolas"/>
                <a:ea typeface="Consolas"/>
                <a:cs typeface="Consolas"/>
                <a:sym typeface="Consolas"/>
              </a:rPr>
              <a:t>        </a:t>
            </a:r>
            <a:r>
              <a:rPr lang="es-419" sz="1050" b="0" i="0" u="none" strike="noStrike" cap="none">
                <a:solidFill>
                  <a:srgbClr val="C792EA"/>
                </a:solidFill>
                <a:highlight>
                  <a:srgbClr val="292D3E"/>
                </a:highlight>
                <a:latin typeface="Consolas"/>
                <a:ea typeface="Consolas"/>
                <a:cs typeface="Consolas"/>
                <a:sym typeface="Consolas"/>
              </a:rPr>
              <a:t>if</a:t>
            </a:r>
            <a:r>
              <a:rPr lang="es-419" sz="1050" b="0" i="0" u="none" strike="noStrike" cap="none">
                <a:solidFill>
                  <a:srgbClr val="BFC7D5"/>
                </a:solidFill>
                <a:highlight>
                  <a:srgbClr val="292D3E"/>
                </a:highlight>
                <a:latin typeface="Consolas"/>
                <a:ea typeface="Consolas"/>
                <a:cs typeface="Consolas"/>
                <a:sym typeface="Consolas"/>
              </a:rPr>
              <a:t> </a:t>
            </a:r>
            <a:r>
              <a:rPr lang="es-419" sz="1050" b="0" i="0" u="none" strike="noStrike" cap="none">
                <a:solidFill>
                  <a:srgbClr val="8EACE3"/>
                </a:solidFill>
                <a:highlight>
                  <a:srgbClr val="292D3E"/>
                </a:highlight>
                <a:latin typeface="Consolas"/>
                <a:ea typeface="Consolas"/>
                <a:cs typeface="Consolas"/>
                <a:sym typeface="Consolas"/>
              </a:rPr>
              <a:t>self</a:t>
            </a:r>
            <a:r>
              <a:rPr lang="es-419" sz="1050" b="0" i="0" u="none" strike="noStrike" cap="none">
                <a:solidFill>
                  <a:srgbClr val="BFC7D5"/>
                </a:solidFill>
                <a:highlight>
                  <a:srgbClr val="292D3E"/>
                </a:highlight>
                <a:latin typeface="Consolas"/>
                <a:ea typeface="Consolas"/>
                <a:cs typeface="Consolas"/>
                <a:sym typeface="Consolas"/>
              </a:rPr>
              <a:t>.id_movie:</a:t>
            </a:r>
            <a:endParaRPr/>
          </a:p>
          <a:p>
            <a:pPr marL="0" marR="0" lvl="0" indent="0" algn="l" rtl="0">
              <a:lnSpc>
                <a:spcPct val="100000"/>
              </a:lnSpc>
              <a:spcBef>
                <a:spcPts val="0"/>
              </a:spcBef>
              <a:spcAft>
                <a:spcPts val="0"/>
              </a:spcAft>
              <a:buNone/>
            </a:pPr>
            <a:r>
              <a:rPr lang="es-419" sz="1050" b="0" i="0" u="none" strike="noStrike" cap="none">
                <a:solidFill>
                  <a:srgbClr val="BFC7D5"/>
                </a:solidFill>
                <a:highlight>
                  <a:srgbClr val="292D3E"/>
                </a:highlight>
                <a:latin typeface="Consolas"/>
                <a:ea typeface="Consolas"/>
                <a:cs typeface="Consolas"/>
                <a:sym typeface="Consolas"/>
              </a:rPr>
              <a:t>            cursor.</a:t>
            </a:r>
            <a:r>
              <a:rPr lang="es-419" sz="1050" b="0" i="0" u="none" strike="noStrike" cap="none">
                <a:solidFill>
                  <a:srgbClr val="B2CCD6"/>
                </a:solidFill>
                <a:highlight>
                  <a:srgbClr val="292D3E"/>
                </a:highlight>
                <a:latin typeface="Consolas"/>
                <a:ea typeface="Consolas"/>
                <a:cs typeface="Consolas"/>
                <a:sym typeface="Consolas"/>
              </a:rPr>
              <a:t>execute</a:t>
            </a:r>
            <a:r>
              <a:rPr lang="es-419" sz="1050" b="0" i="0" u="none" strike="noStrike" cap="none">
                <a:solidFill>
                  <a:srgbClr val="BFC7D5"/>
                </a:solidFill>
                <a:highlight>
                  <a:srgbClr val="292D3E"/>
                </a:highlight>
                <a:latin typeface="Consolas"/>
                <a:ea typeface="Consolas"/>
                <a:cs typeface="Consolas"/>
                <a:sym typeface="Consolas"/>
              </a:rPr>
              <a:t>(</a:t>
            </a:r>
            <a:r>
              <a:rPr lang="es-419" sz="1050" b="0" i="0" u="none" strike="noStrike" cap="none">
                <a:solidFill>
                  <a:srgbClr val="D9F5DD"/>
                </a:solidFill>
                <a:highlight>
                  <a:srgbClr val="292D3E"/>
                </a:highlight>
                <a:latin typeface="Consolas"/>
                <a:ea typeface="Consolas"/>
                <a:cs typeface="Consolas"/>
                <a:sym typeface="Consolas"/>
              </a:rPr>
              <a:t>"""</a:t>
            </a:r>
            <a:endParaRPr sz="105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050" b="0" i="0" u="none" strike="noStrike" cap="none">
                <a:solidFill>
                  <a:srgbClr val="C3E88D"/>
                </a:solidFill>
                <a:highlight>
                  <a:srgbClr val="292D3E"/>
                </a:highlight>
                <a:latin typeface="Consolas"/>
                <a:ea typeface="Consolas"/>
                <a:cs typeface="Consolas"/>
                <a:sym typeface="Consolas"/>
              </a:rPr>
              <a:t>                UPDATE movies SET title = </a:t>
            </a:r>
            <a:r>
              <a:rPr lang="es-419" sz="1050" b="0" i="0" u="none" strike="noStrike" cap="none">
                <a:solidFill>
                  <a:srgbClr val="82AAFF"/>
                </a:solidFill>
                <a:highlight>
                  <a:srgbClr val="292D3E"/>
                </a:highlight>
                <a:latin typeface="Consolas"/>
                <a:ea typeface="Consolas"/>
                <a:cs typeface="Consolas"/>
                <a:sym typeface="Consolas"/>
              </a:rPr>
              <a:t>%s</a:t>
            </a:r>
            <a:r>
              <a:rPr lang="es-419" sz="1050" b="0" i="0" u="none" strike="noStrike" cap="none">
                <a:solidFill>
                  <a:srgbClr val="C3E88D"/>
                </a:solidFill>
                <a:highlight>
                  <a:srgbClr val="292D3E"/>
                </a:highlight>
                <a:latin typeface="Consolas"/>
                <a:ea typeface="Consolas"/>
                <a:cs typeface="Consolas"/>
                <a:sym typeface="Consolas"/>
              </a:rPr>
              <a:t>, director = </a:t>
            </a:r>
            <a:r>
              <a:rPr lang="es-419" sz="1050" b="0" i="0" u="none" strike="noStrike" cap="none">
                <a:solidFill>
                  <a:srgbClr val="82AAFF"/>
                </a:solidFill>
                <a:highlight>
                  <a:srgbClr val="292D3E"/>
                </a:highlight>
                <a:latin typeface="Consolas"/>
                <a:ea typeface="Consolas"/>
                <a:cs typeface="Consolas"/>
                <a:sym typeface="Consolas"/>
              </a:rPr>
              <a:t>%s</a:t>
            </a:r>
            <a:r>
              <a:rPr lang="es-419" sz="1050" b="0" i="0" u="none" strike="noStrike" cap="none">
                <a:solidFill>
                  <a:srgbClr val="C3E88D"/>
                </a:solidFill>
                <a:highlight>
                  <a:srgbClr val="292D3E"/>
                </a:highlight>
                <a:latin typeface="Consolas"/>
                <a:ea typeface="Consolas"/>
                <a:cs typeface="Consolas"/>
                <a:sym typeface="Consolas"/>
              </a:rPr>
              <a:t>, release_date = </a:t>
            </a:r>
            <a:r>
              <a:rPr lang="es-419" sz="1050" b="0" i="0" u="none" strike="noStrike" cap="none">
                <a:solidFill>
                  <a:srgbClr val="82AAFF"/>
                </a:solidFill>
                <a:highlight>
                  <a:srgbClr val="292D3E"/>
                </a:highlight>
                <a:latin typeface="Consolas"/>
                <a:ea typeface="Consolas"/>
                <a:cs typeface="Consolas"/>
                <a:sym typeface="Consolas"/>
              </a:rPr>
              <a:t>%s</a:t>
            </a:r>
            <a:r>
              <a:rPr lang="es-419" sz="1050" b="0" i="0" u="none" strike="noStrike" cap="none">
                <a:solidFill>
                  <a:srgbClr val="C3E88D"/>
                </a:solidFill>
                <a:highlight>
                  <a:srgbClr val="292D3E"/>
                </a:highlight>
                <a:latin typeface="Consolas"/>
                <a:ea typeface="Consolas"/>
                <a:cs typeface="Consolas"/>
                <a:sym typeface="Consolas"/>
              </a:rPr>
              <a:t>, banner = </a:t>
            </a:r>
            <a:r>
              <a:rPr lang="es-419" sz="1050" b="0" i="0" u="none" strike="noStrike" cap="none">
                <a:solidFill>
                  <a:srgbClr val="82AAFF"/>
                </a:solidFill>
                <a:highlight>
                  <a:srgbClr val="292D3E"/>
                </a:highlight>
                <a:latin typeface="Consolas"/>
                <a:ea typeface="Consolas"/>
                <a:cs typeface="Consolas"/>
                <a:sym typeface="Consolas"/>
              </a:rPr>
              <a:t>%s</a:t>
            </a:r>
            <a:endParaRPr sz="105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050" b="0" i="0" u="none" strike="noStrike" cap="none">
                <a:solidFill>
                  <a:srgbClr val="C3E88D"/>
                </a:solidFill>
                <a:highlight>
                  <a:srgbClr val="292D3E"/>
                </a:highlight>
                <a:latin typeface="Consolas"/>
                <a:ea typeface="Consolas"/>
                <a:cs typeface="Consolas"/>
                <a:sym typeface="Consolas"/>
              </a:rPr>
              <a:t>                WHERE id_movie = </a:t>
            </a:r>
            <a:r>
              <a:rPr lang="es-419" sz="1050" b="0" i="0" u="none" strike="noStrike" cap="none">
                <a:solidFill>
                  <a:srgbClr val="82AAFF"/>
                </a:solidFill>
                <a:highlight>
                  <a:srgbClr val="292D3E"/>
                </a:highlight>
                <a:latin typeface="Consolas"/>
                <a:ea typeface="Consolas"/>
                <a:cs typeface="Consolas"/>
                <a:sym typeface="Consolas"/>
              </a:rPr>
              <a:t>%s</a:t>
            </a:r>
            <a:endParaRPr sz="105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050" b="0" i="0" u="none" strike="noStrike" cap="none">
                <a:solidFill>
                  <a:srgbClr val="C3E88D"/>
                </a:solidFill>
                <a:highlight>
                  <a:srgbClr val="292D3E"/>
                </a:highlight>
                <a:latin typeface="Consolas"/>
                <a:ea typeface="Consolas"/>
                <a:cs typeface="Consolas"/>
                <a:sym typeface="Consolas"/>
              </a:rPr>
              <a:t>            </a:t>
            </a:r>
            <a:r>
              <a:rPr lang="es-419" sz="1050" b="0" i="0" u="none" strike="noStrike" cap="none">
                <a:solidFill>
                  <a:srgbClr val="D9F5DD"/>
                </a:solidFill>
                <a:highlight>
                  <a:srgbClr val="292D3E"/>
                </a:highlight>
                <a:latin typeface="Consolas"/>
                <a:ea typeface="Consolas"/>
                <a:cs typeface="Consolas"/>
                <a:sym typeface="Consolas"/>
              </a:rPr>
              <a:t>""",</a:t>
            </a:r>
            <a:r>
              <a:rPr lang="es-419" sz="1050" b="0" i="0" u="none" strike="noStrike" cap="none">
                <a:solidFill>
                  <a:srgbClr val="7986E7"/>
                </a:solidFill>
                <a:highlight>
                  <a:srgbClr val="292D3E"/>
                </a:highlight>
                <a:latin typeface="Consolas"/>
                <a:ea typeface="Consolas"/>
                <a:cs typeface="Consolas"/>
                <a:sym typeface="Consolas"/>
              </a:rPr>
              <a:t> (</a:t>
            </a:r>
            <a:r>
              <a:rPr lang="es-419" sz="1050" b="0" i="0" u="none" strike="noStrike" cap="none">
                <a:solidFill>
                  <a:srgbClr val="8EACE3"/>
                </a:solidFill>
                <a:highlight>
                  <a:srgbClr val="292D3E"/>
                </a:highlight>
                <a:latin typeface="Consolas"/>
                <a:ea typeface="Consolas"/>
                <a:cs typeface="Consolas"/>
                <a:sym typeface="Consolas"/>
              </a:rPr>
              <a:t>self</a:t>
            </a:r>
            <a:r>
              <a:rPr lang="es-419" sz="1050" b="0" i="0" u="none" strike="noStrike" cap="none">
                <a:solidFill>
                  <a:srgbClr val="7986E7"/>
                </a:solidFill>
                <a:highlight>
                  <a:srgbClr val="292D3E"/>
                </a:highlight>
                <a:latin typeface="Consolas"/>
                <a:ea typeface="Consolas"/>
                <a:cs typeface="Consolas"/>
                <a:sym typeface="Consolas"/>
              </a:rPr>
              <a:t>.title, </a:t>
            </a:r>
            <a:r>
              <a:rPr lang="es-419" sz="1050" b="0" i="0" u="none" strike="noStrike" cap="none">
                <a:solidFill>
                  <a:srgbClr val="8EACE3"/>
                </a:solidFill>
                <a:highlight>
                  <a:srgbClr val="292D3E"/>
                </a:highlight>
                <a:latin typeface="Consolas"/>
                <a:ea typeface="Consolas"/>
                <a:cs typeface="Consolas"/>
                <a:sym typeface="Consolas"/>
              </a:rPr>
              <a:t>self</a:t>
            </a:r>
            <a:r>
              <a:rPr lang="es-419" sz="1050" b="0" i="0" u="none" strike="noStrike" cap="none">
                <a:solidFill>
                  <a:srgbClr val="7986E7"/>
                </a:solidFill>
                <a:highlight>
                  <a:srgbClr val="292D3E"/>
                </a:highlight>
                <a:latin typeface="Consolas"/>
                <a:ea typeface="Consolas"/>
                <a:cs typeface="Consolas"/>
                <a:sym typeface="Consolas"/>
              </a:rPr>
              <a:t>.director, </a:t>
            </a:r>
            <a:r>
              <a:rPr lang="es-419" sz="1050" b="0" i="0" u="none" strike="noStrike" cap="none">
                <a:solidFill>
                  <a:srgbClr val="8EACE3"/>
                </a:solidFill>
                <a:highlight>
                  <a:srgbClr val="292D3E"/>
                </a:highlight>
                <a:latin typeface="Consolas"/>
                <a:ea typeface="Consolas"/>
                <a:cs typeface="Consolas"/>
                <a:sym typeface="Consolas"/>
              </a:rPr>
              <a:t>self</a:t>
            </a:r>
            <a:r>
              <a:rPr lang="es-419" sz="1050" b="0" i="0" u="none" strike="noStrike" cap="none">
                <a:solidFill>
                  <a:srgbClr val="7986E7"/>
                </a:solidFill>
                <a:highlight>
                  <a:srgbClr val="292D3E"/>
                </a:highlight>
                <a:latin typeface="Consolas"/>
                <a:ea typeface="Consolas"/>
                <a:cs typeface="Consolas"/>
                <a:sym typeface="Consolas"/>
              </a:rPr>
              <a:t>.release_date, </a:t>
            </a:r>
            <a:r>
              <a:rPr lang="es-419" sz="1050" b="0" i="0" u="none" strike="noStrike" cap="none">
                <a:solidFill>
                  <a:srgbClr val="8EACE3"/>
                </a:solidFill>
                <a:highlight>
                  <a:srgbClr val="292D3E"/>
                </a:highlight>
                <a:latin typeface="Consolas"/>
                <a:ea typeface="Consolas"/>
                <a:cs typeface="Consolas"/>
                <a:sym typeface="Consolas"/>
              </a:rPr>
              <a:t>self</a:t>
            </a:r>
            <a:r>
              <a:rPr lang="es-419" sz="1050" b="0" i="0" u="none" strike="noStrike" cap="none">
                <a:solidFill>
                  <a:srgbClr val="7986E7"/>
                </a:solidFill>
                <a:highlight>
                  <a:srgbClr val="292D3E"/>
                </a:highlight>
                <a:latin typeface="Consolas"/>
                <a:ea typeface="Consolas"/>
                <a:cs typeface="Consolas"/>
                <a:sym typeface="Consolas"/>
              </a:rPr>
              <a:t>.banner, </a:t>
            </a:r>
            <a:r>
              <a:rPr lang="es-419" sz="1050" b="0" i="0" u="none" strike="noStrike" cap="none">
                <a:solidFill>
                  <a:srgbClr val="8EACE3"/>
                </a:solidFill>
                <a:highlight>
                  <a:srgbClr val="292D3E"/>
                </a:highlight>
                <a:latin typeface="Consolas"/>
                <a:ea typeface="Consolas"/>
                <a:cs typeface="Consolas"/>
                <a:sym typeface="Consolas"/>
              </a:rPr>
              <a:t>self</a:t>
            </a:r>
            <a:r>
              <a:rPr lang="es-419" sz="1050" b="0" i="0" u="none" strike="noStrike" cap="none">
                <a:solidFill>
                  <a:srgbClr val="7986E7"/>
                </a:solidFill>
                <a:highlight>
                  <a:srgbClr val="292D3E"/>
                </a:highlight>
                <a:latin typeface="Consolas"/>
                <a:ea typeface="Consolas"/>
                <a:cs typeface="Consolas"/>
                <a:sym typeface="Consolas"/>
              </a:rPr>
              <a:t>.id_movie)</a:t>
            </a:r>
            <a:r>
              <a:rPr lang="es-419" sz="105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050" b="0" i="0" u="none" strike="noStrike" cap="none">
                <a:solidFill>
                  <a:srgbClr val="BFC7D5"/>
                </a:solidFill>
                <a:highlight>
                  <a:srgbClr val="292D3E"/>
                </a:highlight>
                <a:latin typeface="Consolas"/>
                <a:ea typeface="Consolas"/>
                <a:cs typeface="Consolas"/>
                <a:sym typeface="Consolas"/>
              </a:rPr>
              <a:t>        </a:t>
            </a:r>
            <a:r>
              <a:rPr lang="es-419" sz="1050" b="0" i="0" u="none" strike="noStrike" cap="none">
                <a:solidFill>
                  <a:srgbClr val="C792EA"/>
                </a:solidFill>
                <a:highlight>
                  <a:srgbClr val="292D3E"/>
                </a:highlight>
                <a:latin typeface="Consolas"/>
                <a:ea typeface="Consolas"/>
                <a:cs typeface="Consolas"/>
                <a:sym typeface="Consolas"/>
              </a:rPr>
              <a:t>else</a:t>
            </a:r>
            <a:r>
              <a:rPr lang="es-419" sz="105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050" b="0" i="0" u="none" strike="noStrike" cap="none">
                <a:solidFill>
                  <a:srgbClr val="BFC7D5"/>
                </a:solidFill>
                <a:highlight>
                  <a:srgbClr val="292D3E"/>
                </a:highlight>
                <a:latin typeface="Consolas"/>
                <a:ea typeface="Consolas"/>
                <a:cs typeface="Consolas"/>
                <a:sym typeface="Consolas"/>
              </a:rPr>
              <a:t>            cursor.</a:t>
            </a:r>
            <a:r>
              <a:rPr lang="es-419" sz="1050" b="0" i="0" u="none" strike="noStrike" cap="none">
                <a:solidFill>
                  <a:srgbClr val="B2CCD6"/>
                </a:solidFill>
                <a:highlight>
                  <a:srgbClr val="292D3E"/>
                </a:highlight>
                <a:latin typeface="Consolas"/>
                <a:ea typeface="Consolas"/>
                <a:cs typeface="Consolas"/>
                <a:sym typeface="Consolas"/>
              </a:rPr>
              <a:t>execute</a:t>
            </a:r>
            <a:r>
              <a:rPr lang="es-419" sz="1050" b="0" i="0" u="none" strike="noStrike" cap="none">
                <a:solidFill>
                  <a:srgbClr val="BFC7D5"/>
                </a:solidFill>
                <a:highlight>
                  <a:srgbClr val="292D3E"/>
                </a:highlight>
                <a:latin typeface="Consolas"/>
                <a:ea typeface="Consolas"/>
                <a:cs typeface="Consolas"/>
                <a:sym typeface="Consolas"/>
              </a:rPr>
              <a:t>(</a:t>
            </a:r>
            <a:r>
              <a:rPr lang="es-419" sz="1050" b="0" i="0" u="none" strike="noStrike" cap="none">
                <a:solidFill>
                  <a:srgbClr val="D9F5DD"/>
                </a:solidFill>
                <a:highlight>
                  <a:srgbClr val="292D3E"/>
                </a:highlight>
                <a:latin typeface="Consolas"/>
                <a:ea typeface="Consolas"/>
                <a:cs typeface="Consolas"/>
                <a:sym typeface="Consolas"/>
              </a:rPr>
              <a:t>"""</a:t>
            </a:r>
            <a:endParaRPr sz="105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050" b="0" i="0" u="none" strike="noStrike" cap="none">
                <a:solidFill>
                  <a:srgbClr val="C3E88D"/>
                </a:solidFill>
                <a:highlight>
                  <a:srgbClr val="292D3E"/>
                </a:highlight>
                <a:latin typeface="Consolas"/>
                <a:ea typeface="Consolas"/>
                <a:cs typeface="Consolas"/>
                <a:sym typeface="Consolas"/>
              </a:rPr>
              <a:t>                INSERT INTO movies (title, director, release_date, banner) VALUES (</a:t>
            </a:r>
            <a:r>
              <a:rPr lang="es-419" sz="1050" b="0" i="0" u="none" strike="noStrike" cap="none">
                <a:solidFill>
                  <a:srgbClr val="82AAFF"/>
                </a:solidFill>
                <a:highlight>
                  <a:srgbClr val="292D3E"/>
                </a:highlight>
                <a:latin typeface="Consolas"/>
                <a:ea typeface="Consolas"/>
                <a:cs typeface="Consolas"/>
                <a:sym typeface="Consolas"/>
              </a:rPr>
              <a:t>%s</a:t>
            </a:r>
            <a:r>
              <a:rPr lang="es-419" sz="1050" b="0" i="0" u="none" strike="noStrike" cap="none">
                <a:solidFill>
                  <a:srgbClr val="C3E88D"/>
                </a:solidFill>
                <a:highlight>
                  <a:srgbClr val="292D3E"/>
                </a:highlight>
                <a:latin typeface="Consolas"/>
                <a:ea typeface="Consolas"/>
                <a:cs typeface="Consolas"/>
                <a:sym typeface="Consolas"/>
              </a:rPr>
              <a:t>, </a:t>
            </a:r>
            <a:r>
              <a:rPr lang="es-419" sz="1050" b="0" i="0" u="none" strike="noStrike" cap="none">
                <a:solidFill>
                  <a:srgbClr val="82AAFF"/>
                </a:solidFill>
                <a:highlight>
                  <a:srgbClr val="292D3E"/>
                </a:highlight>
                <a:latin typeface="Consolas"/>
                <a:ea typeface="Consolas"/>
                <a:cs typeface="Consolas"/>
                <a:sym typeface="Consolas"/>
              </a:rPr>
              <a:t>%s</a:t>
            </a:r>
            <a:r>
              <a:rPr lang="es-419" sz="1050" b="0" i="0" u="none" strike="noStrike" cap="none">
                <a:solidFill>
                  <a:srgbClr val="C3E88D"/>
                </a:solidFill>
                <a:highlight>
                  <a:srgbClr val="292D3E"/>
                </a:highlight>
                <a:latin typeface="Consolas"/>
                <a:ea typeface="Consolas"/>
                <a:cs typeface="Consolas"/>
                <a:sym typeface="Consolas"/>
              </a:rPr>
              <a:t>, </a:t>
            </a:r>
            <a:r>
              <a:rPr lang="es-419" sz="1050" b="0" i="0" u="none" strike="noStrike" cap="none">
                <a:solidFill>
                  <a:srgbClr val="82AAFF"/>
                </a:solidFill>
                <a:highlight>
                  <a:srgbClr val="292D3E"/>
                </a:highlight>
                <a:latin typeface="Consolas"/>
                <a:ea typeface="Consolas"/>
                <a:cs typeface="Consolas"/>
                <a:sym typeface="Consolas"/>
              </a:rPr>
              <a:t>%s</a:t>
            </a:r>
            <a:r>
              <a:rPr lang="es-419" sz="1050" b="0" i="0" u="none" strike="noStrike" cap="none">
                <a:solidFill>
                  <a:srgbClr val="C3E88D"/>
                </a:solidFill>
                <a:highlight>
                  <a:srgbClr val="292D3E"/>
                </a:highlight>
                <a:latin typeface="Consolas"/>
                <a:ea typeface="Consolas"/>
                <a:cs typeface="Consolas"/>
                <a:sym typeface="Consolas"/>
              </a:rPr>
              <a:t>, </a:t>
            </a:r>
            <a:r>
              <a:rPr lang="es-419" sz="1050" b="0" i="0" u="none" strike="noStrike" cap="none">
                <a:solidFill>
                  <a:srgbClr val="82AAFF"/>
                </a:solidFill>
                <a:highlight>
                  <a:srgbClr val="292D3E"/>
                </a:highlight>
                <a:latin typeface="Consolas"/>
                <a:ea typeface="Consolas"/>
                <a:cs typeface="Consolas"/>
                <a:sym typeface="Consolas"/>
              </a:rPr>
              <a:t>%s</a:t>
            </a:r>
            <a:r>
              <a:rPr lang="es-419" sz="1050" b="0" i="0" u="none" strike="noStrike" cap="none">
                <a:solidFill>
                  <a:srgbClr val="C3E88D"/>
                </a:solidFill>
                <a:highlight>
                  <a:srgbClr val="292D3E"/>
                </a:highlight>
                <a:latin typeface="Consolas"/>
                <a:ea typeface="Consolas"/>
                <a:cs typeface="Consolas"/>
                <a:sym typeface="Consolas"/>
              </a:rPr>
              <a:t>)</a:t>
            </a:r>
            <a:endParaRPr sz="105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050" b="0" i="0" u="none" strike="noStrike" cap="none">
                <a:solidFill>
                  <a:srgbClr val="C3E88D"/>
                </a:solidFill>
                <a:highlight>
                  <a:srgbClr val="292D3E"/>
                </a:highlight>
                <a:latin typeface="Consolas"/>
                <a:ea typeface="Consolas"/>
                <a:cs typeface="Consolas"/>
                <a:sym typeface="Consolas"/>
              </a:rPr>
              <a:t>            </a:t>
            </a:r>
            <a:r>
              <a:rPr lang="es-419" sz="1050" b="0" i="0" u="none" strike="noStrike" cap="none">
                <a:solidFill>
                  <a:srgbClr val="D9F5DD"/>
                </a:solidFill>
                <a:highlight>
                  <a:srgbClr val="292D3E"/>
                </a:highlight>
                <a:latin typeface="Consolas"/>
                <a:ea typeface="Consolas"/>
                <a:cs typeface="Consolas"/>
                <a:sym typeface="Consolas"/>
              </a:rPr>
              <a:t>""",</a:t>
            </a:r>
            <a:r>
              <a:rPr lang="es-419" sz="1050" b="0" i="0" u="none" strike="noStrike" cap="none">
                <a:solidFill>
                  <a:srgbClr val="7986E7"/>
                </a:solidFill>
                <a:highlight>
                  <a:srgbClr val="292D3E"/>
                </a:highlight>
                <a:latin typeface="Consolas"/>
                <a:ea typeface="Consolas"/>
                <a:cs typeface="Consolas"/>
                <a:sym typeface="Consolas"/>
              </a:rPr>
              <a:t> (</a:t>
            </a:r>
            <a:r>
              <a:rPr lang="es-419" sz="1050" b="0" i="0" u="none" strike="noStrike" cap="none">
                <a:solidFill>
                  <a:srgbClr val="8EACE3"/>
                </a:solidFill>
                <a:highlight>
                  <a:srgbClr val="292D3E"/>
                </a:highlight>
                <a:latin typeface="Consolas"/>
                <a:ea typeface="Consolas"/>
                <a:cs typeface="Consolas"/>
                <a:sym typeface="Consolas"/>
              </a:rPr>
              <a:t>self</a:t>
            </a:r>
            <a:r>
              <a:rPr lang="es-419" sz="1050" b="0" i="0" u="none" strike="noStrike" cap="none">
                <a:solidFill>
                  <a:srgbClr val="7986E7"/>
                </a:solidFill>
                <a:highlight>
                  <a:srgbClr val="292D3E"/>
                </a:highlight>
                <a:latin typeface="Consolas"/>
                <a:ea typeface="Consolas"/>
                <a:cs typeface="Consolas"/>
                <a:sym typeface="Consolas"/>
              </a:rPr>
              <a:t>.title, </a:t>
            </a:r>
            <a:r>
              <a:rPr lang="es-419" sz="1050" b="0" i="0" u="none" strike="noStrike" cap="none">
                <a:solidFill>
                  <a:srgbClr val="8EACE3"/>
                </a:solidFill>
                <a:highlight>
                  <a:srgbClr val="292D3E"/>
                </a:highlight>
                <a:latin typeface="Consolas"/>
                <a:ea typeface="Consolas"/>
                <a:cs typeface="Consolas"/>
                <a:sym typeface="Consolas"/>
              </a:rPr>
              <a:t>self</a:t>
            </a:r>
            <a:r>
              <a:rPr lang="es-419" sz="1050" b="0" i="0" u="none" strike="noStrike" cap="none">
                <a:solidFill>
                  <a:srgbClr val="7986E7"/>
                </a:solidFill>
                <a:highlight>
                  <a:srgbClr val="292D3E"/>
                </a:highlight>
                <a:latin typeface="Consolas"/>
                <a:ea typeface="Consolas"/>
                <a:cs typeface="Consolas"/>
                <a:sym typeface="Consolas"/>
              </a:rPr>
              <a:t>.director, </a:t>
            </a:r>
            <a:r>
              <a:rPr lang="es-419" sz="1050" b="0" i="0" u="none" strike="noStrike" cap="none">
                <a:solidFill>
                  <a:srgbClr val="8EACE3"/>
                </a:solidFill>
                <a:highlight>
                  <a:srgbClr val="292D3E"/>
                </a:highlight>
                <a:latin typeface="Consolas"/>
                <a:ea typeface="Consolas"/>
                <a:cs typeface="Consolas"/>
                <a:sym typeface="Consolas"/>
              </a:rPr>
              <a:t>self</a:t>
            </a:r>
            <a:r>
              <a:rPr lang="es-419" sz="1050" b="0" i="0" u="none" strike="noStrike" cap="none">
                <a:solidFill>
                  <a:srgbClr val="7986E7"/>
                </a:solidFill>
                <a:highlight>
                  <a:srgbClr val="292D3E"/>
                </a:highlight>
                <a:latin typeface="Consolas"/>
                <a:ea typeface="Consolas"/>
                <a:cs typeface="Consolas"/>
                <a:sym typeface="Consolas"/>
              </a:rPr>
              <a:t>.release_date, </a:t>
            </a:r>
            <a:r>
              <a:rPr lang="es-419" sz="1050" b="0" i="0" u="none" strike="noStrike" cap="none">
                <a:solidFill>
                  <a:srgbClr val="8EACE3"/>
                </a:solidFill>
                <a:highlight>
                  <a:srgbClr val="292D3E"/>
                </a:highlight>
                <a:latin typeface="Consolas"/>
                <a:ea typeface="Consolas"/>
                <a:cs typeface="Consolas"/>
                <a:sym typeface="Consolas"/>
              </a:rPr>
              <a:t>self</a:t>
            </a:r>
            <a:r>
              <a:rPr lang="es-419" sz="1050" b="0" i="0" u="none" strike="noStrike" cap="none">
                <a:solidFill>
                  <a:srgbClr val="7986E7"/>
                </a:solidFill>
                <a:highlight>
                  <a:srgbClr val="292D3E"/>
                </a:highlight>
                <a:latin typeface="Consolas"/>
                <a:ea typeface="Consolas"/>
                <a:cs typeface="Consolas"/>
                <a:sym typeface="Consolas"/>
              </a:rPr>
              <a:t>.banner)</a:t>
            </a:r>
            <a:r>
              <a:rPr lang="es-419" sz="105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050" b="0" i="0" u="none" strike="noStrike" cap="none">
                <a:solidFill>
                  <a:srgbClr val="BFC7D5"/>
                </a:solidFill>
                <a:highlight>
                  <a:srgbClr val="292D3E"/>
                </a:highlight>
                <a:latin typeface="Consolas"/>
                <a:ea typeface="Consolas"/>
                <a:cs typeface="Consolas"/>
                <a:sym typeface="Consolas"/>
              </a:rPr>
              <a:t>            </a:t>
            </a:r>
            <a:r>
              <a:rPr lang="es-419" sz="1050" b="0" i="0" u="none" strike="noStrike" cap="none">
                <a:solidFill>
                  <a:srgbClr val="8EACE3"/>
                </a:solidFill>
                <a:highlight>
                  <a:srgbClr val="292D3E"/>
                </a:highlight>
                <a:latin typeface="Consolas"/>
                <a:ea typeface="Consolas"/>
                <a:cs typeface="Consolas"/>
                <a:sym typeface="Consolas"/>
              </a:rPr>
              <a:t>self</a:t>
            </a:r>
            <a:r>
              <a:rPr lang="es-419" sz="1050" b="0" i="0" u="none" strike="noStrike" cap="none">
                <a:solidFill>
                  <a:srgbClr val="BFC7D5"/>
                </a:solidFill>
                <a:highlight>
                  <a:srgbClr val="292D3E"/>
                </a:highlight>
                <a:latin typeface="Consolas"/>
                <a:ea typeface="Consolas"/>
                <a:cs typeface="Consolas"/>
                <a:sym typeface="Consolas"/>
              </a:rPr>
              <a:t>.id_movie </a:t>
            </a:r>
            <a:r>
              <a:rPr lang="es-419" sz="1050" b="0" i="0" u="none" strike="noStrike" cap="none">
                <a:solidFill>
                  <a:srgbClr val="C792EA"/>
                </a:solidFill>
                <a:highlight>
                  <a:srgbClr val="292D3E"/>
                </a:highlight>
                <a:latin typeface="Consolas"/>
                <a:ea typeface="Consolas"/>
                <a:cs typeface="Consolas"/>
                <a:sym typeface="Consolas"/>
              </a:rPr>
              <a:t>=</a:t>
            </a:r>
            <a:r>
              <a:rPr lang="es-419" sz="1050" b="0" i="0" u="none" strike="noStrike" cap="none">
                <a:solidFill>
                  <a:srgbClr val="BFC7D5"/>
                </a:solidFill>
                <a:highlight>
                  <a:srgbClr val="292D3E"/>
                </a:highlight>
                <a:latin typeface="Consolas"/>
                <a:ea typeface="Consolas"/>
                <a:cs typeface="Consolas"/>
                <a:sym typeface="Consolas"/>
              </a:rPr>
              <a:t> cursor.lastrowid</a:t>
            </a:r>
            <a:endParaRPr sz="105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050" b="0" i="0" u="none" strike="noStrike" cap="none">
                <a:solidFill>
                  <a:srgbClr val="BFC7D5"/>
                </a:solidFill>
                <a:highlight>
                  <a:srgbClr val="292D3E"/>
                </a:highlight>
                <a:latin typeface="Consolas"/>
                <a:ea typeface="Consolas"/>
                <a:cs typeface="Consolas"/>
                <a:sym typeface="Consolas"/>
              </a:rPr>
              <a:t>        db.</a:t>
            </a:r>
            <a:r>
              <a:rPr lang="es-419" sz="1050" b="0" i="0" u="none" strike="noStrike" cap="none">
                <a:solidFill>
                  <a:srgbClr val="B2CCD6"/>
                </a:solidFill>
                <a:highlight>
                  <a:srgbClr val="292D3E"/>
                </a:highlight>
                <a:latin typeface="Consolas"/>
                <a:ea typeface="Consolas"/>
                <a:cs typeface="Consolas"/>
                <a:sym typeface="Consolas"/>
              </a:rPr>
              <a:t>commit</a:t>
            </a:r>
            <a:r>
              <a:rPr lang="es-419" sz="105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050" b="0" i="0" u="none" strike="noStrike" cap="none">
                <a:solidFill>
                  <a:srgbClr val="BFC7D5"/>
                </a:solidFill>
                <a:highlight>
                  <a:srgbClr val="292D3E"/>
                </a:highlight>
                <a:latin typeface="Consolas"/>
                <a:ea typeface="Consolas"/>
                <a:cs typeface="Consolas"/>
                <a:sym typeface="Consolas"/>
              </a:rPr>
              <a:t>        cursor.</a:t>
            </a:r>
            <a:r>
              <a:rPr lang="es-419" sz="1050" b="0" i="0" u="none" strike="noStrike" cap="none">
                <a:solidFill>
                  <a:srgbClr val="B2CCD6"/>
                </a:solidFill>
                <a:highlight>
                  <a:srgbClr val="292D3E"/>
                </a:highlight>
                <a:latin typeface="Consolas"/>
                <a:ea typeface="Consolas"/>
                <a:cs typeface="Consolas"/>
                <a:sym typeface="Consolas"/>
              </a:rPr>
              <a:t>close</a:t>
            </a:r>
            <a:r>
              <a:rPr lang="es-419" sz="105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endParaRPr sz="1050" b="0" i="0" u="none" strike="noStrike" cap="none">
              <a:solidFill>
                <a:srgbClr val="BFC7D5"/>
              </a:solidFill>
              <a:highlight>
                <a:srgbClr val="292D3E"/>
              </a:highlight>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2"/>
          <p:cNvSpPr txBox="1"/>
          <p:nvPr/>
        </p:nvSpPr>
        <p:spPr>
          <a:xfrm>
            <a:off x="375513" y="515050"/>
            <a:ext cx="7263958"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Creación del Modelo</a:t>
            </a:r>
            <a:endParaRPr sz="2500" b="1" i="0" u="none" strike="noStrike" cap="none">
              <a:solidFill>
                <a:srgbClr val="333333"/>
              </a:solidFill>
              <a:latin typeface="Montserrat"/>
              <a:ea typeface="Montserrat"/>
              <a:cs typeface="Montserrat"/>
              <a:sym typeface="Montserrat"/>
            </a:endParaRPr>
          </a:p>
        </p:txBody>
      </p:sp>
      <p:sp>
        <p:nvSpPr>
          <p:cNvPr id="134" name="Google Shape;134;p12"/>
          <p:cNvSpPr txBox="1"/>
          <p:nvPr/>
        </p:nvSpPr>
        <p:spPr>
          <a:xfrm>
            <a:off x="441158" y="1031433"/>
            <a:ext cx="504524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1400" b="1" i="0" u="none" strike="noStrike" cap="none">
                <a:solidFill>
                  <a:srgbClr val="333333"/>
                </a:solidFill>
                <a:latin typeface="Montserrat"/>
                <a:ea typeface="Montserrat"/>
                <a:cs typeface="Montserrat"/>
                <a:sym typeface="Montserrat"/>
              </a:rPr>
              <a:t>Método para eliminar una película</a:t>
            </a:r>
            <a:endParaRPr sz="1400" b="1" i="0" u="none" strike="noStrike" cap="none">
              <a:solidFill>
                <a:srgbClr val="333333"/>
              </a:solidFill>
              <a:latin typeface="Montserrat"/>
              <a:ea typeface="Montserrat"/>
              <a:cs typeface="Montserrat"/>
              <a:sym typeface="Montserrat"/>
            </a:endParaRPr>
          </a:p>
        </p:txBody>
      </p:sp>
      <p:sp>
        <p:nvSpPr>
          <p:cNvPr id="135" name="Google Shape;135;p12"/>
          <p:cNvSpPr txBox="1"/>
          <p:nvPr/>
        </p:nvSpPr>
        <p:spPr>
          <a:xfrm>
            <a:off x="441158" y="1310015"/>
            <a:ext cx="8323214" cy="1361911"/>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200" b="0" i="0" u="none" strike="noStrike" cap="none">
                <a:solidFill>
                  <a:srgbClr val="C792EA"/>
                </a:solidFill>
                <a:highlight>
                  <a:srgbClr val="292D3E"/>
                </a:highlight>
                <a:latin typeface="Consolas"/>
                <a:ea typeface="Consolas"/>
                <a:cs typeface="Consolas"/>
                <a:sym typeface="Consolas"/>
              </a:rPr>
              <a:t>def</a:t>
            </a:r>
            <a:r>
              <a:rPr lang="es-419" sz="1200" b="0" i="0" u="none" strike="noStrike" cap="none">
                <a:solidFill>
                  <a:srgbClr val="BFC7D5"/>
                </a:solidFill>
                <a:highlight>
                  <a:srgbClr val="292D3E"/>
                </a:highlight>
                <a:latin typeface="Consolas"/>
                <a:ea typeface="Consolas"/>
                <a:cs typeface="Consolas"/>
                <a:sym typeface="Consolas"/>
              </a:rPr>
              <a:t> </a:t>
            </a:r>
            <a:r>
              <a:rPr lang="es-419" sz="1200" b="0" i="0" u="none" strike="noStrike" cap="none">
                <a:solidFill>
                  <a:srgbClr val="82AAFF"/>
                </a:solidFill>
                <a:highlight>
                  <a:srgbClr val="292D3E"/>
                </a:highlight>
                <a:latin typeface="Consolas"/>
                <a:ea typeface="Consolas"/>
                <a:cs typeface="Consolas"/>
                <a:sym typeface="Consolas"/>
              </a:rPr>
              <a:t>delete</a:t>
            </a:r>
            <a:r>
              <a:rPr lang="es-419" sz="1200" b="0" i="0" u="none" strike="noStrike" cap="none">
                <a:solidFill>
                  <a:srgbClr val="D9F5DD"/>
                </a:solidFill>
                <a:highlight>
                  <a:srgbClr val="292D3E"/>
                </a:highlight>
                <a:latin typeface="Consolas"/>
                <a:ea typeface="Consolas"/>
                <a:cs typeface="Consolas"/>
                <a:sym typeface="Consolas"/>
              </a:rPr>
              <a:t>(</a:t>
            </a:r>
            <a:r>
              <a:rPr lang="es-419" sz="1200" b="0" i="0" u="none" strike="noStrike" cap="none">
                <a:solidFill>
                  <a:srgbClr val="89DDFF"/>
                </a:solidFill>
                <a:highlight>
                  <a:srgbClr val="292D3E"/>
                </a:highlight>
                <a:latin typeface="Consolas"/>
                <a:ea typeface="Consolas"/>
                <a:cs typeface="Consolas"/>
                <a:sym typeface="Consolas"/>
              </a:rPr>
              <a:t>self</a:t>
            </a:r>
            <a:r>
              <a:rPr lang="es-419" sz="1200" b="0" i="0" u="none" strike="noStrike" cap="none">
                <a:solidFill>
                  <a:srgbClr val="D9F5DD"/>
                </a:solidFill>
                <a:highlight>
                  <a:srgbClr val="292D3E"/>
                </a:highlight>
                <a:latin typeface="Consolas"/>
                <a:ea typeface="Consolas"/>
                <a:cs typeface="Consolas"/>
                <a:sym typeface="Consolas"/>
              </a:rPr>
              <a:t>)</a:t>
            </a:r>
            <a:r>
              <a:rPr lang="es-419" sz="12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200" b="0" i="0" u="none" strike="noStrike" cap="none">
                <a:solidFill>
                  <a:srgbClr val="BFC7D5"/>
                </a:solidFill>
                <a:highlight>
                  <a:srgbClr val="292D3E"/>
                </a:highlight>
                <a:latin typeface="Consolas"/>
                <a:ea typeface="Consolas"/>
                <a:cs typeface="Consolas"/>
                <a:sym typeface="Consolas"/>
              </a:rPr>
              <a:t>        db </a:t>
            </a:r>
            <a:r>
              <a:rPr lang="es-419" sz="1200" b="0" i="0" u="none" strike="noStrike" cap="none">
                <a:solidFill>
                  <a:srgbClr val="C792EA"/>
                </a:solidFill>
                <a:highlight>
                  <a:srgbClr val="292D3E"/>
                </a:highlight>
                <a:latin typeface="Consolas"/>
                <a:ea typeface="Consolas"/>
                <a:cs typeface="Consolas"/>
                <a:sym typeface="Consolas"/>
              </a:rPr>
              <a:t>=</a:t>
            </a:r>
            <a:r>
              <a:rPr lang="es-419" sz="1200" b="0" i="0" u="none" strike="noStrike" cap="none">
                <a:solidFill>
                  <a:srgbClr val="BFC7D5"/>
                </a:solidFill>
                <a:highlight>
                  <a:srgbClr val="292D3E"/>
                </a:highlight>
                <a:latin typeface="Consolas"/>
                <a:ea typeface="Consolas"/>
                <a:cs typeface="Consolas"/>
                <a:sym typeface="Consolas"/>
              </a:rPr>
              <a:t> </a:t>
            </a:r>
            <a:r>
              <a:rPr lang="es-419" sz="1200" b="0" i="0" u="none" strike="noStrike" cap="none">
                <a:solidFill>
                  <a:srgbClr val="B2CCD6"/>
                </a:solidFill>
                <a:highlight>
                  <a:srgbClr val="292D3E"/>
                </a:highlight>
                <a:latin typeface="Consolas"/>
                <a:ea typeface="Consolas"/>
                <a:cs typeface="Consolas"/>
                <a:sym typeface="Consolas"/>
              </a:rPr>
              <a:t>get_db</a:t>
            </a:r>
            <a:r>
              <a:rPr lang="es-419" sz="12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200" b="0" i="0" u="none" strike="noStrike" cap="none">
                <a:solidFill>
                  <a:srgbClr val="BFC7D5"/>
                </a:solidFill>
                <a:highlight>
                  <a:srgbClr val="292D3E"/>
                </a:highlight>
                <a:latin typeface="Consolas"/>
                <a:ea typeface="Consolas"/>
                <a:cs typeface="Consolas"/>
                <a:sym typeface="Consolas"/>
              </a:rPr>
              <a:t>        cursor </a:t>
            </a:r>
            <a:r>
              <a:rPr lang="es-419" sz="1200" b="0" i="0" u="none" strike="noStrike" cap="none">
                <a:solidFill>
                  <a:srgbClr val="C792EA"/>
                </a:solidFill>
                <a:highlight>
                  <a:srgbClr val="292D3E"/>
                </a:highlight>
                <a:latin typeface="Consolas"/>
                <a:ea typeface="Consolas"/>
                <a:cs typeface="Consolas"/>
                <a:sym typeface="Consolas"/>
              </a:rPr>
              <a:t>=</a:t>
            </a:r>
            <a:r>
              <a:rPr lang="es-419" sz="1200" b="0" i="0" u="none" strike="noStrike" cap="none">
                <a:solidFill>
                  <a:srgbClr val="BFC7D5"/>
                </a:solidFill>
                <a:highlight>
                  <a:srgbClr val="292D3E"/>
                </a:highlight>
                <a:latin typeface="Consolas"/>
                <a:ea typeface="Consolas"/>
                <a:cs typeface="Consolas"/>
                <a:sym typeface="Consolas"/>
              </a:rPr>
              <a:t> db.</a:t>
            </a:r>
            <a:r>
              <a:rPr lang="es-419" sz="1200" b="0" i="0" u="none" strike="noStrike" cap="none">
                <a:solidFill>
                  <a:srgbClr val="B2CCD6"/>
                </a:solidFill>
                <a:highlight>
                  <a:srgbClr val="292D3E"/>
                </a:highlight>
                <a:latin typeface="Consolas"/>
                <a:ea typeface="Consolas"/>
                <a:cs typeface="Consolas"/>
                <a:sym typeface="Consolas"/>
              </a:rPr>
              <a:t>cursor</a:t>
            </a:r>
            <a:r>
              <a:rPr lang="es-419" sz="12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200" b="0" i="0" u="none" strike="noStrike" cap="none">
                <a:solidFill>
                  <a:srgbClr val="BFC7D5"/>
                </a:solidFill>
                <a:highlight>
                  <a:srgbClr val="292D3E"/>
                </a:highlight>
                <a:latin typeface="Consolas"/>
                <a:ea typeface="Consolas"/>
                <a:cs typeface="Consolas"/>
                <a:sym typeface="Consolas"/>
              </a:rPr>
              <a:t>        cursor.</a:t>
            </a:r>
            <a:r>
              <a:rPr lang="es-419" sz="1200" b="0" i="0" u="none" strike="noStrike" cap="none">
                <a:solidFill>
                  <a:srgbClr val="B2CCD6"/>
                </a:solidFill>
                <a:highlight>
                  <a:srgbClr val="292D3E"/>
                </a:highlight>
                <a:latin typeface="Consolas"/>
                <a:ea typeface="Consolas"/>
                <a:cs typeface="Consolas"/>
                <a:sym typeface="Consolas"/>
              </a:rPr>
              <a:t>execute</a:t>
            </a:r>
            <a:r>
              <a:rPr lang="es-419" sz="1200" b="0" i="0" u="none" strike="noStrike" cap="none">
                <a:solidFill>
                  <a:srgbClr val="BFC7D5"/>
                </a:solidFill>
                <a:highlight>
                  <a:srgbClr val="292D3E"/>
                </a:highlight>
                <a:latin typeface="Consolas"/>
                <a:ea typeface="Consolas"/>
                <a:cs typeface="Consolas"/>
                <a:sym typeface="Consolas"/>
              </a:rPr>
              <a:t>(</a:t>
            </a:r>
            <a:r>
              <a:rPr lang="es-419" sz="1200" b="0" i="0" u="none" strike="noStrike" cap="none">
                <a:solidFill>
                  <a:srgbClr val="D9F5DD"/>
                </a:solidFill>
                <a:highlight>
                  <a:srgbClr val="292D3E"/>
                </a:highlight>
                <a:latin typeface="Consolas"/>
                <a:ea typeface="Consolas"/>
                <a:cs typeface="Consolas"/>
                <a:sym typeface="Consolas"/>
              </a:rPr>
              <a:t>"</a:t>
            </a:r>
            <a:r>
              <a:rPr lang="es-419" sz="1200" b="0" i="0" u="none" strike="noStrike" cap="none">
                <a:solidFill>
                  <a:srgbClr val="C3E88D"/>
                </a:solidFill>
                <a:highlight>
                  <a:srgbClr val="292D3E"/>
                </a:highlight>
                <a:latin typeface="Consolas"/>
                <a:ea typeface="Consolas"/>
                <a:cs typeface="Consolas"/>
                <a:sym typeface="Consolas"/>
              </a:rPr>
              <a:t>DELETE FROM movies WHERE id_movie = </a:t>
            </a:r>
            <a:r>
              <a:rPr lang="es-419" sz="1200" b="0" i="0" u="none" strike="noStrike" cap="none">
                <a:solidFill>
                  <a:srgbClr val="82AAFF"/>
                </a:solidFill>
                <a:highlight>
                  <a:srgbClr val="292D3E"/>
                </a:highlight>
                <a:latin typeface="Consolas"/>
                <a:ea typeface="Consolas"/>
                <a:cs typeface="Consolas"/>
                <a:sym typeface="Consolas"/>
              </a:rPr>
              <a:t>%s</a:t>
            </a:r>
            <a:r>
              <a:rPr lang="es-419" sz="1200" b="0" i="0" u="none" strike="noStrike" cap="none">
                <a:solidFill>
                  <a:srgbClr val="D9F5DD"/>
                </a:solidFill>
                <a:highlight>
                  <a:srgbClr val="292D3E"/>
                </a:highlight>
                <a:latin typeface="Consolas"/>
                <a:ea typeface="Consolas"/>
                <a:cs typeface="Consolas"/>
                <a:sym typeface="Consolas"/>
              </a:rPr>
              <a:t>",</a:t>
            </a:r>
            <a:r>
              <a:rPr lang="es-419" sz="1200" b="0" i="0" u="none" strike="noStrike" cap="none">
                <a:solidFill>
                  <a:srgbClr val="7986E7"/>
                </a:solidFill>
                <a:highlight>
                  <a:srgbClr val="292D3E"/>
                </a:highlight>
                <a:latin typeface="Consolas"/>
                <a:ea typeface="Consolas"/>
                <a:cs typeface="Consolas"/>
                <a:sym typeface="Consolas"/>
              </a:rPr>
              <a:t> (</a:t>
            </a:r>
            <a:r>
              <a:rPr lang="es-419" sz="1200" b="0" i="0" u="none" strike="noStrike" cap="none">
                <a:solidFill>
                  <a:srgbClr val="8EACE3"/>
                </a:solidFill>
                <a:highlight>
                  <a:srgbClr val="292D3E"/>
                </a:highlight>
                <a:latin typeface="Consolas"/>
                <a:ea typeface="Consolas"/>
                <a:cs typeface="Consolas"/>
                <a:sym typeface="Consolas"/>
              </a:rPr>
              <a:t>self</a:t>
            </a:r>
            <a:r>
              <a:rPr lang="es-419" sz="1200" b="0" i="0" u="none" strike="noStrike" cap="none">
                <a:solidFill>
                  <a:srgbClr val="7986E7"/>
                </a:solidFill>
                <a:highlight>
                  <a:srgbClr val="292D3E"/>
                </a:highlight>
                <a:latin typeface="Consolas"/>
                <a:ea typeface="Consolas"/>
                <a:cs typeface="Consolas"/>
                <a:sym typeface="Consolas"/>
              </a:rPr>
              <a:t>.id_movie,)</a:t>
            </a:r>
            <a:r>
              <a:rPr lang="es-419" sz="12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200" b="0" i="0" u="none" strike="noStrike" cap="none">
                <a:solidFill>
                  <a:srgbClr val="BFC7D5"/>
                </a:solidFill>
                <a:highlight>
                  <a:srgbClr val="292D3E"/>
                </a:highlight>
                <a:latin typeface="Consolas"/>
                <a:ea typeface="Consolas"/>
                <a:cs typeface="Consolas"/>
                <a:sym typeface="Consolas"/>
              </a:rPr>
              <a:t>        db.</a:t>
            </a:r>
            <a:r>
              <a:rPr lang="es-419" sz="1200" b="0" i="0" u="none" strike="noStrike" cap="none">
                <a:solidFill>
                  <a:srgbClr val="B2CCD6"/>
                </a:solidFill>
                <a:highlight>
                  <a:srgbClr val="292D3E"/>
                </a:highlight>
                <a:latin typeface="Consolas"/>
                <a:ea typeface="Consolas"/>
                <a:cs typeface="Consolas"/>
                <a:sym typeface="Consolas"/>
              </a:rPr>
              <a:t>commit</a:t>
            </a:r>
            <a:r>
              <a:rPr lang="es-419" sz="12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200" b="0" i="0" u="none" strike="noStrike" cap="none">
                <a:solidFill>
                  <a:srgbClr val="BFC7D5"/>
                </a:solidFill>
                <a:highlight>
                  <a:srgbClr val="292D3E"/>
                </a:highlight>
                <a:latin typeface="Consolas"/>
                <a:ea typeface="Consolas"/>
                <a:cs typeface="Consolas"/>
                <a:sym typeface="Consolas"/>
              </a:rPr>
              <a:t>        cursor.</a:t>
            </a:r>
            <a:r>
              <a:rPr lang="es-419" sz="1200" b="0" i="0" u="none" strike="noStrike" cap="none">
                <a:solidFill>
                  <a:srgbClr val="B2CCD6"/>
                </a:solidFill>
                <a:highlight>
                  <a:srgbClr val="292D3E"/>
                </a:highlight>
                <a:latin typeface="Consolas"/>
                <a:ea typeface="Consolas"/>
                <a:cs typeface="Consolas"/>
                <a:sym typeface="Consolas"/>
              </a:rPr>
              <a:t>close</a:t>
            </a:r>
            <a:r>
              <a:rPr lang="es-419" sz="12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endParaRPr sz="1050" b="0" i="0" u="none" strike="noStrike" cap="none">
              <a:solidFill>
                <a:srgbClr val="BFC7D5"/>
              </a:solidFill>
              <a:highlight>
                <a:srgbClr val="292D3E"/>
              </a:highlight>
              <a:latin typeface="Consolas"/>
              <a:ea typeface="Consolas"/>
              <a:cs typeface="Consolas"/>
              <a:sym typeface="Consolas"/>
            </a:endParaRPr>
          </a:p>
        </p:txBody>
      </p:sp>
      <p:sp>
        <p:nvSpPr>
          <p:cNvPr id="136" name="Google Shape;136;p12"/>
          <p:cNvSpPr txBox="1"/>
          <p:nvPr/>
        </p:nvSpPr>
        <p:spPr>
          <a:xfrm>
            <a:off x="441158" y="2740302"/>
            <a:ext cx="504524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1400" b="1" i="0" u="none" strike="noStrike" cap="none">
                <a:solidFill>
                  <a:srgbClr val="333333"/>
                </a:solidFill>
                <a:latin typeface="Montserrat"/>
                <a:ea typeface="Montserrat"/>
                <a:cs typeface="Montserrat"/>
                <a:sym typeface="Montserrat"/>
              </a:rPr>
              <a:t>Método serializador de una película</a:t>
            </a:r>
            <a:endParaRPr sz="1400" b="1" i="0" u="none" strike="noStrike" cap="none">
              <a:solidFill>
                <a:srgbClr val="333333"/>
              </a:solidFill>
              <a:latin typeface="Montserrat"/>
              <a:ea typeface="Montserrat"/>
              <a:cs typeface="Montserrat"/>
              <a:sym typeface="Montserrat"/>
            </a:endParaRPr>
          </a:p>
        </p:txBody>
      </p:sp>
      <p:sp>
        <p:nvSpPr>
          <p:cNvPr id="137" name="Google Shape;137;p12"/>
          <p:cNvSpPr txBox="1"/>
          <p:nvPr/>
        </p:nvSpPr>
        <p:spPr>
          <a:xfrm>
            <a:off x="2313100" y="3638975"/>
            <a:ext cx="5185200" cy="1331400"/>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000" b="0" i="0" u="none" strike="noStrike" cap="none">
                <a:solidFill>
                  <a:srgbClr val="C792EA"/>
                </a:solidFill>
                <a:highlight>
                  <a:srgbClr val="292D3E"/>
                </a:highlight>
                <a:latin typeface="Consolas"/>
                <a:ea typeface="Consolas"/>
                <a:cs typeface="Consolas"/>
                <a:sym typeface="Consolas"/>
              </a:rPr>
              <a:t>def</a:t>
            </a:r>
            <a:r>
              <a:rPr lang="es-419" sz="1000" b="0" i="0" u="none" strike="noStrike" cap="none">
                <a:solidFill>
                  <a:srgbClr val="BFC7D5"/>
                </a:solidFill>
                <a:highlight>
                  <a:srgbClr val="292D3E"/>
                </a:highlight>
                <a:latin typeface="Consolas"/>
                <a:ea typeface="Consolas"/>
                <a:cs typeface="Consolas"/>
                <a:sym typeface="Consolas"/>
              </a:rPr>
              <a:t> </a:t>
            </a:r>
            <a:r>
              <a:rPr lang="es-419" sz="1000" b="0" i="0" u="none" strike="noStrike" cap="none">
                <a:solidFill>
                  <a:srgbClr val="82AAFF"/>
                </a:solidFill>
                <a:highlight>
                  <a:srgbClr val="292D3E"/>
                </a:highlight>
                <a:latin typeface="Consolas"/>
                <a:ea typeface="Consolas"/>
                <a:cs typeface="Consolas"/>
                <a:sym typeface="Consolas"/>
              </a:rPr>
              <a:t>serialize</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89DDFF"/>
                </a:solidFill>
                <a:highlight>
                  <a:srgbClr val="292D3E"/>
                </a:highlight>
                <a:latin typeface="Consolas"/>
                <a:ea typeface="Consolas"/>
                <a:cs typeface="Consolas"/>
                <a:sym typeface="Consolas"/>
              </a:rPr>
              <a:t>self</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000" b="0" i="0" u="none" strike="noStrike" cap="none">
                <a:solidFill>
                  <a:srgbClr val="BFC7D5"/>
                </a:solidFill>
                <a:highlight>
                  <a:srgbClr val="292D3E"/>
                </a:highlight>
                <a:latin typeface="Consolas"/>
                <a:ea typeface="Consolas"/>
                <a:cs typeface="Consolas"/>
                <a:sym typeface="Consolas"/>
              </a:rPr>
              <a:t>        </a:t>
            </a:r>
            <a:r>
              <a:rPr lang="es-419" sz="1000" b="0" i="0" u="none" strike="noStrike" cap="none">
                <a:solidFill>
                  <a:srgbClr val="C792EA"/>
                </a:solidFill>
                <a:highlight>
                  <a:srgbClr val="292D3E"/>
                </a:highlight>
                <a:latin typeface="Consolas"/>
                <a:ea typeface="Consolas"/>
                <a:cs typeface="Consolas"/>
                <a:sym typeface="Consolas"/>
              </a:rPr>
              <a:t>return</a:t>
            </a:r>
            <a:r>
              <a:rPr lang="es-419" sz="1000" b="0" i="0" u="none" strike="noStrike" cap="none">
                <a:solidFill>
                  <a:srgbClr val="BFC7D5"/>
                </a:solidFill>
                <a:highlight>
                  <a:srgbClr val="292D3E"/>
                </a:highlight>
                <a:latin typeface="Consolas"/>
                <a:ea typeface="Consolas"/>
                <a:cs typeface="Consolas"/>
                <a:sym typeface="Consolas"/>
              </a:rPr>
              <a:t> {</a:t>
            </a:r>
            <a:endParaRPr/>
          </a:p>
          <a:p>
            <a:pPr marL="0" marR="0" lvl="0" indent="0" algn="l" rtl="0">
              <a:lnSpc>
                <a:spcPct val="100000"/>
              </a:lnSpc>
              <a:spcBef>
                <a:spcPts val="0"/>
              </a:spcBef>
              <a:spcAft>
                <a:spcPts val="0"/>
              </a:spcAft>
              <a:buNone/>
            </a:pPr>
            <a:r>
              <a:rPr lang="es-419" sz="1000" b="0" i="0" u="none" strike="noStrike" cap="none">
                <a:solidFill>
                  <a:srgbClr val="BFC7D5"/>
                </a:solidFill>
                <a:highlight>
                  <a:srgbClr val="292D3E"/>
                </a:highlight>
                <a:latin typeface="Consolas"/>
                <a:ea typeface="Consolas"/>
                <a:cs typeface="Consolas"/>
                <a:sym typeface="Consolas"/>
              </a:rPr>
              <a:t>            </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C3E88D"/>
                </a:solidFill>
                <a:highlight>
                  <a:srgbClr val="292D3E"/>
                </a:highlight>
                <a:latin typeface="Consolas"/>
                <a:ea typeface="Consolas"/>
                <a:cs typeface="Consolas"/>
                <a:sym typeface="Consolas"/>
              </a:rPr>
              <a:t>id_movie</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BFC7D5"/>
                </a:solidFill>
                <a:highlight>
                  <a:srgbClr val="292D3E"/>
                </a:highlight>
                <a:latin typeface="Consolas"/>
                <a:ea typeface="Consolas"/>
                <a:cs typeface="Consolas"/>
                <a:sym typeface="Consolas"/>
              </a:rPr>
              <a:t>: </a:t>
            </a:r>
            <a:r>
              <a:rPr lang="es-419" sz="1000" b="0" i="0" u="none" strike="noStrike" cap="none">
                <a:solidFill>
                  <a:srgbClr val="8EACE3"/>
                </a:solidFill>
                <a:highlight>
                  <a:srgbClr val="292D3E"/>
                </a:highlight>
                <a:latin typeface="Consolas"/>
                <a:ea typeface="Consolas"/>
                <a:cs typeface="Consolas"/>
                <a:sym typeface="Consolas"/>
              </a:rPr>
              <a:t>self</a:t>
            </a:r>
            <a:r>
              <a:rPr lang="es-419" sz="1000" b="0" i="0" u="none" strike="noStrike" cap="none">
                <a:solidFill>
                  <a:srgbClr val="BFC7D5"/>
                </a:solidFill>
                <a:highlight>
                  <a:srgbClr val="292D3E"/>
                </a:highlight>
                <a:latin typeface="Consolas"/>
                <a:ea typeface="Consolas"/>
                <a:cs typeface="Consolas"/>
                <a:sym typeface="Consolas"/>
              </a:rPr>
              <a:t>.id_movie,</a:t>
            </a:r>
            <a:endParaRPr/>
          </a:p>
          <a:p>
            <a:pPr marL="0" marR="0" lvl="0" indent="0" algn="l" rtl="0">
              <a:lnSpc>
                <a:spcPct val="100000"/>
              </a:lnSpc>
              <a:spcBef>
                <a:spcPts val="0"/>
              </a:spcBef>
              <a:spcAft>
                <a:spcPts val="0"/>
              </a:spcAft>
              <a:buNone/>
            </a:pPr>
            <a:r>
              <a:rPr lang="es-419" sz="1000" b="0" i="0" u="none" strike="noStrike" cap="none">
                <a:solidFill>
                  <a:srgbClr val="BFC7D5"/>
                </a:solidFill>
                <a:highlight>
                  <a:srgbClr val="292D3E"/>
                </a:highlight>
                <a:latin typeface="Consolas"/>
                <a:ea typeface="Consolas"/>
                <a:cs typeface="Consolas"/>
                <a:sym typeface="Consolas"/>
              </a:rPr>
              <a:t>            </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C3E88D"/>
                </a:solidFill>
                <a:highlight>
                  <a:srgbClr val="292D3E"/>
                </a:highlight>
                <a:latin typeface="Consolas"/>
                <a:ea typeface="Consolas"/>
                <a:cs typeface="Consolas"/>
                <a:sym typeface="Consolas"/>
              </a:rPr>
              <a:t>title</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BFC7D5"/>
                </a:solidFill>
                <a:highlight>
                  <a:srgbClr val="292D3E"/>
                </a:highlight>
                <a:latin typeface="Consolas"/>
                <a:ea typeface="Consolas"/>
                <a:cs typeface="Consolas"/>
                <a:sym typeface="Consolas"/>
              </a:rPr>
              <a:t>: </a:t>
            </a:r>
            <a:r>
              <a:rPr lang="es-419" sz="1000" b="0" i="0" u="none" strike="noStrike" cap="none">
                <a:solidFill>
                  <a:srgbClr val="8EACE3"/>
                </a:solidFill>
                <a:highlight>
                  <a:srgbClr val="292D3E"/>
                </a:highlight>
                <a:latin typeface="Consolas"/>
                <a:ea typeface="Consolas"/>
                <a:cs typeface="Consolas"/>
                <a:sym typeface="Consolas"/>
              </a:rPr>
              <a:t>self</a:t>
            </a:r>
            <a:r>
              <a:rPr lang="es-419" sz="1000" b="0" i="0" u="none" strike="noStrike" cap="none">
                <a:solidFill>
                  <a:srgbClr val="BFC7D5"/>
                </a:solidFill>
                <a:highlight>
                  <a:srgbClr val="292D3E"/>
                </a:highlight>
                <a:latin typeface="Consolas"/>
                <a:ea typeface="Consolas"/>
                <a:cs typeface="Consolas"/>
                <a:sym typeface="Consolas"/>
              </a:rPr>
              <a:t>.title,</a:t>
            </a:r>
            <a:endParaRPr/>
          </a:p>
          <a:p>
            <a:pPr marL="0" marR="0" lvl="0" indent="0" algn="l" rtl="0">
              <a:lnSpc>
                <a:spcPct val="100000"/>
              </a:lnSpc>
              <a:spcBef>
                <a:spcPts val="0"/>
              </a:spcBef>
              <a:spcAft>
                <a:spcPts val="0"/>
              </a:spcAft>
              <a:buNone/>
            </a:pPr>
            <a:r>
              <a:rPr lang="es-419" sz="1000" b="0" i="0" u="none" strike="noStrike" cap="none">
                <a:solidFill>
                  <a:srgbClr val="BFC7D5"/>
                </a:solidFill>
                <a:highlight>
                  <a:srgbClr val="292D3E"/>
                </a:highlight>
                <a:latin typeface="Consolas"/>
                <a:ea typeface="Consolas"/>
                <a:cs typeface="Consolas"/>
                <a:sym typeface="Consolas"/>
              </a:rPr>
              <a:t>            </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C3E88D"/>
                </a:solidFill>
                <a:highlight>
                  <a:srgbClr val="292D3E"/>
                </a:highlight>
                <a:latin typeface="Consolas"/>
                <a:ea typeface="Consolas"/>
                <a:cs typeface="Consolas"/>
                <a:sym typeface="Consolas"/>
              </a:rPr>
              <a:t>director</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BFC7D5"/>
                </a:solidFill>
                <a:highlight>
                  <a:srgbClr val="292D3E"/>
                </a:highlight>
                <a:latin typeface="Consolas"/>
                <a:ea typeface="Consolas"/>
                <a:cs typeface="Consolas"/>
                <a:sym typeface="Consolas"/>
              </a:rPr>
              <a:t>: </a:t>
            </a:r>
            <a:r>
              <a:rPr lang="es-419" sz="1000" b="0" i="0" u="none" strike="noStrike" cap="none">
                <a:solidFill>
                  <a:srgbClr val="8EACE3"/>
                </a:solidFill>
                <a:highlight>
                  <a:srgbClr val="292D3E"/>
                </a:highlight>
                <a:latin typeface="Consolas"/>
                <a:ea typeface="Consolas"/>
                <a:cs typeface="Consolas"/>
                <a:sym typeface="Consolas"/>
              </a:rPr>
              <a:t>self</a:t>
            </a:r>
            <a:r>
              <a:rPr lang="es-419" sz="1000" b="0" i="0" u="none" strike="noStrike" cap="none">
                <a:solidFill>
                  <a:srgbClr val="BFC7D5"/>
                </a:solidFill>
                <a:highlight>
                  <a:srgbClr val="292D3E"/>
                </a:highlight>
                <a:latin typeface="Consolas"/>
                <a:ea typeface="Consolas"/>
                <a:cs typeface="Consolas"/>
                <a:sym typeface="Consolas"/>
              </a:rPr>
              <a:t>.director,</a:t>
            </a:r>
            <a:endParaRPr/>
          </a:p>
          <a:p>
            <a:pPr marL="0" marR="0" lvl="0" indent="0" algn="l" rtl="0">
              <a:lnSpc>
                <a:spcPct val="100000"/>
              </a:lnSpc>
              <a:spcBef>
                <a:spcPts val="0"/>
              </a:spcBef>
              <a:spcAft>
                <a:spcPts val="0"/>
              </a:spcAft>
              <a:buNone/>
            </a:pPr>
            <a:r>
              <a:rPr lang="es-419" sz="1000" b="0" i="0" u="none" strike="noStrike" cap="none">
                <a:solidFill>
                  <a:srgbClr val="BFC7D5"/>
                </a:solidFill>
                <a:highlight>
                  <a:srgbClr val="292D3E"/>
                </a:highlight>
                <a:latin typeface="Consolas"/>
                <a:ea typeface="Consolas"/>
                <a:cs typeface="Consolas"/>
                <a:sym typeface="Consolas"/>
              </a:rPr>
              <a:t>            </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C3E88D"/>
                </a:solidFill>
                <a:highlight>
                  <a:srgbClr val="292D3E"/>
                </a:highlight>
                <a:latin typeface="Consolas"/>
                <a:ea typeface="Consolas"/>
                <a:cs typeface="Consolas"/>
                <a:sym typeface="Consolas"/>
              </a:rPr>
              <a:t>release_date</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BFC7D5"/>
                </a:solidFill>
                <a:highlight>
                  <a:srgbClr val="292D3E"/>
                </a:highlight>
                <a:latin typeface="Consolas"/>
                <a:ea typeface="Consolas"/>
                <a:cs typeface="Consolas"/>
                <a:sym typeface="Consolas"/>
              </a:rPr>
              <a:t>: </a:t>
            </a:r>
            <a:r>
              <a:rPr lang="es-419" sz="1000" b="0" i="0" u="none" strike="noStrike" cap="none">
                <a:solidFill>
                  <a:srgbClr val="8EACE3"/>
                </a:solidFill>
                <a:highlight>
                  <a:srgbClr val="292D3E"/>
                </a:highlight>
                <a:latin typeface="Consolas"/>
                <a:ea typeface="Consolas"/>
                <a:cs typeface="Consolas"/>
                <a:sym typeface="Consolas"/>
              </a:rPr>
              <a:t>self</a:t>
            </a:r>
            <a:r>
              <a:rPr lang="es-419" sz="1000" b="0" i="0" u="none" strike="noStrike" cap="none">
                <a:solidFill>
                  <a:srgbClr val="BFC7D5"/>
                </a:solidFill>
                <a:highlight>
                  <a:srgbClr val="292D3E"/>
                </a:highlight>
                <a:latin typeface="Consolas"/>
                <a:ea typeface="Consolas"/>
                <a:cs typeface="Consolas"/>
                <a:sym typeface="Consolas"/>
              </a:rPr>
              <a:t>.release_date</a:t>
            </a:r>
            <a:r>
              <a:rPr lang="es-419" sz="1050">
                <a:solidFill>
                  <a:srgbClr val="BFC7D5"/>
                </a:solidFill>
                <a:highlight>
                  <a:srgbClr val="292D3E"/>
                </a:highlight>
                <a:latin typeface="Consolas"/>
                <a:ea typeface="Consolas"/>
                <a:cs typeface="Consolas"/>
                <a:sym typeface="Consolas"/>
              </a:rPr>
              <a:t>.</a:t>
            </a:r>
            <a:r>
              <a:rPr lang="es-419" sz="1050">
                <a:solidFill>
                  <a:srgbClr val="B2CCD6"/>
                </a:solidFill>
                <a:highlight>
                  <a:srgbClr val="292D3E"/>
                </a:highlight>
                <a:latin typeface="Consolas"/>
                <a:ea typeface="Consolas"/>
                <a:cs typeface="Consolas"/>
                <a:sym typeface="Consolas"/>
              </a:rPr>
              <a:t>strftime</a:t>
            </a:r>
            <a:r>
              <a:rPr lang="es-419" sz="1050">
                <a:solidFill>
                  <a:srgbClr val="BFC7D5"/>
                </a:solidFill>
                <a:highlight>
                  <a:srgbClr val="292D3E"/>
                </a:highlight>
                <a:latin typeface="Consolas"/>
                <a:ea typeface="Consolas"/>
                <a:cs typeface="Consolas"/>
                <a:sym typeface="Consolas"/>
              </a:rPr>
              <a:t>(</a:t>
            </a:r>
            <a:r>
              <a:rPr lang="es-419" sz="1050">
                <a:solidFill>
                  <a:srgbClr val="D9F5DD"/>
                </a:solidFill>
                <a:highlight>
                  <a:srgbClr val="292D3E"/>
                </a:highlight>
                <a:latin typeface="Consolas"/>
                <a:ea typeface="Consolas"/>
                <a:cs typeface="Consolas"/>
                <a:sym typeface="Consolas"/>
              </a:rPr>
              <a:t>'</a:t>
            </a:r>
            <a:r>
              <a:rPr lang="es-419" sz="1050">
                <a:solidFill>
                  <a:srgbClr val="C3E88D"/>
                </a:solidFill>
                <a:highlight>
                  <a:srgbClr val="292D3E"/>
                </a:highlight>
                <a:latin typeface="Consolas"/>
                <a:ea typeface="Consolas"/>
                <a:cs typeface="Consolas"/>
                <a:sym typeface="Consolas"/>
              </a:rPr>
              <a:t>%Y-%m-</a:t>
            </a:r>
            <a:r>
              <a:rPr lang="es-419" sz="1050">
                <a:solidFill>
                  <a:srgbClr val="82AAFF"/>
                </a:solidFill>
                <a:highlight>
                  <a:srgbClr val="292D3E"/>
                </a:highlight>
                <a:latin typeface="Consolas"/>
                <a:ea typeface="Consolas"/>
                <a:cs typeface="Consolas"/>
                <a:sym typeface="Consolas"/>
              </a:rPr>
              <a:t>%d</a:t>
            </a:r>
            <a:r>
              <a:rPr lang="es-419" sz="1050">
                <a:solidFill>
                  <a:srgbClr val="D9F5DD"/>
                </a:solidFill>
                <a:highlight>
                  <a:srgbClr val="292D3E"/>
                </a:highlight>
                <a:latin typeface="Consolas"/>
                <a:ea typeface="Consolas"/>
                <a:cs typeface="Consolas"/>
                <a:sym typeface="Consolas"/>
              </a:rPr>
              <a:t>'</a:t>
            </a:r>
            <a:r>
              <a:rPr lang="es-419" sz="1050">
                <a:solidFill>
                  <a:srgbClr val="BFC7D5"/>
                </a:solidFill>
                <a:highlight>
                  <a:srgbClr val="292D3E"/>
                </a:highlight>
                <a:latin typeface="Consolas"/>
                <a:ea typeface="Consolas"/>
                <a:cs typeface="Consolas"/>
                <a:sym typeface="Consolas"/>
              </a:rPr>
              <a:t>)</a:t>
            </a:r>
            <a:r>
              <a:rPr lang="es-419" sz="10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000" b="0" i="0" u="none" strike="noStrike" cap="none">
                <a:solidFill>
                  <a:srgbClr val="BFC7D5"/>
                </a:solidFill>
                <a:highlight>
                  <a:srgbClr val="292D3E"/>
                </a:highlight>
                <a:latin typeface="Consolas"/>
                <a:ea typeface="Consolas"/>
                <a:cs typeface="Consolas"/>
                <a:sym typeface="Consolas"/>
              </a:rPr>
              <a:t>            </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C3E88D"/>
                </a:solidFill>
                <a:highlight>
                  <a:srgbClr val="292D3E"/>
                </a:highlight>
                <a:latin typeface="Consolas"/>
                <a:ea typeface="Consolas"/>
                <a:cs typeface="Consolas"/>
                <a:sym typeface="Consolas"/>
              </a:rPr>
              <a:t>banner</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BFC7D5"/>
                </a:solidFill>
                <a:highlight>
                  <a:srgbClr val="292D3E"/>
                </a:highlight>
                <a:latin typeface="Consolas"/>
                <a:ea typeface="Consolas"/>
                <a:cs typeface="Consolas"/>
                <a:sym typeface="Consolas"/>
              </a:rPr>
              <a:t>: </a:t>
            </a:r>
            <a:r>
              <a:rPr lang="es-419" sz="1000" b="0" i="0" u="none" strike="noStrike" cap="none">
                <a:solidFill>
                  <a:srgbClr val="8EACE3"/>
                </a:solidFill>
                <a:highlight>
                  <a:srgbClr val="292D3E"/>
                </a:highlight>
                <a:latin typeface="Consolas"/>
                <a:ea typeface="Consolas"/>
                <a:cs typeface="Consolas"/>
                <a:sym typeface="Consolas"/>
              </a:rPr>
              <a:t>self</a:t>
            </a:r>
            <a:r>
              <a:rPr lang="es-419" sz="1000" b="0" i="0" u="none" strike="noStrike" cap="none">
                <a:solidFill>
                  <a:srgbClr val="BFC7D5"/>
                </a:solidFill>
                <a:highlight>
                  <a:srgbClr val="292D3E"/>
                </a:highlight>
                <a:latin typeface="Consolas"/>
                <a:ea typeface="Consolas"/>
                <a:cs typeface="Consolas"/>
                <a:sym typeface="Consolas"/>
              </a:rPr>
              <a:t>.banner</a:t>
            </a:r>
            <a:endParaRPr sz="10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000" b="0" i="0" u="none" strike="noStrike" cap="none">
                <a:solidFill>
                  <a:srgbClr val="BFC7D5"/>
                </a:solidFill>
                <a:highlight>
                  <a:srgbClr val="292D3E"/>
                </a:highlight>
                <a:latin typeface="Consolas"/>
                <a:ea typeface="Consolas"/>
                <a:cs typeface="Consolas"/>
                <a:sym typeface="Consolas"/>
              </a:rPr>
              <a:t>        }</a:t>
            </a:r>
            <a:endParaRPr/>
          </a:p>
        </p:txBody>
      </p:sp>
      <p:sp>
        <p:nvSpPr>
          <p:cNvPr id="138" name="Google Shape;138;p12"/>
          <p:cNvSpPr txBox="1"/>
          <p:nvPr/>
        </p:nvSpPr>
        <p:spPr>
          <a:xfrm>
            <a:off x="503375" y="3048079"/>
            <a:ext cx="8199467" cy="6001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100" b="0" i="0" u="none" strike="noStrike" cap="none">
                <a:solidFill>
                  <a:srgbClr val="000000"/>
                </a:solidFill>
                <a:latin typeface="Arial"/>
                <a:ea typeface="Arial"/>
                <a:cs typeface="Arial"/>
                <a:sym typeface="Arial"/>
              </a:rPr>
              <a:t>Este método nos permitirá representar la instancia de un objeto de la clase Movie, como un diccionario. Esto nos resultará conveniente para que desde el controlador podamos hacer una conversión directa desde una representación de diccionario a formato JSON.</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3"/>
          <p:cNvSpPr txBox="1"/>
          <p:nvPr/>
        </p:nvSpPr>
        <p:spPr>
          <a:xfrm>
            <a:off x="408742" y="554071"/>
            <a:ext cx="6674177"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Completamos código de la</a:t>
            </a:r>
            <a:r>
              <a:rPr lang="es-419" sz="2500" b="1">
                <a:solidFill>
                  <a:srgbClr val="333333"/>
                </a:solidFill>
                <a:latin typeface="Montserrat"/>
                <a:ea typeface="Montserrat"/>
                <a:cs typeface="Montserrat"/>
                <a:sym typeface="Montserrat"/>
              </a:rPr>
              <a:t> vista</a:t>
            </a:r>
            <a:endParaRPr sz="2500" b="1" i="0" u="none" strike="noStrike" cap="none">
              <a:solidFill>
                <a:srgbClr val="333333"/>
              </a:solidFill>
              <a:latin typeface="Montserrat"/>
              <a:ea typeface="Montserrat"/>
              <a:cs typeface="Montserrat"/>
              <a:sym typeface="Montserrat"/>
            </a:endParaRPr>
          </a:p>
        </p:txBody>
      </p:sp>
      <p:sp>
        <p:nvSpPr>
          <p:cNvPr id="144" name="Google Shape;144;p13"/>
          <p:cNvSpPr/>
          <p:nvPr/>
        </p:nvSpPr>
        <p:spPr>
          <a:xfrm>
            <a:off x="408742" y="1402377"/>
            <a:ext cx="4259677"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1" i="0" u="none" strike="noStrike" cap="none">
                <a:solidFill>
                  <a:srgbClr val="000000"/>
                </a:solidFill>
                <a:latin typeface="Montserrat Medium"/>
                <a:ea typeface="Montserrat Medium"/>
                <a:cs typeface="Montserrat Medium"/>
                <a:sym typeface="Montserrat Medium"/>
              </a:rPr>
              <a:t>app/</a:t>
            </a:r>
            <a:r>
              <a:rPr lang="es-419" b="1">
                <a:solidFill>
                  <a:schemeClr val="dk1"/>
                </a:solidFill>
                <a:latin typeface="Montserrat Medium"/>
                <a:ea typeface="Montserrat Medium"/>
                <a:cs typeface="Montserrat Medium"/>
                <a:sym typeface="Montserrat Medium"/>
              </a:rPr>
              <a:t>views</a:t>
            </a:r>
            <a:r>
              <a:rPr lang="es-419" sz="1400" b="1" i="0" u="none" strike="noStrike" cap="none">
                <a:solidFill>
                  <a:srgbClr val="000000"/>
                </a:solidFill>
                <a:latin typeface="Montserrat Medium"/>
                <a:ea typeface="Montserrat Medium"/>
                <a:cs typeface="Montserrat Medium"/>
                <a:sym typeface="Montserrat Medium"/>
              </a:rPr>
              <a:t>.py – Traer todas las películas </a:t>
            </a:r>
            <a:endParaRPr/>
          </a:p>
        </p:txBody>
      </p:sp>
      <p:sp>
        <p:nvSpPr>
          <p:cNvPr id="145" name="Google Shape;145;p13"/>
          <p:cNvSpPr txBox="1"/>
          <p:nvPr/>
        </p:nvSpPr>
        <p:spPr>
          <a:xfrm>
            <a:off x="1624063" y="2146119"/>
            <a:ext cx="6088711" cy="1384995"/>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0" i="0" u="none" strike="noStrike" cap="none">
                <a:solidFill>
                  <a:srgbClr val="C792EA"/>
                </a:solidFill>
                <a:highlight>
                  <a:srgbClr val="292D3E"/>
                </a:highlight>
                <a:latin typeface="Consolas"/>
                <a:ea typeface="Consolas"/>
                <a:cs typeface="Consolas"/>
                <a:sym typeface="Consolas"/>
              </a:rPr>
              <a:t>from</a:t>
            </a:r>
            <a:r>
              <a:rPr lang="es-419" sz="1400" b="0" i="0" u="none" strike="noStrike" cap="none">
                <a:solidFill>
                  <a:srgbClr val="BFC7D5"/>
                </a:solidFill>
                <a:highlight>
                  <a:srgbClr val="292D3E"/>
                </a:highlight>
                <a:latin typeface="Consolas"/>
                <a:ea typeface="Consolas"/>
                <a:cs typeface="Consolas"/>
                <a:sym typeface="Consolas"/>
              </a:rPr>
              <a:t> app.models </a:t>
            </a:r>
            <a:r>
              <a:rPr lang="es-419" sz="1400" b="0" i="0" u="none" strike="noStrike" cap="none">
                <a:solidFill>
                  <a:srgbClr val="C792EA"/>
                </a:solidFill>
                <a:highlight>
                  <a:srgbClr val="292D3E"/>
                </a:highlight>
                <a:latin typeface="Consolas"/>
                <a:ea typeface="Consolas"/>
                <a:cs typeface="Consolas"/>
                <a:sym typeface="Consolas"/>
              </a:rPr>
              <a:t>import</a:t>
            </a:r>
            <a:r>
              <a:rPr lang="es-419" sz="1400" b="0" i="0" u="none" strike="noStrike" cap="none">
                <a:solidFill>
                  <a:srgbClr val="BFC7D5"/>
                </a:solidFill>
                <a:highlight>
                  <a:srgbClr val="292D3E"/>
                </a:highlight>
                <a:latin typeface="Consolas"/>
                <a:ea typeface="Consolas"/>
                <a:cs typeface="Consolas"/>
                <a:sym typeface="Consolas"/>
              </a:rPr>
              <a:t> Movie</a:t>
            </a:r>
            <a:endParaRPr/>
          </a:p>
          <a:p>
            <a:pPr marL="0" marR="0" lvl="0" indent="0" algn="l" rtl="0">
              <a:lnSpc>
                <a:spcPct val="100000"/>
              </a:lnSpc>
              <a:spcBef>
                <a:spcPts val="0"/>
              </a:spcBef>
              <a:spcAft>
                <a:spcPts val="0"/>
              </a:spcAft>
              <a:buNone/>
            </a:pPr>
            <a:endParaRPr sz="1400" b="0" i="0" u="none" strike="noStrike" cap="none">
              <a:solidFill>
                <a:srgbClr val="C792EA"/>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400" b="0" i="0" u="none" strike="noStrike" cap="none">
                <a:solidFill>
                  <a:srgbClr val="C792EA"/>
                </a:solidFill>
                <a:highlight>
                  <a:srgbClr val="292D3E"/>
                </a:highlight>
                <a:latin typeface="Consolas"/>
                <a:ea typeface="Consolas"/>
                <a:cs typeface="Consolas"/>
                <a:sym typeface="Consolas"/>
              </a:rPr>
              <a:t>def</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82AAFF"/>
                </a:solidFill>
                <a:highlight>
                  <a:srgbClr val="292D3E"/>
                </a:highlight>
                <a:latin typeface="Consolas"/>
                <a:ea typeface="Consolas"/>
                <a:cs typeface="Consolas"/>
                <a:sym typeface="Consolas"/>
              </a:rPr>
              <a:t>get_all_movies</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movies </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 Movie.</a:t>
            </a:r>
            <a:r>
              <a:rPr lang="es-419" sz="1400" b="0" i="0" u="none" strike="noStrike" cap="none">
                <a:solidFill>
                  <a:srgbClr val="B2CCD6"/>
                </a:solidFill>
                <a:highlight>
                  <a:srgbClr val="292D3E"/>
                </a:highlight>
                <a:latin typeface="Consolas"/>
                <a:ea typeface="Consolas"/>
                <a:cs typeface="Consolas"/>
                <a:sym typeface="Consolas"/>
              </a:rPr>
              <a:t>get_all</a:t>
            </a:r>
            <a:r>
              <a:rPr lang="es-419" sz="14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C792EA"/>
                </a:solidFill>
                <a:highlight>
                  <a:srgbClr val="292D3E"/>
                </a:highlight>
                <a:latin typeface="Consolas"/>
                <a:ea typeface="Consolas"/>
                <a:cs typeface="Consolas"/>
                <a:sym typeface="Consolas"/>
              </a:rPr>
              <a:t>return</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B2CCD6"/>
                </a:solidFill>
                <a:highlight>
                  <a:srgbClr val="292D3E"/>
                </a:highlight>
                <a:latin typeface="Consolas"/>
                <a:ea typeface="Consolas"/>
                <a:cs typeface="Consolas"/>
                <a:sym typeface="Consolas"/>
              </a:rPr>
              <a:t>jsonify</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movie.</a:t>
            </a:r>
            <a:r>
              <a:rPr lang="es-419" sz="1400" b="0" i="0" u="none" strike="noStrike" cap="none">
                <a:solidFill>
                  <a:srgbClr val="B2CCD6"/>
                </a:solidFill>
                <a:highlight>
                  <a:srgbClr val="292D3E"/>
                </a:highlight>
                <a:latin typeface="Consolas"/>
                <a:ea typeface="Consolas"/>
                <a:cs typeface="Consolas"/>
                <a:sym typeface="Consolas"/>
              </a:rPr>
              <a:t>serialize</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 </a:t>
            </a:r>
            <a:r>
              <a:rPr lang="es-419" sz="1400" b="0" i="0" u="none" strike="noStrike" cap="none">
                <a:solidFill>
                  <a:srgbClr val="C792EA"/>
                </a:solidFill>
                <a:highlight>
                  <a:srgbClr val="292D3E"/>
                </a:highlight>
                <a:latin typeface="Consolas"/>
                <a:ea typeface="Consolas"/>
                <a:cs typeface="Consolas"/>
                <a:sym typeface="Consolas"/>
              </a:rPr>
              <a:t>for</a:t>
            </a:r>
            <a:r>
              <a:rPr lang="es-419" sz="1400" b="0" i="0" u="none" strike="noStrike" cap="none">
                <a:solidFill>
                  <a:srgbClr val="7986E7"/>
                </a:solidFill>
                <a:highlight>
                  <a:srgbClr val="292D3E"/>
                </a:highlight>
                <a:latin typeface="Consolas"/>
                <a:ea typeface="Consolas"/>
                <a:cs typeface="Consolas"/>
                <a:sym typeface="Consolas"/>
              </a:rPr>
              <a:t> movie </a:t>
            </a:r>
            <a:r>
              <a:rPr lang="es-419" sz="1400" b="0" i="0" u="none" strike="noStrike" cap="none">
                <a:solidFill>
                  <a:srgbClr val="C792EA"/>
                </a:solidFill>
                <a:highlight>
                  <a:srgbClr val="292D3E"/>
                </a:highlight>
                <a:latin typeface="Consolas"/>
                <a:ea typeface="Consolas"/>
                <a:cs typeface="Consolas"/>
                <a:sym typeface="Consolas"/>
              </a:rPr>
              <a:t>in</a:t>
            </a:r>
            <a:r>
              <a:rPr lang="es-419" sz="1400" b="0" i="0" u="none" strike="noStrike" cap="none">
                <a:solidFill>
                  <a:srgbClr val="7986E7"/>
                </a:solidFill>
                <a:highlight>
                  <a:srgbClr val="292D3E"/>
                </a:highlight>
                <a:latin typeface="Consolas"/>
                <a:ea typeface="Consolas"/>
                <a:cs typeface="Consolas"/>
                <a:sym typeface="Consolas"/>
              </a:rPr>
              <a:t> movies</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endParaRPr sz="1400" b="0" i="0" u="none" strike="noStrike" cap="none">
              <a:solidFill>
                <a:srgbClr val="BFC7D5"/>
              </a:solidFill>
              <a:highlight>
                <a:srgbClr val="292D3E"/>
              </a:highlight>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4"/>
          <p:cNvSpPr/>
          <p:nvPr/>
        </p:nvSpPr>
        <p:spPr>
          <a:xfrm>
            <a:off x="408742" y="1259253"/>
            <a:ext cx="4259677"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1" i="0" u="none" strike="noStrike" cap="none">
                <a:solidFill>
                  <a:srgbClr val="000000"/>
                </a:solidFill>
                <a:latin typeface="Montserrat Medium"/>
                <a:ea typeface="Montserrat Medium"/>
                <a:cs typeface="Montserrat Medium"/>
                <a:sym typeface="Montserrat Medium"/>
              </a:rPr>
              <a:t>app/</a:t>
            </a:r>
            <a:r>
              <a:rPr lang="es-419" b="1">
                <a:solidFill>
                  <a:schemeClr val="dk1"/>
                </a:solidFill>
                <a:latin typeface="Montserrat Medium"/>
                <a:ea typeface="Montserrat Medium"/>
                <a:cs typeface="Montserrat Medium"/>
                <a:sym typeface="Montserrat Medium"/>
              </a:rPr>
              <a:t>views</a:t>
            </a:r>
            <a:r>
              <a:rPr lang="es-419" sz="1400" b="1" i="0" u="none" strike="noStrike" cap="none">
                <a:solidFill>
                  <a:srgbClr val="000000"/>
                </a:solidFill>
                <a:latin typeface="Montserrat Medium"/>
                <a:ea typeface="Montserrat Medium"/>
                <a:cs typeface="Montserrat Medium"/>
                <a:sym typeface="Montserrat Medium"/>
              </a:rPr>
              <a:t>.py – Traer una película</a:t>
            </a:r>
            <a:endParaRPr/>
          </a:p>
        </p:txBody>
      </p:sp>
      <p:sp>
        <p:nvSpPr>
          <p:cNvPr id="151" name="Google Shape;151;p14"/>
          <p:cNvSpPr txBox="1"/>
          <p:nvPr/>
        </p:nvSpPr>
        <p:spPr>
          <a:xfrm>
            <a:off x="938253" y="2019282"/>
            <a:ext cx="7267493" cy="1169551"/>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0" i="0" u="none" strike="noStrike" cap="none">
                <a:solidFill>
                  <a:srgbClr val="C792EA"/>
                </a:solidFill>
                <a:highlight>
                  <a:srgbClr val="292D3E"/>
                </a:highlight>
                <a:latin typeface="Consolas"/>
                <a:ea typeface="Consolas"/>
                <a:cs typeface="Consolas"/>
                <a:sym typeface="Consolas"/>
              </a:rPr>
              <a:t>def</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82AAFF"/>
                </a:solidFill>
                <a:highlight>
                  <a:srgbClr val="292D3E"/>
                </a:highlight>
                <a:latin typeface="Consolas"/>
                <a:ea typeface="Consolas"/>
                <a:cs typeface="Consolas"/>
                <a:sym typeface="Consolas"/>
              </a:rPr>
              <a:t>get_movie</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89DDFF"/>
                </a:solidFill>
                <a:highlight>
                  <a:srgbClr val="292D3E"/>
                </a:highlight>
                <a:latin typeface="Consolas"/>
                <a:ea typeface="Consolas"/>
                <a:cs typeface="Consolas"/>
                <a:sym typeface="Consolas"/>
              </a:rPr>
              <a:t>movie_id</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movie </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 Movie.</a:t>
            </a:r>
            <a:r>
              <a:rPr lang="es-419" sz="1400" b="0" i="0" u="none" strike="noStrike" cap="none">
                <a:solidFill>
                  <a:srgbClr val="B2CCD6"/>
                </a:solidFill>
                <a:highlight>
                  <a:srgbClr val="292D3E"/>
                </a:highlight>
                <a:latin typeface="Consolas"/>
                <a:ea typeface="Consolas"/>
                <a:cs typeface="Consolas"/>
                <a:sym typeface="Consolas"/>
              </a:rPr>
              <a:t>get_by_id</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movie_id</a:t>
            </a:r>
            <a:r>
              <a:rPr lang="es-419" sz="14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C792EA"/>
                </a:solidFill>
                <a:highlight>
                  <a:srgbClr val="292D3E"/>
                </a:highlight>
                <a:latin typeface="Consolas"/>
                <a:ea typeface="Consolas"/>
                <a:cs typeface="Consolas"/>
                <a:sym typeface="Consolas"/>
              </a:rPr>
              <a:t>if</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C792EA"/>
                </a:solidFill>
                <a:highlight>
                  <a:srgbClr val="292D3E"/>
                </a:highlight>
                <a:latin typeface="Consolas"/>
                <a:ea typeface="Consolas"/>
                <a:cs typeface="Consolas"/>
                <a:sym typeface="Consolas"/>
              </a:rPr>
              <a:t>not</a:t>
            </a:r>
            <a:r>
              <a:rPr lang="es-419" sz="1400" b="0" i="0" u="none" strike="noStrike" cap="none">
                <a:solidFill>
                  <a:srgbClr val="BFC7D5"/>
                </a:solidFill>
                <a:highlight>
                  <a:srgbClr val="292D3E"/>
                </a:highlight>
                <a:latin typeface="Consolas"/>
                <a:ea typeface="Consolas"/>
                <a:cs typeface="Consolas"/>
                <a:sym typeface="Consolas"/>
              </a:rPr>
              <a:t> movie:</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C792EA"/>
                </a:solidFill>
                <a:highlight>
                  <a:srgbClr val="292D3E"/>
                </a:highlight>
                <a:latin typeface="Consolas"/>
                <a:ea typeface="Consolas"/>
                <a:cs typeface="Consolas"/>
                <a:sym typeface="Consolas"/>
              </a:rPr>
              <a:t>return</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B2CCD6"/>
                </a:solidFill>
                <a:highlight>
                  <a:srgbClr val="292D3E"/>
                </a:highlight>
                <a:latin typeface="Consolas"/>
                <a:ea typeface="Consolas"/>
                <a:cs typeface="Consolas"/>
                <a:sym typeface="Consolas"/>
              </a:rPr>
              <a:t>jsonify</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C3E88D"/>
                </a:solidFill>
                <a:highlight>
                  <a:srgbClr val="292D3E"/>
                </a:highlight>
                <a:latin typeface="Consolas"/>
                <a:ea typeface="Consolas"/>
                <a:cs typeface="Consolas"/>
                <a:sym typeface="Consolas"/>
              </a:rPr>
              <a:t>message</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 </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C3E88D"/>
                </a:solidFill>
                <a:highlight>
                  <a:srgbClr val="292D3E"/>
                </a:highlight>
                <a:latin typeface="Consolas"/>
                <a:ea typeface="Consolas"/>
                <a:cs typeface="Consolas"/>
                <a:sym typeface="Consolas"/>
              </a:rPr>
              <a:t>Movie not found</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F78C6C"/>
                </a:solidFill>
                <a:highlight>
                  <a:srgbClr val="292D3E"/>
                </a:highlight>
                <a:latin typeface="Consolas"/>
                <a:ea typeface="Consolas"/>
                <a:cs typeface="Consolas"/>
                <a:sym typeface="Consolas"/>
              </a:rPr>
              <a:t>404</a:t>
            </a:r>
            <a:endParaRPr sz="14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C792EA"/>
                </a:solidFill>
                <a:highlight>
                  <a:srgbClr val="292D3E"/>
                </a:highlight>
                <a:latin typeface="Consolas"/>
                <a:ea typeface="Consolas"/>
                <a:cs typeface="Consolas"/>
                <a:sym typeface="Consolas"/>
              </a:rPr>
              <a:t>return</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B2CCD6"/>
                </a:solidFill>
                <a:highlight>
                  <a:srgbClr val="292D3E"/>
                </a:highlight>
                <a:latin typeface="Consolas"/>
                <a:ea typeface="Consolas"/>
                <a:cs typeface="Consolas"/>
                <a:sym typeface="Consolas"/>
              </a:rPr>
              <a:t>jsonify</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movie.</a:t>
            </a:r>
            <a:r>
              <a:rPr lang="es-419" sz="1400" b="0" i="0" u="none" strike="noStrike" cap="none">
                <a:solidFill>
                  <a:srgbClr val="B2CCD6"/>
                </a:solidFill>
                <a:highlight>
                  <a:srgbClr val="292D3E"/>
                </a:highlight>
                <a:latin typeface="Consolas"/>
                <a:ea typeface="Consolas"/>
                <a:cs typeface="Consolas"/>
                <a:sym typeface="Consolas"/>
              </a:rPr>
              <a:t>serialize</a:t>
            </a:r>
            <a:r>
              <a:rPr lang="es-419" sz="1400" b="0" i="0" u="none" strike="noStrike" cap="none">
                <a:solidFill>
                  <a:srgbClr val="BFC7D5"/>
                </a:solidFill>
                <a:highlight>
                  <a:srgbClr val="292D3E"/>
                </a:highlight>
                <a:latin typeface="Consolas"/>
                <a:ea typeface="Consolas"/>
                <a:cs typeface="Consolas"/>
                <a:sym typeface="Consolas"/>
              </a:rPr>
              <a:t>())</a:t>
            </a:r>
            <a:endParaRPr/>
          </a:p>
        </p:txBody>
      </p:sp>
      <p:sp>
        <p:nvSpPr>
          <p:cNvPr id="152" name="Google Shape;152;p14"/>
          <p:cNvSpPr txBox="1"/>
          <p:nvPr/>
        </p:nvSpPr>
        <p:spPr>
          <a:xfrm>
            <a:off x="408742" y="554071"/>
            <a:ext cx="66741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Completamos código de la</a:t>
            </a:r>
            <a:r>
              <a:rPr lang="es-419" sz="2500" b="1">
                <a:solidFill>
                  <a:srgbClr val="333333"/>
                </a:solidFill>
                <a:latin typeface="Montserrat"/>
                <a:ea typeface="Montserrat"/>
                <a:cs typeface="Montserrat"/>
                <a:sym typeface="Montserrat"/>
              </a:rPr>
              <a:t> vista</a:t>
            </a:r>
            <a:endParaRPr sz="2500" b="1" i="0" u="none" strike="noStrike" cap="none">
              <a:solidFill>
                <a:srgbClr val="333333"/>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5"/>
          <p:cNvSpPr/>
          <p:nvPr/>
        </p:nvSpPr>
        <p:spPr>
          <a:xfrm>
            <a:off x="408742" y="1265290"/>
            <a:ext cx="4259677"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1" i="0" u="none" strike="noStrike" cap="none">
                <a:solidFill>
                  <a:srgbClr val="000000"/>
                </a:solidFill>
                <a:latin typeface="Montserrat Medium"/>
                <a:ea typeface="Montserrat Medium"/>
                <a:cs typeface="Montserrat Medium"/>
                <a:sym typeface="Montserrat Medium"/>
              </a:rPr>
              <a:t>app/</a:t>
            </a:r>
            <a:r>
              <a:rPr lang="es-419" b="1">
                <a:solidFill>
                  <a:schemeClr val="dk1"/>
                </a:solidFill>
                <a:latin typeface="Montserrat Medium"/>
                <a:ea typeface="Montserrat Medium"/>
                <a:cs typeface="Montserrat Medium"/>
                <a:sym typeface="Montserrat Medium"/>
              </a:rPr>
              <a:t>views</a:t>
            </a:r>
            <a:r>
              <a:rPr lang="es-419" sz="1400" b="1" i="0" u="none" strike="noStrike" cap="none">
                <a:solidFill>
                  <a:srgbClr val="000000"/>
                </a:solidFill>
                <a:latin typeface="Montserrat Medium"/>
                <a:ea typeface="Montserrat Medium"/>
                <a:cs typeface="Montserrat Medium"/>
                <a:sym typeface="Montserrat Medium"/>
              </a:rPr>
              <a:t>.py – Crear una película</a:t>
            </a:r>
            <a:endParaRPr/>
          </a:p>
        </p:txBody>
      </p:sp>
      <p:sp>
        <p:nvSpPr>
          <p:cNvPr id="158" name="Google Shape;158;p15"/>
          <p:cNvSpPr txBox="1"/>
          <p:nvPr/>
        </p:nvSpPr>
        <p:spPr>
          <a:xfrm>
            <a:off x="508885" y="1957367"/>
            <a:ext cx="7479246" cy="1815882"/>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0" i="0" u="none" strike="noStrike" cap="none">
                <a:solidFill>
                  <a:srgbClr val="C792EA"/>
                </a:solidFill>
                <a:highlight>
                  <a:srgbClr val="292D3E"/>
                </a:highlight>
                <a:latin typeface="Consolas"/>
                <a:ea typeface="Consolas"/>
                <a:cs typeface="Consolas"/>
                <a:sym typeface="Consolas"/>
              </a:rPr>
              <a:t>def</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82AAFF"/>
                </a:solidFill>
                <a:highlight>
                  <a:srgbClr val="292D3E"/>
                </a:highlight>
                <a:latin typeface="Consolas"/>
                <a:ea typeface="Consolas"/>
                <a:cs typeface="Consolas"/>
                <a:sym typeface="Consolas"/>
              </a:rPr>
              <a:t>create_movie</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data </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 request.json</a:t>
            </a:r>
            <a:endParaRPr sz="14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new_movie </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B2CCD6"/>
                </a:solidFill>
                <a:highlight>
                  <a:srgbClr val="292D3E"/>
                </a:highlight>
                <a:latin typeface="Consolas"/>
                <a:ea typeface="Consolas"/>
                <a:cs typeface="Consolas"/>
                <a:sym typeface="Consolas"/>
              </a:rPr>
              <a:t>Movie</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title</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data</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C3E88D"/>
                </a:solidFill>
                <a:highlight>
                  <a:srgbClr val="292D3E"/>
                </a:highlight>
                <a:latin typeface="Consolas"/>
                <a:ea typeface="Consolas"/>
                <a:cs typeface="Consolas"/>
                <a:sym typeface="Consolas"/>
              </a:rPr>
              <a:t>title</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 director</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data</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C3E88D"/>
                </a:solidFill>
                <a:highlight>
                  <a:srgbClr val="292D3E"/>
                </a:highlight>
                <a:latin typeface="Consolas"/>
                <a:ea typeface="Consolas"/>
                <a:cs typeface="Consolas"/>
                <a:sym typeface="Consolas"/>
              </a:rPr>
              <a:t>director</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 release_date</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data</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C3E88D"/>
                </a:solidFill>
                <a:highlight>
                  <a:srgbClr val="292D3E"/>
                </a:highlight>
                <a:latin typeface="Consolas"/>
                <a:ea typeface="Consolas"/>
                <a:cs typeface="Consolas"/>
                <a:sym typeface="Consolas"/>
              </a:rPr>
              <a:t>release_date</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 banner</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data</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C3E88D"/>
                </a:solidFill>
                <a:highlight>
                  <a:srgbClr val="292D3E"/>
                </a:highlight>
                <a:latin typeface="Consolas"/>
                <a:ea typeface="Consolas"/>
                <a:cs typeface="Consolas"/>
                <a:sym typeface="Consolas"/>
              </a:rPr>
              <a:t>banner</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new_movie.</a:t>
            </a:r>
            <a:r>
              <a:rPr lang="es-419" sz="1400" b="0" i="0" u="none" strike="noStrike" cap="none">
                <a:solidFill>
                  <a:srgbClr val="B2CCD6"/>
                </a:solidFill>
                <a:highlight>
                  <a:srgbClr val="292D3E"/>
                </a:highlight>
                <a:latin typeface="Consolas"/>
                <a:ea typeface="Consolas"/>
                <a:cs typeface="Consolas"/>
                <a:sym typeface="Consolas"/>
              </a:rPr>
              <a:t>save</a:t>
            </a:r>
            <a:r>
              <a:rPr lang="es-419" sz="14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C792EA"/>
                </a:solidFill>
                <a:highlight>
                  <a:srgbClr val="292D3E"/>
                </a:highlight>
                <a:latin typeface="Consolas"/>
                <a:ea typeface="Consolas"/>
                <a:cs typeface="Consolas"/>
                <a:sym typeface="Consolas"/>
              </a:rPr>
              <a:t>return</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B2CCD6"/>
                </a:solidFill>
                <a:highlight>
                  <a:srgbClr val="292D3E"/>
                </a:highlight>
                <a:latin typeface="Consolas"/>
                <a:ea typeface="Consolas"/>
                <a:cs typeface="Consolas"/>
                <a:sym typeface="Consolas"/>
              </a:rPr>
              <a:t>jsonify</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C3E88D"/>
                </a:solidFill>
                <a:highlight>
                  <a:srgbClr val="292D3E"/>
                </a:highlight>
                <a:latin typeface="Consolas"/>
                <a:ea typeface="Consolas"/>
                <a:cs typeface="Consolas"/>
                <a:sym typeface="Consolas"/>
              </a:rPr>
              <a:t>message</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 </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C3E88D"/>
                </a:solidFill>
                <a:highlight>
                  <a:srgbClr val="292D3E"/>
                </a:highlight>
                <a:latin typeface="Consolas"/>
                <a:ea typeface="Consolas"/>
                <a:cs typeface="Consolas"/>
                <a:sym typeface="Consolas"/>
              </a:rPr>
              <a:t>Movie created successfully</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F78C6C"/>
                </a:solidFill>
                <a:highlight>
                  <a:srgbClr val="292D3E"/>
                </a:highlight>
                <a:latin typeface="Consolas"/>
                <a:ea typeface="Consolas"/>
                <a:cs typeface="Consolas"/>
                <a:sym typeface="Consolas"/>
              </a:rPr>
              <a:t>201</a:t>
            </a:r>
            <a:endParaRPr sz="14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br>
              <a:rPr lang="es-419" sz="1400" b="0" i="0" u="none" strike="noStrike" cap="none">
                <a:solidFill>
                  <a:srgbClr val="BFC7D5"/>
                </a:solidFill>
                <a:highlight>
                  <a:srgbClr val="292D3E"/>
                </a:highlight>
                <a:latin typeface="Consolas"/>
                <a:ea typeface="Consolas"/>
                <a:cs typeface="Consolas"/>
                <a:sym typeface="Consolas"/>
              </a:rPr>
            </a:br>
            <a:endParaRPr sz="1400" b="0" i="0" u="none" strike="noStrike" cap="none">
              <a:solidFill>
                <a:srgbClr val="BFC7D5"/>
              </a:solidFill>
              <a:highlight>
                <a:srgbClr val="292D3E"/>
              </a:highlight>
              <a:latin typeface="Consolas"/>
              <a:ea typeface="Consolas"/>
              <a:cs typeface="Consolas"/>
              <a:sym typeface="Consolas"/>
            </a:endParaRPr>
          </a:p>
        </p:txBody>
      </p:sp>
      <p:sp>
        <p:nvSpPr>
          <p:cNvPr id="159" name="Google Shape;159;p15"/>
          <p:cNvSpPr txBox="1"/>
          <p:nvPr/>
        </p:nvSpPr>
        <p:spPr>
          <a:xfrm>
            <a:off x="408742" y="554071"/>
            <a:ext cx="66741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Completamos código de la</a:t>
            </a:r>
            <a:r>
              <a:rPr lang="es-419" sz="2500" b="1">
                <a:solidFill>
                  <a:srgbClr val="333333"/>
                </a:solidFill>
                <a:latin typeface="Montserrat"/>
                <a:ea typeface="Montserrat"/>
                <a:cs typeface="Montserrat"/>
                <a:sym typeface="Montserrat"/>
              </a:rPr>
              <a:t> vista</a:t>
            </a:r>
            <a:endParaRPr sz="2500" b="1" i="0" u="none" strike="noStrike" cap="none">
              <a:solidFill>
                <a:srgbClr val="333333"/>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6"/>
          <p:cNvSpPr/>
          <p:nvPr/>
        </p:nvSpPr>
        <p:spPr>
          <a:xfrm>
            <a:off x="408742" y="1265290"/>
            <a:ext cx="4259677"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1" i="0" u="none" strike="noStrike" cap="none">
                <a:solidFill>
                  <a:srgbClr val="000000"/>
                </a:solidFill>
                <a:latin typeface="Montserrat Medium"/>
                <a:ea typeface="Montserrat Medium"/>
                <a:cs typeface="Montserrat Medium"/>
                <a:sym typeface="Montserrat Medium"/>
              </a:rPr>
              <a:t>app/</a:t>
            </a:r>
            <a:r>
              <a:rPr lang="es-419" b="1">
                <a:solidFill>
                  <a:schemeClr val="dk1"/>
                </a:solidFill>
                <a:latin typeface="Montserrat Medium"/>
                <a:ea typeface="Montserrat Medium"/>
                <a:cs typeface="Montserrat Medium"/>
                <a:sym typeface="Montserrat Medium"/>
              </a:rPr>
              <a:t>views</a:t>
            </a:r>
            <a:r>
              <a:rPr lang="es-419" sz="1400" b="1" i="0" u="none" strike="noStrike" cap="none">
                <a:solidFill>
                  <a:srgbClr val="000000"/>
                </a:solidFill>
                <a:latin typeface="Montserrat Medium"/>
                <a:ea typeface="Montserrat Medium"/>
                <a:cs typeface="Montserrat Medium"/>
                <a:sym typeface="Montserrat Medium"/>
              </a:rPr>
              <a:t>.py – Actualizar una película</a:t>
            </a:r>
            <a:endParaRPr/>
          </a:p>
        </p:txBody>
      </p:sp>
      <p:sp>
        <p:nvSpPr>
          <p:cNvPr id="165" name="Google Shape;165;p16"/>
          <p:cNvSpPr txBox="1"/>
          <p:nvPr/>
        </p:nvSpPr>
        <p:spPr>
          <a:xfrm>
            <a:off x="1536200" y="1746450"/>
            <a:ext cx="6249000" cy="2401200"/>
          </a:xfrm>
          <a:prstGeom prst="rect">
            <a:avLst/>
          </a:prstGeom>
          <a:solidFill>
            <a:srgbClr val="292D3E"/>
          </a:solid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s-419" sz="1200">
                <a:solidFill>
                  <a:srgbClr val="C792EA"/>
                </a:solidFill>
                <a:highlight>
                  <a:srgbClr val="292D3E"/>
                </a:highlight>
                <a:latin typeface="Consolas"/>
                <a:ea typeface="Consolas"/>
                <a:cs typeface="Consolas"/>
                <a:sym typeface="Consolas"/>
              </a:rPr>
              <a:t>def</a:t>
            </a:r>
            <a:r>
              <a:rPr lang="es-419" sz="1200">
                <a:solidFill>
                  <a:srgbClr val="BFC7D5"/>
                </a:solidFill>
                <a:highlight>
                  <a:srgbClr val="292D3E"/>
                </a:highlight>
                <a:latin typeface="Consolas"/>
                <a:ea typeface="Consolas"/>
                <a:cs typeface="Consolas"/>
                <a:sym typeface="Consolas"/>
              </a:rPr>
              <a:t> </a:t>
            </a:r>
            <a:r>
              <a:rPr lang="es-419" sz="1200">
                <a:solidFill>
                  <a:srgbClr val="82AAFF"/>
                </a:solidFill>
                <a:highlight>
                  <a:srgbClr val="292D3E"/>
                </a:highlight>
                <a:latin typeface="Consolas"/>
                <a:ea typeface="Consolas"/>
                <a:cs typeface="Consolas"/>
                <a:sym typeface="Consolas"/>
              </a:rPr>
              <a:t>update_movie</a:t>
            </a:r>
            <a:r>
              <a:rPr lang="es-419" sz="1200">
                <a:solidFill>
                  <a:srgbClr val="D9F5DD"/>
                </a:solidFill>
                <a:highlight>
                  <a:srgbClr val="292D3E"/>
                </a:highlight>
                <a:latin typeface="Consolas"/>
                <a:ea typeface="Consolas"/>
                <a:cs typeface="Consolas"/>
                <a:sym typeface="Consolas"/>
              </a:rPr>
              <a:t>(</a:t>
            </a:r>
            <a:r>
              <a:rPr lang="es-419" sz="1200">
                <a:solidFill>
                  <a:srgbClr val="89DDFF"/>
                </a:solidFill>
                <a:highlight>
                  <a:srgbClr val="292D3E"/>
                </a:highlight>
                <a:latin typeface="Consolas"/>
                <a:ea typeface="Consolas"/>
                <a:cs typeface="Consolas"/>
                <a:sym typeface="Consolas"/>
              </a:rPr>
              <a:t>movie_id</a:t>
            </a:r>
            <a:r>
              <a:rPr lang="es-419" sz="1200">
                <a:solidFill>
                  <a:srgbClr val="D9F5DD"/>
                </a:solidFill>
                <a:highlight>
                  <a:srgbClr val="292D3E"/>
                </a:highlight>
                <a:latin typeface="Consolas"/>
                <a:ea typeface="Consolas"/>
                <a:cs typeface="Consolas"/>
                <a:sym typeface="Consolas"/>
              </a:rPr>
              <a:t>)</a:t>
            </a:r>
            <a:r>
              <a:rPr lang="es-419" sz="1200">
                <a:solidFill>
                  <a:srgbClr val="BFC7D5"/>
                </a:solidFill>
                <a:highlight>
                  <a:srgbClr val="292D3E"/>
                </a:highlight>
                <a:latin typeface="Consolas"/>
                <a:ea typeface="Consolas"/>
                <a:cs typeface="Consolas"/>
                <a:sym typeface="Consolas"/>
              </a:rPr>
              <a:t>:</a:t>
            </a:r>
            <a:endParaRPr sz="1200">
              <a:solidFill>
                <a:srgbClr val="BFC7D5"/>
              </a:solidFill>
              <a:highlight>
                <a:srgbClr val="292D3E"/>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419" sz="1200">
                <a:solidFill>
                  <a:srgbClr val="BFC7D5"/>
                </a:solidFill>
                <a:highlight>
                  <a:srgbClr val="292D3E"/>
                </a:highlight>
                <a:latin typeface="Consolas"/>
                <a:ea typeface="Consolas"/>
                <a:cs typeface="Consolas"/>
                <a:sym typeface="Consolas"/>
              </a:rPr>
              <a:t>    movie </a:t>
            </a:r>
            <a:r>
              <a:rPr lang="es-419" sz="1200">
                <a:solidFill>
                  <a:srgbClr val="C792EA"/>
                </a:solidFill>
                <a:highlight>
                  <a:srgbClr val="292D3E"/>
                </a:highlight>
                <a:latin typeface="Consolas"/>
                <a:ea typeface="Consolas"/>
                <a:cs typeface="Consolas"/>
                <a:sym typeface="Consolas"/>
              </a:rPr>
              <a:t>=</a:t>
            </a:r>
            <a:r>
              <a:rPr lang="es-419" sz="1200">
                <a:solidFill>
                  <a:srgbClr val="BFC7D5"/>
                </a:solidFill>
                <a:highlight>
                  <a:srgbClr val="292D3E"/>
                </a:highlight>
                <a:latin typeface="Consolas"/>
                <a:ea typeface="Consolas"/>
                <a:cs typeface="Consolas"/>
                <a:sym typeface="Consolas"/>
              </a:rPr>
              <a:t> Movie.</a:t>
            </a:r>
            <a:r>
              <a:rPr lang="es-419" sz="1200">
                <a:solidFill>
                  <a:srgbClr val="B2CCD6"/>
                </a:solidFill>
                <a:highlight>
                  <a:srgbClr val="292D3E"/>
                </a:highlight>
                <a:latin typeface="Consolas"/>
                <a:ea typeface="Consolas"/>
                <a:cs typeface="Consolas"/>
                <a:sym typeface="Consolas"/>
              </a:rPr>
              <a:t>get_by_id</a:t>
            </a:r>
            <a:r>
              <a:rPr lang="es-419" sz="1200">
                <a:solidFill>
                  <a:srgbClr val="BFC7D5"/>
                </a:solidFill>
                <a:highlight>
                  <a:srgbClr val="292D3E"/>
                </a:highlight>
                <a:latin typeface="Consolas"/>
                <a:ea typeface="Consolas"/>
                <a:cs typeface="Consolas"/>
                <a:sym typeface="Consolas"/>
              </a:rPr>
              <a:t>(</a:t>
            </a:r>
            <a:r>
              <a:rPr lang="es-419" sz="1200">
                <a:solidFill>
                  <a:srgbClr val="7986E7"/>
                </a:solidFill>
                <a:highlight>
                  <a:srgbClr val="292D3E"/>
                </a:highlight>
                <a:latin typeface="Consolas"/>
                <a:ea typeface="Consolas"/>
                <a:cs typeface="Consolas"/>
                <a:sym typeface="Consolas"/>
              </a:rPr>
              <a:t>movie_id</a:t>
            </a:r>
            <a:r>
              <a:rPr lang="es-419" sz="1200">
                <a:solidFill>
                  <a:srgbClr val="BFC7D5"/>
                </a:solidFill>
                <a:highlight>
                  <a:srgbClr val="292D3E"/>
                </a:highlight>
                <a:latin typeface="Consolas"/>
                <a:ea typeface="Consolas"/>
                <a:cs typeface="Consolas"/>
                <a:sym typeface="Consolas"/>
              </a:rPr>
              <a:t>)</a:t>
            </a:r>
            <a:endParaRPr sz="1200">
              <a:solidFill>
                <a:srgbClr val="BFC7D5"/>
              </a:solidFill>
              <a:highlight>
                <a:srgbClr val="292D3E"/>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419" sz="1200">
                <a:solidFill>
                  <a:srgbClr val="BFC7D5"/>
                </a:solidFill>
                <a:highlight>
                  <a:srgbClr val="292D3E"/>
                </a:highlight>
                <a:latin typeface="Consolas"/>
                <a:ea typeface="Consolas"/>
                <a:cs typeface="Consolas"/>
                <a:sym typeface="Consolas"/>
              </a:rPr>
              <a:t>    </a:t>
            </a:r>
            <a:r>
              <a:rPr lang="es-419" sz="1200">
                <a:solidFill>
                  <a:srgbClr val="C792EA"/>
                </a:solidFill>
                <a:highlight>
                  <a:srgbClr val="292D3E"/>
                </a:highlight>
                <a:latin typeface="Consolas"/>
                <a:ea typeface="Consolas"/>
                <a:cs typeface="Consolas"/>
                <a:sym typeface="Consolas"/>
              </a:rPr>
              <a:t>if</a:t>
            </a:r>
            <a:r>
              <a:rPr lang="es-419" sz="1200">
                <a:solidFill>
                  <a:srgbClr val="BFC7D5"/>
                </a:solidFill>
                <a:highlight>
                  <a:srgbClr val="292D3E"/>
                </a:highlight>
                <a:latin typeface="Consolas"/>
                <a:ea typeface="Consolas"/>
                <a:cs typeface="Consolas"/>
                <a:sym typeface="Consolas"/>
              </a:rPr>
              <a:t> </a:t>
            </a:r>
            <a:r>
              <a:rPr lang="es-419" sz="1200">
                <a:solidFill>
                  <a:srgbClr val="C792EA"/>
                </a:solidFill>
                <a:highlight>
                  <a:srgbClr val="292D3E"/>
                </a:highlight>
                <a:latin typeface="Consolas"/>
                <a:ea typeface="Consolas"/>
                <a:cs typeface="Consolas"/>
                <a:sym typeface="Consolas"/>
              </a:rPr>
              <a:t>not</a:t>
            </a:r>
            <a:r>
              <a:rPr lang="es-419" sz="1200">
                <a:solidFill>
                  <a:srgbClr val="BFC7D5"/>
                </a:solidFill>
                <a:highlight>
                  <a:srgbClr val="292D3E"/>
                </a:highlight>
                <a:latin typeface="Consolas"/>
                <a:ea typeface="Consolas"/>
                <a:cs typeface="Consolas"/>
                <a:sym typeface="Consolas"/>
              </a:rPr>
              <a:t> movie:</a:t>
            </a:r>
            <a:endParaRPr sz="1200">
              <a:solidFill>
                <a:srgbClr val="BFC7D5"/>
              </a:solidFill>
              <a:highlight>
                <a:srgbClr val="292D3E"/>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419" sz="1200">
                <a:solidFill>
                  <a:srgbClr val="BFC7D5"/>
                </a:solidFill>
                <a:highlight>
                  <a:srgbClr val="292D3E"/>
                </a:highlight>
                <a:latin typeface="Consolas"/>
                <a:ea typeface="Consolas"/>
                <a:cs typeface="Consolas"/>
                <a:sym typeface="Consolas"/>
              </a:rPr>
              <a:t>        </a:t>
            </a:r>
            <a:r>
              <a:rPr lang="es-419" sz="1200">
                <a:solidFill>
                  <a:srgbClr val="C792EA"/>
                </a:solidFill>
                <a:highlight>
                  <a:srgbClr val="292D3E"/>
                </a:highlight>
                <a:latin typeface="Consolas"/>
                <a:ea typeface="Consolas"/>
                <a:cs typeface="Consolas"/>
                <a:sym typeface="Consolas"/>
              </a:rPr>
              <a:t>return</a:t>
            </a:r>
            <a:r>
              <a:rPr lang="es-419" sz="1200">
                <a:solidFill>
                  <a:srgbClr val="BFC7D5"/>
                </a:solidFill>
                <a:highlight>
                  <a:srgbClr val="292D3E"/>
                </a:highlight>
                <a:latin typeface="Consolas"/>
                <a:ea typeface="Consolas"/>
                <a:cs typeface="Consolas"/>
                <a:sym typeface="Consolas"/>
              </a:rPr>
              <a:t> </a:t>
            </a:r>
            <a:r>
              <a:rPr lang="es-419" sz="1200">
                <a:solidFill>
                  <a:srgbClr val="B2CCD6"/>
                </a:solidFill>
                <a:highlight>
                  <a:srgbClr val="292D3E"/>
                </a:highlight>
                <a:latin typeface="Consolas"/>
                <a:ea typeface="Consolas"/>
                <a:cs typeface="Consolas"/>
                <a:sym typeface="Consolas"/>
              </a:rPr>
              <a:t>jsonify</a:t>
            </a:r>
            <a:r>
              <a:rPr lang="es-419" sz="1200">
                <a:solidFill>
                  <a:srgbClr val="BFC7D5"/>
                </a:solidFill>
                <a:highlight>
                  <a:srgbClr val="292D3E"/>
                </a:highlight>
                <a:latin typeface="Consolas"/>
                <a:ea typeface="Consolas"/>
                <a:cs typeface="Consolas"/>
                <a:sym typeface="Consolas"/>
              </a:rPr>
              <a:t>(</a:t>
            </a:r>
            <a:r>
              <a:rPr lang="es-419" sz="1200">
                <a:solidFill>
                  <a:srgbClr val="7986E7"/>
                </a:solidFill>
                <a:highlight>
                  <a:srgbClr val="292D3E"/>
                </a:highlight>
                <a:latin typeface="Consolas"/>
                <a:ea typeface="Consolas"/>
                <a:cs typeface="Consolas"/>
                <a:sym typeface="Consolas"/>
              </a:rPr>
              <a:t>{</a:t>
            </a:r>
            <a:r>
              <a:rPr lang="es-419" sz="1200">
                <a:solidFill>
                  <a:srgbClr val="D9F5DD"/>
                </a:solidFill>
                <a:highlight>
                  <a:srgbClr val="292D3E"/>
                </a:highlight>
                <a:latin typeface="Consolas"/>
                <a:ea typeface="Consolas"/>
                <a:cs typeface="Consolas"/>
                <a:sym typeface="Consolas"/>
              </a:rPr>
              <a:t>'</a:t>
            </a:r>
            <a:r>
              <a:rPr lang="es-419" sz="1200">
                <a:solidFill>
                  <a:srgbClr val="C3E88D"/>
                </a:solidFill>
                <a:highlight>
                  <a:srgbClr val="292D3E"/>
                </a:highlight>
                <a:latin typeface="Consolas"/>
                <a:ea typeface="Consolas"/>
                <a:cs typeface="Consolas"/>
                <a:sym typeface="Consolas"/>
              </a:rPr>
              <a:t>message</a:t>
            </a:r>
            <a:r>
              <a:rPr lang="es-419" sz="1200">
                <a:solidFill>
                  <a:srgbClr val="D9F5DD"/>
                </a:solidFill>
                <a:highlight>
                  <a:srgbClr val="292D3E"/>
                </a:highlight>
                <a:latin typeface="Consolas"/>
                <a:ea typeface="Consolas"/>
                <a:cs typeface="Consolas"/>
                <a:sym typeface="Consolas"/>
              </a:rPr>
              <a:t>'</a:t>
            </a:r>
            <a:r>
              <a:rPr lang="es-419" sz="1200">
                <a:solidFill>
                  <a:srgbClr val="7986E7"/>
                </a:solidFill>
                <a:highlight>
                  <a:srgbClr val="292D3E"/>
                </a:highlight>
                <a:latin typeface="Consolas"/>
                <a:ea typeface="Consolas"/>
                <a:cs typeface="Consolas"/>
                <a:sym typeface="Consolas"/>
              </a:rPr>
              <a:t>: </a:t>
            </a:r>
            <a:r>
              <a:rPr lang="es-419" sz="1200">
                <a:solidFill>
                  <a:srgbClr val="D9F5DD"/>
                </a:solidFill>
                <a:highlight>
                  <a:srgbClr val="292D3E"/>
                </a:highlight>
                <a:latin typeface="Consolas"/>
                <a:ea typeface="Consolas"/>
                <a:cs typeface="Consolas"/>
                <a:sym typeface="Consolas"/>
              </a:rPr>
              <a:t>'</a:t>
            </a:r>
            <a:r>
              <a:rPr lang="es-419" sz="1200">
                <a:solidFill>
                  <a:srgbClr val="C3E88D"/>
                </a:solidFill>
                <a:highlight>
                  <a:srgbClr val="292D3E"/>
                </a:highlight>
                <a:latin typeface="Consolas"/>
                <a:ea typeface="Consolas"/>
                <a:cs typeface="Consolas"/>
                <a:sym typeface="Consolas"/>
              </a:rPr>
              <a:t>Movie not found</a:t>
            </a:r>
            <a:r>
              <a:rPr lang="es-419" sz="1200">
                <a:solidFill>
                  <a:srgbClr val="D9F5DD"/>
                </a:solidFill>
                <a:highlight>
                  <a:srgbClr val="292D3E"/>
                </a:highlight>
                <a:latin typeface="Consolas"/>
                <a:ea typeface="Consolas"/>
                <a:cs typeface="Consolas"/>
                <a:sym typeface="Consolas"/>
              </a:rPr>
              <a:t>'</a:t>
            </a:r>
            <a:r>
              <a:rPr lang="es-419" sz="1200">
                <a:solidFill>
                  <a:srgbClr val="7986E7"/>
                </a:solidFill>
                <a:highlight>
                  <a:srgbClr val="292D3E"/>
                </a:highlight>
                <a:latin typeface="Consolas"/>
                <a:ea typeface="Consolas"/>
                <a:cs typeface="Consolas"/>
                <a:sym typeface="Consolas"/>
              </a:rPr>
              <a:t>}</a:t>
            </a:r>
            <a:r>
              <a:rPr lang="es-419" sz="1200">
                <a:solidFill>
                  <a:srgbClr val="BFC7D5"/>
                </a:solidFill>
                <a:highlight>
                  <a:srgbClr val="292D3E"/>
                </a:highlight>
                <a:latin typeface="Consolas"/>
                <a:ea typeface="Consolas"/>
                <a:cs typeface="Consolas"/>
                <a:sym typeface="Consolas"/>
              </a:rPr>
              <a:t>), </a:t>
            </a:r>
            <a:r>
              <a:rPr lang="es-419" sz="1200">
                <a:solidFill>
                  <a:srgbClr val="F78C6C"/>
                </a:solidFill>
                <a:highlight>
                  <a:srgbClr val="292D3E"/>
                </a:highlight>
                <a:latin typeface="Consolas"/>
                <a:ea typeface="Consolas"/>
                <a:cs typeface="Consolas"/>
                <a:sym typeface="Consolas"/>
              </a:rPr>
              <a:t>404</a:t>
            </a:r>
            <a:endParaRPr sz="1200">
              <a:solidFill>
                <a:srgbClr val="F78C6C"/>
              </a:solidFill>
              <a:highlight>
                <a:srgbClr val="292D3E"/>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419" sz="1200">
                <a:solidFill>
                  <a:srgbClr val="BFC7D5"/>
                </a:solidFill>
                <a:highlight>
                  <a:srgbClr val="292D3E"/>
                </a:highlight>
                <a:latin typeface="Consolas"/>
                <a:ea typeface="Consolas"/>
                <a:cs typeface="Consolas"/>
                <a:sym typeface="Consolas"/>
              </a:rPr>
              <a:t>    data </a:t>
            </a:r>
            <a:r>
              <a:rPr lang="es-419" sz="1200">
                <a:solidFill>
                  <a:srgbClr val="C792EA"/>
                </a:solidFill>
                <a:highlight>
                  <a:srgbClr val="292D3E"/>
                </a:highlight>
                <a:latin typeface="Consolas"/>
                <a:ea typeface="Consolas"/>
                <a:cs typeface="Consolas"/>
                <a:sym typeface="Consolas"/>
              </a:rPr>
              <a:t>=</a:t>
            </a:r>
            <a:r>
              <a:rPr lang="es-419" sz="1200">
                <a:solidFill>
                  <a:srgbClr val="BFC7D5"/>
                </a:solidFill>
                <a:highlight>
                  <a:srgbClr val="292D3E"/>
                </a:highlight>
                <a:latin typeface="Consolas"/>
                <a:ea typeface="Consolas"/>
                <a:cs typeface="Consolas"/>
                <a:sym typeface="Consolas"/>
              </a:rPr>
              <a:t> request.json</a:t>
            </a:r>
            <a:endParaRPr sz="1200">
              <a:solidFill>
                <a:srgbClr val="BFC7D5"/>
              </a:solidFill>
              <a:highlight>
                <a:srgbClr val="292D3E"/>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419" sz="1200">
                <a:solidFill>
                  <a:srgbClr val="BFC7D5"/>
                </a:solidFill>
                <a:highlight>
                  <a:srgbClr val="292D3E"/>
                </a:highlight>
                <a:latin typeface="Consolas"/>
                <a:ea typeface="Consolas"/>
                <a:cs typeface="Consolas"/>
                <a:sym typeface="Consolas"/>
              </a:rPr>
              <a:t>    movie.title </a:t>
            </a:r>
            <a:r>
              <a:rPr lang="es-419" sz="1200">
                <a:solidFill>
                  <a:srgbClr val="C792EA"/>
                </a:solidFill>
                <a:highlight>
                  <a:srgbClr val="292D3E"/>
                </a:highlight>
                <a:latin typeface="Consolas"/>
                <a:ea typeface="Consolas"/>
                <a:cs typeface="Consolas"/>
                <a:sym typeface="Consolas"/>
              </a:rPr>
              <a:t>=</a:t>
            </a:r>
            <a:r>
              <a:rPr lang="es-419" sz="1200">
                <a:solidFill>
                  <a:srgbClr val="BFC7D5"/>
                </a:solidFill>
                <a:highlight>
                  <a:srgbClr val="292D3E"/>
                </a:highlight>
                <a:latin typeface="Consolas"/>
                <a:ea typeface="Consolas"/>
                <a:cs typeface="Consolas"/>
                <a:sym typeface="Consolas"/>
              </a:rPr>
              <a:t> data[</a:t>
            </a:r>
            <a:r>
              <a:rPr lang="es-419" sz="1200">
                <a:solidFill>
                  <a:srgbClr val="D9F5DD"/>
                </a:solidFill>
                <a:highlight>
                  <a:srgbClr val="292D3E"/>
                </a:highlight>
                <a:latin typeface="Consolas"/>
                <a:ea typeface="Consolas"/>
                <a:cs typeface="Consolas"/>
                <a:sym typeface="Consolas"/>
              </a:rPr>
              <a:t>'</a:t>
            </a:r>
            <a:r>
              <a:rPr lang="es-419" sz="1200">
                <a:solidFill>
                  <a:srgbClr val="C3E88D"/>
                </a:solidFill>
                <a:highlight>
                  <a:srgbClr val="292D3E"/>
                </a:highlight>
                <a:latin typeface="Consolas"/>
                <a:ea typeface="Consolas"/>
                <a:cs typeface="Consolas"/>
                <a:sym typeface="Consolas"/>
              </a:rPr>
              <a:t>title</a:t>
            </a:r>
            <a:r>
              <a:rPr lang="es-419" sz="1200">
                <a:solidFill>
                  <a:srgbClr val="D9F5DD"/>
                </a:solidFill>
                <a:highlight>
                  <a:srgbClr val="292D3E"/>
                </a:highlight>
                <a:latin typeface="Consolas"/>
                <a:ea typeface="Consolas"/>
                <a:cs typeface="Consolas"/>
                <a:sym typeface="Consolas"/>
              </a:rPr>
              <a:t>'</a:t>
            </a:r>
            <a:r>
              <a:rPr lang="es-419" sz="1200">
                <a:solidFill>
                  <a:srgbClr val="BFC7D5"/>
                </a:solidFill>
                <a:highlight>
                  <a:srgbClr val="292D3E"/>
                </a:highlight>
                <a:latin typeface="Consolas"/>
                <a:ea typeface="Consolas"/>
                <a:cs typeface="Consolas"/>
                <a:sym typeface="Consolas"/>
              </a:rPr>
              <a:t>]</a:t>
            </a:r>
            <a:endParaRPr sz="1200">
              <a:solidFill>
                <a:srgbClr val="BFC7D5"/>
              </a:solidFill>
              <a:highlight>
                <a:srgbClr val="292D3E"/>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419" sz="1200">
                <a:solidFill>
                  <a:srgbClr val="BFC7D5"/>
                </a:solidFill>
                <a:highlight>
                  <a:srgbClr val="292D3E"/>
                </a:highlight>
                <a:latin typeface="Consolas"/>
                <a:ea typeface="Consolas"/>
                <a:cs typeface="Consolas"/>
                <a:sym typeface="Consolas"/>
              </a:rPr>
              <a:t>    movie.director </a:t>
            </a:r>
            <a:r>
              <a:rPr lang="es-419" sz="1200">
                <a:solidFill>
                  <a:srgbClr val="C792EA"/>
                </a:solidFill>
                <a:highlight>
                  <a:srgbClr val="292D3E"/>
                </a:highlight>
                <a:latin typeface="Consolas"/>
                <a:ea typeface="Consolas"/>
                <a:cs typeface="Consolas"/>
                <a:sym typeface="Consolas"/>
              </a:rPr>
              <a:t>=</a:t>
            </a:r>
            <a:r>
              <a:rPr lang="es-419" sz="1200">
                <a:solidFill>
                  <a:srgbClr val="BFC7D5"/>
                </a:solidFill>
                <a:highlight>
                  <a:srgbClr val="292D3E"/>
                </a:highlight>
                <a:latin typeface="Consolas"/>
                <a:ea typeface="Consolas"/>
                <a:cs typeface="Consolas"/>
                <a:sym typeface="Consolas"/>
              </a:rPr>
              <a:t> data[</a:t>
            </a:r>
            <a:r>
              <a:rPr lang="es-419" sz="1200">
                <a:solidFill>
                  <a:srgbClr val="D9F5DD"/>
                </a:solidFill>
                <a:highlight>
                  <a:srgbClr val="292D3E"/>
                </a:highlight>
                <a:latin typeface="Consolas"/>
                <a:ea typeface="Consolas"/>
                <a:cs typeface="Consolas"/>
                <a:sym typeface="Consolas"/>
              </a:rPr>
              <a:t>'</a:t>
            </a:r>
            <a:r>
              <a:rPr lang="es-419" sz="1200">
                <a:solidFill>
                  <a:srgbClr val="C3E88D"/>
                </a:solidFill>
                <a:highlight>
                  <a:srgbClr val="292D3E"/>
                </a:highlight>
                <a:latin typeface="Consolas"/>
                <a:ea typeface="Consolas"/>
                <a:cs typeface="Consolas"/>
                <a:sym typeface="Consolas"/>
              </a:rPr>
              <a:t>director</a:t>
            </a:r>
            <a:r>
              <a:rPr lang="es-419" sz="1200">
                <a:solidFill>
                  <a:srgbClr val="D9F5DD"/>
                </a:solidFill>
                <a:highlight>
                  <a:srgbClr val="292D3E"/>
                </a:highlight>
                <a:latin typeface="Consolas"/>
                <a:ea typeface="Consolas"/>
                <a:cs typeface="Consolas"/>
                <a:sym typeface="Consolas"/>
              </a:rPr>
              <a:t>'</a:t>
            </a:r>
            <a:r>
              <a:rPr lang="es-419" sz="1200">
                <a:solidFill>
                  <a:srgbClr val="BFC7D5"/>
                </a:solidFill>
                <a:highlight>
                  <a:srgbClr val="292D3E"/>
                </a:highlight>
                <a:latin typeface="Consolas"/>
                <a:ea typeface="Consolas"/>
                <a:cs typeface="Consolas"/>
                <a:sym typeface="Consolas"/>
              </a:rPr>
              <a:t>]</a:t>
            </a:r>
            <a:endParaRPr sz="1200">
              <a:solidFill>
                <a:srgbClr val="BFC7D5"/>
              </a:solidFill>
              <a:highlight>
                <a:srgbClr val="292D3E"/>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419" sz="1200">
                <a:solidFill>
                  <a:srgbClr val="BFC7D5"/>
                </a:solidFill>
                <a:highlight>
                  <a:srgbClr val="292D3E"/>
                </a:highlight>
                <a:latin typeface="Consolas"/>
                <a:ea typeface="Consolas"/>
                <a:cs typeface="Consolas"/>
                <a:sym typeface="Consolas"/>
              </a:rPr>
              <a:t>    movie.release_date </a:t>
            </a:r>
            <a:r>
              <a:rPr lang="es-419" sz="1200">
                <a:solidFill>
                  <a:srgbClr val="C792EA"/>
                </a:solidFill>
                <a:highlight>
                  <a:srgbClr val="292D3E"/>
                </a:highlight>
                <a:latin typeface="Consolas"/>
                <a:ea typeface="Consolas"/>
                <a:cs typeface="Consolas"/>
                <a:sym typeface="Consolas"/>
              </a:rPr>
              <a:t>=</a:t>
            </a:r>
            <a:r>
              <a:rPr lang="es-419" sz="1200">
                <a:solidFill>
                  <a:srgbClr val="BFC7D5"/>
                </a:solidFill>
                <a:highlight>
                  <a:srgbClr val="292D3E"/>
                </a:highlight>
                <a:latin typeface="Consolas"/>
                <a:ea typeface="Consolas"/>
                <a:cs typeface="Consolas"/>
                <a:sym typeface="Consolas"/>
              </a:rPr>
              <a:t> data[</a:t>
            </a:r>
            <a:r>
              <a:rPr lang="es-419" sz="1200">
                <a:solidFill>
                  <a:srgbClr val="D9F5DD"/>
                </a:solidFill>
                <a:highlight>
                  <a:srgbClr val="292D3E"/>
                </a:highlight>
                <a:latin typeface="Consolas"/>
                <a:ea typeface="Consolas"/>
                <a:cs typeface="Consolas"/>
                <a:sym typeface="Consolas"/>
              </a:rPr>
              <a:t>'</a:t>
            </a:r>
            <a:r>
              <a:rPr lang="es-419" sz="1200">
                <a:solidFill>
                  <a:srgbClr val="C3E88D"/>
                </a:solidFill>
                <a:highlight>
                  <a:srgbClr val="292D3E"/>
                </a:highlight>
                <a:latin typeface="Consolas"/>
                <a:ea typeface="Consolas"/>
                <a:cs typeface="Consolas"/>
                <a:sym typeface="Consolas"/>
              </a:rPr>
              <a:t>release_date</a:t>
            </a:r>
            <a:r>
              <a:rPr lang="es-419" sz="1200">
                <a:solidFill>
                  <a:srgbClr val="D9F5DD"/>
                </a:solidFill>
                <a:highlight>
                  <a:srgbClr val="292D3E"/>
                </a:highlight>
                <a:latin typeface="Consolas"/>
                <a:ea typeface="Consolas"/>
                <a:cs typeface="Consolas"/>
                <a:sym typeface="Consolas"/>
              </a:rPr>
              <a:t>'</a:t>
            </a:r>
            <a:r>
              <a:rPr lang="es-419" sz="1200">
                <a:solidFill>
                  <a:srgbClr val="BFC7D5"/>
                </a:solidFill>
                <a:highlight>
                  <a:srgbClr val="292D3E"/>
                </a:highlight>
                <a:latin typeface="Consolas"/>
                <a:ea typeface="Consolas"/>
                <a:cs typeface="Consolas"/>
                <a:sym typeface="Consolas"/>
              </a:rPr>
              <a:t>]</a:t>
            </a:r>
            <a:endParaRPr sz="1200">
              <a:solidFill>
                <a:srgbClr val="BFC7D5"/>
              </a:solidFill>
              <a:highlight>
                <a:srgbClr val="292D3E"/>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419" sz="1200">
                <a:solidFill>
                  <a:srgbClr val="BFC7D5"/>
                </a:solidFill>
                <a:highlight>
                  <a:srgbClr val="292D3E"/>
                </a:highlight>
                <a:latin typeface="Consolas"/>
                <a:ea typeface="Consolas"/>
                <a:cs typeface="Consolas"/>
                <a:sym typeface="Consolas"/>
              </a:rPr>
              <a:t>    movie.banner </a:t>
            </a:r>
            <a:r>
              <a:rPr lang="es-419" sz="1200">
                <a:solidFill>
                  <a:srgbClr val="C792EA"/>
                </a:solidFill>
                <a:highlight>
                  <a:srgbClr val="292D3E"/>
                </a:highlight>
                <a:latin typeface="Consolas"/>
                <a:ea typeface="Consolas"/>
                <a:cs typeface="Consolas"/>
                <a:sym typeface="Consolas"/>
              </a:rPr>
              <a:t>=</a:t>
            </a:r>
            <a:r>
              <a:rPr lang="es-419" sz="1200">
                <a:solidFill>
                  <a:srgbClr val="BFC7D5"/>
                </a:solidFill>
                <a:highlight>
                  <a:srgbClr val="292D3E"/>
                </a:highlight>
                <a:latin typeface="Consolas"/>
                <a:ea typeface="Consolas"/>
                <a:cs typeface="Consolas"/>
                <a:sym typeface="Consolas"/>
              </a:rPr>
              <a:t> data[</a:t>
            </a:r>
            <a:r>
              <a:rPr lang="es-419" sz="1200">
                <a:solidFill>
                  <a:srgbClr val="D9F5DD"/>
                </a:solidFill>
                <a:highlight>
                  <a:srgbClr val="292D3E"/>
                </a:highlight>
                <a:latin typeface="Consolas"/>
                <a:ea typeface="Consolas"/>
                <a:cs typeface="Consolas"/>
                <a:sym typeface="Consolas"/>
              </a:rPr>
              <a:t>'</a:t>
            </a:r>
            <a:r>
              <a:rPr lang="es-419" sz="1200">
                <a:solidFill>
                  <a:srgbClr val="C3E88D"/>
                </a:solidFill>
                <a:highlight>
                  <a:srgbClr val="292D3E"/>
                </a:highlight>
                <a:latin typeface="Consolas"/>
                <a:ea typeface="Consolas"/>
                <a:cs typeface="Consolas"/>
                <a:sym typeface="Consolas"/>
              </a:rPr>
              <a:t>banner</a:t>
            </a:r>
            <a:r>
              <a:rPr lang="es-419" sz="1200">
                <a:solidFill>
                  <a:srgbClr val="D9F5DD"/>
                </a:solidFill>
                <a:highlight>
                  <a:srgbClr val="292D3E"/>
                </a:highlight>
                <a:latin typeface="Consolas"/>
                <a:ea typeface="Consolas"/>
                <a:cs typeface="Consolas"/>
                <a:sym typeface="Consolas"/>
              </a:rPr>
              <a:t>'</a:t>
            </a:r>
            <a:r>
              <a:rPr lang="es-419" sz="1200">
                <a:solidFill>
                  <a:srgbClr val="BFC7D5"/>
                </a:solidFill>
                <a:highlight>
                  <a:srgbClr val="292D3E"/>
                </a:highlight>
                <a:latin typeface="Consolas"/>
                <a:ea typeface="Consolas"/>
                <a:cs typeface="Consolas"/>
                <a:sym typeface="Consolas"/>
              </a:rPr>
              <a:t>]</a:t>
            </a:r>
            <a:endParaRPr sz="1200">
              <a:solidFill>
                <a:srgbClr val="BFC7D5"/>
              </a:solidFill>
              <a:highlight>
                <a:srgbClr val="292D3E"/>
              </a:highlight>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419" sz="1200">
                <a:solidFill>
                  <a:srgbClr val="BFC7D5"/>
                </a:solidFill>
                <a:highlight>
                  <a:srgbClr val="292D3E"/>
                </a:highlight>
                <a:latin typeface="Consolas"/>
                <a:ea typeface="Consolas"/>
                <a:cs typeface="Consolas"/>
                <a:sym typeface="Consolas"/>
              </a:rPr>
              <a:t>    movie.</a:t>
            </a:r>
            <a:r>
              <a:rPr lang="es-419" sz="1200">
                <a:solidFill>
                  <a:srgbClr val="B2CCD6"/>
                </a:solidFill>
                <a:highlight>
                  <a:srgbClr val="292D3E"/>
                </a:highlight>
                <a:latin typeface="Consolas"/>
                <a:ea typeface="Consolas"/>
                <a:cs typeface="Consolas"/>
                <a:sym typeface="Consolas"/>
              </a:rPr>
              <a:t>save</a:t>
            </a:r>
            <a:r>
              <a:rPr lang="es-419" sz="1200">
                <a:solidFill>
                  <a:srgbClr val="BFC7D5"/>
                </a:solidFill>
                <a:highlight>
                  <a:srgbClr val="292D3E"/>
                </a:highlight>
                <a:latin typeface="Consolas"/>
                <a:ea typeface="Consolas"/>
                <a:cs typeface="Consolas"/>
                <a:sym typeface="Consolas"/>
              </a:rPr>
              <a:t>()</a:t>
            </a:r>
            <a:endParaRPr sz="1200">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200">
                <a:solidFill>
                  <a:srgbClr val="BFC7D5"/>
                </a:solidFill>
                <a:highlight>
                  <a:srgbClr val="292D3E"/>
                </a:highlight>
                <a:latin typeface="Consolas"/>
                <a:ea typeface="Consolas"/>
                <a:cs typeface="Consolas"/>
                <a:sym typeface="Consolas"/>
              </a:rPr>
              <a:t>    </a:t>
            </a:r>
            <a:r>
              <a:rPr lang="es-419" sz="1200">
                <a:solidFill>
                  <a:srgbClr val="C792EA"/>
                </a:solidFill>
                <a:highlight>
                  <a:srgbClr val="292D3E"/>
                </a:highlight>
                <a:latin typeface="Consolas"/>
                <a:ea typeface="Consolas"/>
                <a:cs typeface="Consolas"/>
                <a:sym typeface="Consolas"/>
              </a:rPr>
              <a:t>return</a:t>
            </a:r>
            <a:r>
              <a:rPr lang="es-419" sz="1200">
                <a:solidFill>
                  <a:srgbClr val="BFC7D5"/>
                </a:solidFill>
                <a:highlight>
                  <a:srgbClr val="292D3E"/>
                </a:highlight>
                <a:latin typeface="Consolas"/>
                <a:ea typeface="Consolas"/>
                <a:cs typeface="Consolas"/>
                <a:sym typeface="Consolas"/>
              </a:rPr>
              <a:t> </a:t>
            </a:r>
            <a:r>
              <a:rPr lang="es-419" sz="1200">
                <a:solidFill>
                  <a:srgbClr val="B2CCD6"/>
                </a:solidFill>
                <a:highlight>
                  <a:srgbClr val="292D3E"/>
                </a:highlight>
                <a:latin typeface="Consolas"/>
                <a:ea typeface="Consolas"/>
                <a:cs typeface="Consolas"/>
                <a:sym typeface="Consolas"/>
              </a:rPr>
              <a:t>jsonify</a:t>
            </a:r>
            <a:r>
              <a:rPr lang="es-419" sz="1200">
                <a:solidFill>
                  <a:srgbClr val="BFC7D5"/>
                </a:solidFill>
                <a:highlight>
                  <a:srgbClr val="292D3E"/>
                </a:highlight>
                <a:latin typeface="Consolas"/>
                <a:ea typeface="Consolas"/>
                <a:cs typeface="Consolas"/>
                <a:sym typeface="Consolas"/>
              </a:rPr>
              <a:t>(</a:t>
            </a:r>
            <a:r>
              <a:rPr lang="es-419" sz="1200">
                <a:solidFill>
                  <a:srgbClr val="7986E7"/>
                </a:solidFill>
                <a:highlight>
                  <a:srgbClr val="292D3E"/>
                </a:highlight>
                <a:latin typeface="Consolas"/>
                <a:ea typeface="Consolas"/>
                <a:cs typeface="Consolas"/>
                <a:sym typeface="Consolas"/>
              </a:rPr>
              <a:t>{</a:t>
            </a:r>
            <a:r>
              <a:rPr lang="es-419" sz="1200">
                <a:solidFill>
                  <a:srgbClr val="D9F5DD"/>
                </a:solidFill>
                <a:highlight>
                  <a:srgbClr val="292D3E"/>
                </a:highlight>
                <a:latin typeface="Consolas"/>
                <a:ea typeface="Consolas"/>
                <a:cs typeface="Consolas"/>
                <a:sym typeface="Consolas"/>
              </a:rPr>
              <a:t>'</a:t>
            </a:r>
            <a:r>
              <a:rPr lang="es-419" sz="1200">
                <a:solidFill>
                  <a:srgbClr val="C3E88D"/>
                </a:solidFill>
                <a:highlight>
                  <a:srgbClr val="292D3E"/>
                </a:highlight>
                <a:latin typeface="Consolas"/>
                <a:ea typeface="Consolas"/>
                <a:cs typeface="Consolas"/>
                <a:sym typeface="Consolas"/>
              </a:rPr>
              <a:t>message</a:t>
            </a:r>
            <a:r>
              <a:rPr lang="es-419" sz="1200">
                <a:solidFill>
                  <a:srgbClr val="D9F5DD"/>
                </a:solidFill>
                <a:highlight>
                  <a:srgbClr val="292D3E"/>
                </a:highlight>
                <a:latin typeface="Consolas"/>
                <a:ea typeface="Consolas"/>
                <a:cs typeface="Consolas"/>
                <a:sym typeface="Consolas"/>
              </a:rPr>
              <a:t>'</a:t>
            </a:r>
            <a:r>
              <a:rPr lang="es-419" sz="1200">
                <a:solidFill>
                  <a:srgbClr val="7986E7"/>
                </a:solidFill>
                <a:highlight>
                  <a:srgbClr val="292D3E"/>
                </a:highlight>
                <a:latin typeface="Consolas"/>
                <a:ea typeface="Consolas"/>
                <a:cs typeface="Consolas"/>
                <a:sym typeface="Consolas"/>
              </a:rPr>
              <a:t>: </a:t>
            </a:r>
            <a:r>
              <a:rPr lang="es-419" sz="1200">
                <a:solidFill>
                  <a:srgbClr val="D9F5DD"/>
                </a:solidFill>
                <a:highlight>
                  <a:srgbClr val="292D3E"/>
                </a:highlight>
                <a:latin typeface="Consolas"/>
                <a:ea typeface="Consolas"/>
                <a:cs typeface="Consolas"/>
                <a:sym typeface="Consolas"/>
              </a:rPr>
              <a:t>'</a:t>
            </a:r>
            <a:r>
              <a:rPr lang="es-419" sz="1200">
                <a:solidFill>
                  <a:srgbClr val="C3E88D"/>
                </a:solidFill>
                <a:highlight>
                  <a:srgbClr val="292D3E"/>
                </a:highlight>
                <a:latin typeface="Consolas"/>
                <a:ea typeface="Consolas"/>
                <a:cs typeface="Consolas"/>
                <a:sym typeface="Consolas"/>
              </a:rPr>
              <a:t>Movie updated successfully</a:t>
            </a:r>
            <a:r>
              <a:rPr lang="es-419" sz="1200">
                <a:solidFill>
                  <a:srgbClr val="D9F5DD"/>
                </a:solidFill>
                <a:highlight>
                  <a:srgbClr val="292D3E"/>
                </a:highlight>
                <a:latin typeface="Consolas"/>
                <a:ea typeface="Consolas"/>
                <a:cs typeface="Consolas"/>
                <a:sym typeface="Consolas"/>
              </a:rPr>
              <a:t>'</a:t>
            </a:r>
            <a:r>
              <a:rPr lang="es-419" sz="1200">
                <a:solidFill>
                  <a:srgbClr val="7986E7"/>
                </a:solidFill>
                <a:highlight>
                  <a:srgbClr val="292D3E"/>
                </a:highlight>
                <a:latin typeface="Consolas"/>
                <a:ea typeface="Consolas"/>
                <a:cs typeface="Consolas"/>
                <a:sym typeface="Consolas"/>
              </a:rPr>
              <a:t>}</a:t>
            </a:r>
            <a:r>
              <a:rPr lang="es-419" sz="1200">
                <a:solidFill>
                  <a:srgbClr val="BFC7D5"/>
                </a:solidFill>
                <a:highlight>
                  <a:srgbClr val="292D3E"/>
                </a:highlight>
                <a:latin typeface="Consolas"/>
                <a:ea typeface="Consolas"/>
                <a:cs typeface="Consolas"/>
                <a:sym typeface="Consolas"/>
              </a:rPr>
              <a:t>)ä</a:t>
            </a:r>
            <a:endParaRPr sz="1100">
              <a:solidFill>
                <a:srgbClr val="C792EA"/>
              </a:solidFill>
              <a:highlight>
                <a:srgbClr val="292D3E"/>
              </a:highlight>
              <a:latin typeface="Consolas"/>
              <a:ea typeface="Consolas"/>
              <a:cs typeface="Consolas"/>
              <a:sym typeface="Consolas"/>
            </a:endParaRPr>
          </a:p>
        </p:txBody>
      </p:sp>
      <p:sp>
        <p:nvSpPr>
          <p:cNvPr id="166" name="Google Shape;166;p16"/>
          <p:cNvSpPr txBox="1"/>
          <p:nvPr/>
        </p:nvSpPr>
        <p:spPr>
          <a:xfrm>
            <a:off x="408742" y="554071"/>
            <a:ext cx="66741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Completamos código de la</a:t>
            </a:r>
            <a:r>
              <a:rPr lang="es-419" sz="2500" b="1">
                <a:solidFill>
                  <a:srgbClr val="333333"/>
                </a:solidFill>
                <a:latin typeface="Montserrat"/>
                <a:ea typeface="Montserrat"/>
                <a:cs typeface="Montserrat"/>
                <a:sym typeface="Montserrat"/>
              </a:rPr>
              <a:t> vista</a:t>
            </a:r>
            <a:endParaRPr sz="2500" b="1" i="0" u="none" strike="noStrike" cap="none">
              <a:solidFill>
                <a:srgbClr val="33333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7"/>
          <p:cNvSpPr/>
          <p:nvPr/>
        </p:nvSpPr>
        <p:spPr>
          <a:xfrm>
            <a:off x="408742" y="1265290"/>
            <a:ext cx="4259677"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1" i="0" u="none" strike="noStrike" cap="none">
                <a:solidFill>
                  <a:srgbClr val="000000"/>
                </a:solidFill>
                <a:latin typeface="Montserrat Medium"/>
                <a:ea typeface="Montserrat Medium"/>
                <a:cs typeface="Montserrat Medium"/>
                <a:sym typeface="Montserrat Medium"/>
              </a:rPr>
              <a:t>app/</a:t>
            </a:r>
            <a:r>
              <a:rPr lang="es-419" b="1">
                <a:solidFill>
                  <a:schemeClr val="dk1"/>
                </a:solidFill>
                <a:latin typeface="Montserrat Medium"/>
                <a:ea typeface="Montserrat Medium"/>
                <a:cs typeface="Montserrat Medium"/>
                <a:sym typeface="Montserrat Medium"/>
              </a:rPr>
              <a:t>views</a:t>
            </a:r>
            <a:r>
              <a:rPr lang="es-419" sz="1400" b="1" i="0" u="none" strike="noStrike" cap="none">
                <a:solidFill>
                  <a:srgbClr val="000000"/>
                </a:solidFill>
                <a:latin typeface="Montserrat Medium"/>
                <a:ea typeface="Montserrat Medium"/>
                <a:cs typeface="Montserrat Medium"/>
                <a:sym typeface="Montserrat Medium"/>
              </a:rPr>
              <a:t>.py – Eliminar una película</a:t>
            </a:r>
            <a:endParaRPr/>
          </a:p>
        </p:txBody>
      </p:sp>
      <p:sp>
        <p:nvSpPr>
          <p:cNvPr id="172" name="Google Shape;172;p17"/>
          <p:cNvSpPr txBox="1"/>
          <p:nvPr/>
        </p:nvSpPr>
        <p:spPr>
          <a:xfrm>
            <a:off x="1460058" y="2041992"/>
            <a:ext cx="6223884" cy="1384995"/>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0" i="0" u="none" strike="noStrike" cap="none">
                <a:solidFill>
                  <a:srgbClr val="C792EA"/>
                </a:solidFill>
                <a:highlight>
                  <a:srgbClr val="292D3E"/>
                </a:highlight>
                <a:latin typeface="Consolas"/>
                <a:ea typeface="Consolas"/>
                <a:cs typeface="Consolas"/>
                <a:sym typeface="Consolas"/>
              </a:rPr>
              <a:t>def</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82AAFF"/>
                </a:solidFill>
                <a:highlight>
                  <a:srgbClr val="292D3E"/>
                </a:highlight>
                <a:latin typeface="Consolas"/>
                <a:ea typeface="Consolas"/>
                <a:cs typeface="Consolas"/>
                <a:sym typeface="Consolas"/>
              </a:rPr>
              <a:t>delete_movie</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89DDFF"/>
                </a:solidFill>
                <a:highlight>
                  <a:srgbClr val="292D3E"/>
                </a:highlight>
                <a:latin typeface="Consolas"/>
                <a:ea typeface="Consolas"/>
                <a:cs typeface="Consolas"/>
                <a:sym typeface="Consolas"/>
              </a:rPr>
              <a:t>movie_id</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movie </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 Movie.</a:t>
            </a:r>
            <a:r>
              <a:rPr lang="es-419" sz="1400" b="0" i="0" u="none" strike="noStrike" cap="none">
                <a:solidFill>
                  <a:srgbClr val="B2CCD6"/>
                </a:solidFill>
                <a:highlight>
                  <a:srgbClr val="292D3E"/>
                </a:highlight>
                <a:latin typeface="Consolas"/>
                <a:ea typeface="Consolas"/>
                <a:cs typeface="Consolas"/>
                <a:sym typeface="Consolas"/>
              </a:rPr>
              <a:t>get_by_id</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movie_id</a:t>
            </a:r>
            <a:r>
              <a:rPr lang="es-419" sz="14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C792EA"/>
                </a:solidFill>
                <a:highlight>
                  <a:srgbClr val="292D3E"/>
                </a:highlight>
                <a:latin typeface="Consolas"/>
                <a:ea typeface="Consolas"/>
                <a:cs typeface="Consolas"/>
                <a:sym typeface="Consolas"/>
              </a:rPr>
              <a:t>if</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C792EA"/>
                </a:solidFill>
                <a:highlight>
                  <a:srgbClr val="292D3E"/>
                </a:highlight>
                <a:latin typeface="Consolas"/>
                <a:ea typeface="Consolas"/>
                <a:cs typeface="Consolas"/>
                <a:sym typeface="Consolas"/>
              </a:rPr>
              <a:t>not</a:t>
            </a:r>
            <a:r>
              <a:rPr lang="es-419" sz="1400" b="0" i="0" u="none" strike="noStrike" cap="none">
                <a:solidFill>
                  <a:srgbClr val="BFC7D5"/>
                </a:solidFill>
                <a:highlight>
                  <a:srgbClr val="292D3E"/>
                </a:highlight>
                <a:latin typeface="Consolas"/>
                <a:ea typeface="Consolas"/>
                <a:cs typeface="Consolas"/>
                <a:sym typeface="Consolas"/>
              </a:rPr>
              <a:t> movie:</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C792EA"/>
                </a:solidFill>
                <a:highlight>
                  <a:srgbClr val="292D3E"/>
                </a:highlight>
                <a:latin typeface="Consolas"/>
                <a:ea typeface="Consolas"/>
                <a:cs typeface="Consolas"/>
                <a:sym typeface="Consolas"/>
              </a:rPr>
              <a:t>return</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B2CCD6"/>
                </a:solidFill>
                <a:highlight>
                  <a:srgbClr val="292D3E"/>
                </a:highlight>
                <a:latin typeface="Consolas"/>
                <a:ea typeface="Consolas"/>
                <a:cs typeface="Consolas"/>
                <a:sym typeface="Consolas"/>
              </a:rPr>
              <a:t>jsonify</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C3E88D"/>
                </a:solidFill>
                <a:highlight>
                  <a:srgbClr val="292D3E"/>
                </a:highlight>
                <a:latin typeface="Consolas"/>
                <a:ea typeface="Consolas"/>
                <a:cs typeface="Consolas"/>
                <a:sym typeface="Consolas"/>
              </a:rPr>
              <a:t>message</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 </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C3E88D"/>
                </a:solidFill>
                <a:highlight>
                  <a:srgbClr val="292D3E"/>
                </a:highlight>
                <a:latin typeface="Consolas"/>
                <a:ea typeface="Consolas"/>
                <a:cs typeface="Consolas"/>
                <a:sym typeface="Consolas"/>
              </a:rPr>
              <a:t>Movie not found</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F78C6C"/>
                </a:solidFill>
                <a:highlight>
                  <a:srgbClr val="292D3E"/>
                </a:highlight>
                <a:latin typeface="Consolas"/>
                <a:ea typeface="Consolas"/>
                <a:cs typeface="Consolas"/>
                <a:sym typeface="Consolas"/>
              </a:rPr>
              <a:t>404</a:t>
            </a:r>
            <a:endParaRPr sz="14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movie.</a:t>
            </a:r>
            <a:r>
              <a:rPr lang="es-419" sz="1400" b="0" i="0" u="none" strike="noStrike" cap="none">
                <a:solidFill>
                  <a:srgbClr val="B2CCD6"/>
                </a:solidFill>
                <a:highlight>
                  <a:srgbClr val="292D3E"/>
                </a:highlight>
                <a:latin typeface="Consolas"/>
                <a:ea typeface="Consolas"/>
                <a:cs typeface="Consolas"/>
                <a:sym typeface="Consolas"/>
              </a:rPr>
              <a:t>delete</a:t>
            </a:r>
            <a:r>
              <a:rPr lang="es-419" sz="14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C792EA"/>
                </a:solidFill>
                <a:highlight>
                  <a:srgbClr val="292D3E"/>
                </a:highlight>
                <a:latin typeface="Consolas"/>
                <a:ea typeface="Consolas"/>
                <a:cs typeface="Consolas"/>
                <a:sym typeface="Consolas"/>
              </a:rPr>
              <a:t>return</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B2CCD6"/>
                </a:solidFill>
                <a:highlight>
                  <a:srgbClr val="292D3E"/>
                </a:highlight>
                <a:latin typeface="Consolas"/>
                <a:ea typeface="Consolas"/>
                <a:cs typeface="Consolas"/>
                <a:sym typeface="Consolas"/>
              </a:rPr>
              <a:t>jsonify</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C3E88D"/>
                </a:solidFill>
                <a:highlight>
                  <a:srgbClr val="292D3E"/>
                </a:highlight>
                <a:latin typeface="Consolas"/>
                <a:ea typeface="Consolas"/>
                <a:cs typeface="Consolas"/>
                <a:sym typeface="Consolas"/>
              </a:rPr>
              <a:t>message</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 </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C3E88D"/>
                </a:solidFill>
                <a:highlight>
                  <a:srgbClr val="292D3E"/>
                </a:highlight>
                <a:latin typeface="Consolas"/>
                <a:ea typeface="Consolas"/>
                <a:cs typeface="Consolas"/>
                <a:sym typeface="Consolas"/>
              </a:rPr>
              <a:t>Movie deleted successfully</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a:t>
            </a:r>
            <a:endParaRPr/>
          </a:p>
        </p:txBody>
      </p:sp>
      <p:sp>
        <p:nvSpPr>
          <p:cNvPr id="173" name="Google Shape;173;p17"/>
          <p:cNvSpPr txBox="1"/>
          <p:nvPr/>
        </p:nvSpPr>
        <p:spPr>
          <a:xfrm>
            <a:off x="408742" y="554071"/>
            <a:ext cx="66741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Completamos código de la</a:t>
            </a:r>
            <a:r>
              <a:rPr lang="es-419" sz="2500" b="1">
                <a:solidFill>
                  <a:srgbClr val="333333"/>
                </a:solidFill>
                <a:latin typeface="Montserrat"/>
                <a:ea typeface="Montserrat"/>
                <a:cs typeface="Montserrat"/>
                <a:sym typeface="Montserrat"/>
              </a:rPr>
              <a:t> vista</a:t>
            </a:r>
            <a:endParaRPr sz="2500" b="1" i="0" u="none" strike="noStrike" cap="none">
              <a:solidFill>
                <a:srgbClr val="333333"/>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8"/>
          <p:cNvSpPr txBox="1">
            <a:spLocks noGrp="1"/>
          </p:cNvSpPr>
          <p:nvPr>
            <p:ph type="title"/>
          </p:nvPr>
        </p:nvSpPr>
        <p:spPr>
          <a:xfrm>
            <a:off x="462330" y="759900"/>
            <a:ext cx="8097300" cy="36237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700"/>
              <a:buNone/>
            </a:pPr>
            <a:r>
              <a:rPr lang="es-419"/>
              <a:t>No te olvides de completar la asistencia y consultar dudas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9"/>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419"/>
              <a:t>Recordá: </a:t>
            </a:r>
            <a:endParaRPr/>
          </a:p>
          <a:p>
            <a:pPr marL="457200" lvl="0" indent="-431800" algn="l" rtl="0">
              <a:lnSpc>
                <a:spcPct val="100000"/>
              </a:lnSpc>
              <a:spcBef>
                <a:spcPts val="0"/>
              </a:spcBef>
              <a:spcAft>
                <a:spcPts val="0"/>
              </a:spcAft>
              <a:buSzPts val="3200"/>
              <a:buFont typeface="Montserrat SemiBold"/>
              <a:buChar char="●"/>
            </a:pPr>
            <a:r>
              <a:rPr lang="es-419" sz="3200" b="0">
                <a:latin typeface="Montserrat SemiBold"/>
                <a:ea typeface="Montserrat SemiBold"/>
                <a:cs typeface="Montserrat SemiBold"/>
                <a:sym typeface="Montserrat SemiBold"/>
              </a:rPr>
              <a:t>Revisar la Cartelera de Novedades.</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419" sz="3200" b="0">
                <a:latin typeface="Montserrat SemiBold"/>
                <a:ea typeface="Montserrat SemiBold"/>
                <a:cs typeface="Montserrat SemiBold"/>
                <a:sym typeface="Montserrat SemiBold"/>
              </a:rPr>
              <a:t>Hacer tus consultas en el Foro.</a:t>
            </a:r>
            <a:endParaRPr sz="3200" b="0">
              <a:latin typeface="Montserrat SemiBold"/>
              <a:ea typeface="Montserrat SemiBold"/>
              <a:cs typeface="Montserrat SemiBold"/>
              <a:sym typeface="Montserrat SemiBold"/>
            </a:endParaRPr>
          </a:p>
          <a:p>
            <a:pPr marL="0" lvl="0" indent="0" algn="l" rtl="0">
              <a:lnSpc>
                <a:spcPct val="100000"/>
              </a:lnSpc>
              <a:spcBef>
                <a:spcPts val="0"/>
              </a:spcBef>
              <a:spcAft>
                <a:spcPts val="0"/>
              </a:spcAft>
              <a:buSzPts val="3700"/>
              <a:buNone/>
            </a:pPr>
            <a:endParaRPr sz="3200"/>
          </a:p>
          <a:p>
            <a:pPr marL="0" lvl="0" indent="0" algn="ctr" rtl="0">
              <a:lnSpc>
                <a:spcPct val="100000"/>
              </a:lnSpc>
              <a:spcBef>
                <a:spcPts val="0"/>
              </a:spcBef>
              <a:spcAft>
                <a:spcPts val="0"/>
              </a:spcAft>
              <a:buSzPts val="3700"/>
              <a:buNone/>
            </a:pPr>
            <a:r>
              <a:rPr lang="es-419" sz="3200"/>
              <a:t>TODO EN EL AULA VIRTUAL</a:t>
            </a:r>
            <a:endParaRPr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2"/>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419"/>
              <a:t>Les damos la bienvenida</a:t>
            </a:r>
            <a:endParaRPr/>
          </a:p>
        </p:txBody>
      </p:sp>
      <p:sp>
        <p:nvSpPr>
          <p:cNvPr id="56" name="Google Shape;56;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419"/>
              <a:t>Vamos a comenzar a grabar la clase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3"/>
          <p:cNvSpPr txBox="1">
            <a:spLocks noGrp="1"/>
          </p:cNvSpPr>
          <p:nvPr>
            <p:ph type="ctrTitle"/>
          </p:nvPr>
        </p:nvSpPr>
        <p:spPr>
          <a:xfrm>
            <a:off x="550350" y="286247"/>
            <a:ext cx="8043300" cy="84658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419"/>
              <a:t>¿Qué es la Vista?</a:t>
            </a:r>
            <a:endParaRPr/>
          </a:p>
        </p:txBody>
      </p:sp>
      <p:sp>
        <p:nvSpPr>
          <p:cNvPr id="62" name="Google Shape;62;p3"/>
          <p:cNvSpPr txBox="1">
            <a:spLocks noGrp="1"/>
          </p:cNvSpPr>
          <p:nvPr>
            <p:ph type="subTitle" idx="1"/>
          </p:nvPr>
        </p:nvSpPr>
        <p:spPr>
          <a:xfrm>
            <a:off x="550350" y="1247100"/>
            <a:ext cx="8043300" cy="26493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00000"/>
              </a:lnSpc>
              <a:spcBef>
                <a:spcPts val="0"/>
              </a:spcBef>
              <a:spcAft>
                <a:spcPts val="0"/>
              </a:spcAft>
              <a:buSzPts val="1700"/>
              <a:buNone/>
            </a:pPr>
            <a:r>
              <a:rPr lang="es-419"/>
              <a:t>La vista entre otras cosas contiene el código fuente necesario para responder a las acciones que el usuario solicita y servir como puente de interacción entre las vistas y el modelo de datos. Normalmente podemos tener más de una vista dependiendo la organización de nuestro proyecto y la magnitud de este. </a:t>
            </a:r>
            <a:endParaRPr/>
          </a:p>
          <a:p>
            <a:pPr marL="0" lvl="0" indent="0" algn="l" rtl="0">
              <a:lnSpc>
                <a:spcPct val="100000"/>
              </a:lnSpc>
              <a:spcBef>
                <a:spcPts val="0"/>
              </a:spcBef>
              <a:spcAft>
                <a:spcPts val="0"/>
              </a:spcAft>
              <a:buSzPts val="1700"/>
              <a:buNone/>
            </a:pPr>
            <a:endParaRPr/>
          </a:p>
          <a:p>
            <a:pPr marL="0" lvl="0" indent="0" algn="l" rtl="0">
              <a:lnSpc>
                <a:spcPct val="100000"/>
              </a:lnSpc>
              <a:spcBef>
                <a:spcPts val="0"/>
              </a:spcBef>
              <a:spcAft>
                <a:spcPts val="0"/>
              </a:spcAft>
              <a:buSzPts val="1700"/>
              <a:buNone/>
            </a:pPr>
            <a:r>
              <a:rPr lang="es-419"/>
              <a:t>La vista en este caso con FLASK y desarrollando una API-Rest será la encargada de gestionar las rutas de enlace y determinar cuál será la respuesta en cada url así como también la gestión de los datos que obtiene o solicita al modelo.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4"/>
          <p:cNvSpPr txBox="1"/>
          <p:nvPr/>
        </p:nvSpPr>
        <p:spPr>
          <a:xfrm>
            <a:off x="170202" y="457553"/>
            <a:ext cx="6674177"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Creación d</a:t>
            </a:r>
            <a:r>
              <a:rPr lang="es-419" sz="2500" b="1">
                <a:solidFill>
                  <a:srgbClr val="333333"/>
                </a:solidFill>
                <a:latin typeface="Montserrat"/>
                <a:ea typeface="Montserrat"/>
                <a:cs typeface="Montserrat"/>
                <a:sym typeface="Montserrat"/>
              </a:rPr>
              <a:t>e métodos en la vista</a:t>
            </a:r>
            <a:endParaRPr sz="2500" b="1" i="0" u="none" strike="noStrike" cap="none">
              <a:solidFill>
                <a:srgbClr val="333333"/>
              </a:solidFill>
              <a:latin typeface="Montserrat"/>
              <a:ea typeface="Montserrat"/>
              <a:cs typeface="Montserrat"/>
              <a:sym typeface="Montserrat"/>
            </a:endParaRPr>
          </a:p>
        </p:txBody>
      </p:sp>
      <p:sp>
        <p:nvSpPr>
          <p:cNvPr id="68" name="Google Shape;68;p4"/>
          <p:cNvSpPr/>
          <p:nvPr/>
        </p:nvSpPr>
        <p:spPr>
          <a:xfrm>
            <a:off x="170202" y="978089"/>
            <a:ext cx="8799627" cy="7386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0" i="0" u="none" strike="noStrike" cap="none">
                <a:solidFill>
                  <a:srgbClr val="000000"/>
                </a:solidFill>
                <a:latin typeface="Montserrat Medium"/>
                <a:ea typeface="Montserrat Medium"/>
                <a:cs typeface="Montserrat Medium"/>
                <a:sym typeface="Montserrat Medium"/>
              </a:rPr>
              <a:t>En el archivo </a:t>
            </a:r>
            <a:r>
              <a:rPr lang="es-419">
                <a:latin typeface="Montserrat Medium"/>
                <a:ea typeface="Montserrat Medium"/>
                <a:cs typeface="Montserrat Medium"/>
                <a:sym typeface="Montserrat Medium"/>
              </a:rPr>
              <a:t>views</a:t>
            </a:r>
            <a:r>
              <a:rPr lang="es-419" sz="1400" b="0" i="0" u="none" strike="noStrike" cap="none">
                <a:solidFill>
                  <a:srgbClr val="000000"/>
                </a:solidFill>
                <a:latin typeface="Montserrat Medium"/>
                <a:ea typeface="Montserrat Medium"/>
                <a:cs typeface="Montserrat Medium"/>
                <a:sym typeface="Montserrat Medium"/>
              </a:rPr>
              <a:t>.py de la aplicación vamos a crear distintas funciones que permitirán gestionar el CRUD de películas. Posteriormente en el archivo run.py se tendrá que asociar dichas funciones, con las URLs y métodos HTTP que queremos escuchar</a:t>
            </a:r>
            <a:endParaRPr/>
          </a:p>
        </p:txBody>
      </p:sp>
      <p:sp>
        <p:nvSpPr>
          <p:cNvPr id="69" name="Google Shape;69;p4"/>
          <p:cNvSpPr txBox="1"/>
          <p:nvPr/>
        </p:nvSpPr>
        <p:spPr>
          <a:xfrm>
            <a:off x="282450" y="2178362"/>
            <a:ext cx="3249000" cy="2031900"/>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700" b="0" i="0" u="none" strike="noStrike" cap="none">
                <a:solidFill>
                  <a:srgbClr val="C792EA"/>
                </a:solidFill>
                <a:highlight>
                  <a:srgbClr val="292D3E"/>
                </a:highlight>
                <a:latin typeface="Consolas"/>
                <a:ea typeface="Consolas"/>
                <a:cs typeface="Consolas"/>
                <a:sym typeface="Consolas"/>
              </a:rPr>
              <a:t>def</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82AAFF"/>
                </a:solidFill>
                <a:highlight>
                  <a:srgbClr val="292D3E"/>
                </a:highlight>
                <a:latin typeface="Consolas"/>
                <a:ea typeface="Consolas"/>
                <a:cs typeface="Consolas"/>
                <a:sym typeface="Consolas"/>
              </a:rPr>
              <a:t>get_all_movies</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movies </a:t>
            </a:r>
            <a:r>
              <a:rPr lang="es-419" sz="700" b="0" i="0" u="none" strike="noStrike" cap="none">
                <a:solidFill>
                  <a:srgbClr val="C792EA"/>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D9F5DD"/>
                </a:solidFill>
                <a:highlight>
                  <a:srgbClr val="292D3E"/>
                </a:highlight>
                <a:latin typeface="Consolas"/>
                <a:ea typeface="Consolas"/>
                <a:cs typeface="Consolas"/>
                <a:sym typeface="Consolas"/>
              </a:rPr>
              <a:t>[</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id_movie</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r>
              <a:rPr lang="es-419" sz="700" b="0" i="0" u="none" strike="noStrike" cap="none">
                <a:solidFill>
                  <a:srgbClr val="F78C6C"/>
                </a:solidFill>
                <a:highlight>
                  <a:srgbClr val="292D3E"/>
                </a:highlight>
                <a:latin typeface="Consolas"/>
                <a:ea typeface="Consolas"/>
                <a:cs typeface="Consolas"/>
                <a:sym typeface="Consolas"/>
              </a:rPr>
              <a:t>1</a:t>
            </a:r>
            <a:r>
              <a:rPr lang="es-419" sz="7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title</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Pelicula</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director</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Test</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release_date</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2024-01-01</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banner</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banner.png</a:t>
            </a:r>
            <a:r>
              <a:rPr lang="es-419" sz="700" b="0" i="0" u="none" strike="noStrike" cap="none">
                <a:solidFill>
                  <a:srgbClr val="D9F5DD"/>
                </a:solidFill>
                <a:highlight>
                  <a:srgbClr val="292D3E"/>
                </a:highlight>
                <a:latin typeface="Consolas"/>
                <a:ea typeface="Consolas"/>
                <a:cs typeface="Consolas"/>
                <a:sym typeface="Consolas"/>
              </a:rPr>
              <a:t>'</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id_movie</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r>
              <a:rPr lang="es-419" sz="700" b="0" i="0" u="none" strike="noStrike" cap="none">
                <a:solidFill>
                  <a:srgbClr val="F78C6C"/>
                </a:solidFill>
                <a:highlight>
                  <a:srgbClr val="292D3E"/>
                </a:highlight>
                <a:latin typeface="Consolas"/>
                <a:ea typeface="Consolas"/>
                <a:cs typeface="Consolas"/>
                <a:sym typeface="Consolas"/>
              </a:rPr>
              <a:t>2</a:t>
            </a:r>
            <a:r>
              <a:rPr lang="es-419" sz="7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title</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Pelicula 2</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director</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Test 2</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release_date</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2024-01-01</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banner</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BFC7D5"/>
                </a:solidFill>
                <a:highlight>
                  <a:srgbClr val="292D3E"/>
                </a:highlight>
                <a:latin typeface="Consolas"/>
                <a:ea typeface="Consolas"/>
                <a:cs typeface="Consolas"/>
                <a:sym typeface="Consolas"/>
              </a:rPr>
              <a:t>:</a:t>
            </a:r>
            <a:r>
              <a:rPr lang="es-419" sz="700" b="0" i="0" u="none" strike="noStrike" cap="none">
                <a:solidFill>
                  <a:srgbClr val="D9F5DD"/>
                </a:solidFill>
                <a:highlight>
                  <a:srgbClr val="292D3E"/>
                </a:highlight>
                <a:latin typeface="Consolas"/>
                <a:ea typeface="Consolas"/>
                <a:cs typeface="Consolas"/>
                <a:sym typeface="Consolas"/>
              </a:rPr>
              <a:t>'</a:t>
            </a:r>
            <a:r>
              <a:rPr lang="es-419" sz="700" b="0" i="0" u="none" strike="noStrike" cap="none">
                <a:solidFill>
                  <a:srgbClr val="C3E88D"/>
                </a:solidFill>
                <a:highlight>
                  <a:srgbClr val="292D3E"/>
                </a:highlight>
                <a:latin typeface="Consolas"/>
                <a:ea typeface="Consolas"/>
                <a:cs typeface="Consolas"/>
                <a:sym typeface="Consolas"/>
              </a:rPr>
              <a:t>banner2.png</a:t>
            </a:r>
            <a:r>
              <a:rPr lang="es-419" sz="700" b="0" i="0" u="none" strike="noStrike" cap="none">
                <a:solidFill>
                  <a:srgbClr val="D9F5DD"/>
                </a:solidFill>
                <a:highlight>
                  <a:srgbClr val="292D3E"/>
                </a:highlight>
                <a:latin typeface="Consolas"/>
                <a:ea typeface="Consolas"/>
                <a:cs typeface="Consolas"/>
                <a:sym typeface="Consolas"/>
              </a:rPr>
              <a:t>'</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D9F5DD"/>
                </a:solidFill>
                <a:highlight>
                  <a:srgbClr val="292D3E"/>
                </a:highlight>
                <a:latin typeface="Consolas"/>
                <a:ea typeface="Consolas"/>
                <a:cs typeface="Consolas"/>
                <a:sym typeface="Consolas"/>
              </a:rPr>
              <a:t>]</a:t>
            </a:r>
            <a:endParaRPr sz="7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C792EA"/>
                </a:solidFill>
                <a:highlight>
                  <a:srgbClr val="292D3E"/>
                </a:highlight>
                <a:latin typeface="Consolas"/>
                <a:ea typeface="Consolas"/>
                <a:cs typeface="Consolas"/>
                <a:sym typeface="Consolas"/>
              </a:rPr>
              <a:t>return</a:t>
            </a:r>
            <a:r>
              <a:rPr lang="es-419" sz="700" b="0" i="0" u="none" strike="noStrike" cap="none">
                <a:solidFill>
                  <a:srgbClr val="BFC7D5"/>
                </a:solidFill>
                <a:highlight>
                  <a:srgbClr val="292D3E"/>
                </a:highlight>
                <a:latin typeface="Consolas"/>
                <a:ea typeface="Consolas"/>
                <a:cs typeface="Consolas"/>
                <a:sym typeface="Consolas"/>
              </a:rPr>
              <a:t> </a:t>
            </a:r>
            <a:r>
              <a:rPr lang="es-419" sz="700" b="0" i="0" u="none" strike="noStrike" cap="none">
                <a:solidFill>
                  <a:srgbClr val="B2CCD6"/>
                </a:solidFill>
                <a:highlight>
                  <a:srgbClr val="292D3E"/>
                </a:highlight>
                <a:latin typeface="Consolas"/>
                <a:ea typeface="Consolas"/>
                <a:cs typeface="Consolas"/>
                <a:sym typeface="Consolas"/>
              </a:rPr>
              <a:t>jsonify</a:t>
            </a:r>
            <a:r>
              <a:rPr lang="es-419" sz="700" b="0" i="0" u="none" strike="noStrike" cap="none">
                <a:solidFill>
                  <a:srgbClr val="BFC7D5"/>
                </a:solidFill>
                <a:highlight>
                  <a:srgbClr val="292D3E"/>
                </a:highlight>
                <a:latin typeface="Consolas"/>
                <a:ea typeface="Consolas"/>
                <a:cs typeface="Consolas"/>
                <a:sym typeface="Consolas"/>
              </a:rPr>
              <a:t>(</a:t>
            </a:r>
            <a:r>
              <a:rPr lang="es-419" sz="700" b="0" i="0" u="none" strike="noStrike" cap="none">
                <a:solidFill>
                  <a:srgbClr val="7986E7"/>
                </a:solidFill>
                <a:highlight>
                  <a:srgbClr val="292D3E"/>
                </a:highlight>
                <a:latin typeface="Consolas"/>
                <a:ea typeface="Consolas"/>
                <a:cs typeface="Consolas"/>
                <a:sym typeface="Consolas"/>
              </a:rPr>
              <a:t>movies</a:t>
            </a:r>
            <a:r>
              <a:rPr lang="es-419" sz="700" b="0" i="0" u="none" strike="noStrike" cap="none">
                <a:solidFill>
                  <a:srgbClr val="BFC7D5"/>
                </a:solidFill>
                <a:highlight>
                  <a:srgbClr val="292D3E"/>
                </a:highlight>
                <a:latin typeface="Consolas"/>
                <a:ea typeface="Consolas"/>
                <a:cs typeface="Consolas"/>
                <a:sym typeface="Consolas"/>
              </a:rPr>
              <a:t>)</a:t>
            </a:r>
            <a:endParaRPr/>
          </a:p>
        </p:txBody>
      </p:sp>
      <p:sp>
        <p:nvSpPr>
          <p:cNvPr id="70" name="Google Shape;70;p4"/>
          <p:cNvSpPr/>
          <p:nvPr/>
        </p:nvSpPr>
        <p:spPr>
          <a:xfrm>
            <a:off x="170200" y="1762375"/>
            <a:ext cx="46476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1" i="0" u="none" strike="noStrike" cap="none">
                <a:solidFill>
                  <a:srgbClr val="000000"/>
                </a:solidFill>
                <a:latin typeface="Montserrat Medium"/>
                <a:ea typeface="Montserrat Medium"/>
                <a:cs typeface="Montserrat Medium"/>
                <a:sym typeface="Montserrat Medium"/>
              </a:rPr>
              <a:t>app/</a:t>
            </a:r>
            <a:r>
              <a:rPr lang="es-419" b="1">
                <a:latin typeface="Montserrat Medium"/>
                <a:ea typeface="Montserrat Medium"/>
                <a:cs typeface="Montserrat Medium"/>
                <a:sym typeface="Montserrat Medium"/>
              </a:rPr>
              <a:t>views</a:t>
            </a:r>
            <a:r>
              <a:rPr lang="es-419" sz="1400" b="1" i="0" u="none" strike="noStrike" cap="none">
                <a:solidFill>
                  <a:srgbClr val="000000"/>
                </a:solidFill>
                <a:latin typeface="Montserrat Medium"/>
                <a:ea typeface="Montserrat Medium"/>
                <a:cs typeface="Montserrat Medium"/>
                <a:sym typeface="Montserrat Medium"/>
              </a:rPr>
              <a:t>.py – Traer todas las películas </a:t>
            </a:r>
            <a:endParaRPr/>
          </a:p>
        </p:txBody>
      </p:sp>
      <p:sp>
        <p:nvSpPr>
          <p:cNvPr id="71" name="Google Shape;71;p4"/>
          <p:cNvSpPr/>
          <p:nvPr/>
        </p:nvSpPr>
        <p:spPr>
          <a:xfrm>
            <a:off x="6065616" y="3040446"/>
            <a:ext cx="2003729"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1" i="0" u="none" strike="noStrike" cap="none">
                <a:solidFill>
                  <a:srgbClr val="000000"/>
                </a:solidFill>
                <a:latin typeface="Montserrat Medium"/>
                <a:ea typeface="Montserrat Medium"/>
                <a:cs typeface="Montserrat Medium"/>
                <a:sym typeface="Montserrat Medium"/>
              </a:rPr>
              <a:t>run.py</a:t>
            </a:r>
            <a:endParaRPr/>
          </a:p>
        </p:txBody>
      </p:sp>
      <p:sp>
        <p:nvSpPr>
          <p:cNvPr id="72" name="Google Shape;72;p4"/>
          <p:cNvSpPr txBox="1"/>
          <p:nvPr/>
        </p:nvSpPr>
        <p:spPr>
          <a:xfrm>
            <a:off x="4322293" y="3348182"/>
            <a:ext cx="4647536" cy="261610"/>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050" b="0" i="0" u="none" strike="noStrike" cap="none">
                <a:solidFill>
                  <a:srgbClr val="BFC7D5"/>
                </a:solidFill>
                <a:highlight>
                  <a:srgbClr val="292D3E"/>
                </a:highlight>
                <a:latin typeface="Consolas"/>
                <a:ea typeface="Consolas"/>
                <a:cs typeface="Consolas"/>
                <a:sym typeface="Consolas"/>
              </a:rPr>
              <a:t>app.</a:t>
            </a:r>
            <a:r>
              <a:rPr lang="es-419" sz="1050" b="0" i="0" u="none" strike="noStrike" cap="none">
                <a:solidFill>
                  <a:srgbClr val="B2CCD6"/>
                </a:solidFill>
                <a:highlight>
                  <a:srgbClr val="292D3E"/>
                </a:highlight>
                <a:latin typeface="Consolas"/>
                <a:ea typeface="Consolas"/>
                <a:cs typeface="Consolas"/>
                <a:sym typeface="Consolas"/>
              </a:rPr>
              <a:t>route</a:t>
            </a:r>
            <a:r>
              <a:rPr lang="es-419" sz="1050" b="0" i="0" u="none" strike="noStrike" cap="none">
                <a:solidFill>
                  <a:srgbClr val="BFC7D5"/>
                </a:solidFill>
                <a:highlight>
                  <a:srgbClr val="292D3E"/>
                </a:highlight>
                <a:latin typeface="Consolas"/>
                <a:ea typeface="Consolas"/>
                <a:cs typeface="Consolas"/>
                <a:sym typeface="Consolas"/>
              </a:rPr>
              <a:t>(</a:t>
            </a:r>
            <a:r>
              <a:rPr lang="es-419" sz="1050" b="0" i="0" u="none" strike="noStrike" cap="none">
                <a:solidFill>
                  <a:srgbClr val="D9F5DD"/>
                </a:solidFill>
                <a:highlight>
                  <a:srgbClr val="292D3E"/>
                </a:highlight>
                <a:latin typeface="Consolas"/>
                <a:ea typeface="Consolas"/>
                <a:cs typeface="Consolas"/>
                <a:sym typeface="Consolas"/>
              </a:rPr>
              <a:t>'</a:t>
            </a:r>
            <a:r>
              <a:rPr lang="es-419" sz="1050" b="0" i="0" u="none" strike="noStrike" cap="none">
                <a:solidFill>
                  <a:srgbClr val="C3E88D"/>
                </a:solidFill>
                <a:highlight>
                  <a:srgbClr val="292D3E"/>
                </a:highlight>
                <a:latin typeface="Consolas"/>
                <a:ea typeface="Consolas"/>
                <a:cs typeface="Consolas"/>
                <a:sym typeface="Consolas"/>
              </a:rPr>
              <a:t>/api/movies/</a:t>
            </a:r>
            <a:r>
              <a:rPr lang="es-419" sz="1050" b="0" i="0" u="none" strike="noStrike" cap="none">
                <a:solidFill>
                  <a:srgbClr val="D9F5DD"/>
                </a:solidFill>
                <a:highlight>
                  <a:srgbClr val="292D3E"/>
                </a:highlight>
                <a:latin typeface="Consolas"/>
                <a:ea typeface="Consolas"/>
                <a:cs typeface="Consolas"/>
                <a:sym typeface="Consolas"/>
              </a:rPr>
              <a:t>',</a:t>
            </a:r>
            <a:r>
              <a:rPr lang="es-419" sz="1050" b="0" i="0" u="none" strike="noStrike" cap="none">
                <a:solidFill>
                  <a:srgbClr val="7986E7"/>
                </a:solidFill>
                <a:highlight>
                  <a:srgbClr val="292D3E"/>
                </a:highlight>
                <a:latin typeface="Consolas"/>
                <a:ea typeface="Consolas"/>
                <a:cs typeface="Consolas"/>
                <a:sym typeface="Consolas"/>
              </a:rPr>
              <a:t> methods</a:t>
            </a:r>
            <a:r>
              <a:rPr lang="es-419" sz="1050" b="0" i="0" u="none" strike="noStrike" cap="none">
                <a:solidFill>
                  <a:srgbClr val="C792EA"/>
                </a:solidFill>
                <a:highlight>
                  <a:srgbClr val="292D3E"/>
                </a:highlight>
                <a:latin typeface="Consolas"/>
                <a:ea typeface="Consolas"/>
                <a:cs typeface="Consolas"/>
                <a:sym typeface="Consolas"/>
              </a:rPr>
              <a:t>=</a:t>
            </a:r>
            <a:r>
              <a:rPr lang="es-419" sz="1050" b="0" i="0" u="none" strike="noStrike" cap="none">
                <a:solidFill>
                  <a:srgbClr val="D9F5DD"/>
                </a:solidFill>
                <a:highlight>
                  <a:srgbClr val="292D3E"/>
                </a:highlight>
                <a:latin typeface="Consolas"/>
                <a:ea typeface="Consolas"/>
                <a:cs typeface="Consolas"/>
                <a:sym typeface="Consolas"/>
              </a:rPr>
              <a:t>['</a:t>
            </a:r>
            <a:r>
              <a:rPr lang="es-419" sz="1050" b="0" i="0" u="none" strike="noStrike" cap="none">
                <a:solidFill>
                  <a:srgbClr val="C3E88D"/>
                </a:solidFill>
                <a:highlight>
                  <a:srgbClr val="292D3E"/>
                </a:highlight>
                <a:latin typeface="Consolas"/>
                <a:ea typeface="Consolas"/>
                <a:cs typeface="Consolas"/>
                <a:sym typeface="Consolas"/>
              </a:rPr>
              <a:t>GET</a:t>
            </a:r>
            <a:r>
              <a:rPr lang="es-419" sz="1050" b="0" i="0" u="none" strike="noStrike" cap="none">
                <a:solidFill>
                  <a:srgbClr val="D9F5DD"/>
                </a:solidFill>
                <a:highlight>
                  <a:srgbClr val="292D3E"/>
                </a:highlight>
                <a:latin typeface="Consolas"/>
                <a:ea typeface="Consolas"/>
                <a:cs typeface="Consolas"/>
                <a:sym typeface="Consolas"/>
              </a:rPr>
              <a:t>']</a:t>
            </a:r>
            <a:r>
              <a:rPr lang="es-419" sz="1050" b="0" i="0" u="none" strike="noStrike" cap="none">
                <a:solidFill>
                  <a:srgbClr val="BFC7D5"/>
                </a:solidFill>
                <a:highlight>
                  <a:srgbClr val="292D3E"/>
                </a:highlight>
                <a:latin typeface="Consolas"/>
                <a:ea typeface="Consolas"/>
                <a:cs typeface="Consolas"/>
                <a:sym typeface="Consolas"/>
              </a:rPr>
              <a:t>)(</a:t>
            </a:r>
            <a:r>
              <a:rPr lang="es-419" sz="1050" b="0" i="0" u="none" strike="noStrike" cap="none">
                <a:solidFill>
                  <a:srgbClr val="7986E7"/>
                </a:solidFill>
                <a:highlight>
                  <a:srgbClr val="292D3E"/>
                </a:highlight>
                <a:latin typeface="Consolas"/>
                <a:ea typeface="Consolas"/>
                <a:cs typeface="Consolas"/>
                <a:sym typeface="Consolas"/>
              </a:rPr>
              <a:t>get_all_movies</a:t>
            </a:r>
            <a:r>
              <a:rPr lang="es-419" sz="1050" b="0" i="0" u="none" strike="noStrike" cap="none">
                <a:solidFill>
                  <a:srgbClr val="BFC7D5"/>
                </a:solidFill>
                <a:highlight>
                  <a:srgbClr val="292D3E"/>
                </a:highlight>
                <a:latin typeface="Consolas"/>
                <a:ea typeface="Consolas"/>
                <a:cs typeface="Consolas"/>
                <a:sym typeface="Consolas"/>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5"/>
          <p:cNvSpPr/>
          <p:nvPr/>
        </p:nvSpPr>
        <p:spPr>
          <a:xfrm>
            <a:off x="170202" y="1030253"/>
            <a:ext cx="4259677"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1" i="0" u="none" strike="noStrike" cap="none">
                <a:solidFill>
                  <a:srgbClr val="000000"/>
                </a:solidFill>
                <a:latin typeface="Montserrat Medium"/>
                <a:ea typeface="Montserrat Medium"/>
                <a:cs typeface="Montserrat Medium"/>
                <a:sym typeface="Montserrat Medium"/>
              </a:rPr>
              <a:t>app/</a:t>
            </a:r>
            <a:r>
              <a:rPr lang="es-419" b="1">
                <a:latin typeface="Montserrat Medium"/>
                <a:ea typeface="Montserrat Medium"/>
                <a:cs typeface="Montserrat Medium"/>
                <a:sym typeface="Montserrat Medium"/>
              </a:rPr>
              <a:t>views</a:t>
            </a:r>
            <a:r>
              <a:rPr lang="es-419" sz="1400" b="1" i="0" u="none" strike="noStrike" cap="none">
                <a:solidFill>
                  <a:srgbClr val="000000"/>
                </a:solidFill>
                <a:latin typeface="Montserrat Medium"/>
                <a:ea typeface="Montserrat Medium"/>
                <a:cs typeface="Montserrat Medium"/>
                <a:sym typeface="Montserrat Medium"/>
              </a:rPr>
              <a:t>.py – Traer una película</a:t>
            </a:r>
            <a:endParaRPr/>
          </a:p>
        </p:txBody>
      </p:sp>
      <p:sp>
        <p:nvSpPr>
          <p:cNvPr id="78" name="Google Shape;78;p5"/>
          <p:cNvSpPr/>
          <p:nvPr/>
        </p:nvSpPr>
        <p:spPr>
          <a:xfrm>
            <a:off x="6255218" y="1830746"/>
            <a:ext cx="2003729"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1" i="0" u="none" strike="noStrike" cap="none">
                <a:solidFill>
                  <a:srgbClr val="000000"/>
                </a:solidFill>
                <a:latin typeface="Montserrat Medium"/>
                <a:ea typeface="Montserrat Medium"/>
                <a:cs typeface="Montserrat Medium"/>
                <a:sym typeface="Montserrat Medium"/>
              </a:rPr>
              <a:t>run.py</a:t>
            </a:r>
            <a:endParaRPr/>
          </a:p>
        </p:txBody>
      </p:sp>
      <p:sp>
        <p:nvSpPr>
          <p:cNvPr id="79" name="Google Shape;79;p5"/>
          <p:cNvSpPr txBox="1"/>
          <p:nvPr/>
        </p:nvSpPr>
        <p:spPr>
          <a:xfrm>
            <a:off x="4572000" y="2138482"/>
            <a:ext cx="4505415" cy="369332"/>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app.</a:t>
            </a:r>
            <a:r>
              <a:rPr lang="es-419" sz="900" b="0" i="0" u="none" strike="noStrike" cap="none">
                <a:solidFill>
                  <a:srgbClr val="B2CCD6"/>
                </a:solidFill>
                <a:highlight>
                  <a:srgbClr val="292D3E"/>
                </a:highlight>
                <a:latin typeface="Consolas"/>
                <a:ea typeface="Consolas"/>
                <a:cs typeface="Consolas"/>
                <a:sym typeface="Consolas"/>
              </a:rPr>
              <a:t>route</a:t>
            </a:r>
            <a:r>
              <a:rPr lang="es-419" sz="900" b="0" i="0" u="none" strike="noStrike" cap="none">
                <a:solidFill>
                  <a:srgbClr val="BFC7D5"/>
                </a:solidFill>
                <a:highlight>
                  <a:srgbClr val="292D3E"/>
                </a:highlight>
                <a:latin typeface="Consolas"/>
                <a:ea typeface="Consolas"/>
                <a:cs typeface="Consolas"/>
                <a:sym typeface="Consolas"/>
              </a:rPr>
              <a:t>(</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/api/movies/</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7986E7"/>
                </a:solidFill>
                <a:highlight>
                  <a:srgbClr val="292D3E"/>
                </a:highlight>
                <a:latin typeface="Consolas"/>
                <a:ea typeface="Consolas"/>
                <a:cs typeface="Consolas"/>
                <a:sym typeface="Consolas"/>
              </a:rPr>
              <a:t> methods</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POST</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a:t>
            </a:r>
            <a:r>
              <a:rPr lang="es-419" sz="900" b="0" i="0" u="none" strike="noStrike" cap="none">
                <a:solidFill>
                  <a:srgbClr val="7986E7"/>
                </a:solidFill>
                <a:highlight>
                  <a:srgbClr val="292D3E"/>
                </a:highlight>
                <a:latin typeface="Consolas"/>
                <a:ea typeface="Consolas"/>
                <a:cs typeface="Consolas"/>
                <a:sym typeface="Consolas"/>
              </a:rPr>
              <a:t>create_movie</a:t>
            </a:r>
            <a:r>
              <a:rPr lang="es-419" sz="9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app.</a:t>
            </a:r>
            <a:r>
              <a:rPr lang="es-419" sz="900" b="0" i="0" u="none" strike="noStrike" cap="none">
                <a:solidFill>
                  <a:srgbClr val="B2CCD6"/>
                </a:solidFill>
                <a:highlight>
                  <a:srgbClr val="292D3E"/>
                </a:highlight>
                <a:latin typeface="Consolas"/>
                <a:ea typeface="Consolas"/>
                <a:cs typeface="Consolas"/>
                <a:sym typeface="Consolas"/>
              </a:rPr>
              <a:t>route</a:t>
            </a:r>
            <a:r>
              <a:rPr lang="es-419" sz="900" b="0" i="0" u="none" strike="noStrike" cap="none">
                <a:solidFill>
                  <a:srgbClr val="BFC7D5"/>
                </a:solidFill>
                <a:highlight>
                  <a:srgbClr val="292D3E"/>
                </a:highlight>
                <a:latin typeface="Consolas"/>
                <a:ea typeface="Consolas"/>
                <a:cs typeface="Consolas"/>
                <a:sym typeface="Consolas"/>
              </a:rPr>
              <a:t>(</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/api/movies/&lt;int:movie_id&gt;</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7986E7"/>
                </a:solidFill>
                <a:highlight>
                  <a:srgbClr val="292D3E"/>
                </a:highlight>
                <a:latin typeface="Consolas"/>
                <a:ea typeface="Consolas"/>
                <a:cs typeface="Consolas"/>
                <a:sym typeface="Consolas"/>
              </a:rPr>
              <a:t> methods</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GET</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a:t>
            </a:r>
            <a:r>
              <a:rPr lang="es-419" sz="900" b="0" i="0" u="none" strike="noStrike" cap="none">
                <a:solidFill>
                  <a:srgbClr val="7986E7"/>
                </a:solidFill>
                <a:highlight>
                  <a:srgbClr val="292D3E"/>
                </a:highlight>
                <a:latin typeface="Consolas"/>
                <a:ea typeface="Consolas"/>
                <a:cs typeface="Consolas"/>
                <a:sym typeface="Consolas"/>
              </a:rPr>
              <a:t>get_movie</a:t>
            </a:r>
            <a:r>
              <a:rPr lang="es-419" sz="900" b="0" i="0" u="none" strike="noStrike" cap="none">
                <a:solidFill>
                  <a:srgbClr val="BFC7D5"/>
                </a:solidFill>
                <a:highlight>
                  <a:srgbClr val="292D3E"/>
                </a:highlight>
                <a:latin typeface="Consolas"/>
                <a:ea typeface="Consolas"/>
                <a:cs typeface="Consolas"/>
                <a:sym typeface="Consolas"/>
              </a:rPr>
              <a:t>)</a:t>
            </a:r>
            <a:endParaRPr/>
          </a:p>
        </p:txBody>
      </p:sp>
      <p:sp>
        <p:nvSpPr>
          <p:cNvPr id="80" name="Google Shape;80;p5"/>
          <p:cNvSpPr txBox="1"/>
          <p:nvPr/>
        </p:nvSpPr>
        <p:spPr>
          <a:xfrm>
            <a:off x="282814" y="1459512"/>
            <a:ext cx="3398640" cy="86177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000" b="0" i="0" u="none" strike="noStrike" cap="none">
                <a:solidFill>
                  <a:srgbClr val="C792EA"/>
                </a:solidFill>
                <a:highlight>
                  <a:srgbClr val="292D3E"/>
                </a:highlight>
                <a:latin typeface="Consolas"/>
                <a:ea typeface="Consolas"/>
                <a:cs typeface="Consolas"/>
                <a:sym typeface="Consolas"/>
              </a:rPr>
              <a:t>def</a:t>
            </a:r>
            <a:r>
              <a:rPr lang="es-419" sz="1000" b="0" i="0" u="none" strike="noStrike" cap="none">
                <a:solidFill>
                  <a:srgbClr val="BFC7D5"/>
                </a:solidFill>
                <a:highlight>
                  <a:srgbClr val="292D3E"/>
                </a:highlight>
                <a:latin typeface="Consolas"/>
                <a:ea typeface="Consolas"/>
                <a:cs typeface="Consolas"/>
                <a:sym typeface="Consolas"/>
              </a:rPr>
              <a:t> </a:t>
            </a:r>
            <a:r>
              <a:rPr lang="es-419" sz="1000" b="0" i="0" u="none" strike="noStrike" cap="none">
                <a:solidFill>
                  <a:srgbClr val="82AAFF"/>
                </a:solidFill>
                <a:highlight>
                  <a:srgbClr val="292D3E"/>
                </a:highlight>
                <a:latin typeface="Consolas"/>
                <a:ea typeface="Consolas"/>
                <a:cs typeface="Consolas"/>
                <a:sym typeface="Consolas"/>
              </a:rPr>
              <a:t>get_movie</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89DDFF"/>
                </a:solidFill>
                <a:highlight>
                  <a:srgbClr val="292D3E"/>
                </a:highlight>
                <a:latin typeface="Consolas"/>
                <a:ea typeface="Consolas"/>
                <a:cs typeface="Consolas"/>
                <a:sym typeface="Consolas"/>
              </a:rPr>
              <a:t>movie_id</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000" b="0" i="0" u="none" strike="noStrike" cap="none">
                <a:solidFill>
                  <a:srgbClr val="BFC7D5"/>
                </a:solidFill>
                <a:highlight>
                  <a:srgbClr val="292D3E"/>
                </a:highlight>
                <a:latin typeface="Consolas"/>
                <a:ea typeface="Consolas"/>
                <a:cs typeface="Consolas"/>
                <a:sym typeface="Consolas"/>
              </a:rPr>
              <a:t>    movie </a:t>
            </a:r>
            <a:r>
              <a:rPr lang="es-419" sz="1000" b="0" i="0" u="none" strike="noStrike" cap="none">
                <a:solidFill>
                  <a:srgbClr val="C792EA"/>
                </a:solidFill>
                <a:highlight>
                  <a:srgbClr val="292D3E"/>
                </a:highlight>
                <a:latin typeface="Consolas"/>
                <a:ea typeface="Consolas"/>
                <a:cs typeface="Consolas"/>
                <a:sym typeface="Consolas"/>
              </a:rPr>
              <a:t>=</a:t>
            </a:r>
            <a:r>
              <a:rPr lang="es-419" sz="1000" b="0" i="0" u="none" strike="noStrike" cap="none">
                <a:solidFill>
                  <a:srgbClr val="BFC7D5"/>
                </a:solidFill>
                <a:highlight>
                  <a:srgbClr val="292D3E"/>
                </a:highlight>
                <a:latin typeface="Consolas"/>
                <a:ea typeface="Consolas"/>
                <a:cs typeface="Consolas"/>
                <a:sym typeface="Consolas"/>
              </a:rPr>
              <a:t> {</a:t>
            </a:r>
            <a:endParaRPr/>
          </a:p>
          <a:p>
            <a:pPr marL="0" marR="0" lvl="0" indent="0" algn="l" rtl="0">
              <a:lnSpc>
                <a:spcPct val="100000"/>
              </a:lnSpc>
              <a:spcBef>
                <a:spcPts val="0"/>
              </a:spcBef>
              <a:spcAft>
                <a:spcPts val="0"/>
              </a:spcAft>
              <a:buNone/>
            </a:pPr>
            <a:r>
              <a:rPr lang="es-419" sz="1000" b="0" i="0" u="none" strike="noStrike" cap="none">
                <a:solidFill>
                  <a:srgbClr val="BFC7D5"/>
                </a:solidFill>
                <a:highlight>
                  <a:srgbClr val="292D3E"/>
                </a:highlight>
                <a:latin typeface="Consolas"/>
                <a:ea typeface="Consolas"/>
                <a:cs typeface="Consolas"/>
                <a:sym typeface="Consolas"/>
              </a:rPr>
              <a:t>        </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C3E88D"/>
                </a:solidFill>
                <a:highlight>
                  <a:srgbClr val="292D3E"/>
                </a:highlight>
                <a:latin typeface="Consolas"/>
                <a:ea typeface="Consolas"/>
                <a:cs typeface="Consolas"/>
                <a:sym typeface="Consolas"/>
              </a:rPr>
              <a:t>id_movie</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BFC7D5"/>
                </a:solidFill>
                <a:highlight>
                  <a:srgbClr val="292D3E"/>
                </a:highlight>
                <a:latin typeface="Consolas"/>
                <a:ea typeface="Consolas"/>
                <a:cs typeface="Consolas"/>
                <a:sym typeface="Consolas"/>
              </a:rPr>
              <a:t>:movie_id,</a:t>
            </a:r>
            <a:endParaRPr/>
          </a:p>
          <a:p>
            <a:pPr marL="0" marR="0" lvl="0" indent="0" algn="l" rtl="0">
              <a:lnSpc>
                <a:spcPct val="100000"/>
              </a:lnSpc>
              <a:spcBef>
                <a:spcPts val="0"/>
              </a:spcBef>
              <a:spcAft>
                <a:spcPts val="0"/>
              </a:spcAft>
              <a:buNone/>
            </a:pPr>
            <a:r>
              <a:rPr lang="es-419" sz="1000" b="0" i="0" u="none" strike="noStrike" cap="none">
                <a:solidFill>
                  <a:srgbClr val="BFC7D5"/>
                </a:solidFill>
                <a:highlight>
                  <a:srgbClr val="292D3E"/>
                </a:highlight>
                <a:latin typeface="Consolas"/>
                <a:ea typeface="Consolas"/>
                <a:cs typeface="Consolas"/>
                <a:sym typeface="Consolas"/>
              </a:rPr>
              <a:t>    }</a:t>
            </a:r>
            <a:endParaRPr/>
          </a:p>
          <a:p>
            <a:pPr marL="0" marR="0" lvl="0" indent="0" algn="l" rtl="0">
              <a:lnSpc>
                <a:spcPct val="100000"/>
              </a:lnSpc>
              <a:spcBef>
                <a:spcPts val="0"/>
              </a:spcBef>
              <a:spcAft>
                <a:spcPts val="0"/>
              </a:spcAft>
              <a:buNone/>
            </a:pPr>
            <a:r>
              <a:rPr lang="es-419" sz="1000" b="0" i="0" u="none" strike="noStrike" cap="none">
                <a:solidFill>
                  <a:srgbClr val="BFC7D5"/>
                </a:solidFill>
                <a:highlight>
                  <a:srgbClr val="292D3E"/>
                </a:highlight>
                <a:latin typeface="Consolas"/>
                <a:ea typeface="Consolas"/>
                <a:cs typeface="Consolas"/>
                <a:sym typeface="Consolas"/>
              </a:rPr>
              <a:t>    </a:t>
            </a:r>
            <a:r>
              <a:rPr lang="es-419" sz="1000" b="0" i="0" u="none" strike="noStrike" cap="none">
                <a:solidFill>
                  <a:srgbClr val="C792EA"/>
                </a:solidFill>
                <a:highlight>
                  <a:srgbClr val="292D3E"/>
                </a:highlight>
                <a:latin typeface="Consolas"/>
                <a:ea typeface="Consolas"/>
                <a:cs typeface="Consolas"/>
                <a:sym typeface="Consolas"/>
              </a:rPr>
              <a:t>return</a:t>
            </a:r>
            <a:r>
              <a:rPr lang="es-419" sz="1000" b="0" i="0" u="none" strike="noStrike" cap="none">
                <a:solidFill>
                  <a:srgbClr val="BFC7D5"/>
                </a:solidFill>
                <a:highlight>
                  <a:srgbClr val="292D3E"/>
                </a:highlight>
                <a:latin typeface="Consolas"/>
                <a:ea typeface="Consolas"/>
                <a:cs typeface="Consolas"/>
                <a:sym typeface="Consolas"/>
              </a:rPr>
              <a:t> </a:t>
            </a:r>
            <a:r>
              <a:rPr lang="es-419" sz="1000" b="0" i="0" u="none" strike="noStrike" cap="none">
                <a:solidFill>
                  <a:srgbClr val="B2CCD6"/>
                </a:solidFill>
                <a:highlight>
                  <a:srgbClr val="292D3E"/>
                </a:highlight>
                <a:latin typeface="Consolas"/>
                <a:ea typeface="Consolas"/>
                <a:cs typeface="Consolas"/>
                <a:sym typeface="Consolas"/>
              </a:rPr>
              <a:t>jsonify</a:t>
            </a:r>
            <a:r>
              <a:rPr lang="es-419" sz="1000" b="0" i="0" u="none" strike="noStrike" cap="none">
                <a:solidFill>
                  <a:srgbClr val="BFC7D5"/>
                </a:solidFill>
                <a:highlight>
                  <a:srgbClr val="292D3E"/>
                </a:highlight>
                <a:latin typeface="Consolas"/>
                <a:ea typeface="Consolas"/>
                <a:cs typeface="Consolas"/>
                <a:sym typeface="Consolas"/>
              </a:rPr>
              <a:t>(</a:t>
            </a:r>
            <a:r>
              <a:rPr lang="es-419" sz="1000" b="0" i="0" u="none" strike="noStrike" cap="none">
                <a:solidFill>
                  <a:srgbClr val="7986E7"/>
                </a:solidFill>
                <a:highlight>
                  <a:srgbClr val="292D3E"/>
                </a:highlight>
                <a:latin typeface="Consolas"/>
                <a:ea typeface="Consolas"/>
                <a:cs typeface="Consolas"/>
                <a:sym typeface="Consolas"/>
              </a:rPr>
              <a:t>movie</a:t>
            </a:r>
            <a:r>
              <a:rPr lang="es-419" sz="1000" b="0" i="0" u="none" strike="noStrike" cap="none">
                <a:solidFill>
                  <a:srgbClr val="BFC7D5"/>
                </a:solidFill>
                <a:highlight>
                  <a:srgbClr val="292D3E"/>
                </a:highlight>
                <a:latin typeface="Consolas"/>
                <a:ea typeface="Consolas"/>
                <a:cs typeface="Consolas"/>
                <a:sym typeface="Consolas"/>
              </a:rPr>
              <a:t>)</a:t>
            </a:r>
            <a:endParaRPr/>
          </a:p>
        </p:txBody>
      </p:sp>
      <p:sp>
        <p:nvSpPr>
          <p:cNvPr id="81" name="Google Shape;81;p5"/>
          <p:cNvSpPr/>
          <p:nvPr/>
        </p:nvSpPr>
        <p:spPr>
          <a:xfrm>
            <a:off x="170201" y="2822215"/>
            <a:ext cx="4259677"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1" i="0" u="none" strike="noStrike" cap="none">
                <a:solidFill>
                  <a:srgbClr val="000000"/>
                </a:solidFill>
                <a:latin typeface="Montserrat Medium"/>
                <a:ea typeface="Montserrat Medium"/>
                <a:cs typeface="Montserrat Medium"/>
                <a:sym typeface="Montserrat Medium"/>
              </a:rPr>
              <a:t>app/</a:t>
            </a:r>
            <a:r>
              <a:rPr lang="es-419" b="1">
                <a:solidFill>
                  <a:schemeClr val="dk1"/>
                </a:solidFill>
                <a:latin typeface="Montserrat Medium"/>
                <a:ea typeface="Montserrat Medium"/>
                <a:cs typeface="Montserrat Medium"/>
                <a:sym typeface="Montserrat Medium"/>
              </a:rPr>
              <a:t>views</a:t>
            </a:r>
            <a:r>
              <a:rPr lang="es-419" sz="1400" b="1" i="0" u="none" strike="noStrike" cap="none">
                <a:solidFill>
                  <a:srgbClr val="000000"/>
                </a:solidFill>
                <a:latin typeface="Montserrat Medium"/>
                <a:ea typeface="Montserrat Medium"/>
                <a:cs typeface="Montserrat Medium"/>
                <a:sym typeface="Montserrat Medium"/>
              </a:rPr>
              <a:t>.py – Crear una película</a:t>
            </a:r>
            <a:endParaRPr/>
          </a:p>
        </p:txBody>
      </p:sp>
      <p:sp>
        <p:nvSpPr>
          <p:cNvPr id="82" name="Google Shape;82;p5"/>
          <p:cNvSpPr txBox="1"/>
          <p:nvPr/>
        </p:nvSpPr>
        <p:spPr>
          <a:xfrm>
            <a:off x="170202" y="3199013"/>
            <a:ext cx="4647536" cy="707886"/>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800" b="0" i="0" u="none" strike="noStrike" cap="none">
                <a:solidFill>
                  <a:srgbClr val="C792EA"/>
                </a:solidFill>
                <a:highlight>
                  <a:srgbClr val="292D3E"/>
                </a:highlight>
                <a:latin typeface="Consolas"/>
                <a:ea typeface="Consolas"/>
                <a:cs typeface="Consolas"/>
                <a:sym typeface="Consolas"/>
              </a:rPr>
              <a:t>def</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2AAFF"/>
                </a:solidFill>
                <a:highlight>
                  <a:srgbClr val="292D3E"/>
                </a:highlight>
                <a:latin typeface="Consolas"/>
                <a:ea typeface="Consolas"/>
                <a:cs typeface="Consolas"/>
                <a:sym typeface="Consolas"/>
              </a:rPr>
              <a:t>create_movie</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697098"/>
                </a:solidFill>
                <a:highlight>
                  <a:srgbClr val="292D3E"/>
                </a:highlight>
                <a:latin typeface="Consolas"/>
                <a:ea typeface="Consolas"/>
                <a:cs typeface="Consolas"/>
                <a:sym typeface="Consolas"/>
              </a:rPr>
              <a:t>#</a:t>
            </a:r>
            <a:r>
              <a:rPr lang="es-419" sz="800" b="0" i="1" u="none" strike="noStrike" cap="none">
                <a:solidFill>
                  <a:srgbClr val="697098"/>
                </a:solidFill>
                <a:highlight>
                  <a:srgbClr val="292D3E"/>
                </a:highlight>
                <a:latin typeface="Consolas"/>
                <a:ea typeface="Consolas"/>
                <a:cs typeface="Consolas"/>
                <a:sym typeface="Consolas"/>
              </a:rPr>
              <a:t>datos recibidos en formato json</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data </a:t>
            </a:r>
            <a:r>
              <a:rPr lang="es-419" sz="800" b="0" i="0" u="none" strike="noStrike" cap="none">
                <a:solidFill>
                  <a:srgbClr val="C792EA"/>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 request.json</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C792EA"/>
                </a:solidFill>
                <a:highlight>
                  <a:srgbClr val="292D3E"/>
                </a:highlight>
                <a:latin typeface="Consolas"/>
                <a:ea typeface="Consolas"/>
                <a:cs typeface="Consolas"/>
                <a:sym typeface="Consolas"/>
              </a:rPr>
              <a:t>return</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B2CCD6"/>
                </a:solidFill>
                <a:highlight>
                  <a:srgbClr val="292D3E"/>
                </a:highlight>
                <a:latin typeface="Consolas"/>
                <a:ea typeface="Consolas"/>
                <a:cs typeface="Consolas"/>
                <a:sym typeface="Consolas"/>
              </a:rPr>
              <a:t>jsonify</a:t>
            </a:r>
            <a:r>
              <a:rPr lang="es-419" sz="800" b="0" i="0" u="none" strike="noStrike" cap="none">
                <a:solidFill>
                  <a:srgbClr val="BFC7D5"/>
                </a:solidFill>
                <a:highlight>
                  <a:srgbClr val="292D3E"/>
                </a:highlight>
                <a:latin typeface="Consolas"/>
                <a:ea typeface="Consolas"/>
                <a:cs typeface="Consolas"/>
                <a:sym typeface="Consolas"/>
              </a:rPr>
              <a:t>(</a:t>
            </a:r>
            <a:r>
              <a:rPr lang="es-419" sz="800" b="0" i="0" u="none" strike="noStrike" cap="none">
                <a:solidFill>
                  <a:srgbClr val="7986E7"/>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message</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7986E7"/>
                </a:solidFill>
                <a:highlight>
                  <a:srgbClr val="292D3E"/>
                </a:highlight>
                <a:latin typeface="Consolas"/>
                <a:ea typeface="Consolas"/>
                <a:cs typeface="Consolas"/>
                <a:sym typeface="Consolas"/>
              </a:rPr>
              <a:t>: </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Movie created successfully</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7986E7"/>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data</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7986E7"/>
                </a:solidFill>
                <a:highlight>
                  <a:srgbClr val="292D3E"/>
                </a:highlight>
                <a:latin typeface="Consolas"/>
                <a:ea typeface="Consolas"/>
                <a:cs typeface="Consolas"/>
                <a:sym typeface="Consolas"/>
              </a:rPr>
              <a:t>:data}</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F78C6C"/>
                </a:solidFill>
                <a:highlight>
                  <a:srgbClr val="292D3E"/>
                </a:highlight>
                <a:latin typeface="Consolas"/>
                <a:ea typeface="Consolas"/>
                <a:cs typeface="Consolas"/>
                <a:sym typeface="Consolas"/>
              </a:rPr>
              <a:t>201</a:t>
            </a:r>
            <a:br>
              <a:rPr lang="es-419" sz="800" b="0" i="0" u="none" strike="noStrike" cap="none">
                <a:solidFill>
                  <a:srgbClr val="BFC7D5"/>
                </a:solidFill>
                <a:highlight>
                  <a:srgbClr val="292D3E"/>
                </a:highlight>
                <a:latin typeface="Consolas"/>
                <a:ea typeface="Consolas"/>
                <a:cs typeface="Consolas"/>
                <a:sym typeface="Consolas"/>
              </a:rPr>
            </a:br>
            <a:endParaRPr sz="800" b="0" i="0" u="none" strike="noStrike" cap="none">
              <a:solidFill>
                <a:srgbClr val="BFC7D5"/>
              </a:solidFill>
              <a:highlight>
                <a:srgbClr val="292D3E"/>
              </a:highlight>
              <a:latin typeface="Consolas"/>
              <a:ea typeface="Consolas"/>
              <a:cs typeface="Consolas"/>
              <a:sym typeface="Consolas"/>
            </a:endParaRPr>
          </a:p>
        </p:txBody>
      </p:sp>
      <p:sp>
        <p:nvSpPr>
          <p:cNvPr id="83" name="Google Shape;83;p5"/>
          <p:cNvSpPr txBox="1"/>
          <p:nvPr/>
        </p:nvSpPr>
        <p:spPr>
          <a:xfrm>
            <a:off x="170202" y="457553"/>
            <a:ext cx="66741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Creación d</a:t>
            </a:r>
            <a:r>
              <a:rPr lang="es-419" sz="2500" b="1">
                <a:solidFill>
                  <a:srgbClr val="333333"/>
                </a:solidFill>
                <a:latin typeface="Montserrat"/>
                <a:ea typeface="Montserrat"/>
                <a:cs typeface="Montserrat"/>
                <a:sym typeface="Montserrat"/>
              </a:rPr>
              <a:t>e métodos en la vista</a:t>
            </a:r>
            <a:endParaRPr sz="2500" b="1" i="0" u="none" strike="noStrike" cap="none">
              <a:solidFill>
                <a:srgbClr val="333333"/>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6"/>
          <p:cNvSpPr/>
          <p:nvPr/>
        </p:nvSpPr>
        <p:spPr>
          <a:xfrm>
            <a:off x="170202" y="1030253"/>
            <a:ext cx="4259677"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1" i="0" u="none" strike="noStrike" cap="none">
                <a:solidFill>
                  <a:srgbClr val="000000"/>
                </a:solidFill>
                <a:latin typeface="Montserrat Medium"/>
                <a:ea typeface="Montserrat Medium"/>
                <a:cs typeface="Montserrat Medium"/>
                <a:sym typeface="Montserrat Medium"/>
              </a:rPr>
              <a:t>app/</a:t>
            </a:r>
            <a:r>
              <a:rPr lang="es-419" b="1">
                <a:solidFill>
                  <a:schemeClr val="dk1"/>
                </a:solidFill>
                <a:latin typeface="Montserrat Medium"/>
                <a:ea typeface="Montserrat Medium"/>
                <a:cs typeface="Montserrat Medium"/>
                <a:sym typeface="Montserrat Medium"/>
              </a:rPr>
              <a:t>views</a:t>
            </a:r>
            <a:r>
              <a:rPr lang="es-419" sz="1400" b="1" i="0" u="none" strike="noStrike" cap="none">
                <a:solidFill>
                  <a:srgbClr val="000000"/>
                </a:solidFill>
                <a:latin typeface="Montserrat Medium"/>
                <a:ea typeface="Montserrat Medium"/>
                <a:cs typeface="Montserrat Medium"/>
                <a:sym typeface="Montserrat Medium"/>
              </a:rPr>
              <a:t>.py – Actualizar una película</a:t>
            </a:r>
            <a:endParaRPr/>
          </a:p>
        </p:txBody>
      </p:sp>
      <p:sp>
        <p:nvSpPr>
          <p:cNvPr id="89" name="Google Shape;89;p6"/>
          <p:cNvSpPr/>
          <p:nvPr/>
        </p:nvSpPr>
        <p:spPr>
          <a:xfrm>
            <a:off x="6255218" y="1830746"/>
            <a:ext cx="2003729"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1" i="0" u="none" strike="noStrike" cap="none">
                <a:solidFill>
                  <a:srgbClr val="000000"/>
                </a:solidFill>
                <a:latin typeface="Montserrat Medium"/>
                <a:ea typeface="Montserrat Medium"/>
                <a:cs typeface="Montserrat Medium"/>
                <a:sym typeface="Montserrat Medium"/>
              </a:rPr>
              <a:t>run.py</a:t>
            </a:r>
            <a:endParaRPr/>
          </a:p>
        </p:txBody>
      </p:sp>
      <p:sp>
        <p:nvSpPr>
          <p:cNvPr id="90" name="Google Shape;90;p6"/>
          <p:cNvSpPr txBox="1"/>
          <p:nvPr/>
        </p:nvSpPr>
        <p:spPr>
          <a:xfrm>
            <a:off x="4591671" y="2233196"/>
            <a:ext cx="4505415" cy="33855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app.</a:t>
            </a:r>
            <a:r>
              <a:rPr lang="es-419" sz="800" b="0" i="0" u="none" strike="noStrike" cap="none">
                <a:solidFill>
                  <a:srgbClr val="B2CCD6"/>
                </a:solidFill>
                <a:highlight>
                  <a:srgbClr val="292D3E"/>
                </a:highlight>
                <a:latin typeface="Consolas"/>
                <a:ea typeface="Consolas"/>
                <a:cs typeface="Consolas"/>
                <a:sym typeface="Consolas"/>
              </a:rPr>
              <a:t>route</a:t>
            </a:r>
            <a:r>
              <a:rPr lang="es-419" sz="800" b="0" i="0" u="none" strike="noStrike" cap="none">
                <a:solidFill>
                  <a:srgbClr val="BFC7D5"/>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/api/movies/&lt;int:movie_id&gt;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7986E7"/>
                </a:solidFill>
                <a:highlight>
                  <a:srgbClr val="292D3E"/>
                </a:highlight>
                <a:latin typeface="Consolas"/>
                <a:ea typeface="Consolas"/>
                <a:cs typeface="Consolas"/>
                <a:sym typeface="Consolas"/>
              </a:rPr>
              <a:t> methods</a:t>
            </a:r>
            <a:r>
              <a:rPr lang="es-419" sz="800" b="0" i="0" u="none" strike="noStrike" cap="none">
                <a:solidFill>
                  <a:srgbClr val="C792EA"/>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PUT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a:t>
            </a:r>
            <a:r>
              <a:rPr lang="es-419" sz="800" b="0" i="0" u="none" strike="noStrike" cap="none">
                <a:solidFill>
                  <a:srgbClr val="7986E7"/>
                </a:solidFill>
                <a:highlight>
                  <a:srgbClr val="292D3E"/>
                </a:highlight>
                <a:latin typeface="Consolas"/>
                <a:ea typeface="Consolas"/>
                <a:cs typeface="Consolas"/>
                <a:sym typeface="Consolas"/>
              </a:rPr>
              <a:t>update_movie</a:t>
            </a:r>
            <a:r>
              <a:rPr lang="es-419" sz="8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800" b="0" i="0" u="none" strike="noStrike" cap="none">
                <a:solidFill>
                  <a:srgbClr val="BFC7D5"/>
                </a:solidFill>
                <a:highlight>
                  <a:srgbClr val="292D3E"/>
                </a:highlight>
                <a:latin typeface="Consolas"/>
                <a:ea typeface="Consolas"/>
                <a:cs typeface="Consolas"/>
                <a:sym typeface="Consolas"/>
              </a:rPr>
              <a:t>app.</a:t>
            </a:r>
            <a:r>
              <a:rPr lang="es-419" sz="800" b="0" i="0" u="none" strike="noStrike" cap="none">
                <a:solidFill>
                  <a:srgbClr val="B2CCD6"/>
                </a:solidFill>
                <a:highlight>
                  <a:srgbClr val="292D3E"/>
                </a:highlight>
                <a:latin typeface="Consolas"/>
                <a:ea typeface="Consolas"/>
                <a:cs typeface="Consolas"/>
                <a:sym typeface="Consolas"/>
              </a:rPr>
              <a:t>route</a:t>
            </a:r>
            <a:r>
              <a:rPr lang="es-419" sz="800" b="0" i="0" u="none" strike="noStrike" cap="none">
                <a:solidFill>
                  <a:srgbClr val="BFC7D5"/>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/api/movies/&lt;int:movie_id&gt;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7986E7"/>
                </a:solidFill>
                <a:highlight>
                  <a:srgbClr val="292D3E"/>
                </a:highlight>
                <a:latin typeface="Consolas"/>
                <a:ea typeface="Consolas"/>
                <a:cs typeface="Consolas"/>
                <a:sym typeface="Consolas"/>
              </a:rPr>
              <a:t> methods</a:t>
            </a:r>
            <a:r>
              <a:rPr lang="es-419" sz="800" b="0" i="0" u="none" strike="noStrike" cap="none">
                <a:solidFill>
                  <a:srgbClr val="C792EA"/>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DELETE</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a:t>
            </a:r>
            <a:r>
              <a:rPr lang="es-419" sz="800" b="0" i="0" u="none" strike="noStrike" cap="none">
                <a:solidFill>
                  <a:srgbClr val="7986E7"/>
                </a:solidFill>
                <a:highlight>
                  <a:srgbClr val="292D3E"/>
                </a:highlight>
                <a:latin typeface="Consolas"/>
                <a:ea typeface="Consolas"/>
                <a:cs typeface="Consolas"/>
                <a:sym typeface="Consolas"/>
              </a:rPr>
              <a:t>delete_movie</a:t>
            </a:r>
            <a:r>
              <a:rPr lang="es-419" sz="800" b="0" i="0" u="none" strike="noStrike" cap="none">
                <a:solidFill>
                  <a:srgbClr val="BFC7D5"/>
                </a:solidFill>
                <a:highlight>
                  <a:srgbClr val="292D3E"/>
                </a:highlight>
                <a:latin typeface="Consolas"/>
                <a:ea typeface="Consolas"/>
                <a:cs typeface="Consolas"/>
                <a:sym typeface="Consolas"/>
              </a:rPr>
              <a:t>)</a:t>
            </a:r>
            <a:endParaRPr/>
          </a:p>
        </p:txBody>
      </p:sp>
      <p:sp>
        <p:nvSpPr>
          <p:cNvPr id="91" name="Google Shape;91;p6"/>
          <p:cNvSpPr txBox="1"/>
          <p:nvPr/>
        </p:nvSpPr>
        <p:spPr>
          <a:xfrm>
            <a:off x="282814" y="1459512"/>
            <a:ext cx="3398640" cy="892552"/>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900" b="0" i="0" u="none" strike="noStrike" cap="none">
                <a:solidFill>
                  <a:srgbClr val="C792EA"/>
                </a:solidFill>
                <a:highlight>
                  <a:srgbClr val="292D3E"/>
                </a:highlight>
                <a:latin typeface="Consolas"/>
                <a:ea typeface="Consolas"/>
                <a:cs typeface="Consolas"/>
                <a:sym typeface="Consolas"/>
              </a:rPr>
              <a:t>def</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82AAFF"/>
                </a:solidFill>
                <a:highlight>
                  <a:srgbClr val="292D3E"/>
                </a:highlight>
                <a:latin typeface="Consolas"/>
                <a:ea typeface="Consolas"/>
                <a:cs typeface="Consolas"/>
                <a:sym typeface="Consolas"/>
              </a:rPr>
              <a:t>update_movie</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89DDFF"/>
                </a:solidFill>
                <a:highlight>
                  <a:srgbClr val="292D3E"/>
                </a:highlight>
                <a:latin typeface="Consolas"/>
                <a:ea typeface="Consolas"/>
                <a:cs typeface="Consolas"/>
                <a:sym typeface="Consolas"/>
              </a:rPr>
              <a:t>movie_id</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697098"/>
                </a:solidFill>
                <a:highlight>
                  <a:srgbClr val="292D3E"/>
                </a:highlight>
                <a:latin typeface="Consolas"/>
                <a:ea typeface="Consolas"/>
                <a:cs typeface="Consolas"/>
                <a:sym typeface="Consolas"/>
              </a:rPr>
              <a:t>#</a:t>
            </a:r>
            <a:r>
              <a:rPr lang="es-419" sz="900" b="0" i="1" u="none" strike="noStrike" cap="none">
                <a:solidFill>
                  <a:srgbClr val="697098"/>
                </a:solidFill>
                <a:highlight>
                  <a:srgbClr val="292D3E"/>
                </a:highlight>
                <a:latin typeface="Consolas"/>
                <a:ea typeface="Consolas"/>
                <a:cs typeface="Consolas"/>
                <a:sym typeface="Consolas"/>
              </a:rPr>
              <a:t>datos recibidos en formato json</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    data </a:t>
            </a:r>
            <a:r>
              <a:rPr lang="es-419" sz="900" b="0" i="0" u="none" strike="noStrike" cap="none">
                <a:solidFill>
                  <a:srgbClr val="C792EA"/>
                </a:solidFill>
                <a:highlight>
                  <a:srgbClr val="292D3E"/>
                </a:highlight>
                <a:latin typeface="Consolas"/>
                <a:ea typeface="Consolas"/>
                <a:cs typeface="Consolas"/>
                <a:sym typeface="Consolas"/>
              </a:rPr>
              <a:t>=</a:t>
            </a:r>
            <a:r>
              <a:rPr lang="es-419" sz="900" b="0" i="0" u="none" strike="noStrike" cap="none">
                <a:solidFill>
                  <a:srgbClr val="BFC7D5"/>
                </a:solidFill>
                <a:highlight>
                  <a:srgbClr val="292D3E"/>
                </a:highlight>
                <a:latin typeface="Consolas"/>
                <a:ea typeface="Consolas"/>
                <a:cs typeface="Consolas"/>
                <a:sym typeface="Consolas"/>
              </a:rPr>
              <a:t> request.json</a:t>
            </a:r>
            <a:endParaRPr sz="9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C792EA"/>
                </a:solidFill>
                <a:highlight>
                  <a:srgbClr val="292D3E"/>
                </a:highlight>
                <a:latin typeface="Consolas"/>
                <a:ea typeface="Consolas"/>
                <a:cs typeface="Consolas"/>
                <a:sym typeface="Consolas"/>
              </a:rPr>
              <a:t>return</a:t>
            </a:r>
            <a:r>
              <a:rPr lang="es-419" sz="900" b="0" i="0" u="none" strike="noStrike" cap="none">
                <a:solidFill>
                  <a:srgbClr val="BFC7D5"/>
                </a:solidFill>
                <a:highlight>
                  <a:srgbClr val="292D3E"/>
                </a:highlight>
                <a:latin typeface="Consolas"/>
                <a:ea typeface="Consolas"/>
                <a:cs typeface="Consolas"/>
                <a:sym typeface="Consolas"/>
              </a:rPr>
              <a:t> </a:t>
            </a:r>
            <a:r>
              <a:rPr lang="es-419" sz="900" b="0" i="0" u="none" strike="noStrike" cap="none">
                <a:solidFill>
                  <a:srgbClr val="B2CCD6"/>
                </a:solidFill>
                <a:highlight>
                  <a:srgbClr val="292D3E"/>
                </a:highlight>
                <a:latin typeface="Consolas"/>
                <a:ea typeface="Consolas"/>
                <a:cs typeface="Consolas"/>
                <a:sym typeface="Consolas"/>
              </a:rPr>
              <a:t>jsonify</a:t>
            </a:r>
            <a:r>
              <a:rPr lang="es-419" sz="900" b="0" i="0" u="none" strike="noStrike" cap="none">
                <a:solidFill>
                  <a:srgbClr val="BFC7D5"/>
                </a:solidFill>
                <a:highlight>
                  <a:srgbClr val="292D3E"/>
                </a:highlight>
                <a:latin typeface="Consolas"/>
                <a:ea typeface="Consolas"/>
                <a:cs typeface="Consolas"/>
                <a:sym typeface="Consolas"/>
              </a:rPr>
              <a:t>(</a:t>
            </a:r>
            <a:r>
              <a:rPr lang="es-419" sz="900" b="0" i="0" u="none" strike="noStrike" cap="none">
                <a:solidFill>
                  <a:srgbClr val="7986E7"/>
                </a:solidFill>
                <a:highlight>
                  <a:srgbClr val="292D3E"/>
                </a:highlight>
                <a:latin typeface="Consolas"/>
                <a:ea typeface="Consolas"/>
                <a:cs typeface="Consolas"/>
                <a:sym typeface="Consolas"/>
              </a:rPr>
              <a:t>{</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message</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7986E7"/>
                </a:solidFill>
                <a:highlight>
                  <a:srgbClr val="292D3E"/>
                </a:highlight>
                <a:latin typeface="Consolas"/>
                <a:ea typeface="Consolas"/>
                <a:cs typeface="Consolas"/>
                <a:sym typeface="Consolas"/>
              </a:rPr>
              <a:t>: </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Movie updated successfully</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7986E7"/>
                </a:solidFill>
                <a:highlight>
                  <a:srgbClr val="292D3E"/>
                </a:highlight>
                <a:latin typeface="Consolas"/>
                <a:ea typeface="Consolas"/>
                <a:cs typeface="Consolas"/>
                <a:sym typeface="Consolas"/>
              </a:rPr>
              <a:t>,</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data</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7986E7"/>
                </a:solidFill>
                <a:highlight>
                  <a:srgbClr val="292D3E"/>
                </a:highlight>
                <a:latin typeface="Consolas"/>
                <a:ea typeface="Consolas"/>
                <a:cs typeface="Consolas"/>
                <a:sym typeface="Consolas"/>
              </a:rPr>
              <a:t>:data,</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C3E88D"/>
                </a:solidFill>
                <a:highlight>
                  <a:srgbClr val="292D3E"/>
                </a:highlight>
                <a:latin typeface="Consolas"/>
                <a:ea typeface="Consolas"/>
                <a:cs typeface="Consolas"/>
                <a:sym typeface="Consolas"/>
              </a:rPr>
              <a:t>id</a:t>
            </a:r>
            <a:r>
              <a:rPr lang="es-419" sz="900" b="0" i="0" u="none" strike="noStrike" cap="none">
                <a:solidFill>
                  <a:srgbClr val="D9F5DD"/>
                </a:solidFill>
                <a:highlight>
                  <a:srgbClr val="292D3E"/>
                </a:highlight>
                <a:latin typeface="Consolas"/>
                <a:ea typeface="Consolas"/>
                <a:cs typeface="Consolas"/>
                <a:sym typeface="Consolas"/>
              </a:rPr>
              <a:t>'</a:t>
            </a:r>
            <a:r>
              <a:rPr lang="es-419" sz="900" b="0" i="0" u="none" strike="noStrike" cap="none">
                <a:solidFill>
                  <a:srgbClr val="7986E7"/>
                </a:solidFill>
                <a:highlight>
                  <a:srgbClr val="292D3E"/>
                </a:highlight>
                <a:latin typeface="Consolas"/>
                <a:ea typeface="Consolas"/>
                <a:cs typeface="Consolas"/>
                <a:sym typeface="Consolas"/>
              </a:rPr>
              <a:t>:movie_id}</a:t>
            </a:r>
            <a:r>
              <a:rPr lang="es-419" sz="9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endParaRPr sz="700" b="0" i="0" u="none" strike="noStrike" cap="none">
              <a:solidFill>
                <a:srgbClr val="BFC7D5"/>
              </a:solidFill>
              <a:highlight>
                <a:srgbClr val="292D3E"/>
              </a:highlight>
              <a:latin typeface="Consolas"/>
              <a:ea typeface="Consolas"/>
              <a:cs typeface="Consolas"/>
              <a:sym typeface="Consolas"/>
            </a:endParaRPr>
          </a:p>
        </p:txBody>
      </p:sp>
      <p:sp>
        <p:nvSpPr>
          <p:cNvPr id="92" name="Google Shape;92;p6"/>
          <p:cNvSpPr/>
          <p:nvPr/>
        </p:nvSpPr>
        <p:spPr>
          <a:xfrm>
            <a:off x="170201" y="2822215"/>
            <a:ext cx="4259677"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400" b="1" i="0" u="none" strike="noStrike" cap="none">
                <a:solidFill>
                  <a:srgbClr val="000000"/>
                </a:solidFill>
                <a:latin typeface="Montserrat Medium"/>
                <a:ea typeface="Montserrat Medium"/>
                <a:cs typeface="Montserrat Medium"/>
                <a:sym typeface="Montserrat Medium"/>
              </a:rPr>
              <a:t>app/</a:t>
            </a:r>
            <a:r>
              <a:rPr lang="es-419" b="1">
                <a:solidFill>
                  <a:schemeClr val="dk1"/>
                </a:solidFill>
                <a:latin typeface="Montserrat Medium"/>
                <a:ea typeface="Montserrat Medium"/>
                <a:cs typeface="Montserrat Medium"/>
                <a:sym typeface="Montserrat Medium"/>
              </a:rPr>
              <a:t>views</a:t>
            </a:r>
            <a:r>
              <a:rPr lang="es-419" sz="1400" b="1" i="0" u="none" strike="noStrike" cap="none">
                <a:solidFill>
                  <a:srgbClr val="000000"/>
                </a:solidFill>
                <a:latin typeface="Montserrat Medium"/>
                <a:ea typeface="Montserrat Medium"/>
                <a:cs typeface="Montserrat Medium"/>
                <a:sym typeface="Montserrat Medium"/>
              </a:rPr>
              <a:t>.py – Eliminar una película</a:t>
            </a:r>
            <a:endParaRPr/>
          </a:p>
        </p:txBody>
      </p:sp>
      <p:sp>
        <p:nvSpPr>
          <p:cNvPr id="93" name="Google Shape;93;p6"/>
          <p:cNvSpPr txBox="1"/>
          <p:nvPr/>
        </p:nvSpPr>
        <p:spPr>
          <a:xfrm>
            <a:off x="267915" y="3354433"/>
            <a:ext cx="5448911" cy="523220"/>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000" b="0" i="0" u="none" strike="noStrike" cap="none">
                <a:solidFill>
                  <a:srgbClr val="C792EA"/>
                </a:solidFill>
                <a:highlight>
                  <a:srgbClr val="292D3E"/>
                </a:highlight>
                <a:latin typeface="Consolas"/>
                <a:ea typeface="Consolas"/>
                <a:cs typeface="Consolas"/>
                <a:sym typeface="Consolas"/>
              </a:rPr>
              <a:t>def</a:t>
            </a:r>
            <a:r>
              <a:rPr lang="es-419" sz="1000" b="0" i="0" u="none" strike="noStrike" cap="none">
                <a:solidFill>
                  <a:srgbClr val="BFC7D5"/>
                </a:solidFill>
                <a:highlight>
                  <a:srgbClr val="292D3E"/>
                </a:highlight>
                <a:latin typeface="Consolas"/>
                <a:ea typeface="Consolas"/>
                <a:cs typeface="Consolas"/>
                <a:sym typeface="Consolas"/>
              </a:rPr>
              <a:t> </a:t>
            </a:r>
            <a:r>
              <a:rPr lang="es-419" sz="1000" b="0" i="0" u="none" strike="noStrike" cap="none">
                <a:solidFill>
                  <a:srgbClr val="82AAFF"/>
                </a:solidFill>
                <a:highlight>
                  <a:srgbClr val="292D3E"/>
                </a:highlight>
                <a:latin typeface="Consolas"/>
                <a:ea typeface="Consolas"/>
                <a:cs typeface="Consolas"/>
                <a:sym typeface="Consolas"/>
              </a:rPr>
              <a:t>delete_movie</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89DDFF"/>
                </a:solidFill>
                <a:highlight>
                  <a:srgbClr val="292D3E"/>
                </a:highlight>
                <a:latin typeface="Consolas"/>
                <a:ea typeface="Consolas"/>
                <a:cs typeface="Consolas"/>
                <a:sym typeface="Consolas"/>
              </a:rPr>
              <a:t>movie_id</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000" b="0" i="0" u="none" strike="noStrike" cap="none">
                <a:solidFill>
                  <a:srgbClr val="BFC7D5"/>
                </a:solidFill>
                <a:highlight>
                  <a:srgbClr val="292D3E"/>
                </a:highlight>
                <a:latin typeface="Consolas"/>
                <a:ea typeface="Consolas"/>
                <a:cs typeface="Consolas"/>
                <a:sym typeface="Consolas"/>
              </a:rPr>
              <a:t>    </a:t>
            </a:r>
            <a:r>
              <a:rPr lang="es-419" sz="1000" b="0" i="0" u="none" strike="noStrike" cap="none">
                <a:solidFill>
                  <a:srgbClr val="C792EA"/>
                </a:solidFill>
                <a:highlight>
                  <a:srgbClr val="292D3E"/>
                </a:highlight>
                <a:latin typeface="Consolas"/>
                <a:ea typeface="Consolas"/>
                <a:cs typeface="Consolas"/>
                <a:sym typeface="Consolas"/>
              </a:rPr>
              <a:t>return</a:t>
            </a:r>
            <a:r>
              <a:rPr lang="es-419" sz="1000" b="0" i="0" u="none" strike="noStrike" cap="none">
                <a:solidFill>
                  <a:srgbClr val="BFC7D5"/>
                </a:solidFill>
                <a:highlight>
                  <a:srgbClr val="292D3E"/>
                </a:highlight>
                <a:latin typeface="Consolas"/>
                <a:ea typeface="Consolas"/>
                <a:cs typeface="Consolas"/>
                <a:sym typeface="Consolas"/>
              </a:rPr>
              <a:t> </a:t>
            </a:r>
            <a:r>
              <a:rPr lang="es-419" sz="1000" b="0" i="0" u="none" strike="noStrike" cap="none">
                <a:solidFill>
                  <a:srgbClr val="B2CCD6"/>
                </a:solidFill>
                <a:highlight>
                  <a:srgbClr val="292D3E"/>
                </a:highlight>
                <a:latin typeface="Consolas"/>
                <a:ea typeface="Consolas"/>
                <a:cs typeface="Consolas"/>
                <a:sym typeface="Consolas"/>
              </a:rPr>
              <a:t>jsonify</a:t>
            </a:r>
            <a:r>
              <a:rPr lang="es-419" sz="1000" b="0" i="0" u="none" strike="noStrike" cap="none">
                <a:solidFill>
                  <a:srgbClr val="BFC7D5"/>
                </a:solidFill>
                <a:highlight>
                  <a:srgbClr val="292D3E"/>
                </a:highlight>
                <a:latin typeface="Consolas"/>
                <a:ea typeface="Consolas"/>
                <a:cs typeface="Consolas"/>
                <a:sym typeface="Consolas"/>
              </a:rPr>
              <a:t>(</a:t>
            </a:r>
            <a:r>
              <a:rPr lang="es-419" sz="1000" b="0" i="0" u="none" strike="noStrike" cap="none">
                <a:solidFill>
                  <a:srgbClr val="7986E7"/>
                </a:solidFill>
                <a:highlight>
                  <a:srgbClr val="292D3E"/>
                </a:highlight>
                <a:latin typeface="Consolas"/>
                <a:ea typeface="Consolas"/>
                <a:cs typeface="Consolas"/>
                <a:sym typeface="Consolas"/>
              </a:rPr>
              <a:t>{</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C3E88D"/>
                </a:solidFill>
                <a:highlight>
                  <a:srgbClr val="292D3E"/>
                </a:highlight>
                <a:latin typeface="Consolas"/>
                <a:ea typeface="Consolas"/>
                <a:cs typeface="Consolas"/>
                <a:sym typeface="Consolas"/>
              </a:rPr>
              <a:t>message</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7986E7"/>
                </a:solidFill>
                <a:highlight>
                  <a:srgbClr val="292D3E"/>
                </a:highlight>
                <a:latin typeface="Consolas"/>
                <a:ea typeface="Consolas"/>
                <a:cs typeface="Consolas"/>
                <a:sym typeface="Consolas"/>
              </a:rPr>
              <a:t>: </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C3E88D"/>
                </a:solidFill>
                <a:highlight>
                  <a:srgbClr val="292D3E"/>
                </a:highlight>
                <a:latin typeface="Consolas"/>
                <a:ea typeface="Consolas"/>
                <a:cs typeface="Consolas"/>
                <a:sym typeface="Consolas"/>
              </a:rPr>
              <a:t>Movie deleted successfully</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7986E7"/>
                </a:solidFill>
                <a:highlight>
                  <a:srgbClr val="292D3E"/>
                </a:highlight>
                <a:latin typeface="Consolas"/>
                <a:ea typeface="Consolas"/>
                <a:cs typeface="Consolas"/>
                <a:sym typeface="Consolas"/>
              </a:rPr>
              <a:t>,</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C3E88D"/>
                </a:solidFill>
                <a:highlight>
                  <a:srgbClr val="292D3E"/>
                </a:highlight>
                <a:latin typeface="Consolas"/>
                <a:ea typeface="Consolas"/>
                <a:cs typeface="Consolas"/>
                <a:sym typeface="Consolas"/>
              </a:rPr>
              <a:t>id</a:t>
            </a:r>
            <a:r>
              <a:rPr lang="es-419" sz="1000" b="0" i="0" u="none" strike="noStrike" cap="none">
                <a:solidFill>
                  <a:srgbClr val="D9F5DD"/>
                </a:solidFill>
                <a:highlight>
                  <a:srgbClr val="292D3E"/>
                </a:highlight>
                <a:latin typeface="Consolas"/>
                <a:ea typeface="Consolas"/>
                <a:cs typeface="Consolas"/>
                <a:sym typeface="Consolas"/>
              </a:rPr>
              <a:t>'</a:t>
            </a:r>
            <a:r>
              <a:rPr lang="es-419" sz="1000" b="0" i="0" u="none" strike="noStrike" cap="none">
                <a:solidFill>
                  <a:srgbClr val="7986E7"/>
                </a:solidFill>
                <a:highlight>
                  <a:srgbClr val="292D3E"/>
                </a:highlight>
                <a:latin typeface="Consolas"/>
                <a:ea typeface="Consolas"/>
                <a:cs typeface="Consolas"/>
                <a:sym typeface="Consolas"/>
              </a:rPr>
              <a:t>:movie_id}</a:t>
            </a:r>
            <a:r>
              <a:rPr lang="es-419" sz="1000" b="0" i="0" u="none" strike="noStrike" cap="none">
                <a:solidFill>
                  <a:srgbClr val="BFC7D5"/>
                </a:solidFill>
                <a:highlight>
                  <a:srgbClr val="292D3E"/>
                </a:highlight>
                <a:latin typeface="Consolas"/>
                <a:ea typeface="Consolas"/>
                <a:cs typeface="Consolas"/>
                <a:sym typeface="Consolas"/>
              </a:rPr>
              <a:t>)</a:t>
            </a:r>
            <a:br>
              <a:rPr lang="es-419" sz="800" b="0" i="0" u="none" strike="noStrike" cap="none">
                <a:solidFill>
                  <a:srgbClr val="BFC7D5"/>
                </a:solidFill>
                <a:highlight>
                  <a:srgbClr val="292D3E"/>
                </a:highlight>
                <a:latin typeface="Consolas"/>
                <a:ea typeface="Consolas"/>
                <a:cs typeface="Consolas"/>
                <a:sym typeface="Consolas"/>
              </a:rPr>
            </a:br>
            <a:endParaRPr sz="800" b="0" i="0" u="none" strike="noStrike" cap="none">
              <a:solidFill>
                <a:srgbClr val="BFC7D5"/>
              </a:solidFill>
              <a:highlight>
                <a:srgbClr val="292D3E"/>
              </a:highlight>
              <a:latin typeface="Consolas"/>
              <a:ea typeface="Consolas"/>
              <a:cs typeface="Consolas"/>
              <a:sym typeface="Consolas"/>
            </a:endParaRPr>
          </a:p>
        </p:txBody>
      </p:sp>
      <p:sp>
        <p:nvSpPr>
          <p:cNvPr id="94" name="Google Shape;94;p6"/>
          <p:cNvSpPr txBox="1"/>
          <p:nvPr/>
        </p:nvSpPr>
        <p:spPr>
          <a:xfrm>
            <a:off x="170202" y="457553"/>
            <a:ext cx="66741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Creación d</a:t>
            </a:r>
            <a:r>
              <a:rPr lang="es-419" sz="2500" b="1">
                <a:solidFill>
                  <a:srgbClr val="333333"/>
                </a:solidFill>
                <a:latin typeface="Montserrat"/>
                <a:ea typeface="Montserrat"/>
                <a:cs typeface="Montserrat"/>
                <a:sym typeface="Montserrat"/>
              </a:rPr>
              <a:t>e métodos en la vista</a:t>
            </a:r>
            <a:endParaRPr sz="2500" b="1" i="0" u="none" strike="noStrike" cap="none">
              <a:solidFill>
                <a:srgbClr val="333333"/>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7"/>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419"/>
              <a:t>¿Qué es un Modelo?</a:t>
            </a:r>
            <a:endParaRPr/>
          </a:p>
        </p:txBody>
      </p:sp>
      <p:sp>
        <p:nvSpPr>
          <p:cNvPr id="100" name="Google Shape;100;p7"/>
          <p:cNvSpPr txBox="1">
            <a:spLocks noGrp="1"/>
          </p:cNvSpPr>
          <p:nvPr>
            <p:ph type="subTitle" idx="1"/>
          </p:nvPr>
        </p:nvSpPr>
        <p:spPr>
          <a:xfrm>
            <a:off x="550375" y="1994901"/>
            <a:ext cx="8043300" cy="1570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700"/>
              <a:buNone/>
            </a:pPr>
            <a:r>
              <a:rPr lang="es-419"/>
              <a:t>La capa del Modelo en la arquitectura MVC es aquella que se encarga de trabajar con los datos; por lo que normalmente dentro del modelo encontraremos mecanismos para acceder a la información y actualizar los datos en la fuente de almacenamiento, que bien podría ser una base de datos relacional o no relacional.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8"/>
          <p:cNvSpPr txBox="1"/>
          <p:nvPr/>
        </p:nvSpPr>
        <p:spPr>
          <a:xfrm>
            <a:off x="359611" y="661686"/>
            <a:ext cx="7263958"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Creación del Modelo</a:t>
            </a:r>
            <a:endParaRPr sz="2500" b="1" i="0" u="none" strike="noStrike" cap="none">
              <a:solidFill>
                <a:srgbClr val="333333"/>
              </a:solidFill>
              <a:latin typeface="Montserrat"/>
              <a:ea typeface="Montserrat"/>
              <a:cs typeface="Montserrat"/>
              <a:sym typeface="Montserrat"/>
            </a:endParaRPr>
          </a:p>
        </p:txBody>
      </p:sp>
      <p:sp>
        <p:nvSpPr>
          <p:cNvPr id="106" name="Google Shape;106;p8"/>
          <p:cNvSpPr txBox="1"/>
          <p:nvPr/>
        </p:nvSpPr>
        <p:spPr>
          <a:xfrm>
            <a:off x="359611" y="1234386"/>
            <a:ext cx="7907814" cy="7694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100" b="0" i="0" u="none" strike="noStrike" cap="none">
                <a:solidFill>
                  <a:srgbClr val="000000"/>
                </a:solidFill>
                <a:latin typeface="Arial"/>
                <a:ea typeface="Arial"/>
                <a:cs typeface="Arial"/>
                <a:sym typeface="Arial"/>
              </a:rPr>
              <a:t>En el archivo app/models.py se van a definir cada modelo que contendrá los campos y métodos que pueden ser utilizados para interactuar con la base de datos.</a:t>
            </a:r>
            <a:endParaRPr/>
          </a:p>
          <a:p>
            <a:pPr marL="0" marR="0" lvl="0" indent="0" algn="l" rtl="0">
              <a:lnSpc>
                <a:spcPct val="100000"/>
              </a:lnSpc>
              <a:spcBef>
                <a:spcPts val="0"/>
              </a:spcBef>
              <a:spcAft>
                <a:spcPts val="0"/>
              </a:spcAft>
              <a:buNone/>
            </a:pPr>
            <a:r>
              <a:rPr lang="es-419" sz="1100" b="0" i="0" u="none" strike="noStrike" cap="none">
                <a:solidFill>
                  <a:srgbClr val="000000"/>
                </a:solidFill>
                <a:latin typeface="Arial"/>
                <a:ea typeface="Arial"/>
                <a:cs typeface="Arial"/>
                <a:sym typeface="Arial"/>
              </a:rPr>
              <a:t>Por lo que vamos a utilizar la implementación de una clases, definiremos los atributos de la clase correspondientemente con los campos de la tabla “movies” de nuestra base de datos.</a:t>
            </a:r>
            <a:endParaRPr sz="1100" b="0" i="0" u="none" strike="noStrike" cap="none">
              <a:solidFill>
                <a:srgbClr val="000000"/>
              </a:solidFill>
              <a:latin typeface="Arial"/>
              <a:ea typeface="Arial"/>
              <a:cs typeface="Arial"/>
              <a:sym typeface="Arial"/>
            </a:endParaRPr>
          </a:p>
        </p:txBody>
      </p:sp>
      <p:sp>
        <p:nvSpPr>
          <p:cNvPr id="107" name="Google Shape;107;p8"/>
          <p:cNvSpPr txBox="1"/>
          <p:nvPr/>
        </p:nvSpPr>
        <p:spPr>
          <a:xfrm>
            <a:off x="826936" y="2331760"/>
            <a:ext cx="7639272" cy="1615827"/>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100" b="0" i="0" u="none" strike="noStrike" cap="none">
                <a:solidFill>
                  <a:srgbClr val="C792EA"/>
                </a:solidFill>
                <a:highlight>
                  <a:srgbClr val="292D3E"/>
                </a:highlight>
                <a:latin typeface="Consolas"/>
                <a:ea typeface="Consolas"/>
                <a:cs typeface="Consolas"/>
                <a:sym typeface="Consolas"/>
              </a:rPr>
              <a:t>from</a:t>
            </a:r>
            <a:r>
              <a:rPr lang="es-419" sz="1100" b="0" i="0" u="none" strike="noStrike" cap="none">
                <a:solidFill>
                  <a:srgbClr val="BFC7D5"/>
                </a:solidFill>
                <a:highlight>
                  <a:srgbClr val="292D3E"/>
                </a:highlight>
                <a:latin typeface="Consolas"/>
                <a:ea typeface="Consolas"/>
                <a:cs typeface="Consolas"/>
                <a:sym typeface="Consolas"/>
              </a:rPr>
              <a:t> app.database </a:t>
            </a:r>
            <a:r>
              <a:rPr lang="es-419" sz="1100" b="0" i="0" u="none" strike="noStrike" cap="none">
                <a:solidFill>
                  <a:srgbClr val="C792EA"/>
                </a:solidFill>
                <a:highlight>
                  <a:srgbClr val="292D3E"/>
                </a:highlight>
                <a:latin typeface="Consolas"/>
                <a:ea typeface="Consolas"/>
                <a:cs typeface="Consolas"/>
                <a:sym typeface="Consolas"/>
              </a:rPr>
              <a:t>import</a:t>
            </a:r>
            <a:r>
              <a:rPr lang="es-419" sz="1100" b="0" i="0" u="none" strike="noStrike" cap="none">
                <a:solidFill>
                  <a:srgbClr val="BFC7D5"/>
                </a:solidFill>
                <a:highlight>
                  <a:srgbClr val="292D3E"/>
                </a:highlight>
                <a:latin typeface="Consolas"/>
                <a:ea typeface="Consolas"/>
                <a:cs typeface="Consolas"/>
                <a:sym typeface="Consolas"/>
              </a:rPr>
              <a:t> get_db</a:t>
            </a:r>
            <a:endParaRPr sz="11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br>
              <a:rPr lang="es-419" sz="1100" b="0" i="0" u="none" strike="noStrike" cap="none">
                <a:solidFill>
                  <a:srgbClr val="BFC7D5"/>
                </a:solidFill>
                <a:highlight>
                  <a:srgbClr val="292D3E"/>
                </a:highlight>
                <a:latin typeface="Consolas"/>
                <a:ea typeface="Consolas"/>
                <a:cs typeface="Consolas"/>
                <a:sym typeface="Consolas"/>
              </a:rPr>
            </a:br>
            <a:r>
              <a:rPr lang="es-419" sz="1100" b="0" i="0" u="none" strike="noStrike" cap="none">
                <a:solidFill>
                  <a:srgbClr val="C792EA"/>
                </a:solidFill>
                <a:highlight>
                  <a:srgbClr val="292D3E"/>
                </a:highlight>
                <a:latin typeface="Consolas"/>
                <a:ea typeface="Consolas"/>
                <a:cs typeface="Consolas"/>
                <a:sym typeface="Consolas"/>
              </a:rPr>
              <a:t>class</a:t>
            </a:r>
            <a:r>
              <a:rPr lang="es-419" sz="1100" b="0" i="0" u="none" strike="noStrike" cap="none">
                <a:solidFill>
                  <a:srgbClr val="BFC7D5"/>
                </a:solidFill>
                <a:highlight>
                  <a:srgbClr val="292D3E"/>
                </a:highlight>
                <a:latin typeface="Consolas"/>
                <a:ea typeface="Consolas"/>
                <a:cs typeface="Consolas"/>
                <a:sym typeface="Consolas"/>
              </a:rPr>
              <a:t> </a:t>
            </a:r>
            <a:r>
              <a:rPr lang="es-419" sz="1100" b="0" i="0" u="none" strike="noStrike" cap="none">
                <a:solidFill>
                  <a:srgbClr val="FFCB6B"/>
                </a:solidFill>
                <a:highlight>
                  <a:srgbClr val="292D3E"/>
                </a:highlight>
                <a:latin typeface="Consolas"/>
                <a:ea typeface="Consolas"/>
                <a:cs typeface="Consolas"/>
                <a:sym typeface="Consolas"/>
              </a:rPr>
              <a:t>Movie</a:t>
            </a:r>
            <a:r>
              <a:rPr lang="es-419" sz="11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100" b="0" i="0" u="none" strike="noStrike" cap="none">
                <a:solidFill>
                  <a:srgbClr val="BFC7D5"/>
                </a:solidFill>
                <a:highlight>
                  <a:srgbClr val="292D3E"/>
                </a:highlight>
                <a:latin typeface="Consolas"/>
                <a:ea typeface="Consolas"/>
                <a:cs typeface="Consolas"/>
                <a:sym typeface="Consolas"/>
              </a:rPr>
              <a:t>    </a:t>
            </a:r>
            <a:r>
              <a:rPr lang="es-419" sz="1100" b="0" i="0" u="none" strike="noStrike" cap="none">
                <a:solidFill>
                  <a:srgbClr val="C792EA"/>
                </a:solidFill>
                <a:highlight>
                  <a:srgbClr val="292D3E"/>
                </a:highlight>
                <a:latin typeface="Consolas"/>
                <a:ea typeface="Consolas"/>
                <a:cs typeface="Consolas"/>
                <a:sym typeface="Consolas"/>
              </a:rPr>
              <a:t>def</a:t>
            </a:r>
            <a:r>
              <a:rPr lang="es-419" sz="1100" b="0" i="0" u="none" strike="noStrike" cap="none">
                <a:solidFill>
                  <a:srgbClr val="BFC7D5"/>
                </a:solidFill>
                <a:highlight>
                  <a:srgbClr val="292D3E"/>
                </a:highlight>
                <a:latin typeface="Consolas"/>
                <a:ea typeface="Consolas"/>
                <a:cs typeface="Consolas"/>
                <a:sym typeface="Consolas"/>
              </a:rPr>
              <a:t> </a:t>
            </a:r>
            <a:r>
              <a:rPr lang="es-419" sz="1100" b="0" i="0" u="none" strike="noStrike" cap="none">
                <a:solidFill>
                  <a:srgbClr val="89DDFF"/>
                </a:solidFill>
                <a:highlight>
                  <a:srgbClr val="292D3E"/>
                </a:highlight>
                <a:latin typeface="Consolas"/>
                <a:ea typeface="Consolas"/>
                <a:cs typeface="Consolas"/>
                <a:sym typeface="Consolas"/>
              </a:rPr>
              <a:t>__init__</a:t>
            </a:r>
            <a:r>
              <a:rPr lang="es-419" sz="1100" b="0" i="0" u="none" strike="noStrike" cap="none">
                <a:solidFill>
                  <a:srgbClr val="D9F5DD"/>
                </a:solidFill>
                <a:highlight>
                  <a:srgbClr val="292D3E"/>
                </a:highlight>
                <a:latin typeface="Consolas"/>
                <a:ea typeface="Consolas"/>
                <a:cs typeface="Consolas"/>
                <a:sym typeface="Consolas"/>
              </a:rPr>
              <a:t>(</a:t>
            </a:r>
            <a:r>
              <a:rPr lang="es-419" sz="1100" b="0" i="0" u="none" strike="noStrike" cap="none">
                <a:solidFill>
                  <a:srgbClr val="89DDFF"/>
                </a:solidFill>
                <a:highlight>
                  <a:srgbClr val="292D3E"/>
                </a:highlight>
                <a:latin typeface="Consolas"/>
                <a:ea typeface="Consolas"/>
                <a:cs typeface="Consolas"/>
                <a:sym typeface="Consolas"/>
              </a:rPr>
              <a:t>self</a:t>
            </a:r>
            <a:r>
              <a:rPr lang="es-419" sz="1100" b="0" i="0" u="none" strike="noStrike" cap="none">
                <a:solidFill>
                  <a:srgbClr val="BFC7D5"/>
                </a:solidFill>
                <a:highlight>
                  <a:srgbClr val="292D3E"/>
                </a:highlight>
                <a:latin typeface="Consolas"/>
                <a:ea typeface="Consolas"/>
                <a:cs typeface="Consolas"/>
                <a:sym typeface="Consolas"/>
              </a:rPr>
              <a:t>, </a:t>
            </a:r>
            <a:r>
              <a:rPr lang="es-419" sz="1100" b="0" i="0" u="none" strike="noStrike" cap="none">
                <a:solidFill>
                  <a:srgbClr val="89DDFF"/>
                </a:solidFill>
                <a:highlight>
                  <a:srgbClr val="292D3E"/>
                </a:highlight>
                <a:latin typeface="Consolas"/>
                <a:ea typeface="Consolas"/>
                <a:cs typeface="Consolas"/>
                <a:sym typeface="Consolas"/>
              </a:rPr>
              <a:t>id_movie=</a:t>
            </a:r>
            <a:r>
              <a:rPr lang="es-419" sz="1100" b="0" i="0" u="none" strike="noStrike" cap="none">
                <a:solidFill>
                  <a:srgbClr val="FF5874"/>
                </a:solidFill>
                <a:highlight>
                  <a:srgbClr val="292D3E"/>
                </a:highlight>
                <a:latin typeface="Consolas"/>
                <a:ea typeface="Consolas"/>
                <a:cs typeface="Consolas"/>
                <a:sym typeface="Consolas"/>
              </a:rPr>
              <a:t>None</a:t>
            </a:r>
            <a:r>
              <a:rPr lang="es-419" sz="1100" b="0" i="0" u="none" strike="noStrike" cap="none">
                <a:solidFill>
                  <a:srgbClr val="BFC7D5"/>
                </a:solidFill>
                <a:highlight>
                  <a:srgbClr val="292D3E"/>
                </a:highlight>
                <a:latin typeface="Consolas"/>
                <a:ea typeface="Consolas"/>
                <a:cs typeface="Consolas"/>
                <a:sym typeface="Consolas"/>
              </a:rPr>
              <a:t>, </a:t>
            </a:r>
            <a:r>
              <a:rPr lang="es-419" sz="1100" b="0" i="0" u="none" strike="noStrike" cap="none">
                <a:solidFill>
                  <a:srgbClr val="89DDFF"/>
                </a:solidFill>
                <a:highlight>
                  <a:srgbClr val="292D3E"/>
                </a:highlight>
                <a:latin typeface="Consolas"/>
                <a:ea typeface="Consolas"/>
                <a:cs typeface="Consolas"/>
                <a:sym typeface="Consolas"/>
              </a:rPr>
              <a:t>title=</a:t>
            </a:r>
            <a:r>
              <a:rPr lang="es-419" sz="1100" b="0" i="0" u="none" strike="noStrike" cap="none">
                <a:solidFill>
                  <a:srgbClr val="FF5874"/>
                </a:solidFill>
                <a:highlight>
                  <a:srgbClr val="292D3E"/>
                </a:highlight>
                <a:latin typeface="Consolas"/>
                <a:ea typeface="Consolas"/>
                <a:cs typeface="Consolas"/>
                <a:sym typeface="Consolas"/>
              </a:rPr>
              <a:t>None</a:t>
            </a:r>
            <a:r>
              <a:rPr lang="es-419" sz="1100" b="0" i="0" u="none" strike="noStrike" cap="none">
                <a:solidFill>
                  <a:srgbClr val="BFC7D5"/>
                </a:solidFill>
                <a:highlight>
                  <a:srgbClr val="292D3E"/>
                </a:highlight>
                <a:latin typeface="Consolas"/>
                <a:ea typeface="Consolas"/>
                <a:cs typeface="Consolas"/>
                <a:sym typeface="Consolas"/>
              </a:rPr>
              <a:t>, </a:t>
            </a:r>
            <a:r>
              <a:rPr lang="es-419" sz="1100" b="0" i="0" u="none" strike="noStrike" cap="none">
                <a:solidFill>
                  <a:srgbClr val="89DDFF"/>
                </a:solidFill>
                <a:highlight>
                  <a:srgbClr val="292D3E"/>
                </a:highlight>
                <a:latin typeface="Consolas"/>
                <a:ea typeface="Consolas"/>
                <a:cs typeface="Consolas"/>
                <a:sym typeface="Consolas"/>
              </a:rPr>
              <a:t>director=</a:t>
            </a:r>
            <a:r>
              <a:rPr lang="es-419" sz="1100" b="0" i="0" u="none" strike="noStrike" cap="none">
                <a:solidFill>
                  <a:srgbClr val="FF5874"/>
                </a:solidFill>
                <a:highlight>
                  <a:srgbClr val="292D3E"/>
                </a:highlight>
                <a:latin typeface="Consolas"/>
                <a:ea typeface="Consolas"/>
                <a:cs typeface="Consolas"/>
                <a:sym typeface="Consolas"/>
              </a:rPr>
              <a:t>None</a:t>
            </a:r>
            <a:r>
              <a:rPr lang="es-419" sz="1100" b="0" i="0" u="none" strike="noStrike" cap="none">
                <a:solidFill>
                  <a:srgbClr val="BFC7D5"/>
                </a:solidFill>
                <a:highlight>
                  <a:srgbClr val="292D3E"/>
                </a:highlight>
                <a:latin typeface="Consolas"/>
                <a:ea typeface="Consolas"/>
                <a:cs typeface="Consolas"/>
                <a:sym typeface="Consolas"/>
              </a:rPr>
              <a:t>, </a:t>
            </a:r>
            <a:r>
              <a:rPr lang="es-419" sz="1100" b="0" i="0" u="none" strike="noStrike" cap="none">
                <a:solidFill>
                  <a:srgbClr val="89DDFF"/>
                </a:solidFill>
                <a:highlight>
                  <a:srgbClr val="292D3E"/>
                </a:highlight>
                <a:latin typeface="Consolas"/>
                <a:ea typeface="Consolas"/>
                <a:cs typeface="Consolas"/>
                <a:sym typeface="Consolas"/>
              </a:rPr>
              <a:t>release_date=</a:t>
            </a:r>
            <a:r>
              <a:rPr lang="es-419" sz="1100" b="0" i="0" u="none" strike="noStrike" cap="none">
                <a:solidFill>
                  <a:srgbClr val="FF5874"/>
                </a:solidFill>
                <a:highlight>
                  <a:srgbClr val="292D3E"/>
                </a:highlight>
                <a:latin typeface="Consolas"/>
                <a:ea typeface="Consolas"/>
                <a:cs typeface="Consolas"/>
                <a:sym typeface="Consolas"/>
              </a:rPr>
              <a:t>None</a:t>
            </a:r>
            <a:r>
              <a:rPr lang="es-419" sz="1100" b="0" i="0" u="none" strike="noStrike" cap="none">
                <a:solidFill>
                  <a:srgbClr val="BFC7D5"/>
                </a:solidFill>
                <a:highlight>
                  <a:srgbClr val="292D3E"/>
                </a:highlight>
                <a:latin typeface="Consolas"/>
                <a:ea typeface="Consolas"/>
                <a:cs typeface="Consolas"/>
                <a:sym typeface="Consolas"/>
              </a:rPr>
              <a:t>, </a:t>
            </a:r>
            <a:r>
              <a:rPr lang="es-419" sz="1100" b="0" i="0" u="none" strike="noStrike" cap="none">
                <a:solidFill>
                  <a:srgbClr val="89DDFF"/>
                </a:solidFill>
                <a:highlight>
                  <a:srgbClr val="292D3E"/>
                </a:highlight>
                <a:latin typeface="Consolas"/>
                <a:ea typeface="Consolas"/>
                <a:cs typeface="Consolas"/>
                <a:sym typeface="Consolas"/>
              </a:rPr>
              <a:t>banner=</a:t>
            </a:r>
            <a:r>
              <a:rPr lang="es-419" sz="1100" b="0" i="0" u="none" strike="noStrike" cap="none">
                <a:solidFill>
                  <a:srgbClr val="FF5874"/>
                </a:solidFill>
                <a:highlight>
                  <a:srgbClr val="292D3E"/>
                </a:highlight>
                <a:latin typeface="Consolas"/>
                <a:ea typeface="Consolas"/>
                <a:cs typeface="Consolas"/>
                <a:sym typeface="Consolas"/>
              </a:rPr>
              <a:t>None</a:t>
            </a:r>
            <a:r>
              <a:rPr lang="es-419" sz="1100" b="0" i="0" u="none" strike="noStrike" cap="none">
                <a:solidFill>
                  <a:srgbClr val="D9F5DD"/>
                </a:solidFill>
                <a:highlight>
                  <a:srgbClr val="292D3E"/>
                </a:highlight>
                <a:latin typeface="Consolas"/>
                <a:ea typeface="Consolas"/>
                <a:cs typeface="Consolas"/>
                <a:sym typeface="Consolas"/>
              </a:rPr>
              <a:t>)</a:t>
            </a:r>
            <a:r>
              <a:rPr lang="es-419" sz="110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100" b="0" i="0" u="none" strike="noStrike" cap="none">
                <a:solidFill>
                  <a:srgbClr val="BFC7D5"/>
                </a:solidFill>
                <a:highlight>
                  <a:srgbClr val="292D3E"/>
                </a:highlight>
                <a:latin typeface="Consolas"/>
                <a:ea typeface="Consolas"/>
                <a:cs typeface="Consolas"/>
                <a:sym typeface="Consolas"/>
              </a:rPr>
              <a:t>        </a:t>
            </a:r>
            <a:r>
              <a:rPr lang="es-419" sz="1100" b="0" i="0" u="none" strike="noStrike" cap="none">
                <a:solidFill>
                  <a:srgbClr val="8EACE3"/>
                </a:solidFill>
                <a:highlight>
                  <a:srgbClr val="292D3E"/>
                </a:highlight>
                <a:latin typeface="Consolas"/>
                <a:ea typeface="Consolas"/>
                <a:cs typeface="Consolas"/>
                <a:sym typeface="Consolas"/>
              </a:rPr>
              <a:t>self</a:t>
            </a:r>
            <a:r>
              <a:rPr lang="es-419" sz="1100" b="0" i="0" u="none" strike="noStrike" cap="none">
                <a:solidFill>
                  <a:srgbClr val="BFC7D5"/>
                </a:solidFill>
                <a:highlight>
                  <a:srgbClr val="292D3E"/>
                </a:highlight>
                <a:latin typeface="Consolas"/>
                <a:ea typeface="Consolas"/>
                <a:cs typeface="Consolas"/>
                <a:sym typeface="Consolas"/>
              </a:rPr>
              <a:t>.id_movie </a:t>
            </a:r>
            <a:r>
              <a:rPr lang="es-419" sz="1100" b="0" i="0" u="none" strike="noStrike" cap="none">
                <a:solidFill>
                  <a:srgbClr val="C792EA"/>
                </a:solidFill>
                <a:highlight>
                  <a:srgbClr val="292D3E"/>
                </a:highlight>
                <a:latin typeface="Consolas"/>
                <a:ea typeface="Consolas"/>
                <a:cs typeface="Consolas"/>
                <a:sym typeface="Consolas"/>
              </a:rPr>
              <a:t>=</a:t>
            </a:r>
            <a:r>
              <a:rPr lang="es-419" sz="1100" b="0" i="0" u="none" strike="noStrike" cap="none">
                <a:solidFill>
                  <a:srgbClr val="BFC7D5"/>
                </a:solidFill>
                <a:highlight>
                  <a:srgbClr val="292D3E"/>
                </a:highlight>
                <a:latin typeface="Consolas"/>
                <a:ea typeface="Consolas"/>
                <a:cs typeface="Consolas"/>
                <a:sym typeface="Consolas"/>
              </a:rPr>
              <a:t> id_movie</a:t>
            </a:r>
            <a:endParaRPr sz="11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100" b="0" i="0" u="none" strike="noStrike" cap="none">
                <a:solidFill>
                  <a:srgbClr val="BFC7D5"/>
                </a:solidFill>
                <a:highlight>
                  <a:srgbClr val="292D3E"/>
                </a:highlight>
                <a:latin typeface="Consolas"/>
                <a:ea typeface="Consolas"/>
                <a:cs typeface="Consolas"/>
                <a:sym typeface="Consolas"/>
              </a:rPr>
              <a:t>        </a:t>
            </a:r>
            <a:r>
              <a:rPr lang="es-419" sz="1100" b="0" i="0" u="none" strike="noStrike" cap="none">
                <a:solidFill>
                  <a:srgbClr val="8EACE3"/>
                </a:solidFill>
                <a:highlight>
                  <a:srgbClr val="292D3E"/>
                </a:highlight>
                <a:latin typeface="Consolas"/>
                <a:ea typeface="Consolas"/>
                <a:cs typeface="Consolas"/>
                <a:sym typeface="Consolas"/>
              </a:rPr>
              <a:t>self</a:t>
            </a:r>
            <a:r>
              <a:rPr lang="es-419" sz="1100" b="0" i="0" u="none" strike="noStrike" cap="none">
                <a:solidFill>
                  <a:srgbClr val="BFC7D5"/>
                </a:solidFill>
                <a:highlight>
                  <a:srgbClr val="292D3E"/>
                </a:highlight>
                <a:latin typeface="Consolas"/>
                <a:ea typeface="Consolas"/>
                <a:cs typeface="Consolas"/>
                <a:sym typeface="Consolas"/>
              </a:rPr>
              <a:t>.title </a:t>
            </a:r>
            <a:r>
              <a:rPr lang="es-419" sz="1100" b="0" i="0" u="none" strike="noStrike" cap="none">
                <a:solidFill>
                  <a:srgbClr val="C792EA"/>
                </a:solidFill>
                <a:highlight>
                  <a:srgbClr val="292D3E"/>
                </a:highlight>
                <a:latin typeface="Consolas"/>
                <a:ea typeface="Consolas"/>
                <a:cs typeface="Consolas"/>
                <a:sym typeface="Consolas"/>
              </a:rPr>
              <a:t>=</a:t>
            </a:r>
            <a:r>
              <a:rPr lang="es-419" sz="1100" b="0" i="0" u="none" strike="noStrike" cap="none">
                <a:solidFill>
                  <a:srgbClr val="BFC7D5"/>
                </a:solidFill>
                <a:highlight>
                  <a:srgbClr val="292D3E"/>
                </a:highlight>
                <a:latin typeface="Consolas"/>
                <a:ea typeface="Consolas"/>
                <a:cs typeface="Consolas"/>
                <a:sym typeface="Consolas"/>
              </a:rPr>
              <a:t> title</a:t>
            </a:r>
            <a:endParaRPr sz="11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100" b="0" i="0" u="none" strike="noStrike" cap="none">
                <a:solidFill>
                  <a:srgbClr val="BFC7D5"/>
                </a:solidFill>
                <a:highlight>
                  <a:srgbClr val="292D3E"/>
                </a:highlight>
                <a:latin typeface="Consolas"/>
                <a:ea typeface="Consolas"/>
                <a:cs typeface="Consolas"/>
                <a:sym typeface="Consolas"/>
              </a:rPr>
              <a:t>        </a:t>
            </a:r>
            <a:r>
              <a:rPr lang="es-419" sz="1100" b="0" i="0" u="none" strike="noStrike" cap="none">
                <a:solidFill>
                  <a:srgbClr val="8EACE3"/>
                </a:solidFill>
                <a:highlight>
                  <a:srgbClr val="292D3E"/>
                </a:highlight>
                <a:latin typeface="Consolas"/>
                <a:ea typeface="Consolas"/>
                <a:cs typeface="Consolas"/>
                <a:sym typeface="Consolas"/>
              </a:rPr>
              <a:t>self</a:t>
            </a:r>
            <a:r>
              <a:rPr lang="es-419" sz="1100" b="0" i="0" u="none" strike="noStrike" cap="none">
                <a:solidFill>
                  <a:srgbClr val="BFC7D5"/>
                </a:solidFill>
                <a:highlight>
                  <a:srgbClr val="292D3E"/>
                </a:highlight>
                <a:latin typeface="Consolas"/>
                <a:ea typeface="Consolas"/>
                <a:cs typeface="Consolas"/>
                <a:sym typeface="Consolas"/>
              </a:rPr>
              <a:t>.director </a:t>
            </a:r>
            <a:r>
              <a:rPr lang="es-419" sz="1100" b="0" i="0" u="none" strike="noStrike" cap="none">
                <a:solidFill>
                  <a:srgbClr val="C792EA"/>
                </a:solidFill>
                <a:highlight>
                  <a:srgbClr val="292D3E"/>
                </a:highlight>
                <a:latin typeface="Consolas"/>
                <a:ea typeface="Consolas"/>
                <a:cs typeface="Consolas"/>
                <a:sym typeface="Consolas"/>
              </a:rPr>
              <a:t>=</a:t>
            </a:r>
            <a:r>
              <a:rPr lang="es-419" sz="1100" b="0" i="0" u="none" strike="noStrike" cap="none">
                <a:solidFill>
                  <a:srgbClr val="BFC7D5"/>
                </a:solidFill>
                <a:highlight>
                  <a:srgbClr val="292D3E"/>
                </a:highlight>
                <a:latin typeface="Consolas"/>
                <a:ea typeface="Consolas"/>
                <a:cs typeface="Consolas"/>
                <a:sym typeface="Consolas"/>
              </a:rPr>
              <a:t> director</a:t>
            </a:r>
            <a:endParaRPr/>
          </a:p>
          <a:p>
            <a:pPr marL="0" marR="0" lvl="0" indent="0" algn="l" rtl="0">
              <a:lnSpc>
                <a:spcPct val="100000"/>
              </a:lnSpc>
              <a:spcBef>
                <a:spcPts val="0"/>
              </a:spcBef>
              <a:spcAft>
                <a:spcPts val="0"/>
              </a:spcAft>
              <a:buNone/>
            </a:pPr>
            <a:r>
              <a:rPr lang="es-419" sz="1100" b="0" i="0" u="none" strike="noStrike" cap="none">
                <a:solidFill>
                  <a:srgbClr val="BFC7D5"/>
                </a:solidFill>
                <a:highlight>
                  <a:srgbClr val="292D3E"/>
                </a:highlight>
                <a:latin typeface="Consolas"/>
                <a:ea typeface="Consolas"/>
                <a:cs typeface="Consolas"/>
                <a:sym typeface="Consolas"/>
              </a:rPr>
              <a:t>        </a:t>
            </a:r>
            <a:r>
              <a:rPr lang="es-419" sz="1100" b="0" i="0" u="none" strike="noStrike" cap="none">
                <a:solidFill>
                  <a:srgbClr val="8EACE3"/>
                </a:solidFill>
                <a:highlight>
                  <a:srgbClr val="292D3E"/>
                </a:highlight>
                <a:latin typeface="Consolas"/>
                <a:ea typeface="Consolas"/>
                <a:cs typeface="Consolas"/>
                <a:sym typeface="Consolas"/>
              </a:rPr>
              <a:t>self</a:t>
            </a:r>
            <a:r>
              <a:rPr lang="es-419" sz="1100" b="0" i="0" u="none" strike="noStrike" cap="none">
                <a:solidFill>
                  <a:srgbClr val="BFC7D5"/>
                </a:solidFill>
                <a:highlight>
                  <a:srgbClr val="292D3E"/>
                </a:highlight>
                <a:latin typeface="Consolas"/>
                <a:ea typeface="Consolas"/>
                <a:cs typeface="Consolas"/>
                <a:sym typeface="Consolas"/>
              </a:rPr>
              <a:t>.release_date </a:t>
            </a:r>
            <a:r>
              <a:rPr lang="es-419" sz="1100" b="0" i="0" u="none" strike="noStrike" cap="none">
                <a:solidFill>
                  <a:srgbClr val="C792EA"/>
                </a:solidFill>
                <a:highlight>
                  <a:srgbClr val="292D3E"/>
                </a:highlight>
                <a:latin typeface="Consolas"/>
                <a:ea typeface="Consolas"/>
                <a:cs typeface="Consolas"/>
                <a:sym typeface="Consolas"/>
              </a:rPr>
              <a:t>=</a:t>
            </a:r>
            <a:r>
              <a:rPr lang="es-419" sz="1100" b="0" i="0" u="none" strike="noStrike" cap="none">
                <a:solidFill>
                  <a:srgbClr val="BFC7D5"/>
                </a:solidFill>
                <a:highlight>
                  <a:srgbClr val="292D3E"/>
                </a:highlight>
                <a:latin typeface="Consolas"/>
                <a:ea typeface="Consolas"/>
                <a:cs typeface="Consolas"/>
                <a:sym typeface="Consolas"/>
              </a:rPr>
              <a:t> release_date</a:t>
            </a:r>
            <a:endParaRPr sz="11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100" b="0" i="0" u="none" strike="noStrike" cap="none">
                <a:solidFill>
                  <a:srgbClr val="BFC7D5"/>
                </a:solidFill>
                <a:highlight>
                  <a:srgbClr val="292D3E"/>
                </a:highlight>
                <a:latin typeface="Consolas"/>
                <a:ea typeface="Consolas"/>
                <a:cs typeface="Consolas"/>
                <a:sym typeface="Consolas"/>
              </a:rPr>
              <a:t>        </a:t>
            </a:r>
            <a:r>
              <a:rPr lang="es-419" sz="1100" b="0" i="0" u="none" strike="noStrike" cap="none">
                <a:solidFill>
                  <a:srgbClr val="8EACE3"/>
                </a:solidFill>
                <a:highlight>
                  <a:srgbClr val="292D3E"/>
                </a:highlight>
                <a:latin typeface="Consolas"/>
                <a:ea typeface="Consolas"/>
                <a:cs typeface="Consolas"/>
                <a:sym typeface="Consolas"/>
              </a:rPr>
              <a:t>self</a:t>
            </a:r>
            <a:r>
              <a:rPr lang="es-419" sz="1100" b="0" i="0" u="none" strike="noStrike" cap="none">
                <a:solidFill>
                  <a:srgbClr val="BFC7D5"/>
                </a:solidFill>
                <a:highlight>
                  <a:srgbClr val="292D3E"/>
                </a:highlight>
                <a:latin typeface="Consolas"/>
                <a:ea typeface="Consolas"/>
                <a:cs typeface="Consolas"/>
                <a:sym typeface="Consolas"/>
              </a:rPr>
              <a:t>.banner </a:t>
            </a:r>
            <a:r>
              <a:rPr lang="es-419" sz="1100" b="0" i="0" u="none" strike="noStrike" cap="none">
                <a:solidFill>
                  <a:srgbClr val="C792EA"/>
                </a:solidFill>
                <a:highlight>
                  <a:srgbClr val="292D3E"/>
                </a:highlight>
                <a:latin typeface="Consolas"/>
                <a:ea typeface="Consolas"/>
                <a:cs typeface="Consolas"/>
                <a:sym typeface="Consolas"/>
              </a:rPr>
              <a:t>=</a:t>
            </a:r>
            <a:r>
              <a:rPr lang="es-419" sz="1100" b="0" i="0" u="none" strike="noStrike" cap="none">
                <a:solidFill>
                  <a:srgbClr val="BFC7D5"/>
                </a:solidFill>
                <a:highlight>
                  <a:srgbClr val="292D3E"/>
                </a:highlight>
                <a:latin typeface="Consolas"/>
                <a:ea typeface="Consolas"/>
                <a:cs typeface="Consolas"/>
                <a:sym typeface="Consolas"/>
              </a:rPr>
              <a:t> banner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9"/>
          <p:cNvSpPr txBox="1"/>
          <p:nvPr/>
        </p:nvSpPr>
        <p:spPr>
          <a:xfrm>
            <a:off x="375513" y="626625"/>
            <a:ext cx="7263958"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Creación del Modelo</a:t>
            </a:r>
            <a:endParaRPr sz="2500" b="1" i="0" u="none" strike="noStrike" cap="none">
              <a:solidFill>
                <a:srgbClr val="333333"/>
              </a:solidFill>
              <a:latin typeface="Montserrat"/>
              <a:ea typeface="Montserrat"/>
              <a:cs typeface="Montserrat"/>
              <a:sym typeface="Montserrat"/>
            </a:endParaRPr>
          </a:p>
        </p:txBody>
      </p:sp>
      <p:sp>
        <p:nvSpPr>
          <p:cNvPr id="113" name="Google Shape;113;p9"/>
          <p:cNvSpPr txBox="1"/>
          <p:nvPr/>
        </p:nvSpPr>
        <p:spPr>
          <a:xfrm>
            <a:off x="441158" y="1199325"/>
            <a:ext cx="413084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1400" b="1" i="0" u="none" strike="noStrike" cap="none">
                <a:solidFill>
                  <a:srgbClr val="333333"/>
                </a:solidFill>
                <a:latin typeface="Montserrat"/>
                <a:ea typeface="Montserrat"/>
                <a:cs typeface="Montserrat"/>
                <a:sym typeface="Montserrat"/>
              </a:rPr>
              <a:t>Método para traer listado de películas</a:t>
            </a:r>
            <a:endParaRPr sz="1400" b="1" i="0" u="none" strike="noStrike" cap="none">
              <a:solidFill>
                <a:srgbClr val="333333"/>
              </a:solidFill>
              <a:latin typeface="Montserrat"/>
              <a:ea typeface="Montserrat"/>
              <a:cs typeface="Montserrat"/>
              <a:sym typeface="Montserrat"/>
            </a:endParaRPr>
          </a:p>
        </p:txBody>
      </p:sp>
      <p:sp>
        <p:nvSpPr>
          <p:cNvPr id="114" name="Google Shape;114;p9"/>
          <p:cNvSpPr txBox="1"/>
          <p:nvPr/>
        </p:nvSpPr>
        <p:spPr>
          <a:xfrm>
            <a:off x="588396" y="1772025"/>
            <a:ext cx="8142000" cy="1708200"/>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419" sz="1050" b="0" i="0" u="none" strike="noStrike" cap="none">
                <a:solidFill>
                  <a:srgbClr val="FFCB6B"/>
                </a:solidFill>
                <a:highlight>
                  <a:srgbClr val="292D3E"/>
                </a:highlight>
                <a:latin typeface="Consolas"/>
                <a:ea typeface="Consolas"/>
                <a:cs typeface="Consolas"/>
                <a:sym typeface="Consolas"/>
              </a:rPr>
              <a:t>    @staticmethod</a:t>
            </a:r>
            <a:endParaRPr sz="105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050" b="0" i="0" u="none" strike="noStrike" cap="none">
                <a:solidFill>
                  <a:srgbClr val="BFC7D5"/>
                </a:solidFill>
                <a:highlight>
                  <a:srgbClr val="292D3E"/>
                </a:highlight>
                <a:latin typeface="Consolas"/>
                <a:ea typeface="Consolas"/>
                <a:cs typeface="Consolas"/>
                <a:sym typeface="Consolas"/>
              </a:rPr>
              <a:t>    </a:t>
            </a:r>
            <a:r>
              <a:rPr lang="es-419" sz="1050" b="0" i="0" u="none" strike="noStrike" cap="none">
                <a:solidFill>
                  <a:srgbClr val="C792EA"/>
                </a:solidFill>
                <a:highlight>
                  <a:srgbClr val="292D3E"/>
                </a:highlight>
                <a:latin typeface="Consolas"/>
                <a:ea typeface="Consolas"/>
                <a:cs typeface="Consolas"/>
                <a:sym typeface="Consolas"/>
              </a:rPr>
              <a:t>def</a:t>
            </a:r>
            <a:r>
              <a:rPr lang="es-419" sz="1050" b="0" i="0" u="none" strike="noStrike" cap="none">
                <a:solidFill>
                  <a:srgbClr val="BFC7D5"/>
                </a:solidFill>
                <a:highlight>
                  <a:srgbClr val="292D3E"/>
                </a:highlight>
                <a:latin typeface="Consolas"/>
                <a:ea typeface="Consolas"/>
                <a:cs typeface="Consolas"/>
                <a:sym typeface="Consolas"/>
              </a:rPr>
              <a:t> </a:t>
            </a:r>
            <a:r>
              <a:rPr lang="es-419" sz="1050" b="0" i="0" u="none" strike="noStrike" cap="none">
                <a:solidFill>
                  <a:srgbClr val="82AAFF"/>
                </a:solidFill>
                <a:highlight>
                  <a:srgbClr val="292D3E"/>
                </a:highlight>
                <a:latin typeface="Consolas"/>
                <a:ea typeface="Consolas"/>
                <a:cs typeface="Consolas"/>
                <a:sym typeface="Consolas"/>
              </a:rPr>
              <a:t>get_all</a:t>
            </a:r>
            <a:r>
              <a:rPr lang="es-419" sz="1050" b="0" i="0" u="none" strike="noStrike" cap="none">
                <a:solidFill>
                  <a:srgbClr val="D9F5DD"/>
                </a:solidFill>
                <a:highlight>
                  <a:srgbClr val="292D3E"/>
                </a:highlight>
                <a:latin typeface="Consolas"/>
                <a:ea typeface="Consolas"/>
                <a:cs typeface="Consolas"/>
                <a:sym typeface="Consolas"/>
              </a:rPr>
              <a:t>()</a:t>
            </a:r>
            <a:r>
              <a:rPr lang="es-419" sz="105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050" b="0" i="0" u="none" strike="noStrike" cap="none">
                <a:solidFill>
                  <a:srgbClr val="BFC7D5"/>
                </a:solidFill>
                <a:highlight>
                  <a:srgbClr val="292D3E"/>
                </a:highlight>
                <a:latin typeface="Consolas"/>
                <a:ea typeface="Consolas"/>
                <a:cs typeface="Consolas"/>
                <a:sym typeface="Consolas"/>
              </a:rPr>
              <a:t>        db </a:t>
            </a:r>
            <a:r>
              <a:rPr lang="es-419" sz="1050" b="0" i="0" u="none" strike="noStrike" cap="none">
                <a:solidFill>
                  <a:srgbClr val="C792EA"/>
                </a:solidFill>
                <a:highlight>
                  <a:srgbClr val="292D3E"/>
                </a:highlight>
                <a:latin typeface="Consolas"/>
                <a:ea typeface="Consolas"/>
                <a:cs typeface="Consolas"/>
                <a:sym typeface="Consolas"/>
              </a:rPr>
              <a:t>=</a:t>
            </a:r>
            <a:r>
              <a:rPr lang="es-419" sz="1050" b="0" i="0" u="none" strike="noStrike" cap="none">
                <a:solidFill>
                  <a:srgbClr val="BFC7D5"/>
                </a:solidFill>
                <a:highlight>
                  <a:srgbClr val="292D3E"/>
                </a:highlight>
                <a:latin typeface="Consolas"/>
                <a:ea typeface="Consolas"/>
                <a:cs typeface="Consolas"/>
                <a:sym typeface="Consolas"/>
              </a:rPr>
              <a:t> </a:t>
            </a:r>
            <a:r>
              <a:rPr lang="es-419" sz="1050" b="0" i="0" u="none" strike="noStrike" cap="none">
                <a:solidFill>
                  <a:srgbClr val="B2CCD6"/>
                </a:solidFill>
                <a:highlight>
                  <a:srgbClr val="292D3E"/>
                </a:highlight>
                <a:latin typeface="Consolas"/>
                <a:ea typeface="Consolas"/>
                <a:cs typeface="Consolas"/>
                <a:sym typeface="Consolas"/>
              </a:rPr>
              <a:t>get_db</a:t>
            </a:r>
            <a:r>
              <a:rPr lang="es-419" sz="105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050" b="0" i="0" u="none" strike="noStrike" cap="none">
                <a:solidFill>
                  <a:srgbClr val="BFC7D5"/>
                </a:solidFill>
                <a:highlight>
                  <a:srgbClr val="292D3E"/>
                </a:highlight>
                <a:latin typeface="Consolas"/>
                <a:ea typeface="Consolas"/>
                <a:cs typeface="Consolas"/>
                <a:sym typeface="Consolas"/>
              </a:rPr>
              <a:t>        cursor </a:t>
            </a:r>
            <a:r>
              <a:rPr lang="es-419" sz="1050" b="0" i="0" u="none" strike="noStrike" cap="none">
                <a:solidFill>
                  <a:srgbClr val="C792EA"/>
                </a:solidFill>
                <a:highlight>
                  <a:srgbClr val="292D3E"/>
                </a:highlight>
                <a:latin typeface="Consolas"/>
                <a:ea typeface="Consolas"/>
                <a:cs typeface="Consolas"/>
                <a:sym typeface="Consolas"/>
              </a:rPr>
              <a:t>=</a:t>
            </a:r>
            <a:r>
              <a:rPr lang="es-419" sz="1050" b="0" i="0" u="none" strike="noStrike" cap="none">
                <a:solidFill>
                  <a:srgbClr val="BFC7D5"/>
                </a:solidFill>
                <a:highlight>
                  <a:srgbClr val="292D3E"/>
                </a:highlight>
                <a:latin typeface="Consolas"/>
                <a:ea typeface="Consolas"/>
                <a:cs typeface="Consolas"/>
                <a:sym typeface="Consolas"/>
              </a:rPr>
              <a:t> db.</a:t>
            </a:r>
            <a:r>
              <a:rPr lang="es-419" sz="1050" b="0" i="0" u="none" strike="noStrike" cap="none">
                <a:solidFill>
                  <a:srgbClr val="B2CCD6"/>
                </a:solidFill>
                <a:highlight>
                  <a:srgbClr val="292D3E"/>
                </a:highlight>
                <a:latin typeface="Consolas"/>
                <a:ea typeface="Consolas"/>
                <a:cs typeface="Consolas"/>
                <a:sym typeface="Consolas"/>
              </a:rPr>
              <a:t>cursor</a:t>
            </a:r>
            <a:r>
              <a:rPr lang="es-419" sz="105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050" b="0" i="0" u="none" strike="noStrike" cap="none">
                <a:solidFill>
                  <a:srgbClr val="BFC7D5"/>
                </a:solidFill>
                <a:highlight>
                  <a:srgbClr val="292D3E"/>
                </a:highlight>
                <a:latin typeface="Consolas"/>
                <a:ea typeface="Consolas"/>
                <a:cs typeface="Consolas"/>
                <a:sym typeface="Consolas"/>
              </a:rPr>
              <a:t>        cursor.</a:t>
            </a:r>
            <a:r>
              <a:rPr lang="es-419" sz="1050" b="0" i="0" u="none" strike="noStrike" cap="none">
                <a:solidFill>
                  <a:srgbClr val="B2CCD6"/>
                </a:solidFill>
                <a:highlight>
                  <a:srgbClr val="292D3E"/>
                </a:highlight>
                <a:latin typeface="Consolas"/>
                <a:ea typeface="Consolas"/>
                <a:cs typeface="Consolas"/>
                <a:sym typeface="Consolas"/>
              </a:rPr>
              <a:t>execute</a:t>
            </a:r>
            <a:r>
              <a:rPr lang="es-419" sz="1050" b="0" i="0" u="none" strike="noStrike" cap="none">
                <a:solidFill>
                  <a:srgbClr val="BFC7D5"/>
                </a:solidFill>
                <a:highlight>
                  <a:srgbClr val="292D3E"/>
                </a:highlight>
                <a:latin typeface="Consolas"/>
                <a:ea typeface="Consolas"/>
                <a:cs typeface="Consolas"/>
                <a:sym typeface="Consolas"/>
              </a:rPr>
              <a:t>(</a:t>
            </a:r>
            <a:r>
              <a:rPr lang="es-419" sz="1050" b="0" i="0" u="none" strike="noStrike" cap="none">
                <a:solidFill>
                  <a:srgbClr val="D9F5DD"/>
                </a:solidFill>
                <a:highlight>
                  <a:srgbClr val="292D3E"/>
                </a:highlight>
                <a:latin typeface="Consolas"/>
                <a:ea typeface="Consolas"/>
                <a:cs typeface="Consolas"/>
                <a:sym typeface="Consolas"/>
              </a:rPr>
              <a:t>"</a:t>
            </a:r>
            <a:r>
              <a:rPr lang="es-419" sz="1050" b="0" i="0" u="none" strike="noStrike" cap="none">
                <a:solidFill>
                  <a:srgbClr val="C3E88D"/>
                </a:solidFill>
                <a:highlight>
                  <a:srgbClr val="292D3E"/>
                </a:highlight>
                <a:latin typeface="Consolas"/>
                <a:ea typeface="Consolas"/>
                <a:cs typeface="Consolas"/>
                <a:sym typeface="Consolas"/>
              </a:rPr>
              <a:t>SELECT * FROM movies</a:t>
            </a:r>
            <a:r>
              <a:rPr lang="es-419" sz="1050" b="0" i="0" u="none" strike="noStrike" cap="none">
                <a:solidFill>
                  <a:srgbClr val="D9F5DD"/>
                </a:solidFill>
                <a:highlight>
                  <a:srgbClr val="292D3E"/>
                </a:highlight>
                <a:latin typeface="Consolas"/>
                <a:ea typeface="Consolas"/>
                <a:cs typeface="Consolas"/>
                <a:sym typeface="Consolas"/>
              </a:rPr>
              <a:t>"</a:t>
            </a:r>
            <a:r>
              <a:rPr lang="es-419" sz="105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050" b="0" i="0" u="none" strike="noStrike" cap="none">
                <a:solidFill>
                  <a:srgbClr val="BFC7D5"/>
                </a:solidFill>
                <a:highlight>
                  <a:srgbClr val="292D3E"/>
                </a:highlight>
                <a:latin typeface="Consolas"/>
                <a:ea typeface="Consolas"/>
                <a:cs typeface="Consolas"/>
                <a:sym typeface="Consolas"/>
              </a:rPr>
              <a:t>        rows </a:t>
            </a:r>
            <a:r>
              <a:rPr lang="es-419" sz="1050" b="0" i="0" u="none" strike="noStrike" cap="none">
                <a:solidFill>
                  <a:srgbClr val="C792EA"/>
                </a:solidFill>
                <a:highlight>
                  <a:srgbClr val="292D3E"/>
                </a:highlight>
                <a:latin typeface="Consolas"/>
                <a:ea typeface="Consolas"/>
                <a:cs typeface="Consolas"/>
                <a:sym typeface="Consolas"/>
              </a:rPr>
              <a:t>=</a:t>
            </a:r>
            <a:r>
              <a:rPr lang="es-419" sz="1050" b="0" i="0" u="none" strike="noStrike" cap="none">
                <a:solidFill>
                  <a:srgbClr val="BFC7D5"/>
                </a:solidFill>
                <a:highlight>
                  <a:srgbClr val="292D3E"/>
                </a:highlight>
                <a:latin typeface="Consolas"/>
                <a:ea typeface="Consolas"/>
                <a:cs typeface="Consolas"/>
                <a:sym typeface="Consolas"/>
              </a:rPr>
              <a:t> cursor.</a:t>
            </a:r>
            <a:r>
              <a:rPr lang="es-419" sz="1050" b="0" i="0" u="none" strike="noStrike" cap="none">
                <a:solidFill>
                  <a:srgbClr val="B2CCD6"/>
                </a:solidFill>
                <a:highlight>
                  <a:srgbClr val="292D3E"/>
                </a:highlight>
                <a:latin typeface="Consolas"/>
                <a:ea typeface="Consolas"/>
                <a:cs typeface="Consolas"/>
                <a:sym typeface="Consolas"/>
              </a:rPr>
              <a:t>fetchall</a:t>
            </a:r>
            <a:r>
              <a:rPr lang="es-419" sz="105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050" b="0" i="0" u="none" strike="noStrike" cap="none">
                <a:solidFill>
                  <a:srgbClr val="BFC7D5"/>
                </a:solidFill>
                <a:highlight>
                  <a:srgbClr val="292D3E"/>
                </a:highlight>
                <a:latin typeface="Consolas"/>
                <a:ea typeface="Consolas"/>
                <a:cs typeface="Consolas"/>
                <a:sym typeface="Consolas"/>
              </a:rPr>
              <a:t>        movies </a:t>
            </a:r>
            <a:r>
              <a:rPr lang="es-419" sz="1050" b="0" i="0" u="none" strike="noStrike" cap="none">
                <a:solidFill>
                  <a:srgbClr val="C792EA"/>
                </a:solidFill>
                <a:highlight>
                  <a:srgbClr val="292D3E"/>
                </a:highlight>
                <a:latin typeface="Consolas"/>
                <a:ea typeface="Consolas"/>
                <a:cs typeface="Consolas"/>
                <a:sym typeface="Consolas"/>
              </a:rPr>
              <a:t>=</a:t>
            </a:r>
            <a:r>
              <a:rPr lang="es-419" sz="1050" b="0" i="0" u="none" strike="noStrike" cap="none">
                <a:solidFill>
                  <a:srgbClr val="BFC7D5"/>
                </a:solidFill>
                <a:highlight>
                  <a:srgbClr val="292D3E"/>
                </a:highlight>
                <a:latin typeface="Consolas"/>
                <a:ea typeface="Consolas"/>
                <a:cs typeface="Consolas"/>
                <a:sym typeface="Consolas"/>
              </a:rPr>
              <a:t> </a:t>
            </a:r>
            <a:r>
              <a:rPr lang="es-419" sz="1050" b="0" i="0" u="none" strike="noStrike" cap="none">
                <a:solidFill>
                  <a:srgbClr val="D9F5DD"/>
                </a:solidFill>
                <a:highlight>
                  <a:srgbClr val="292D3E"/>
                </a:highlight>
                <a:latin typeface="Consolas"/>
                <a:ea typeface="Consolas"/>
                <a:cs typeface="Consolas"/>
                <a:sym typeface="Consolas"/>
              </a:rPr>
              <a:t>[</a:t>
            </a:r>
            <a:r>
              <a:rPr lang="es-419" sz="1050" b="0" i="0" u="none" strike="noStrike" cap="none">
                <a:solidFill>
                  <a:srgbClr val="B2CCD6"/>
                </a:solidFill>
                <a:highlight>
                  <a:srgbClr val="292D3E"/>
                </a:highlight>
                <a:latin typeface="Consolas"/>
                <a:ea typeface="Consolas"/>
                <a:cs typeface="Consolas"/>
                <a:sym typeface="Consolas"/>
              </a:rPr>
              <a:t>Movie</a:t>
            </a:r>
            <a:r>
              <a:rPr lang="es-419" sz="1050" b="0" i="0" u="none" strike="noStrike" cap="none">
                <a:solidFill>
                  <a:srgbClr val="BFC7D5"/>
                </a:solidFill>
                <a:highlight>
                  <a:srgbClr val="292D3E"/>
                </a:highlight>
                <a:latin typeface="Consolas"/>
                <a:ea typeface="Consolas"/>
                <a:cs typeface="Consolas"/>
                <a:sym typeface="Consolas"/>
              </a:rPr>
              <a:t>(</a:t>
            </a:r>
            <a:r>
              <a:rPr lang="es-419" sz="1050" b="0" i="0" u="none" strike="noStrike" cap="none">
                <a:solidFill>
                  <a:srgbClr val="7986E7"/>
                </a:solidFill>
                <a:highlight>
                  <a:srgbClr val="292D3E"/>
                </a:highlight>
                <a:latin typeface="Consolas"/>
                <a:ea typeface="Consolas"/>
                <a:cs typeface="Consolas"/>
                <a:sym typeface="Consolas"/>
              </a:rPr>
              <a:t>id_movie</a:t>
            </a:r>
            <a:r>
              <a:rPr lang="es-419" sz="1050" b="0" i="0" u="none" strike="noStrike" cap="none">
                <a:solidFill>
                  <a:srgbClr val="C792EA"/>
                </a:solidFill>
                <a:highlight>
                  <a:srgbClr val="292D3E"/>
                </a:highlight>
                <a:latin typeface="Consolas"/>
                <a:ea typeface="Consolas"/>
                <a:cs typeface="Consolas"/>
                <a:sym typeface="Consolas"/>
              </a:rPr>
              <a:t>=</a:t>
            </a:r>
            <a:r>
              <a:rPr lang="es-419" sz="1050" b="0" i="0" u="none" strike="noStrike" cap="none">
                <a:solidFill>
                  <a:srgbClr val="7986E7"/>
                </a:solidFill>
                <a:highlight>
                  <a:srgbClr val="292D3E"/>
                </a:highlight>
                <a:latin typeface="Consolas"/>
                <a:ea typeface="Consolas"/>
                <a:cs typeface="Consolas"/>
                <a:sym typeface="Consolas"/>
              </a:rPr>
              <a:t>row</a:t>
            </a:r>
            <a:r>
              <a:rPr lang="es-419" sz="1050" b="0" i="0" u="none" strike="noStrike" cap="none">
                <a:solidFill>
                  <a:srgbClr val="BFC7D5"/>
                </a:solidFill>
                <a:highlight>
                  <a:srgbClr val="292D3E"/>
                </a:highlight>
                <a:latin typeface="Consolas"/>
                <a:ea typeface="Consolas"/>
                <a:cs typeface="Consolas"/>
                <a:sym typeface="Consolas"/>
              </a:rPr>
              <a:t>[</a:t>
            </a:r>
            <a:r>
              <a:rPr lang="es-419" sz="1050" b="0" i="0" u="none" strike="noStrike" cap="none">
                <a:solidFill>
                  <a:srgbClr val="F78C6C"/>
                </a:solidFill>
                <a:highlight>
                  <a:srgbClr val="292D3E"/>
                </a:highlight>
                <a:latin typeface="Consolas"/>
                <a:ea typeface="Consolas"/>
                <a:cs typeface="Consolas"/>
                <a:sym typeface="Consolas"/>
              </a:rPr>
              <a:t>0</a:t>
            </a:r>
            <a:r>
              <a:rPr lang="es-419" sz="1050" b="0" i="0" u="none" strike="noStrike" cap="none">
                <a:solidFill>
                  <a:srgbClr val="BFC7D5"/>
                </a:solidFill>
                <a:highlight>
                  <a:srgbClr val="292D3E"/>
                </a:highlight>
                <a:latin typeface="Consolas"/>
                <a:ea typeface="Consolas"/>
                <a:cs typeface="Consolas"/>
                <a:sym typeface="Consolas"/>
              </a:rPr>
              <a:t>]</a:t>
            </a:r>
            <a:r>
              <a:rPr lang="es-419" sz="1050" b="0" i="0" u="none" strike="noStrike" cap="none">
                <a:solidFill>
                  <a:srgbClr val="D9F5DD"/>
                </a:solidFill>
                <a:highlight>
                  <a:srgbClr val="292D3E"/>
                </a:highlight>
                <a:latin typeface="Consolas"/>
                <a:ea typeface="Consolas"/>
                <a:cs typeface="Consolas"/>
                <a:sym typeface="Consolas"/>
              </a:rPr>
              <a:t>,</a:t>
            </a:r>
            <a:r>
              <a:rPr lang="es-419" sz="1050" b="0" i="0" u="none" strike="noStrike" cap="none">
                <a:solidFill>
                  <a:srgbClr val="7986E7"/>
                </a:solidFill>
                <a:highlight>
                  <a:srgbClr val="292D3E"/>
                </a:highlight>
                <a:latin typeface="Consolas"/>
                <a:ea typeface="Consolas"/>
                <a:cs typeface="Consolas"/>
                <a:sym typeface="Consolas"/>
              </a:rPr>
              <a:t> title</a:t>
            </a:r>
            <a:r>
              <a:rPr lang="es-419" sz="1050" b="0" i="0" u="none" strike="noStrike" cap="none">
                <a:solidFill>
                  <a:srgbClr val="C792EA"/>
                </a:solidFill>
                <a:highlight>
                  <a:srgbClr val="292D3E"/>
                </a:highlight>
                <a:latin typeface="Consolas"/>
                <a:ea typeface="Consolas"/>
                <a:cs typeface="Consolas"/>
                <a:sym typeface="Consolas"/>
              </a:rPr>
              <a:t>=</a:t>
            </a:r>
            <a:r>
              <a:rPr lang="es-419" sz="1050" b="0" i="0" u="none" strike="noStrike" cap="none">
                <a:solidFill>
                  <a:srgbClr val="7986E7"/>
                </a:solidFill>
                <a:highlight>
                  <a:srgbClr val="292D3E"/>
                </a:highlight>
                <a:latin typeface="Consolas"/>
                <a:ea typeface="Consolas"/>
                <a:cs typeface="Consolas"/>
                <a:sym typeface="Consolas"/>
              </a:rPr>
              <a:t>row</a:t>
            </a:r>
            <a:r>
              <a:rPr lang="es-419" sz="1050" b="0" i="0" u="none" strike="noStrike" cap="none">
                <a:solidFill>
                  <a:srgbClr val="BFC7D5"/>
                </a:solidFill>
                <a:highlight>
                  <a:srgbClr val="292D3E"/>
                </a:highlight>
                <a:latin typeface="Consolas"/>
                <a:ea typeface="Consolas"/>
                <a:cs typeface="Consolas"/>
                <a:sym typeface="Consolas"/>
              </a:rPr>
              <a:t>[</a:t>
            </a:r>
            <a:r>
              <a:rPr lang="es-419" sz="1050" b="0" i="0" u="none" strike="noStrike" cap="none">
                <a:solidFill>
                  <a:srgbClr val="F78C6C"/>
                </a:solidFill>
                <a:highlight>
                  <a:srgbClr val="292D3E"/>
                </a:highlight>
                <a:latin typeface="Consolas"/>
                <a:ea typeface="Consolas"/>
                <a:cs typeface="Consolas"/>
                <a:sym typeface="Consolas"/>
              </a:rPr>
              <a:t>1</a:t>
            </a:r>
            <a:r>
              <a:rPr lang="es-419" sz="1050" b="0" i="0" u="none" strike="noStrike" cap="none">
                <a:solidFill>
                  <a:srgbClr val="BFC7D5"/>
                </a:solidFill>
                <a:highlight>
                  <a:srgbClr val="292D3E"/>
                </a:highlight>
                <a:latin typeface="Consolas"/>
                <a:ea typeface="Consolas"/>
                <a:cs typeface="Consolas"/>
                <a:sym typeface="Consolas"/>
              </a:rPr>
              <a:t>]</a:t>
            </a:r>
            <a:r>
              <a:rPr lang="es-419" sz="1050" b="0" i="0" u="none" strike="noStrike" cap="none">
                <a:solidFill>
                  <a:srgbClr val="D9F5DD"/>
                </a:solidFill>
                <a:highlight>
                  <a:srgbClr val="292D3E"/>
                </a:highlight>
                <a:latin typeface="Consolas"/>
                <a:ea typeface="Consolas"/>
                <a:cs typeface="Consolas"/>
                <a:sym typeface="Consolas"/>
              </a:rPr>
              <a:t>,</a:t>
            </a:r>
            <a:r>
              <a:rPr lang="es-419" sz="1050" b="0" i="0" u="none" strike="noStrike" cap="none">
                <a:solidFill>
                  <a:srgbClr val="7986E7"/>
                </a:solidFill>
                <a:highlight>
                  <a:srgbClr val="292D3E"/>
                </a:highlight>
                <a:latin typeface="Consolas"/>
                <a:ea typeface="Consolas"/>
                <a:cs typeface="Consolas"/>
                <a:sym typeface="Consolas"/>
              </a:rPr>
              <a:t> director</a:t>
            </a:r>
            <a:r>
              <a:rPr lang="es-419" sz="1050" b="0" i="0" u="none" strike="noStrike" cap="none">
                <a:solidFill>
                  <a:srgbClr val="C792EA"/>
                </a:solidFill>
                <a:highlight>
                  <a:srgbClr val="292D3E"/>
                </a:highlight>
                <a:latin typeface="Consolas"/>
                <a:ea typeface="Consolas"/>
                <a:cs typeface="Consolas"/>
                <a:sym typeface="Consolas"/>
              </a:rPr>
              <a:t>=</a:t>
            </a:r>
            <a:r>
              <a:rPr lang="es-419" sz="1050" b="0" i="0" u="none" strike="noStrike" cap="none">
                <a:solidFill>
                  <a:srgbClr val="7986E7"/>
                </a:solidFill>
                <a:highlight>
                  <a:srgbClr val="292D3E"/>
                </a:highlight>
                <a:latin typeface="Consolas"/>
                <a:ea typeface="Consolas"/>
                <a:cs typeface="Consolas"/>
                <a:sym typeface="Consolas"/>
              </a:rPr>
              <a:t>row</a:t>
            </a:r>
            <a:r>
              <a:rPr lang="es-419" sz="1050" b="0" i="0" u="none" strike="noStrike" cap="none">
                <a:solidFill>
                  <a:srgbClr val="BFC7D5"/>
                </a:solidFill>
                <a:highlight>
                  <a:srgbClr val="292D3E"/>
                </a:highlight>
                <a:latin typeface="Consolas"/>
                <a:ea typeface="Consolas"/>
                <a:cs typeface="Consolas"/>
                <a:sym typeface="Consolas"/>
              </a:rPr>
              <a:t>[</a:t>
            </a:r>
            <a:r>
              <a:rPr lang="es-419" sz="1050" b="0" i="0" u="none" strike="noStrike" cap="none">
                <a:solidFill>
                  <a:srgbClr val="F78C6C"/>
                </a:solidFill>
                <a:highlight>
                  <a:srgbClr val="292D3E"/>
                </a:highlight>
                <a:latin typeface="Consolas"/>
                <a:ea typeface="Consolas"/>
                <a:cs typeface="Consolas"/>
                <a:sym typeface="Consolas"/>
              </a:rPr>
              <a:t>2</a:t>
            </a:r>
            <a:r>
              <a:rPr lang="es-419" sz="1050" b="0" i="0" u="none" strike="noStrike" cap="none">
                <a:solidFill>
                  <a:srgbClr val="BFC7D5"/>
                </a:solidFill>
                <a:highlight>
                  <a:srgbClr val="292D3E"/>
                </a:highlight>
                <a:latin typeface="Consolas"/>
                <a:ea typeface="Consolas"/>
                <a:cs typeface="Consolas"/>
                <a:sym typeface="Consolas"/>
              </a:rPr>
              <a:t>]</a:t>
            </a:r>
            <a:r>
              <a:rPr lang="es-419" sz="1050" b="0" i="0" u="none" strike="noStrike" cap="none">
                <a:solidFill>
                  <a:srgbClr val="D9F5DD"/>
                </a:solidFill>
                <a:highlight>
                  <a:srgbClr val="292D3E"/>
                </a:highlight>
                <a:latin typeface="Consolas"/>
                <a:ea typeface="Consolas"/>
                <a:cs typeface="Consolas"/>
                <a:sym typeface="Consolas"/>
              </a:rPr>
              <a:t>,</a:t>
            </a:r>
            <a:r>
              <a:rPr lang="es-419" sz="1050" b="0" i="0" u="none" strike="noStrike" cap="none">
                <a:solidFill>
                  <a:srgbClr val="7986E7"/>
                </a:solidFill>
                <a:highlight>
                  <a:srgbClr val="292D3E"/>
                </a:highlight>
                <a:latin typeface="Consolas"/>
                <a:ea typeface="Consolas"/>
                <a:cs typeface="Consolas"/>
                <a:sym typeface="Consolas"/>
              </a:rPr>
              <a:t> release_date</a:t>
            </a:r>
            <a:r>
              <a:rPr lang="es-419" sz="1050" b="0" i="0" u="none" strike="noStrike" cap="none">
                <a:solidFill>
                  <a:srgbClr val="C792EA"/>
                </a:solidFill>
                <a:highlight>
                  <a:srgbClr val="292D3E"/>
                </a:highlight>
                <a:latin typeface="Consolas"/>
                <a:ea typeface="Consolas"/>
                <a:cs typeface="Consolas"/>
                <a:sym typeface="Consolas"/>
              </a:rPr>
              <a:t>=</a:t>
            </a:r>
            <a:r>
              <a:rPr lang="es-419" sz="1050" b="0" i="0" u="none" strike="noStrike" cap="none">
                <a:solidFill>
                  <a:srgbClr val="7986E7"/>
                </a:solidFill>
                <a:highlight>
                  <a:srgbClr val="292D3E"/>
                </a:highlight>
                <a:latin typeface="Consolas"/>
                <a:ea typeface="Consolas"/>
                <a:cs typeface="Consolas"/>
                <a:sym typeface="Consolas"/>
              </a:rPr>
              <a:t>row</a:t>
            </a:r>
            <a:r>
              <a:rPr lang="es-419" sz="1050" b="0" i="0" u="none" strike="noStrike" cap="none">
                <a:solidFill>
                  <a:srgbClr val="BFC7D5"/>
                </a:solidFill>
                <a:highlight>
                  <a:srgbClr val="292D3E"/>
                </a:highlight>
                <a:latin typeface="Consolas"/>
                <a:ea typeface="Consolas"/>
                <a:cs typeface="Consolas"/>
                <a:sym typeface="Consolas"/>
              </a:rPr>
              <a:t>[</a:t>
            </a:r>
            <a:r>
              <a:rPr lang="es-419" sz="1050" b="0" i="0" u="none" strike="noStrike" cap="none">
                <a:solidFill>
                  <a:srgbClr val="F78C6C"/>
                </a:solidFill>
                <a:highlight>
                  <a:srgbClr val="292D3E"/>
                </a:highlight>
                <a:latin typeface="Consolas"/>
                <a:ea typeface="Consolas"/>
                <a:cs typeface="Consolas"/>
                <a:sym typeface="Consolas"/>
              </a:rPr>
              <a:t>3</a:t>
            </a:r>
            <a:r>
              <a:rPr lang="es-419" sz="1050" b="0" i="0" u="none" strike="noStrike" cap="none">
                <a:solidFill>
                  <a:srgbClr val="BFC7D5"/>
                </a:solidFill>
                <a:highlight>
                  <a:srgbClr val="292D3E"/>
                </a:highlight>
                <a:latin typeface="Consolas"/>
                <a:ea typeface="Consolas"/>
                <a:cs typeface="Consolas"/>
                <a:sym typeface="Consolas"/>
              </a:rPr>
              <a:t>]</a:t>
            </a:r>
            <a:r>
              <a:rPr lang="es-419" sz="1050" b="0" i="0" u="none" strike="noStrike" cap="none">
                <a:solidFill>
                  <a:srgbClr val="D9F5DD"/>
                </a:solidFill>
                <a:highlight>
                  <a:srgbClr val="292D3E"/>
                </a:highlight>
                <a:latin typeface="Consolas"/>
                <a:ea typeface="Consolas"/>
                <a:cs typeface="Consolas"/>
                <a:sym typeface="Consolas"/>
              </a:rPr>
              <a:t>,</a:t>
            </a:r>
            <a:r>
              <a:rPr lang="es-419" sz="1050" b="0" i="0" u="none" strike="noStrike" cap="none">
                <a:solidFill>
                  <a:srgbClr val="7986E7"/>
                </a:solidFill>
                <a:highlight>
                  <a:srgbClr val="292D3E"/>
                </a:highlight>
                <a:latin typeface="Consolas"/>
                <a:ea typeface="Consolas"/>
                <a:cs typeface="Consolas"/>
                <a:sym typeface="Consolas"/>
              </a:rPr>
              <a:t> banner</a:t>
            </a:r>
            <a:r>
              <a:rPr lang="es-419" sz="1050" b="0" i="0" u="none" strike="noStrike" cap="none">
                <a:solidFill>
                  <a:srgbClr val="C792EA"/>
                </a:solidFill>
                <a:highlight>
                  <a:srgbClr val="292D3E"/>
                </a:highlight>
                <a:latin typeface="Consolas"/>
                <a:ea typeface="Consolas"/>
                <a:cs typeface="Consolas"/>
                <a:sym typeface="Consolas"/>
              </a:rPr>
              <a:t>=</a:t>
            </a:r>
            <a:r>
              <a:rPr lang="es-419" sz="1050" b="0" i="0" u="none" strike="noStrike" cap="none">
                <a:solidFill>
                  <a:srgbClr val="7986E7"/>
                </a:solidFill>
                <a:highlight>
                  <a:srgbClr val="292D3E"/>
                </a:highlight>
                <a:latin typeface="Consolas"/>
                <a:ea typeface="Consolas"/>
                <a:cs typeface="Consolas"/>
                <a:sym typeface="Consolas"/>
              </a:rPr>
              <a:t>row</a:t>
            </a:r>
            <a:r>
              <a:rPr lang="es-419" sz="1050" b="0" i="0" u="none" strike="noStrike" cap="none">
                <a:solidFill>
                  <a:srgbClr val="BFC7D5"/>
                </a:solidFill>
                <a:highlight>
                  <a:srgbClr val="292D3E"/>
                </a:highlight>
                <a:latin typeface="Consolas"/>
                <a:ea typeface="Consolas"/>
                <a:cs typeface="Consolas"/>
                <a:sym typeface="Consolas"/>
              </a:rPr>
              <a:t>[</a:t>
            </a:r>
            <a:r>
              <a:rPr lang="es-419" sz="1050" b="0" i="0" u="none" strike="noStrike" cap="none">
                <a:solidFill>
                  <a:srgbClr val="F78C6C"/>
                </a:solidFill>
                <a:highlight>
                  <a:srgbClr val="292D3E"/>
                </a:highlight>
                <a:latin typeface="Consolas"/>
                <a:ea typeface="Consolas"/>
                <a:cs typeface="Consolas"/>
                <a:sym typeface="Consolas"/>
              </a:rPr>
              <a:t>4</a:t>
            </a:r>
            <a:r>
              <a:rPr lang="es-419" sz="1050" b="0" i="0" u="none" strike="noStrike" cap="none">
                <a:solidFill>
                  <a:srgbClr val="BFC7D5"/>
                </a:solidFill>
                <a:highlight>
                  <a:srgbClr val="292D3E"/>
                </a:highlight>
                <a:latin typeface="Consolas"/>
                <a:ea typeface="Consolas"/>
                <a:cs typeface="Consolas"/>
                <a:sym typeface="Consolas"/>
              </a:rPr>
              <a:t>]) </a:t>
            </a:r>
            <a:r>
              <a:rPr lang="es-419" sz="1050" b="0" i="0" u="none" strike="noStrike" cap="none">
                <a:solidFill>
                  <a:srgbClr val="C792EA"/>
                </a:solidFill>
                <a:highlight>
                  <a:srgbClr val="292D3E"/>
                </a:highlight>
                <a:latin typeface="Consolas"/>
                <a:ea typeface="Consolas"/>
                <a:cs typeface="Consolas"/>
                <a:sym typeface="Consolas"/>
              </a:rPr>
              <a:t>for</a:t>
            </a:r>
            <a:r>
              <a:rPr lang="es-419" sz="1050" b="0" i="0" u="none" strike="noStrike" cap="none">
                <a:solidFill>
                  <a:srgbClr val="BFC7D5"/>
                </a:solidFill>
                <a:highlight>
                  <a:srgbClr val="292D3E"/>
                </a:highlight>
                <a:latin typeface="Consolas"/>
                <a:ea typeface="Consolas"/>
                <a:cs typeface="Consolas"/>
                <a:sym typeface="Consolas"/>
              </a:rPr>
              <a:t> row </a:t>
            </a:r>
            <a:r>
              <a:rPr lang="es-419" sz="1050" b="0" i="0" u="none" strike="noStrike" cap="none">
                <a:solidFill>
                  <a:srgbClr val="C792EA"/>
                </a:solidFill>
                <a:highlight>
                  <a:srgbClr val="292D3E"/>
                </a:highlight>
                <a:latin typeface="Consolas"/>
                <a:ea typeface="Consolas"/>
                <a:cs typeface="Consolas"/>
                <a:sym typeface="Consolas"/>
              </a:rPr>
              <a:t>in</a:t>
            </a:r>
            <a:r>
              <a:rPr lang="es-419" sz="1050" b="0" i="0" u="none" strike="noStrike" cap="none">
                <a:solidFill>
                  <a:srgbClr val="BFC7D5"/>
                </a:solidFill>
                <a:highlight>
                  <a:srgbClr val="292D3E"/>
                </a:highlight>
                <a:latin typeface="Consolas"/>
                <a:ea typeface="Consolas"/>
                <a:cs typeface="Consolas"/>
                <a:sym typeface="Consolas"/>
              </a:rPr>
              <a:t> rows</a:t>
            </a:r>
            <a:r>
              <a:rPr lang="es-419" sz="1050" b="0" i="0" u="none" strike="noStrike" cap="none">
                <a:solidFill>
                  <a:srgbClr val="D9F5DD"/>
                </a:solidFill>
                <a:highlight>
                  <a:srgbClr val="292D3E"/>
                </a:highlight>
                <a:latin typeface="Consolas"/>
                <a:ea typeface="Consolas"/>
                <a:cs typeface="Consolas"/>
                <a:sym typeface="Consolas"/>
              </a:rPr>
              <a:t>]</a:t>
            </a:r>
            <a:endParaRPr sz="105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None/>
            </a:pPr>
            <a:r>
              <a:rPr lang="es-419" sz="1050" b="0" i="0" u="none" strike="noStrike" cap="none">
                <a:solidFill>
                  <a:srgbClr val="BFC7D5"/>
                </a:solidFill>
                <a:highlight>
                  <a:srgbClr val="292D3E"/>
                </a:highlight>
                <a:latin typeface="Consolas"/>
                <a:ea typeface="Consolas"/>
                <a:cs typeface="Consolas"/>
                <a:sym typeface="Consolas"/>
              </a:rPr>
              <a:t>        cursor.</a:t>
            </a:r>
            <a:r>
              <a:rPr lang="es-419" sz="1050" b="0" i="0" u="none" strike="noStrike" cap="none">
                <a:solidFill>
                  <a:srgbClr val="B2CCD6"/>
                </a:solidFill>
                <a:highlight>
                  <a:srgbClr val="292D3E"/>
                </a:highlight>
                <a:latin typeface="Consolas"/>
                <a:ea typeface="Consolas"/>
                <a:cs typeface="Consolas"/>
                <a:sym typeface="Consolas"/>
              </a:rPr>
              <a:t>close</a:t>
            </a:r>
            <a:r>
              <a:rPr lang="es-419" sz="1050" b="0" i="0" u="none" strike="noStrike" cap="none">
                <a:solidFill>
                  <a:srgbClr val="BFC7D5"/>
                </a:solidFill>
                <a:highlight>
                  <a:srgbClr val="292D3E"/>
                </a:highlight>
                <a:latin typeface="Consolas"/>
                <a:ea typeface="Consolas"/>
                <a:cs typeface="Consolas"/>
                <a:sym typeface="Consolas"/>
              </a:rPr>
              <a:t>()</a:t>
            </a:r>
            <a:endParaRPr/>
          </a:p>
          <a:p>
            <a:pPr marL="0" marR="0" lvl="0" indent="0" algn="l" rtl="0">
              <a:lnSpc>
                <a:spcPct val="100000"/>
              </a:lnSpc>
              <a:spcBef>
                <a:spcPts val="0"/>
              </a:spcBef>
              <a:spcAft>
                <a:spcPts val="0"/>
              </a:spcAft>
              <a:buNone/>
            </a:pPr>
            <a:r>
              <a:rPr lang="es-419" sz="1050" b="0" i="0" u="none" strike="noStrike" cap="none">
                <a:solidFill>
                  <a:srgbClr val="BFC7D5"/>
                </a:solidFill>
                <a:highlight>
                  <a:srgbClr val="292D3E"/>
                </a:highlight>
                <a:latin typeface="Consolas"/>
                <a:ea typeface="Consolas"/>
                <a:cs typeface="Consolas"/>
                <a:sym typeface="Consolas"/>
              </a:rPr>
              <a:t>        </a:t>
            </a:r>
            <a:r>
              <a:rPr lang="es-419" sz="1050" b="0" i="0" u="none" strike="noStrike" cap="none">
                <a:solidFill>
                  <a:srgbClr val="C792EA"/>
                </a:solidFill>
                <a:highlight>
                  <a:srgbClr val="292D3E"/>
                </a:highlight>
                <a:latin typeface="Consolas"/>
                <a:ea typeface="Consolas"/>
                <a:cs typeface="Consolas"/>
                <a:sym typeface="Consolas"/>
              </a:rPr>
              <a:t>return</a:t>
            </a:r>
            <a:r>
              <a:rPr lang="es-419" sz="1050" b="0" i="0" u="none" strike="noStrike" cap="none">
                <a:solidFill>
                  <a:srgbClr val="BFC7D5"/>
                </a:solidFill>
                <a:highlight>
                  <a:srgbClr val="292D3E"/>
                </a:highlight>
                <a:latin typeface="Consolas"/>
                <a:ea typeface="Consolas"/>
                <a:cs typeface="Consolas"/>
                <a:sym typeface="Consolas"/>
              </a:rPr>
              <a:t> movies</a:t>
            </a:r>
            <a:endParaRPr sz="1050" b="0" i="0" u="none" strike="noStrike" cap="none">
              <a:solidFill>
                <a:srgbClr val="BFC7D5"/>
              </a:solidFill>
              <a:highlight>
                <a:srgbClr val="292D3E"/>
              </a:highlight>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1783</Words>
  <Application>Microsoft Office PowerPoint</Application>
  <PresentationFormat>On-screen Show (16:9)</PresentationFormat>
  <Paragraphs>180</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Consolas</vt:lpstr>
      <vt:lpstr>Montserrat SemiBold</vt:lpstr>
      <vt:lpstr>Montserrat</vt:lpstr>
      <vt:lpstr>Montserrat ExtraBold</vt:lpstr>
      <vt:lpstr>Arial</vt:lpstr>
      <vt:lpstr>Montserrat Medium</vt:lpstr>
      <vt:lpstr>Simple Light</vt:lpstr>
      <vt:lpstr>Flask Clase 34</vt:lpstr>
      <vt:lpstr>Les damos la bienvenida</vt:lpstr>
      <vt:lpstr>¿Qué es la Vista?</vt:lpstr>
      <vt:lpstr>PowerPoint Presentation</vt:lpstr>
      <vt:lpstr>PowerPoint Presentation</vt:lpstr>
      <vt:lpstr>PowerPoint Presentation</vt:lpstr>
      <vt:lpstr>¿Qué es un Modelo?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 te olvides de completar la asistencia y consultar dudas</vt:lpstr>
      <vt:lpstr>Recordá:  Revisar la Cartelera de Novedades. Hacer tus consultas en el Foro.  TODO EN EL AULA VIRTUAL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Flask Clase 34</dc:title>
  <dc:creator>Jose Federico Liquin</dc:creator>
  <cp:lastModifiedBy>Alejandro Hunt</cp:lastModifiedBy>
  <cp:revision>1</cp:revision>
  <dcterms:modified xsi:type="dcterms:W3CDTF">2024-06-20T00:10:41Z</dcterms:modified>
</cp:coreProperties>
</file>