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ExtraBold" panose="00000900000000000000" pitchFamily="2" charset="0"/>
      <p:bold r:id="rId23"/>
    </p:embeddedFont>
    <p:embeddedFont>
      <p:font typeface="Montserrat Medium" panose="00000600000000000000" pitchFamily="2" charset="0"/>
      <p:regular r:id="rId24"/>
      <p:bold r:id="rId25"/>
      <p:italic r:id="rId26"/>
      <p:boldItalic r:id="rId27"/>
    </p:embeddedFont>
    <p:embeddedFont>
      <p:font typeface="Montserrat SemiBold" panose="000007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jzpXKZqAZnK0HWid7eoHq/mZ4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s-419" b="0" i="0">
                <a:solidFill>
                  <a:srgbClr val="C1CAD2"/>
                </a:solidFill>
                <a:latin typeface="Roboto"/>
                <a:ea typeface="Roboto"/>
                <a:cs typeface="Roboto"/>
                <a:sym typeface="Roboto"/>
              </a:rPr>
              <a:t>Modificar el repositorio por el que uds tengan o quieran compartir</a:t>
            </a:r>
            <a:endParaRPr b="0" i="0">
              <a:solidFill>
                <a:srgbClr val="C1CAD2"/>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14"/>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14"/>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1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14"/>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14"/>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20" name="Google Shape;20;p15"/>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21" name="Google Shape;21;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1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3" name="Google Shape;23;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24"/>
        <p:cNvGrpSpPr/>
        <p:nvPr/>
      </p:nvGrpSpPr>
      <p:grpSpPr>
        <a:xfrm>
          <a:off x="0" y="0"/>
          <a:ext cx="0" cy="0"/>
          <a:chOff x="0" y="0"/>
          <a:chExt cx="0" cy="0"/>
        </a:xfrm>
      </p:grpSpPr>
      <p:sp>
        <p:nvSpPr>
          <p:cNvPr id="25" name="Google Shape;25;p1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 name="Google Shape;26;p1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27" name="Google Shape;27;p1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28" name="Google Shape;28;p1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29" name="Google Shape;29;p1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err="1"/>
              <a:t>Flask</a:t>
            </a:r>
            <a:br>
              <a:rPr lang="es-419" dirty="0"/>
            </a:br>
            <a:r>
              <a:rPr lang="es-419" dirty="0"/>
              <a:t>Clase 35</a:t>
            </a:r>
            <a:endParaRPr dirty="0"/>
          </a:p>
        </p:txBody>
      </p:sp>
      <p:sp>
        <p:nvSpPr>
          <p:cNvPr id="35" name="Google Shape;35;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Flask: Integración Front 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Editar una película</a:t>
            </a:r>
            <a:endParaRPr sz="1400" b="0" i="0" u="none" strike="noStrike" cap="none">
              <a:solidFill>
                <a:srgbClr val="000000"/>
              </a:solidFill>
              <a:latin typeface="Arial"/>
              <a:ea typeface="Arial"/>
              <a:cs typeface="Arial"/>
              <a:sym typeface="Arial"/>
            </a:endParaRPr>
          </a:p>
        </p:txBody>
      </p:sp>
      <p:sp>
        <p:nvSpPr>
          <p:cNvPr id="108" name="Google Shape;108;p10"/>
          <p:cNvSpPr txBox="1"/>
          <p:nvPr/>
        </p:nvSpPr>
        <p:spPr>
          <a:xfrm>
            <a:off x="245282" y="773167"/>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updateMovie</a:t>
            </a:r>
            <a:r>
              <a:rPr lang="es-419" sz="1100" b="0" i="0" u="none" strike="noStrike" cap="none">
                <a:solidFill>
                  <a:srgbClr val="000000"/>
                </a:solidFill>
                <a:latin typeface="Arial"/>
                <a:ea typeface="Arial"/>
                <a:cs typeface="Arial"/>
                <a:sym typeface="Arial"/>
              </a:rPr>
              <a:t>,</a:t>
            </a:r>
            <a:r>
              <a:rPr lang="es-419" sz="1100" b="1" i="1" u="none" strike="noStrike" cap="none">
                <a:solidFill>
                  <a:srgbClr val="000000"/>
                </a:solidFill>
                <a:latin typeface="Arial"/>
                <a:ea typeface="Arial"/>
                <a:cs typeface="Arial"/>
                <a:sym typeface="Arial"/>
              </a:rPr>
              <a:t> </a:t>
            </a:r>
            <a:r>
              <a:rPr lang="es-419" sz="1100" b="0" i="0" u="none" strike="noStrike" cap="none">
                <a:solidFill>
                  <a:srgbClr val="000000"/>
                </a:solidFill>
                <a:latin typeface="Arial"/>
                <a:ea typeface="Arial"/>
                <a:cs typeface="Arial"/>
                <a:sym typeface="Arial"/>
              </a:rPr>
              <a:t>esta función esta asociada al evento click del botón con el icono del lápiz que se crea dinámicamente por cada registro en la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Esta función permite conectar con el servicio de consulta de registro de acuerdo al </a:t>
            </a:r>
            <a:r>
              <a:rPr lang="es-419" sz="1100" b="1" i="1" u="none" strike="noStrike" cap="none">
                <a:solidFill>
                  <a:srgbClr val="000000"/>
                </a:solidFill>
                <a:latin typeface="Arial"/>
                <a:ea typeface="Arial"/>
                <a:cs typeface="Arial"/>
                <a:sym typeface="Arial"/>
              </a:rPr>
              <a:t>Id</a:t>
            </a:r>
            <a:r>
              <a:rPr lang="es-419" sz="1100" b="0" i="0" u="none" strike="noStrike" cap="none">
                <a:solidFill>
                  <a:srgbClr val="000000"/>
                </a:solidFill>
                <a:latin typeface="Arial"/>
                <a:ea typeface="Arial"/>
                <a:cs typeface="Arial"/>
                <a:sym typeface="Arial"/>
              </a:rPr>
              <a:t> de una película en el Back End por medio de una petición del tipo GET.</a:t>
            </a:r>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caso de existir el registro, se completan los campos del formulario con los valores de la película devuelta por el servicio de consulta.</a:t>
            </a:r>
            <a:endParaRPr/>
          </a:p>
        </p:txBody>
      </p:sp>
      <p:sp>
        <p:nvSpPr>
          <p:cNvPr id="109" name="Google Shape;109;p10"/>
          <p:cNvSpPr txBox="1"/>
          <p:nvPr/>
        </p:nvSpPr>
        <p:spPr>
          <a:xfrm>
            <a:off x="1713507" y="1734123"/>
            <a:ext cx="5474473" cy="286232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 Function que permite cargar el formulario con los datos de la pelicula </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 para su edición</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 </a:t>
            </a:r>
            <a:r>
              <a:rPr lang="es-419" sz="900" b="0" i="0" u="none" strike="noStrike" cap="none">
                <a:solidFill>
                  <a:srgbClr val="C792EA"/>
                </a:solidFill>
                <a:highlight>
                  <a:srgbClr val="292D3E"/>
                </a:highlight>
                <a:latin typeface="Consolas"/>
                <a:ea typeface="Consolas"/>
                <a:cs typeface="Consolas"/>
                <a:sym typeface="Consolas"/>
              </a:rPr>
              <a:t>@</a:t>
            </a:r>
            <a:r>
              <a:rPr lang="es-419" sz="900" b="0" i="1" u="none" strike="noStrike" cap="none">
                <a:solidFill>
                  <a:srgbClr val="C792EA"/>
                </a:solidFill>
                <a:highlight>
                  <a:srgbClr val="292D3E"/>
                </a:highlight>
                <a:latin typeface="Consolas"/>
                <a:ea typeface="Consolas"/>
                <a:cs typeface="Consolas"/>
                <a:sym typeface="Consolas"/>
              </a:rPr>
              <a:t>param</a:t>
            </a: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EEFFFF"/>
                </a:solidFill>
                <a:highlight>
                  <a:srgbClr val="292D3E"/>
                </a:highlight>
                <a:latin typeface="Consolas"/>
                <a:ea typeface="Consolas"/>
                <a:cs typeface="Consolas"/>
                <a:sym typeface="Consolas"/>
              </a:rPr>
              <a:t>number</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 </a:t>
            </a:r>
            <a:r>
              <a:rPr lang="es-419" sz="900" b="0" i="1" u="none" strike="noStrike" cap="none">
                <a:solidFill>
                  <a:srgbClr val="78CCF0"/>
                </a:solidFill>
                <a:highlight>
                  <a:srgbClr val="292D3E"/>
                </a:highlight>
                <a:latin typeface="Consolas"/>
                <a:ea typeface="Consolas"/>
                <a:cs typeface="Consolas"/>
                <a:sym typeface="Consolas"/>
              </a:rPr>
              <a:t>id</a:t>
            </a:r>
            <a:r>
              <a:rPr lang="es-419" sz="900" b="0" i="1" u="none" strike="noStrike" cap="none">
                <a:solidFill>
                  <a:srgbClr val="697098"/>
                </a:solidFill>
                <a:highlight>
                  <a:srgbClr val="292D3E"/>
                </a:highlight>
                <a:latin typeface="Consolas"/>
                <a:ea typeface="Consolas"/>
                <a:cs typeface="Consolas"/>
                <a:sym typeface="Consolas"/>
              </a:rPr>
              <a:t> Id de la pelicula que se quiere editar</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C792EA"/>
                </a:solidFill>
                <a:highlight>
                  <a:srgbClr val="292D3E"/>
                </a:highlight>
                <a:latin typeface="Consolas"/>
                <a:ea typeface="Consolas"/>
                <a:cs typeface="Consolas"/>
                <a:sym typeface="Consolas"/>
              </a:rPr>
              <a:t>async</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function</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updateMovie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Buscamos en el servidor la pelicula de acuerdo al id</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let</a:t>
            </a:r>
            <a:r>
              <a:rPr lang="es-419" sz="900" b="0" i="0" u="none" strike="noStrike" cap="none">
                <a:solidFill>
                  <a:srgbClr val="BFC7D5"/>
                </a:solidFill>
                <a:highlight>
                  <a:srgbClr val="292D3E"/>
                </a:highlight>
                <a:latin typeface="Consolas"/>
                <a:ea typeface="Consolas"/>
                <a:cs typeface="Consolas"/>
                <a:sym typeface="Consolas"/>
              </a:rPr>
              <a:t> response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await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fetchData</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BASEURL</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id</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GET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idMovie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#id-movie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title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#title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director</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#director</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releaseDate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#release-date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const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banner</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document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querySelector</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#banner-form</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idMovie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id_movie</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title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title</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director</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director</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releaseDate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release_date</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banner</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value</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banner</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p:nvPr/>
        </p:nvSpPr>
        <p:spPr>
          <a:xfrm>
            <a:off x="300941" y="577792"/>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Inicialización</a:t>
            </a:r>
            <a:endParaRPr sz="1400" b="0" i="0" u="none" strike="noStrike" cap="none">
              <a:solidFill>
                <a:srgbClr val="000000"/>
              </a:solidFill>
              <a:latin typeface="Arial"/>
              <a:ea typeface="Arial"/>
              <a:cs typeface="Arial"/>
              <a:sym typeface="Arial"/>
            </a:endParaRPr>
          </a:p>
        </p:txBody>
      </p:sp>
      <p:sp>
        <p:nvSpPr>
          <p:cNvPr id="115" name="Google Shape;115;p11"/>
          <p:cNvSpPr txBox="1"/>
          <p:nvPr/>
        </p:nvSpPr>
        <p:spPr>
          <a:xfrm>
            <a:off x="300941" y="1083268"/>
            <a:ext cx="7965406"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Por último, una vez que el DOM ha sido cargado, nos aseguramos de poder asociar al evento click del botón </a:t>
            </a:r>
            <a:r>
              <a:rPr lang="es-419" sz="1100" b="1" i="1" u="none" strike="noStrike" cap="none">
                <a:solidFill>
                  <a:srgbClr val="000000"/>
                </a:solidFill>
                <a:latin typeface="Arial"/>
                <a:ea typeface="Arial"/>
                <a:cs typeface="Arial"/>
                <a:sym typeface="Arial"/>
              </a:rPr>
              <a:t>id=“btn-save-movie”</a:t>
            </a:r>
            <a:r>
              <a:rPr lang="es-419" sz="1100" b="0" i="0" u="none" strike="noStrike" cap="none">
                <a:solidFill>
                  <a:srgbClr val="000000"/>
                </a:solidFill>
                <a:latin typeface="Arial"/>
                <a:ea typeface="Arial"/>
                <a:cs typeface="Arial"/>
                <a:sym typeface="Arial"/>
              </a:rPr>
              <a:t> con la función </a:t>
            </a:r>
            <a:r>
              <a:rPr lang="es-419" sz="1100" b="1" i="1" u="none" strike="noStrike" cap="none">
                <a:solidFill>
                  <a:srgbClr val="000000"/>
                </a:solidFill>
                <a:latin typeface="Arial"/>
                <a:ea typeface="Arial"/>
                <a:cs typeface="Arial"/>
                <a:sym typeface="Arial"/>
              </a:rPr>
              <a:t>saveMovie</a:t>
            </a:r>
            <a:r>
              <a:rPr lang="es-419" sz="1100" b="0" i="0" u="none" strike="noStrike" cap="none">
                <a:solidFill>
                  <a:srgbClr val="000000"/>
                </a:solidFill>
                <a:latin typeface="Arial"/>
                <a:ea typeface="Arial"/>
                <a:cs typeface="Arial"/>
                <a:sym typeface="Arial"/>
              </a:rPr>
              <a:t> definida anteriormente. Así también, se realiza la llamada a la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para que pueda traer las películas desde el servicio de Back End y completar la tabla HTML. </a:t>
            </a:r>
            <a:endParaRPr sz="1100" b="1" i="0" u="none" strike="noStrike" cap="none">
              <a:solidFill>
                <a:srgbClr val="000000"/>
              </a:solidFill>
              <a:latin typeface="Arial"/>
              <a:ea typeface="Arial"/>
              <a:cs typeface="Arial"/>
              <a:sym typeface="Arial"/>
            </a:endParaRPr>
          </a:p>
        </p:txBody>
      </p:sp>
      <p:sp>
        <p:nvSpPr>
          <p:cNvPr id="116" name="Google Shape;116;p11"/>
          <p:cNvSpPr txBox="1"/>
          <p:nvPr/>
        </p:nvSpPr>
        <p:spPr>
          <a:xfrm>
            <a:off x="449250" y="2010628"/>
            <a:ext cx="8356820" cy="181588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 Escuchar el evento 'DOMContentLoaded' que se dispara cuando el </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 contenido del DOM ha sido completamente cargado y parseado.</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document</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82AAFF"/>
                </a:solidFill>
                <a:highlight>
                  <a:srgbClr val="292D3E"/>
                </a:highlight>
                <a:latin typeface="Consolas"/>
                <a:ea typeface="Consolas"/>
                <a:cs typeface="Consolas"/>
                <a:sym typeface="Consolas"/>
              </a:rPr>
              <a:t>addEventListener</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DOMContentLoaded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C792EA"/>
                </a:solidFill>
                <a:highlight>
                  <a:srgbClr val="292D3E"/>
                </a:highlight>
                <a:latin typeface="Consolas"/>
                <a:ea typeface="Consolas"/>
                <a:cs typeface="Consolas"/>
                <a:sym typeface="Consolas"/>
              </a:rPr>
              <a:t>function</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const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btnSaveMovie</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document</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82AAFF"/>
                </a:solidFill>
                <a:highlight>
                  <a:srgbClr val="292D3E"/>
                </a:highlight>
                <a:latin typeface="Consolas"/>
                <a:ea typeface="Consolas"/>
                <a:cs typeface="Consolas"/>
                <a:sym typeface="Consolas"/>
              </a:rPr>
              <a:t>querySelector</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#btn-save-movie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ASOCIAR UNA FUNCION AL EVENTO CLICK DEL BOTON</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btnSaveMovie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82AAFF"/>
                </a:solidFill>
                <a:highlight>
                  <a:srgbClr val="292D3E"/>
                </a:highlight>
                <a:latin typeface="Consolas"/>
                <a:ea typeface="Consolas"/>
                <a:cs typeface="Consolas"/>
                <a:sym typeface="Consolas"/>
              </a:rPr>
              <a:t>addEventListener</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click</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EEFFFF"/>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saveMovie);</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showMovies</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Integración de Backend - Frontend</a:t>
            </a: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2437377" y="2794828"/>
            <a:ext cx="4017818" cy="234649"/>
          </a:xfrm>
          <a:prstGeom prst="rect">
            <a:avLst/>
          </a:prstGeom>
          <a:solidFill>
            <a:srgbClr val="F5F5F5"/>
          </a:solidFill>
          <a:ln>
            <a:noFill/>
          </a:ln>
        </p:spPr>
        <p:txBody>
          <a:bodyPr spcFirstLastPara="1" wrap="square" lIns="0" tIns="0" rIns="0" bIns="95200" anchor="ctr" anchorCtr="0">
            <a:spAutoFit/>
          </a:bodyPr>
          <a:lstStyle/>
          <a:p>
            <a:pPr marL="0" marR="0" lvl="0" indent="0" algn="ctr" rtl="0">
              <a:lnSpc>
                <a:spcPct val="100000"/>
              </a:lnSpc>
              <a:spcBef>
                <a:spcPts val="0"/>
              </a:spcBef>
              <a:spcAft>
                <a:spcPts val="0"/>
              </a:spcAft>
              <a:buClr>
                <a:srgbClr val="48484C"/>
              </a:buClr>
              <a:buSzPts val="900"/>
              <a:buFont typeface="Arial"/>
              <a:buNone/>
            </a:pPr>
            <a:r>
              <a:rPr lang="es-419" sz="900" b="0" i="0" u="none" strike="noStrike" cap="none">
                <a:solidFill>
                  <a:srgbClr val="48484C"/>
                </a:solidFill>
                <a:latin typeface="Consolas"/>
                <a:ea typeface="Consolas"/>
                <a:cs typeface="Consolas"/>
                <a:sym typeface="Consolas"/>
              </a:rPr>
              <a:t>pip install flask-cors</a:t>
            </a:r>
            <a:endParaRPr sz="900" b="0" i="0" u="none" strike="noStrike" cap="none">
              <a:solidFill>
                <a:srgbClr val="48484C"/>
              </a:solidFill>
              <a:latin typeface="Consolas"/>
              <a:ea typeface="Consolas"/>
              <a:cs typeface="Consolas"/>
              <a:sym typeface="Consolas"/>
            </a:endParaRPr>
          </a:p>
        </p:txBody>
      </p:sp>
      <p:sp>
        <p:nvSpPr>
          <p:cNvPr id="42" name="Google Shape;42;p2"/>
          <p:cNvSpPr txBox="1"/>
          <p:nvPr/>
        </p:nvSpPr>
        <p:spPr>
          <a:xfrm>
            <a:off x="504667" y="3058120"/>
            <a:ext cx="19327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1" i="0" u="none" strike="noStrike" cap="none">
                <a:solidFill>
                  <a:srgbClr val="000000"/>
                </a:solidFill>
                <a:latin typeface="Arial"/>
                <a:ea typeface="Arial"/>
                <a:cs typeface="Arial"/>
                <a:sym typeface="Arial"/>
              </a:rPr>
              <a:t>run.py</a:t>
            </a:r>
            <a:endParaRPr/>
          </a:p>
        </p:txBody>
      </p:sp>
      <p:sp>
        <p:nvSpPr>
          <p:cNvPr id="43" name="Google Shape;43;p2"/>
          <p:cNvSpPr txBox="1"/>
          <p:nvPr/>
        </p:nvSpPr>
        <p:spPr>
          <a:xfrm>
            <a:off x="504667" y="2240941"/>
            <a:ext cx="747844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ambiente virtual del proyecto vamos a instalar la librería flask-cors. (No te olvides de actualizar el archivo requirements.txt)</a:t>
            </a:r>
            <a:endParaRPr/>
          </a:p>
        </p:txBody>
      </p:sp>
      <p:sp>
        <p:nvSpPr>
          <p:cNvPr id="44" name="Google Shape;44;p2"/>
          <p:cNvSpPr txBox="1"/>
          <p:nvPr/>
        </p:nvSpPr>
        <p:spPr>
          <a:xfrm>
            <a:off x="504667" y="1270077"/>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Un problema que puede ser común a la hora de integrar aplicaciones frontend y backend suele esta relacionado con CORS (Cross-Origin Resource Sharing), indica que tu aplicación cliente (que se ejecuta en el origen ej http://127.0.0.1:5500) está tratando de hacer una solicitud a un servidor en un origen diferente (http://127.0.0.1:5000) y el servidor no está configurado para permitir solicitudes desde el origen del cliente. Por lo que desde nuestro proyecto backend vamos a configurarlo para que solucionar este error. </a:t>
            </a:r>
            <a:endParaRPr/>
          </a:p>
        </p:txBody>
      </p:sp>
      <p:sp>
        <p:nvSpPr>
          <p:cNvPr id="45" name="Google Shape;45;p2"/>
          <p:cNvSpPr txBox="1"/>
          <p:nvPr/>
        </p:nvSpPr>
        <p:spPr>
          <a:xfrm>
            <a:off x="2852894" y="3543095"/>
            <a:ext cx="3977277" cy="938719"/>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697098"/>
                </a:solidFill>
                <a:highlight>
                  <a:srgbClr val="292D3E"/>
                </a:highlight>
                <a:latin typeface="Consolas"/>
                <a:ea typeface="Consolas"/>
                <a:cs typeface="Consolas"/>
                <a:sym typeface="Consolas"/>
              </a:rPr>
              <a:t>#</a:t>
            </a:r>
            <a:r>
              <a:rPr lang="es-419" sz="1100" b="0" i="1" u="none" strike="noStrike" cap="none">
                <a:solidFill>
                  <a:srgbClr val="697098"/>
                </a:solidFill>
                <a:highlight>
                  <a:srgbClr val="292D3E"/>
                </a:highlight>
                <a:latin typeface="Consolas"/>
                <a:ea typeface="Consolas"/>
                <a:cs typeface="Consolas"/>
                <a:sym typeface="Consolas"/>
              </a:rPr>
              <a:t> Inicializar la base de datos con la aplicación Flask</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2CCD6"/>
                </a:solidFill>
                <a:highlight>
                  <a:srgbClr val="292D3E"/>
                </a:highlight>
                <a:latin typeface="Consolas"/>
                <a:ea typeface="Consolas"/>
                <a:cs typeface="Consolas"/>
                <a:sym typeface="Consolas"/>
              </a:rPr>
              <a:t>init_app</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app</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100" b="0" i="0" u="none" strike="noStrike" cap="none">
                <a:solidFill>
                  <a:srgbClr val="697098"/>
                </a:solidFill>
                <a:highlight>
                  <a:srgbClr val="292D3E"/>
                </a:highlight>
                <a:latin typeface="Consolas"/>
                <a:ea typeface="Consolas"/>
                <a:cs typeface="Consolas"/>
                <a:sym typeface="Consolas"/>
              </a:rPr>
              <a:t>#</a:t>
            </a:r>
            <a:r>
              <a:rPr lang="es-419" sz="1100" b="0" i="1" u="none" strike="noStrike" cap="none">
                <a:solidFill>
                  <a:srgbClr val="697098"/>
                </a:solidFill>
                <a:highlight>
                  <a:srgbClr val="292D3E"/>
                </a:highlight>
                <a:latin typeface="Consolas"/>
                <a:ea typeface="Consolas"/>
                <a:cs typeface="Consolas"/>
                <a:sym typeface="Consolas"/>
              </a:rPr>
              <a:t>permitir solicitudes desde cualquier origen</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2CCD6"/>
                </a:solidFill>
                <a:highlight>
                  <a:srgbClr val="292D3E"/>
                </a:highlight>
                <a:latin typeface="Consolas"/>
                <a:ea typeface="Consolas"/>
                <a:cs typeface="Consolas"/>
                <a:sym typeface="Consolas"/>
              </a:rPr>
              <a:t>CORS</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app</a:t>
            </a:r>
            <a:r>
              <a:rPr lang="es-419" sz="1100" b="0" i="0" u="none" strike="noStrike" cap="none">
                <a:solidFill>
                  <a:srgbClr val="BFC7D5"/>
                </a:solidFill>
                <a:highlight>
                  <a:srgbClr val="292D3E"/>
                </a:highlight>
                <a:latin typeface="Consolas"/>
                <a:ea typeface="Consolas"/>
                <a:cs typeface="Consolas"/>
                <a:sym typeface="Consolas"/>
              </a:rPr>
              <a:t>)</a:t>
            </a:r>
            <a:endParaRPr/>
          </a:p>
        </p:txBody>
      </p:sp>
      <p:sp>
        <p:nvSpPr>
          <p:cNvPr id="46" name="Google Shape;46;p2"/>
          <p:cNvSpPr txBox="1"/>
          <p:nvPr/>
        </p:nvSpPr>
        <p:spPr>
          <a:xfrm>
            <a:off x="504667" y="3281485"/>
            <a:ext cx="44473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archivo run.py vamos a agregar el siguiente código.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p:nvPr/>
        </p:nvSpPr>
        <p:spPr>
          <a:xfrm>
            <a:off x="261184" y="513975"/>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Accediendo al Back End desde el Front End</a:t>
            </a:r>
            <a:endParaRPr sz="1400" b="0" i="0" u="none" strike="noStrike" cap="none">
              <a:solidFill>
                <a:srgbClr val="000000"/>
              </a:solidFill>
              <a:latin typeface="Arial"/>
              <a:ea typeface="Arial"/>
              <a:cs typeface="Arial"/>
              <a:sym typeface="Arial"/>
            </a:endParaRPr>
          </a:p>
        </p:txBody>
      </p:sp>
      <p:sp>
        <p:nvSpPr>
          <p:cNvPr id="52" name="Google Shape;52;p3"/>
          <p:cNvSpPr txBox="1"/>
          <p:nvPr/>
        </p:nvSpPr>
        <p:spPr>
          <a:xfrm>
            <a:off x="261184" y="1389824"/>
            <a:ext cx="7965406"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proyecto de Front End armaremos un formulario dentro del archivo </a:t>
            </a:r>
            <a:r>
              <a:rPr lang="es-419" sz="1100" b="1" i="1" u="none" strike="noStrike" cap="none">
                <a:solidFill>
                  <a:srgbClr val="000000"/>
                </a:solidFill>
                <a:latin typeface="Arial"/>
                <a:ea typeface="Arial"/>
                <a:cs typeface="Arial"/>
                <a:sym typeface="Arial"/>
              </a:rPr>
              <a:t>templates/crud-movies.html</a:t>
            </a:r>
            <a:r>
              <a:rPr lang="es-419" sz="1100" b="0" i="0" u="none" strike="noStrike" cap="none">
                <a:solidFill>
                  <a:srgbClr val="000000"/>
                </a:solidFill>
                <a:latin typeface="Arial"/>
                <a:ea typeface="Arial"/>
                <a:cs typeface="Arial"/>
                <a:sym typeface="Arial"/>
              </a:rPr>
              <a:t> que pueda contener los siguientes campos y será por el medio por el cual podremos crear una nueva película como así tambien poder editar una. Contiene un campo input type=“hidden” para poder almacenar la id_movie en caso de tratarse de una acción de edición.</a:t>
            </a:r>
            <a:endParaRPr/>
          </a:p>
        </p:txBody>
      </p:sp>
      <p:sp>
        <p:nvSpPr>
          <p:cNvPr id="53" name="Google Shape;53;p3"/>
          <p:cNvSpPr/>
          <p:nvPr/>
        </p:nvSpPr>
        <p:spPr>
          <a:xfrm>
            <a:off x="261184" y="108667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Creación de formulario HTML</a:t>
            </a:r>
            <a:endParaRPr sz="1400" b="0" i="0" u="none" strike="noStrike" cap="none">
              <a:solidFill>
                <a:srgbClr val="000000"/>
              </a:solidFill>
              <a:latin typeface="Arial"/>
              <a:ea typeface="Arial"/>
              <a:cs typeface="Arial"/>
              <a:sym typeface="Arial"/>
            </a:endParaRPr>
          </a:p>
        </p:txBody>
      </p:sp>
      <p:sp>
        <p:nvSpPr>
          <p:cNvPr id="54" name="Google Shape;54;p3"/>
          <p:cNvSpPr txBox="1"/>
          <p:nvPr/>
        </p:nvSpPr>
        <p:spPr>
          <a:xfrm>
            <a:off x="2828941" y="2125160"/>
            <a:ext cx="5195906" cy="2800767"/>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form</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action</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d-flex</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Título</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text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title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title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Director</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text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director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director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Fecha Lanzamiento</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date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release_date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release-date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form-control d-flex-column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for</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Banner</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label</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url</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input-search</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banner</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banner-form</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input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hidden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name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id_movie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id-movie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button</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class</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btn-cac</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type</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button</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 </a:t>
            </a:r>
            <a:r>
              <a:rPr lang="es-419" sz="800" b="0" i="0" u="none" strike="noStrike" cap="none">
                <a:solidFill>
                  <a:srgbClr val="FFCB6B"/>
                </a:solidFill>
                <a:highlight>
                  <a:srgbClr val="292D3E"/>
                </a:highlight>
                <a:latin typeface="Consolas"/>
                <a:ea typeface="Consolas"/>
                <a:cs typeface="Consolas"/>
                <a:sym typeface="Consolas"/>
              </a:rPr>
              <a:t>id</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btn-save-movie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Agregar</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button</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div</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89DDFF"/>
                </a:solidFill>
                <a:highlight>
                  <a:srgbClr val="292D3E"/>
                </a:highlight>
                <a:latin typeface="Consolas"/>
                <a:ea typeface="Consolas"/>
                <a:cs typeface="Consolas"/>
                <a:sym typeface="Consolas"/>
              </a:rPr>
              <a:t>&lt;/</a:t>
            </a:r>
            <a:r>
              <a:rPr lang="es-419" sz="800" b="0" i="0" u="none" strike="noStrike" cap="none">
                <a:solidFill>
                  <a:srgbClr val="FF5572"/>
                </a:solidFill>
                <a:highlight>
                  <a:srgbClr val="292D3E"/>
                </a:highlight>
                <a:latin typeface="Consolas"/>
                <a:ea typeface="Consolas"/>
                <a:cs typeface="Consolas"/>
                <a:sym typeface="Consolas"/>
              </a:rPr>
              <a:t>form</a:t>
            </a:r>
            <a:r>
              <a:rPr lang="es-419" sz="800" b="0" i="0" u="none" strike="noStrike" cap="none">
                <a:solidFill>
                  <a:srgbClr val="89DDFF"/>
                </a:solidFill>
                <a:highlight>
                  <a:srgbClr val="292D3E"/>
                </a:highlight>
                <a:latin typeface="Consolas"/>
                <a:ea typeface="Consolas"/>
                <a:cs typeface="Consolas"/>
                <a:sym typeface="Consolas"/>
              </a:rPr>
              <a:t>&gt;</a:t>
            </a:r>
            <a:endParaRPr sz="800" b="0" i="0" u="none" strike="noStrike" cap="none">
              <a:solidFill>
                <a:srgbClr val="BFC7D5"/>
              </a:solidFill>
              <a:highlight>
                <a:srgbClr val="292D3E"/>
              </a:highlight>
              <a:latin typeface="Consolas"/>
              <a:ea typeface="Consolas"/>
              <a:cs typeface="Consolas"/>
              <a:sym typeface="Consolas"/>
            </a:endParaRPr>
          </a:p>
        </p:txBody>
      </p:sp>
      <p:pic>
        <p:nvPicPr>
          <p:cNvPr id="55" name="Google Shape;55;p3"/>
          <p:cNvPicPr preferRelativeResize="0"/>
          <p:nvPr/>
        </p:nvPicPr>
        <p:blipFill rotWithShape="1">
          <a:blip r:embed="rId3">
            <a:alphaModFix/>
          </a:blip>
          <a:srcRect/>
          <a:stretch/>
        </p:blipFill>
        <p:spPr>
          <a:xfrm>
            <a:off x="333323" y="2837954"/>
            <a:ext cx="1571660" cy="1713731"/>
          </a:xfrm>
          <a:prstGeom prst="rect">
            <a:avLst/>
          </a:prstGeom>
          <a:noFill/>
          <a:ln>
            <a:noFill/>
          </a:ln>
        </p:spPr>
      </p:pic>
      <p:sp>
        <p:nvSpPr>
          <p:cNvPr id="56" name="Google Shape;56;p3"/>
          <p:cNvSpPr txBox="1"/>
          <p:nvPr/>
        </p:nvSpPr>
        <p:spPr>
          <a:xfrm>
            <a:off x="261184" y="2407067"/>
            <a:ext cx="193271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1" i="0" u="none" strike="noStrike" cap="none">
                <a:solidFill>
                  <a:srgbClr val="000000"/>
                </a:solidFill>
                <a:latin typeface="Arial"/>
                <a:ea typeface="Arial"/>
                <a:cs typeface="Arial"/>
                <a:sym typeface="Arial"/>
              </a:rPr>
              <a:t>Estructura del proyecto Front End</a:t>
            </a:r>
            <a:endParaRPr sz="1100" b="1"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p:nvPr/>
        </p:nvSpPr>
        <p:spPr>
          <a:xfrm>
            <a:off x="261184" y="513975"/>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Accediendo al Back End desde el Front End</a:t>
            </a:r>
            <a:endParaRPr sz="1400" b="0" i="0" u="none" strike="noStrike" cap="none">
              <a:solidFill>
                <a:srgbClr val="000000"/>
              </a:solidFill>
              <a:latin typeface="Arial"/>
              <a:ea typeface="Arial"/>
              <a:cs typeface="Arial"/>
              <a:sym typeface="Arial"/>
            </a:endParaRPr>
          </a:p>
        </p:txBody>
      </p:sp>
      <p:sp>
        <p:nvSpPr>
          <p:cNvPr id="62" name="Google Shape;62;p4"/>
          <p:cNvSpPr txBox="1"/>
          <p:nvPr/>
        </p:nvSpPr>
        <p:spPr>
          <a:xfrm>
            <a:off x="261184" y="1389824"/>
            <a:ext cx="7965406"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Sobre el mismo archivo HTML, debajo del formulario armaremos una sección que contenga una tabla donde se visualizaran dinámicamente los registros de películas. Desde javascript se creará un &lt;tr&gt; en el &lt;tbody&gt; de la tabla id=“list-table-movies” de acuerdo a la cantidad de registros que nos devuelva el servicio de back end.</a:t>
            </a:r>
            <a:endParaRPr sz="1100" b="0" i="0" u="none" strike="noStrike" cap="none">
              <a:solidFill>
                <a:srgbClr val="000000"/>
              </a:solidFill>
              <a:latin typeface="Arial"/>
              <a:ea typeface="Arial"/>
              <a:cs typeface="Arial"/>
              <a:sym typeface="Arial"/>
            </a:endParaRPr>
          </a:p>
        </p:txBody>
      </p:sp>
      <p:sp>
        <p:nvSpPr>
          <p:cNvPr id="63" name="Google Shape;63;p4"/>
          <p:cNvSpPr/>
          <p:nvPr/>
        </p:nvSpPr>
        <p:spPr>
          <a:xfrm>
            <a:off x="261184" y="108667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Creación de tabla de resultados HTML</a:t>
            </a:r>
            <a:endParaRPr sz="1400" b="0" i="0" u="none" strike="noStrike" cap="none">
              <a:solidFill>
                <a:srgbClr val="000000"/>
              </a:solidFill>
              <a:latin typeface="Arial"/>
              <a:ea typeface="Arial"/>
              <a:cs typeface="Arial"/>
              <a:sym typeface="Arial"/>
            </a:endParaRPr>
          </a:p>
        </p:txBody>
      </p:sp>
      <p:sp>
        <p:nvSpPr>
          <p:cNvPr id="64" name="Google Shape;64;p4"/>
          <p:cNvSpPr txBox="1"/>
          <p:nvPr/>
        </p:nvSpPr>
        <p:spPr>
          <a:xfrm>
            <a:off x="2596917" y="2190610"/>
            <a:ext cx="3847887" cy="2308324"/>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section</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id</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list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class</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container</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h3</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class</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subtitle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Listado de peliculas</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h3</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table</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id</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list-table-movies</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 </a:t>
            </a:r>
            <a:r>
              <a:rPr lang="es-419" sz="900" b="0" i="0" u="none" strike="noStrike" cap="none">
                <a:solidFill>
                  <a:srgbClr val="FFCB6B"/>
                </a:solidFill>
                <a:highlight>
                  <a:srgbClr val="292D3E"/>
                </a:highlight>
                <a:latin typeface="Consolas"/>
                <a:ea typeface="Consolas"/>
                <a:cs typeface="Consolas"/>
                <a:sym typeface="Consolas"/>
              </a:rPr>
              <a:t>class</a:t>
            </a:r>
            <a:r>
              <a:rPr lang="es-419" sz="900" b="0" i="0" u="none" strike="noStrike" cap="none">
                <a:solidFill>
                  <a:srgbClr val="89DDFF"/>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table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thead</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tr</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Título</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Director</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Fecha Lanzamiento</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Banner</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Opciones</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tr</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thead</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tbody</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tbody</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table</a:t>
            </a:r>
            <a:r>
              <a:rPr lang="es-419" sz="900" b="0" i="0" u="none" strike="noStrike" cap="none">
                <a:solidFill>
                  <a:srgbClr val="89DDFF"/>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89DDFF"/>
                </a:solidFill>
                <a:highlight>
                  <a:srgbClr val="292D3E"/>
                </a:highlight>
                <a:latin typeface="Consolas"/>
                <a:ea typeface="Consolas"/>
                <a:cs typeface="Consolas"/>
                <a:sym typeface="Consolas"/>
              </a:rPr>
              <a:t>&lt;/</a:t>
            </a:r>
            <a:r>
              <a:rPr lang="es-419" sz="900" b="0" i="0" u="none" strike="noStrike" cap="none">
                <a:solidFill>
                  <a:srgbClr val="FF5572"/>
                </a:solidFill>
                <a:highlight>
                  <a:srgbClr val="292D3E"/>
                </a:highlight>
                <a:latin typeface="Consolas"/>
                <a:ea typeface="Consolas"/>
                <a:cs typeface="Consolas"/>
                <a:sym typeface="Consolas"/>
              </a:rPr>
              <a:t>section</a:t>
            </a:r>
            <a:r>
              <a:rPr lang="es-419" sz="900" b="0" i="0" u="none" strike="noStrike" cap="none">
                <a:solidFill>
                  <a:srgbClr val="89DDFF"/>
                </a:solidFill>
                <a:highlight>
                  <a:srgbClr val="292D3E"/>
                </a:highlight>
                <a:latin typeface="Consolas"/>
                <a:ea typeface="Consolas"/>
                <a:cs typeface="Consolas"/>
                <a:sym typeface="Consolas"/>
              </a:rPr>
              <a:t>&gt;</a:t>
            </a:r>
            <a:endParaRPr sz="90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5"/>
          <p:cNvSpPr txBox="1"/>
          <p:nvPr/>
        </p:nvSpPr>
        <p:spPr>
          <a:xfrm>
            <a:off x="261184" y="513975"/>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Accediendo al Back End desde el Front End</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413584" y="3279730"/>
            <a:ext cx="796540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Para poder tener acceso al resto del código del ejemplo que estamos desarrollando te recomendamos poder visitar este repositorio.</a:t>
            </a:r>
            <a:endParaRPr/>
          </a:p>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https://github.com/broko-de/cac-movies-integration</a:t>
            </a:r>
            <a:endParaRPr/>
          </a:p>
        </p:txBody>
      </p:sp>
      <p:sp>
        <p:nvSpPr>
          <p:cNvPr id="71" name="Google Shape;71;p5"/>
          <p:cNvSpPr/>
          <p:nvPr/>
        </p:nvSpPr>
        <p:spPr>
          <a:xfrm>
            <a:off x="261184" y="108667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Referencias a archivos JS</a:t>
            </a:r>
            <a:endParaRPr sz="1400" b="0" i="0" u="none" strike="noStrike" cap="none">
              <a:solidFill>
                <a:srgbClr val="000000"/>
              </a:solidFill>
              <a:latin typeface="Arial"/>
              <a:ea typeface="Arial"/>
              <a:cs typeface="Arial"/>
              <a:sym typeface="Arial"/>
            </a:endParaRPr>
          </a:p>
        </p:txBody>
      </p:sp>
      <p:sp>
        <p:nvSpPr>
          <p:cNvPr id="72" name="Google Shape;72;p5"/>
          <p:cNvSpPr txBox="1"/>
          <p:nvPr/>
        </p:nvSpPr>
        <p:spPr>
          <a:xfrm>
            <a:off x="1362682" y="2571750"/>
            <a:ext cx="5948541" cy="600164"/>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src</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https://cdn.jsdelivr.net/npm/sweetalert2@11</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&gt;&lt;/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89DDFF"/>
                </a:solidFill>
                <a:highlight>
                  <a:srgbClr val="292D3E"/>
                </a:highlight>
                <a:latin typeface="Consolas"/>
                <a:ea typeface="Consolas"/>
                <a:cs typeface="Consolas"/>
                <a:sym typeface="Consolas"/>
              </a:rPr>
              <a:t>&gt;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src</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../static/js/index.js</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&gt;&lt;/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89DDFF"/>
                </a:solidFill>
                <a:highlight>
                  <a:srgbClr val="292D3E"/>
                </a:highlight>
                <a:latin typeface="Consolas"/>
                <a:ea typeface="Consolas"/>
                <a:cs typeface="Consolas"/>
                <a:sym typeface="Consolas"/>
              </a:rPr>
              <a:t>&gt;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src</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../static/js/crud-movies-fetch.js</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&gt;&lt;/</a:t>
            </a:r>
            <a:r>
              <a:rPr lang="es-419" sz="1100" b="0" i="0" u="none" strike="noStrike" cap="none">
                <a:solidFill>
                  <a:srgbClr val="FF5572"/>
                </a:solidFill>
                <a:highlight>
                  <a:srgbClr val="292D3E"/>
                </a:highlight>
                <a:latin typeface="Consolas"/>
                <a:ea typeface="Consolas"/>
                <a:cs typeface="Consolas"/>
                <a:sym typeface="Consolas"/>
              </a:rPr>
              <a:t>script</a:t>
            </a:r>
            <a:r>
              <a:rPr lang="es-419" sz="1100" b="0" i="0" u="none" strike="noStrike" cap="none">
                <a:solidFill>
                  <a:srgbClr val="89DDFF"/>
                </a:solidFill>
                <a:highlight>
                  <a:srgbClr val="292D3E"/>
                </a:highlight>
                <a:latin typeface="Consolas"/>
                <a:ea typeface="Consolas"/>
                <a:cs typeface="Consolas"/>
                <a:sym typeface="Consolas"/>
              </a:rPr>
              <a:t>&gt;</a:t>
            </a:r>
            <a:endParaRPr sz="1100" b="0" i="0" u="none" strike="noStrike" cap="none">
              <a:solidFill>
                <a:srgbClr val="BFC7D5"/>
              </a:solidFill>
              <a:highlight>
                <a:srgbClr val="292D3E"/>
              </a:highlight>
              <a:latin typeface="Consolas"/>
              <a:ea typeface="Consolas"/>
              <a:cs typeface="Consolas"/>
              <a:sym typeface="Consolas"/>
            </a:endParaRPr>
          </a:p>
        </p:txBody>
      </p:sp>
      <p:sp>
        <p:nvSpPr>
          <p:cNvPr id="73" name="Google Shape;73;p5"/>
          <p:cNvSpPr txBox="1"/>
          <p:nvPr/>
        </p:nvSpPr>
        <p:spPr>
          <a:xfrm>
            <a:off x="413584" y="1559975"/>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archivo crud-movies.html, antes de cerrar la etiqueta &lt;body&gt;, haremos las referencias a los archivos js que utilizaremos en el template. Se utiliza la librería sweetalert para poder mostrar un modal de respuesta prediseñado a modo de respuesta de las acciones de crear, editar y eliminar el registro de una película.</a:t>
            </a:r>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Por otro lado se tendrá que crear un archivo js en el directorio </a:t>
            </a:r>
            <a:r>
              <a:rPr lang="es-419" sz="1100" b="1" i="1" u="none" strike="noStrike" cap="none">
                <a:solidFill>
                  <a:srgbClr val="000000"/>
                </a:solidFill>
                <a:latin typeface="Arial"/>
                <a:ea typeface="Arial"/>
                <a:cs typeface="Arial"/>
                <a:sym typeface="Arial"/>
              </a:rPr>
              <a:t>static/js </a:t>
            </a:r>
            <a:r>
              <a:rPr lang="es-419" sz="1100" b="0" i="0" u="none" strike="noStrike" cap="none">
                <a:solidFill>
                  <a:srgbClr val="000000"/>
                </a:solidFill>
                <a:latin typeface="Arial"/>
                <a:ea typeface="Arial"/>
                <a:cs typeface="Arial"/>
                <a:sym typeface="Arial"/>
              </a:rPr>
              <a:t> que llamaremos </a:t>
            </a:r>
            <a:r>
              <a:rPr lang="es-419" sz="1100" b="1" i="1" u="none" strike="noStrike" cap="none">
                <a:solidFill>
                  <a:srgbClr val="000000"/>
                </a:solidFill>
                <a:latin typeface="Arial"/>
                <a:ea typeface="Arial"/>
                <a:cs typeface="Arial"/>
                <a:sym typeface="Arial"/>
              </a:rPr>
              <a:t>crud-movies-fetch.js</a:t>
            </a:r>
            <a:r>
              <a:rPr lang="es-419" sz="1100" b="0" i="0" u="none" strike="noStrike" cap="none">
                <a:solidFill>
                  <a:srgbClr val="000000"/>
                </a:solidFill>
                <a:latin typeface="Arial"/>
                <a:ea typeface="Arial"/>
                <a:cs typeface="Arial"/>
                <a:sym typeface="Arial"/>
              </a:rPr>
              <a:t> que contendrá todo el código necesario para poder comunicarnos con el backend y dar funcionalidad al formulario y a la tabla html.</a:t>
            </a:r>
            <a:endParaRPr sz="1100" b="1" i="1"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p:nvPr/>
        </p:nvSpPr>
        <p:spPr>
          <a:xfrm>
            <a:off x="245282" y="47442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a:t>
            </a:r>
            <a:endParaRPr sz="1400" b="0" i="0" u="none" strike="noStrike" cap="none">
              <a:solidFill>
                <a:srgbClr val="000000"/>
              </a:solidFill>
              <a:latin typeface="Arial"/>
              <a:ea typeface="Arial"/>
              <a:cs typeface="Arial"/>
              <a:sym typeface="Arial"/>
            </a:endParaRPr>
          </a:p>
        </p:txBody>
      </p:sp>
      <p:sp>
        <p:nvSpPr>
          <p:cNvPr id="79" name="Google Shape;79;p6"/>
          <p:cNvSpPr txBox="1"/>
          <p:nvPr/>
        </p:nvSpPr>
        <p:spPr>
          <a:xfrm>
            <a:off x="245282" y="773167"/>
            <a:ext cx="796540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archivo JS, vamos a crear una constante </a:t>
            </a:r>
            <a:r>
              <a:rPr lang="es-419" sz="1100" b="1" i="1" u="none" strike="noStrike" cap="none">
                <a:solidFill>
                  <a:srgbClr val="000000"/>
                </a:solidFill>
                <a:latin typeface="Arial"/>
                <a:ea typeface="Arial"/>
                <a:cs typeface="Arial"/>
                <a:sym typeface="Arial"/>
              </a:rPr>
              <a:t>BASEURL</a:t>
            </a:r>
            <a:r>
              <a:rPr lang="es-419" sz="1100" b="0" i="0" u="none" strike="noStrike" cap="none">
                <a:solidFill>
                  <a:srgbClr val="000000"/>
                </a:solidFill>
                <a:latin typeface="Arial"/>
                <a:ea typeface="Arial"/>
                <a:cs typeface="Arial"/>
                <a:sym typeface="Arial"/>
              </a:rPr>
              <a:t> que nos servirá como prefijo para poder conectar con las distintas URLs que definimos en el proyecto de Back End. También se crea una función asincrónica </a:t>
            </a:r>
            <a:r>
              <a:rPr lang="es-419" sz="1100" b="1" i="1" u="none" strike="noStrike" cap="none">
                <a:solidFill>
                  <a:srgbClr val="000000"/>
                </a:solidFill>
                <a:latin typeface="Arial"/>
                <a:ea typeface="Arial"/>
                <a:cs typeface="Arial"/>
                <a:sym typeface="Arial"/>
              </a:rPr>
              <a:t>fetchData</a:t>
            </a:r>
            <a:r>
              <a:rPr lang="es-419" sz="1100" b="0" i="0" u="none" strike="noStrike" cap="none">
                <a:solidFill>
                  <a:srgbClr val="000000"/>
                </a:solidFill>
                <a:latin typeface="Arial"/>
                <a:ea typeface="Arial"/>
                <a:cs typeface="Arial"/>
                <a:sym typeface="Arial"/>
              </a:rPr>
              <a:t> que nos permita poder establecer una petición al Back End, especificándole como parámetros la url, el método HTTP de la petición y los datos a enviar en el cuerpo de la petición en caso de ser necesario.</a:t>
            </a:r>
            <a:endParaRPr/>
          </a:p>
        </p:txBody>
      </p:sp>
      <p:sp>
        <p:nvSpPr>
          <p:cNvPr id="80" name="Google Shape;80;p6"/>
          <p:cNvSpPr txBox="1"/>
          <p:nvPr/>
        </p:nvSpPr>
        <p:spPr>
          <a:xfrm>
            <a:off x="1217752" y="1560532"/>
            <a:ext cx="6865951" cy="310854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BASEURL</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http://127.0.0.1:5000</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700" b="0" i="0" u="none" strike="noStrike" cap="none">
                <a:solidFill>
                  <a:srgbClr val="BFC7D5"/>
                </a:solidFill>
                <a:highlight>
                  <a:srgbClr val="292D3E"/>
                </a:highlight>
                <a:latin typeface="Consolas"/>
                <a:ea typeface="Consolas"/>
                <a:cs typeface="Consolas"/>
                <a:sym typeface="Consolas"/>
              </a:rPr>
            </a:br>
            <a:r>
              <a:rPr lang="es-419" sz="700" b="0" i="0" u="none" strike="noStrike" cap="none">
                <a:solidFill>
                  <a:srgbClr val="697098"/>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1" u="none" strike="noStrike" cap="none">
                <a:solidFill>
                  <a:srgbClr val="697098"/>
                </a:solidFill>
                <a:highlight>
                  <a:srgbClr val="292D3E"/>
                </a:highlight>
                <a:latin typeface="Consolas"/>
                <a:ea typeface="Consolas"/>
                <a:cs typeface="Consolas"/>
                <a:sym typeface="Consolas"/>
              </a:rPr>
              <a:t> * Función para realizar una petición fetch con JSON.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param</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string</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a:t>
            </a:r>
            <a:r>
              <a:rPr lang="es-419" sz="700" b="0" i="1" u="none" strike="noStrike" cap="none">
                <a:solidFill>
                  <a:srgbClr val="78CCF0"/>
                </a:solidFill>
                <a:highlight>
                  <a:srgbClr val="292D3E"/>
                </a:highlight>
                <a:latin typeface="Consolas"/>
                <a:ea typeface="Consolas"/>
                <a:cs typeface="Consolas"/>
                <a:sym typeface="Consolas"/>
              </a:rPr>
              <a:t>url</a:t>
            </a:r>
            <a:r>
              <a:rPr lang="es-419" sz="700" b="0" i="1" u="none" strike="noStrike" cap="none">
                <a:solidFill>
                  <a:srgbClr val="697098"/>
                </a:solidFill>
                <a:highlight>
                  <a:srgbClr val="292D3E"/>
                </a:highlight>
                <a:latin typeface="Consolas"/>
                <a:ea typeface="Consolas"/>
                <a:cs typeface="Consolas"/>
                <a:sym typeface="Consolas"/>
              </a:rPr>
              <a:t> - La URL a la que se realizará la petición.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param</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string</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a:t>
            </a:r>
            <a:r>
              <a:rPr lang="es-419" sz="700" b="0" i="1" u="none" strike="noStrike" cap="none">
                <a:solidFill>
                  <a:srgbClr val="78CCF0"/>
                </a:solidFill>
                <a:highlight>
                  <a:srgbClr val="292D3E"/>
                </a:highlight>
                <a:latin typeface="Consolas"/>
                <a:ea typeface="Consolas"/>
                <a:cs typeface="Consolas"/>
                <a:sym typeface="Consolas"/>
              </a:rPr>
              <a:t>method</a:t>
            </a:r>
            <a:r>
              <a:rPr lang="es-419" sz="700" b="0" i="1" u="none" strike="noStrike" cap="none">
                <a:solidFill>
                  <a:srgbClr val="697098"/>
                </a:solidFill>
                <a:highlight>
                  <a:srgbClr val="292D3E"/>
                </a:highlight>
                <a:latin typeface="Consolas"/>
                <a:ea typeface="Consolas"/>
                <a:cs typeface="Consolas"/>
                <a:sym typeface="Consolas"/>
              </a:rPr>
              <a:t> - El método HTTP a usar (GET, POST, PUT, DELETE, etc.).</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param</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Object</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78CCF0"/>
                </a:solidFill>
                <a:highlight>
                  <a:srgbClr val="292D3E"/>
                </a:highlight>
                <a:latin typeface="Consolas"/>
                <a:ea typeface="Consolas"/>
                <a:cs typeface="Consolas"/>
                <a:sym typeface="Consolas"/>
              </a:rPr>
              <a:t>[</a:t>
            </a:r>
            <a:r>
              <a:rPr lang="es-419" sz="700" b="0" i="1" u="none" strike="noStrike" cap="none">
                <a:solidFill>
                  <a:srgbClr val="78CCF0"/>
                </a:solidFill>
                <a:highlight>
                  <a:srgbClr val="292D3E"/>
                </a:highlight>
                <a:latin typeface="Consolas"/>
                <a:ea typeface="Consolas"/>
                <a:cs typeface="Consolas"/>
                <a:sym typeface="Consolas"/>
              </a:rPr>
              <a:t>data</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78CCF0"/>
                </a:solidFill>
                <a:highlight>
                  <a:srgbClr val="292D3E"/>
                </a:highlight>
                <a:latin typeface="Consolas"/>
                <a:ea typeface="Consolas"/>
                <a:cs typeface="Consolas"/>
                <a:sym typeface="Consolas"/>
              </a:rPr>
              <a:t>null</a:t>
            </a:r>
            <a:r>
              <a:rPr lang="es-419" sz="700" b="0" i="0" u="none" strike="noStrike" cap="none">
                <a:solidFill>
                  <a:srgbClr val="78CCF0"/>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 Los datos a enviar en el cuerpo de la petición.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1" u="none" strike="noStrike" cap="none">
                <a:solidFill>
                  <a:srgbClr val="697098"/>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a:t>
            </a:r>
            <a:r>
              <a:rPr lang="es-419" sz="700" b="0" i="1" u="none" strike="noStrike" cap="none">
                <a:solidFill>
                  <a:srgbClr val="C792EA"/>
                </a:solidFill>
                <a:highlight>
                  <a:srgbClr val="292D3E"/>
                </a:highlight>
                <a:latin typeface="Consolas"/>
                <a:ea typeface="Consolas"/>
                <a:cs typeface="Consolas"/>
                <a:sym typeface="Consolas"/>
              </a:rPr>
              <a:t>returns</a:t>
            </a: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EEFFFF"/>
                </a:solidFill>
                <a:highlight>
                  <a:srgbClr val="292D3E"/>
                </a:highlight>
                <a:latin typeface="Consolas"/>
                <a:ea typeface="Consolas"/>
                <a:cs typeface="Consolas"/>
                <a:sym typeface="Consolas"/>
              </a:rPr>
              <a:t>Promise&lt;Object&gt;</a:t>
            </a:r>
            <a:r>
              <a:rPr lang="es-419" sz="700" b="0" i="0" u="none" strike="noStrike" cap="none">
                <a:solidFill>
                  <a:srgbClr val="EEFFFF"/>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 Una promesa que resuelve con la respuesta en formato JSON.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1" u="none" strike="noStrike" cap="none">
                <a:solidFill>
                  <a:srgbClr val="697098"/>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C792EA"/>
                </a:solidFill>
                <a:highlight>
                  <a:srgbClr val="292D3E"/>
                </a:highlight>
                <a:latin typeface="Consolas"/>
                <a:ea typeface="Consolas"/>
                <a:cs typeface="Consolas"/>
                <a:sym typeface="Consolas"/>
              </a:rPr>
              <a:t>async</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function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fetchData</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7986E7"/>
                </a:solidFill>
                <a:highlight>
                  <a:srgbClr val="292D3E"/>
                </a:highlight>
                <a:latin typeface="Consolas"/>
                <a:ea typeface="Consolas"/>
                <a:cs typeface="Consolas"/>
                <a:sym typeface="Consolas"/>
              </a:rPr>
              <a:t>url</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7986E7"/>
                </a:solidFill>
                <a:highlight>
                  <a:srgbClr val="292D3E"/>
                </a:highlight>
                <a:latin typeface="Consolas"/>
                <a:ea typeface="Consolas"/>
                <a:cs typeface="Consolas"/>
                <a:sym typeface="Consolas"/>
              </a:rPr>
              <a:t>method</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7986E7"/>
                </a:solidFill>
                <a:highlight>
                  <a:srgbClr val="292D3E"/>
                </a:highlight>
                <a:latin typeface="Consolas"/>
                <a:ea typeface="Consolas"/>
                <a:cs typeface="Consolas"/>
                <a:sym typeface="Consolas"/>
              </a:rPr>
              <a:t>data</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FF5874"/>
                </a:solidFill>
                <a:highlight>
                  <a:srgbClr val="292D3E"/>
                </a:highlight>
                <a:latin typeface="Consolas"/>
                <a:ea typeface="Consolas"/>
                <a:cs typeface="Consolas"/>
                <a:sym typeface="Consolas"/>
              </a:rPr>
              <a:t>null</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options</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method: method</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headers: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Content-Type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application/json</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body: data </a:t>
            </a:r>
            <a:r>
              <a:rPr lang="es-419" sz="700" b="0" i="0" u="none" strike="noStrike" cap="none">
                <a:solidFill>
                  <a:srgbClr val="89DD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JSON</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stringify</a:t>
            </a:r>
            <a:r>
              <a:rPr lang="es-419" sz="700" b="0" i="0" u="none" strike="noStrike" cap="none">
                <a:solidFill>
                  <a:srgbClr val="BFC7D5"/>
                </a:solidFill>
                <a:highlight>
                  <a:srgbClr val="292D3E"/>
                </a:highlight>
                <a:latin typeface="Consolas"/>
                <a:ea typeface="Consolas"/>
                <a:cs typeface="Consolas"/>
                <a:sym typeface="Consolas"/>
              </a:rPr>
              <a:t>(data) </a:t>
            </a:r>
            <a:r>
              <a:rPr lang="es-419" sz="700" b="0" i="0" u="none" strike="noStrike" cap="none">
                <a:solidFill>
                  <a:srgbClr val="89DD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FF5874"/>
                </a:solidFill>
                <a:highlight>
                  <a:srgbClr val="292D3E"/>
                </a:highlight>
                <a:latin typeface="Consolas"/>
                <a:ea typeface="Consolas"/>
                <a:cs typeface="Consolas"/>
                <a:sym typeface="Consolas"/>
              </a:rPr>
              <a:t>null</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Si hay datos, los convierte a JSON y los incluye en el cuerpo</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try</a:t>
            </a: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response</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a:t>
            </a:r>
            <a:r>
              <a:rPr lang="es-419" sz="700" b="0" i="0" u="none" strike="noStrike" cap="none">
                <a:solidFill>
                  <a:srgbClr val="BFC7D5"/>
                </a:solidFill>
                <a:highlight>
                  <a:srgbClr val="292D3E"/>
                </a:highlight>
                <a:latin typeface="Consolas"/>
                <a:ea typeface="Consolas"/>
                <a:cs typeface="Consolas"/>
                <a:sym typeface="Consolas"/>
              </a:rPr>
              <a:t>(url</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options);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Realiza la petición fetch</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if</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response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9DDFF"/>
                </a:solidFill>
                <a:highlight>
                  <a:srgbClr val="292D3E"/>
                </a:highlight>
                <a:latin typeface="Consolas"/>
                <a:ea typeface="Consolas"/>
                <a:cs typeface="Consolas"/>
                <a:sym typeface="Consolas"/>
              </a:rPr>
              <a:t>ok</a:t>
            </a: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throw</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9DDFF"/>
                </a:solidFill>
                <a:highlight>
                  <a:srgbClr val="292D3E"/>
                </a:highlight>
                <a:latin typeface="Consolas"/>
                <a:ea typeface="Consolas"/>
                <a:cs typeface="Consolas"/>
                <a:sym typeface="Consolas"/>
              </a:rPr>
              <a:t>new</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Error</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Error: </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response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9DDFF"/>
                </a:solidFill>
                <a:highlight>
                  <a:srgbClr val="292D3E"/>
                </a:highlight>
                <a:latin typeface="Consolas"/>
                <a:ea typeface="Consolas"/>
                <a:cs typeface="Consolas"/>
                <a:sym typeface="Consolas"/>
              </a:rPr>
              <a:t>statusText</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return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response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json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Devuelve la respuesta en formato JSON</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 </a:t>
            </a:r>
            <a:r>
              <a:rPr lang="es-419" sz="700" b="0" i="0" u="none" strike="noStrike" cap="none">
                <a:solidFill>
                  <a:srgbClr val="C792EA"/>
                </a:solidFill>
                <a:highlight>
                  <a:srgbClr val="292D3E"/>
                </a:highlight>
                <a:latin typeface="Consolas"/>
                <a:ea typeface="Consolas"/>
                <a:cs typeface="Consolas"/>
                <a:sym typeface="Consolas"/>
              </a:rPr>
              <a:t>catch</a:t>
            </a:r>
            <a:r>
              <a:rPr lang="es-419" sz="700" b="0" i="0" u="none" strike="noStrike" cap="none">
                <a:solidFill>
                  <a:srgbClr val="BFC7D5"/>
                </a:solidFill>
                <a:highlight>
                  <a:srgbClr val="292D3E"/>
                </a:highlight>
                <a:latin typeface="Consolas"/>
                <a:ea typeface="Consolas"/>
                <a:cs typeface="Consolas"/>
                <a:sym typeface="Consolas"/>
              </a:rPr>
              <a:t> (error)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console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error</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Fetch error: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error);</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alert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An error occurred while fetching data. Please try again.</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7"/>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Mostrar películas en la tabla</a:t>
            </a:r>
            <a:endParaRPr sz="1400" b="0" i="0" u="none" strike="noStrike" cap="none">
              <a:solidFill>
                <a:srgbClr val="000000"/>
              </a:solidFill>
              <a:latin typeface="Arial"/>
              <a:ea typeface="Arial"/>
              <a:cs typeface="Arial"/>
              <a:sym typeface="Arial"/>
            </a:endParaRPr>
          </a:p>
        </p:txBody>
      </p:sp>
      <p:sp>
        <p:nvSpPr>
          <p:cNvPr id="86" name="Google Shape;86;p7"/>
          <p:cNvSpPr txBox="1"/>
          <p:nvPr/>
        </p:nvSpPr>
        <p:spPr>
          <a:xfrm>
            <a:off x="245282" y="773167"/>
            <a:ext cx="796540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que conecta con el servicio del Back End que permite listar los registros de películas que existen en la base de datos. Para ello, se utiliza la función </a:t>
            </a:r>
            <a:r>
              <a:rPr lang="es-419" sz="1100" b="1" i="1" u="none" strike="noStrike" cap="none">
                <a:solidFill>
                  <a:srgbClr val="000000"/>
                </a:solidFill>
                <a:latin typeface="Arial"/>
                <a:ea typeface="Arial"/>
                <a:cs typeface="Arial"/>
                <a:sym typeface="Arial"/>
              </a:rPr>
              <a:t>fetchData</a:t>
            </a:r>
            <a:r>
              <a:rPr lang="es-419" sz="1100" b="0" i="0" u="none" strike="noStrike" cap="none">
                <a:solidFill>
                  <a:srgbClr val="000000"/>
                </a:solidFill>
                <a:latin typeface="Arial"/>
                <a:ea typeface="Arial"/>
                <a:cs typeface="Arial"/>
                <a:sym typeface="Arial"/>
              </a:rPr>
              <a:t> que definimos en el paso anterior. Con la respuesta del servicio, se ira recorriendo el array de objetos y se creará por medio de un template string la estructura de un </a:t>
            </a:r>
            <a:r>
              <a:rPr lang="es-419" sz="1100" b="1" i="1" u="none" strike="noStrike" cap="none">
                <a:solidFill>
                  <a:srgbClr val="000000"/>
                </a:solidFill>
                <a:latin typeface="Arial"/>
                <a:ea typeface="Arial"/>
                <a:cs typeface="Arial"/>
                <a:sym typeface="Arial"/>
              </a:rPr>
              <a:t>&lt;tr&gt; </a:t>
            </a:r>
            <a:r>
              <a:rPr lang="es-419" sz="1100" b="0" i="0" u="none" strike="noStrike" cap="none">
                <a:solidFill>
                  <a:srgbClr val="000000"/>
                </a:solidFill>
                <a:latin typeface="Arial"/>
                <a:ea typeface="Arial"/>
                <a:cs typeface="Arial"/>
                <a:sym typeface="Arial"/>
              </a:rPr>
              <a:t>que se agregará al final del </a:t>
            </a:r>
            <a:r>
              <a:rPr lang="es-419" sz="1100" b="1" i="1" u="none" strike="noStrike" cap="none">
                <a:solidFill>
                  <a:srgbClr val="000000"/>
                </a:solidFill>
                <a:latin typeface="Arial"/>
                <a:ea typeface="Arial"/>
                <a:cs typeface="Arial"/>
                <a:sym typeface="Arial"/>
              </a:rPr>
              <a:t>tbody</a:t>
            </a:r>
            <a:r>
              <a:rPr lang="es-419" sz="1100" b="0" i="0" u="none" strike="noStrike" cap="none">
                <a:solidFill>
                  <a:srgbClr val="000000"/>
                </a:solidFill>
                <a:latin typeface="Arial"/>
                <a:ea typeface="Arial"/>
                <a:cs typeface="Arial"/>
                <a:sym typeface="Arial"/>
              </a:rPr>
              <a:t> de la tabla con </a:t>
            </a:r>
            <a:r>
              <a:rPr lang="es-419" sz="1100" b="1" i="1" u="none" strike="noStrike" cap="none">
                <a:solidFill>
                  <a:srgbClr val="000000"/>
                </a:solidFill>
                <a:latin typeface="Arial"/>
                <a:ea typeface="Arial"/>
                <a:cs typeface="Arial"/>
                <a:sym typeface="Arial"/>
              </a:rPr>
              <a:t>id=“list-table-movies”</a:t>
            </a:r>
            <a:endParaRPr/>
          </a:p>
        </p:txBody>
      </p:sp>
      <p:sp>
        <p:nvSpPr>
          <p:cNvPr id="87" name="Google Shape;87;p7"/>
          <p:cNvSpPr txBox="1"/>
          <p:nvPr/>
        </p:nvSpPr>
        <p:spPr>
          <a:xfrm>
            <a:off x="861629" y="1622087"/>
            <a:ext cx="7420742" cy="3046988"/>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697098"/>
                </a:solidFill>
                <a:highlight>
                  <a:srgbClr val="292D3E"/>
                </a:highlight>
                <a:latin typeface="Consolas"/>
                <a:ea typeface="Consolas"/>
                <a:cs typeface="Consolas"/>
                <a:sym typeface="Consolas"/>
              </a:rPr>
              <a: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1" u="none" strike="noStrike" cap="none">
                <a:solidFill>
                  <a:srgbClr val="697098"/>
                </a:solidFill>
                <a:highlight>
                  <a:srgbClr val="292D3E"/>
                </a:highlight>
                <a:latin typeface="Consolas"/>
                <a:ea typeface="Consolas"/>
                <a:cs typeface="Consolas"/>
                <a:sym typeface="Consolas"/>
              </a:rPr>
              <a:t> * Funcion que permite crear un elemento &lt;tr&gt; para la tabla de peliculas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1" u="none" strike="noStrike" cap="none">
                <a:solidFill>
                  <a:srgbClr val="697098"/>
                </a:solidFill>
                <a:highlight>
                  <a:srgbClr val="292D3E"/>
                </a:highlight>
                <a:latin typeface="Consolas"/>
                <a:ea typeface="Consolas"/>
                <a:cs typeface="Consolas"/>
                <a:sym typeface="Consolas"/>
              </a:rPr>
              <a:t> * por medio del uso de template string de JS.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1" u="none" strike="noStrike" cap="none">
                <a:solidFill>
                  <a:srgbClr val="697098"/>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async</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function</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showMovies</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let</a:t>
            </a:r>
            <a:r>
              <a:rPr lang="es-419" sz="800" b="0" i="0" u="none" strike="noStrike" cap="none">
                <a:solidFill>
                  <a:srgbClr val="BFC7D5"/>
                </a:solidFill>
                <a:highlight>
                  <a:srgbClr val="292D3E"/>
                </a:highlight>
                <a:latin typeface="Consolas"/>
                <a:ea typeface="Consolas"/>
                <a:cs typeface="Consolas"/>
                <a:sym typeface="Consolas"/>
              </a:rPr>
              <a:t> movies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await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fetchData</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BASEURL</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/api/movies/</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EEFFFF"/>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GET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const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tableMovies</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document</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querySelector</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#list-table-movies tbody</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tableMovies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innerHTML</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movies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forEach</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movie</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7986E7"/>
                </a:solidFill>
                <a:highlight>
                  <a:srgbClr val="292D3E"/>
                </a:highlight>
                <a:latin typeface="Consolas"/>
                <a:ea typeface="Consolas"/>
                <a:cs typeface="Consolas"/>
                <a:sym typeface="Consolas"/>
              </a:rPr>
              <a:t>index</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=&gt;</a:t>
            </a: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let</a:t>
            </a:r>
            <a:r>
              <a:rPr lang="es-419" sz="800" b="0" i="0" u="none" strike="noStrike" cap="none">
                <a:solidFill>
                  <a:srgbClr val="BFC7D5"/>
                </a:solidFill>
                <a:highlight>
                  <a:srgbClr val="292D3E"/>
                </a:highlight>
                <a:latin typeface="Consolas"/>
                <a:ea typeface="Consolas"/>
                <a:cs typeface="Consolas"/>
                <a:sym typeface="Consolas"/>
              </a:rPr>
              <a:t> tr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3E88D"/>
                </a:solidFill>
                <a:highlight>
                  <a:srgbClr val="292D3E"/>
                </a:highlight>
                <a:latin typeface="Consolas"/>
                <a:ea typeface="Consolas"/>
                <a:cs typeface="Consolas"/>
                <a:sym typeface="Consolas"/>
              </a:rPr>
              <a:t>&lt;tr&gt;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title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director</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release_date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&lt;img src="</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banner</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 width="30%"&gt;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&lt;button class="btn-cac" onclick='updateMovie(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id_movie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)'&gt;&lt;i class="fa fa-pencil" &gt;&lt;/button&gt;&lt;/i&gt;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&lt;button class="btn-cac" onclick='deleteMovie(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movie</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id_movie</a:t>
            </a:r>
            <a:r>
              <a:rPr lang="es-419" sz="800" b="0" i="0" u="none" strike="noStrike" cap="none">
                <a:solidFill>
                  <a:srgbClr val="D3423E"/>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)'&gt;&lt;i class="fa fa-trash" &gt;&lt;/button&gt;&lt;/i&gt;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&lt;/td&gt;</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C3E88D"/>
                </a:solidFill>
                <a:highlight>
                  <a:srgbClr val="292D3E"/>
                </a:highlight>
                <a:latin typeface="Consolas"/>
                <a:ea typeface="Consolas"/>
                <a:cs typeface="Consolas"/>
                <a:sym typeface="Consolas"/>
              </a:rPr>
              <a:t>                &lt;/tr&gt;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tableMovies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insertAdjacentHTML</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beforeend</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EEFFFF"/>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tr);</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8"/>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Guardar una película</a:t>
            </a:r>
            <a:endParaRPr sz="1400" b="0" i="0" u="none" strike="noStrike" cap="none">
              <a:solidFill>
                <a:srgbClr val="000000"/>
              </a:solidFill>
              <a:latin typeface="Arial"/>
              <a:ea typeface="Arial"/>
              <a:cs typeface="Arial"/>
              <a:sym typeface="Arial"/>
            </a:endParaRPr>
          </a:p>
        </p:txBody>
      </p:sp>
      <p:sp>
        <p:nvSpPr>
          <p:cNvPr id="93" name="Google Shape;93;p8"/>
          <p:cNvSpPr txBox="1"/>
          <p:nvPr/>
        </p:nvSpPr>
        <p:spPr>
          <a:xfrm>
            <a:off x="245282" y="773167"/>
            <a:ext cx="79654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saveMovie </a:t>
            </a:r>
            <a:r>
              <a:rPr lang="es-419" sz="1100" b="0" i="0" u="none" strike="noStrike" cap="none">
                <a:solidFill>
                  <a:srgbClr val="000000"/>
                </a:solidFill>
                <a:latin typeface="Arial"/>
                <a:ea typeface="Arial"/>
                <a:cs typeface="Arial"/>
                <a:sym typeface="Arial"/>
              </a:rPr>
              <a:t> que permitirá enviar solicitudes de creación o actualización al Back End dependiendo de la acción de la cual se traté. Para ello, se capturan los valores ingresados en los campos del formulario, se hace una validación de los mismos y se crea un objeto con la estructura de película. Si el campo </a:t>
            </a:r>
            <a:r>
              <a:rPr lang="es-419" sz="1100" b="1" i="1" u="none" strike="noStrike" cap="none">
                <a:solidFill>
                  <a:srgbClr val="000000"/>
                </a:solidFill>
                <a:latin typeface="Arial"/>
                <a:ea typeface="Arial"/>
                <a:cs typeface="Arial"/>
                <a:sym typeface="Arial"/>
              </a:rPr>
              <a:t>id=“id-movie” </a:t>
            </a:r>
            <a:r>
              <a:rPr lang="es-419" sz="1100" b="0" i="0" u="none" strike="noStrike" cap="none">
                <a:solidFill>
                  <a:srgbClr val="000000"/>
                </a:solidFill>
                <a:latin typeface="Arial"/>
                <a:ea typeface="Arial"/>
                <a:cs typeface="Arial"/>
                <a:sym typeface="Arial"/>
              </a:rPr>
              <a:t>no esta vacío, se trata de la actualización de un registro, por lo que se procede a realizar una petición del tipo PUT al servidor. En caso contrario, se procede a realizar una petición del tipo POST, para la creación de  un nuevo registro </a:t>
            </a:r>
            <a:endParaRPr sz="1100" b="1" i="1" u="none" strike="noStrike" cap="none">
              <a:solidFill>
                <a:srgbClr val="000000"/>
              </a:solidFill>
              <a:latin typeface="Arial"/>
              <a:ea typeface="Arial"/>
              <a:cs typeface="Arial"/>
              <a:sym typeface="Arial"/>
            </a:endParaRPr>
          </a:p>
        </p:txBody>
      </p:sp>
      <p:sp>
        <p:nvSpPr>
          <p:cNvPr id="94" name="Google Shape;94;p8"/>
          <p:cNvSpPr txBox="1"/>
          <p:nvPr/>
        </p:nvSpPr>
        <p:spPr>
          <a:xfrm>
            <a:off x="245282" y="1806753"/>
            <a:ext cx="3955775" cy="286232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600" b="0" i="0" u="none" strike="noStrike" cap="none">
                <a:solidFill>
                  <a:srgbClr val="697098"/>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1" u="none" strike="noStrike" cap="none">
                <a:solidFill>
                  <a:srgbClr val="697098"/>
                </a:solidFill>
                <a:highlight>
                  <a:srgbClr val="292D3E"/>
                </a:highlight>
                <a:latin typeface="Consolas"/>
                <a:ea typeface="Consolas"/>
                <a:cs typeface="Consolas"/>
                <a:sym typeface="Consolas"/>
              </a:rPr>
              <a:t> * Función para comunicarse con el servidor para poder Crear o Actualizar</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1" u="none" strike="noStrike" cap="none">
                <a:solidFill>
                  <a:srgbClr val="697098"/>
                </a:solidFill>
                <a:highlight>
                  <a:srgbClr val="292D3E"/>
                </a:highlight>
                <a:latin typeface="Consolas"/>
                <a:ea typeface="Consolas"/>
                <a:cs typeface="Consolas"/>
                <a:sym typeface="Consolas"/>
              </a:rPr>
              <a:t> * un registro de pelicula</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1" u="none" strike="noStrike" cap="none">
                <a:solidFill>
                  <a:srgbClr val="697098"/>
                </a:solidFill>
                <a:highlight>
                  <a:srgbClr val="292D3E"/>
                </a:highlight>
                <a:latin typeface="Consolas"/>
                <a:ea typeface="Consolas"/>
                <a:cs typeface="Consolas"/>
                <a:sym typeface="Consolas"/>
              </a:rPr>
              <a:t> * </a:t>
            </a:r>
            <a:r>
              <a:rPr lang="es-419" sz="600" b="0" i="0" u="none" strike="noStrike" cap="none">
                <a:solidFill>
                  <a:srgbClr val="C792EA"/>
                </a:solidFill>
                <a:highlight>
                  <a:srgbClr val="292D3E"/>
                </a:highlight>
                <a:latin typeface="Consolas"/>
                <a:ea typeface="Consolas"/>
                <a:cs typeface="Consolas"/>
                <a:sym typeface="Consolas"/>
              </a:rPr>
              <a:t>@</a:t>
            </a:r>
            <a:r>
              <a:rPr lang="es-419" sz="600" b="0" i="1" u="none" strike="noStrike" cap="none">
                <a:solidFill>
                  <a:srgbClr val="C792EA"/>
                </a:solidFill>
                <a:highlight>
                  <a:srgbClr val="292D3E"/>
                </a:highlight>
                <a:latin typeface="Consolas"/>
                <a:ea typeface="Consolas"/>
                <a:cs typeface="Consolas"/>
                <a:sym typeface="Consolas"/>
              </a:rPr>
              <a:t>returns</a:t>
            </a:r>
            <a:r>
              <a:rPr lang="es-419" sz="600" b="0" i="1" u="none" strike="noStrike" cap="none">
                <a:solidFill>
                  <a:srgbClr val="697098"/>
                </a:solidFill>
                <a:highlight>
                  <a:srgbClr val="292D3E"/>
                </a:highlight>
                <a:latin typeface="Consolas"/>
                <a:ea typeface="Consolas"/>
                <a:cs typeface="Consolas"/>
                <a:sym typeface="Consolas"/>
              </a:rPr>
              <a:t> </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1" u="none" strike="noStrike" cap="none">
                <a:solidFill>
                  <a:srgbClr val="697098"/>
                </a:solidFill>
                <a:highlight>
                  <a:srgbClr val="292D3E"/>
                </a:highlight>
                <a:latin typeface="Consolas"/>
                <a:ea typeface="Consolas"/>
                <a:cs typeface="Consolas"/>
                <a:sym typeface="Consolas"/>
              </a:rPr>
              <a:t> </a:t>
            </a:r>
            <a:r>
              <a:rPr lang="es-419" sz="600" b="0" i="0" u="none" strike="noStrike" cap="none">
                <a:solidFill>
                  <a:srgbClr val="697098"/>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C792EA"/>
                </a:solidFill>
                <a:highlight>
                  <a:srgbClr val="292D3E"/>
                </a:highlight>
                <a:latin typeface="Consolas"/>
                <a:ea typeface="Consolas"/>
                <a:cs typeface="Consolas"/>
                <a:sym typeface="Consolas"/>
              </a:rPr>
              <a:t>async</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function</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saveMovie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idMovie</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#id-movie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title</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#title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director</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#director</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releaseDate</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#release-date</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banner</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document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querySelector</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#banner-form</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9DDFF"/>
                </a:solidFill>
                <a:highlight>
                  <a:srgbClr val="292D3E"/>
                </a:highlight>
                <a:latin typeface="Consolas"/>
                <a:ea typeface="Consolas"/>
                <a:cs typeface="Consolas"/>
                <a:sym typeface="Consolas"/>
              </a:rPr>
              <a:t>value</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br>
              <a:rPr lang="es-419" sz="600" b="0" i="0" u="none" strike="noStrike" cap="none">
                <a:solidFill>
                  <a:srgbClr val="BFC7D5"/>
                </a:solidFill>
                <a:highlight>
                  <a:srgbClr val="292D3E"/>
                </a:highlight>
                <a:latin typeface="Consolas"/>
                <a:ea typeface="Consolas"/>
                <a:cs typeface="Consolas"/>
                <a:sym typeface="Consolas"/>
              </a:rPr>
            </a:b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697098"/>
                </a:solidFill>
                <a:highlight>
                  <a:srgbClr val="292D3E"/>
                </a:highlight>
                <a:latin typeface="Consolas"/>
                <a:ea typeface="Consolas"/>
                <a:cs typeface="Consolas"/>
                <a:sym typeface="Consolas"/>
              </a:rPr>
              <a:t>//</a:t>
            </a:r>
            <a:r>
              <a:rPr lang="es-419" sz="600" b="0" i="1" u="none" strike="noStrike" cap="none">
                <a:solidFill>
                  <a:srgbClr val="697098"/>
                </a:solidFill>
                <a:highlight>
                  <a:srgbClr val="292D3E"/>
                </a:highlight>
                <a:latin typeface="Consolas"/>
                <a:ea typeface="Consolas"/>
                <a:cs typeface="Consolas"/>
                <a:sym typeface="Consolas"/>
              </a:rPr>
              <a:t>VALIDACION DE FORMULARIO</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if</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title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director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releaseDate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banner) {</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Swal</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82AAFF"/>
                </a:solidFill>
                <a:highlight>
                  <a:srgbClr val="292D3E"/>
                </a:highlight>
                <a:latin typeface="Consolas"/>
                <a:ea typeface="Consolas"/>
                <a:cs typeface="Consolas"/>
                <a:sym typeface="Consolas"/>
              </a:rPr>
              <a:t>fire</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title: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Error!</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text: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Por favor completa todos los campos.</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icon: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error</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confirmButtonText: </a:t>
            </a:r>
            <a:r>
              <a:rPr lang="es-419" sz="600" b="0" i="0" u="none" strike="noStrike" cap="none">
                <a:solidFill>
                  <a:srgbClr val="D9F5DD"/>
                </a:solidFill>
                <a:highlight>
                  <a:srgbClr val="292D3E"/>
                </a:highlight>
                <a:latin typeface="Consolas"/>
                <a:ea typeface="Consolas"/>
                <a:cs typeface="Consolas"/>
                <a:sym typeface="Consolas"/>
              </a:rPr>
              <a:t>'</a:t>
            </a:r>
            <a:r>
              <a:rPr lang="es-419" sz="600" b="0" i="0" u="none" strike="noStrike" cap="none">
                <a:solidFill>
                  <a:srgbClr val="C3E88D"/>
                </a:solidFill>
                <a:highlight>
                  <a:srgbClr val="292D3E"/>
                </a:highlight>
                <a:latin typeface="Consolas"/>
                <a:ea typeface="Consolas"/>
                <a:cs typeface="Consolas"/>
                <a:sym typeface="Consolas"/>
              </a:rPr>
              <a:t>Cerrar</a:t>
            </a:r>
            <a:r>
              <a:rPr lang="es-419" sz="600" b="0" i="0" u="none" strike="noStrike" cap="none">
                <a:solidFill>
                  <a:srgbClr val="D9F5DD"/>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return</a:t>
            </a:r>
            <a:r>
              <a:rPr lang="es-419" sz="6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697098"/>
                </a:solidFill>
                <a:highlight>
                  <a:srgbClr val="292D3E"/>
                </a:highlight>
                <a:latin typeface="Consolas"/>
                <a:ea typeface="Consolas"/>
                <a:cs typeface="Consolas"/>
                <a:sym typeface="Consolas"/>
              </a:rPr>
              <a:t>//</a:t>
            </a:r>
            <a:r>
              <a:rPr lang="es-419" sz="600" b="0" i="1" u="none" strike="noStrike" cap="none">
                <a:solidFill>
                  <a:srgbClr val="697098"/>
                </a:solidFill>
                <a:highlight>
                  <a:srgbClr val="292D3E"/>
                </a:highlight>
                <a:latin typeface="Consolas"/>
                <a:ea typeface="Consolas"/>
                <a:cs typeface="Consolas"/>
                <a:sym typeface="Consolas"/>
              </a:rPr>
              <a:t> Crea un objeto con los datos de la película</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const</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82AAFF"/>
                </a:solidFill>
                <a:highlight>
                  <a:srgbClr val="292D3E"/>
                </a:highlight>
                <a:latin typeface="Consolas"/>
                <a:ea typeface="Consolas"/>
                <a:cs typeface="Consolas"/>
                <a:sym typeface="Consolas"/>
              </a:rPr>
              <a:t>movieData</a:t>
            </a:r>
            <a:r>
              <a:rPr lang="es-419" sz="600" b="0" i="0" u="none" strike="noStrike" cap="none">
                <a:solidFill>
                  <a:srgbClr val="BFC7D5"/>
                </a:solidFill>
                <a:highlight>
                  <a:srgbClr val="292D3E"/>
                </a:highlight>
                <a:latin typeface="Consolas"/>
                <a:ea typeface="Consolas"/>
                <a:cs typeface="Consolas"/>
                <a:sym typeface="Consolas"/>
              </a:rPr>
              <a:t> </a:t>
            </a:r>
            <a:r>
              <a:rPr lang="es-419" sz="600" b="0" i="0" u="none" strike="noStrike" cap="none">
                <a:solidFill>
                  <a:srgbClr val="C792EA"/>
                </a:solidFill>
                <a:highlight>
                  <a:srgbClr val="292D3E"/>
                </a:highlight>
                <a:latin typeface="Consolas"/>
                <a:ea typeface="Consolas"/>
                <a:cs typeface="Consolas"/>
                <a:sym typeface="Consolas"/>
              </a:rPr>
              <a:t>=</a:t>
            </a:r>
            <a:r>
              <a:rPr lang="es-419" sz="6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title: title</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director: director</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release_date: releaseDate</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banner: banner</a:t>
            </a:r>
            <a:r>
              <a:rPr lang="es-419" sz="600" b="0" i="0" u="none" strike="noStrike" cap="none">
                <a:solidFill>
                  <a:srgbClr val="EEFFFF"/>
                </a:solidFill>
                <a:highlight>
                  <a:srgbClr val="292D3E"/>
                </a:highlight>
                <a:latin typeface="Consolas"/>
                <a:ea typeface="Consolas"/>
                <a:cs typeface="Consolas"/>
                <a:sym typeface="Consolas"/>
              </a:rPr>
              <a:t>,</a:t>
            </a:r>
            <a:endParaRPr sz="6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6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endParaRPr sz="600" b="0" i="0" u="none" strike="noStrike" cap="none">
              <a:solidFill>
                <a:srgbClr val="BFC7D5"/>
              </a:solidFill>
              <a:highlight>
                <a:srgbClr val="292D3E"/>
              </a:highlight>
              <a:latin typeface="Consolas"/>
              <a:ea typeface="Consolas"/>
              <a:cs typeface="Consolas"/>
              <a:sym typeface="Consolas"/>
            </a:endParaRPr>
          </a:p>
        </p:txBody>
      </p:sp>
      <p:sp>
        <p:nvSpPr>
          <p:cNvPr id="95" name="Google Shape;95;p8"/>
          <p:cNvSpPr txBox="1"/>
          <p:nvPr/>
        </p:nvSpPr>
        <p:spPr>
          <a:xfrm>
            <a:off x="4385144" y="2015842"/>
            <a:ext cx="4587902" cy="235449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419" sz="700" b="0" i="0" u="none" strike="noStrike" cap="none">
                <a:solidFill>
                  <a:srgbClr val="BFC7D5"/>
                </a:solidFill>
                <a:highlight>
                  <a:srgbClr val="292D3E"/>
                </a:highlight>
                <a:latin typeface="Consolas"/>
                <a:ea typeface="Consolas"/>
                <a:cs typeface="Consolas"/>
                <a:sym typeface="Consolas"/>
              </a:rPr>
            </a:b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let</a:t>
            </a:r>
            <a:r>
              <a:rPr lang="es-419" sz="700" b="0" i="0" u="none" strike="noStrike" cap="none">
                <a:solidFill>
                  <a:srgbClr val="BFC7D5"/>
                </a:solidFill>
                <a:highlight>
                  <a:srgbClr val="292D3E"/>
                </a:highlight>
                <a:latin typeface="Consolas"/>
                <a:ea typeface="Consolas"/>
                <a:cs typeface="Consolas"/>
                <a:sym typeface="Consolas"/>
              </a:rPr>
              <a:t> result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FF5874"/>
                </a:solidFill>
                <a:highlight>
                  <a:srgbClr val="292D3E"/>
                </a:highlight>
                <a:latin typeface="Consolas"/>
                <a:ea typeface="Consolas"/>
                <a:cs typeface="Consolas"/>
                <a:sym typeface="Consolas"/>
              </a:rPr>
              <a:t>null</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Si hay un idMovie, realiza una petición PUT para actualizar la película existente</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if</a:t>
            </a:r>
            <a:r>
              <a:rPr lang="es-419" sz="700" b="0" i="0" u="none" strike="noStrike" cap="none">
                <a:solidFill>
                  <a:srgbClr val="BFC7D5"/>
                </a:solidFill>
                <a:highlight>
                  <a:srgbClr val="292D3E"/>
                </a:highlight>
                <a:latin typeface="Consolas"/>
                <a:ea typeface="Consolas"/>
                <a:cs typeface="Consolas"/>
                <a:sym typeface="Consolas"/>
              </a:rPr>
              <a:t>(idMovie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result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fetchData</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BASEURL</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/api/movies/</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idMovie</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PUT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movieData);</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else</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697098"/>
                </a:solidFill>
                <a:highlight>
                  <a:srgbClr val="292D3E"/>
                </a:highlight>
                <a:latin typeface="Consolas"/>
                <a:ea typeface="Consolas"/>
                <a:cs typeface="Consolas"/>
                <a:sym typeface="Consolas"/>
              </a:rPr>
              <a:t>//</a:t>
            </a:r>
            <a:r>
              <a:rPr lang="es-419" sz="700" b="0" i="1" u="none" strike="noStrike" cap="none">
                <a:solidFill>
                  <a:srgbClr val="697098"/>
                </a:solidFill>
                <a:highlight>
                  <a:srgbClr val="292D3E"/>
                </a:highlight>
                <a:latin typeface="Consolas"/>
                <a:ea typeface="Consolas"/>
                <a:cs typeface="Consolas"/>
                <a:sym typeface="Consolas"/>
              </a:rPr>
              <a:t> Si no hay idMovie, realiza una petición POST para crear una nueva película</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result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await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fetchData</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BASEURL</a:t>
            </a:r>
            <a:r>
              <a:rPr lang="es-419" sz="700" b="0" i="0" u="none" strike="noStrike" cap="none">
                <a:solidFill>
                  <a:srgbClr val="D3423E"/>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/api/movies/</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POST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movieData);</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const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formMovie</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document</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querySelector</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#form-movie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formMovie</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reset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Swal</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2AAFF"/>
                </a:solidFill>
                <a:highlight>
                  <a:srgbClr val="292D3E"/>
                </a:highlight>
                <a:latin typeface="Consolas"/>
                <a:ea typeface="Consolas"/>
                <a:cs typeface="Consolas"/>
                <a:sym typeface="Consolas"/>
              </a:rPr>
              <a:t>fire</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title: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Exito!</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text: result</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89DDFF"/>
                </a:solidFill>
                <a:highlight>
                  <a:srgbClr val="292D3E"/>
                </a:highlight>
                <a:latin typeface="Consolas"/>
                <a:ea typeface="Consolas"/>
                <a:cs typeface="Consolas"/>
                <a:sym typeface="Consolas"/>
              </a:rPr>
              <a:t>message</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icon: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success</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EEFFFF"/>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confirmButtonText: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Cerrar</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showMovies</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9"/>
          <p:cNvSpPr/>
          <p:nvPr/>
        </p:nvSpPr>
        <p:spPr>
          <a:xfrm>
            <a:off x="245282" y="474425"/>
            <a:ext cx="598854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Contenido Crud-movies-fetch.js – Eliminar una película</a:t>
            </a:r>
            <a:endParaRPr sz="1400" b="0" i="0" u="none" strike="noStrike" cap="none">
              <a:solidFill>
                <a:srgbClr val="000000"/>
              </a:solidFill>
              <a:latin typeface="Arial"/>
              <a:ea typeface="Arial"/>
              <a:cs typeface="Arial"/>
              <a:sym typeface="Arial"/>
            </a:endParaRPr>
          </a:p>
        </p:txBody>
      </p:sp>
      <p:sp>
        <p:nvSpPr>
          <p:cNvPr id="101" name="Google Shape;101;p9"/>
          <p:cNvSpPr txBox="1"/>
          <p:nvPr/>
        </p:nvSpPr>
        <p:spPr>
          <a:xfrm>
            <a:off x="245282" y="773167"/>
            <a:ext cx="7965406"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Se crea una función </a:t>
            </a:r>
            <a:r>
              <a:rPr lang="es-419" sz="1100" b="1" i="1" u="none" strike="noStrike" cap="none">
                <a:solidFill>
                  <a:srgbClr val="000000"/>
                </a:solidFill>
                <a:latin typeface="Arial"/>
                <a:ea typeface="Arial"/>
                <a:cs typeface="Arial"/>
                <a:sym typeface="Arial"/>
              </a:rPr>
              <a:t>deleteMovie</a:t>
            </a:r>
            <a:r>
              <a:rPr lang="es-419" sz="1100" b="0" i="0" u="none" strike="noStrike" cap="none">
                <a:solidFill>
                  <a:srgbClr val="000000"/>
                </a:solidFill>
                <a:latin typeface="Arial"/>
                <a:ea typeface="Arial"/>
                <a:cs typeface="Arial"/>
                <a:sym typeface="Arial"/>
              </a:rPr>
              <a:t>,</a:t>
            </a:r>
            <a:r>
              <a:rPr lang="es-419" sz="1100" b="1" i="1" u="none" strike="noStrike" cap="none">
                <a:solidFill>
                  <a:srgbClr val="000000"/>
                </a:solidFill>
                <a:latin typeface="Arial"/>
                <a:ea typeface="Arial"/>
                <a:cs typeface="Arial"/>
                <a:sym typeface="Arial"/>
              </a:rPr>
              <a:t> </a:t>
            </a:r>
            <a:r>
              <a:rPr lang="es-419" sz="1100" b="0" i="0" u="none" strike="noStrike" cap="none">
                <a:solidFill>
                  <a:srgbClr val="000000"/>
                </a:solidFill>
                <a:latin typeface="Arial"/>
                <a:ea typeface="Arial"/>
                <a:cs typeface="Arial"/>
                <a:sym typeface="Arial"/>
              </a:rPr>
              <a:t>esta función esta asociada al evento click del botón con el icono del tacho de basura que se crea dinámicamente por cada registro en la función </a:t>
            </a:r>
            <a:r>
              <a:rPr lang="es-419" sz="1100" b="1" i="1" u="none" strike="noStrike" cap="none">
                <a:solidFill>
                  <a:srgbClr val="000000"/>
                </a:solidFill>
                <a:latin typeface="Arial"/>
                <a:ea typeface="Arial"/>
                <a:cs typeface="Arial"/>
                <a:sym typeface="Arial"/>
              </a:rPr>
              <a:t>showMovies()</a:t>
            </a:r>
            <a:r>
              <a:rPr lang="es-419" sz="1100" b="0" i="0" u="none" strike="noStrike" cap="none">
                <a:solidFill>
                  <a:srgbClr val="000000"/>
                </a:solidFill>
                <a:latin typeface="Arial"/>
                <a:ea typeface="Arial"/>
                <a:cs typeface="Arial"/>
                <a:sym typeface="Arial"/>
              </a:rPr>
              <a:t>. Esta función permite conectar con el servicio de eliminación de una película en el Back End por medio de una petición del tipo DELETE y teniendo en cuenta la </a:t>
            </a:r>
            <a:r>
              <a:rPr lang="es-419" sz="1100" b="1" i="1" u="none" strike="noStrike" cap="none">
                <a:solidFill>
                  <a:srgbClr val="000000"/>
                </a:solidFill>
                <a:latin typeface="Arial"/>
                <a:ea typeface="Arial"/>
                <a:cs typeface="Arial"/>
                <a:sym typeface="Arial"/>
              </a:rPr>
              <a:t>id</a:t>
            </a:r>
            <a:r>
              <a:rPr lang="es-419" sz="1100" b="0" i="0" u="none" strike="noStrike" cap="none">
                <a:solidFill>
                  <a:srgbClr val="000000"/>
                </a:solidFill>
                <a:latin typeface="Arial"/>
                <a:ea typeface="Arial"/>
                <a:cs typeface="Arial"/>
                <a:sym typeface="Arial"/>
              </a:rPr>
              <a:t> de la película que deseamos eliminar.</a:t>
            </a:r>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A su vez, esta función utiliza la librería Swal para permitir abrir un modal de confirmación de la acción, consultando primero si se esta seguro de eliminar el registro.</a:t>
            </a:r>
            <a:endParaRPr/>
          </a:p>
        </p:txBody>
      </p:sp>
      <p:sp>
        <p:nvSpPr>
          <p:cNvPr id="102" name="Google Shape;102;p9"/>
          <p:cNvSpPr txBox="1"/>
          <p:nvPr/>
        </p:nvSpPr>
        <p:spPr>
          <a:xfrm>
            <a:off x="1536589" y="1881163"/>
            <a:ext cx="6070821" cy="272382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 Function que permite eliminar una pelicula del array del localstorage</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 de acuedo al indice del mismo</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 </a:t>
            </a:r>
            <a:r>
              <a:rPr lang="es-419" sz="900" b="0" i="0" u="none" strike="noStrike" cap="none">
                <a:solidFill>
                  <a:srgbClr val="C792EA"/>
                </a:solidFill>
                <a:highlight>
                  <a:srgbClr val="292D3E"/>
                </a:highlight>
                <a:latin typeface="Consolas"/>
                <a:ea typeface="Consolas"/>
                <a:cs typeface="Consolas"/>
                <a:sym typeface="Consolas"/>
              </a:rPr>
              <a:t>@</a:t>
            </a:r>
            <a:r>
              <a:rPr lang="es-419" sz="900" b="0" i="1" u="none" strike="noStrike" cap="none">
                <a:solidFill>
                  <a:srgbClr val="C792EA"/>
                </a:solidFill>
                <a:highlight>
                  <a:srgbClr val="292D3E"/>
                </a:highlight>
                <a:latin typeface="Consolas"/>
                <a:ea typeface="Consolas"/>
                <a:cs typeface="Consolas"/>
                <a:sym typeface="Consolas"/>
              </a:rPr>
              <a:t>param</a:t>
            </a: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EEFFFF"/>
                </a:solidFill>
                <a:highlight>
                  <a:srgbClr val="292D3E"/>
                </a:highlight>
                <a:latin typeface="Consolas"/>
                <a:ea typeface="Consolas"/>
                <a:cs typeface="Consolas"/>
                <a:sym typeface="Consolas"/>
              </a:rPr>
              <a:t>number</a:t>
            </a:r>
            <a:r>
              <a:rPr lang="es-419" sz="900" b="0" i="0" u="none" strike="noStrike" cap="none">
                <a:solidFill>
                  <a:srgbClr val="EEFFFF"/>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 </a:t>
            </a:r>
            <a:r>
              <a:rPr lang="es-419" sz="900" b="0" i="1" u="none" strike="noStrike" cap="none">
                <a:solidFill>
                  <a:srgbClr val="78CCF0"/>
                </a:solidFill>
                <a:highlight>
                  <a:srgbClr val="292D3E"/>
                </a:highlight>
                <a:latin typeface="Consolas"/>
                <a:ea typeface="Consolas"/>
                <a:cs typeface="Consolas"/>
                <a:sym typeface="Consolas"/>
              </a:rPr>
              <a:t>id</a:t>
            </a:r>
            <a:r>
              <a:rPr lang="es-419" sz="900" b="0" i="1" u="none" strike="noStrike" cap="none">
                <a:solidFill>
                  <a:srgbClr val="697098"/>
                </a:solidFill>
                <a:highlight>
                  <a:srgbClr val="292D3E"/>
                </a:highlight>
                <a:latin typeface="Consolas"/>
                <a:ea typeface="Consolas"/>
                <a:cs typeface="Consolas"/>
                <a:sym typeface="Consolas"/>
              </a:rPr>
              <a:t> posición del array que se va a eliminar</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1" u="none" strike="noStrike" cap="none">
                <a:solidFill>
                  <a:srgbClr val="697098"/>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C792EA"/>
                </a:solidFill>
                <a:highlight>
                  <a:srgbClr val="292D3E"/>
                </a:highlight>
                <a:latin typeface="Consolas"/>
                <a:ea typeface="Consolas"/>
                <a:cs typeface="Consolas"/>
                <a:sym typeface="Consolas"/>
              </a:rPr>
              <a:t>function</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deleteMovie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Swal</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fire</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title: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Esta seguro de eliminar la pelicula?</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showCancelButton: </a:t>
            </a:r>
            <a:r>
              <a:rPr lang="es-419" sz="900" b="0" i="0" u="none" strike="noStrike" cap="none">
                <a:solidFill>
                  <a:srgbClr val="FF5874"/>
                </a:solidFill>
                <a:highlight>
                  <a:srgbClr val="292D3E"/>
                </a:highlight>
                <a:latin typeface="Consolas"/>
                <a:ea typeface="Consolas"/>
                <a:cs typeface="Consolas"/>
                <a:sym typeface="Consolas"/>
              </a:rPr>
              <a:t>true</a:t>
            </a:r>
            <a:r>
              <a:rPr lang="es-419" sz="900" b="0" i="0" u="none" strike="noStrike" cap="none">
                <a:solidFill>
                  <a:srgbClr val="EEFFFF"/>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confirmButtonText: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Eliminar</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then</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C792EA"/>
                </a:solidFill>
                <a:highlight>
                  <a:srgbClr val="292D3E"/>
                </a:highlight>
                <a:latin typeface="Consolas"/>
                <a:ea typeface="Consolas"/>
                <a:cs typeface="Consolas"/>
                <a:sym typeface="Consolas"/>
              </a:rPr>
              <a:t>async</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result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=&gt;</a:t>
            </a: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if</a:t>
            </a:r>
            <a:r>
              <a:rPr lang="es-419" sz="900" b="0" i="0" u="none" strike="noStrike" cap="none">
                <a:solidFill>
                  <a:srgbClr val="BFC7D5"/>
                </a:solidFill>
                <a:highlight>
                  <a:srgbClr val="292D3E"/>
                </a:highlight>
                <a:latin typeface="Consolas"/>
                <a:ea typeface="Consolas"/>
                <a:cs typeface="Consolas"/>
                <a:sym typeface="Consolas"/>
              </a:rPr>
              <a:t> (result</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isConfirmed</a:t>
            </a: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let</a:t>
            </a:r>
            <a:r>
              <a:rPr lang="es-419" sz="900" b="0" i="0" u="none" strike="noStrike" cap="none">
                <a:solidFill>
                  <a:srgbClr val="BFC7D5"/>
                </a:solidFill>
                <a:highlight>
                  <a:srgbClr val="292D3E"/>
                </a:highlight>
                <a:latin typeface="Consolas"/>
                <a:ea typeface="Consolas"/>
                <a:cs typeface="Consolas"/>
                <a:sym typeface="Consolas"/>
              </a:rPr>
              <a:t> response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await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fetchData</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BASEURL</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id</a:t>
            </a:r>
            <a:r>
              <a:rPr lang="es-419" sz="900" b="0" i="0" u="none" strike="noStrike" cap="none">
                <a:solidFill>
                  <a:srgbClr val="D3423E"/>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DELETE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showMovies</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Swal</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2AAFF"/>
                </a:solidFill>
                <a:highlight>
                  <a:srgbClr val="292D3E"/>
                </a:highlight>
                <a:latin typeface="Consolas"/>
                <a:ea typeface="Consolas"/>
                <a:cs typeface="Consolas"/>
                <a:sym typeface="Consolas"/>
              </a:rPr>
              <a:t>fire</a:t>
            </a:r>
            <a:r>
              <a:rPr lang="es-419" sz="900" b="0" i="0" u="none" strike="noStrike" cap="none">
                <a:solidFill>
                  <a:srgbClr val="BFC7D5"/>
                </a:solidFill>
                <a:highlight>
                  <a:srgbClr val="292D3E"/>
                </a:highlight>
                <a:latin typeface="Consolas"/>
                <a:ea typeface="Consolas"/>
                <a:cs typeface="Consolas"/>
                <a:sym typeface="Consolas"/>
              </a:rPr>
              <a:t>(response</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message</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EEFFFF"/>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success</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2682</Words>
  <Application>Microsoft Office PowerPoint</Application>
  <PresentationFormat>On-screen Show (16:9)</PresentationFormat>
  <Paragraphs>237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Montserrat</vt:lpstr>
      <vt:lpstr>Montserrat ExtraBold</vt:lpstr>
      <vt:lpstr>Roboto</vt:lpstr>
      <vt:lpstr>Montserrat SemiBold</vt:lpstr>
      <vt:lpstr>Consolas</vt:lpstr>
      <vt:lpstr>Arial</vt:lpstr>
      <vt:lpstr>Montserrat Medium</vt:lpstr>
      <vt:lpstr>Simple Light</vt:lpstr>
      <vt:lpstr>Flask Clase 35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35</dc:title>
  <dc:creator>Jose Federico Liquin</dc:creator>
  <cp:lastModifiedBy>Alejandro Hunt</cp:lastModifiedBy>
  <cp:revision>1</cp:revision>
  <dcterms:modified xsi:type="dcterms:W3CDTF">2024-06-20T00:10:51Z</dcterms:modified>
</cp:coreProperties>
</file>