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  <p:embeddedFont>
      <p:font typeface="Montserrat SemiBold" panose="00000700000000000000" pitchFamily="2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mUdJ8rTF+Tjszmty7oG2IlfWZ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7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4824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4-03-13T21:34:52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11509 0,'13'0'62,"106"0"-15,-79 0-47,13 0 16,-27 0-16,27 0 16,13 0-16,27 0 15,-1-13-15,14 13 16,0 0-16,40 0 15,-27 0-15,26 0 16,-12 0 0,12 0-16,-13 0 15,1 0-15,-1 0 16,0 0-16,-26 0 16,0 0-16,-40-13 15,13 13-15,-26-13 16,-39 13-16,25 0 15,-26 0-15,1 0 16,-1 0 0,0 0 15,0 0-15,40 0-16,-13 13 15,-14-13-15,1 0 16,-14 0-16,27 0 31,-14 0-15</inkml:trace>
  <inkml:trace contextRef="#ctx0" brushRef="#br0" timeOffset="9399.76">10557 11417 0,'26'0'79,"1"0"-64,-1 0-15,14 0 16,0 0-1,13 0 1,-1 0-16,41 0 0,13 0 16,13 0-1,-13-13-15,39-1 16,1 14-16,13-13 16,13 13-16,0-13 15,-40 13-15,27 0 16,-14 0-16,-13 0 15,1 0-15,-14 0 16,-13 0-16,-40 13 16,40-13-16,-27 13 15,-26-13-15,-13 0 16,-1 0-16,1 0 16,-27 0-16,14 0 15,-14 0 1,0 0-1</inkml:trace>
  <inkml:trace contextRef="#ctx0" brushRef="#br0" timeOffset="-142750.64">4670 11337 0</inkml:trace>
  <inkml:trace contextRef="#ctx0" brushRef="#br0" timeOffset="-142065.3">4379 11496 0,'26'13'63,"80"-13"-48,13 14-15,13-14 16,-26 0-16,40 0 16,-1 0-16,14-14 15,0 1-15,-27 0 16,0-14 0,-26 14-16,-40 13 15,14 0-15,-67 0 16,0 0-16,0 0 15,1 0 48,25 0-47,-25 0-1,25 0-15,-25 0 31,-1-13-31</inkml:trace>
  <inkml:trace contextRef="#ctx0" brushRef="#br0" timeOffset="-140091.7">3929 6509 0,'93'26'125,"-40"-13"-125,39 1 15,27 12-15,27-13 16,52-13-16,-13 0 16,27 0-1,53 0-15,-80 0 16,66-13-16,-39 13 15,-40 0-15,53 13 16,-66 1-16,-40-14 16,26 13-16,-26 0 15,0 0-15,-13 1 16,0-1-16,0 0 16,-14-13-16,14 0 15,0 0-15,0 0 16,13 0-16,-13 0 15,0 0-15,26 0 16,-26 0-16,13 0 16,-13 0-16,39 0 15,-26 0-15,27 0 16,-27 0-16,-13 0 16,-1 0-16,-65 0 15,13 0-15,0 0 16,-13 0-1,-27 0-15,13-13 16,-12 13-16,-1 0 16,0 0-16,0-13 15,14-1-15,-1 1 16,14-13-16,0 12 16,26-12-16,-13 26 15,-27 0-15,27-13 16,-27 13-16,27 0 15,-13 0-15,-14 0 16,1-14-16,13 14 16,-1 0-1,-12-13-15,12 13 16,1 0-16,0 0 16,-14 0-16,14 0 15,0 0-15,-27 0 16,0 0-16,0 0 15,1 0-15,12 0 32,-13 0-17,1 0-15,-1 0 16,13 0-16,1 0 16,-14 0-1,0 0-15,0 0 16,14 0-1,-14 0-15,0 0 16,0 0-16,1 0 16,-1 0-16,0 0 47</inkml:trace>
  <inkml:trace contextRef="#ctx0" brushRef="#br0" timeOffset="-125530.75">12898 569 0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_table_tes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avicon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avicon.io/emoji-favicons/avocado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https://www.w3schools.com/tags/tryit.asp?filename=tryhtml_table_test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https://www.w3schools.com/html/html_favicon.asp</a:t>
            </a:r>
            <a:r>
              <a:rPr lang="es"/>
              <a:t> </a:t>
            </a:r>
            <a:br>
              <a:rPr lang="es"/>
            </a:br>
            <a:r>
              <a:rPr lang="es" sz="1000" u="sng">
                <a:solidFill>
                  <a:srgbClr val="1967D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https://favicon.io/emoji-favicons/avocado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sz="37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14;p24"/>
          <p:cNvSpPr txBox="1">
            <a:spLocks noGrp="1"/>
          </p:cNvSpPr>
          <p:nvPr>
            <p:ph type="subTitle" idx="1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sz="4000" b="1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8" name="Google Shape;8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s e image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4"/>
          <p:cNvSpPr txBox="1">
            <a:spLocks noGrp="1"/>
          </p:cNvSpPr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subTitle" idx="1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p34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4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s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5"/>
          <p:cNvSpPr txBox="1">
            <a:spLocks noGrp="1"/>
          </p:cNvSpPr>
          <p:nvPr>
            <p:ph type="body" idx="1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i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5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5"/>
          <p:cNvSpPr txBox="1">
            <a:spLocks noGrp="1"/>
          </p:cNvSpPr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title" idx="2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0" name="Google Shape;110;p35"/>
          <p:cNvPicPr preferRelativeResize="0"/>
          <p:nvPr/>
        </p:nvPicPr>
        <p:blipFill rotWithShape="1">
          <a:blip r:embed="rId6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0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title" idx="2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title" idx="3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title" idx="4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ltima clase">
  <p:cSld name="BLANK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name="adj" fmla="val 45084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7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title" idx="3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7"/>
          <p:cNvSpPr txBox="1">
            <a:spLocks noGrp="1"/>
          </p:cNvSpPr>
          <p:nvPr>
            <p:ph type="title" idx="4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3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 y sub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sz="49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ase 2 - 37">
  <p:cSld name="BLANK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name="adj" fmla="val 50000"/>
            </a:avLst>
          </a:prstGeom>
          <a:solidFill>
            <a:srgbClr val="7685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sz="14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26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3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6" name="Google Shape;4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7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5" name="Google Shape;5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8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tarea y consigna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1" name="Google Shape;6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e o recordatori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sz="37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o destacado y explicación">
  <p:cSld name="TITLE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1"/>
          <p:cNvSpPr txBox="1">
            <a:spLocks noGrp="1"/>
          </p:cNvSpPr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ubTitle" idx="1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76" name="Google Shape;7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o gráficos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2"/>
          <p:cNvPicPr preferRelativeResize="0"/>
          <p:nvPr/>
        </p:nvPicPr>
        <p:blipFill rotWithShape="1">
          <a:blip r:embed="rId4">
            <a:alphaModFix/>
          </a:blip>
          <a:srcRect t="30756" b="2857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ar/map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#validate_by_inpu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vertic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att_audio_muted.asp" TargetMode="External"/><Relationship Id="rId3" Type="http://schemas.openxmlformats.org/officeDocument/2006/relationships/hyperlink" Target="https://www.w3schools.com/tags/att_audio_preload.asp" TargetMode="External"/><Relationship Id="rId7" Type="http://schemas.openxmlformats.org/officeDocument/2006/relationships/hyperlink" Target="https://www.w3schools.com/tags/att_audio_loop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tags/att_audio_autoplay.asp" TargetMode="External"/><Relationship Id="rId5" Type="http://schemas.openxmlformats.org/officeDocument/2006/relationships/hyperlink" Target="https://www.w3schools.com/tags/att_audio_controls.asp" TargetMode="External"/><Relationship Id="rId4" Type="http://schemas.openxmlformats.org/officeDocument/2006/relationships/hyperlink" Target="https://www.w3schools.com/tags/att_audio_src.asp" TargetMode="External"/><Relationship Id="rId9" Type="http://schemas.openxmlformats.org/officeDocument/2006/relationships/hyperlink" Target="https://www.w3schools.com/tags/tag_audio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video_controls.asp" TargetMode="External"/><Relationship Id="rId7" Type="http://schemas.openxmlformats.org/officeDocument/2006/relationships/hyperlink" Target="https://www.w3schools.com/tags/tag_video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tags/att_video_width.asp" TargetMode="External"/><Relationship Id="rId5" Type="http://schemas.openxmlformats.org/officeDocument/2006/relationships/hyperlink" Target="https://www.w3schools.com/tags/att_video_height.asp" TargetMode="External"/><Relationship Id="rId4" Type="http://schemas.openxmlformats.org/officeDocument/2006/relationships/hyperlink" Target="https://www.w3schools.com/tags/att_video_poster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3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STACK FRONTEND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37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Clase 3</a:t>
            </a:r>
            <a:endParaRPr sz="37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2500" b="0" i="0" u="none" strike="noStrike" cap="none">
                <a:solidFill>
                  <a:srgbClr val="59595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3</a:t>
            </a:r>
            <a:endParaRPr sz="2500" b="0" i="0" u="none" strike="noStrike" cap="none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Iframe</a:t>
            </a:r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body" idx="1"/>
          </p:nvPr>
        </p:nvSpPr>
        <p:spPr>
          <a:xfrm>
            <a:off x="432025" y="1152475"/>
            <a:ext cx="8280000" cy="13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"/>
              <a:t>Se utiliza para incrustar otro documento HTML que se cargará en forma independiente en la página actual. Podemos agregar: contenidos de terceros, interfaces de usuario, videos de YouTube, mapas de Google Maps y banners de publicidad desde otro sitio.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00" y="2470375"/>
            <a:ext cx="8420200" cy="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>
            <a:spLocks noGrp="1"/>
          </p:cNvSpPr>
          <p:nvPr>
            <p:ph type="body" idx="1"/>
          </p:nvPr>
        </p:nvSpPr>
        <p:spPr>
          <a:xfrm>
            <a:off x="432025" y="3152150"/>
            <a:ext cx="8280000" cy="13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/>
              <a:t>width y height</a:t>
            </a:r>
            <a:r>
              <a:rPr lang="es"/>
              <a:t>: ancho y alto.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/>
              <a:t>frameborder</a:t>
            </a:r>
            <a:r>
              <a:rPr lang="es"/>
              <a:t>: 0: sin borde y 1: con borde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/>
              <a:t>scrolling</a:t>
            </a:r>
            <a:r>
              <a:rPr lang="es"/>
              <a:t>: habilita las barras de desplazamiento si el contenido no cabe en el iframe. Con “yes” aparecen siempre, con “auto” aparecen sólo si es necesario y con “no” no aparecerán nunca.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225"/>
              <a:buNone/>
            </a:pPr>
            <a:r>
              <a:rPr lang="es" sz="2700"/>
              <a:t>Iframe</a:t>
            </a:r>
            <a:endParaRPr/>
          </a:p>
        </p:txBody>
      </p:sp>
      <p:sp>
        <p:nvSpPr>
          <p:cNvPr id="219" name="Google Shape;21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65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b="1"/>
              <a:t>Mapas de Google:</a:t>
            </a:r>
            <a:endParaRPr b="1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Ingresar a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https://www.google.com.ar/maps</a:t>
            </a:r>
            <a:r>
              <a:rPr lang="es"/>
              <a:t> </a:t>
            </a:r>
            <a:endParaRPr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Buscar una dirección (ej: Pueyrredón 400).</a:t>
            </a:r>
            <a:endParaRPr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Compartir – Insertar un mapa – Copiar HTML.</a:t>
            </a:r>
            <a:endParaRPr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Pegar el código en nuestro editor.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b="1"/>
              <a:t>Videos de YouTube:</a:t>
            </a:r>
            <a:endParaRPr b="1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Buscar un video en YouTube</a:t>
            </a:r>
            <a:endParaRPr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Clic derecho en el video - Copiar código de inserción.</a:t>
            </a:r>
            <a:endParaRPr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Pegar el código en nuestro editor.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También podremos colocar otros mapas gratuitos, contenido de Spotify, Vimeo e inclusive incrustar otras páginas web,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2925" y="1081375"/>
            <a:ext cx="1553250" cy="348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Tablas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Tablas</a:t>
            </a:r>
            <a:endParaRPr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400" y="2369450"/>
            <a:ext cx="3820175" cy="18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46600" cy="10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Las tablas se usan para </a:t>
            </a:r>
            <a:r>
              <a:rPr lang="es" sz="1400" b="1"/>
              <a:t>representar datos</a:t>
            </a:r>
            <a:r>
              <a:rPr lang="es" sz="1400"/>
              <a:t>.</a:t>
            </a: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El ejemplo más común de tablas son los documentos de Excel.</a:t>
            </a: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 HTML hay que definir una etiqueta para cada parte de la tabla.</a:t>
            </a: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Las tablas no se usan para maquetar (hoy se maqueta por CSS).</a:t>
            </a:r>
            <a:endParaRPr sz="1400"/>
          </a:p>
        </p:txBody>
      </p:sp>
      <p:sp>
        <p:nvSpPr>
          <p:cNvPr id="234" name="Google Shape;234;p13"/>
          <p:cNvSpPr txBox="1">
            <a:spLocks noGrp="1"/>
          </p:cNvSpPr>
          <p:nvPr>
            <p:ph type="body" idx="1"/>
          </p:nvPr>
        </p:nvSpPr>
        <p:spPr>
          <a:xfrm>
            <a:off x="4402100" y="2669875"/>
            <a:ext cx="4349700" cy="12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 b="1"/>
              <a:t>&lt;table&gt;</a:t>
            </a:r>
            <a:r>
              <a:rPr lang="es" sz="1400"/>
              <a:t>: Representa a todo el elemento tabla.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 b="1"/>
              <a:t>&lt;tr&gt;</a:t>
            </a:r>
            <a:r>
              <a:rPr lang="es" sz="1400"/>
              <a:t>: </a:t>
            </a:r>
            <a:r>
              <a:rPr lang="es" sz="1400" i="1"/>
              <a:t>Table row</a:t>
            </a:r>
            <a:r>
              <a:rPr lang="es" sz="1400"/>
              <a:t>: representa una fila o registro.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 b="1"/>
              <a:t>&lt;td&gt;</a:t>
            </a:r>
            <a:r>
              <a:rPr lang="es" sz="1400"/>
              <a:t>: </a:t>
            </a:r>
            <a:r>
              <a:rPr lang="es" sz="1400" i="1"/>
              <a:t>Table data cell</a:t>
            </a:r>
            <a:r>
              <a:rPr lang="es" sz="1400"/>
              <a:t>: representa a cada celda.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 b="1"/>
              <a:t>&lt;th&gt;</a:t>
            </a:r>
            <a:r>
              <a:rPr lang="es" sz="1400"/>
              <a:t>: </a:t>
            </a:r>
            <a:r>
              <a:rPr lang="es" sz="1400" i="1"/>
              <a:t>Table header</a:t>
            </a:r>
            <a:r>
              <a:rPr lang="es" sz="1400"/>
              <a:t>: representa a una celda de encabezado.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s"/>
              <a:t>Tablas | Estructura básica</a:t>
            </a:r>
            <a:endParaRPr/>
          </a:p>
        </p:txBody>
      </p:sp>
      <p:pic>
        <p:nvPicPr>
          <p:cNvPr id="240" name="Google Shape;2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663" y="1178575"/>
            <a:ext cx="2785978" cy="33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6016" y="1460150"/>
            <a:ext cx="23526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4"/>
          <p:cNvSpPr txBox="1">
            <a:spLocks noGrp="1"/>
          </p:cNvSpPr>
          <p:nvPr>
            <p:ph type="body" idx="1"/>
          </p:nvPr>
        </p:nvSpPr>
        <p:spPr>
          <a:xfrm>
            <a:off x="5599363" y="3107975"/>
            <a:ext cx="2466000" cy="13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es"/>
              <a:t>Tabla de 3 </a:t>
            </a:r>
            <a:r>
              <a:rPr lang="es" b="1"/>
              <a:t>&lt;tr&gt;</a:t>
            </a:r>
            <a:r>
              <a:rPr lang="es"/>
              <a:t> (filas), de las cuales una de ellas tiene encabezado </a:t>
            </a:r>
            <a:r>
              <a:rPr lang="es" b="1"/>
              <a:t>&lt;th&gt;</a:t>
            </a:r>
            <a:r>
              <a:rPr lang="es"/>
              <a:t> y dos columnas, dadas por los </a:t>
            </a:r>
            <a:r>
              <a:rPr lang="es" b="1"/>
              <a:t>&lt;td&gt;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Tablas | Colspan y Rowspan</a:t>
            </a: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body" idx="1"/>
          </p:nvPr>
        </p:nvSpPr>
        <p:spPr>
          <a:xfrm>
            <a:off x="357750" y="1095600"/>
            <a:ext cx="4326600" cy="3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Son atributos que permiten que una celda ocupe más de una columna o más de una fila. Es lo que comúnmente llamamos “combinar celdas”.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Las columnas (td) siempre van dentro de las filas (tr). Si queremos agrupar celdas de una misma celda o columna hay que agregar los siguientes atributos: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colspan </a:t>
            </a:r>
            <a:r>
              <a:rPr lang="es" sz="1400"/>
              <a:t>(column span = número de celdas a abarcar)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 b="1"/>
              <a:t>rowspan </a:t>
            </a:r>
            <a:r>
              <a:rPr lang="es" sz="1400"/>
              <a:t>(row span = número de celdas a abarcar).</a:t>
            </a:r>
            <a:endParaRPr sz="1400"/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5775" y="1227400"/>
            <a:ext cx="2911391" cy="11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1450" y="2487500"/>
            <a:ext cx="2488756" cy="22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4625" y="3478750"/>
            <a:ext cx="1617349" cy="11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Tablas | Colspan y Rowspan</a:t>
            </a:r>
            <a:endParaRPr/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5935" y="1178725"/>
            <a:ext cx="7132131" cy="35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Validar código HTML</a:t>
            </a: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4022700" cy="3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Existen sitios para validar las páginas HTML. Ejemplo: </a:t>
            </a:r>
            <a:r>
              <a:rPr lang="es" u="sng" dirty="0">
                <a:solidFill>
                  <a:schemeClr val="hlink"/>
                </a:solidFill>
                <a:hlinkClick r:id="rId3"/>
              </a:rPr>
              <a:t>validator.w3.org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Copian el contenido de la página, la chequean, verifican los errores y corrigen.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Ahí se usó una etiqueta &lt;h7&gt; que no existe y aquí marca el error. Las advertencias se muestran en amarillo y los errores en rojo.</a:t>
            </a:r>
            <a:endParaRPr dirty="0"/>
          </a:p>
        </p:txBody>
      </p:sp>
      <p:pic>
        <p:nvPicPr>
          <p:cNvPr id="264" name="Google Shape;264;p17"/>
          <p:cNvPicPr preferRelativeResize="0"/>
          <p:nvPr/>
        </p:nvPicPr>
        <p:blipFill rotWithShape="1">
          <a:blip r:embed="rId4">
            <a:alphaModFix/>
          </a:blip>
          <a:srcRect r="31455"/>
          <a:stretch/>
        </p:blipFill>
        <p:spPr>
          <a:xfrm>
            <a:off x="4792200" y="1449925"/>
            <a:ext cx="4022700" cy="295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Inspeccionar páginas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1"/>
          </p:nvPr>
        </p:nvSpPr>
        <p:spPr>
          <a:xfrm>
            <a:off x="432025" y="1304875"/>
            <a:ext cx="3379800" cy="3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puede inspeccionar sitios web para corregir errores. Para hacer eso, se debe hacer clic con el botón derecho en la web y seleccionar Inspeccionar o presionar F12.</a:t>
            </a:r>
            <a:endParaRPr/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 r="50772"/>
          <a:stretch/>
        </p:blipFill>
        <p:spPr>
          <a:xfrm>
            <a:off x="4982575" y="1170125"/>
            <a:ext cx="3597499" cy="31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Tarea para el Proyecto:</a:t>
            </a:r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body" idx="1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Familiarizarse con el uso de servicios hosting gratuitos.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Buscar e incorporar elementos necesarios mediante iframe.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Comprobar el código escrito en </a:t>
            </a:r>
            <a:r>
              <a:rPr lang="es" u="sng" dirty="0">
                <a:solidFill>
                  <a:schemeClr val="hlink"/>
                </a:solidFill>
                <a:hlinkClick r:id="rId3"/>
              </a:rPr>
              <a:t>https://validator.w3.org</a:t>
            </a:r>
            <a:r>
              <a:rPr lang="es" dirty="0"/>
              <a:t> o similares.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lang="es" sz="3200" b="0">
                <a:latin typeface="Montserrat SemiBold"/>
                <a:ea typeface="Montserrat SemiBold"/>
                <a:cs typeface="Montserrat SemiBold"/>
                <a:sym typeface="Montserrat SemiBold"/>
              </a:rPr>
              <a:t>Realizar los Ejercicios de repaso.</a:t>
            </a:r>
            <a:endParaRPr sz="3200" b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 por tu atención.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700"/>
              <a:buNone/>
            </a:pPr>
            <a:r>
              <a:rPr lang="es"/>
              <a:t>Nos vemos pronto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 idx="2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03</a:t>
            </a:r>
            <a:endParaRPr/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275675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title" idx="3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Clase 04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title" idx="4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b="1"/>
              <a:t>HTML 2 - Continuando con HTML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Listas y enlaces.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Rutas absolutas y relativas.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Elementos en bloque y en línea.</a:t>
            </a:r>
            <a:endParaRPr b="1"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 idx="5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/>
              <a:t>HTML 4 - Formularios y subida al servidor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Formularios.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semánticas.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Subida a un hosting gratuito.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title" idx="6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 b="1"/>
              <a:t>HTML 3 - Multimedia y Tablas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b="1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Multimedia con HTML: imágenes, video, audio, iframes.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Herramienta de inspección.</a:t>
            </a:r>
            <a:endParaRPr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Validación de nuestro HTML.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</a:pPr>
            <a:r>
              <a:rPr lang="es" b="0"/>
              <a:t>Multimedia y Tablas</a:t>
            </a:r>
            <a:endParaRPr b="0"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4813" y="2868475"/>
            <a:ext cx="714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Multimedia con HTML 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Imágenes, video, audio, iframes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body" idx="1"/>
          </p:nvPr>
        </p:nvSpPr>
        <p:spPr>
          <a:xfrm>
            <a:off x="320400" y="1095600"/>
            <a:ext cx="85032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Para mostrar una imagen en una página tenemos dos formas de hacerlo. Una es usando el elemento </a:t>
            </a:r>
            <a:r>
              <a:rPr lang="es" sz="1400" b="1"/>
              <a:t>&lt;img&gt;</a:t>
            </a:r>
            <a:r>
              <a:rPr lang="es" sz="1400"/>
              <a:t> y otras es mediante CSS (que veremos más adelante).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Esta etiqueta requiere de dos atributos obligatorios:  </a:t>
            </a:r>
            <a:r>
              <a:rPr lang="es" sz="1400" b="1"/>
              <a:t>src </a:t>
            </a:r>
            <a:r>
              <a:rPr lang="es" sz="1400"/>
              <a:t>(de </a:t>
            </a:r>
            <a:r>
              <a:rPr lang="es" sz="1400" i="1"/>
              <a:t>source</a:t>
            </a:r>
            <a:r>
              <a:rPr lang="es" sz="1400"/>
              <a:t>) y </a:t>
            </a:r>
            <a:r>
              <a:rPr lang="es" sz="1400" b="1"/>
              <a:t>alt </a:t>
            </a:r>
            <a:r>
              <a:rPr lang="es" sz="1400"/>
              <a:t>(de </a:t>
            </a:r>
            <a:r>
              <a:rPr lang="es" sz="1400" i="1"/>
              <a:t>alternative</a:t>
            </a:r>
            <a:r>
              <a:rPr lang="es" sz="1400"/>
              <a:t>).</a:t>
            </a:r>
            <a:endParaRPr sz="1400"/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1"/>
          </p:nvPr>
        </p:nvSpPr>
        <p:spPr>
          <a:xfrm>
            <a:off x="320400" y="2319575"/>
            <a:ext cx="8503200" cy="16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Utilizamos </a:t>
            </a:r>
            <a:r>
              <a:rPr lang="es" sz="1400" b="1"/>
              <a:t>alt</a:t>
            </a:r>
            <a:r>
              <a:rPr lang="es" sz="1400"/>
              <a:t> para: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Posicionamiento en buscadores (extrayendo palabras clave).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Personas con dificultades visuales (lectores de páginas Web).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Cuando la imagen no se encuentra disponible.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Con height y width podemos definir el alto y el ancho de la imagen:</a:t>
            </a:r>
            <a:endParaRPr sz="1400"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98" y="2008400"/>
            <a:ext cx="6654325" cy="3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349350" y="4190650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Podemos utilizar una imagen como enlace combinando las etiquetas </a:t>
            </a:r>
            <a:r>
              <a:rPr lang="es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&lt;a&gt;</a:t>
            </a: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s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&lt;img&gt;</a:t>
            </a:r>
            <a:r>
              <a:rPr lang="es"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25" y="3727075"/>
            <a:ext cx="4892100" cy="387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DA9CB7-2D3D-68B9-BB7B-8C3977A46947}"/>
                  </a:ext>
                </a:extLst>
              </p14:cNvPr>
              <p14:cNvContentPartPr/>
              <p14:nvPr/>
            </p14:nvContentPartPr>
            <p14:xfrm>
              <a:off x="1414440" y="204840"/>
              <a:ext cx="3429360" cy="394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DA9CB7-2D3D-68B9-BB7B-8C3977A469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5080" y="195480"/>
                <a:ext cx="3448080" cy="396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Favicon</a:t>
            </a:r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body" idx="1"/>
          </p:nvPr>
        </p:nvSpPr>
        <p:spPr>
          <a:xfrm>
            <a:off x="376200" y="1095625"/>
            <a:ext cx="8391600" cy="1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Un favicon es la pequeña imagen que se muestra en la pestaña del navegador o en la lista de marcadores (favoritos). El tamaño en la barra de direcciones es de 16x16 píxeles.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Para agregarlo debemos tener la imagen .png que deseamos colocar como ícono en formato .ico, que se puede convertir desde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https://convertico.com/</a:t>
            </a:r>
            <a:r>
              <a:rPr lang="es" sz="1400"/>
              <a:t> y luego agregar en el </a:t>
            </a:r>
            <a:r>
              <a:rPr lang="es" sz="1400" i="1"/>
              <a:t>head </a:t>
            </a:r>
            <a:r>
              <a:rPr lang="es" sz="1400"/>
              <a:t>de nuestro documento HTML lo siguiente:</a:t>
            </a:r>
            <a:endParaRPr sz="1400"/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25" y="2518800"/>
            <a:ext cx="4027275" cy="4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59575" y="2724663"/>
            <a:ext cx="1931575" cy="4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32625" y="2364313"/>
            <a:ext cx="902050" cy="12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>
            <a:spLocks noGrp="1"/>
          </p:cNvSpPr>
          <p:nvPr>
            <p:ph type="body" idx="1"/>
          </p:nvPr>
        </p:nvSpPr>
        <p:spPr>
          <a:xfrm>
            <a:off x="280150" y="2996800"/>
            <a:ext cx="78417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/>
              <a:t>Los pasos para colocarlo son los siguientes: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Buscar o crear una imagen .png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Ingresar en </a:t>
            </a:r>
            <a:r>
              <a:rPr lang="es" sz="1400" u="sng">
                <a:solidFill>
                  <a:schemeClr val="hlink"/>
                </a:solidFill>
                <a:hlinkClick r:id="rId3"/>
              </a:rPr>
              <a:t>https://convertico.com/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Seleccionar el archivo, convertirlo y descargarlo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 sz="1400"/>
              <a:t>En el head colocar la referencia con: link rel="icon" </a:t>
            </a:r>
            <a:r>
              <a:rPr lang="es" sz="1400" b="1"/>
              <a:t>href="nombredelarchivo.ico"</a:t>
            </a:r>
            <a:endParaRPr sz="1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Audio</a:t>
            </a:r>
            <a:endParaRPr/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idx="1"/>
          </p:nvPr>
        </p:nvSpPr>
        <p:spPr>
          <a:xfrm>
            <a:off x="432025" y="1152475"/>
            <a:ext cx="82800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 dirty="0"/>
              <a:t>La etiqueta </a:t>
            </a:r>
            <a:r>
              <a:rPr lang="es" b="1" dirty="0"/>
              <a:t>&lt;audio&gt; </a:t>
            </a:r>
            <a:r>
              <a:rPr lang="es" dirty="0"/>
              <a:t>acepta como atributos:</a:t>
            </a:r>
            <a:endParaRPr dirty="0"/>
          </a:p>
          <a:p>
            <a:pPr marL="457200" marR="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preload</a:t>
            </a:r>
            <a:r>
              <a:rPr lang="es" dirty="0"/>
              <a:t>: es usado en el elemento audio para almacenar temporalmente (buffering) archivos de gran tamaño. </a:t>
            </a:r>
            <a:r>
              <a:rPr lang="es" u="sng" dirty="0">
                <a:solidFill>
                  <a:schemeClr val="hlink"/>
                </a:solidFill>
                <a:hlinkClick r:id="rId3"/>
              </a:rPr>
              <a:t>+ info</a:t>
            </a:r>
            <a:endParaRPr dirty="0"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src</a:t>
            </a:r>
            <a:r>
              <a:rPr lang="es" dirty="0"/>
              <a:t>: puede ser una URL del archivo de audio o la ruta al archivo local </a:t>
            </a:r>
            <a:r>
              <a:rPr lang="es" u="sng" dirty="0">
                <a:solidFill>
                  <a:schemeClr val="hlink"/>
                </a:solidFill>
                <a:hlinkClick r:id="rId4"/>
              </a:rPr>
              <a:t>+ info</a:t>
            </a:r>
            <a:endParaRPr dirty="0"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controls</a:t>
            </a:r>
            <a:r>
              <a:rPr lang="es" dirty="0"/>
              <a:t>: muestra los controles estándar para audio en una página web </a:t>
            </a:r>
            <a:r>
              <a:rPr lang="es" u="sng" dirty="0">
                <a:solidFill>
                  <a:schemeClr val="hlink"/>
                </a:solidFill>
                <a:hlinkClick r:id="rId5"/>
              </a:rPr>
              <a:t>+ info</a:t>
            </a:r>
            <a:endParaRPr dirty="0"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autoplay</a:t>
            </a:r>
            <a:r>
              <a:rPr lang="es" dirty="0"/>
              <a:t>: hace que el audio se reproduzca automáticamente </a:t>
            </a:r>
            <a:r>
              <a:rPr lang="es" u="sng" dirty="0">
                <a:solidFill>
                  <a:schemeClr val="hlink"/>
                </a:solidFill>
                <a:hlinkClick r:id="rId6"/>
              </a:rPr>
              <a:t>+ info</a:t>
            </a:r>
            <a:endParaRPr dirty="0"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loop</a:t>
            </a:r>
            <a:r>
              <a:rPr lang="es" dirty="0"/>
              <a:t>: hace que el audio se repita automáticamente </a:t>
            </a:r>
            <a:r>
              <a:rPr lang="es" u="sng" dirty="0">
                <a:solidFill>
                  <a:schemeClr val="hlink"/>
                </a:solidFill>
                <a:hlinkClick r:id="rId7"/>
              </a:rPr>
              <a:t>+ info</a:t>
            </a:r>
            <a:endParaRPr dirty="0"/>
          </a:p>
          <a:p>
            <a:pPr marL="457200" marR="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muted</a:t>
            </a:r>
            <a:r>
              <a:rPr lang="es" dirty="0"/>
              <a:t>: especifica que la salida de audio debe estar silenciada </a:t>
            </a:r>
            <a:r>
              <a:rPr lang="es" u="sng" dirty="0">
                <a:solidFill>
                  <a:schemeClr val="hlink"/>
                </a:solidFill>
                <a:hlinkClick r:id="rId8"/>
              </a:rPr>
              <a:t>+ info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 b="1" dirty="0"/>
              <a:t>Más información:</a:t>
            </a:r>
            <a:r>
              <a:rPr lang="es" dirty="0"/>
              <a:t> </a:t>
            </a:r>
            <a:r>
              <a:rPr lang="es" u="sng" dirty="0">
                <a:solidFill>
                  <a:schemeClr val="hlink"/>
                </a:solidFill>
                <a:hlinkClick r:id="rId9"/>
              </a:rPr>
              <a:t>https://www.w3schools.com/tags/tag_audio.asp</a:t>
            </a:r>
            <a:r>
              <a:rPr lang="es" dirty="0"/>
              <a:t> 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320400" y="597300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Video</a:t>
            </a:r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body" idx="1"/>
          </p:nvPr>
        </p:nvSpPr>
        <p:spPr>
          <a:xfrm>
            <a:off x="432025" y="1152475"/>
            <a:ext cx="82800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La etiqueta </a:t>
            </a:r>
            <a:r>
              <a:rPr lang="es" b="1"/>
              <a:t>&lt;video&gt; </a:t>
            </a:r>
            <a:r>
              <a:rPr lang="es"/>
              <a:t>acepta como atributos: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controls</a:t>
            </a:r>
            <a:r>
              <a:rPr lang="es"/>
              <a:t>: permite activar los controles del player </a:t>
            </a:r>
            <a:r>
              <a:rPr lang="es" u="sng">
                <a:solidFill>
                  <a:schemeClr val="hlink"/>
                </a:solidFill>
                <a:hlinkClick r:id="rId3"/>
              </a:rPr>
              <a:t>+ info</a:t>
            </a:r>
            <a:r>
              <a:rPr lang="es"/>
              <a:t>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poster</a:t>
            </a:r>
            <a:r>
              <a:rPr lang="es"/>
              <a:t>: muestra una imagen a modo de presentación </a:t>
            </a:r>
            <a:r>
              <a:rPr lang="es" u="sng">
                <a:solidFill>
                  <a:schemeClr val="hlink"/>
                </a:solidFill>
                <a:hlinkClick r:id="rId4"/>
              </a:rPr>
              <a:t>+ info</a:t>
            </a:r>
            <a:r>
              <a:rPr lang="es"/>
              <a:t>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autoplay, loop, muted, preload y src: </a:t>
            </a:r>
            <a:r>
              <a:rPr lang="es"/>
              <a:t>misma función que en audio.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height</a:t>
            </a:r>
            <a:r>
              <a:rPr lang="es"/>
              <a:t>: establece la altura del reproductor de video (pixeles) </a:t>
            </a:r>
            <a:r>
              <a:rPr lang="es" u="sng">
                <a:solidFill>
                  <a:schemeClr val="hlink"/>
                </a:solidFill>
                <a:hlinkClick r:id="rId5"/>
              </a:rPr>
              <a:t>+ info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width</a:t>
            </a:r>
            <a:r>
              <a:rPr lang="es"/>
              <a:t>: establece el ancho del reproductor de video (pixeles) </a:t>
            </a:r>
            <a:r>
              <a:rPr lang="es" u="sng">
                <a:solidFill>
                  <a:schemeClr val="hlink"/>
                </a:solidFill>
                <a:hlinkClick r:id="rId6"/>
              </a:rPr>
              <a:t>+ info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 b="1"/>
              <a:t>Más información:</a:t>
            </a:r>
            <a:r>
              <a:rPr lang="es"/>
              <a:t> </a:t>
            </a:r>
            <a:r>
              <a:rPr lang="es" u="sng">
                <a:solidFill>
                  <a:schemeClr val="hlink"/>
                </a:solidFill>
                <a:hlinkClick r:id="rId7"/>
              </a:rPr>
              <a:t>https://www.w3schools.com/tags/tag_video.asp</a:t>
            </a:r>
            <a:r>
              <a:rPr lang="es"/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On-screen Show (16:9)</PresentationFormat>
  <Paragraphs>122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Montserrat</vt:lpstr>
      <vt:lpstr>Arial</vt:lpstr>
      <vt:lpstr>Montserrat SemiBold</vt:lpstr>
      <vt:lpstr>Montserrat Medium</vt:lpstr>
      <vt:lpstr>Roboto</vt:lpstr>
      <vt:lpstr>Simple Light</vt:lpstr>
      <vt:lpstr>PowerPoint Presentation</vt:lpstr>
      <vt:lpstr>Les damos la bienvenida</vt:lpstr>
      <vt:lpstr>Clase 03</vt:lpstr>
      <vt:lpstr>Multimedia y Tablas</vt:lpstr>
      <vt:lpstr>Multimedia con HTML </vt:lpstr>
      <vt:lpstr>Imágenes</vt:lpstr>
      <vt:lpstr>Favicon</vt:lpstr>
      <vt:lpstr>Audio</vt:lpstr>
      <vt:lpstr>Video</vt:lpstr>
      <vt:lpstr>Iframe</vt:lpstr>
      <vt:lpstr>Iframe</vt:lpstr>
      <vt:lpstr>Tablas</vt:lpstr>
      <vt:lpstr>Tablas</vt:lpstr>
      <vt:lpstr>Tablas | Estructura básica</vt:lpstr>
      <vt:lpstr>Tablas | Colspan y Rowspan</vt:lpstr>
      <vt:lpstr>Tablas | Colspan y Rowspan</vt:lpstr>
      <vt:lpstr>Validar código HTML</vt:lpstr>
      <vt:lpstr>Inspeccionar páginas</vt:lpstr>
      <vt:lpstr>Tarea para el Proyecto:</vt:lpstr>
      <vt:lpstr>No te olvides de dar el presente</vt:lpstr>
      <vt:lpstr>Recordá:  Revisar la Cartelera de Novedades. Hacer tus consultas en el Foro. Realizar los Ejercicios de repaso.  Todo en el Aula Virtual.</vt:lpstr>
      <vt:lpstr>Muchas gracias por tu atención. Nos vemos pronto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Hunt</cp:lastModifiedBy>
  <cp:revision>1</cp:revision>
  <dcterms:modified xsi:type="dcterms:W3CDTF">2024-03-13T22:41:26Z</dcterms:modified>
</cp:coreProperties>
</file>