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y="5143500" cx="9144000"/>
  <p:notesSz cx="6858000" cy="9144000"/>
  <p:embeddedFontLst>
    <p:embeddedFont>
      <p:font typeface="Montserrat SemiBold"/>
      <p:regular r:id="rId45"/>
      <p:bold r:id="rId46"/>
      <p:italic r:id="rId47"/>
      <p:boldItalic r:id="rId48"/>
    </p:embeddedFont>
    <p:embeddedFont>
      <p:font typeface="Montserrat"/>
      <p:regular r:id="rId49"/>
      <p:bold r:id="rId50"/>
      <p:italic r:id="rId51"/>
      <p:boldItalic r:id="rId52"/>
    </p:embeddedFont>
    <p:embeddedFont>
      <p:font typeface="Montserrat Medium"/>
      <p:regular r:id="rId53"/>
      <p:bold r:id="rId54"/>
      <p:italic r:id="rId55"/>
      <p:boldItalic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73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57" roundtripDataSignature="AMtx7mgPM5vK7U7KHYz1oNpyCL23S6wFk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737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font" Target="fonts/MontserratSemiBold-bold.fntdata"/><Relationship Id="rId45" Type="http://schemas.openxmlformats.org/officeDocument/2006/relationships/font" Target="fonts/MontserratSemiBold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MontserratSemiBold-boldItalic.fntdata"/><Relationship Id="rId47" Type="http://schemas.openxmlformats.org/officeDocument/2006/relationships/font" Target="fonts/MontserratSemiBold-italic.fntdata"/><Relationship Id="rId49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Montserrat-italic.fntdata"/><Relationship Id="rId50" Type="http://schemas.openxmlformats.org/officeDocument/2006/relationships/font" Target="fonts/Montserrat-bold.fntdata"/><Relationship Id="rId53" Type="http://schemas.openxmlformats.org/officeDocument/2006/relationships/font" Target="fonts/MontserratMedium-regular.fntdata"/><Relationship Id="rId52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55" Type="http://schemas.openxmlformats.org/officeDocument/2006/relationships/font" Target="fonts/MontserratMedium-italic.fntdata"/><Relationship Id="rId10" Type="http://schemas.openxmlformats.org/officeDocument/2006/relationships/slide" Target="slides/slide5.xml"/><Relationship Id="rId54" Type="http://schemas.openxmlformats.org/officeDocument/2006/relationships/font" Target="fonts/MontserratMedium-bold.fntdata"/><Relationship Id="rId13" Type="http://schemas.openxmlformats.org/officeDocument/2006/relationships/slide" Target="slides/slide8.xml"/><Relationship Id="rId57" Type="http://customschemas.google.com/relationships/presentationmetadata" Target="metadata"/><Relationship Id="rId12" Type="http://schemas.openxmlformats.org/officeDocument/2006/relationships/slide" Target="slides/slide7.xml"/><Relationship Id="rId56" Type="http://schemas.openxmlformats.org/officeDocument/2006/relationships/font" Target="fonts/MontserratMedium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w3schools.com/tags/tryit.asp?filename=tryhtml_fieldset" TargetMode="Externa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iteramos.com/pregunta/25277/html-select-en-blanco-sin-elemento-en-blanco-en-la-lista-desplegable" TargetMode="External"/><Relationship Id="rId3" Type="http://schemas.openxmlformats.org/officeDocument/2006/relationships/hyperlink" Target="https://desarrolloweb.com/faq/199.php" TargetMode="Externa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rive.google.com/file/d/1yVHF7oISiiFi5rLMtQZqFVHxHoaRY3YE/view?usp=sharing" TargetMode="Externa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josefacchin.com/arquitectura-de-la-informacion/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w3schools.com/html/html5_semantic_elements.asp" TargetMode="External"/><Relationship Id="rId3" Type="http://schemas.openxmlformats.org/officeDocument/2006/relationships/hyperlink" Target="https://developer.mozilla.org/en-US/docs/Glossary/Semantics" TargetMode="Externa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html.conclase.net/w3c/html401-es/interact/forms.html#:~:text=Un%20formulario%20HTML%20es%20una,(labels)%20en%20esos%20controles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w3schools.com/tags/ref_httpmethods.asp" TargetMode="Externa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w3schools.com/tags/tryit.asp?filename=tryhtml_label" TargetMode="Externa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u="sng">
                <a:solidFill>
                  <a:schemeClr val="hlink"/>
                </a:solidFill>
                <a:hlinkClick r:id="rId2"/>
              </a:rPr>
              <a:t>https://www.w3schools.com/tags/tryit.asp?filename=tryhtml_fieldset</a:t>
            </a:r>
            <a:r>
              <a:rPr lang="es"/>
              <a:t> 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2" name="Google Shape;25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0" name="Google Shape;26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u="sng">
                <a:solidFill>
                  <a:schemeClr val="hlink"/>
                </a:solidFill>
                <a:hlinkClick r:id="rId2"/>
              </a:rPr>
              <a:t>https://www.iteramos.com/pregunta/25277/html-select-en-blanco-sin-elemento-en-blanco-en-la-lista-desplegable</a:t>
            </a:r>
            <a:r>
              <a:rPr lang="es"/>
              <a:t> &lt;option selected disabled hidden value=''&gt;&lt;/option&gt;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https://desarrolloweb.com/faq/199.php</a:t>
            </a:r>
            <a:r>
              <a:rPr lang="es"/>
              <a:t> &lt;select name="5"&gt; &lt;option&gt; &lt;/option&gt; &lt;option value="v"&gt;1400&lt;/option&gt; &lt;option value="f"&gt;930&lt;/option&gt; &lt;option value="f"&gt;910&lt;/option&gt; &lt;/select&gt;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" name="Google Shape;26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6" name="Google Shape;27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Download: </a:t>
            </a:r>
            <a:r>
              <a:rPr lang="es" u="sng">
                <a:solidFill>
                  <a:schemeClr val="hlink"/>
                </a:solidFill>
                <a:hlinkClick r:id="rId2"/>
              </a:rPr>
              <a:t>https://drive.google.com/file/d/1yVHF7oISiiFi5rLMtQZqFVHxHoaRY3YE/view?usp=sharing</a:t>
            </a:r>
            <a:r>
              <a:rPr lang="es"/>
              <a:t> 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4" name="Google Shape;28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0" name="Google Shape;290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6" name="Google Shape;29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4" name="Google Shape;30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0" name="Google Shape;310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6" name="Google Shape;316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4" name="Google Shape;324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2" name="Google Shape;332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0" name="Google Shape;340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7" name="Google Shape;347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¿Qué es la Arquitectura de la información y por qué es tan importante para tu proyecto Web?: </a:t>
            </a:r>
            <a:r>
              <a:rPr lang="es" u="sng">
                <a:solidFill>
                  <a:schemeClr val="hlink"/>
                </a:solidFill>
                <a:hlinkClick r:id="rId2"/>
              </a:rPr>
              <a:t>https://josefacchin.com/arquitectura-de-la-informacion/</a:t>
            </a:r>
            <a:r>
              <a:rPr lang="es"/>
              <a:t>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5" name="Google Shape;355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1" name="Google Shape;361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8" name="Google Shape;368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6" name="Google Shape;376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u="sng">
                <a:solidFill>
                  <a:schemeClr val="hlink"/>
                </a:solidFill>
                <a:hlinkClick r:id="rId2"/>
              </a:rPr>
              <a:t>https://www.w3schools.com/html/html5_semantic_elements.asp</a:t>
            </a:r>
            <a:r>
              <a:rPr lang="es"/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https://developer.mozilla.org/en-US/docs/Glossary/Semantics</a:t>
            </a:r>
            <a:r>
              <a:rPr lang="es"/>
              <a:t> 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2" name="Google Shape;382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8" name="Google Shape;388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4" name="Google Shape;394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0" name="Google Shape;400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5" name="Google Shape;405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0" name="Google Shape;410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Fuente: </a:t>
            </a:r>
            <a:r>
              <a:rPr lang="es" u="sng">
                <a:solidFill>
                  <a:schemeClr val="hlink"/>
                </a:solidFill>
                <a:hlinkClick r:id="rId2"/>
              </a:rPr>
              <a:t>http://html.conclase.net/w3c/html401-es/interact/forms.html#:~:text=Un%20formulario%20HTML%20es%20una,(labels)%20en%20esos%20controles</a:t>
            </a:r>
            <a:r>
              <a:rPr lang="es"/>
              <a:t>.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HTTP Methods GET vs POST - W3Schools: </a:t>
            </a:r>
            <a:r>
              <a:rPr lang="es" u="sng">
                <a:solidFill>
                  <a:schemeClr val="hlink"/>
                </a:solidFill>
                <a:hlinkClick r:id="rId2"/>
              </a:rPr>
              <a:t>https://www.w3schools.com/tags/ref_httpmethods.asp</a:t>
            </a:r>
            <a:r>
              <a:rPr lang="es"/>
              <a:t>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u="sng">
                <a:solidFill>
                  <a:schemeClr val="hlink"/>
                </a:solidFill>
                <a:hlinkClick r:id="rId2"/>
              </a:rPr>
              <a:t>https://www.w3schools.com/tags/tryit.asp?filename=tryhtml_label</a:t>
            </a:r>
            <a:r>
              <a:rPr lang="es"/>
              <a:t> 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18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Relationship Id="rId3" Type="http://schemas.openxmlformats.org/officeDocument/2006/relationships/image" Target="../media/image15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18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18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18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18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18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image" Target="../media/image18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18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1"/>
          <p:cNvSpPr txBox="1"/>
          <p:nvPr>
            <p:ph type="title"/>
          </p:nvPr>
        </p:nvSpPr>
        <p:spPr>
          <a:xfrm>
            <a:off x="3335100" y="1617575"/>
            <a:ext cx="5497200" cy="13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 b="1" sz="37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pic>
        <p:nvPicPr>
          <p:cNvPr id="11" name="Google Shape;11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290050"/>
            <a:ext cx="3040999" cy="207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2877" y="4573625"/>
            <a:ext cx="741498" cy="39927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41"/>
          <p:cNvSpPr txBox="1"/>
          <p:nvPr/>
        </p:nvSpPr>
        <p:spPr>
          <a:xfrm>
            <a:off x="3326000" y="3062475"/>
            <a:ext cx="553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4" name="Google Shape;14;p41"/>
          <p:cNvSpPr txBox="1"/>
          <p:nvPr>
            <p:ph idx="1" type="subTitle"/>
          </p:nvPr>
        </p:nvSpPr>
        <p:spPr>
          <a:xfrm>
            <a:off x="3335025" y="2986525"/>
            <a:ext cx="55344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" name="Google Shape;15;p41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" name="Google Shape;16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0"/>
          <p:cNvSpPr/>
          <p:nvPr/>
        </p:nvSpPr>
        <p:spPr>
          <a:xfrm>
            <a:off x="-27250" y="-18175"/>
            <a:ext cx="91713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50"/>
          <p:cNvSpPr txBox="1"/>
          <p:nvPr>
            <p:ph type="title"/>
          </p:nvPr>
        </p:nvSpPr>
        <p:spPr>
          <a:xfrm>
            <a:off x="490250" y="450150"/>
            <a:ext cx="8061000" cy="376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4000"/>
              <a:buFont typeface="Montserrat"/>
              <a:buNone/>
              <a:defRPr b="1" sz="4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7" name="Google Shape;87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88" name="Google Shape;88;p5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jercicios e image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51"/>
          <p:cNvSpPr txBox="1"/>
          <p:nvPr>
            <p:ph type="title"/>
          </p:nvPr>
        </p:nvSpPr>
        <p:spPr>
          <a:xfrm>
            <a:off x="265500" y="7759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Font typeface="Montserrat"/>
              <a:buNone/>
              <a:defRPr sz="38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4" name="Google Shape;94;p51"/>
          <p:cNvSpPr txBox="1"/>
          <p:nvPr>
            <p:ph idx="1" type="subTitle"/>
          </p:nvPr>
        </p:nvSpPr>
        <p:spPr>
          <a:xfrm>
            <a:off x="265500" y="24982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5" name="Google Shape;95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96" name="Google Shape;96;p51"/>
          <p:cNvSpPr/>
          <p:nvPr/>
        </p:nvSpPr>
        <p:spPr>
          <a:xfrm>
            <a:off x="4572150" y="-18175"/>
            <a:ext cx="45720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7" name="Google Shape;97;p5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06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51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s">
  <p:cSld name="CAPTION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2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52"/>
          <p:cNvSpPr txBox="1"/>
          <p:nvPr>
            <p:ph idx="1" type="body"/>
          </p:nvPr>
        </p:nvSpPr>
        <p:spPr>
          <a:xfrm>
            <a:off x="433800" y="1715975"/>
            <a:ext cx="8203800" cy="148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i="1" sz="2000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/>
        </p:txBody>
      </p:sp>
      <p:pic>
        <p:nvPicPr>
          <p:cNvPr id="103" name="Google Shape;103;p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27225" y="906000"/>
            <a:ext cx="1429649" cy="936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32800" y="2758064"/>
            <a:ext cx="1385650" cy="907836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52"/>
          <p:cNvSpPr txBox="1"/>
          <p:nvPr/>
        </p:nvSpPr>
        <p:spPr>
          <a:xfrm>
            <a:off x="432025" y="3792225"/>
            <a:ext cx="840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Autor/as/es:</a:t>
            </a:r>
            <a:endParaRPr b="1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6" name="Google Shape;106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5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52"/>
          <p:cNvSpPr txBox="1"/>
          <p:nvPr>
            <p:ph type="title"/>
          </p:nvPr>
        </p:nvSpPr>
        <p:spPr>
          <a:xfrm>
            <a:off x="1766475" y="3773600"/>
            <a:ext cx="71451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Montserrat Medium"/>
              <a:buNone/>
              <a:defRPr sz="1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9" name="Google Shape;109;p52"/>
          <p:cNvSpPr txBox="1"/>
          <p:nvPr>
            <p:ph idx="2" type="title"/>
          </p:nvPr>
        </p:nvSpPr>
        <p:spPr>
          <a:xfrm>
            <a:off x="432025" y="83275"/>
            <a:ext cx="7145100" cy="3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Montserrat SemiBold"/>
              <a:buNone/>
              <a:defRPr sz="15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10" name="Google Shape;110;p52"/>
          <p:cNvPicPr preferRelativeResize="0"/>
          <p:nvPr/>
        </p:nvPicPr>
        <p:blipFill rotWithShape="1">
          <a:blip r:embed="rId6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72">
          <p15:clr>
            <a:srgbClr val="FA7B17"/>
          </p15:clr>
        </p15:guide>
        <p15:guide id="2" pos="5441">
          <p15:clr>
            <a:srgbClr val="FA7B17"/>
          </p15:clr>
        </p15:guide>
        <p15:guide id="3" orient="horz" pos="2551">
          <p15:clr>
            <a:srgbClr val="FA7B1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ase 0">
  <p:cSld name="BLANK_1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3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fmla="val 50000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53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53"/>
          <p:cNvSpPr/>
          <p:nvPr/>
        </p:nvSpPr>
        <p:spPr>
          <a:xfrm>
            <a:off x="6745000" y="8084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53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53"/>
          <p:cNvSpPr txBox="1"/>
          <p:nvPr/>
        </p:nvSpPr>
        <p:spPr>
          <a:xfrm>
            <a:off x="6134350" y="2150250"/>
            <a:ext cx="2397900" cy="212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53"/>
          <p:cNvSpPr txBox="1"/>
          <p:nvPr>
            <p:ph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8" name="Google Shape;118;p53"/>
          <p:cNvSpPr txBox="1"/>
          <p:nvPr>
            <p:ph idx="2" type="title"/>
          </p:nvPr>
        </p:nvSpPr>
        <p:spPr>
          <a:xfrm>
            <a:off x="6134350" y="2196275"/>
            <a:ext cx="2397900" cy="20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9" name="Google Shape;119;p53"/>
          <p:cNvSpPr txBox="1"/>
          <p:nvPr>
            <p:ph idx="3" type="title"/>
          </p:nvPr>
        </p:nvSpPr>
        <p:spPr>
          <a:xfrm>
            <a:off x="4039950" y="116422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0" name="Google Shape;120;p53"/>
          <p:cNvSpPr txBox="1"/>
          <p:nvPr>
            <p:ph idx="4" type="title"/>
          </p:nvPr>
        </p:nvSpPr>
        <p:spPr>
          <a:xfrm>
            <a:off x="6877450" y="116422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1" name="Google Shape;121;p53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" name="Google Shape;122;p5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53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Última clase">
  <p:cSld name="BLANK_1_1_1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4"/>
          <p:cNvSpPr/>
          <p:nvPr/>
        </p:nvSpPr>
        <p:spPr>
          <a:xfrm>
            <a:off x="212425" y="1172325"/>
            <a:ext cx="4818000" cy="436800"/>
          </a:xfrm>
          <a:prstGeom prst="chevron">
            <a:avLst>
              <a:gd fmla="val 45084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54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54"/>
          <p:cNvSpPr/>
          <p:nvPr/>
        </p:nvSpPr>
        <p:spPr>
          <a:xfrm>
            <a:off x="1139350" y="7922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54"/>
          <p:cNvSpPr txBox="1"/>
          <p:nvPr/>
        </p:nvSpPr>
        <p:spPr>
          <a:xfrm>
            <a:off x="528700" y="2150250"/>
            <a:ext cx="2397900" cy="2131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54"/>
          <p:cNvSpPr txBox="1"/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31" name="Google Shape;131;p54"/>
          <p:cNvSpPr txBox="1"/>
          <p:nvPr>
            <p:ph idx="2" type="title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32" name="Google Shape;132;p54"/>
          <p:cNvSpPr txBox="1"/>
          <p:nvPr>
            <p:ph idx="3" type="title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3" name="Google Shape;133;p54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4" name="Google Shape;134;p5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54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54"/>
          <p:cNvSpPr txBox="1"/>
          <p:nvPr>
            <p:ph idx="4"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38" name="Google Shape;138;p54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con título y subtítulo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2"/>
          <p:cNvSpPr/>
          <p:nvPr/>
        </p:nvSpPr>
        <p:spPr>
          <a:xfrm>
            <a:off x="-13650" y="432892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42"/>
          <p:cNvSpPr txBox="1"/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900"/>
              <a:buFont typeface="Montserrat"/>
              <a:buNone/>
              <a:defRPr b="1" sz="49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0" name="Google Shape;20;p4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21" name="Google Shape;21;p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42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" name="Google Shape;23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ase 2 - 37">
  <p:cSld name="BLANK_1_1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3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fmla="val 50000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43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43"/>
          <p:cNvSpPr/>
          <p:nvPr/>
        </p:nvSpPr>
        <p:spPr>
          <a:xfrm>
            <a:off x="1139350" y="7922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43"/>
          <p:cNvSpPr/>
          <p:nvPr/>
        </p:nvSpPr>
        <p:spPr>
          <a:xfrm>
            <a:off x="6745000" y="8084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43"/>
          <p:cNvSpPr txBox="1"/>
          <p:nvPr/>
        </p:nvSpPr>
        <p:spPr>
          <a:xfrm>
            <a:off x="528700" y="2150250"/>
            <a:ext cx="2397900" cy="2131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43"/>
          <p:cNvSpPr txBox="1"/>
          <p:nvPr/>
        </p:nvSpPr>
        <p:spPr>
          <a:xfrm>
            <a:off x="6134350" y="2150250"/>
            <a:ext cx="2397900" cy="212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43"/>
          <p:cNvSpPr txBox="1"/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33" name="Google Shape;33;p43"/>
          <p:cNvSpPr txBox="1"/>
          <p:nvPr>
            <p:ph idx="2" type="title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34" name="Google Shape;34;p43"/>
          <p:cNvSpPr txBox="1"/>
          <p:nvPr>
            <p:ph idx="3" type="title"/>
          </p:nvPr>
        </p:nvSpPr>
        <p:spPr>
          <a:xfrm>
            <a:off x="6877450" y="1159388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35" name="Google Shape;35;p43"/>
          <p:cNvSpPr txBox="1"/>
          <p:nvPr>
            <p:ph idx="4" type="title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" name="Google Shape;36;p43"/>
          <p:cNvSpPr txBox="1"/>
          <p:nvPr>
            <p:ph idx="5" type="title"/>
          </p:nvPr>
        </p:nvSpPr>
        <p:spPr>
          <a:xfrm>
            <a:off x="6130475" y="2159925"/>
            <a:ext cx="2397900" cy="21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7" name="Google Shape;37;p43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" name="Google Shape;38;p4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43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43"/>
          <p:cNvSpPr txBox="1"/>
          <p:nvPr>
            <p:ph idx="6"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42" name="Google Shape;42;p43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cepto destacado y explicación">
  <p:cSld name="TITLE_1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4"/>
          <p:cNvSpPr/>
          <p:nvPr/>
        </p:nvSpPr>
        <p:spPr>
          <a:xfrm>
            <a:off x="-27250" y="-18175"/>
            <a:ext cx="91713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44"/>
          <p:cNvSpPr txBox="1"/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b="1"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6" name="Google Shape;46;p44"/>
          <p:cNvSpPr txBox="1"/>
          <p:nvPr>
            <p:ph idx="1" type="subTitle"/>
          </p:nvPr>
        </p:nvSpPr>
        <p:spPr>
          <a:xfrm>
            <a:off x="550375" y="1614925"/>
            <a:ext cx="8043300" cy="26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Montserrat Medium"/>
              <a:buNone/>
              <a:defRPr sz="1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47" name="Google Shape;47;p4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9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5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45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3" name="Google Shape;53;p4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4" name="Google Shape;54;p4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55" name="Google Shape;55;p4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45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6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0" name="Google Shape;60;p46"/>
          <p:cNvSpPr txBox="1"/>
          <p:nvPr>
            <p:ph idx="1" type="body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61" name="Google Shape;61;p4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46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" name="Google Shape;63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46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72">
          <p15:clr>
            <a:srgbClr val="FA7B17"/>
          </p15:clr>
        </p15:guide>
        <p15:guide id="2" pos="5488">
          <p15:clr>
            <a:srgbClr val="FA7B17"/>
          </p15:clr>
        </p15:guide>
        <p15:guide id="3" orient="horz" pos="2960">
          <p15:clr>
            <a:srgbClr val="FA7B17"/>
          </p15:clr>
        </p15:guide>
        <p15:guide id="4" orient="horz" pos="3149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ágenes o gráficos" type="titleOnly">
  <p:cSld name="TITLE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7"/>
          <p:cNvSpPr txBox="1"/>
          <p:nvPr>
            <p:ph type="title"/>
          </p:nvPr>
        </p:nvSpPr>
        <p:spPr>
          <a:xfrm>
            <a:off x="311700" y="-12175"/>
            <a:ext cx="7749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67" name="Google Shape;67;p4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47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tarea y consigna">
  <p:cSld name="BIG_NUMBER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8"/>
          <p:cNvSpPr/>
          <p:nvPr/>
        </p:nvSpPr>
        <p:spPr>
          <a:xfrm>
            <a:off x="-13650" y="432892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73" name="Google Shape;73;p4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026135" y="4508338"/>
            <a:ext cx="1091725" cy="49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48"/>
          <p:cNvSpPr txBox="1"/>
          <p:nvPr>
            <p:ph type="title"/>
          </p:nvPr>
        </p:nvSpPr>
        <p:spPr>
          <a:xfrm>
            <a:off x="432025" y="187325"/>
            <a:ext cx="79821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Montserrat Medium"/>
              <a:buNone/>
              <a:defRPr sz="26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7" name="Google Shape;77;p48"/>
          <p:cNvSpPr txBox="1"/>
          <p:nvPr>
            <p:ph idx="1" type="body"/>
          </p:nvPr>
        </p:nvSpPr>
        <p:spPr>
          <a:xfrm>
            <a:off x="432025" y="8476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portante o recordatorio" type="blank">
  <p:cSld name="BLANK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9"/>
          <p:cNvSpPr/>
          <p:nvPr/>
        </p:nvSpPr>
        <p:spPr>
          <a:xfrm>
            <a:off x="-13650" y="-577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" name="Google Shape;80;p4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10675" y="-260761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738"/>
            <a:ext cx="1163080" cy="7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26135" y="164938"/>
            <a:ext cx="1091725" cy="497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49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700"/>
              <a:buFont typeface="Montserrat"/>
              <a:buNone/>
              <a:defRPr b="1" sz="37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3.png"/><Relationship Id="rId4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w3schools.com/tags/tryit.asp?filename=tryhtml_fieldset" TargetMode="External"/><Relationship Id="rId4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7.png"/><Relationship Id="rId4" Type="http://schemas.openxmlformats.org/officeDocument/2006/relationships/image" Target="../media/image2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www.w3schools.com/tags/tryit.asp?filename=tryhtml5_input_required" TargetMode="External"/><Relationship Id="rId4" Type="http://schemas.openxmlformats.org/officeDocument/2006/relationships/hyperlink" Target="https://www.w3schools.com/tags/tryit.asp?filename=tryhtml_input_readonly" TargetMode="External"/><Relationship Id="rId5" Type="http://schemas.openxmlformats.org/officeDocument/2006/relationships/image" Target="../media/image2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8.png"/><Relationship Id="rId4" Type="http://schemas.openxmlformats.org/officeDocument/2006/relationships/image" Target="../media/image21.png"/><Relationship Id="rId5" Type="http://schemas.openxmlformats.org/officeDocument/2006/relationships/hyperlink" Target="https://drive.google.com/file/d/1yVHF7oISiiFi5rLMtQZqFVHxHoaRY3YE/view?usp=sharing" TargetMode="External"/><Relationship Id="rId6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app.netlify.com/drop" TargetMode="External"/><Relationship Id="rId4" Type="http://schemas.openxmlformats.org/officeDocument/2006/relationships/hyperlink" Target="https://youtu.be/-LRlQ_jaLAU" TargetMode="External"/><Relationship Id="rId5" Type="http://schemas.openxmlformats.org/officeDocument/2006/relationships/hyperlink" Target="https://www.youtube.com/watch?v=vywDFg2uIxY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m.youtube.com/watch?v=SnQTURNAUqY&amp;feature=youtu.be" TargetMode="External"/><Relationship Id="rId4" Type="http://schemas.openxmlformats.org/officeDocument/2006/relationships/hyperlink" Target="https://www.youtube.com/watch?v=ptXiQwE535s&amp;list=PLoCpUTIZIYORkDzYwdunkVf-KIqGjyoot&amp;ab_channel=ProgramarDesdeCero" TargetMode="External"/><Relationship Id="rId5" Type="http://schemas.openxmlformats.org/officeDocument/2006/relationships/image" Target="../media/image3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2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www.bbc.com/mundo/noticias-44289752" TargetMode="External"/><Relationship Id="rId4" Type="http://schemas.openxmlformats.org/officeDocument/2006/relationships/hyperlink" Target="https://www.marketingdirecto.com/digital-general/digital/las-8-reglas-de-una-buena-pagina-web" TargetMode="External"/><Relationship Id="rId5" Type="http://schemas.openxmlformats.org/officeDocument/2006/relationships/hyperlink" Target="https://es.wix.com/blog/2014/02/10-consejos-para-construir-una-buena-pagina-de-inicio/" TargetMode="External"/><Relationship Id="rId6" Type="http://schemas.openxmlformats.org/officeDocument/2006/relationships/hyperlink" Target="https://josefacchin.com/arquitectura-de-la-informacion/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w3schools.com/tags/att_form_method.asp" TargetMode="External"/><Relationship Id="rId4" Type="http://schemas.openxmlformats.org/officeDocument/2006/relationships/image" Target="../media/image2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"/>
          <p:cNvSpPr txBox="1"/>
          <p:nvPr/>
        </p:nvSpPr>
        <p:spPr>
          <a:xfrm>
            <a:off x="3335100" y="1617575"/>
            <a:ext cx="5497200" cy="13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85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i="0" lang="es" sz="37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FULL STACK FRONTEND</a:t>
            </a:r>
            <a:endParaRPr b="1" i="0" sz="37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1" i="0" lang="es" sz="3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Clase 4</a:t>
            </a:r>
            <a:endParaRPr b="1" i="0" sz="37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" name="Google Shape;144;p1"/>
          <p:cNvSpPr txBox="1"/>
          <p:nvPr/>
        </p:nvSpPr>
        <p:spPr>
          <a:xfrm>
            <a:off x="3335025" y="2986525"/>
            <a:ext cx="55344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s" sz="2500" u="none" cap="none" strike="noStrike">
                <a:solidFill>
                  <a:srgbClr val="595959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HTML 4</a:t>
            </a:r>
            <a:endParaRPr b="0" i="0" sz="2500" u="none" cap="none" strike="noStrike">
              <a:solidFill>
                <a:srgbClr val="595959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0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Formularios: atributo type</a:t>
            </a:r>
            <a:endParaRPr/>
          </a:p>
        </p:txBody>
      </p:sp>
      <p:sp>
        <p:nvSpPr>
          <p:cNvPr id="208" name="Google Shape;208;p10"/>
          <p:cNvSpPr txBox="1"/>
          <p:nvPr>
            <p:ph idx="1" type="body"/>
          </p:nvPr>
        </p:nvSpPr>
        <p:spPr>
          <a:xfrm>
            <a:off x="432000" y="117012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32411"/>
              <a:buNone/>
            </a:pPr>
            <a:r>
              <a:rPr lang="es" sz="1942"/>
              <a:t>El atributo </a:t>
            </a:r>
            <a:r>
              <a:rPr b="1" lang="es" sz="1942"/>
              <a:t>type </a:t>
            </a:r>
            <a:r>
              <a:rPr lang="es" sz="1942"/>
              <a:t>de la etiqueta </a:t>
            </a:r>
            <a:r>
              <a:rPr b="1" lang="es" sz="1942"/>
              <a:t>&lt;input&gt;</a:t>
            </a:r>
            <a:r>
              <a:rPr lang="es" sz="1942"/>
              <a:t> valida el tipo de dato de entrada:</a:t>
            </a:r>
            <a:endParaRPr sz="1942"/>
          </a:p>
          <a:p>
            <a:pPr indent="-31501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es" sz="1942"/>
              <a:t>text</a:t>
            </a:r>
            <a:r>
              <a:rPr lang="es" sz="1942"/>
              <a:t>: permite ingresar una cadena alfanumérica.</a:t>
            </a:r>
            <a:endParaRPr sz="1942"/>
          </a:p>
          <a:p>
            <a:pPr indent="-31501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" sz="1942"/>
              <a:t>number</a:t>
            </a:r>
            <a:r>
              <a:rPr lang="es" sz="1942"/>
              <a:t>: sólo permite seleccionar un número.</a:t>
            </a:r>
            <a:endParaRPr sz="1942"/>
          </a:p>
          <a:p>
            <a:pPr indent="-31501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" sz="1942"/>
              <a:t>date</a:t>
            </a:r>
            <a:r>
              <a:rPr lang="es" sz="1942"/>
              <a:t>: ofrece un calendario para cargar la fecha.</a:t>
            </a:r>
            <a:endParaRPr sz="1942"/>
          </a:p>
          <a:p>
            <a:pPr indent="-31501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" sz="1942"/>
              <a:t>password</a:t>
            </a:r>
            <a:r>
              <a:rPr lang="es" sz="1942"/>
              <a:t>: oculta el texto que se está ingresando en el campo.</a:t>
            </a:r>
            <a:endParaRPr sz="1942"/>
          </a:p>
          <a:p>
            <a:pPr indent="-31501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" sz="1942"/>
              <a:t>email</a:t>
            </a:r>
            <a:r>
              <a:rPr lang="es" sz="1942"/>
              <a:t>: valida que sea un mail.</a:t>
            </a:r>
            <a:endParaRPr sz="1942"/>
          </a:p>
          <a:p>
            <a:pPr indent="-31501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" sz="1942"/>
              <a:t>url</a:t>
            </a:r>
            <a:r>
              <a:rPr lang="es" sz="1942"/>
              <a:t>: valida que sea una url.</a:t>
            </a:r>
            <a:endParaRPr sz="1942"/>
          </a:p>
          <a:p>
            <a:pPr indent="-31501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" sz="1942"/>
              <a:t>image</a:t>
            </a:r>
            <a:r>
              <a:rPr lang="es" sz="1942"/>
              <a:t>: define una imagen como botón de envío.</a:t>
            </a:r>
            <a:endParaRPr sz="1942"/>
          </a:p>
          <a:p>
            <a:pPr indent="-31501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" sz="1942"/>
              <a:t>tel</a:t>
            </a:r>
            <a:r>
              <a:rPr lang="es" sz="1942"/>
              <a:t>: define un campo para ingresar un número de teléfono.</a:t>
            </a:r>
            <a:endParaRPr sz="1942"/>
          </a:p>
          <a:p>
            <a:pPr indent="-31501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" sz="1942"/>
              <a:t>file</a:t>
            </a:r>
            <a:r>
              <a:rPr lang="es" sz="1942"/>
              <a:t>: define un campo de selección de archivo.</a:t>
            </a:r>
            <a:endParaRPr sz="1942"/>
          </a:p>
          <a:p>
            <a:pPr indent="-31501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" sz="1942"/>
              <a:t>button</a:t>
            </a:r>
            <a:r>
              <a:rPr lang="es" sz="1942"/>
              <a:t>: activa código JavaScript cuando se hace clic en él.</a:t>
            </a:r>
            <a:endParaRPr sz="1942"/>
          </a:p>
          <a:p>
            <a:pPr indent="-31501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" sz="1942"/>
              <a:t>checkbox</a:t>
            </a:r>
            <a:r>
              <a:rPr lang="es" sz="1942"/>
              <a:t>: permite elegir varias opciones.</a:t>
            </a:r>
            <a:endParaRPr sz="1942"/>
          </a:p>
          <a:p>
            <a:pPr indent="-31501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" sz="1942"/>
              <a:t>radio</a:t>
            </a:r>
            <a:r>
              <a:rPr lang="es" sz="1942"/>
              <a:t>: permite elegir una opción entre varias posibles.</a:t>
            </a:r>
            <a:endParaRPr sz="1942"/>
          </a:p>
          <a:p>
            <a:pPr indent="-31501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" sz="1942"/>
              <a:t>range</a:t>
            </a:r>
            <a:r>
              <a:rPr lang="es" sz="1942"/>
              <a:t>: define un control de rango (como un control deslizante).</a:t>
            </a:r>
            <a:endParaRPr sz="1942"/>
          </a:p>
          <a:p>
            <a:pPr indent="-31501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" sz="1942"/>
              <a:t>submit</a:t>
            </a:r>
            <a:r>
              <a:rPr lang="es" sz="1942"/>
              <a:t>: botón enviar.</a:t>
            </a:r>
            <a:endParaRPr sz="1942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1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Formularios: &lt;input type=”password”&gt;</a:t>
            </a:r>
            <a:endParaRPr/>
          </a:p>
        </p:txBody>
      </p:sp>
      <p:sp>
        <p:nvSpPr>
          <p:cNvPr id="214" name="Google Shape;214;p11"/>
          <p:cNvSpPr txBox="1"/>
          <p:nvPr>
            <p:ph idx="1" type="body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Ocultar texto para contraseñas: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s"/>
              <a:t>Utilizamos el atributo type con el valor “password” para generar un campo input que oculte el texto que se está ingresando.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s"/>
              <a:t>Se utiliza, por ejemplo, para el ingreso de contraseñas. Reemplaza cada caracter ingresado por un asterisco.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15" name="Google Shape;21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1891" y="3820746"/>
            <a:ext cx="2686050" cy="352425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pic>
      <p:sp>
        <p:nvSpPr>
          <p:cNvPr id="216" name="Google Shape;216;p11"/>
          <p:cNvSpPr/>
          <p:nvPr/>
        </p:nvSpPr>
        <p:spPr>
          <a:xfrm>
            <a:off x="501893" y="3411746"/>
            <a:ext cx="5547900" cy="307800"/>
          </a:xfrm>
          <a:prstGeom prst="rect">
            <a:avLst/>
          </a:prstGeom>
          <a:solidFill>
            <a:srgbClr val="23262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Clave: &lt;</a:t>
            </a:r>
            <a:r>
              <a:rPr b="0" i="0" lang="es" sz="1400" u="none" cap="none" strike="noStrike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b="0" i="0" lang="es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" sz="1400" u="none" cap="none" strike="noStrike">
                <a:solidFill>
                  <a:srgbClr val="FFE66D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b="0" i="0" lang="es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s" sz="1400" u="none" cap="none" strike="noStrike">
                <a:solidFill>
                  <a:srgbClr val="96E072"/>
                </a:solidFill>
                <a:latin typeface="Consolas"/>
                <a:ea typeface="Consolas"/>
                <a:cs typeface="Consolas"/>
                <a:sym typeface="Consolas"/>
              </a:rPr>
              <a:t>"password"</a:t>
            </a:r>
            <a:r>
              <a:rPr b="0" i="0" lang="es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" sz="1400" u="none" cap="none" strike="noStrike">
                <a:solidFill>
                  <a:srgbClr val="FFE66D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b="0" i="0" lang="es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s" sz="1400" u="none" cap="none" strike="noStrike">
                <a:solidFill>
                  <a:srgbClr val="96E072"/>
                </a:solidFill>
                <a:latin typeface="Consolas"/>
                <a:ea typeface="Consolas"/>
                <a:cs typeface="Consolas"/>
                <a:sym typeface="Consolas"/>
              </a:rPr>
              <a:t>"clave"</a:t>
            </a:r>
            <a:r>
              <a:rPr b="0" i="0" lang="es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" sz="1400" u="none" cap="none" strike="noStrike">
                <a:solidFill>
                  <a:srgbClr val="FFE66D"/>
                </a:solidFill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b="0" i="0" lang="es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s" sz="1400" u="none" cap="none" strike="noStrike">
                <a:solidFill>
                  <a:srgbClr val="96E072"/>
                </a:solidFill>
                <a:latin typeface="Consolas"/>
                <a:ea typeface="Consolas"/>
                <a:cs typeface="Consolas"/>
                <a:sym typeface="Consolas"/>
              </a:rPr>
              <a:t>"25"</a:t>
            </a:r>
            <a:r>
              <a:rPr b="0" i="0" lang="es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2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Formularios: &lt;input type=”checkbox”</a:t>
            </a:r>
            <a:endParaRPr/>
          </a:p>
        </p:txBody>
      </p:sp>
      <p:sp>
        <p:nvSpPr>
          <p:cNvPr id="222" name="Google Shape;222;p12"/>
          <p:cNvSpPr txBox="1"/>
          <p:nvPr>
            <p:ph idx="1" type="body"/>
          </p:nvPr>
        </p:nvSpPr>
        <p:spPr>
          <a:xfrm>
            <a:off x="432025" y="1304875"/>
            <a:ext cx="38796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rPr lang="es"/>
              <a:t>Los </a:t>
            </a:r>
            <a:r>
              <a:rPr b="1" lang="es"/>
              <a:t>checkboxes</a:t>
            </a:r>
            <a:r>
              <a:rPr lang="es"/>
              <a:t> permiten seleccionar algunas opciones de una lista.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rPr lang="es"/>
              <a:t>Se crean utilizando en un input el atributo </a:t>
            </a:r>
            <a:r>
              <a:rPr b="1" lang="es"/>
              <a:t>type</a:t>
            </a:r>
            <a:r>
              <a:rPr lang="es"/>
              <a:t> con el valor “checkbox”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rPr lang="es"/>
              <a:t>Para que funcionen como una unidad, cada uno de estos </a:t>
            </a:r>
            <a:r>
              <a:rPr b="1" lang="es"/>
              <a:t>input</a:t>
            </a:r>
            <a:r>
              <a:rPr lang="es"/>
              <a:t> deben tener su atributo </a:t>
            </a:r>
            <a:r>
              <a:rPr b="1" lang="es"/>
              <a:t>name</a:t>
            </a:r>
            <a:r>
              <a:rPr lang="es"/>
              <a:t> con el mismo valor.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17647"/>
              <a:buNone/>
            </a:pPr>
            <a:r>
              <a:rPr lang="es"/>
              <a:t>El atributo </a:t>
            </a:r>
            <a:r>
              <a:rPr b="1" lang="es"/>
              <a:t>value</a:t>
            </a:r>
            <a:r>
              <a:rPr lang="es"/>
              <a:t> contiene el valor que contendrá ese campo cuando la opción correspondiente esté seleccionada.</a:t>
            </a:r>
            <a:endParaRPr/>
          </a:p>
        </p:txBody>
      </p:sp>
      <p:pic>
        <p:nvPicPr>
          <p:cNvPr id="223" name="Google Shape;22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34450" y="1414550"/>
            <a:ext cx="3980450" cy="84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86200" y="2503575"/>
            <a:ext cx="1448875" cy="16878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3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Formularios: &lt;input type=”radio”</a:t>
            </a:r>
            <a:endParaRPr/>
          </a:p>
        </p:txBody>
      </p:sp>
      <p:sp>
        <p:nvSpPr>
          <p:cNvPr id="230" name="Google Shape;230;p13"/>
          <p:cNvSpPr txBox="1"/>
          <p:nvPr>
            <p:ph idx="1" type="body"/>
          </p:nvPr>
        </p:nvSpPr>
        <p:spPr>
          <a:xfrm>
            <a:off x="432025" y="1304875"/>
            <a:ext cx="38796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29031"/>
              <a:buNone/>
            </a:pPr>
            <a:r>
              <a:rPr lang="es"/>
              <a:t>Los </a:t>
            </a:r>
            <a:r>
              <a:rPr b="1" lang="es"/>
              <a:t>radiobutton</a:t>
            </a:r>
            <a:r>
              <a:rPr lang="es"/>
              <a:t> o simplemente </a:t>
            </a:r>
            <a:r>
              <a:rPr b="1" lang="es"/>
              <a:t>radio</a:t>
            </a:r>
            <a:r>
              <a:rPr lang="es"/>
              <a:t>, permiten seleccionar una opción de una lista.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29031"/>
              <a:buNone/>
            </a:pPr>
            <a:r>
              <a:rPr lang="es"/>
              <a:t>Se crean utilizando en un input el atributo </a:t>
            </a:r>
            <a:r>
              <a:rPr b="1" lang="es"/>
              <a:t>type</a:t>
            </a:r>
            <a:r>
              <a:rPr lang="es"/>
              <a:t> con el valor “radio”.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29031"/>
              <a:buNone/>
            </a:pPr>
            <a:r>
              <a:rPr lang="es"/>
              <a:t>Para que funcionen como una unidad, cada uno de estos </a:t>
            </a:r>
            <a:r>
              <a:rPr b="1" lang="es"/>
              <a:t>input</a:t>
            </a:r>
            <a:r>
              <a:rPr lang="es"/>
              <a:t> deben tener su atributo </a:t>
            </a:r>
            <a:r>
              <a:rPr b="1" lang="es"/>
              <a:t>name</a:t>
            </a:r>
            <a:r>
              <a:rPr lang="es"/>
              <a:t> con el mismo valor.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29031"/>
              <a:buNone/>
            </a:pPr>
            <a:r>
              <a:rPr lang="es"/>
              <a:t>El atributo value contiene el valor que contendrá ese campo cuando la opción correspondiente esté seleccionada.</a:t>
            </a:r>
            <a:endParaRPr/>
          </a:p>
        </p:txBody>
      </p:sp>
      <p:sp>
        <p:nvSpPr>
          <p:cNvPr id="231" name="Google Shape;231;p13"/>
          <p:cNvSpPr txBox="1"/>
          <p:nvPr>
            <p:ph idx="1" type="body"/>
          </p:nvPr>
        </p:nvSpPr>
        <p:spPr>
          <a:xfrm>
            <a:off x="4935300" y="1304875"/>
            <a:ext cx="38796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32" name="Google Shape;232;p13"/>
          <p:cNvSpPr/>
          <p:nvPr/>
        </p:nvSpPr>
        <p:spPr>
          <a:xfrm>
            <a:off x="4597900" y="1304875"/>
            <a:ext cx="4234800" cy="1052400"/>
          </a:xfrm>
          <a:prstGeom prst="rect">
            <a:avLst/>
          </a:prstGeom>
          <a:solidFill>
            <a:srgbClr val="23262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1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s" sz="1100" u="none" cap="none" strike="noStrike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h2</a:t>
            </a:r>
            <a:r>
              <a:rPr b="0" i="0" lang="es" sz="11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&gt;Radio&lt;/</a:t>
            </a:r>
            <a:r>
              <a:rPr b="0" i="0" lang="es" sz="1100" u="none" cap="none" strike="noStrike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h2</a:t>
            </a:r>
            <a:r>
              <a:rPr b="0" i="0" lang="es" sz="11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1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1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s" sz="1100" u="none" cap="none" strike="noStrike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b="0" i="0" lang="es" sz="11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" sz="1100" u="none" cap="none" strike="noStrike">
                <a:solidFill>
                  <a:srgbClr val="FFE66D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b="0" i="0" lang="es" sz="11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s" sz="1100" u="none" cap="none" strike="noStrike">
                <a:solidFill>
                  <a:srgbClr val="96E072"/>
                </a:solidFill>
                <a:latin typeface="Consolas"/>
                <a:ea typeface="Consolas"/>
                <a:cs typeface="Consolas"/>
                <a:sym typeface="Consolas"/>
              </a:rPr>
              <a:t>"radio"</a:t>
            </a:r>
            <a:r>
              <a:rPr b="0" i="0" lang="es" sz="11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" sz="1100" u="none" cap="none" strike="noStrike">
                <a:solidFill>
                  <a:srgbClr val="FFE66D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b="0" i="0" lang="es" sz="11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s" sz="1100" u="none" cap="none" strike="noStrike">
                <a:solidFill>
                  <a:srgbClr val="96E072"/>
                </a:solidFill>
                <a:latin typeface="Consolas"/>
                <a:ea typeface="Consolas"/>
                <a:cs typeface="Consolas"/>
                <a:sym typeface="Consolas"/>
              </a:rPr>
              <a:t>“opcion"</a:t>
            </a:r>
            <a:r>
              <a:rPr b="0" i="0" lang="es" sz="11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" sz="1100" u="none" cap="none" strike="noStrike">
                <a:solidFill>
                  <a:srgbClr val="FFE66D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b="0" i="0" lang="es" sz="11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s" sz="1100" u="none" cap="none" strike="noStrike">
                <a:solidFill>
                  <a:srgbClr val="96E072"/>
                </a:solidFill>
                <a:latin typeface="Consolas"/>
                <a:ea typeface="Consolas"/>
                <a:cs typeface="Consolas"/>
                <a:sym typeface="Consolas"/>
              </a:rPr>
              <a:t>"1"</a:t>
            </a:r>
            <a:r>
              <a:rPr b="0" i="0" lang="es" sz="11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&gt;Opción 1</a:t>
            </a:r>
            <a:endParaRPr b="0" i="0" sz="11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1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s" sz="1100" u="none" cap="none" strike="noStrike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b="0" i="0" lang="es" sz="11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" sz="1100" u="none" cap="none" strike="noStrike">
                <a:solidFill>
                  <a:srgbClr val="FFE66D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b="0" i="0" lang="es" sz="11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s" sz="1100" u="none" cap="none" strike="noStrike">
                <a:solidFill>
                  <a:srgbClr val="96E072"/>
                </a:solidFill>
                <a:latin typeface="Consolas"/>
                <a:ea typeface="Consolas"/>
                <a:cs typeface="Consolas"/>
                <a:sym typeface="Consolas"/>
              </a:rPr>
              <a:t>"radio"</a:t>
            </a:r>
            <a:r>
              <a:rPr b="0" i="0" lang="es" sz="11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" sz="1100" u="none" cap="none" strike="noStrike">
                <a:solidFill>
                  <a:srgbClr val="FFE66D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b="0" i="0" lang="es" sz="11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s" sz="1100" u="none" cap="none" strike="noStrike">
                <a:solidFill>
                  <a:srgbClr val="96E072"/>
                </a:solidFill>
                <a:latin typeface="Consolas"/>
                <a:ea typeface="Consolas"/>
                <a:cs typeface="Consolas"/>
                <a:sym typeface="Consolas"/>
              </a:rPr>
              <a:t>"opcion"</a:t>
            </a:r>
            <a:r>
              <a:rPr b="0" i="0" lang="es" sz="11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" sz="1100" u="none" cap="none" strike="noStrike">
                <a:solidFill>
                  <a:srgbClr val="FFE66D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b="0" i="0" lang="es" sz="11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s" sz="1100" u="none" cap="none" strike="noStrike">
                <a:solidFill>
                  <a:srgbClr val="96E072"/>
                </a:solidFill>
                <a:latin typeface="Consolas"/>
                <a:ea typeface="Consolas"/>
                <a:cs typeface="Consolas"/>
                <a:sym typeface="Consolas"/>
              </a:rPr>
              <a:t>"2"</a:t>
            </a:r>
            <a:r>
              <a:rPr b="0" i="0" lang="es" sz="11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&gt;Opción 2</a:t>
            </a:r>
            <a:endParaRPr b="0" i="0" sz="11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1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s" sz="1100" u="none" cap="none" strike="noStrike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b="0" i="0" lang="es" sz="11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" sz="1100" u="none" cap="none" strike="noStrike">
                <a:solidFill>
                  <a:srgbClr val="FFE66D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b="0" i="0" lang="es" sz="11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s" sz="1100" u="none" cap="none" strike="noStrike">
                <a:solidFill>
                  <a:srgbClr val="96E072"/>
                </a:solidFill>
                <a:latin typeface="Consolas"/>
                <a:ea typeface="Consolas"/>
                <a:cs typeface="Consolas"/>
                <a:sym typeface="Consolas"/>
              </a:rPr>
              <a:t>"radio"</a:t>
            </a:r>
            <a:r>
              <a:rPr b="0" i="0" lang="es" sz="11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" sz="1100" u="none" cap="none" strike="noStrike">
                <a:solidFill>
                  <a:srgbClr val="FFE66D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b="0" i="0" lang="es" sz="11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s" sz="1100" u="none" cap="none" strike="noStrike">
                <a:solidFill>
                  <a:srgbClr val="96E072"/>
                </a:solidFill>
                <a:latin typeface="Consolas"/>
                <a:ea typeface="Consolas"/>
                <a:cs typeface="Consolas"/>
                <a:sym typeface="Consolas"/>
              </a:rPr>
              <a:t>"opcion"</a:t>
            </a:r>
            <a:r>
              <a:rPr b="0" i="0" lang="es" sz="11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" sz="1100" u="none" cap="none" strike="noStrike">
                <a:solidFill>
                  <a:srgbClr val="FFE66D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b="0" i="0" lang="es" sz="11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s" sz="1100" u="none" cap="none" strike="noStrike">
                <a:solidFill>
                  <a:srgbClr val="96E072"/>
                </a:solidFill>
                <a:latin typeface="Consolas"/>
                <a:ea typeface="Consolas"/>
                <a:cs typeface="Consolas"/>
                <a:sym typeface="Consolas"/>
              </a:rPr>
              <a:t>"3"</a:t>
            </a:r>
            <a:r>
              <a:rPr b="0" i="0" lang="es" sz="11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&gt;Opción 3</a:t>
            </a:r>
            <a:endParaRPr b="0" i="0" sz="11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1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s" sz="1100" u="none" cap="none" strike="noStrike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b="0" i="0" lang="es" sz="11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" sz="1100" u="none" cap="none" strike="noStrike">
                <a:solidFill>
                  <a:srgbClr val="FFE66D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b="0" i="0" lang="es" sz="11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s" sz="1100" u="none" cap="none" strike="noStrike">
                <a:solidFill>
                  <a:srgbClr val="96E072"/>
                </a:solidFill>
                <a:latin typeface="Consolas"/>
                <a:ea typeface="Consolas"/>
                <a:cs typeface="Consolas"/>
                <a:sym typeface="Consolas"/>
              </a:rPr>
              <a:t>"radio"</a:t>
            </a:r>
            <a:r>
              <a:rPr b="0" i="0" lang="es" sz="11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" sz="1100" u="none" cap="none" strike="noStrike">
                <a:solidFill>
                  <a:srgbClr val="FFE66D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b="0" i="0" lang="es" sz="11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s" sz="1100" u="none" cap="none" strike="noStrike">
                <a:solidFill>
                  <a:srgbClr val="96E072"/>
                </a:solidFill>
                <a:latin typeface="Consolas"/>
                <a:ea typeface="Consolas"/>
                <a:cs typeface="Consolas"/>
                <a:sym typeface="Consolas"/>
              </a:rPr>
              <a:t>"opcion"</a:t>
            </a:r>
            <a:r>
              <a:rPr b="0" i="0" lang="es" sz="11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" sz="1100" u="none" cap="none" strike="noStrike">
                <a:solidFill>
                  <a:srgbClr val="FFE66D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b="0" i="0" lang="es" sz="11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s" sz="1100" u="none" cap="none" strike="noStrike">
                <a:solidFill>
                  <a:srgbClr val="96E072"/>
                </a:solidFill>
                <a:latin typeface="Consolas"/>
                <a:ea typeface="Consolas"/>
                <a:cs typeface="Consolas"/>
                <a:sym typeface="Consolas"/>
              </a:rPr>
              <a:t>"4"</a:t>
            </a:r>
            <a:r>
              <a:rPr b="0" i="0" lang="es" sz="11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&gt;Opción 4</a:t>
            </a:r>
            <a:endParaRPr b="0" i="0" sz="11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33" name="Google Shape;23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19998" y="2623551"/>
            <a:ext cx="1310225" cy="175115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4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Formularios: botones</a:t>
            </a:r>
            <a:endParaRPr/>
          </a:p>
        </p:txBody>
      </p:sp>
      <p:sp>
        <p:nvSpPr>
          <p:cNvPr id="239" name="Google Shape;239;p14"/>
          <p:cNvSpPr txBox="1"/>
          <p:nvPr>
            <p:ph idx="1" type="body"/>
          </p:nvPr>
        </p:nvSpPr>
        <p:spPr>
          <a:xfrm>
            <a:off x="432025" y="1304875"/>
            <a:ext cx="38796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rPr lang="es"/>
              <a:t>Los </a:t>
            </a:r>
            <a:r>
              <a:rPr b="1" lang="es"/>
              <a:t>botones</a:t>
            </a:r>
            <a:r>
              <a:rPr lang="es"/>
              <a:t> que vemos en los formularios también son un </a:t>
            </a:r>
            <a:r>
              <a:rPr b="1" lang="es"/>
              <a:t>input</a:t>
            </a:r>
            <a:r>
              <a:rPr lang="es"/>
              <a:t>. Se crean configurando el atributo </a:t>
            </a:r>
            <a:r>
              <a:rPr b="1" lang="es"/>
              <a:t>type</a:t>
            </a:r>
            <a:r>
              <a:rPr lang="es"/>
              <a:t> con el valor </a:t>
            </a:r>
            <a:r>
              <a:rPr i="1" lang="es"/>
              <a:t>“submit”</a:t>
            </a:r>
            <a:r>
              <a:rPr lang="es"/>
              <a:t> o </a:t>
            </a:r>
            <a:r>
              <a:rPr i="1" lang="es"/>
              <a:t>“reset”</a:t>
            </a:r>
            <a:r>
              <a:rPr lang="es"/>
              <a:t>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rPr lang="es"/>
              <a:t>Un input del tipo </a:t>
            </a:r>
            <a:r>
              <a:rPr i="1" lang="es"/>
              <a:t>“submit”</a:t>
            </a:r>
            <a:r>
              <a:rPr lang="es"/>
              <a:t> permite, al ser pulsado, que el formulario envíe los datos de sus campos a la dirección determinada por el atributo </a:t>
            </a:r>
            <a:r>
              <a:rPr b="1" lang="es"/>
              <a:t>target</a:t>
            </a:r>
            <a:r>
              <a:rPr lang="es"/>
              <a:t> de la etiqueta </a:t>
            </a:r>
            <a:r>
              <a:rPr b="1" lang="es"/>
              <a:t>form</a:t>
            </a:r>
            <a:r>
              <a:rPr lang="es"/>
              <a:t>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17647"/>
              <a:buNone/>
            </a:pPr>
            <a:r>
              <a:rPr lang="es"/>
              <a:t>Un input del tipo “</a:t>
            </a:r>
            <a:r>
              <a:rPr i="1" lang="es"/>
              <a:t>reset</a:t>
            </a:r>
            <a:r>
              <a:rPr lang="es"/>
              <a:t>” borra el contenido de todos los campos del formulario al ser pulsado.</a:t>
            </a:r>
            <a:endParaRPr/>
          </a:p>
        </p:txBody>
      </p:sp>
      <p:pic>
        <p:nvPicPr>
          <p:cNvPr id="240" name="Google Shape;24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9287" y="1949050"/>
            <a:ext cx="4072700" cy="64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32625" y="3040250"/>
            <a:ext cx="2085975" cy="5810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5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Formularios: &lt;fieldset&gt;</a:t>
            </a:r>
            <a:endParaRPr/>
          </a:p>
        </p:txBody>
      </p:sp>
      <p:sp>
        <p:nvSpPr>
          <p:cNvPr id="247" name="Google Shape;247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/>
              <a:t>&lt;fieldset&gt;:</a:t>
            </a:r>
            <a:r>
              <a:rPr lang="es"/>
              <a:t> define una sección en un formulario y permite agrupar sus campos.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El elemento </a:t>
            </a:r>
            <a:r>
              <a:rPr b="1" lang="es"/>
              <a:t>&lt;legend&gt;</a:t>
            </a:r>
            <a:r>
              <a:rPr lang="es"/>
              <a:t> puede contener a otros elementos o se puede utilizar para definir un título.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b="1" lang="es"/>
              <a:t>id: </a:t>
            </a:r>
            <a:r>
              <a:rPr lang="es"/>
              <a:t>igual que el elemento </a:t>
            </a:r>
            <a:r>
              <a:rPr b="1" lang="es"/>
              <a:t>input</a:t>
            </a:r>
            <a:r>
              <a:rPr lang="es"/>
              <a:t>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s"/>
              <a:t>name:</a:t>
            </a:r>
            <a:r>
              <a:rPr lang="es"/>
              <a:t> igual que el campo </a:t>
            </a:r>
            <a:r>
              <a:rPr b="1" lang="es"/>
              <a:t>input</a:t>
            </a:r>
            <a:r>
              <a:rPr lang="es"/>
              <a:t>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s"/>
              <a:t>value:</a:t>
            </a:r>
            <a:r>
              <a:rPr lang="es"/>
              <a:t> igual que el atributo </a:t>
            </a:r>
            <a:r>
              <a:rPr b="1" lang="es"/>
              <a:t>value</a:t>
            </a:r>
            <a:r>
              <a:rPr lang="es"/>
              <a:t> del campo </a:t>
            </a:r>
            <a:r>
              <a:rPr b="1" lang="es"/>
              <a:t>input</a:t>
            </a:r>
            <a:r>
              <a:rPr lang="es"/>
              <a:t>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</a:pPr>
            <a:r>
              <a:rPr lang="es"/>
              <a:t>Ejemplo: </a:t>
            </a:r>
            <a:r>
              <a:rPr lang="es" u="sng">
                <a:solidFill>
                  <a:schemeClr val="hlink"/>
                </a:solidFill>
                <a:hlinkClick r:id="rId3"/>
              </a:rPr>
              <a:t>https://www.w3schools.com/tags/tryit.asp?filename=tryhtml_fieldset</a:t>
            </a:r>
            <a:r>
              <a:rPr lang="es"/>
              <a:t> </a:t>
            </a:r>
            <a:endParaRPr/>
          </a:p>
        </p:txBody>
      </p:sp>
      <p:sp>
        <p:nvSpPr>
          <p:cNvPr id="248" name="Google Shape;248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249" name="Google Shape;249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32400" y="1152475"/>
            <a:ext cx="3999900" cy="1541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6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Formularios: &lt;textarea&gt;</a:t>
            </a:r>
            <a:endParaRPr/>
          </a:p>
        </p:txBody>
      </p:sp>
      <p:sp>
        <p:nvSpPr>
          <p:cNvPr id="255" name="Google Shape;255;p16"/>
          <p:cNvSpPr txBox="1"/>
          <p:nvPr>
            <p:ph idx="1" type="body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/>
              <a:t>Los </a:t>
            </a:r>
            <a:r>
              <a:rPr b="1" lang="es"/>
              <a:t>campos de texto amplios</a:t>
            </a:r>
            <a:r>
              <a:rPr lang="es"/>
              <a:t>, que permiten el ingreso de varias líneas de texto, también son un </a:t>
            </a:r>
            <a:r>
              <a:rPr b="1" lang="es"/>
              <a:t>input</a:t>
            </a:r>
            <a:r>
              <a:rPr lang="es"/>
              <a:t>.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s"/>
              <a:t>Utilizado para comentarios multilínea o consultas, tienen el atributo </a:t>
            </a:r>
            <a:r>
              <a:rPr b="1" lang="es"/>
              <a:t>type</a:t>
            </a:r>
            <a:r>
              <a:rPr lang="es"/>
              <a:t> con el valor “textarea”. Nos permiten definir </a:t>
            </a:r>
            <a:r>
              <a:rPr b="1" lang="es"/>
              <a:t>rows</a:t>
            </a:r>
            <a:r>
              <a:rPr lang="es"/>
              <a:t> (filas), </a:t>
            </a:r>
            <a:r>
              <a:rPr b="1" lang="es"/>
              <a:t>columns</a:t>
            </a:r>
            <a:r>
              <a:rPr lang="es"/>
              <a:t> (columnas). En lugar de utilizar </a:t>
            </a:r>
            <a:r>
              <a:rPr b="1" lang="es"/>
              <a:t>value</a:t>
            </a:r>
            <a:r>
              <a:rPr lang="es"/>
              <a:t> escribimos entre las etiquetas </a:t>
            </a:r>
            <a:r>
              <a:rPr b="1" i="1" lang="es"/>
              <a:t>textarea</a:t>
            </a:r>
            <a:r>
              <a:rPr lang="es"/>
              <a:t>.</a:t>
            </a:r>
            <a:endParaRPr/>
          </a:p>
        </p:txBody>
      </p:sp>
      <p:sp>
        <p:nvSpPr>
          <p:cNvPr id="256" name="Google Shape;256;p16"/>
          <p:cNvSpPr/>
          <p:nvPr/>
        </p:nvSpPr>
        <p:spPr>
          <a:xfrm>
            <a:off x="432029" y="3655639"/>
            <a:ext cx="4818300" cy="523200"/>
          </a:xfrm>
          <a:prstGeom prst="rect">
            <a:avLst/>
          </a:prstGeom>
          <a:solidFill>
            <a:srgbClr val="23262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Consulta: &lt;</a:t>
            </a:r>
            <a:r>
              <a:rPr b="0" i="0" lang="es" sz="1400" u="none" cap="none" strike="noStrike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textarea</a:t>
            </a:r>
            <a:r>
              <a:rPr b="0" i="0" lang="es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" sz="1400" u="none" cap="none" strike="noStrike">
                <a:solidFill>
                  <a:srgbClr val="FFE66D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b="0" i="0" lang="es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s" sz="1400" u="none" cap="none" strike="noStrike">
                <a:solidFill>
                  <a:srgbClr val="96E072"/>
                </a:solidFill>
                <a:latin typeface="Consolas"/>
                <a:ea typeface="Consolas"/>
                <a:cs typeface="Consolas"/>
                <a:sym typeface="Consolas"/>
              </a:rPr>
              <a:t>"comentario"</a:t>
            </a:r>
            <a:r>
              <a:rPr b="0" i="0" lang="es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" sz="1400" u="none" cap="none" strike="noStrike">
                <a:solidFill>
                  <a:srgbClr val="FFE66D"/>
                </a:solidFill>
                <a:latin typeface="Consolas"/>
                <a:ea typeface="Consolas"/>
                <a:cs typeface="Consolas"/>
                <a:sym typeface="Consolas"/>
              </a:rPr>
              <a:t>rows</a:t>
            </a:r>
            <a:r>
              <a:rPr b="0" i="0" lang="es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s" sz="1400" u="none" cap="none" strike="noStrike">
                <a:solidFill>
                  <a:srgbClr val="96E072"/>
                </a:solidFill>
                <a:latin typeface="Consolas"/>
                <a:ea typeface="Consolas"/>
                <a:cs typeface="Consolas"/>
                <a:sym typeface="Consolas"/>
              </a:rPr>
              <a:t>"10"</a:t>
            </a:r>
            <a:r>
              <a:rPr b="0" i="0" lang="es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" sz="1400" u="none" cap="none" strike="noStrike">
                <a:solidFill>
                  <a:srgbClr val="FFE66D"/>
                </a:solidFill>
                <a:latin typeface="Consolas"/>
                <a:ea typeface="Consolas"/>
                <a:cs typeface="Consolas"/>
                <a:sym typeface="Consolas"/>
              </a:rPr>
              <a:t>cols</a:t>
            </a:r>
            <a:r>
              <a:rPr b="0" i="0" lang="es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s" sz="1400" u="none" cap="none" strike="noStrike">
                <a:solidFill>
                  <a:srgbClr val="96E072"/>
                </a:solidFill>
                <a:latin typeface="Consolas"/>
                <a:ea typeface="Consolas"/>
                <a:cs typeface="Consolas"/>
                <a:sym typeface="Consolas"/>
              </a:rPr>
              <a:t>"40"</a:t>
            </a:r>
            <a:r>
              <a:rPr b="0" i="0" lang="es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&gt;Escribe tu consulta...&lt;/</a:t>
            </a:r>
            <a:r>
              <a:rPr b="0" i="0" lang="es" sz="1400" u="none" cap="none" strike="noStrike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textarea</a:t>
            </a:r>
            <a:r>
              <a:rPr b="0" i="0" lang="es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57" name="Google Shape;25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04967" y="3254700"/>
            <a:ext cx="2907058" cy="1325075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7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Formularios: &lt;select&gt; y &lt;option&gt;</a:t>
            </a:r>
            <a:endParaRPr/>
          </a:p>
        </p:txBody>
      </p:sp>
      <p:sp>
        <p:nvSpPr>
          <p:cNvPr id="263" name="Google Shape;263;p17"/>
          <p:cNvSpPr txBox="1"/>
          <p:nvPr>
            <p:ph idx="1" type="body"/>
          </p:nvPr>
        </p:nvSpPr>
        <p:spPr>
          <a:xfrm>
            <a:off x="432025" y="1304875"/>
            <a:ext cx="38796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29031"/>
              <a:buNone/>
            </a:pPr>
            <a:r>
              <a:rPr lang="es"/>
              <a:t>Las </a:t>
            </a:r>
            <a:r>
              <a:rPr b="1" lang="es"/>
              <a:t>listas desplegables</a:t>
            </a:r>
            <a:r>
              <a:rPr lang="es"/>
              <a:t> crean una lista de opciones, cada una contenida dentro de un elemento </a:t>
            </a:r>
            <a:r>
              <a:rPr b="1" lang="es"/>
              <a:t>&lt;option&gt;.</a:t>
            </a:r>
            <a:r>
              <a:rPr lang="es"/>
              <a:t>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29031"/>
              <a:buNone/>
            </a:pPr>
            <a:r>
              <a:rPr lang="es"/>
              <a:t>Se crean como un input con su atributo </a:t>
            </a:r>
            <a:r>
              <a:rPr b="1" lang="es"/>
              <a:t>type</a:t>
            </a:r>
            <a:r>
              <a:rPr lang="es"/>
              <a:t> fijado en “select”.</a:t>
            </a:r>
            <a:endParaRPr/>
          </a:p>
          <a:p>
            <a:pPr indent="-317182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es"/>
              <a:t>size</a:t>
            </a:r>
            <a:r>
              <a:rPr lang="es"/>
              <a:t>: indica el número de valores mostrados a la vez en la lista. </a:t>
            </a:r>
            <a:endParaRPr/>
          </a:p>
          <a:p>
            <a:pPr indent="-317182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"/>
              <a:t>multiple</a:t>
            </a:r>
            <a:r>
              <a:rPr lang="es"/>
              <a:t>: permite la selección simultánea de varios elementos de la lista.</a:t>
            </a:r>
            <a:endParaRPr/>
          </a:p>
          <a:p>
            <a:pPr indent="-317182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"/>
              <a:t>id, value</a:t>
            </a:r>
            <a:r>
              <a:rPr lang="es"/>
              <a:t> y </a:t>
            </a:r>
            <a:r>
              <a:rPr b="1" lang="es"/>
              <a:t>name</a:t>
            </a:r>
            <a:r>
              <a:rPr lang="es"/>
              <a:t> se comportan igual que el resto de los tipos de input vistos.</a:t>
            </a:r>
            <a:endParaRPr/>
          </a:p>
        </p:txBody>
      </p:sp>
      <p:pic>
        <p:nvPicPr>
          <p:cNvPr id="264" name="Google Shape;26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21525" y="1304875"/>
            <a:ext cx="3787075" cy="157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69188" y="3143375"/>
            <a:ext cx="3114675" cy="11906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8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Formularios: atributos opcionales</a:t>
            </a:r>
            <a:endParaRPr/>
          </a:p>
        </p:txBody>
      </p:sp>
      <p:sp>
        <p:nvSpPr>
          <p:cNvPr id="271" name="Google Shape;271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s"/>
              <a:t>En muchos de los campos definidos en un formulario podemos añadir otros atributos que modifican su comportamiento:</a:t>
            </a:r>
            <a:endParaRPr/>
          </a:p>
          <a:p>
            <a:pPr indent="-30416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es"/>
              <a:t>required</a:t>
            </a:r>
            <a:r>
              <a:rPr lang="es"/>
              <a:t>: el formulario no se podrá enviar hasta que ese campo tenga contenido.</a:t>
            </a:r>
            <a:endParaRPr/>
          </a:p>
          <a:p>
            <a:pPr indent="-30416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"/>
              <a:t>placeholder</a:t>
            </a:r>
            <a:r>
              <a:rPr lang="es"/>
              <a:t>: si queremos que aparezca un texto de ayuda para rellenar el campo.</a:t>
            </a:r>
            <a:endParaRPr/>
          </a:p>
          <a:p>
            <a:pPr indent="-30416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"/>
              <a:t>value</a:t>
            </a:r>
            <a:r>
              <a:rPr lang="es"/>
              <a:t>: para introducir un valor por defecto en el campo.</a:t>
            </a:r>
            <a:endParaRPr/>
          </a:p>
          <a:p>
            <a:pPr indent="-30416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"/>
              <a:t>readonly</a:t>
            </a:r>
            <a:r>
              <a:rPr lang="es"/>
              <a:t>: si queremos que sea de sólo lectura.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6"/>
              <a:buNone/>
            </a:pPr>
            <a:r>
              <a:rPr lang="es"/>
              <a:t>Ejemplos:</a:t>
            </a:r>
            <a:endParaRPr/>
          </a:p>
          <a:p>
            <a:pPr indent="-30416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s" u="sng">
                <a:solidFill>
                  <a:schemeClr val="hlink"/>
                </a:solidFill>
                <a:hlinkClick r:id="rId3"/>
              </a:rPr>
              <a:t>https://www.w3schools.com/tags/tryit.asp?filename=tryhtml5_input_required</a:t>
            </a:r>
            <a:r>
              <a:rPr lang="es"/>
              <a:t> </a:t>
            </a:r>
            <a:endParaRPr/>
          </a:p>
          <a:p>
            <a:pPr indent="-30416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u="sng">
                <a:solidFill>
                  <a:schemeClr val="hlink"/>
                </a:solidFill>
                <a:hlinkClick r:id="rId4"/>
              </a:rPr>
              <a:t>https://www.w3schools.com/tags/tryit.asp?filename=tryhtml_input_readonly</a:t>
            </a:r>
            <a:r>
              <a:rPr lang="es"/>
              <a:t> </a:t>
            </a:r>
            <a:endParaRPr/>
          </a:p>
        </p:txBody>
      </p:sp>
      <p:sp>
        <p:nvSpPr>
          <p:cNvPr id="272" name="Google Shape;272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273" name="Google Shape;273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32398" y="1170123"/>
            <a:ext cx="3999899" cy="17164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9"/>
          <p:cNvSpPr txBox="1"/>
          <p:nvPr>
            <p:ph type="title"/>
          </p:nvPr>
        </p:nvSpPr>
        <p:spPr>
          <a:xfrm>
            <a:off x="311700" y="-12175"/>
            <a:ext cx="7749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s"/>
              <a:t>Formularios - Ejemplos</a:t>
            </a:r>
            <a:endParaRPr/>
          </a:p>
        </p:txBody>
      </p:sp>
      <p:pic>
        <p:nvPicPr>
          <p:cNvPr id="279" name="Google Shape;279;p19"/>
          <p:cNvPicPr preferRelativeResize="0"/>
          <p:nvPr/>
        </p:nvPicPr>
        <p:blipFill rotWithShape="1">
          <a:blip r:embed="rId3">
            <a:alphaModFix/>
          </a:blip>
          <a:srcRect b="0" l="0" r="16086" t="0"/>
          <a:stretch/>
        </p:blipFill>
        <p:spPr>
          <a:xfrm>
            <a:off x="311700" y="686075"/>
            <a:ext cx="3580675" cy="3771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98175" y="712925"/>
            <a:ext cx="4793424" cy="30402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19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213025" y="686075"/>
            <a:ext cx="679350" cy="67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"/>
          <p:cNvSpPr txBox="1"/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0" lang="es"/>
              <a:t>Formularios </a:t>
            </a:r>
            <a:endParaRPr b="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0" lang="es"/>
              <a:t>y subida al servidor</a:t>
            </a:r>
            <a:endParaRPr b="0"/>
          </a:p>
        </p:txBody>
      </p:sp>
      <p:sp>
        <p:nvSpPr>
          <p:cNvPr id="150" name="Google Shape;150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t/>
            </a:r>
            <a:endParaRPr/>
          </a:p>
        </p:txBody>
      </p:sp>
      <p:pic>
        <p:nvPicPr>
          <p:cNvPr id="151" name="Google Shape;15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14813" y="2868475"/>
            <a:ext cx="714375" cy="72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0"/>
          <p:cNvSpPr txBox="1"/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 Subida a un servidor</a:t>
            </a:r>
            <a:endParaRPr/>
          </a:p>
        </p:txBody>
      </p:sp>
      <p:sp>
        <p:nvSpPr>
          <p:cNvPr id="287" name="Google Shape;287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1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Netlify</a:t>
            </a:r>
            <a:endParaRPr/>
          </a:p>
        </p:txBody>
      </p:sp>
      <p:sp>
        <p:nvSpPr>
          <p:cNvPr id="293" name="Google Shape;293;p21"/>
          <p:cNvSpPr txBox="1"/>
          <p:nvPr>
            <p:ph idx="1" type="body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Hosting gratuito que permite probar rápidamente nuestro sitio web. Requiere registro.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Para agregar el sitio basta con arrastrar la carpeta que contiene el sitio.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https://app.netlify.com/drop</a:t>
            </a:r>
            <a:r>
              <a:rPr lang="es"/>
              <a:t>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s"/>
              <a:t>Tutoriales sobre cómo subir a Netlify: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Netlify Drop. Introduction: </a:t>
            </a:r>
            <a:r>
              <a:rPr lang="es" u="sng">
                <a:solidFill>
                  <a:schemeClr val="hlink"/>
                </a:solidFill>
                <a:hlinkClick r:id="rId4"/>
              </a:rPr>
              <a:t>https://youtu.be/-LRlQ_jaLAU</a:t>
            </a:r>
            <a:r>
              <a:rPr lang="es"/>
              <a:t>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Netlify Tutorial. Deploy a new site just by Drag and Dropping: </a:t>
            </a:r>
            <a:r>
              <a:rPr lang="es" u="sng">
                <a:solidFill>
                  <a:schemeClr val="hlink"/>
                </a:solidFill>
                <a:hlinkClick r:id="rId5"/>
              </a:rPr>
              <a:t>https://www.youtube.com/watch?v=vywDFg2uIxY</a:t>
            </a:r>
            <a:r>
              <a:rPr lang="es"/>
              <a:t>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9" name="Google Shape;299;p22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GitHub Pages</a:t>
            </a:r>
            <a:endParaRPr/>
          </a:p>
        </p:txBody>
      </p:sp>
      <p:sp>
        <p:nvSpPr>
          <p:cNvPr id="300" name="Google Shape;300;p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Cómo publicar un sitio web gratis con Github Pages: </a:t>
            </a:r>
            <a:r>
              <a:rPr lang="es" u="sng">
                <a:solidFill>
                  <a:schemeClr val="hlink"/>
                </a:solidFill>
                <a:hlinkClick r:id="rId3"/>
              </a:rPr>
              <a:t>https://m.youtube.com/watch?v=SnQTURNAUqY&amp;feature=youtu.be</a:t>
            </a:r>
            <a:r>
              <a:rPr lang="es"/>
              <a:t> 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Curso Git y GitHub: </a:t>
            </a:r>
            <a:r>
              <a:rPr lang="es" u="sng">
                <a:solidFill>
                  <a:schemeClr val="hlink"/>
                </a:solidFill>
                <a:hlinkClick r:id="rId4"/>
              </a:rPr>
              <a:t>https://www.youtube.com/watch?v=ptXiQwE535s&amp;list=PLoCpUTIZIYORkDzYwdunkVf-KIqGjyoot&amp;ab_channel=ProgramarDesdeCero</a:t>
            </a:r>
            <a:r>
              <a:rPr lang="es"/>
              <a:t> </a:t>
            </a:r>
            <a:endParaRPr/>
          </a:p>
        </p:txBody>
      </p:sp>
      <p:pic>
        <p:nvPicPr>
          <p:cNvPr id="301" name="Google Shape;301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32400" y="1152475"/>
            <a:ext cx="3999901" cy="224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3"/>
          <p:cNvSpPr txBox="1"/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s"/>
              <a:t> ¿Cómo pensar un proyecto web?</a:t>
            </a:r>
            <a:endParaRPr/>
          </a:p>
        </p:txBody>
      </p:sp>
      <p:sp>
        <p:nvSpPr>
          <p:cNvPr id="307" name="Google Shape;307;p2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4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¿Cómo pensar un proyecto web?</a:t>
            </a:r>
            <a:endParaRPr/>
          </a:p>
        </p:txBody>
      </p:sp>
      <p:sp>
        <p:nvSpPr>
          <p:cNvPr id="313" name="Google Shape;313;p24"/>
          <p:cNvSpPr txBox="1"/>
          <p:nvPr>
            <p:ph idx="1" type="body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/>
              <a:t>A </a:t>
            </a:r>
            <a:r>
              <a:rPr b="1" lang="es"/>
              <a:t>nivel conceptual</a:t>
            </a:r>
            <a:r>
              <a:rPr lang="es"/>
              <a:t>, tenemos que tener clara la idea de negocio. Se trata “simplemente” de hacer un ejercicio de análisis y reflexión.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AutoNum type="arabicParenR"/>
            </a:pPr>
            <a:r>
              <a:rPr lang="es"/>
              <a:t>¿Cuál es el objetivo a cumplir con este proyecto?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s"/>
              <a:t>¿Quién es tu público objetivo? ¿Quién eres tú para merecerlos?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s"/>
              <a:t>¿Cuáles son tus palabras clave?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5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¿Cuál es el objetivo a cumplir con este proyecto?</a:t>
            </a:r>
            <a:endParaRPr/>
          </a:p>
        </p:txBody>
      </p:sp>
      <p:sp>
        <p:nvSpPr>
          <p:cNvPr id="319" name="Google Shape;319;p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400"/>
              <a:buNone/>
            </a:pPr>
            <a:r>
              <a:rPr lang="es"/>
              <a:t>En ello está basado todo tu negocio. Si vas a montar una tienda de calzado, seguro que tienes clarísimo que tu objetivo es vender calzado. Sin embargo, la gente piensa que su objetivo es tener miles de visitas, o posicionarse en el primer lugar de Google. Sí, eso está muy bien, pero </a:t>
            </a:r>
            <a:r>
              <a:rPr b="1" lang="es"/>
              <a:t>sólo para vender zapatos</a:t>
            </a:r>
            <a:r>
              <a:rPr lang="es"/>
              <a:t>.</a:t>
            </a:r>
            <a:endParaRPr/>
          </a:p>
        </p:txBody>
      </p:sp>
      <p:sp>
        <p:nvSpPr>
          <p:cNvPr id="320" name="Google Shape;320;p2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321" name="Google Shape;32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32350" y="1152475"/>
            <a:ext cx="1800000" cy="18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6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¿Quién es tu público objetivo?</a:t>
            </a:r>
            <a:endParaRPr/>
          </a:p>
        </p:txBody>
      </p:sp>
      <p:sp>
        <p:nvSpPr>
          <p:cNvPr id="327" name="Google Shape;327;p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s"/>
              <a:t>Es clave saber quién es tu audiencia para dirigirte a ella. Ahí radica la diferencia: recibir tráfico cualificado, interesado realmente en lo que ofreces. De lo contrario, podrás conseguir miles de visitas, pero muy pocos clientes interesados.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es"/>
              <a:t>¿Quién eres tú para merecerlos?</a:t>
            </a:r>
            <a:r>
              <a:rPr lang="es"/>
              <a:t> Es importante reflexionar sobre qué tienes tú o tu producto o tu servicio que te haga diferente del resto: ¿por qué habría yo de elegirte a ti y no al de al lado?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08108"/>
              <a:buNone/>
            </a:pPr>
            <a:r>
              <a:rPr lang="es"/>
              <a:t>Identificar los beneficios que obtendrá la persona que te compre, contrate o lo que sea que ofrezcas.</a:t>
            </a:r>
            <a:endParaRPr/>
          </a:p>
        </p:txBody>
      </p:sp>
      <p:sp>
        <p:nvSpPr>
          <p:cNvPr id="328" name="Google Shape;328;p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329" name="Google Shape;329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32350" y="1152475"/>
            <a:ext cx="1800000" cy="18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¿Cuáles son tus palabras clave?</a:t>
            </a:r>
            <a:endParaRPr/>
          </a:p>
        </p:txBody>
      </p:sp>
      <p:sp>
        <p:nvSpPr>
          <p:cNvPr id="335" name="Google Shape;335;p2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/>
              <a:t>Las </a:t>
            </a:r>
            <a:r>
              <a:rPr b="1" lang="es"/>
              <a:t>palabras clave </a:t>
            </a:r>
            <a:r>
              <a:rPr lang="es"/>
              <a:t>son el alimento del que se nutre tu blog y tu sitio web. Tienes que tenerlas claras.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</a:pPr>
            <a:r>
              <a:rPr lang="es"/>
              <a:t>Algo que haga referencia, a tu cliente ideal, a tu especialidad o lo que te hace diferente, o a algún beneficio que posea tu producto. Esto último es fruto de identificar beneficios y nichos de mercado.</a:t>
            </a:r>
            <a:endParaRPr/>
          </a:p>
        </p:txBody>
      </p:sp>
      <p:sp>
        <p:nvSpPr>
          <p:cNvPr id="336" name="Google Shape;336;p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337" name="Google Shape;33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32400" y="1152475"/>
            <a:ext cx="3999900" cy="2111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8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Estructura genérica de un sitio web</a:t>
            </a:r>
            <a:endParaRPr/>
          </a:p>
        </p:txBody>
      </p:sp>
      <p:sp>
        <p:nvSpPr>
          <p:cNvPr id="343" name="Google Shape;343;p28"/>
          <p:cNvSpPr txBox="1"/>
          <p:nvPr>
            <p:ph idx="1" type="body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344" name="Google Shape;344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66448" y="1304874"/>
            <a:ext cx="4811104" cy="331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9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Tipos de estructura de un sitio web</a:t>
            </a:r>
            <a:endParaRPr/>
          </a:p>
        </p:txBody>
      </p:sp>
      <p:sp>
        <p:nvSpPr>
          <p:cNvPr id="350" name="Google Shape;350;p2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"/>
              <a:t>Pensar el número de páginas en la estructura del sitio web.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"/>
              <a:t>Pensar los niveles de estructura de un sitio web.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"/>
              <a:t>Definir la estructura del sitio web a nivel conceptual.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"/>
              <a:t>Definir la estructura del sitio web a nivel técnico (</a:t>
            </a:r>
            <a:r>
              <a:rPr b="1" lang="es"/>
              <a:t>Maquetar</a:t>
            </a:r>
            <a:r>
              <a:rPr lang="es"/>
              <a:t>):</a:t>
            </a:r>
            <a:endParaRPr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s"/>
              <a:t>Hacer el árbol de la estructura de un sitio web.</a:t>
            </a:r>
            <a:endParaRPr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s"/>
              <a:t>Hacer estructura de un sitio web amigable para SEO.</a:t>
            </a:r>
            <a:endParaRPr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s"/>
              <a:t>Utilizar enlaces internos para mejorar la estructura del sitio web.</a:t>
            </a:r>
            <a:endParaRPr/>
          </a:p>
        </p:txBody>
      </p:sp>
      <p:sp>
        <p:nvSpPr>
          <p:cNvPr id="351" name="Google Shape;351;p2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352" name="Google Shape;352;p29"/>
          <p:cNvPicPr preferRelativeResize="0"/>
          <p:nvPr/>
        </p:nvPicPr>
        <p:blipFill rotWithShape="1">
          <a:blip r:embed="rId3">
            <a:alphaModFix/>
          </a:blip>
          <a:srcRect b="13440" l="0" r="0" t="14257"/>
          <a:stretch/>
        </p:blipFill>
        <p:spPr>
          <a:xfrm>
            <a:off x="4832400" y="1152474"/>
            <a:ext cx="3999900" cy="159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"/>
          <p:cNvSpPr txBox="1"/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Les damos la bienvenida</a:t>
            </a:r>
            <a:endParaRPr/>
          </a:p>
        </p:txBody>
      </p:sp>
      <p:sp>
        <p:nvSpPr>
          <p:cNvPr id="157" name="Google Shape;157;p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s"/>
              <a:t>Vamos a comenzar a grabar la clase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0"/>
          <p:cNvSpPr txBox="1"/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 Etiquetas semánticas</a:t>
            </a:r>
            <a:endParaRPr/>
          </a:p>
        </p:txBody>
      </p:sp>
      <p:sp>
        <p:nvSpPr>
          <p:cNvPr id="358" name="Google Shape;358;p3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1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Etiquetas semánticas</a:t>
            </a:r>
            <a:endParaRPr/>
          </a:p>
        </p:txBody>
      </p:sp>
      <p:sp>
        <p:nvSpPr>
          <p:cNvPr id="364" name="Google Shape;364;p31"/>
          <p:cNvSpPr txBox="1"/>
          <p:nvPr>
            <p:ph idx="1" type="body"/>
          </p:nvPr>
        </p:nvSpPr>
        <p:spPr>
          <a:xfrm>
            <a:off x="432025" y="1304875"/>
            <a:ext cx="8280000" cy="11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ct val="108107"/>
              <a:buNone/>
            </a:pPr>
            <a:r>
              <a:rPr lang="es"/>
              <a:t>En versiones anteriores a </a:t>
            </a:r>
            <a:r>
              <a:rPr b="1" lang="es"/>
              <a:t>HTML5</a:t>
            </a:r>
            <a:r>
              <a:rPr lang="es"/>
              <a:t>, al crear la estructura de una página, normalmente se utilizaban etiquetas &lt;div&gt; para ir agrupando secciones de la página. En </a:t>
            </a:r>
            <a:r>
              <a:rPr b="1" lang="es"/>
              <a:t>HTML4 </a:t>
            </a:r>
            <a:r>
              <a:rPr lang="es"/>
              <a:t>se utilizaban etiquetas div diferenciadas por clases.</a:t>
            </a:r>
            <a:endParaRPr/>
          </a:p>
        </p:txBody>
      </p:sp>
      <p:pic>
        <p:nvPicPr>
          <p:cNvPr id="365" name="Google Shape;365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3033" y="2446075"/>
            <a:ext cx="5797933" cy="217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2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Etiquetas semánticas</a:t>
            </a:r>
            <a:endParaRPr/>
          </a:p>
        </p:txBody>
      </p:sp>
      <p:sp>
        <p:nvSpPr>
          <p:cNvPr id="371" name="Google Shape;371;p3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/>
              <a:t>Son etiquetas dedicadas para cierto tipo de contenido.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Describen su significado tanto para el navegador como para el desarrollador.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</a:pPr>
            <a:r>
              <a:rPr lang="es"/>
              <a:t>Debemos respetarlas porque ayudan al navegador a entender su significado para mostrarlo en pantalla y ayudan a los buscadores a reconocer el contenido y la estructura del sitio.</a:t>
            </a:r>
            <a:endParaRPr/>
          </a:p>
        </p:txBody>
      </p:sp>
      <p:sp>
        <p:nvSpPr>
          <p:cNvPr id="372" name="Google Shape;372;p3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373" name="Google Shape;373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32405" y="1152475"/>
            <a:ext cx="2899967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3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7141"/>
              <a:buNone/>
            </a:pPr>
            <a:r>
              <a:rPr lang="es" sz="2800"/>
              <a:t>Etiquetas semánticas</a:t>
            </a:r>
            <a:endParaRPr/>
          </a:p>
        </p:txBody>
      </p:sp>
      <p:sp>
        <p:nvSpPr>
          <p:cNvPr id="379" name="Google Shape;379;p33"/>
          <p:cNvSpPr txBox="1"/>
          <p:nvPr>
            <p:ph idx="1" type="body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"/>
              <a:t>&lt;header&gt; </a:t>
            </a:r>
            <a:r>
              <a:rPr lang="es"/>
              <a:t>Se coloca en el body y es la cabecera visual de la página o de una sección (logotipo, título, etc.). No confundir con &lt;head&gt;, que es el encabezado del documento HTML.</a:t>
            </a:r>
            <a:endParaRPr/>
          </a:p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"/>
              <a:t>&lt;nav&gt; </a:t>
            </a:r>
            <a:r>
              <a:rPr lang="es"/>
              <a:t>Apartado de navegación (enlaces de secciones, categorías, etc...). También permite dividir en categorías una sección.</a:t>
            </a:r>
            <a:endParaRPr/>
          </a:p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"/>
              <a:t>&lt;main&gt; </a:t>
            </a:r>
            <a:r>
              <a:rPr lang="es"/>
              <a:t>Contenido principal del body</a:t>
            </a:r>
            <a:endParaRPr/>
          </a:p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"/>
              <a:t>&lt;footer&gt; </a:t>
            </a:r>
            <a:r>
              <a:rPr lang="es"/>
              <a:t>Pie de página (del documento completo) o de una sección.</a:t>
            </a:r>
            <a:endParaRPr/>
          </a:p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"/>
              <a:t>&lt;section&gt; </a:t>
            </a:r>
            <a:r>
              <a:rPr lang="es"/>
              <a:t>Define una sección en un documento</a:t>
            </a:r>
            <a:endParaRPr/>
          </a:p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"/>
              <a:t>&lt;aside&gt; </a:t>
            </a:r>
            <a:r>
              <a:rPr lang="es"/>
              <a:t>Agrupación de contenido no relacionado con el tema principal del documento. Suele usarse para agregar publicidad.</a:t>
            </a:r>
            <a:endParaRPr/>
          </a:p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"/>
              <a:t>&lt;article&gt; </a:t>
            </a:r>
            <a:r>
              <a:rPr lang="es"/>
              <a:t>Artículo. Parte principal de un escrito (posts en blogs, artículos en diarios, mensajes en foros, comentarios, etc.)</a:t>
            </a:r>
            <a:endParaRPr/>
          </a:p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"/>
              <a:t>&lt;address&gt;</a:t>
            </a:r>
            <a:r>
              <a:rPr lang="es"/>
              <a:t> Agrupación con la información de contacto del autor del artículo o documento.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4"/>
          <p:cNvSpPr txBox="1"/>
          <p:nvPr>
            <p:ph type="title"/>
          </p:nvPr>
        </p:nvSpPr>
        <p:spPr>
          <a:xfrm>
            <a:off x="432025" y="187325"/>
            <a:ext cx="79821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Tarea para el Proyecto:</a:t>
            </a:r>
            <a:endParaRPr/>
          </a:p>
        </p:txBody>
      </p:sp>
      <p:sp>
        <p:nvSpPr>
          <p:cNvPr id="385" name="Google Shape;385;p34"/>
          <p:cNvSpPr txBox="1"/>
          <p:nvPr>
            <p:ph idx="1" type="body"/>
          </p:nvPr>
        </p:nvSpPr>
        <p:spPr>
          <a:xfrm>
            <a:off x="432025" y="8476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Crear un formulario donde se incluyan algunos de los atributos type de la etiqueta input visto en clase. Podés utilizar esto luego para tu proyecto web. Sugerencias para formularios: consulta, reserva de turno, encuesta. El formulario deberá incorporar el botón “Enviar”.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Aplicar lo visto en ¿Cómo pensar un proyecto web?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5"/>
          <p:cNvSpPr txBox="1"/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Material extra</a:t>
            </a:r>
            <a:endParaRPr/>
          </a:p>
        </p:txBody>
      </p:sp>
      <p:sp>
        <p:nvSpPr>
          <p:cNvPr id="391" name="Google Shape;391;p3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6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Artículos de interés</a:t>
            </a:r>
            <a:endParaRPr/>
          </a:p>
        </p:txBody>
      </p:sp>
      <p:sp>
        <p:nvSpPr>
          <p:cNvPr id="397" name="Google Shape;397;p36"/>
          <p:cNvSpPr txBox="1"/>
          <p:nvPr>
            <p:ph idx="1" type="body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09"/>
              <a:buFont typeface="Arial"/>
              <a:buNone/>
            </a:pPr>
            <a:r>
              <a:rPr lang="es"/>
              <a:t>Cuál es "la peor página web del mundo" y para qué sirve: </a:t>
            </a:r>
            <a:r>
              <a:rPr lang="es" u="sng">
                <a:solidFill>
                  <a:schemeClr val="hlink"/>
                </a:solidFill>
                <a:hlinkClick r:id="rId3"/>
              </a:rPr>
              <a:t>https://www.bbc.com/mundo/noticias-44289752</a:t>
            </a:r>
            <a:r>
              <a:rPr lang="es"/>
              <a:t>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09"/>
              <a:buFont typeface="Arial"/>
              <a:buNone/>
            </a:pPr>
            <a:r>
              <a:rPr lang="es"/>
              <a:t>Las 8 reglas de una buena página web: </a:t>
            </a:r>
            <a:r>
              <a:rPr lang="es" u="sng">
                <a:solidFill>
                  <a:schemeClr val="hlink"/>
                </a:solidFill>
                <a:hlinkClick r:id="rId4"/>
              </a:rPr>
              <a:t>https://www.marketingdirecto.com/digital-general/digital/las-8-reglas-de-una-buena-pagina-web</a:t>
            </a:r>
            <a:r>
              <a:rPr lang="es"/>
              <a:t>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09"/>
              <a:buFont typeface="Arial"/>
              <a:buNone/>
            </a:pPr>
            <a:r>
              <a:rPr lang="es"/>
              <a:t>10 Consejos para Construir una Buena Página de Inicio: </a:t>
            </a:r>
            <a:r>
              <a:rPr lang="es" u="sng">
                <a:solidFill>
                  <a:schemeClr val="hlink"/>
                </a:solidFill>
                <a:hlinkClick r:id="rId5"/>
              </a:rPr>
              <a:t>https://es.wix.com/blog/2014/02/10-consejos-para-construir-una-buena-pagina-de-inicio/</a:t>
            </a:r>
            <a:r>
              <a:rPr lang="es"/>
              <a:t>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08107"/>
              <a:buNone/>
            </a:pPr>
            <a:r>
              <a:rPr lang="es"/>
              <a:t>¿Qué es la Arquitectura de la información y por qué es tan importante para tu proyecto Web?: </a:t>
            </a:r>
            <a:r>
              <a:rPr lang="es" u="sng">
                <a:solidFill>
                  <a:schemeClr val="hlink"/>
                </a:solidFill>
                <a:hlinkClick r:id="rId6"/>
              </a:rPr>
              <a:t>https://josefacchin.com/arquitectura-de-la-informacion/</a:t>
            </a:r>
            <a:r>
              <a:rPr lang="es"/>
              <a:t>  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7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s"/>
              <a:t>No te olvides de dar el presente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8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s"/>
              <a:t>Recordá: 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Montserrat SemiBold"/>
              <a:buChar char="●"/>
            </a:pPr>
            <a:r>
              <a:rPr b="0" lang="es" sz="3200">
                <a:latin typeface="Montserrat SemiBold"/>
                <a:ea typeface="Montserrat SemiBold"/>
                <a:cs typeface="Montserrat SemiBold"/>
                <a:sym typeface="Montserrat SemiBold"/>
              </a:rPr>
              <a:t>Revisar la Cartelera de Novedades.</a:t>
            </a:r>
            <a:endParaRPr b="0" sz="32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431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Montserrat SemiBold"/>
              <a:buChar char="●"/>
            </a:pPr>
            <a:r>
              <a:rPr b="0" lang="es" sz="3200">
                <a:latin typeface="Montserrat SemiBold"/>
                <a:ea typeface="Montserrat SemiBold"/>
                <a:cs typeface="Montserrat SemiBold"/>
                <a:sym typeface="Montserrat SemiBold"/>
              </a:rPr>
              <a:t>Hacer tus consultas en el Foro.</a:t>
            </a:r>
            <a:endParaRPr b="0" sz="32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431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Montserrat SemiBold"/>
              <a:buChar char="●"/>
            </a:pPr>
            <a:r>
              <a:rPr b="0" lang="es" sz="3200">
                <a:latin typeface="Montserrat SemiBold"/>
                <a:ea typeface="Montserrat SemiBold"/>
                <a:cs typeface="Montserrat SemiBold"/>
                <a:sym typeface="Montserrat SemiBold"/>
              </a:rPr>
              <a:t>Realizar los Ejercicios </a:t>
            </a:r>
            <a:r>
              <a:rPr b="0" lang="es" sz="3200">
                <a:latin typeface="Montserrat SemiBold"/>
                <a:ea typeface="Montserrat SemiBold"/>
                <a:cs typeface="Montserrat SemiBold"/>
                <a:sym typeface="Montserrat SemiBold"/>
              </a:rPr>
              <a:t>de repaso</a:t>
            </a:r>
            <a:r>
              <a:rPr b="0" lang="es" sz="3200">
                <a:latin typeface="Montserrat SemiBold"/>
                <a:ea typeface="Montserrat SemiBold"/>
                <a:cs typeface="Montserrat SemiBold"/>
                <a:sym typeface="Montserrat SemiBold"/>
              </a:rPr>
              <a:t>.</a:t>
            </a:r>
            <a:endParaRPr b="0" sz="32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t/>
            </a:r>
            <a:endParaRPr sz="3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s" sz="3200"/>
              <a:t>Todo en el Aula Virtual.</a:t>
            </a:r>
            <a:endParaRPr sz="32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9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3700"/>
              <a:buNone/>
            </a:pPr>
            <a:r>
              <a:rPr lang="es"/>
              <a:t>Muchas gracias por tu atención.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3700"/>
              <a:buNone/>
            </a:pPr>
            <a:r>
              <a:rPr lang="es"/>
              <a:t>Nos vemos pronto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"/>
          <p:cNvSpPr txBox="1"/>
          <p:nvPr>
            <p:ph idx="2" type="title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Clase 04</a:t>
            </a:r>
            <a:endParaRPr/>
          </a:p>
        </p:txBody>
      </p:sp>
      <p:sp>
        <p:nvSpPr>
          <p:cNvPr id="163" name="Google Shape;163;p4"/>
          <p:cNvSpPr txBox="1"/>
          <p:nvPr>
            <p:ph type="title"/>
          </p:nvPr>
        </p:nvSpPr>
        <p:spPr>
          <a:xfrm>
            <a:off x="1275675" y="115937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Clase 03</a:t>
            </a:r>
            <a:endParaRPr/>
          </a:p>
        </p:txBody>
      </p:sp>
      <p:sp>
        <p:nvSpPr>
          <p:cNvPr id="164" name="Google Shape;164;p4"/>
          <p:cNvSpPr txBox="1"/>
          <p:nvPr>
            <p:ph idx="3" type="title"/>
          </p:nvPr>
        </p:nvSpPr>
        <p:spPr>
          <a:xfrm>
            <a:off x="6877450" y="1159388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s"/>
              <a:t>Clase 05</a:t>
            </a:r>
            <a:endParaRPr/>
          </a:p>
        </p:txBody>
      </p:sp>
      <p:sp>
        <p:nvSpPr>
          <p:cNvPr id="165" name="Google Shape;165;p4"/>
          <p:cNvSpPr txBox="1"/>
          <p:nvPr>
            <p:ph idx="4" type="title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b="1" lang="es"/>
              <a:t>HTML 3 - Multimedia y Tablas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b="1"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/>
              <a:t>Multimedia con HTML: imágenes, video, audio, iframes.</a:t>
            </a:r>
            <a:endParaRPr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/>
              <a:t>Tablas.</a:t>
            </a:r>
            <a:endParaRPr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/>
              <a:t>Herramienta de inspección.</a:t>
            </a:r>
            <a:endParaRPr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/>
              <a:t>Validación de nuestro HTML.</a:t>
            </a:r>
            <a:endParaRPr b="1"/>
          </a:p>
        </p:txBody>
      </p:sp>
      <p:sp>
        <p:nvSpPr>
          <p:cNvPr id="166" name="Google Shape;166;p4"/>
          <p:cNvSpPr txBox="1"/>
          <p:nvPr>
            <p:ph idx="5" type="title"/>
          </p:nvPr>
        </p:nvSpPr>
        <p:spPr>
          <a:xfrm>
            <a:off x="6130475" y="2159925"/>
            <a:ext cx="2397900" cy="21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/>
              <a:t>CSS 1 - Introducción a CSS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/>
              <a:t>Bases del CSS y atributo class.</a:t>
            </a:r>
            <a:endParaRPr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/>
              <a:t>CSS externo, interno y en línea.</a:t>
            </a:r>
            <a:endParaRPr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/>
              <a:t>Selectores básicos (id, clase, etiqueta, universal).</a:t>
            </a:r>
            <a:endParaRPr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/>
              <a:t>Especificidad, Herencia, Cascada y Orden de las reglas en CSS.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/>
          </a:p>
        </p:txBody>
      </p:sp>
      <p:sp>
        <p:nvSpPr>
          <p:cNvPr id="167" name="Google Shape;167;p4"/>
          <p:cNvSpPr txBox="1"/>
          <p:nvPr>
            <p:ph idx="6"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b="1" lang="es"/>
              <a:t>HTML 4 - Formularios y subida al servidor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b="1"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/>
              <a:t>Formularios.</a:t>
            </a:r>
            <a:endParaRPr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/>
              <a:t>Etiquetas semánticas.</a:t>
            </a:r>
            <a:endParaRPr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/>
              <a:t>Subida a un hosting gratuito.</a:t>
            </a:r>
            <a:endParaRPr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/>
              <a:t>Cómo pensar un proyecto web.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5"/>
          <p:cNvSpPr txBox="1"/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s"/>
              <a:t>Formularios</a:t>
            </a:r>
            <a:endParaRPr/>
          </a:p>
        </p:txBody>
      </p:sp>
      <p:sp>
        <p:nvSpPr>
          <p:cNvPr id="173" name="Google Shape;173;p5"/>
          <p:cNvSpPr txBox="1"/>
          <p:nvPr>
            <p:ph idx="1" type="subTitle"/>
          </p:nvPr>
        </p:nvSpPr>
        <p:spPr>
          <a:xfrm>
            <a:off x="550375" y="1614925"/>
            <a:ext cx="8043300" cy="26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Un </a:t>
            </a:r>
            <a:r>
              <a:rPr b="1" lang="es">
                <a:latin typeface="Montserrat"/>
                <a:ea typeface="Montserrat"/>
                <a:cs typeface="Montserrat"/>
                <a:sym typeface="Montserrat"/>
              </a:rPr>
              <a:t>formulario HTML</a:t>
            </a: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 es una sección de un documento que contiene texto, código, elementos especiales llamados controles: casillas de verificación (checkboxes), botones de opción (radio buttons), menúes, etc.; y rótulos (labels) en esos controles.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Los usuarios normalmente “completan” un formulario modificando los valores de sus controles (introduciendo texto, seleccionando objetos de un menú, etc.), antes de enviar el formulario a un agente para que lo procese (por ej.: a un servidor web, a un servidor de correo, etc.)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9" name="Google Shape;179;p6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Formularios: &lt;form&gt;</a:t>
            </a:r>
            <a:endParaRPr/>
          </a:p>
        </p:txBody>
      </p:sp>
      <p:sp>
        <p:nvSpPr>
          <p:cNvPr id="180" name="Google Shape;180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/>
              <a:t>Se utiliza la etiqueta contenedora </a:t>
            </a:r>
            <a:r>
              <a:rPr b="1" lang="es"/>
              <a:t>&lt;form&gt;</a:t>
            </a:r>
            <a:r>
              <a:rPr lang="es"/>
              <a:t>, que incluye todos los campos necesarios para su funcionamiento.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rPr lang="es"/>
              <a:t>Hay tipos de campos adecuados para cada tipo de dato.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</a:pPr>
            <a:r>
              <a:rPr lang="es"/>
              <a:t>Existe un control especial, el </a:t>
            </a:r>
            <a:r>
              <a:rPr i="1" lang="es"/>
              <a:t>botón</a:t>
            </a:r>
            <a:r>
              <a:rPr lang="es"/>
              <a:t>, que puede enviar los datos del formulario al servidor o limpiar el contenido de sus campos.</a:t>
            </a:r>
            <a:endParaRPr/>
          </a:p>
        </p:txBody>
      </p:sp>
      <p:pic>
        <p:nvPicPr>
          <p:cNvPr id="181" name="Google Shape;181;p6"/>
          <p:cNvPicPr preferRelativeResize="0"/>
          <p:nvPr/>
        </p:nvPicPr>
        <p:blipFill rotWithShape="1">
          <a:blip r:embed="rId3">
            <a:alphaModFix/>
          </a:blip>
          <a:srcRect b="0" l="1632" r="0" t="0"/>
          <a:stretch/>
        </p:blipFill>
        <p:spPr>
          <a:xfrm>
            <a:off x="4832400" y="1411955"/>
            <a:ext cx="3999900" cy="23195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7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Formularios: atributos action y method</a:t>
            </a:r>
            <a:endParaRPr/>
          </a:p>
        </p:txBody>
      </p:sp>
      <p:sp>
        <p:nvSpPr>
          <p:cNvPr id="187" name="Google Shape;187;p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/>
              <a:t>La etiqueta </a:t>
            </a:r>
            <a:r>
              <a:rPr b="1" lang="es"/>
              <a:t>&lt;form&gt;</a:t>
            </a:r>
            <a:r>
              <a:rPr lang="es"/>
              <a:t> admite diversos atributos. Entre ellos: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b="1" lang="es"/>
              <a:t>action</a:t>
            </a:r>
            <a:r>
              <a:rPr lang="es"/>
              <a:t>: define el tipo de acción que se llevará a cabo (enviar a un mail o procesar su contenido con un script). También podemos indicar la URL a la que se enviará la petición HTTP con toda la información del formulario.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s"/>
              <a:t>method</a:t>
            </a:r>
            <a:r>
              <a:rPr lang="es"/>
              <a:t>: indica si la petición HTTP será GET o POST.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</a:pPr>
            <a:r>
              <a:rPr lang="es"/>
              <a:t>Ejemplo: </a:t>
            </a:r>
            <a:r>
              <a:rPr lang="es" u="sng">
                <a:solidFill>
                  <a:schemeClr val="hlink"/>
                </a:solidFill>
                <a:hlinkClick r:id="rId3"/>
              </a:rPr>
              <a:t>https://www.w3schools.com/tags/att_form_method.asp</a:t>
            </a:r>
            <a:r>
              <a:rPr lang="es"/>
              <a:t> </a:t>
            </a:r>
            <a:endParaRPr/>
          </a:p>
        </p:txBody>
      </p:sp>
      <p:sp>
        <p:nvSpPr>
          <p:cNvPr id="188" name="Google Shape;188;p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189" name="Google Shape;189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32400" y="1428250"/>
            <a:ext cx="4044174" cy="228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8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Formularios: &lt;label&gt;</a:t>
            </a:r>
            <a:endParaRPr/>
          </a:p>
        </p:txBody>
      </p:sp>
      <p:sp>
        <p:nvSpPr>
          <p:cNvPr id="195" name="Google Shape;195;p8"/>
          <p:cNvSpPr txBox="1"/>
          <p:nvPr>
            <p:ph idx="1" type="body"/>
          </p:nvPr>
        </p:nvSpPr>
        <p:spPr>
          <a:xfrm>
            <a:off x="432025" y="1304875"/>
            <a:ext cx="8018100" cy="31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600"/>
              <a:t>&lt;label&gt;:</a:t>
            </a:r>
            <a:r>
              <a:rPr lang="es" sz="1600"/>
              <a:t> se usa para especificar la etiqueta (o nombre) del campo del formulario. Es información para el usuario. 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/>
              <a:t>Admite el atributo </a:t>
            </a:r>
            <a:r>
              <a:rPr b="1" lang="es" sz="1600"/>
              <a:t>for</a:t>
            </a:r>
            <a:r>
              <a:rPr lang="es" sz="1600"/>
              <a:t>, que debe tener el mismo valor que el atributo </a:t>
            </a:r>
            <a:r>
              <a:rPr b="1" lang="es" sz="1600"/>
              <a:t>id</a:t>
            </a:r>
            <a:r>
              <a:rPr lang="es" sz="1600"/>
              <a:t> del campo (input, select o textarea) al que hace referencia la etiqueta.</a:t>
            </a:r>
            <a:endParaRPr sz="1600"/>
          </a:p>
        </p:txBody>
      </p:sp>
      <p:pic>
        <p:nvPicPr>
          <p:cNvPr id="196" name="Google Shape;19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74272" y="2851313"/>
            <a:ext cx="4995457" cy="155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9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Formularios: &lt;input&gt;</a:t>
            </a:r>
            <a:endParaRPr/>
          </a:p>
        </p:txBody>
      </p:sp>
      <p:sp>
        <p:nvSpPr>
          <p:cNvPr id="202" name="Google Shape;202;p9"/>
          <p:cNvSpPr txBox="1"/>
          <p:nvPr>
            <p:ph idx="1" type="body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09"/>
              <a:buFont typeface="Arial"/>
              <a:buNone/>
            </a:pPr>
            <a:r>
              <a:rPr lang="es"/>
              <a:t>Atributos del tag </a:t>
            </a:r>
            <a:r>
              <a:rPr b="1" lang="es"/>
              <a:t>&lt;input&gt;:</a:t>
            </a:r>
            <a:endParaRPr/>
          </a:p>
          <a:p>
            <a:pPr indent="-32575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es"/>
              <a:t>type</a:t>
            </a:r>
            <a:r>
              <a:rPr lang="es"/>
              <a:t>: este valor puede tener muchos valores: </a:t>
            </a:r>
            <a:r>
              <a:rPr b="1" lang="es"/>
              <a:t>text</a:t>
            </a:r>
            <a:r>
              <a:rPr lang="es"/>
              <a:t>, </a:t>
            </a:r>
            <a:r>
              <a:rPr b="1" lang="es"/>
              <a:t>email</a:t>
            </a:r>
            <a:r>
              <a:rPr lang="es"/>
              <a:t>, </a:t>
            </a:r>
            <a:r>
              <a:rPr b="1" lang="es"/>
              <a:t>checkbox</a:t>
            </a:r>
            <a:r>
              <a:rPr lang="es"/>
              <a:t>, </a:t>
            </a:r>
            <a:r>
              <a:rPr b="1" lang="es"/>
              <a:t>color</a:t>
            </a:r>
            <a:r>
              <a:rPr lang="es"/>
              <a:t>, </a:t>
            </a:r>
            <a:r>
              <a:rPr b="1" lang="es"/>
              <a:t>date</a:t>
            </a:r>
            <a:r>
              <a:rPr lang="es"/>
              <a:t>, </a:t>
            </a:r>
            <a:r>
              <a:rPr b="1" lang="es"/>
              <a:t>file</a:t>
            </a:r>
            <a:r>
              <a:rPr lang="es"/>
              <a:t>, </a:t>
            </a:r>
            <a:r>
              <a:rPr b="1" lang="es"/>
              <a:t>hidden</a:t>
            </a:r>
            <a:r>
              <a:rPr lang="es"/>
              <a:t>, etc. en función del tipo de campo que queramos.</a:t>
            </a:r>
            <a:endParaRPr/>
          </a:p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"/>
              <a:t>id</a:t>
            </a:r>
            <a:r>
              <a:rPr lang="es"/>
              <a:t>: este atributo es obligatorio si en el elemento label tiene un atributo </a:t>
            </a:r>
            <a:r>
              <a:rPr b="1" lang="es"/>
              <a:t>for</a:t>
            </a:r>
            <a:r>
              <a:rPr lang="es"/>
              <a:t>, en tal caso deberá contener un identificador único en la página.</a:t>
            </a:r>
            <a:endParaRPr/>
          </a:p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"/>
              <a:t>name</a:t>
            </a:r>
            <a:r>
              <a:rPr lang="es"/>
              <a:t>: representa el nombre asignado al campo cuando se envía la petición HTTP.</a:t>
            </a:r>
            <a:endParaRPr/>
          </a:p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"/>
              <a:t>size</a:t>
            </a:r>
            <a:r>
              <a:rPr lang="es"/>
              <a:t>: define el tamaño de la caja de texto en número de caracteres visibles.</a:t>
            </a:r>
            <a:endParaRPr/>
          </a:p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"/>
              <a:t>maxlength</a:t>
            </a:r>
            <a:r>
              <a:rPr lang="es"/>
              <a:t>: indica el tamaño máximo del texto, en número de caracteres, que puede ser escrito en el campo.</a:t>
            </a:r>
            <a:endParaRPr/>
          </a:p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"/>
              <a:t>value</a:t>
            </a:r>
            <a:r>
              <a:rPr lang="es"/>
              <a:t>: representa el valor que se asignará al campo cuando se envíe la petición HTTP. Permite asignar un valor por defecto al campo.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