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Montserrat SemiBold"/>
      <p:regular r:id="rId45"/>
      <p:bold r:id="rId46"/>
      <p:italic r:id="rId47"/>
      <p:boldItalic r:id="rId48"/>
    </p:embeddedFont>
    <p:embeddedFont>
      <p:font typeface="Montserrat"/>
      <p:regular r:id="rId49"/>
      <p:bold r:id="rId50"/>
      <p:italic r:id="rId51"/>
      <p:boldItalic r:id="rId52"/>
    </p:embeddedFont>
    <p:embeddedFont>
      <p:font typeface="Montserrat Medium"/>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57" roundtripDataSignature="AMtx7mgw8OxFUSW3xYqIOm5kYs3vtrcu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SemiBold-bold.fntdata"/><Relationship Id="rId45" Type="http://schemas.openxmlformats.org/officeDocument/2006/relationships/font" Target="fonts/Montserrat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SemiBold-boldItalic.fntdata"/><Relationship Id="rId47" Type="http://schemas.openxmlformats.org/officeDocument/2006/relationships/font" Target="fonts/MontserratSemiBold-italic.fntdata"/><Relationship Id="rId49"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MontserratMedium-regular.fntdata"/><Relationship Id="rId52" Type="http://schemas.openxmlformats.org/officeDocument/2006/relationships/font" Target="fonts/Montserrat-boldItalic.fntdata"/><Relationship Id="rId11" Type="http://schemas.openxmlformats.org/officeDocument/2006/relationships/slide" Target="slides/slide6.xml"/><Relationship Id="rId55" Type="http://schemas.openxmlformats.org/officeDocument/2006/relationships/font" Target="fonts/MontserratMedium-italic.fntdata"/><Relationship Id="rId10" Type="http://schemas.openxmlformats.org/officeDocument/2006/relationships/slide" Target="slides/slide5.xml"/><Relationship Id="rId54" Type="http://schemas.openxmlformats.org/officeDocument/2006/relationships/font" Target="fonts/MontserratMedium-bold.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Montserrat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41"/>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41"/>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41"/>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41"/>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41"/>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4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41"/>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50"/>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0"/>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5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50"/>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50"/>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1"/>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51"/>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51"/>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5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51"/>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5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5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2"/>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52"/>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52"/>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52"/>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52"/>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52"/>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52"/>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52"/>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52"/>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5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5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5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53"/>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53"/>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53"/>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53"/>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5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5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53"/>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5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54"/>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5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54"/>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5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54"/>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5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5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5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5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54"/>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5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4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2"/>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4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42"/>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4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42"/>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42"/>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4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4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3"/>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3"/>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4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43"/>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43"/>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43"/>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43"/>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3"/>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4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4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43"/>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4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43"/>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4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sp>
        <p:nvSpPr>
          <p:cNvPr id="44" name="Google Shape;44;p4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4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46" name="Google Shape;46;p44"/>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47" name="Google Shape;47;p4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 name="Google Shape;48;p44"/>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4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50" name="Shape 50"/>
        <p:cNvGrpSpPr/>
        <p:nvPr/>
      </p:nvGrpSpPr>
      <p:grpSpPr>
        <a:xfrm>
          <a:off x="0" y="0"/>
          <a:ext cx="0" cy="0"/>
          <a:chOff x="0" y="0"/>
          <a:chExt cx="0" cy="0"/>
        </a:xfrm>
      </p:grpSpPr>
      <p:sp>
        <p:nvSpPr>
          <p:cNvPr id="51" name="Google Shape;51;p4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3" name="Google Shape;53;p4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54" name="Google Shape;54;p45"/>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55" name="Google Shape;55;p45"/>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4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57" name="Shape 57"/>
        <p:cNvGrpSpPr/>
        <p:nvPr/>
      </p:nvGrpSpPr>
      <p:grpSpPr>
        <a:xfrm>
          <a:off x="0" y="0"/>
          <a:ext cx="0" cy="0"/>
          <a:chOff x="0" y="0"/>
          <a:chExt cx="0" cy="0"/>
        </a:xfrm>
      </p:grpSpPr>
      <p:sp>
        <p:nvSpPr>
          <p:cNvPr id="58" name="Google Shape;58;p46"/>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0" name="Google Shape;60;p46"/>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1" name="Google Shape;61;p46"/>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62" name="Google Shape;62;p46"/>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63" name="Google Shape;63;p46"/>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4" name="Google Shape;64;p46"/>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65" name="Shape 65"/>
        <p:cNvGrpSpPr/>
        <p:nvPr/>
      </p:nvGrpSpPr>
      <p:grpSpPr>
        <a:xfrm>
          <a:off x="0" y="0"/>
          <a:ext cx="0" cy="0"/>
          <a:chOff x="0" y="0"/>
          <a:chExt cx="0" cy="0"/>
        </a:xfrm>
      </p:grpSpPr>
      <p:sp>
        <p:nvSpPr>
          <p:cNvPr id="66" name="Google Shape;66;p47"/>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47"/>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68" name="Google Shape;68;p47"/>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69" name="Google Shape;69;p47"/>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0" name="Google Shape;70;p47"/>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8"/>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4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75" name="Google Shape;75;p4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76" name="Google Shape;76;p4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77" name="Google Shape;77;p4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78" name="Google Shape;78;p4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49"/>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4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49"/>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4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lenguajecss.com/css/maquetacion-y-colocacion/flexbo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4.png"/><Relationship Id="rId4" Type="http://schemas.openxmlformats.org/officeDocument/2006/relationships/image" Target="../media/image21.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31.png"/><Relationship Id="rId6"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2.png"/><Relationship Id="rId4" Type="http://schemas.openxmlformats.org/officeDocument/2006/relationships/image" Target="../media/image29.png"/><Relationship Id="rId5"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52.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3.png"/><Relationship Id="rId7" Type="http://schemas.openxmlformats.org/officeDocument/2006/relationships/image" Target="../media/image36.png"/><Relationship Id="rId8"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37.png"/><Relationship Id="rId6" Type="http://schemas.openxmlformats.org/officeDocument/2006/relationships/image" Target="../media/image45.png"/><Relationship Id="rId7" Type="http://schemas.openxmlformats.org/officeDocument/2006/relationships/image" Target="../media/image44.png"/><Relationship Id="rId8" Type="http://schemas.openxmlformats.org/officeDocument/2006/relationships/image" Target="../media/image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8.png"/><Relationship Id="rId4" Type="http://schemas.openxmlformats.org/officeDocument/2006/relationships/hyperlink" Target="https://lenguajecss.com/css/maquetacion-y-colocacion/flexbox/#sobre-el-eje-secundario"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4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lenguajecss.com/css/maquetacion-y-colocacion/flexbox/#sobre-el-eje-secundario"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9.png"/><Relationship Id="rId4" Type="http://schemas.openxmlformats.org/officeDocument/2006/relationships/hyperlink" Target="https://lenguajecss.com/css/maquetacion-y-colocacion/flexbox/#huecos-gap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hyperlink" Target="https://lenguajecss.com/css/maquetacion-y-colocacion/flexbox/#orden-de-los-%C3%ADtem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1" Type="http://schemas.openxmlformats.org/officeDocument/2006/relationships/hyperlink" Target="https://www.w3schools.com/cssref/css3_pr_mediaquery.asp" TargetMode="External"/><Relationship Id="rId10" Type="http://schemas.openxmlformats.org/officeDocument/2006/relationships/hyperlink" Target="https://www.w3schools.com/css/css3_mediaqueries_ex.asp" TargetMode="External"/><Relationship Id="rId12" Type="http://schemas.openxmlformats.org/officeDocument/2006/relationships/hyperlink" Target="https://lenguajecss.com/css/responsive-web-design/media-queries/" TargetMode="External"/><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hyperlink" Target="https://www.w3schools.com/css/css3_flexbox.asp" TargetMode="External"/><Relationship Id="rId4" Type="http://schemas.openxmlformats.org/officeDocument/2006/relationships/hyperlink" Target="https://lenguajecss.com/css/maquetacion-y-colocacion/flexbox/" TargetMode="External"/><Relationship Id="rId9" Type="http://schemas.openxmlformats.org/officeDocument/2006/relationships/hyperlink" Target="https://www.w3schools.com/css/css_rwd_mediaqueries.asp" TargetMode="External"/><Relationship Id="rId5" Type="http://schemas.openxmlformats.org/officeDocument/2006/relationships/hyperlink" Target="http://www.falconmasters.com/css/guia-completa-flexbox/" TargetMode="External"/><Relationship Id="rId6" Type="http://schemas.openxmlformats.org/officeDocument/2006/relationships/hyperlink" Target="https://www.youtube.com/watch?v=TtgkU8LMGAc" TargetMode="External"/><Relationship Id="rId7" Type="http://schemas.openxmlformats.org/officeDocument/2006/relationships/hyperlink" Target="https://www.youtube.com/watch?v=-yRjE6YieoM" TargetMode="External"/><Relationship Id="rId8" Type="http://schemas.openxmlformats.org/officeDocument/2006/relationships/hyperlink" Target="https://www.youtube.com/watch?v=0anq94opgEQ"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marR="0" rtl="0" algn="ctr">
              <a:lnSpc>
                <a:spcPct val="100000"/>
              </a:lnSpc>
              <a:spcBef>
                <a:spcPts val="0"/>
              </a:spcBef>
              <a:spcAft>
                <a:spcPts val="0"/>
              </a:spcAft>
              <a:buClr>
                <a:schemeClr val="dk1"/>
              </a:buClr>
              <a:buSzPct val="100000"/>
              <a:buFont typeface="Arial"/>
              <a:buNone/>
            </a:pPr>
            <a:r>
              <a:rPr b="1" i="0" lang="es" sz="3700" u="none" cap="none" strike="noStrike">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9</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CSS 5</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¿Qué es Flexbox?</a:t>
            </a:r>
            <a:endParaRPr/>
          </a:p>
        </p:txBody>
      </p:sp>
      <p:sp>
        <p:nvSpPr>
          <p:cNvPr id="223" name="Google Shape;223;p10"/>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SzPct val="108108"/>
              <a:buNone/>
            </a:pPr>
            <a:r>
              <a:rPr lang="es"/>
              <a:t>Tradicionalmente, en CSS se ha utilizado el posicionamiento (</a:t>
            </a:r>
            <a:r>
              <a:rPr i="1" lang="es"/>
              <a:t>static, relative, absolute...</a:t>
            </a:r>
            <a:r>
              <a:rPr lang="es"/>
              <a:t>), los elementos en línea o en bloque (</a:t>
            </a:r>
            <a:r>
              <a:rPr i="1" lang="es"/>
              <a:t>y derivados</a:t>
            </a:r>
            <a:r>
              <a:rPr lang="es"/>
              <a:t>) o los </a:t>
            </a:r>
            <a:r>
              <a:rPr b="1" lang="es">
                <a:latin typeface="Montserrat"/>
                <a:ea typeface="Montserrat"/>
                <a:cs typeface="Montserrat"/>
                <a:sym typeface="Montserrat"/>
              </a:rPr>
              <a:t>float</a:t>
            </a:r>
            <a:r>
              <a:rPr lang="es"/>
              <a:t>, lo que a grandes rasgos no deja de ser un sistema de creación de diseños bastante tradicional que no encaja con los retos que tenemos hoy en día: sistemas de escritorio, dispositivos móviles, múltiples resoluciones, etc…</a:t>
            </a:r>
            <a:endParaRPr/>
          </a:p>
          <a:p>
            <a:pPr indent="0" lvl="0" marL="0" rtl="0" algn="l">
              <a:lnSpc>
                <a:spcPct val="100000"/>
              </a:lnSpc>
              <a:spcBef>
                <a:spcPts val="0"/>
              </a:spcBef>
              <a:spcAft>
                <a:spcPts val="0"/>
              </a:spcAft>
              <a:buClr>
                <a:schemeClr val="dk1"/>
              </a:buClr>
              <a:buSzPct val="64705"/>
              <a:buFont typeface="Arial"/>
              <a:buNone/>
            </a:pPr>
            <a:r>
              <a:t/>
            </a:r>
            <a:endParaRPr/>
          </a:p>
          <a:p>
            <a:pPr indent="0" lvl="0" marL="0" rtl="0" algn="l">
              <a:lnSpc>
                <a:spcPct val="100000"/>
              </a:lnSpc>
              <a:spcBef>
                <a:spcPts val="0"/>
              </a:spcBef>
              <a:spcAft>
                <a:spcPts val="0"/>
              </a:spcAft>
              <a:buSzPct val="108108"/>
              <a:buNone/>
            </a:pPr>
            <a:r>
              <a:rPr b="1" lang="es">
                <a:latin typeface="Montserrat"/>
                <a:ea typeface="Montserrat"/>
                <a:cs typeface="Montserrat"/>
                <a:sym typeface="Montserrat"/>
              </a:rPr>
              <a:t>Flexbox </a:t>
            </a:r>
            <a:r>
              <a:rPr lang="es"/>
              <a:t>es un sistema de </a:t>
            </a:r>
            <a:r>
              <a:rPr b="1" lang="es">
                <a:latin typeface="Montserrat"/>
                <a:ea typeface="Montserrat"/>
                <a:cs typeface="Montserrat"/>
                <a:sym typeface="Montserrat"/>
              </a:rPr>
              <a:t>elementos flexibles</a:t>
            </a:r>
            <a:r>
              <a:rPr lang="es"/>
              <a:t> que llega con la idea de olvidar estos mecanismos y acostumbrarnos a una mecánica más potente, limpia y personalizable, en la que los elementos HTML se adaptan y colocan automáticamente y es más fácil personalizar los diseños. Está especialmente diseñado para crear, mediante CSS, </a:t>
            </a:r>
            <a:r>
              <a:rPr b="1" lang="es">
                <a:latin typeface="Montserrat"/>
                <a:ea typeface="Montserrat"/>
                <a:cs typeface="Montserrat"/>
                <a:sym typeface="Montserrat"/>
              </a:rPr>
              <a:t>estructuras de una sola dimensión.</a:t>
            </a:r>
            <a:r>
              <a:rPr lang="es"/>
              <a:t> </a:t>
            </a:r>
            <a:r>
              <a:rPr lang="es" u="sng">
                <a:solidFill>
                  <a:schemeClr val="hlink"/>
                </a:solidFill>
                <a:hlinkClick r:id="rId3"/>
              </a:rPr>
              <a:t>+info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Conceptos</a:t>
            </a:r>
            <a:endParaRPr/>
          </a:p>
        </p:txBody>
      </p:sp>
      <p:sp>
        <p:nvSpPr>
          <p:cNvPr id="229" name="Google Shape;229;p1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s" sz="1650"/>
              <a:t>Elementos básicos de Flexbox:</a:t>
            </a:r>
            <a:endParaRPr sz="1650"/>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333375" lvl="0" marL="457200" rtl="0" algn="l">
              <a:lnSpc>
                <a:spcPct val="115000"/>
              </a:lnSpc>
              <a:spcBef>
                <a:spcPts val="1200"/>
              </a:spcBef>
              <a:spcAft>
                <a:spcPts val="0"/>
              </a:spcAft>
              <a:buSzPts val="1650"/>
              <a:buChar char="●"/>
            </a:pPr>
            <a:r>
              <a:rPr b="1" lang="es" sz="1650"/>
              <a:t>Contenedor:</a:t>
            </a:r>
            <a:r>
              <a:rPr lang="es" sz="1650"/>
              <a:t> Es el elemento padre que tendrá en su interior cada uno de los ítems flexibles. </a:t>
            </a:r>
            <a:endParaRPr sz="1650"/>
          </a:p>
          <a:p>
            <a:pPr indent="-317500" lvl="1" marL="914400" rtl="0" algn="l">
              <a:lnSpc>
                <a:spcPct val="115000"/>
              </a:lnSpc>
              <a:spcBef>
                <a:spcPts val="0"/>
              </a:spcBef>
              <a:spcAft>
                <a:spcPts val="0"/>
              </a:spcAft>
              <a:buSzPts val="1400"/>
              <a:buChar char="○"/>
            </a:pPr>
            <a:r>
              <a:rPr b="1" lang="es"/>
              <a:t>Eje principal:</a:t>
            </a:r>
            <a:r>
              <a:rPr lang="es"/>
              <a:t> Los contenedores flexibles tienen una orientación principal específica. Por defecto es el eje horizontal.</a:t>
            </a:r>
            <a:endParaRPr/>
          </a:p>
          <a:p>
            <a:pPr indent="-317500" lvl="1" marL="914400" rtl="0" algn="l">
              <a:lnSpc>
                <a:spcPct val="115000"/>
              </a:lnSpc>
              <a:spcBef>
                <a:spcPts val="0"/>
              </a:spcBef>
              <a:spcAft>
                <a:spcPts val="0"/>
              </a:spcAft>
              <a:buSzPts val="1400"/>
              <a:buChar char="○"/>
            </a:pPr>
            <a:r>
              <a:rPr b="1" lang="es"/>
              <a:t>Eje secundario: </a:t>
            </a:r>
            <a:r>
              <a:rPr lang="es"/>
              <a:t> La orientación secundaria es perpendicular a la principal. </a:t>
            </a:r>
            <a:endParaRPr/>
          </a:p>
          <a:p>
            <a:pPr indent="-333375" lvl="0" marL="457200" rtl="0" algn="l">
              <a:lnSpc>
                <a:spcPct val="115000"/>
              </a:lnSpc>
              <a:spcBef>
                <a:spcPts val="0"/>
              </a:spcBef>
              <a:spcAft>
                <a:spcPts val="0"/>
              </a:spcAft>
              <a:buSzPts val="1650"/>
              <a:buChar char="●"/>
            </a:pPr>
            <a:r>
              <a:rPr b="1" lang="es" sz="1650"/>
              <a:t>Ítem: </a:t>
            </a:r>
            <a:r>
              <a:rPr lang="es" sz="1650"/>
              <a:t>Son los elementos hijos flexibles del contenedor.</a:t>
            </a:r>
            <a:endParaRPr sz="1650"/>
          </a:p>
        </p:txBody>
      </p:sp>
      <p:pic>
        <p:nvPicPr>
          <p:cNvPr descr="Flexbox CSS: ¿Cómo funciona?" id="230" name="Google Shape;230;p11"/>
          <p:cNvPicPr preferRelativeResize="0"/>
          <p:nvPr/>
        </p:nvPicPr>
        <p:blipFill rotWithShape="1">
          <a:blip r:embed="rId3">
            <a:alphaModFix/>
          </a:blip>
          <a:srcRect b="0" l="0" r="0" t="0"/>
          <a:stretch/>
        </p:blipFill>
        <p:spPr>
          <a:xfrm>
            <a:off x="2626665" y="1820437"/>
            <a:ext cx="3890720" cy="9726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2"/>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Conceptos</a:t>
            </a:r>
            <a:endParaRPr/>
          </a:p>
        </p:txBody>
      </p:sp>
      <p:sp>
        <p:nvSpPr>
          <p:cNvPr id="236" name="Google Shape;236;p1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Imaginemos el siguiente escenario:</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rPr lang="es" sz="1650"/>
              <a:t>Para activar el modo </a:t>
            </a:r>
            <a:r>
              <a:rPr b="1" lang="es" sz="1650"/>
              <a:t>flexbox</a:t>
            </a:r>
            <a:r>
              <a:rPr lang="es" sz="1650"/>
              <a:t>, hemos utilizado sobre el elemento contenedor la propiedad </a:t>
            </a:r>
            <a:r>
              <a:rPr b="1" lang="es" sz="1650"/>
              <a:t>display</a:t>
            </a:r>
            <a:r>
              <a:rPr lang="es" sz="1650"/>
              <a:t> y especificamos el valor </a:t>
            </a:r>
            <a:r>
              <a:rPr b="1" lang="es" sz="1650"/>
              <a:t>flex</a:t>
            </a:r>
            <a:r>
              <a:rPr lang="es" sz="1650"/>
              <a:t> o </a:t>
            </a:r>
            <a:r>
              <a:rPr b="1" lang="es" sz="1650"/>
              <a:t>inline-flex</a:t>
            </a:r>
            <a:r>
              <a:rPr lang="es" sz="1650"/>
              <a:t> (dependiendo de cómo queramos que se comporte el contenedor)</a:t>
            </a:r>
            <a:endParaRPr b="1" sz="1650"/>
          </a:p>
        </p:txBody>
      </p:sp>
      <p:sp>
        <p:nvSpPr>
          <p:cNvPr id="237" name="Google Shape;237;p12"/>
          <p:cNvSpPr/>
          <p:nvPr/>
        </p:nvSpPr>
        <p:spPr>
          <a:xfrm>
            <a:off x="1512750" y="1986900"/>
            <a:ext cx="61185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class</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"container"</a:t>
            </a:r>
            <a:r>
              <a:rPr b="0" i="0" lang="es" sz="1400" u="none" cap="none" strike="noStrike">
                <a:solidFill>
                  <a:srgbClr val="D5CED9"/>
                </a:solidFill>
                <a:latin typeface="Consolas"/>
                <a:ea typeface="Consolas"/>
                <a:cs typeface="Consolas"/>
                <a:sym typeface="Consolas"/>
              </a:rPr>
              <a:t>&gt; </a:t>
            </a:r>
            <a:r>
              <a:rPr b="0" i="0" lang="es" sz="1400" u="none" cap="none" strike="noStrike">
                <a:solidFill>
                  <a:srgbClr val="5F6167"/>
                </a:solidFill>
                <a:latin typeface="Consolas"/>
                <a:ea typeface="Consolas"/>
                <a:cs typeface="Consolas"/>
                <a:sym typeface="Consolas"/>
              </a:rPr>
              <a:t>&lt;!-- Flex container --&gt;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class</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"item item-1"</a:t>
            </a:r>
            <a:r>
              <a:rPr b="0" i="0" lang="es" sz="1400" u="none" cap="none" strike="noStrike">
                <a:solidFill>
                  <a:srgbClr val="D5CED9"/>
                </a:solidFill>
                <a:latin typeface="Consolas"/>
                <a:ea typeface="Consolas"/>
                <a:cs typeface="Consolas"/>
                <a:sym typeface="Consolas"/>
              </a:rPr>
              <a:t>&gt;1&lt;/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 </a:t>
            </a:r>
            <a:r>
              <a:rPr b="0" i="0" lang="es" sz="1400" u="none" cap="none" strike="noStrike">
                <a:solidFill>
                  <a:srgbClr val="5F6167"/>
                </a:solidFill>
                <a:latin typeface="Consolas"/>
                <a:ea typeface="Consolas"/>
                <a:cs typeface="Consolas"/>
                <a:sym typeface="Consolas"/>
              </a:rPr>
              <a:t>&lt;!-- Flex items --&gt;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class</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"item item-2"</a:t>
            </a:r>
            <a:r>
              <a:rPr b="0" i="0" lang="es" sz="1400" u="none" cap="none" strike="noStrike">
                <a:solidFill>
                  <a:srgbClr val="D5CED9"/>
                </a:solidFill>
                <a:latin typeface="Consolas"/>
                <a:ea typeface="Consolas"/>
                <a:cs typeface="Consolas"/>
                <a:sym typeface="Consolas"/>
              </a:rPr>
              <a:t>&gt;2&lt;/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class</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"item item-3"</a:t>
            </a:r>
            <a:r>
              <a:rPr b="0" i="0" lang="es" sz="1400" u="none" cap="none" strike="noStrike">
                <a:solidFill>
                  <a:srgbClr val="D5CED9"/>
                </a:solidFill>
                <a:latin typeface="Consolas"/>
                <a:ea typeface="Consolas"/>
                <a:cs typeface="Consolas"/>
                <a:sym typeface="Consolas"/>
              </a:rPr>
              <a:t>&gt;3&lt;/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Conceptos</a:t>
            </a:r>
            <a:endParaRPr/>
          </a:p>
        </p:txBody>
      </p:sp>
      <p:sp>
        <p:nvSpPr>
          <p:cNvPr id="243" name="Google Shape;243;p1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50"/>
              <a:t>Propiedad </a:t>
            </a:r>
            <a:r>
              <a:rPr b="1" lang="es" sz="1650"/>
              <a:t>display</a:t>
            </a:r>
            <a:r>
              <a:rPr lang="es" sz="1650"/>
              <a:t>:</a:t>
            </a:r>
            <a:endParaRPr b="1" sz="1650"/>
          </a:p>
        </p:txBody>
      </p:sp>
      <p:pic>
        <p:nvPicPr>
          <p:cNvPr id="244" name="Google Shape;244;p13"/>
          <p:cNvPicPr preferRelativeResize="0"/>
          <p:nvPr/>
        </p:nvPicPr>
        <p:blipFill rotWithShape="1">
          <a:blip r:embed="rId3">
            <a:alphaModFix/>
          </a:blip>
          <a:srcRect b="0" l="0" r="0" t="0"/>
          <a:stretch/>
        </p:blipFill>
        <p:spPr>
          <a:xfrm>
            <a:off x="1037491" y="1759766"/>
            <a:ext cx="7069017" cy="1128668"/>
          </a:xfrm>
          <a:prstGeom prst="rect">
            <a:avLst/>
          </a:prstGeom>
          <a:noFill/>
          <a:ln>
            <a:noFill/>
          </a:ln>
        </p:spPr>
      </p:pic>
      <p:pic>
        <p:nvPicPr>
          <p:cNvPr id="245" name="Google Shape;245;p13"/>
          <p:cNvPicPr preferRelativeResize="0"/>
          <p:nvPr/>
        </p:nvPicPr>
        <p:blipFill rotWithShape="1">
          <a:blip r:embed="rId4">
            <a:alphaModFix/>
          </a:blip>
          <a:srcRect b="0" l="0" r="0" t="0"/>
          <a:stretch/>
        </p:blipFill>
        <p:spPr>
          <a:xfrm>
            <a:off x="587025" y="3092650"/>
            <a:ext cx="4371807" cy="789575"/>
          </a:xfrm>
          <a:prstGeom prst="rect">
            <a:avLst/>
          </a:prstGeom>
          <a:noFill/>
          <a:ln>
            <a:noFill/>
          </a:ln>
        </p:spPr>
      </p:pic>
      <p:pic>
        <p:nvPicPr>
          <p:cNvPr id="246" name="Google Shape;246;p13"/>
          <p:cNvPicPr preferRelativeResize="0"/>
          <p:nvPr/>
        </p:nvPicPr>
        <p:blipFill rotWithShape="1">
          <a:blip r:embed="rId5">
            <a:alphaModFix/>
          </a:blip>
          <a:srcRect b="0" l="0" r="0" t="0"/>
          <a:stretch/>
        </p:blipFill>
        <p:spPr>
          <a:xfrm>
            <a:off x="5234000" y="3326750"/>
            <a:ext cx="2906826" cy="5554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4"/>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Dirección de los ejes</a:t>
            </a:r>
            <a:endParaRPr/>
          </a:p>
        </p:txBody>
      </p:sp>
      <p:sp>
        <p:nvSpPr>
          <p:cNvPr id="252" name="Google Shape;252;p1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Existen dos propiedades principales para manipular la dirección y comportamiento de los ítems a lo largo del eje principal del contenedor. Son las siguientes:</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pic>
        <p:nvPicPr>
          <p:cNvPr id="253" name="Google Shape;253;p14"/>
          <p:cNvPicPr preferRelativeResize="0"/>
          <p:nvPr/>
        </p:nvPicPr>
        <p:blipFill rotWithShape="1">
          <a:blip r:embed="rId3">
            <a:alphaModFix/>
          </a:blip>
          <a:srcRect b="0" l="0" r="0" t="0"/>
          <a:stretch/>
        </p:blipFill>
        <p:spPr>
          <a:xfrm>
            <a:off x="928724" y="2502961"/>
            <a:ext cx="7286625" cy="11620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5"/>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Dirección de los ejes</a:t>
            </a:r>
            <a:endParaRPr/>
          </a:p>
        </p:txBody>
      </p:sp>
      <p:sp>
        <p:nvSpPr>
          <p:cNvPr id="259" name="Google Shape;259;p1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Mediante la propiedad </a:t>
            </a:r>
            <a:r>
              <a:rPr b="1" lang="es" sz="1650"/>
              <a:t>flex-direction</a:t>
            </a:r>
            <a:r>
              <a:rPr lang="es" sz="1650"/>
              <a:t> podemos modificar la dirección del </a:t>
            </a:r>
            <a:r>
              <a:rPr b="1" lang="es" sz="1650"/>
              <a:t>eje principal</a:t>
            </a:r>
            <a:r>
              <a:rPr lang="es" sz="1650"/>
              <a:t> del contenedor para que se oriente en horizontal (</a:t>
            </a:r>
            <a:r>
              <a:rPr i="1" lang="es" sz="1650"/>
              <a:t>por defecto</a:t>
            </a:r>
            <a:r>
              <a:rPr lang="es" sz="1650"/>
              <a:t>) o en vertical. Además, también podemos incluir el sufijo </a:t>
            </a:r>
            <a:r>
              <a:rPr b="1" lang="es" sz="1650"/>
              <a:t>-reverse</a:t>
            </a:r>
            <a:r>
              <a:rPr lang="es" sz="1650"/>
              <a:t> para indicar que coloque los ítems en orden inverso.</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pic>
        <p:nvPicPr>
          <p:cNvPr id="260" name="Google Shape;260;p15"/>
          <p:cNvPicPr preferRelativeResize="0"/>
          <p:nvPr/>
        </p:nvPicPr>
        <p:blipFill rotWithShape="1">
          <a:blip r:embed="rId3">
            <a:alphaModFix/>
          </a:blip>
          <a:srcRect b="0" l="0" r="0" t="0"/>
          <a:stretch/>
        </p:blipFill>
        <p:spPr>
          <a:xfrm>
            <a:off x="946761" y="2598266"/>
            <a:ext cx="7250541" cy="18755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6"/>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row y row-reverse</a:t>
            </a:r>
            <a:endParaRPr/>
          </a:p>
        </p:txBody>
      </p:sp>
      <p:sp>
        <p:nvSpPr>
          <p:cNvPr id="266" name="Google Shape;266;p1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sz="1650"/>
              <a:t>row </a:t>
            </a:r>
            <a:r>
              <a:rPr lang="es" sz="1650"/>
              <a:t>y </a:t>
            </a:r>
            <a:r>
              <a:rPr b="1" lang="es" sz="1650"/>
              <a:t>row-reverse</a:t>
            </a:r>
            <a:r>
              <a:rPr lang="es" sz="1650"/>
              <a:t> determinan el orden de los elementos. Aplicando estas propiedades modificamos el flujo del eje principal:</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sp>
        <p:nvSpPr>
          <p:cNvPr id="267" name="Google Shape;267;p16"/>
          <p:cNvSpPr/>
          <p:nvPr/>
        </p:nvSpPr>
        <p:spPr>
          <a:xfrm>
            <a:off x="563143" y="2298656"/>
            <a:ext cx="2919000" cy="2031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E66D"/>
                </a:solidFill>
                <a:latin typeface="Consolas"/>
                <a:ea typeface="Consolas"/>
                <a:cs typeface="Consolas"/>
                <a:sym typeface="Consolas"/>
              </a:rPr>
              <a:t>.container</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background: </a:t>
            </a:r>
            <a:r>
              <a:rPr b="0" i="0" lang="es" sz="1400" u="none" cap="none" strike="noStrike">
                <a:solidFill>
                  <a:srgbClr val="EE5D43"/>
                </a:solidFill>
                <a:latin typeface="Consolas"/>
                <a:ea typeface="Consolas"/>
                <a:cs typeface="Consolas"/>
                <a:sym typeface="Consolas"/>
              </a:rPr>
              <a:t>steelblue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display: </a:t>
            </a:r>
            <a:r>
              <a:rPr b="0" i="0" lang="es" sz="1400" u="none" cap="none" strike="noStrike">
                <a:solidFill>
                  <a:srgbClr val="EE5D43"/>
                </a:solidFill>
                <a:latin typeface="Consolas"/>
                <a:ea typeface="Consolas"/>
                <a:cs typeface="Consolas"/>
                <a:sym typeface="Consolas"/>
              </a:rPr>
              <a:t>flex</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flex-direction: </a:t>
            </a:r>
            <a:r>
              <a:rPr b="0" i="0" lang="es" sz="1400" u="none" cap="none" strike="noStrike">
                <a:solidFill>
                  <a:srgbClr val="EE5D43"/>
                </a:solidFill>
                <a:latin typeface="Consolas"/>
                <a:ea typeface="Consolas"/>
                <a:cs typeface="Consolas"/>
                <a:sym typeface="Consolas"/>
              </a:rPr>
              <a:t>column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E66D"/>
                </a:solidFill>
                <a:latin typeface="Consolas"/>
                <a:ea typeface="Consolas"/>
                <a:cs typeface="Consolas"/>
                <a:sym typeface="Consolas"/>
              </a:rPr>
              <a:t>.item</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background: </a:t>
            </a:r>
            <a:r>
              <a:rPr b="0" i="0" lang="es" sz="1400" u="none" cap="none" strike="noStrike">
                <a:solidFill>
                  <a:srgbClr val="EE5D43"/>
                </a:solidFill>
                <a:latin typeface="Consolas"/>
                <a:ea typeface="Consolas"/>
                <a:cs typeface="Consolas"/>
                <a:sym typeface="Consolas"/>
              </a:rPr>
              <a:t>grey</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grpSp>
        <p:nvGrpSpPr>
          <p:cNvPr id="268" name="Google Shape;268;p16"/>
          <p:cNvGrpSpPr/>
          <p:nvPr/>
        </p:nvGrpSpPr>
        <p:grpSpPr>
          <a:xfrm>
            <a:off x="4104422" y="2158145"/>
            <a:ext cx="3206823" cy="467374"/>
            <a:chOff x="5143227" y="1470443"/>
            <a:chExt cx="3989081" cy="673061"/>
          </a:xfrm>
        </p:grpSpPr>
        <p:pic>
          <p:nvPicPr>
            <p:cNvPr id="269" name="Google Shape;269;p16"/>
            <p:cNvPicPr preferRelativeResize="0"/>
            <p:nvPr/>
          </p:nvPicPr>
          <p:blipFill rotWithShape="1">
            <a:blip r:embed="rId3">
              <a:alphaModFix/>
            </a:blip>
            <a:srcRect b="0" l="1224" r="0" t="0"/>
            <a:stretch/>
          </p:blipFill>
          <p:spPr>
            <a:xfrm>
              <a:off x="5143227" y="1470443"/>
              <a:ext cx="3989065" cy="673061"/>
            </a:xfrm>
            <a:prstGeom prst="rect">
              <a:avLst/>
            </a:prstGeom>
            <a:noFill/>
            <a:ln>
              <a:noFill/>
            </a:ln>
          </p:spPr>
        </p:pic>
        <p:sp>
          <p:nvSpPr>
            <p:cNvPr id="270" name="Google Shape;270;p16"/>
            <p:cNvSpPr txBox="1"/>
            <p:nvPr/>
          </p:nvSpPr>
          <p:spPr>
            <a:xfrm>
              <a:off x="7711208" y="1657725"/>
              <a:ext cx="1421100" cy="290400"/>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row</a:t>
              </a:r>
              <a:endParaRPr b="1" i="0" sz="1300" u="none" cap="none" strike="noStrike">
                <a:solidFill>
                  <a:srgbClr val="FFFFFF"/>
                </a:solidFill>
                <a:latin typeface="Montserrat"/>
                <a:ea typeface="Montserrat"/>
                <a:cs typeface="Montserrat"/>
                <a:sym typeface="Montserrat"/>
              </a:endParaRPr>
            </a:p>
          </p:txBody>
        </p:sp>
      </p:grpSp>
      <p:grpSp>
        <p:nvGrpSpPr>
          <p:cNvPr id="271" name="Google Shape;271;p16"/>
          <p:cNvGrpSpPr/>
          <p:nvPr/>
        </p:nvGrpSpPr>
        <p:grpSpPr>
          <a:xfrm>
            <a:off x="4104419" y="2625519"/>
            <a:ext cx="3322170" cy="467373"/>
            <a:chOff x="5143227" y="1994001"/>
            <a:chExt cx="4035187" cy="758723"/>
          </a:xfrm>
        </p:grpSpPr>
        <p:pic>
          <p:nvPicPr>
            <p:cNvPr id="272" name="Google Shape;272;p16"/>
            <p:cNvPicPr preferRelativeResize="0"/>
            <p:nvPr/>
          </p:nvPicPr>
          <p:blipFill rotWithShape="1">
            <a:blip r:embed="rId4">
              <a:alphaModFix/>
            </a:blip>
            <a:srcRect b="0" l="2733" r="0" t="0"/>
            <a:stretch/>
          </p:blipFill>
          <p:spPr>
            <a:xfrm>
              <a:off x="5143227" y="1994001"/>
              <a:ext cx="4035187" cy="758723"/>
            </a:xfrm>
            <a:prstGeom prst="rect">
              <a:avLst/>
            </a:prstGeom>
            <a:noFill/>
            <a:ln>
              <a:noFill/>
            </a:ln>
          </p:spPr>
        </p:pic>
        <p:sp>
          <p:nvSpPr>
            <p:cNvPr id="273" name="Google Shape;273;p16"/>
            <p:cNvSpPr txBox="1"/>
            <p:nvPr/>
          </p:nvSpPr>
          <p:spPr>
            <a:xfrm>
              <a:off x="5203644" y="2190034"/>
              <a:ext cx="2057100" cy="290400"/>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row-reverse</a:t>
              </a:r>
              <a:endParaRPr b="1" i="0" sz="1300" u="none" cap="none" strike="noStrike">
                <a:solidFill>
                  <a:srgbClr val="FFFFFF"/>
                </a:solidFill>
                <a:latin typeface="Montserrat"/>
                <a:ea typeface="Montserrat"/>
                <a:cs typeface="Montserrat"/>
                <a:sym typeface="Montserrat"/>
              </a:endParaRPr>
            </a:p>
          </p:txBody>
        </p:sp>
      </p:grpSp>
      <p:grpSp>
        <p:nvGrpSpPr>
          <p:cNvPr id="274" name="Google Shape;274;p16"/>
          <p:cNvGrpSpPr/>
          <p:nvPr/>
        </p:nvGrpSpPr>
        <p:grpSpPr>
          <a:xfrm>
            <a:off x="4037624" y="3195850"/>
            <a:ext cx="1359641" cy="1235250"/>
            <a:chOff x="4060675" y="2876493"/>
            <a:chExt cx="1468612" cy="1713245"/>
          </a:xfrm>
        </p:grpSpPr>
        <p:pic>
          <p:nvPicPr>
            <p:cNvPr id="275" name="Google Shape;275;p16"/>
            <p:cNvPicPr preferRelativeResize="0"/>
            <p:nvPr/>
          </p:nvPicPr>
          <p:blipFill rotWithShape="1">
            <a:blip r:embed="rId5">
              <a:alphaModFix/>
            </a:blip>
            <a:srcRect b="0" l="0" r="0" t="0"/>
            <a:stretch/>
          </p:blipFill>
          <p:spPr>
            <a:xfrm>
              <a:off x="4060675" y="2876493"/>
              <a:ext cx="1468496" cy="1713245"/>
            </a:xfrm>
            <a:prstGeom prst="rect">
              <a:avLst/>
            </a:prstGeom>
            <a:noFill/>
            <a:ln>
              <a:noFill/>
            </a:ln>
          </p:spPr>
        </p:pic>
        <p:sp>
          <p:nvSpPr>
            <p:cNvPr id="276" name="Google Shape;276;p16"/>
            <p:cNvSpPr txBox="1"/>
            <p:nvPr/>
          </p:nvSpPr>
          <p:spPr>
            <a:xfrm>
              <a:off x="4688087" y="4250228"/>
              <a:ext cx="841200" cy="234900"/>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column</a:t>
              </a:r>
              <a:endParaRPr b="1" i="0" sz="1300" u="none" cap="none" strike="noStrike">
                <a:solidFill>
                  <a:srgbClr val="FFFFFF"/>
                </a:solidFill>
                <a:latin typeface="Montserrat"/>
                <a:ea typeface="Montserrat"/>
                <a:cs typeface="Montserrat"/>
                <a:sym typeface="Montserrat"/>
              </a:endParaRPr>
            </a:p>
          </p:txBody>
        </p:sp>
      </p:grpSp>
      <p:grpSp>
        <p:nvGrpSpPr>
          <p:cNvPr id="277" name="Google Shape;277;p16"/>
          <p:cNvGrpSpPr/>
          <p:nvPr/>
        </p:nvGrpSpPr>
        <p:grpSpPr>
          <a:xfrm>
            <a:off x="5952719" y="3225769"/>
            <a:ext cx="1415712" cy="1175397"/>
            <a:chOff x="5882148" y="2887916"/>
            <a:chExt cx="1457693" cy="1701008"/>
          </a:xfrm>
        </p:grpSpPr>
        <p:pic>
          <p:nvPicPr>
            <p:cNvPr id="278" name="Google Shape;278;p16"/>
            <p:cNvPicPr preferRelativeResize="0"/>
            <p:nvPr/>
          </p:nvPicPr>
          <p:blipFill rotWithShape="1">
            <a:blip r:embed="rId6">
              <a:alphaModFix/>
            </a:blip>
            <a:srcRect b="0" l="0" r="18419" t="0"/>
            <a:stretch/>
          </p:blipFill>
          <p:spPr>
            <a:xfrm>
              <a:off x="5882148" y="2887916"/>
              <a:ext cx="1457551" cy="1701008"/>
            </a:xfrm>
            <a:prstGeom prst="rect">
              <a:avLst/>
            </a:prstGeom>
            <a:noFill/>
            <a:ln>
              <a:noFill/>
            </a:ln>
          </p:spPr>
        </p:pic>
        <p:sp>
          <p:nvSpPr>
            <p:cNvPr id="279" name="Google Shape;279;p16"/>
            <p:cNvSpPr txBox="1"/>
            <p:nvPr/>
          </p:nvSpPr>
          <p:spPr>
            <a:xfrm>
              <a:off x="6470441" y="3656411"/>
              <a:ext cx="869400" cy="828900"/>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column-reverse</a:t>
              </a:r>
              <a:endParaRPr b="1" i="0" sz="1300" u="none" cap="none" strike="noStrike">
                <a:solidFill>
                  <a:srgbClr val="FFFFFF"/>
                </a:solidFill>
                <a:latin typeface="Montserrat"/>
                <a:ea typeface="Montserrat"/>
                <a:cs typeface="Montserrat"/>
                <a:sym typeface="Montserrat"/>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7"/>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flex-wrap</a:t>
            </a:r>
            <a:endParaRPr/>
          </a:p>
        </p:txBody>
      </p:sp>
      <p:sp>
        <p:nvSpPr>
          <p:cNvPr id="285" name="Google Shape;285;p1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s" sz="1650"/>
              <a:t>Existe otra propiedad llamada </a:t>
            </a:r>
            <a:r>
              <a:rPr b="1" lang="es" sz="1650"/>
              <a:t>flex-wrap</a:t>
            </a:r>
            <a:r>
              <a:rPr lang="es" sz="1650"/>
              <a:t> con la que podemos especificar el comportamiento del contenedor respecto a evitar que se desborde (</a:t>
            </a:r>
            <a:r>
              <a:rPr i="1" lang="es" sz="1650"/>
              <a:t>nowrap</a:t>
            </a:r>
            <a:r>
              <a:rPr lang="es" sz="1650"/>
              <a:t>, </a:t>
            </a:r>
            <a:r>
              <a:rPr i="1" lang="es" sz="1650"/>
              <a:t>valor por defecto</a:t>
            </a:r>
            <a:r>
              <a:rPr lang="es" sz="1650"/>
              <a:t>) o permitir que lo haga, en cuyo caso, estaríamos hablando de un </a:t>
            </a:r>
            <a:r>
              <a:rPr b="1" lang="es" sz="1650"/>
              <a:t>contenedor flexbox multilínea</a:t>
            </a:r>
            <a:r>
              <a:rPr lang="es" sz="1650"/>
              <a:t>.</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pic>
        <p:nvPicPr>
          <p:cNvPr id="286" name="Google Shape;286;p17"/>
          <p:cNvPicPr preferRelativeResize="0"/>
          <p:nvPr/>
        </p:nvPicPr>
        <p:blipFill rotWithShape="1">
          <a:blip r:embed="rId3">
            <a:alphaModFix/>
          </a:blip>
          <a:srcRect b="0" l="0" r="0" t="0"/>
          <a:stretch/>
        </p:blipFill>
        <p:spPr>
          <a:xfrm>
            <a:off x="1018062" y="2725187"/>
            <a:ext cx="7107877" cy="1506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8"/>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flex-wrap</a:t>
            </a:r>
            <a:endParaRPr/>
          </a:p>
        </p:txBody>
      </p:sp>
      <p:sp>
        <p:nvSpPr>
          <p:cNvPr id="292" name="Google Shape;292;p1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Teniendo en cuenta estos valores de la propiedad </a:t>
            </a:r>
            <a:r>
              <a:rPr b="1" lang="es" sz="1650"/>
              <a:t>flex-wrap</a:t>
            </a:r>
            <a:r>
              <a:rPr lang="es" sz="1650"/>
              <a:t>, podemos conseguir cosas como la siguiente:</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sp>
        <p:nvSpPr>
          <p:cNvPr id="293" name="Google Shape;293;p18"/>
          <p:cNvSpPr/>
          <p:nvPr/>
        </p:nvSpPr>
        <p:spPr>
          <a:xfrm>
            <a:off x="1871736" y="2102711"/>
            <a:ext cx="5400600" cy="2123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.container</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background: </a:t>
            </a:r>
            <a:r>
              <a:rPr b="0" i="0" lang="es" sz="1200" u="none" cap="none" strike="noStrike">
                <a:solidFill>
                  <a:srgbClr val="EE5D43"/>
                </a:solidFill>
                <a:latin typeface="Consolas"/>
                <a:ea typeface="Consolas"/>
                <a:cs typeface="Consolas"/>
                <a:sym typeface="Consolas"/>
              </a:rPr>
              <a:t>steelblue</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display: </a:t>
            </a:r>
            <a:r>
              <a:rPr b="0" i="0" lang="es" sz="1200" u="none" cap="none" strike="noStrike">
                <a:solidFill>
                  <a:srgbClr val="EE5D43"/>
                </a:solidFill>
                <a:latin typeface="Consolas"/>
                <a:ea typeface="Consolas"/>
                <a:cs typeface="Consolas"/>
                <a:sym typeface="Consolas"/>
              </a:rPr>
              <a:t>flex</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width: </a:t>
            </a:r>
            <a:r>
              <a:rPr b="0" i="0" lang="es" sz="1200" u="none" cap="none" strike="noStrike">
                <a:solidFill>
                  <a:srgbClr val="F39C12"/>
                </a:solidFill>
                <a:latin typeface="Consolas"/>
                <a:ea typeface="Consolas"/>
                <a:cs typeface="Consolas"/>
                <a:sym typeface="Consolas"/>
              </a:rPr>
              <a:t>200px</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flex-wrap: </a:t>
            </a:r>
            <a:r>
              <a:rPr b="0" i="0" lang="es" sz="1200" u="none" cap="none" strike="noStrike">
                <a:solidFill>
                  <a:srgbClr val="EE5D43"/>
                </a:solidFill>
                <a:latin typeface="Consolas"/>
                <a:ea typeface="Consolas"/>
                <a:cs typeface="Consolas"/>
                <a:sym typeface="Consolas"/>
              </a:rPr>
              <a:t>wrap</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Comportamiento por defecto: nowrap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.item</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background: </a:t>
            </a:r>
            <a:r>
              <a:rPr b="0" i="0" lang="es" sz="1200" u="none" cap="none" strike="noStrike">
                <a:solidFill>
                  <a:srgbClr val="EE5D43"/>
                </a:solidFill>
                <a:latin typeface="Consolas"/>
                <a:ea typeface="Consolas"/>
                <a:cs typeface="Consolas"/>
                <a:sym typeface="Consolas"/>
              </a:rPr>
              <a:t>grey</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width: </a:t>
            </a:r>
            <a:r>
              <a:rPr b="0" i="0" lang="es" sz="1200" u="none" cap="none" strike="noStrike">
                <a:solidFill>
                  <a:srgbClr val="F39C12"/>
                </a:solidFill>
                <a:latin typeface="Consolas"/>
                <a:ea typeface="Consolas"/>
                <a:cs typeface="Consolas"/>
                <a:sym typeface="Consolas"/>
              </a:rPr>
              <a:t>50%</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9"/>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flex-wrap</a:t>
            </a:r>
            <a:endParaRPr/>
          </a:p>
        </p:txBody>
      </p:sp>
      <p:sp>
        <p:nvSpPr>
          <p:cNvPr id="299" name="Google Shape;299;p1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Con </a:t>
            </a:r>
            <a:r>
              <a:rPr b="1" lang="es" sz="1650"/>
              <a:t>nowrap</a:t>
            </a:r>
            <a:r>
              <a:rPr lang="es" sz="1650"/>
              <a:t> los 3 ítems se muestran en una misma línea. El tamaño de los items se ajustan al contenedor, manteniendo sus proporciones.</a:t>
            </a:r>
            <a:endParaRPr sz="1650"/>
          </a:p>
          <a:p>
            <a:pPr indent="0" lvl="0" marL="0" rtl="0" algn="l">
              <a:lnSpc>
                <a:spcPct val="115000"/>
              </a:lnSpc>
              <a:spcBef>
                <a:spcPts val="1200"/>
              </a:spcBef>
              <a:spcAft>
                <a:spcPts val="0"/>
              </a:spcAft>
              <a:buClr>
                <a:schemeClr val="dk1"/>
              </a:buClr>
              <a:buSzPts val="1100"/>
              <a:buFont typeface="Arial"/>
              <a:buNone/>
            </a:pPr>
            <a:r>
              <a:rPr lang="es" sz="1650"/>
              <a:t>Si especificamos </a:t>
            </a:r>
            <a:r>
              <a:rPr b="1" lang="es" sz="1650"/>
              <a:t>wrap</a:t>
            </a:r>
            <a:r>
              <a:rPr lang="es" sz="1650"/>
              <a:t> el contenedor se puede desbordar, pasando a ser un contenedor multilínea que muestra uno o más elementos en la línea siguiente.</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grpSp>
        <p:nvGrpSpPr>
          <p:cNvPr id="300" name="Google Shape;300;p19"/>
          <p:cNvGrpSpPr/>
          <p:nvPr/>
        </p:nvGrpSpPr>
        <p:grpSpPr>
          <a:xfrm>
            <a:off x="1384474" y="3060925"/>
            <a:ext cx="6586175" cy="1352550"/>
            <a:chOff x="1568901" y="3156052"/>
            <a:chExt cx="6375158" cy="1352550"/>
          </a:xfrm>
        </p:grpSpPr>
        <p:grpSp>
          <p:nvGrpSpPr>
            <p:cNvPr id="301" name="Google Shape;301;p19"/>
            <p:cNvGrpSpPr/>
            <p:nvPr/>
          </p:nvGrpSpPr>
          <p:grpSpPr>
            <a:xfrm>
              <a:off x="1568901" y="3165577"/>
              <a:ext cx="1666875" cy="885825"/>
              <a:chOff x="1568901" y="3165577"/>
              <a:chExt cx="1666875" cy="885825"/>
            </a:xfrm>
          </p:grpSpPr>
          <p:pic>
            <p:nvPicPr>
              <p:cNvPr id="302" name="Google Shape;302;p19"/>
              <p:cNvPicPr preferRelativeResize="0"/>
              <p:nvPr/>
            </p:nvPicPr>
            <p:blipFill rotWithShape="1">
              <a:blip r:embed="rId3">
                <a:alphaModFix/>
              </a:blip>
              <a:srcRect b="0" l="0" r="0" t="0"/>
              <a:stretch/>
            </p:blipFill>
            <p:spPr>
              <a:xfrm>
                <a:off x="1568901" y="3165577"/>
                <a:ext cx="1666875" cy="885825"/>
              </a:xfrm>
              <a:prstGeom prst="rect">
                <a:avLst/>
              </a:prstGeom>
              <a:noFill/>
              <a:ln>
                <a:noFill/>
              </a:ln>
            </p:spPr>
          </p:pic>
          <p:sp>
            <p:nvSpPr>
              <p:cNvPr id="303" name="Google Shape;303;p19"/>
              <p:cNvSpPr txBox="1"/>
              <p:nvPr/>
            </p:nvSpPr>
            <p:spPr>
              <a:xfrm>
                <a:off x="2279885" y="3695308"/>
                <a:ext cx="898200" cy="264600"/>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nowrap</a:t>
                </a:r>
                <a:endParaRPr b="1" i="0" sz="1300" u="none" cap="none" strike="noStrike">
                  <a:solidFill>
                    <a:srgbClr val="FFFFFF"/>
                  </a:solidFill>
                  <a:latin typeface="Montserrat"/>
                  <a:ea typeface="Montserrat"/>
                  <a:cs typeface="Montserrat"/>
                  <a:sym typeface="Montserrat"/>
                </a:endParaRPr>
              </a:p>
            </p:txBody>
          </p:sp>
        </p:grpSp>
        <p:grpSp>
          <p:nvGrpSpPr>
            <p:cNvPr id="304" name="Google Shape;304;p19"/>
            <p:cNvGrpSpPr/>
            <p:nvPr/>
          </p:nvGrpSpPr>
          <p:grpSpPr>
            <a:xfrm>
              <a:off x="3885021" y="3156052"/>
              <a:ext cx="1724025" cy="1352550"/>
              <a:chOff x="3885021" y="3156052"/>
              <a:chExt cx="1724025" cy="1352550"/>
            </a:xfrm>
          </p:grpSpPr>
          <p:pic>
            <p:nvPicPr>
              <p:cNvPr id="305" name="Google Shape;305;p19"/>
              <p:cNvPicPr preferRelativeResize="0"/>
              <p:nvPr/>
            </p:nvPicPr>
            <p:blipFill rotWithShape="1">
              <a:blip r:embed="rId4">
                <a:alphaModFix/>
              </a:blip>
              <a:srcRect b="0" l="0" r="0" t="0"/>
              <a:stretch/>
            </p:blipFill>
            <p:spPr>
              <a:xfrm>
                <a:off x="3885021" y="3156052"/>
                <a:ext cx="1724025" cy="1352550"/>
              </a:xfrm>
              <a:prstGeom prst="rect">
                <a:avLst/>
              </a:prstGeom>
              <a:noFill/>
              <a:ln>
                <a:noFill/>
              </a:ln>
            </p:spPr>
          </p:pic>
          <p:sp>
            <p:nvSpPr>
              <p:cNvPr id="306" name="Google Shape;306;p19"/>
              <p:cNvSpPr txBox="1"/>
              <p:nvPr/>
            </p:nvSpPr>
            <p:spPr>
              <a:xfrm>
                <a:off x="4770544" y="4114952"/>
                <a:ext cx="744000" cy="255000"/>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wrap</a:t>
                </a:r>
                <a:endParaRPr b="1" i="0" sz="1300" u="none" cap="none" strike="noStrike">
                  <a:solidFill>
                    <a:srgbClr val="FFFFFF"/>
                  </a:solidFill>
                  <a:latin typeface="Montserrat"/>
                  <a:ea typeface="Montserrat"/>
                  <a:cs typeface="Montserrat"/>
                  <a:sym typeface="Montserrat"/>
                </a:endParaRPr>
              </a:p>
            </p:txBody>
          </p:sp>
        </p:grpSp>
        <p:grpSp>
          <p:nvGrpSpPr>
            <p:cNvPr id="307" name="Google Shape;307;p19"/>
            <p:cNvGrpSpPr/>
            <p:nvPr/>
          </p:nvGrpSpPr>
          <p:grpSpPr>
            <a:xfrm>
              <a:off x="6330590" y="3156052"/>
              <a:ext cx="1613469" cy="1343025"/>
              <a:chOff x="6330590" y="3156052"/>
              <a:chExt cx="1613469" cy="1343025"/>
            </a:xfrm>
          </p:grpSpPr>
          <p:pic>
            <p:nvPicPr>
              <p:cNvPr id="308" name="Google Shape;308;p19"/>
              <p:cNvPicPr preferRelativeResize="0"/>
              <p:nvPr/>
            </p:nvPicPr>
            <p:blipFill rotWithShape="1">
              <a:blip r:embed="rId5">
                <a:alphaModFix/>
              </a:blip>
              <a:srcRect b="0" l="0" r="0" t="0"/>
              <a:stretch/>
            </p:blipFill>
            <p:spPr>
              <a:xfrm>
                <a:off x="6330590" y="3156052"/>
                <a:ext cx="1613469" cy="1343025"/>
              </a:xfrm>
              <a:prstGeom prst="rect">
                <a:avLst/>
              </a:prstGeom>
              <a:noFill/>
              <a:ln>
                <a:noFill/>
              </a:ln>
            </p:spPr>
          </p:pic>
          <p:sp>
            <p:nvSpPr>
              <p:cNvPr id="309" name="Google Shape;309;p19"/>
              <p:cNvSpPr txBox="1"/>
              <p:nvPr/>
            </p:nvSpPr>
            <p:spPr>
              <a:xfrm>
                <a:off x="7117881" y="3918977"/>
                <a:ext cx="744000" cy="495600"/>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wrap- reverse</a:t>
                </a:r>
                <a:endParaRPr b="1" i="0" sz="1300" u="none" cap="none" strike="noStrike">
                  <a:solidFill>
                    <a:srgbClr val="FFFFFF"/>
                  </a:solidFill>
                  <a:latin typeface="Montserrat"/>
                  <a:ea typeface="Montserrat"/>
                  <a:cs typeface="Montserrat"/>
                  <a:sym typeface="Montserrat"/>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Flexbox</a:t>
            </a:r>
            <a:endParaRPr b="0"/>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pic>
        <p:nvPicPr>
          <p:cNvPr id="151" name="Google Shape;151;p2"/>
          <p:cNvPicPr preferRelativeResize="0"/>
          <p:nvPr/>
        </p:nvPicPr>
        <p:blipFill rotWithShape="1">
          <a:blip r:embed="rId3">
            <a:alphaModFix/>
          </a:blip>
          <a:srcRect b="0" l="0" r="0" t="0"/>
          <a:stretch/>
        </p:blipFill>
        <p:spPr>
          <a:xfrm>
            <a:off x="4187713" y="2834124"/>
            <a:ext cx="768596"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0"/>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Atajo: dirección de los ejes</a:t>
            </a:r>
            <a:endParaRPr/>
          </a:p>
        </p:txBody>
      </p:sp>
      <p:sp>
        <p:nvSpPr>
          <p:cNvPr id="315" name="Google Shape;315;p2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Existe una propiedad de atajo (</a:t>
            </a:r>
            <a:r>
              <a:rPr i="1" lang="es" sz="1650"/>
              <a:t>short-hand</a:t>
            </a:r>
            <a:r>
              <a:rPr lang="es" sz="1650"/>
              <a:t>) llamada </a:t>
            </a:r>
            <a:r>
              <a:rPr b="1" lang="es" sz="1650"/>
              <a:t>flex-flow</a:t>
            </a:r>
            <a:r>
              <a:rPr lang="es" sz="1650"/>
              <a:t>, con la que podemos resumir los valores de las propiedades </a:t>
            </a:r>
            <a:r>
              <a:rPr b="1" lang="es" sz="1650"/>
              <a:t>flex-direction</a:t>
            </a:r>
            <a:r>
              <a:rPr lang="es" sz="1650"/>
              <a:t> y </a:t>
            </a:r>
            <a:r>
              <a:rPr b="1" lang="es" sz="1650"/>
              <a:t>flex-wrap</a:t>
            </a:r>
            <a:r>
              <a:rPr lang="es" sz="1650"/>
              <a:t>, especificandose en una sola propiedad y ahorrándonos utilizar las propiedades concretas:</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sp>
        <p:nvSpPr>
          <p:cNvPr id="316" name="Google Shape;316;p20"/>
          <p:cNvSpPr/>
          <p:nvPr/>
        </p:nvSpPr>
        <p:spPr>
          <a:xfrm>
            <a:off x="1885951" y="2848839"/>
            <a:ext cx="53721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E66D"/>
                </a:solidFill>
                <a:latin typeface="Consolas"/>
                <a:ea typeface="Consolas"/>
                <a:cs typeface="Consolas"/>
                <a:sym typeface="Consolas"/>
              </a:rPr>
              <a:t>.container</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flex-flow: &lt;flex-direction&gt; &lt;flex-wrap&gt;;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flex-flow: </a:t>
            </a:r>
            <a:r>
              <a:rPr b="0" i="0" lang="es" sz="1400" u="none" cap="none" strike="noStrike">
                <a:solidFill>
                  <a:srgbClr val="EE5D43"/>
                </a:solidFill>
                <a:latin typeface="Consolas"/>
                <a:ea typeface="Consolas"/>
                <a:cs typeface="Consolas"/>
                <a:sym typeface="Consolas"/>
              </a:rPr>
              <a:t>row</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wrap</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1"/>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Propiedades de alineación</a:t>
            </a:r>
            <a:endParaRPr/>
          </a:p>
        </p:txBody>
      </p:sp>
      <p:sp>
        <p:nvSpPr>
          <p:cNvPr id="322" name="Google Shape;322;p2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Disponemos de 4 propiedades relativas a la alineación, la primera relativa al eje principal y las restantes al secundario:</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333375" lvl="0" marL="457200" rtl="0" algn="l">
              <a:lnSpc>
                <a:spcPct val="115000"/>
              </a:lnSpc>
              <a:spcBef>
                <a:spcPts val="1200"/>
              </a:spcBef>
              <a:spcAft>
                <a:spcPts val="0"/>
              </a:spcAft>
              <a:buSzPts val="1650"/>
              <a:buChar char="●"/>
            </a:pPr>
            <a:r>
              <a:rPr b="1" lang="es" sz="1650"/>
              <a:t>justify-content:</a:t>
            </a:r>
            <a:r>
              <a:rPr lang="es" sz="1650"/>
              <a:t> Alinea los ítems del eje principal.</a:t>
            </a:r>
            <a:endParaRPr sz="1650"/>
          </a:p>
          <a:p>
            <a:pPr indent="-333375" lvl="0" marL="457200" rtl="0" algn="l">
              <a:lnSpc>
                <a:spcPct val="115000"/>
              </a:lnSpc>
              <a:spcBef>
                <a:spcPts val="0"/>
              </a:spcBef>
              <a:spcAft>
                <a:spcPts val="0"/>
              </a:spcAft>
              <a:buSzPts val="1650"/>
              <a:buChar char="●"/>
            </a:pPr>
            <a:r>
              <a:rPr b="1" lang="es" sz="1650"/>
              <a:t>align-items:</a:t>
            </a:r>
            <a:r>
              <a:rPr lang="es" sz="1650"/>
              <a:t> Alinea los ítems del eje secundario.</a:t>
            </a:r>
            <a:endParaRPr sz="1650"/>
          </a:p>
        </p:txBody>
      </p:sp>
      <p:pic>
        <p:nvPicPr>
          <p:cNvPr id="323" name="Google Shape;323;p21"/>
          <p:cNvPicPr preferRelativeResize="0"/>
          <p:nvPr/>
        </p:nvPicPr>
        <p:blipFill rotWithShape="1">
          <a:blip r:embed="rId3">
            <a:alphaModFix/>
          </a:blip>
          <a:srcRect b="0" l="0" r="0" t="0"/>
          <a:stretch/>
        </p:blipFill>
        <p:spPr>
          <a:xfrm>
            <a:off x="1118350" y="2020775"/>
            <a:ext cx="6907349" cy="1796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2"/>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Eje principal</a:t>
            </a:r>
            <a:endParaRPr/>
          </a:p>
        </p:txBody>
      </p:sp>
      <p:sp>
        <p:nvSpPr>
          <p:cNvPr id="329" name="Google Shape;329;p2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La propiedad </a:t>
            </a:r>
            <a:r>
              <a:rPr b="1" lang="es" sz="1650"/>
              <a:t>justify-content</a:t>
            </a:r>
            <a:r>
              <a:rPr lang="es" sz="1650"/>
              <a:t> sirve para colocar los ítems de un contenedor mediante una disposición concreta a lo largo del </a:t>
            </a:r>
            <a:r>
              <a:rPr b="1" lang="es" sz="1650"/>
              <a:t>eje principal</a:t>
            </a:r>
            <a:r>
              <a:rPr lang="es" sz="1650"/>
              <a:t>:</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pic>
        <p:nvPicPr>
          <p:cNvPr id="330" name="Google Shape;330;p22"/>
          <p:cNvPicPr preferRelativeResize="0"/>
          <p:nvPr/>
        </p:nvPicPr>
        <p:blipFill rotWithShape="1">
          <a:blip r:embed="rId3">
            <a:alphaModFix/>
          </a:blip>
          <a:srcRect b="0" l="0" r="0" t="0"/>
          <a:stretch/>
        </p:blipFill>
        <p:spPr>
          <a:xfrm>
            <a:off x="986977" y="2025743"/>
            <a:ext cx="7170097" cy="25331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Eje principal</a:t>
            </a:r>
            <a:endParaRPr/>
          </a:p>
        </p:txBody>
      </p:sp>
      <p:sp>
        <p:nvSpPr>
          <p:cNvPr id="336" name="Google Shape;336;p2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50"/>
              <a:t>Con estos valores de la propiedad </a:t>
            </a:r>
            <a:r>
              <a:rPr b="1" lang="es" sz="1650"/>
              <a:t>justify-content</a:t>
            </a:r>
            <a:r>
              <a:rPr lang="es" sz="1650"/>
              <a:t> modificamos la disposición de los ítems del contenedor, distribuyéndose como se ve en el siguiente ejemplo (nótense los números para observar el orden de cada ítem):</a:t>
            </a:r>
            <a:endParaRPr sz="1650"/>
          </a:p>
        </p:txBody>
      </p:sp>
      <p:grpSp>
        <p:nvGrpSpPr>
          <p:cNvPr id="337" name="Google Shape;337;p23"/>
          <p:cNvGrpSpPr/>
          <p:nvPr/>
        </p:nvGrpSpPr>
        <p:grpSpPr>
          <a:xfrm>
            <a:off x="432024" y="2421211"/>
            <a:ext cx="4123906" cy="530513"/>
            <a:chOff x="3450222" y="1432343"/>
            <a:chExt cx="4123906" cy="530513"/>
          </a:xfrm>
        </p:grpSpPr>
        <p:pic>
          <p:nvPicPr>
            <p:cNvPr id="338" name="Google Shape;338;p23"/>
            <p:cNvPicPr preferRelativeResize="0"/>
            <p:nvPr/>
          </p:nvPicPr>
          <p:blipFill rotWithShape="1">
            <a:blip r:embed="rId3">
              <a:alphaModFix/>
            </a:blip>
            <a:srcRect b="3377" l="562" r="552" t="3527"/>
            <a:stretch/>
          </p:blipFill>
          <p:spPr>
            <a:xfrm>
              <a:off x="3450222" y="1432343"/>
              <a:ext cx="4123906" cy="530513"/>
            </a:xfrm>
            <a:prstGeom prst="rect">
              <a:avLst/>
            </a:prstGeom>
            <a:noFill/>
            <a:ln>
              <a:noFill/>
            </a:ln>
          </p:spPr>
        </p:pic>
        <p:sp>
          <p:nvSpPr>
            <p:cNvPr id="339" name="Google Shape;339;p23"/>
            <p:cNvSpPr txBox="1"/>
            <p:nvPr/>
          </p:nvSpPr>
          <p:spPr>
            <a:xfrm>
              <a:off x="5793592" y="1668725"/>
              <a:ext cx="1704300" cy="2727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flex-start</a:t>
              </a:r>
              <a:endParaRPr b="1" i="0" sz="1300" u="none" cap="none" strike="noStrike">
                <a:solidFill>
                  <a:srgbClr val="FFFFFF"/>
                </a:solidFill>
                <a:latin typeface="Montserrat"/>
                <a:ea typeface="Montserrat"/>
                <a:cs typeface="Montserrat"/>
                <a:sym typeface="Montserrat"/>
              </a:endParaRPr>
            </a:p>
          </p:txBody>
        </p:sp>
      </p:grpSp>
      <p:grpSp>
        <p:nvGrpSpPr>
          <p:cNvPr id="340" name="Google Shape;340;p23"/>
          <p:cNvGrpSpPr/>
          <p:nvPr/>
        </p:nvGrpSpPr>
        <p:grpSpPr>
          <a:xfrm>
            <a:off x="4694505" y="2423549"/>
            <a:ext cx="4129087" cy="525851"/>
            <a:chOff x="3447632" y="3239589"/>
            <a:chExt cx="4129087" cy="525851"/>
          </a:xfrm>
        </p:grpSpPr>
        <p:pic>
          <p:nvPicPr>
            <p:cNvPr id="341" name="Google Shape;341;p23"/>
            <p:cNvPicPr preferRelativeResize="0"/>
            <p:nvPr/>
          </p:nvPicPr>
          <p:blipFill rotWithShape="1">
            <a:blip r:embed="rId4">
              <a:alphaModFix/>
            </a:blip>
            <a:srcRect b="3478" l="738" r="738" t="4253"/>
            <a:stretch/>
          </p:blipFill>
          <p:spPr>
            <a:xfrm>
              <a:off x="3447632" y="3239589"/>
              <a:ext cx="4129087" cy="525851"/>
            </a:xfrm>
            <a:prstGeom prst="rect">
              <a:avLst/>
            </a:prstGeom>
            <a:noFill/>
            <a:ln>
              <a:noFill/>
            </a:ln>
          </p:spPr>
        </p:pic>
        <p:sp>
          <p:nvSpPr>
            <p:cNvPr id="342" name="Google Shape;342;p23"/>
            <p:cNvSpPr txBox="1"/>
            <p:nvPr/>
          </p:nvSpPr>
          <p:spPr>
            <a:xfrm>
              <a:off x="5793592" y="3477606"/>
              <a:ext cx="1704300" cy="2727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space-between</a:t>
              </a:r>
              <a:endParaRPr b="1" i="0" sz="1300" u="none" cap="none" strike="noStrike">
                <a:solidFill>
                  <a:srgbClr val="FFFFFF"/>
                </a:solidFill>
                <a:latin typeface="Montserrat"/>
                <a:ea typeface="Montserrat"/>
                <a:cs typeface="Montserrat"/>
                <a:sym typeface="Montserrat"/>
              </a:endParaRPr>
            </a:p>
          </p:txBody>
        </p:sp>
      </p:grpSp>
      <p:grpSp>
        <p:nvGrpSpPr>
          <p:cNvPr id="343" name="Google Shape;343;p23"/>
          <p:cNvGrpSpPr/>
          <p:nvPr/>
        </p:nvGrpSpPr>
        <p:grpSpPr>
          <a:xfrm>
            <a:off x="430729" y="3072560"/>
            <a:ext cx="4126496" cy="525850"/>
            <a:chOff x="3448927" y="2037867"/>
            <a:chExt cx="4126496" cy="525850"/>
          </a:xfrm>
        </p:grpSpPr>
        <p:pic>
          <p:nvPicPr>
            <p:cNvPr id="344" name="Google Shape;344;p23"/>
            <p:cNvPicPr preferRelativeResize="0"/>
            <p:nvPr/>
          </p:nvPicPr>
          <p:blipFill rotWithShape="1">
            <a:blip r:embed="rId5">
              <a:alphaModFix/>
            </a:blip>
            <a:srcRect b="4747" l="375" r="682" t="4622"/>
            <a:stretch/>
          </p:blipFill>
          <p:spPr>
            <a:xfrm>
              <a:off x="3448927" y="2037867"/>
              <a:ext cx="4126496" cy="525850"/>
            </a:xfrm>
            <a:prstGeom prst="rect">
              <a:avLst/>
            </a:prstGeom>
            <a:noFill/>
            <a:ln>
              <a:noFill/>
            </a:ln>
          </p:spPr>
        </p:pic>
        <p:sp>
          <p:nvSpPr>
            <p:cNvPr id="345" name="Google Shape;345;p23"/>
            <p:cNvSpPr txBox="1"/>
            <p:nvPr/>
          </p:nvSpPr>
          <p:spPr>
            <a:xfrm>
              <a:off x="5793592" y="2285879"/>
              <a:ext cx="1704300" cy="2727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flex-end</a:t>
              </a:r>
              <a:endParaRPr b="1" i="0" sz="1300" u="none" cap="none" strike="noStrike">
                <a:solidFill>
                  <a:srgbClr val="FFFFFF"/>
                </a:solidFill>
                <a:latin typeface="Montserrat"/>
                <a:ea typeface="Montserrat"/>
                <a:cs typeface="Montserrat"/>
                <a:sym typeface="Montserrat"/>
              </a:endParaRPr>
            </a:p>
          </p:txBody>
        </p:sp>
      </p:grpSp>
      <p:grpSp>
        <p:nvGrpSpPr>
          <p:cNvPr id="346" name="Google Shape;346;p23"/>
          <p:cNvGrpSpPr/>
          <p:nvPr/>
        </p:nvGrpSpPr>
        <p:grpSpPr>
          <a:xfrm>
            <a:off x="4695800" y="3073848"/>
            <a:ext cx="4126496" cy="523259"/>
            <a:chOff x="3448927" y="3840451"/>
            <a:chExt cx="4126496" cy="523259"/>
          </a:xfrm>
        </p:grpSpPr>
        <p:pic>
          <p:nvPicPr>
            <p:cNvPr id="347" name="Google Shape;347;p23"/>
            <p:cNvPicPr preferRelativeResize="0"/>
            <p:nvPr/>
          </p:nvPicPr>
          <p:blipFill rotWithShape="1">
            <a:blip r:embed="rId6">
              <a:alphaModFix/>
            </a:blip>
            <a:srcRect b="3807" l="494" r="681" t="3528"/>
            <a:stretch/>
          </p:blipFill>
          <p:spPr>
            <a:xfrm>
              <a:off x="3448927" y="3840451"/>
              <a:ext cx="4126496" cy="523259"/>
            </a:xfrm>
            <a:prstGeom prst="rect">
              <a:avLst/>
            </a:prstGeom>
            <a:noFill/>
            <a:ln>
              <a:noFill/>
            </a:ln>
          </p:spPr>
        </p:pic>
        <p:sp>
          <p:nvSpPr>
            <p:cNvPr id="348" name="Google Shape;348;p23"/>
            <p:cNvSpPr txBox="1"/>
            <p:nvPr/>
          </p:nvSpPr>
          <p:spPr>
            <a:xfrm>
              <a:off x="5793592" y="4078467"/>
              <a:ext cx="1704300" cy="2727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space-around</a:t>
              </a:r>
              <a:endParaRPr b="1" i="0" sz="1300" u="none" cap="none" strike="noStrike">
                <a:solidFill>
                  <a:srgbClr val="FFFFFF"/>
                </a:solidFill>
                <a:latin typeface="Montserrat"/>
                <a:ea typeface="Montserrat"/>
                <a:cs typeface="Montserrat"/>
                <a:sym typeface="Montserrat"/>
              </a:endParaRPr>
            </a:p>
          </p:txBody>
        </p:sp>
      </p:grpSp>
      <p:grpSp>
        <p:nvGrpSpPr>
          <p:cNvPr id="349" name="Google Shape;349;p23"/>
          <p:cNvGrpSpPr/>
          <p:nvPr/>
        </p:nvGrpSpPr>
        <p:grpSpPr>
          <a:xfrm>
            <a:off x="445504" y="3719221"/>
            <a:ext cx="4126497" cy="525850"/>
            <a:chOff x="3448927" y="2638728"/>
            <a:chExt cx="4126497" cy="525850"/>
          </a:xfrm>
        </p:grpSpPr>
        <p:pic>
          <p:nvPicPr>
            <p:cNvPr id="350" name="Google Shape;350;p23"/>
            <p:cNvPicPr preferRelativeResize="0"/>
            <p:nvPr/>
          </p:nvPicPr>
          <p:blipFill rotWithShape="1">
            <a:blip r:embed="rId7">
              <a:alphaModFix/>
            </a:blip>
            <a:srcRect b="6036" l="792" r="1232" t="4140"/>
            <a:stretch/>
          </p:blipFill>
          <p:spPr>
            <a:xfrm>
              <a:off x="3448927" y="2638728"/>
              <a:ext cx="4126497" cy="525850"/>
            </a:xfrm>
            <a:prstGeom prst="rect">
              <a:avLst/>
            </a:prstGeom>
            <a:noFill/>
            <a:ln>
              <a:noFill/>
            </a:ln>
          </p:spPr>
        </p:pic>
        <p:sp>
          <p:nvSpPr>
            <p:cNvPr id="351" name="Google Shape;351;p23"/>
            <p:cNvSpPr txBox="1"/>
            <p:nvPr/>
          </p:nvSpPr>
          <p:spPr>
            <a:xfrm>
              <a:off x="5793592" y="2876745"/>
              <a:ext cx="1704300" cy="2727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center</a:t>
              </a:r>
              <a:endParaRPr b="1" i="0" sz="1300" u="none" cap="none" strike="noStrike">
                <a:solidFill>
                  <a:srgbClr val="FFFFFF"/>
                </a:solidFill>
                <a:latin typeface="Montserrat"/>
                <a:ea typeface="Montserrat"/>
                <a:cs typeface="Montserrat"/>
                <a:sym typeface="Montserrat"/>
              </a:endParaRPr>
            </a:p>
          </p:txBody>
        </p:sp>
      </p:grpSp>
      <p:grpSp>
        <p:nvGrpSpPr>
          <p:cNvPr id="352" name="Google Shape;352;p23"/>
          <p:cNvGrpSpPr/>
          <p:nvPr/>
        </p:nvGrpSpPr>
        <p:grpSpPr>
          <a:xfrm>
            <a:off x="4694505" y="3721544"/>
            <a:ext cx="4129086" cy="525850"/>
            <a:chOff x="3447632" y="4438722"/>
            <a:chExt cx="4129086" cy="525850"/>
          </a:xfrm>
        </p:grpSpPr>
        <p:pic>
          <p:nvPicPr>
            <p:cNvPr id="353" name="Google Shape;353;p23"/>
            <p:cNvPicPr preferRelativeResize="0"/>
            <p:nvPr/>
          </p:nvPicPr>
          <p:blipFill rotWithShape="1">
            <a:blip r:embed="rId8">
              <a:alphaModFix/>
            </a:blip>
            <a:srcRect b="5690" l="622" r="612" t="3678"/>
            <a:stretch/>
          </p:blipFill>
          <p:spPr>
            <a:xfrm>
              <a:off x="3447632" y="4438722"/>
              <a:ext cx="4129086" cy="525850"/>
            </a:xfrm>
            <a:prstGeom prst="rect">
              <a:avLst/>
            </a:prstGeom>
            <a:noFill/>
            <a:ln>
              <a:noFill/>
            </a:ln>
          </p:spPr>
        </p:pic>
        <p:sp>
          <p:nvSpPr>
            <p:cNvPr id="354" name="Google Shape;354;p23"/>
            <p:cNvSpPr txBox="1"/>
            <p:nvPr/>
          </p:nvSpPr>
          <p:spPr>
            <a:xfrm>
              <a:off x="5793592" y="4687446"/>
              <a:ext cx="1704300" cy="2727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space-evenly</a:t>
              </a:r>
              <a:endParaRPr b="1" i="0" sz="1300" u="none" cap="none" strike="noStrike">
                <a:solidFill>
                  <a:srgbClr val="FFFFFF"/>
                </a:solidFill>
                <a:latin typeface="Montserrat"/>
                <a:ea typeface="Montserrat"/>
                <a:cs typeface="Montserrat"/>
                <a:sym typeface="Montserrat"/>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4"/>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Eje principal</a:t>
            </a:r>
            <a:endParaRPr/>
          </a:p>
        </p:txBody>
      </p:sp>
      <p:sp>
        <p:nvSpPr>
          <p:cNvPr id="360" name="Google Shape;360;p2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s" sz="1650"/>
              <a:t>align-content</a:t>
            </a:r>
            <a:r>
              <a:rPr lang="es" sz="1650"/>
              <a:t> permite manejar contenedores </a:t>
            </a:r>
            <a:r>
              <a:rPr b="1" lang="es" sz="1650"/>
              <a:t>flex multilínea</a:t>
            </a:r>
            <a:r>
              <a:rPr lang="es" sz="1650"/>
              <a:t>. Estos contenedores dividen el eje principal en múltiples líneas, dado que los ítems no caben en el ancho disponible. Sus valores son los siguientes:</a:t>
            </a:r>
            <a:endParaRPr sz="1650"/>
          </a:p>
        </p:txBody>
      </p:sp>
      <p:pic>
        <p:nvPicPr>
          <p:cNvPr id="361" name="Google Shape;361;p24"/>
          <p:cNvPicPr preferRelativeResize="0"/>
          <p:nvPr/>
        </p:nvPicPr>
        <p:blipFill rotWithShape="1">
          <a:blip r:embed="rId3">
            <a:alphaModFix/>
          </a:blip>
          <a:srcRect b="0" l="0" r="0" t="0"/>
          <a:stretch/>
        </p:blipFill>
        <p:spPr>
          <a:xfrm>
            <a:off x="1356151" y="2356900"/>
            <a:ext cx="6431698" cy="2265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5"/>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Eje principal</a:t>
            </a:r>
            <a:endParaRPr/>
          </a:p>
        </p:txBody>
      </p:sp>
      <p:sp>
        <p:nvSpPr>
          <p:cNvPr id="367" name="Google Shape;367;p2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50"/>
              <a:t>En un contenedor multilínea de 200 píxeles de alto con ítems de 50px de alto, podemos utilizar la propiedad </a:t>
            </a:r>
            <a:r>
              <a:rPr b="1" lang="es" sz="1650"/>
              <a:t>align-content</a:t>
            </a:r>
            <a:r>
              <a:rPr lang="es" sz="1650"/>
              <a:t> para alinear los ítems de forma vertical de modo que se queden en la zona inferior del contenedor:</a:t>
            </a:r>
            <a:endParaRPr sz="1650"/>
          </a:p>
        </p:txBody>
      </p:sp>
      <p:sp>
        <p:nvSpPr>
          <p:cNvPr id="368" name="Google Shape;368;p25"/>
          <p:cNvSpPr/>
          <p:nvPr/>
        </p:nvSpPr>
        <p:spPr>
          <a:xfrm>
            <a:off x="519575" y="2283800"/>
            <a:ext cx="2496900" cy="2339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FFE66D"/>
                </a:solidFill>
                <a:latin typeface="Consolas"/>
                <a:ea typeface="Consolas"/>
                <a:cs typeface="Consolas"/>
                <a:sym typeface="Consolas"/>
              </a:rPr>
              <a:t>.container</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#CCC</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display: </a:t>
            </a:r>
            <a:r>
              <a:rPr b="0" i="0" lang="es" sz="1100" u="none" cap="none" strike="noStrike">
                <a:solidFill>
                  <a:srgbClr val="EE5D43"/>
                </a:solidFill>
                <a:latin typeface="Consolas"/>
                <a:ea typeface="Consolas"/>
                <a:cs typeface="Consolas"/>
                <a:sym typeface="Consolas"/>
              </a:rPr>
              <a:t>flex</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width: </a:t>
            </a:r>
            <a:r>
              <a:rPr b="0" i="0" lang="es" sz="1100" u="none" cap="none" strike="noStrike">
                <a:solidFill>
                  <a:srgbClr val="F39C12"/>
                </a:solidFill>
                <a:latin typeface="Consolas"/>
                <a:ea typeface="Consolas"/>
                <a:cs typeface="Consolas"/>
                <a:sym typeface="Consolas"/>
              </a:rPr>
              <a:t>200px</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height: </a:t>
            </a:r>
            <a:r>
              <a:rPr b="0" i="0" lang="es" sz="1100" u="none" cap="none" strike="noStrike">
                <a:solidFill>
                  <a:srgbClr val="F39C12"/>
                </a:solidFill>
                <a:latin typeface="Consolas"/>
                <a:ea typeface="Consolas"/>
                <a:cs typeface="Consolas"/>
                <a:sym typeface="Consolas"/>
              </a:rPr>
              <a:t>200px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flex-wrap: </a:t>
            </a:r>
            <a:r>
              <a:rPr b="0" i="0" lang="es" sz="1100" u="none" cap="none" strike="noStrike">
                <a:solidFill>
                  <a:srgbClr val="EE5D43"/>
                </a:solidFill>
                <a:latin typeface="Consolas"/>
                <a:ea typeface="Consolas"/>
                <a:cs typeface="Consolas"/>
                <a:sym typeface="Consolas"/>
              </a:rPr>
              <a:t>wrap</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align-content: </a:t>
            </a:r>
            <a:r>
              <a:rPr b="0" i="0" lang="es" sz="1100" u="none" cap="none" strike="noStrike">
                <a:solidFill>
                  <a:srgbClr val="EE5D43"/>
                </a:solidFill>
                <a:latin typeface="Consolas"/>
                <a:ea typeface="Consolas"/>
                <a:cs typeface="Consolas"/>
                <a:sym typeface="Consolas"/>
              </a:rPr>
              <a:t>flex-end</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FFE66D"/>
                </a:solidFill>
                <a:latin typeface="Consolas"/>
                <a:ea typeface="Consolas"/>
                <a:cs typeface="Consolas"/>
                <a:sym typeface="Consolas"/>
              </a:rPr>
              <a:t>.item</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#777</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width: </a:t>
            </a:r>
            <a:r>
              <a:rPr b="0" i="0" lang="es" sz="1100" u="none" cap="none" strike="noStrike">
                <a:solidFill>
                  <a:srgbClr val="F39C12"/>
                </a:solidFill>
                <a:latin typeface="Consolas"/>
                <a:ea typeface="Consolas"/>
                <a:cs typeface="Consolas"/>
                <a:sym typeface="Consolas"/>
              </a:rPr>
              <a:t>50%</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height: </a:t>
            </a:r>
            <a:r>
              <a:rPr b="0" i="0" lang="es" sz="1100" u="none" cap="none" strike="noStrike">
                <a:solidFill>
                  <a:srgbClr val="F39C12"/>
                </a:solidFill>
                <a:latin typeface="Consolas"/>
                <a:ea typeface="Consolas"/>
                <a:cs typeface="Consolas"/>
                <a:sym typeface="Consolas"/>
              </a:rPr>
              <a:t>50px</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p:txBody>
      </p:sp>
      <p:pic>
        <p:nvPicPr>
          <p:cNvPr id="369" name="Google Shape;369;p25"/>
          <p:cNvPicPr preferRelativeResize="0"/>
          <p:nvPr/>
        </p:nvPicPr>
        <p:blipFill rotWithShape="1">
          <a:blip r:embed="rId3">
            <a:alphaModFix/>
          </a:blip>
          <a:srcRect b="3427" l="1296" r="2688" t="1642"/>
          <a:stretch/>
        </p:blipFill>
        <p:spPr>
          <a:xfrm>
            <a:off x="3142902" y="2283789"/>
            <a:ext cx="1742545" cy="1015882"/>
          </a:xfrm>
          <a:prstGeom prst="rect">
            <a:avLst/>
          </a:prstGeom>
          <a:noFill/>
          <a:ln>
            <a:noFill/>
          </a:ln>
        </p:spPr>
      </p:pic>
      <p:sp>
        <p:nvSpPr>
          <p:cNvPr id="370" name="Google Shape;370;p25"/>
          <p:cNvSpPr txBox="1"/>
          <p:nvPr/>
        </p:nvSpPr>
        <p:spPr>
          <a:xfrm>
            <a:off x="3219634" y="3010506"/>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flex-start</a:t>
            </a:r>
            <a:endParaRPr b="1" i="0" sz="1300" u="none" cap="none" strike="noStrike">
              <a:solidFill>
                <a:srgbClr val="FFFFFF"/>
              </a:solidFill>
              <a:latin typeface="Montserrat"/>
              <a:ea typeface="Montserrat"/>
              <a:cs typeface="Montserrat"/>
              <a:sym typeface="Montserrat"/>
            </a:endParaRPr>
          </a:p>
        </p:txBody>
      </p:sp>
      <p:pic>
        <p:nvPicPr>
          <p:cNvPr id="371" name="Google Shape;371;p25"/>
          <p:cNvPicPr preferRelativeResize="0"/>
          <p:nvPr/>
        </p:nvPicPr>
        <p:blipFill rotWithShape="1">
          <a:blip r:embed="rId4">
            <a:alphaModFix/>
          </a:blip>
          <a:srcRect b="4118" l="1724" r="2386" t="2502"/>
          <a:stretch/>
        </p:blipFill>
        <p:spPr>
          <a:xfrm>
            <a:off x="5011883" y="2281393"/>
            <a:ext cx="1740133" cy="1019496"/>
          </a:xfrm>
          <a:prstGeom prst="rect">
            <a:avLst/>
          </a:prstGeom>
          <a:noFill/>
          <a:ln>
            <a:noFill/>
          </a:ln>
        </p:spPr>
      </p:pic>
      <p:sp>
        <p:nvSpPr>
          <p:cNvPr id="372" name="Google Shape;372;p25"/>
          <p:cNvSpPr txBox="1"/>
          <p:nvPr/>
        </p:nvSpPr>
        <p:spPr>
          <a:xfrm>
            <a:off x="5011884" y="2283791"/>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flex-end</a:t>
            </a:r>
            <a:endParaRPr b="1" i="0" sz="1300" u="none" cap="none" strike="noStrike">
              <a:solidFill>
                <a:srgbClr val="FFFFFF"/>
              </a:solidFill>
              <a:latin typeface="Montserrat"/>
              <a:ea typeface="Montserrat"/>
              <a:cs typeface="Montserrat"/>
              <a:sym typeface="Montserrat"/>
            </a:endParaRPr>
          </a:p>
        </p:txBody>
      </p:sp>
      <p:pic>
        <p:nvPicPr>
          <p:cNvPr id="373" name="Google Shape;373;p25"/>
          <p:cNvPicPr preferRelativeResize="0"/>
          <p:nvPr/>
        </p:nvPicPr>
        <p:blipFill rotWithShape="1">
          <a:blip r:embed="rId5">
            <a:alphaModFix/>
          </a:blip>
          <a:srcRect b="4219" l="1649" r="2452" t="2226"/>
          <a:stretch/>
        </p:blipFill>
        <p:spPr>
          <a:xfrm>
            <a:off x="6878460" y="2283809"/>
            <a:ext cx="1747363" cy="1014676"/>
          </a:xfrm>
          <a:prstGeom prst="rect">
            <a:avLst/>
          </a:prstGeom>
          <a:noFill/>
          <a:ln>
            <a:noFill/>
          </a:ln>
        </p:spPr>
      </p:pic>
      <p:sp>
        <p:nvSpPr>
          <p:cNvPr id="374" name="Google Shape;374;p25"/>
          <p:cNvSpPr txBox="1"/>
          <p:nvPr/>
        </p:nvSpPr>
        <p:spPr>
          <a:xfrm>
            <a:off x="6878438" y="3010508"/>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center</a:t>
            </a:r>
            <a:endParaRPr b="1" i="0" sz="1300" u="none" cap="none" strike="noStrike">
              <a:solidFill>
                <a:srgbClr val="FFFFFF"/>
              </a:solidFill>
              <a:latin typeface="Montserrat"/>
              <a:ea typeface="Montserrat"/>
              <a:cs typeface="Montserrat"/>
              <a:sym typeface="Montserrat"/>
            </a:endParaRPr>
          </a:p>
        </p:txBody>
      </p:sp>
      <p:pic>
        <p:nvPicPr>
          <p:cNvPr id="375" name="Google Shape;375;p25"/>
          <p:cNvPicPr preferRelativeResize="0"/>
          <p:nvPr/>
        </p:nvPicPr>
        <p:blipFill rotWithShape="1">
          <a:blip r:embed="rId6">
            <a:alphaModFix/>
          </a:blip>
          <a:srcRect b="4599" l="2534" r="3194" t="3403"/>
          <a:stretch/>
        </p:blipFill>
        <p:spPr>
          <a:xfrm>
            <a:off x="3141697" y="3598550"/>
            <a:ext cx="1744954" cy="1024317"/>
          </a:xfrm>
          <a:prstGeom prst="rect">
            <a:avLst/>
          </a:prstGeom>
          <a:noFill/>
          <a:ln>
            <a:noFill/>
          </a:ln>
        </p:spPr>
      </p:pic>
      <p:sp>
        <p:nvSpPr>
          <p:cNvPr id="376" name="Google Shape;376;p25"/>
          <p:cNvSpPr txBox="1"/>
          <p:nvPr/>
        </p:nvSpPr>
        <p:spPr>
          <a:xfrm>
            <a:off x="3219578" y="3961261"/>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space-between</a:t>
            </a:r>
            <a:endParaRPr b="1" i="0" sz="1300" u="none" cap="none" strike="noStrike">
              <a:solidFill>
                <a:srgbClr val="FFFFFF"/>
              </a:solidFill>
              <a:latin typeface="Montserrat"/>
              <a:ea typeface="Montserrat"/>
              <a:cs typeface="Montserrat"/>
              <a:sym typeface="Montserrat"/>
            </a:endParaRPr>
          </a:p>
        </p:txBody>
      </p:sp>
      <p:pic>
        <p:nvPicPr>
          <p:cNvPr id="377" name="Google Shape;377;p25"/>
          <p:cNvPicPr preferRelativeResize="0"/>
          <p:nvPr/>
        </p:nvPicPr>
        <p:blipFill rotWithShape="1">
          <a:blip r:embed="rId7">
            <a:alphaModFix/>
          </a:blip>
          <a:srcRect b="3582" l="2455" r="4126" t="2817"/>
          <a:stretch/>
        </p:blipFill>
        <p:spPr>
          <a:xfrm>
            <a:off x="5011870" y="3600993"/>
            <a:ext cx="1742544" cy="1021907"/>
          </a:xfrm>
          <a:prstGeom prst="rect">
            <a:avLst/>
          </a:prstGeom>
          <a:noFill/>
          <a:ln>
            <a:noFill/>
          </a:ln>
        </p:spPr>
      </p:pic>
      <p:sp>
        <p:nvSpPr>
          <p:cNvPr id="378" name="Google Shape;378;p25"/>
          <p:cNvSpPr txBox="1"/>
          <p:nvPr/>
        </p:nvSpPr>
        <p:spPr>
          <a:xfrm>
            <a:off x="5087341" y="3991886"/>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space-around</a:t>
            </a:r>
            <a:endParaRPr b="1" i="0" sz="1300" u="none" cap="none" strike="noStrike">
              <a:solidFill>
                <a:srgbClr val="FFFFFF"/>
              </a:solidFill>
              <a:latin typeface="Montserrat"/>
              <a:ea typeface="Montserrat"/>
              <a:cs typeface="Montserrat"/>
              <a:sym typeface="Montserrat"/>
            </a:endParaRPr>
          </a:p>
        </p:txBody>
      </p:sp>
      <p:pic>
        <p:nvPicPr>
          <p:cNvPr id="379" name="Google Shape;379;p25"/>
          <p:cNvPicPr preferRelativeResize="0"/>
          <p:nvPr/>
        </p:nvPicPr>
        <p:blipFill rotWithShape="1">
          <a:blip r:embed="rId8">
            <a:alphaModFix/>
          </a:blip>
          <a:srcRect b="4563" l="3462" r="3460" t="5409"/>
          <a:stretch/>
        </p:blipFill>
        <p:spPr>
          <a:xfrm>
            <a:off x="6879660" y="3613728"/>
            <a:ext cx="1749774" cy="1021907"/>
          </a:xfrm>
          <a:prstGeom prst="rect">
            <a:avLst/>
          </a:prstGeom>
          <a:noFill/>
          <a:ln>
            <a:noFill/>
          </a:ln>
        </p:spPr>
      </p:pic>
      <p:sp>
        <p:nvSpPr>
          <p:cNvPr id="380" name="Google Shape;380;p25"/>
          <p:cNvSpPr txBox="1"/>
          <p:nvPr/>
        </p:nvSpPr>
        <p:spPr>
          <a:xfrm>
            <a:off x="6957541" y="4370009"/>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stretch</a:t>
            </a:r>
            <a:endParaRPr b="1" i="0" sz="13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6"/>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Eje secundario</a:t>
            </a:r>
            <a:endParaRPr/>
          </a:p>
        </p:txBody>
      </p:sp>
      <p:sp>
        <p:nvSpPr>
          <p:cNvPr id="386" name="Google Shape;386;p2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sz="1650"/>
              <a:t>align-items</a:t>
            </a:r>
            <a:r>
              <a:rPr lang="es" sz="1650"/>
              <a:t> alinea los ítems en el </a:t>
            </a:r>
            <a:r>
              <a:rPr i="1" lang="es" sz="1650"/>
              <a:t>eje secundario </a:t>
            </a:r>
            <a:r>
              <a:rPr lang="es" sz="1650"/>
              <a:t>del contenedor. A diferencia de</a:t>
            </a:r>
            <a:r>
              <a:rPr b="1" lang="es" sz="1650"/>
              <a:t> align-content</a:t>
            </a:r>
            <a:r>
              <a:rPr lang="es" sz="1650"/>
              <a:t>, </a:t>
            </a:r>
            <a:r>
              <a:rPr b="1" lang="es" sz="1650"/>
              <a:t>align-items</a:t>
            </a:r>
            <a:r>
              <a:rPr lang="es" sz="1650"/>
              <a:t> opera sobre el eje secundario. Los valores que puede tomar son los siguientes:</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sp>
        <p:nvSpPr>
          <p:cNvPr id="387" name="Google Shape;387;p26"/>
          <p:cNvSpPr txBox="1"/>
          <p:nvPr/>
        </p:nvSpPr>
        <p:spPr>
          <a:xfrm>
            <a:off x="3219634" y="3010506"/>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flex-start</a:t>
            </a:r>
            <a:endParaRPr b="1" i="0" sz="1300" u="none" cap="none" strike="noStrike">
              <a:solidFill>
                <a:srgbClr val="FFFFFF"/>
              </a:solidFill>
              <a:latin typeface="Montserrat"/>
              <a:ea typeface="Montserrat"/>
              <a:cs typeface="Montserrat"/>
              <a:sym typeface="Montserrat"/>
            </a:endParaRPr>
          </a:p>
        </p:txBody>
      </p:sp>
      <p:sp>
        <p:nvSpPr>
          <p:cNvPr id="388" name="Google Shape;388;p26"/>
          <p:cNvSpPr txBox="1"/>
          <p:nvPr/>
        </p:nvSpPr>
        <p:spPr>
          <a:xfrm>
            <a:off x="6878438" y="3010508"/>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center</a:t>
            </a:r>
            <a:endParaRPr b="1" i="0" sz="1300" u="none" cap="none" strike="noStrike">
              <a:solidFill>
                <a:srgbClr val="FFFFFF"/>
              </a:solidFill>
              <a:latin typeface="Montserrat"/>
              <a:ea typeface="Montserrat"/>
              <a:cs typeface="Montserrat"/>
              <a:sym typeface="Montserrat"/>
            </a:endParaRPr>
          </a:p>
        </p:txBody>
      </p:sp>
      <p:sp>
        <p:nvSpPr>
          <p:cNvPr id="389" name="Google Shape;389;p26"/>
          <p:cNvSpPr txBox="1"/>
          <p:nvPr/>
        </p:nvSpPr>
        <p:spPr>
          <a:xfrm>
            <a:off x="3219578" y="3961261"/>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space-between</a:t>
            </a:r>
            <a:endParaRPr b="1" i="0" sz="1300" u="none" cap="none" strike="noStrike">
              <a:solidFill>
                <a:srgbClr val="FFFFFF"/>
              </a:solidFill>
              <a:latin typeface="Montserrat"/>
              <a:ea typeface="Montserrat"/>
              <a:cs typeface="Montserrat"/>
              <a:sym typeface="Montserrat"/>
            </a:endParaRPr>
          </a:p>
        </p:txBody>
      </p:sp>
      <p:sp>
        <p:nvSpPr>
          <p:cNvPr id="390" name="Google Shape;390;p26"/>
          <p:cNvSpPr txBox="1"/>
          <p:nvPr/>
        </p:nvSpPr>
        <p:spPr>
          <a:xfrm>
            <a:off x="5087341" y="3991886"/>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space-around</a:t>
            </a:r>
            <a:endParaRPr b="1" i="0" sz="1300" u="none" cap="none" strike="noStrike">
              <a:solidFill>
                <a:srgbClr val="FFFFFF"/>
              </a:solidFill>
              <a:latin typeface="Montserrat"/>
              <a:ea typeface="Montserrat"/>
              <a:cs typeface="Montserrat"/>
              <a:sym typeface="Montserrat"/>
            </a:endParaRPr>
          </a:p>
        </p:txBody>
      </p:sp>
      <p:sp>
        <p:nvSpPr>
          <p:cNvPr id="391" name="Google Shape;391;p26"/>
          <p:cNvSpPr txBox="1"/>
          <p:nvPr/>
        </p:nvSpPr>
        <p:spPr>
          <a:xfrm>
            <a:off x="6957541" y="4370009"/>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stretch</a:t>
            </a:r>
            <a:endParaRPr b="1" i="0" sz="1300" u="none" cap="none" strike="noStrike">
              <a:solidFill>
                <a:srgbClr val="FFFFFF"/>
              </a:solidFill>
              <a:latin typeface="Montserrat"/>
              <a:ea typeface="Montserrat"/>
              <a:cs typeface="Montserrat"/>
              <a:sym typeface="Montserrat"/>
            </a:endParaRPr>
          </a:p>
        </p:txBody>
      </p:sp>
      <p:pic>
        <p:nvPicPr>
          <p:cNvPr id="392" name="Google Shape;392;p26"/>
          <p:cNvPicPr preferRelativeResize="0"/>
          <p:nvPr/>
        </p:nvPicPr>
        <p:blipFill rotWithShape="1">
          <a:blip r:embed="rId3">
            <a:alphaModFix/>
          </a:blip>
          <a:srcRect b="0" l="0" r="0" t="0"/>
          <a:stretch/>
        </p:blipFill>
        <p:spPr>
          <a:xfrm>
            <a:off x="1397050" y="2251475"/>
            <a:ext cx="6349898" cy="1929925"/>
          </a:xfrm>
          <a:prstGeom prst="rect">
            <a:avLst/>
          </a:prstGeom>
          <a:noFill/>
          <a:ln>
            <a:noFill/>
          </a:ln>
        </p:spPr>
      </p:pic>
      <p:sp>
        <p:nvSpPr>
          <p:cNvPr id="393" name="Google Shape;393;p26"/>
          <p:cNvSpPr txBox="1"/>
          <p:nvPr>
            <p:ph idx="1" type="body"/>
          </p:nvPr>
        </p:nvSpPr>
        <p:spPr>
          <a:xfrm>
            <a:off x="543600" y="4181400"/>
            <a:ext cx="8280000" cy="441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50"/>
              <a:t>Puedes ver un ejemplo interactivo </a:t>
            </a:r>
            <a:r>
              <a:rPr lang="es" sz="1650" u="sng">
                <a:solidFill>
                  <a:schemeClr val="hlink"/>
                </a:solidFill>
                <a:hlinkClick r:id="rId4"/>
              </a:rPr>
              <a:t>aquí</a:t>
            </a:r>
            <a:r>
              <a:rPr lang="es" sz="1650"/>
              <a:t>.</a:t>
            </a:r>
            <a:endParaRPr sz="165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7"/>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Eje secundario</a:t>
            </a:r>
            <a:endParaRPr/>
          </a:p>
        </p:txBody>
      </p:sp>
      <p:sp>
        <p:nvSpPr>
          <p:cNvPr id="399" name="Google Shape;399;p2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sz="1650"/>
              <a:t>align-self</a:t>
            </a:r>
            <a:r>
              <a:rPr lang="es" sz="1650"/>
              <a:t> actúa como </a:t>
            </a:r>
            <a:r>
              <a:rPr b="1" lang="es" sz="1650"/>
              <a:t>align-items</a:t>
            </a:r>
            <a:r>
              <a:rPr lang="es" sz="1650"/>
              <a:t>, pero sobre un ítem hijo específico, sobreescribiendo su comportamiento. La propiedad puede tomar los siguientes valores:</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sp>
        <p:nvSpPr>
          <p:cNvPr id="400" name="Google Shape;400;p27"/>
          <p:cNvSpPr txBox="1"/>
          <p:nvPr/>
        </p:nvSpPr>
        <p:spPr>
          <a:xfrm>
            <a:off x="3219634" y="3010506"/>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flex-start</a:t>
            </a:r>
            <a:endParaRPr b="1" i="0" sz="1300" u="none" cap="none" strike="noStrike">
              <a:solidFill>
                <a:srgbClr val="FFFFFF"/>
              </a:solidFill>
              <a:latin typeface="Montserrat"/>
              <a:ea typeface="Montserrat"/>
              <a:cs typeface="Montserrat"/>
              <a:sym typeface="Montserrat"/>
            </a:endParaRPr>
          </a:p>
        </p:txBody>
      </p:sp>
      <p:sp>
        <p:nvSpPr>
          <p:cNvPr id="401" name="Google Shape;401;p27"/>
          <p:cNvSpPr txBox="1"/>
          <p:nvPr/>
        </p:nvSpPr>
        <p:spPr>
          <a:xfrm>
            <a:off x="6878438" y="3010508"/>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center</a:t>
            </a:r>
            <a:endParaRPr b="1" i="0" sz="1300" u="none" cap="none" strike="noStrike">
              <a:solidFill>
                <a:srgbClr val="FFFFFF"/>
              </a:solidFill>
              <a:latin typeface="Montserrat"/>
              <a:ea typeface="Montserrat"/>
              <a:cs typeface="Montserrat"/>
              <a:sym typeface="Montserrat"/>
            </a:endParaRPr>
          </a:p>
        </p:txBody>
      </p:sp>
      <p:sp>
        <p:nvSpPr>
          <p:cNvPr id="402" name="Google Shape;402;p27"/>
          <p:cNvSpPr txBox="1"/>
          <p:nvPr/>
        </p:nvSpPr>
        <p:spPr>
          <a:xfrm>
            <a:off x="3219578" y="3961261"/>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space-between</a:t>
            </a:r>
            <a:endParaRPr b="1" i="0" sz="1300" u="none" cap="none" strike="noStrike">
              <a:solidFill>
                <a:srgbClr val="FFFFFF"/>
              </a:solidFill>
              <a:latin typeface="Montserrat"/>
              <a:ea typeface="Montserrat"/>
              <a:cs typeface="Montserrat"/>
              <a:sym typeface="Montserrat"/>
            </a:endParaRPr>
          </a:p>
        </p:txBody>
      </p:sp>
      <p:sp>
        <p:nvSpPr>
          <p:cNvPr id="403" name="Google Shape;403;p27"/>
          <p:cNvSpPr txBox="1"/>
          <p:nvPr/>
        </p:nvSpPr>
        <p:spPr>
          <a:xfrm>
            <a:off x="5087341" y="3991886"/>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space-around</a:t>
            </a:r>
            <a:endParaRPr b="1" i="0" sz="1300" u="none" cap="none" strike="noStrike">
              <a:solidFill>
                <a:srgbClr val="FFFFFF"/>
              </a:solidFill>
              <a:latin typeface="Montserrat"/>
              <a:ea typeface="Montserrat"/>
              <a:cs typeface="Montserrat"/>
              <a:sym typeface="Montserrat"/>
            </a:endParaRPr>
          </a:p>
        </p:txBody>
      </p:sp>
      <p:sp>
        <p:nvSpPr>
          <p:cNvPr id="404" name="Google Shape;404;p27"/>
          <p:cNvSpPr txBox="1"/>
          <p:nvPr/>
        </p:nvSpPr>
        <p:spPr>
          <a:xfrm>
            <a:off x="6957541" y="4370009"/>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stretch</a:t>
            </a:r>
            <a:endParaRPr b="1" i="0" sz="1300" u="none" cap="none" strike="noStrike">
              <a:solidFill>
                <a:srgbClr val="FFFFFF"/>
              </a:solidFill>
              <a:latin typeface="Montserrat"/>
              <a:ea typeface="Montserrat"/>
              <a:cs typeface="Montserrat"/>
              <a:sym typeface="Montserrat"/>
            </a:endParaRPr>
          </a:p>
        </p:txBody>
      </p:sp>
      <p:pic>
        <p:nvPicPr>
          <p:cNvPr id="405" name="Google Shape;405;p27"/>
          <p:cNvPicPr preferRelativeResize="0"/>
          <p:nvPr/>
        </p:nvPicPr>
        <p:blipFill rotWithShape="1">
          <a:blip r:embed="rId3">
            <a:alphaModFix/>
          </a:blip>
          <a:srcRect b="0" l="0" r="0" t="0"/>
          <a:stretch/>
        </p:blipFill>
        <p:spPr>
          <a:xfrm>
            <a:off x="1404962" y="2285593"/>
            <a:ext cx="6334126" cy="229443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8"/>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Eje secundario</a:t>
            </a:r>
            <a:endParaRPr/>
          </a:p>
        </p:txBody>
      </p:sp>
      <p:sp>
        <p:nvSpPr>
          <p:cNvPr id="411" name="Google Shape;411;p28"/>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Si se especifica el valor </a:t>
            </a:r>
            <a:r>
              <a:rPr b="1" lang="es" sz="1650"/>
              <a:t>auto</a:t>
            </a:r>
            <a:r>
              <a:rPr lang="es" sz="1650"/>
              <a:t> a la propiedad </a:t>
            </a:r>
            <a:r>
              <a:rPr b="1" lang="es" sz="1650"/>
              <a:t>align-self</a:t>
            </a:r>
            <a:r>
              <a:rPr lang="es" sz="1650"/>
              <a:t>, el navegador le asigna el valor de la propiedad </a:t>
            </a:r>
            <a:r>
              <a:rPr b="1" lang="es" sz="1650"/>
              <a:t>align-items</a:t>
            </a:r>
            <a:r>
              <a:rPr lang="es" sz="1650"/>
              <a:t> del contenedor padre, y en caso de no existir, el valor por defecto </a:t>
            </a:r>
            <a:r>
              <a:rPr b="1" lang="es" sz="1650"/>
              <a:t>stretch</a:t>
            </a:r>
            <a:r>
              <a:rPr lang="es" sz="1650"/>
              <a:t>. Ver segundo ejemplo interactivo </a:t>
            </a:r>
            <a:r>
              <a:rPr lang="es" sz="1650" u="sng">
                <a:solidFill>
                  <a:schemeClr val="hlink"/>
                </a:solidFill>
                <a:hlinkClick r:id="rId3"/>
              </a:rPr>
              <a:t>aquí</a:t>
            </a:r>
            <a:r>
              <a:rPr lang="es" sz="1650"/>
              <a:t>.</a:t>
            </a:r>
            <a:endParaRPr sz="1650"/>
          </a:p>
          <a:p>
            <a:pPr indent="0" lvl="0" marL="0" rtl="0" algn="l">
              <a:lnSpc>
                <a:spcPct val="115000"/>
              </a:lnSpc>
              <a:spcBef>
                <a:spcPts val="1200"/>
              </a:spcBef>
              <a:spcAft>
                <a:spcPts val="1200"/>
              </a:spcAft>
              <a:buClr>
                <a:schemeClr val="dk1"/>
              </a:buClr>
              <a:buSzPts val="1100"/>
              <a:buFont typeface="Arial"/>
              <a:buNone/>
            </a:pPr>
            <a:r>
              <a:rPr lang="es" sz="1650"/>
              <a:t>Existe un atajo para establecer valores de </a:t>
            </a:r>
            <a:r>
              <a:rPr b="1" lang="es" sz="1650"/>
              <a:t>align-content</a:t>
            </a:r>
            <a:r>
              <a:rPr lang="es" sz="1650"/>
              <a:t> y de</a:t>
            </a:r>
            <a:r>
              <a:rPr b="1" lang="es" sz="1650"/>
              <a:t> justify-content</a:t>
            </a:r>
            <a:r>
              <a:rPr lang="es" sz="1650"/>
              <a:t> a la vez, denominada </a:t>
            </a:r>
            <a:r>
              <a:rPr b="1" lang="es" sz="1650"/>
              <a:t>place-content</a:t>
            </a:r>
            <a:r>
              <a:rPr lang="es" sz="1650"/>
              <a:t>. Las dos clases siguientes proporcionan las mismas características:</a:t>
            </a:r>
            <a:endParaRPr sz="1650"/>
          </a:p>
        </p:txBody>
      </p:sp>
      <p:sp>
        <p:nvSpPr>
          <p:cNvPr id="412" name="Google Shape;412;p28"/>
          <p:cNvSpPr txBox="1"/>
          <p:nvPr/>
        </p:nvSpPr>
        <p:spPr>
          <a:xfrm>
            <a:off x="5087341" y="3991886"/>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space-around</a:t>
            </a:r>
            <a:endParaRPr b="1" i="0" sz="1300" u="none" cap="none" strike="noStrike">
              <a:solidFill>
                <a:srgbClr val="FFFFFF"/>
              </a:solidFill>
              <a:latin typeface="Montserrat"/>
              <a:ea typeface="Montserrat"/>
              <a:cs typeface="Montserrat"/>
              <a:sym typeface="Montserrat"/>
            </a:endParaRPr>
          </a:p>
        </p:txBody>
      </p:sp>
      <p:sp>
        <p:nvSpPr>
          <p:cNvPr id="413" name="Google Shape;413;p28"/>
          <p:cNvSpPr/>
          <p:nvPr/>
        </p:nvSpPr>
        <p:spPr>
          <a:xfrm>
            <a:off x="807163" y="3387948"/>
            <a:ext cx="4133700" cy="1045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E66D"/>
                </a:solidFill>
                <a:latin typeface="Consolas"/>
                <a:ea typeface="Consolas"/>
                <a:cs typeface="Consolas"/>
                <a:sym typeface="Consolas"/>
              </a:rPr>
              <a:t>.container</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display: </a:t>
            </a:r>
            <a:r>
              <a:rPr b="0" i="0" lang="es" sz="1400" u="none" cap="none" strike="noStrike">
                <a:solidFill>
                  <a:srgbClr val="EE5D43"/>
                </a:solidFill>
                <a:latin typeface="Consolas"/>
                <a:ea typeface="Consolas"/>
                <a:cs typeface="Consolas"/>
                <a:sym typeface="Consolas"/>
              </a:rPr>
              <a:t>flex</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place-content: </a:t>
            </a:r>
            <a:r>
              <a:rPr b="0" i="0" lang="es" sz="1400" u="none" cap="none" strike="noStrike">
                <a:solidFill>
                  <a:srgbClr val="EE5D43"/>
                </a:solidFill>
                <a:latin typeface="Consolas"/>
                <a:ea typeface="Consolas"/>
                <a:cs typeface="Consolas"/>
                <a:sym typeface="Consolas"/>
              </a:rPr>
              <a:t>flex-start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flex-end</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14" name="Google Shape;414;p28"/>
          <p:cNvSpPr/>
          <p:nvPr/>
        </p:nvSpPr>
        <p:spPr>
          <a:xfrm>
            <a:off x="5065038" y="3387950"/>
            <a:ext cx="3271800" cy="1045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E66D"/>
                </a:solidFill>
                <a:latin typeface="Consolas"/>
                <a:ea typeface="Consolas"/>
                <a:cs typeface="Consolas"/>
                <a:sym typeface="Consolas"/>
              </a:rPr>
              <a:t>.container</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align-content: </a:t>
            </a:r>
            <a:r>
              <a:rPr b="0" i="0" lang="es" sz="1400" u="none" cap="none" strike="noStrike">
                <a:solidFill>
                  <a:srgbClr val="EE5D43"/>
                </a:solidFill>
                <a:latin typeface="Consolas"/>
                <a:ea typeface="Consolas"/>
                <a:cs typeface="Consolas"/>
                <a:sym typeface="Consolas"/>
              </a:rPr>
              <a:t>flex-start</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justify-content: </a:t>
            </a:r>
            <a:r>
              <a:rPr b="0" i="0" lang="es" sz="1400" u="none" cap="none" strike="noStrike">
                <a:solidFill>
                  <a:srgbClr val="EE5D43"/>
                </a:solidFill>
                <a:latin typeface="Consolas"/>
                <a:ea typeface="Consolas"/>
                <a:cs typeface="Consolas"/>
                <a:sym typeface="Consolas"/>
              </a:rPr>
              <a:t>flex-end</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9"/>
          <p:cNvSpPr txBox="1"/>
          <p:nvPr>
            <p:ph idx="1" type="body"/>
          </p:nvPr>
        </p:nvSpPr>
        <p:spPr>
          <a:xfrm>
            <a:off x="432000" y="3513350"/>
            <a:ext cx="8280000" cy="1186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Clr>
                <a:schemeClr val="dk1"/>
              </a:buClr>
              <a:buSzPts val="1100"/>
              <a:buFont typeface="Arial"/>
              <a:buNone/>
            </a:pPr>
            <a:r>
              <a:rPr lang="es" sz="1650"/>
              <a:t>Si con </a:t>
            </a:r>
            <a:r>
              <a:rPr b="1" lang="es" sz="1650"/>
              <a:t>flex-grow</a:t>
            </a:r>
            <a:r>
              <a:rPr lang="es" sz="1650"/>
              <a:t> indicamos un valor de 1 a todos los ítems, todos serán del mismo tamaño. Si colocamos un valor de 1 a todos, pero a uno le indicamos 2, ese ítem será más grande que los anteriores. Por defecto tienen un valor de 0.</a:t>
            </a:r>
            <a:endParaRPr sz="1650"/>
          </a:p>
        </p:txBody>
      </p:sp>
      <p:sp>
        <p:nvSpPr>
          <p:cNvPr id="420" name="Google Shape;420;p29"/>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Propiedades de hijos</a:t>
            </a:r>
            <a:endParaRPr/>
          </a:p>
        </p:txBody>
      </p:sp>
      <p:sp>
        <p:nvSpPr>
          <p:cNvPr id="421" name="Google Shape;421;p2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Las siguientes propiedades se aplican sobre los ítems hijos:</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pic>
        <p:nvPicPr>
          <p:cNvPr id="422" name="Google Shape;422;p29"/>
          <p:cNvPicPr preferRelativeResize="0"/>
          <p:nvPr/>
        </p:nvPicPr>
        <p:blipFill rotWithShape="1">
          <a:blip r:embed="rId3">
            <a:alphaModFix/>
          </a:blip>
          <a:srcRect b="0" l="0" r="0" t="0"/>
          <a:stretch/>
        </p:blipFill>
        <p:spPr>
          <a:xfrm>
            <a:off x="1523586" y="1719654"/>
            <a:ext cx="6096827" cy="16919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0"/>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Propiedades de hijos</a:t>
            </a:r>
            <a:endParaRPr/>
          </a:p>
        </p:txBody>
      </p:sp>
      <p:sp>
        <p:nvSpPr>
          <p:cNvPr id="428" name="Google Shape;428;p3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b="1" lang="es" sz="1650"/>
              <a:t>flex-shrink</a:t>
            </a:r>
            <a:r>
              <a:rPr lang="es" sz="1650"/>
              <a:t> es opuesta a </a:t>
            </a:r>
            <a:r>
              <a:rPr b="1" lang="es" sz="1650"/>
              <a:t>flex-grow</a:t>
            </a:r>
            <a:r>
              <a:rPr lang="es" sz="1650"/>
              <a:t>,</a:t>
            </a:r>
            <a:r>
              <a:rPr b="1" lang="es" sz="1650"/>
              <a:t> </a:t>
            </a:r>
            <a:r>
              <a:rPr lang="es" sz="1650"/>
              <a:t>aplica un factor de decrecimiento. De esta forma, los ítems que tengan un valor numérico más grande, serán más pequeños, mientras que los que tengan un valor numérico más pequeño serán más grandes, justo al contrario de como funciona la propiedad </a:t>
            </a:r>
            <a:r>
              <a:rPr b="1" lang="es" sz="1650"/>
              <a:t>flex-grow</a:t>
            </a:r>
            <a:r>
              <a:rPr lang="es" sz="1650"/>
              <a:t>.</a:t>
            </a:r>
            <a:endParaRPr sz="1650"/>
          </a:p>
          <a:p>
            <a:pPr indent="0" lvl="0" marL="0" rtl="0" algn="l">
              <a:lnSpc>
                <a:spcPct val="115000"/>
              </a:lnSpc>
              <a:spcBef>
                <a:spcPts val="1200"/>
              </a:spcBef>
              <a:spcAft>
                <a:spcPts val="1200"/>
              </a:spcAft>
              <a:buClr>
                <a:schemeClr val="dk1"/>
              </a:buClr>
              <a:buSzPts val="1100"/>
              <a:buFont typeface="Arial"/>
              <a:buNone/>
            </a:pPr>
            <a:r>
              <a:rPr lang="es" sz="1650"/>
              <a:t>Por último, tenemos la propiedad </a:t>
            </a:r>
            <a:r>
              <a:rPr b="1" lang="es" sz="1650"/>
              <a:t>flex-basis</a:t>
            </a:r>
            <a:r>
              <a:rPr lang="es" sz="1650"/>
              <a:t>, que define el tamaño por defecto (de base) que tendrán los ítems antes de aplicarle la distribución de espacio. Generalmente, se aplica un tamaño (unidades, porcentajes, etc...), pero también se puede aplicar la palabra clave </a:t>
            </a:r>
            <a:r>
              <a:rPr b="1" lang="es" sz="1650"/>
              <a:t>content</a:t>
            </a:r>
            <a:r>
              <a:rPr lang="es" sz="1650"/>
              <a:t> que ajusta automáticamente el tamaño al contenido del ítem, que es su valor por defecto.</a:t>
            </a:r>
            <a:endParaRPr sz="165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1"/>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Atajo: Propiedades de hijos</a:t>
            </a:r>
            <a:endParaRPr/>
          </a:p>
        </p:txBody>
      </p:sp>
      <p:sp>
        <p:nvSpPr>
          <p:cNvPr id="434" name="Google Shape;434;p3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50"/>
              <a:t>Existe una propiedad llamada </a:t>
            </a:r>
            <a:r>
              <a:rPr b="1" lang="es" sz="1650"/>
              <a:t>flex</a:t>
            </a:r>
            <a:r>
              <a:rPr lang="es" sz="1650"/>
              <a:t> que sirve de atajo para estas tres propiedades de los ítems hijos. Funciona de la siguiente forma:</a:t>
            </a:r>
            <a:endParaRPr sz="1650"/>
          </a:p>
        </p:txBody>
      </p:sp>
      <p:sp>
        <p:nvSpPr>
          <p:cNvPr id="435" name="Google Shape;435;p31"/>
          <p:cNvSpPr/>
          <p:nvPr/>
        </p:nvSpPr>
        <p:spPr>
          <a:xfrm>
            <a:off x="1731145" y="2331398"/>
            <a:ext cx="56817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E66D"/>
                </a:solidFill>
                <a:latin typeface="Consolas"/>
                <a:ea typeface="Consolas"/>
                <a:cs typeface="Consolas"/>
                <a:sym typeface="Consolas"/>
              </a:rPr>
              <a:t>.item</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flex: &lt;flex-grow&gt; &lt;flex-shrink&gt; &lt;flex-basis&gt;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flex: </a:t>
            </a:r>
            <a:r>
              <a:rPr b="0" i="0" lang="es" sz="1400" u="none" cap="none" strike="noStrike">
                <a:solidFill>
                  <a:srgbClr val="F39C12"/>
                </a:solidFill>
                <a:latin typeface="Consolas"/>
                <a:ea typeface="Consolas"/>
                <a:cs typeface="Consolas"/>
                <a:sym typeface="Consolas"/>
              </a:rPr>
              <a:t>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3</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35%</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2"/>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Huecos (gaps)</a:t>
            </a:r>
            <a:endParaRPr/>
          </a:p>
        </p:txBody>
      </p:sp>
      <p:sp>
        <p:nvSpPr>
          <p:cNvPr id="441" name="Google Shape;441;p3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Las propiedades </a:t>
            </a:r>
            <a:r>
              <a:rPr b="1" lang="es" sz="1650"/>
              <a:t>row-gap</a:t>
            </a:r>
            <a:r>
              <a:rPr lang="es" sz="1650"/>
              <a:t> y </a:t>
            </a:r>
            <a:r>
              <a:rPr b="1" lang="es" sz="1650"/>
              <a:t>column-gap</a:t>
            </a:r>
            <a:r>
              <a:rPr lang="es" sz="1650"/>
              <a:t> establecen el tamaño del «hueco» entre ítems desde el elemento contenedor, sin necesidad de utilizar </a:t>
            </a:r>
            <a:r>
              <a:rPr b="1" lang="es" sz="1650"/>
              <a:t>padding</a:t>
            </a:r>
            <a:r>
              <a:rPr lang="es" sz="1650"/>
              <a:t> o </a:t>
            </a:r>
            <a:r>
              <a:rPr b="1" lang="es" sz="1650"/>
              <a:t>margin</a:t>
            </a:r>
            <a:r>
              <a:rPr lang="es" sz="1650"/>
              <a:t> en los elementos hijos.</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pic>
        <p:nvPicPr>
          <p:cNvPr id="442" name="Google Shape;442;p32"/>
          <p:cNvPicPr preferRelativeResize="0"/>
          <p:nvPr/>
        </p:nvPicPr>
        <p:blipFill rotWithShape="1">
          <a:blip r:embed="rId3">
            <a:alphaModFix/>
          </a:blip>
          <a:srcRect b="0" l="0" r="0" t="0"/>
          <a:stretch/>
        </p:blipFill>
        <p:spPr>
          <a:xfrm>
            <a:off x="1431126" y="2421050"/>
            <a:ext cx="6281738" cy="1085640"/>
          </a:xfrm>
          <a:prstGeom prst="rect">
            <a:avLst/>
          </a:prstGeom>
          <a:noFill/>
          <a:ln>
            <a:noFill/>
          </a:ln>
        </p:spPr>
      </p:pic>
      <p:sp>
        <p:nvSpPr>
          <p:cNvPr id="443" name="Google Shape;443;p32"/>
          <p:cNvSpPr txBox="1"/>
          <p:nvPr>
            <p:ph idx="1" type="body"/>
          </p:nvPr>
        </p:nvSpPr>
        <p:spPr>
          <a:xfrm>
            <a:off x="432000" y="3513350"/>
            <a:ext cx="8280000" cy="1186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Clr>
                <a:schemeClr val="dk1"/>
              </a:buClr>
              <a:buSzPts val="1100"/>
              <a:buFont typeface="Arial"/>
              <a:buNone/>
            </a:pPr>
            <a:r>
              <a:rPr lang="es" sz="1650"/>
              <a:t>Sólo una de las dos propiedades tendrá efecto, dependiendo de si </a:t>
            </a:r>
            <a:r>
              <a:rPr b="1" lang="es" sz="1650"/>
              <a:t>flex-direction</a:t>
            </a:r>
            <a:r>
              <a:rPr lang="es" sz="1650"/>
              <a:t> está establecida en </a:t>
            </a:r>
            <a:r>
              <a:rPr b="1" lang="es" sz="1650"/>
              <a:t>column</a:t>
            </a:r>
            <a:r>
              <a:rPr lang="es" sz="1650"/>
              <a:t> o en </a:t>
            </a:r>
            <a:r>
              <a:rPr b="1" lang="es" sz="1650"/>
              <a:t>row</a:t>
            </a:r>
            <a:r>
              <a:rPr lang="es" sz="1650"/>
              <a:t>. Es posible usar ambas cuando</a:t>
            </a:r>
            <a:r>
              <a:rPr b="1" lang="es" sz="1650"/>
              <a:t> flex-wrap:</a:t>
            </a:r>
            <a:r>
              <a:rPr lang="es" sz="1650"/>
              <a:t> </a:t>
            </a:r>
            <a:r>
              <a:rPr b="1" lang="es" sz="1650"/>
              <a:t>wrap</a:t>
            </a:r>
            <a:r>
              <a:rPr lang="es" sz="1650"/>
              <a:t>, disponiendo de multicolumnas flexbox. Ver ejemplo interactivo </a:t>
            </a:r>
            <a:r>
              <a:rPr lang="es" sz="1650" u="sng">
                <a:solidFill>
                  <a:schemeClr val="hlink"/>
                </a:solidFill>
                <a:hlinkClick r:id="rId4"/>
              </a:rPr>
              <a:t>aquí</a:t>
            </a:r>
            <a:r>
              <a:rPr lang="es" sz="1650"/>
              <a:t>.</a:t>
            </a:r>
            <a:endParaRPr sz="165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3"/>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Orden de los ítems</a:t>
            </a:r>
            <a:endParaRPr/>
          </a:p>
        </p:txBody>
      </p:sp>
      <p:sp>
        <p:nvSpPr>
          <p:cNvPr id="449" name="Google Shape;449;p3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Por último, y quizás una de las propiedades más interesantes, es </a:t>
            </a:r>
            <a:r>
              <a:rPr b="1" lang="es" sz="1650"/>
              <a:t>order</a:t>
            </a:r>
            <a:r>
              <a:rPr lang="es" sz="1650"/>
              <a:t>, que modifica y establece el orden de los ítems según una secuencia numérica.</a:t>
            </a:r>
            <a:endParaRPr sz="1650"/>
          </a:p>
          <a:p>
            <a:pPr indent="0" lvl="0" marL="0" rtl="0" algn="l">
              <a:lnSpc>
                <a:spcPct val="115000"/>
              </a:lnSpc>
              <a:spcBef>
                <a:spcPts val="1200"/>
              </a:spcBef>
              <a:spcAft>
                <a:spcPts val="0"/>
              </a:spcAft>
              <a:buClr>
                <a:schemeClr val="dk1"/>
              </a:buClr>
              <a:buSzPts val="1100"/>
              <a:buFont typeface="Arial"/>
              <a:buNone/>
            </a:pPr>
            <a:r>
              <a:rPr lang="es" sz="1650"/>
              <a:t>Por defecto, todos los ítems flex tienen un </a:t>
            </a:r>
            <a:r>
              <a:rPr b="1" lang="es" sz="1650"/>
              <a:t>order: 0</a:t>
            </a:r>
            <a:r>
              <a:rPr lang="es" sz="1650"/>
              <a:t> implícito, aunque no se especifique. Si indicamos un </a:t>
            </a:r>
            <a:r>
              <a:rPr b="1" lang="es" sz="1650"/>
              <a:t>order</a:t>
            </a:r>
            <a:r>
              <a:rPr lang="es" sz="1650"/>
              <a:t> con un valor numérico, se reubican los ítems según su número, colocando primero los ítems con número más pequeño (incluso valores negativos) y después los ítems con números más altos. De esta forma reordenamos fácilmente los ítems, incluso utilizando </a:t>
            </a:r>
            <a:r>
              <a:rPr i="1" lang="es" sz="1650"/>
              <a:t>media queries</a:t>
            </a:r>
            <a:r>
              <a:rPr lang="es" sz="1650"/>
              <a:t> o </a:t>
            </a:r>
            <a:r>
              <a:rPr i="1" lang="es" sz="1650"/>
              <a:t>responsive design</a:t>
            </a:r>
            <a:r>
              <a:rPr lang="es" sz="1650"/>
              <a:t>.</a:t>
            </a:r>
            <a:endParaRPr sz="1650"/>
          </a:p>
          <a:p>
            <a:pPr indent="0" lvl="0" marL="0" rtl="0" algn="l">
              <a:lnSpc>
                <a:spcPct val="115000"/>
              </a:lnSpc>
              <a:spcBef>
                <a:spcPts val="1200"/>
              </a:spcBef>
              <a:spcAft>
                <a:spcPts val="1200"/>
              </a:spcAft>
              <a:buClr>
                <a:schemeClr val="dk1"/>
              </a:buClr>
              <a:buSzPts val="1100"/>
              <a:buFont typeface="Arial"/>
              <a:buNone/>
            </a:pPr>
            <a:r>
              <a:rPr lang="es" sz="1650"/>
              <a:t>Ver ejemplo interactivo </a:t>
            </a:r>
            <a:r>
              <a:rPr lang="es" sz="1650" u="sng">
                <a:solidFill>
                  <a:schemeClr val="hlink"/>
                </a:solidFill>
                <a:hlinkClick r:id="rId3"/>
              </a:rPr>
              <a:t>aquí</a:t>
            </a:r>
            <a:r>
              <a:rPr lang="es" sz="1650"/>
              <a:t>.</a:t>
            </a:r>
            <a:endParaRPr sz="165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4"/>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455" name="Google Shape;455;p3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Artículos de interés</a:t>
            </a:r>
            <a:endParaRPr/>
          </a:p>
        </p:txBody>
      </p:sp>
      <p:sp>
        <p:nvSpPr>
          <p:cNvPr id="461" name="Google Shape;461;p3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s" sz="1650"/>
              <a:t>Material adicional:</a:t>
            </a:r>
            <a:endParaRPr sz="1650"/>
          </a:p>
          <a:p>
            <a:pPr indent="0" lvl="0" marL="0" rtl="0" algn="l">
              <a:lnSpc>
                <a:spcPct val="100000"/>
              </a:lnSpc>
              <a:spcBef>
                <a:spcPts val="0"/>
              </a:spcBef>
              <a:spcAft>
                <a:spcPts val="0"/>
              </a:spcAft>
              <a:buClr>
                <a:schemeClr val="dk1"/>
              </a:buClr>
              <a:buSzPts val="1100"/>
              <a:buFont typeface="Arial"/>
              <a:buNone/>
            </a:pPr>
            <a:r>
              <a:rPr lang="es" sz="1200" u="sng">
                <a:solidFill>
                  <a:schemeClr val="hlink"/>
                </a:solidFill>
                <a:hlinkClick r:id="rId3"/>
              </a:rPr>
              <a:t>https://www.w3schools.com/css/css3_flexbox.asp</a:t>
            </a:r>
            <a:br>
              <a:rPr lang="es" sz="1200"/>
            </a:br>
            <a:r>
              <a:rPr lang="es" sz="1200" u="sng">
                <a:solidFill>
                  <a:schemeClr val="hlink"/>
                </a:solidFill>
                <a:hlinkClick r:id="rId4"/>
              </a:rPr>
              <a:t>https://lenguajecss.com/css/maquetacion-y-colocacion/flexbox/</a:t>
            </a:r>
            <a:br>
              <a:rPr lang="es" sz="1200"/>
            </a:br>
            <a:r>
              <a:rPr lang="es" sz="1200" u="sng">
                <a:solidFill>
                  <a:schemeClr val="hlink"/>
                </a:solidFill>
                <a:hlinkClick r:id="rId5"/>
              </a:rPr>
              <a:t>http://www.falconmasters.com/css/guia-completa-flexbox/</a:t>
            </a:r>
            <a:endParaRPr sz="1200"/>
          </a:p>
          <a:p>
            <a:pPr indent="0" lvl="0" marL="0" rtl="0" algn="l">
              <a:lnSpc>
                <a:spcPct val="100000"/>
              </a:lnSpc>
              <a:spcBef>
                <a:spcPts val="1000"/>
              </a:spcBef>
              <a:spcAft>
                <a:spcPts val="0"/>
              </a:spcAft>
              <a:buClr>
                <a:schemeClr val="dk1"/>
              </a:buClr>
              <a:buSzPts val="1100"/>
              <a:buFont typeface="Arial"/>
              <a:buNone/>
            </a:pPr>
            <a:r>
              <a:rPr lang="es" sz="1650"/>
              <a:t>Material multimedia:</a:t>
            </a:r>
            <a:endParaRPr sz="1650"/>
          </a:p>
          <a:p>
            <a:pPr indent="0" lvl="0" marL="0" rtl="0" algn="l">
              <a:lnSpc>
                <a:spcPct val="100000"/>
              </a:lnSpc>
              <a:spcBef>
                <a:spcPts val="0"/>
              </a:spcBef>
              <a:spcAft>
                <a:spcPts val="0"/>
              </a:spcAft>
              <a:buClr>
                <a:schemeClr val="dk1"/>
              </a:buClr>
              <a:buSzPts val="1100"/>
              <a:buFont typeface="Arial"/>
              <a:buNone/>
            </a:pPr>
            <a:r>
              <a:rPr lang="es" sz="1200" u="sng">
                <a:solidFill>
                  <a:schemeClr val="hlink"/>
                </a:solidFill>
                <a:hlinkClick r:id="rId6"/>
              </a:rPr>
              <a:t>Flexbox 1 – Introducción</a:t>
            </a:r>
            <a:br>
              <a:rPr lang="es" sz="1200"/>
            </a:br>
            <a:r>
              <a:rPr lang="es" sz="1200" u="sng">
                <a:solidFill>
                  <a:schemeClr val="hlink"/>
                </a:solidFill>
                <a:hlinkClick r:id="rId7"/>
              </a:rPr>
              <a:t>Flexbox 2 - Propiedades de elementos hijos</a:t>
            </a:r>
            <a:br>
              <a:rPr lang="es" sz="1200"/>
            </a:br>
            <a:r>
              <a:rPr lang="es" sz="1200" u="sng">
                <a:solidFill>
                  <a:schemeClr val="hlink"/>
                </a:solidFill>
                <a:hlinkClick r:id="rId8"/>
              </a:rPr>
              <a:t>Flexbox 3 - Sitio Web responsive (ejemplo explicado)</a:t>
            </a:r>
            <a:endParaRPr sz="1200"/>
          </a:p>
          <a:p>
            <a:pPr indent="0" lvl="0" marL="0" rtl="0" algn="l">
              <a:lnSpc>
                <a:spcPct val="100000"/>
              </a:lnSpc>
              <a:spcBef>
                <a:spcPts val="1000"/>
              </a:spcBef>
              <a:spcAft>
                <a:spcPts val="0"/>
              </a:spcAft>
              <a:buClr>
                <a:schemeClr val="dk1"/>
              </a:buClr>
              <a:buSzPts val="1100"/>
              <a:buFont typeface="Arial"/>
              <a:buNone/>
            </a:pPr>
            <a:r>
              <a:rPr lang="es" sz="1550"/>
              <a:t>Media Queries:</a:t>
            </a:r>
            <a:br>
              <a:rPr lang="es" sz="1550"/>
            </a:br>
            <a:r>
              <a:rPr lang="es" sz="1200" u="sng">
                <a:solidFill>
                  <a:schemeClr val="accent5"/>
                </a:solidFill>
                <a:highlight>
                  <a:schemeClr val="lt1"/>
                </a:highlight>
                <a:hlinkClick r:id="rId9">
                  <a:extLst>
                    <a:ext uri="{A12FA001-AC4F-418D-AE19-62706E023703}">
                      <ahyp:hlinkClr val="tx"/>
                    </a:ext>
                  </a:extLst>
                </a:hlinkClick>
              </a:rPr>
              <a:t>https://www.w3schools.com/css/css_rwd_mediaqueries.asp</a:t>
            </a:r>
            <a:br>
              <a:rPr lang="es" sz="1200">
                <a:solidFill>
                  <a:schemeClr val="accent5"/>
                </a:solidFill>
              </a:rPr>
            </a:br>
            <a:r>
              <a:rPr lang="es" sz="1200" u="sng">
                <a:solidFill>
                  <a:schemeClr val="accent5"/>
                </a:solidFill>
                <a:hlinkClick r:id="rId10">
                  <a:extLst>
                    <a:ext uri="{A12FA001-AC4F-418D-AE19-62706E023703}">
                      <ahyp:hlinkClr val="tx"/>
                    </a:ext>
                  </a:extLst>
                </a:hlinkClick>
              </a:rPr>
              <a:t>https://www.w3schools.com/css/css3_mediaqueries_ex.asp</a:t>
            </a:r>
            <a:r>
              <a:rPr lang="es" sz="1200"/>
              <a:t> </a:t>
            </a:r>
            <a:br>
              <a:rPr lang="es" sz="1200"/>
            </a:br>
            <a:r>
              <a:rPr lang="es" sz="1200" u="sng">
                <a:solidFill>
                  <a:schemeClr val="accent5"/>
                </a:solidFill>
                <a:highlight>
                  <a:schemeClr val="lt1"/>
                </a:highlight>
                <a:hlinkClick r:id="rId11">
                  <a:extLst>
                    <a:ext uri="{A12FA001-AC4F-418D-AE19-62706E023703}">
                      <ahyp:hlinkClr val="tx"/>
                    </a:ext>
                  </a:extLst>
                </a:hlinkClick>
              </a:rPr>
              <a:t>https://www.w3schools.com/cssref/css3_pr_mediaquery.asp</a:t>
            </a:r>
            <a:br>
              <a:rPr lang="es" sz="1200">
                <a:solidFill>
                  <a:schemeClr val="accent5"/>
                </a:solidFill>
              </a:rPr>
            </a:br>
            <a:r>
              <a:rPr lang="es" sz="1200" u="sng">
                <a:solidFill>
                  <a:schemeClr val="accent5"/>
                </a:solidFill>
                <a:highlight>
                  <a:schemeClr val="lt1"/>
                </a:highlight>
                <a:hlinkClick r:id="rId12">
                  <a:extLst>
                    <a:ext uri="{A12FA001-AC4F-418D-AE19-62706E023703}">
                      <ahyp:hlinkClr val="tx"/>
                    </a:ext>
                  </a:extLst>
                </a:hlinkClick>
              </a:rPr>
              <a:t>https://lenguajecss.com/css/responsive-web-design/media-queries/</a:t>
            </a:r>
            <a:endParaRPr sz="1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6"/>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Tarea para el Proyecto:</a:t>
            </a:r>
            <a:endParaRPr/>
          </a:p>
        </p:txBody>
      </p:sp>
      <p:sp>
        <p:nvSpPr>
          <p:cNvPr id="467" name="Google Shape;467;p36"/>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En función de la distribución (</a:t>
            </a:r>
            <a:r>
              <a:rPr i="1" lang="es"/>
              <a:t>layout</a:t>
            </a:r>
            <a:r>
              <a:rPr lang="es"/>
              <a:t>) elegida para el proyecto utilizar Flexbox para maquetar el encabezado (</a:t>
            </a:r>
            <a:r>
              <a:rPr i="1" lang="es"/>
              <a:t>header</a:t>
            </a:r>
            <a:r>
              <a:rPr lang="es"/>
              <a:t>) y/o pie (</a:t>
            </a:r>
            <a:r>
              <a:rPr i="1" lang="es"/>
              <a:t>footer</a:t>
            </a:r>
            <a:r>
              <a:rPr lang="es"/>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7"/>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8"/>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a:t>
            </a:r>
            <a:r>
              <a:rPr b="0" lang="es" sz="3200">
                <a:latin typeface="Montserrat SemiBold"/>
                <a:ea typeface="Montserrat SemiBold"/>
                <a:cs typeface="Montserrat SemiBold"/>
                <a:sym typeface="Montserrat SemiBold"/>
              </a:rPr>
              <a:t>de repaso</a:t>
            </a:r>
            <a:r>
              <a:rPr b="0" lang="es" sz="3200">
                <a:latin typeface="Montserrat SemiBold"/>
                <a:ea typeface="Montserrat SemiBold"/>
                <a:cs typeface="Montserrat SemiBold"/>
                <a:sym typeface="Montserrat SemiBold"/>
              </a:rPr>
              <a:t>.</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9"/>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09</a:t>
            </a:r>
            <a:endParaRPr/>
          </a:p>
        </p:txBody>
      </p:sp>
      <p:sp>
        <p:nvSpPr>
          <p:cNvPr id="163" name="Google Shape;163;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08</a:t>
            </a:r>
            <a:endParaRPr/>
          </a:p>
        </p:txBody>
      </p:sp>
      <p:sp>
        <p:nvSpPr>
          <p:cNvPr id="164" name="Google Shape;164;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10</a:t>
            </a:r>
            <a:endParaRPr/>
          </a:p>
        </p:txBody>
      </p:sp>
      <p:sp>
        <p:nvSpPr>
          <p:cNvPr id="165" name="Google Shape;165;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CSS 4 - Selectores avanzados y Animaciones</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Selectores avanzados.</a:t>
            </a:r>
            <a:endParaRPr/>
          </a:p>
          <a:p>
            <a:pPr indent="-292100" lvl="0" marL="457200" rtl="0" algn="l">
              <a:lnSpc>
                <a:spcPct val="100000"/>
              </a:lnSpc>
              <a:spcBef>
                <a:spcPts val="0"/>
              </a:spcBef>
              <a:spcAft>
                <a:spcPts val="0"/>
              </a:spcAft>
              <a:buSzPts val="1000"/>
              <a:buChar char="●"/>
            </a:pPr>
            <a:r>
              <a:rPr lang="es"/>
              <a:t>Animaciones con CSS.</a:t>
            </a:r>
            <a:endParaRPr/>
          </a:p>
          <a:p>
            <a:pPr indent="-292100" lvl="0" marL="457200" rtl="0" algn="l">
              <a:lnSpc>
                <a:spcPct val="100000"/>
              </a:lnSpc>
              <a:spcBef>
                <a:spcPts val="0"/>
              </a:spcBef>
              <a:spcAft>
                <a:spcPts val="0"/>
              </a:spcAft>
              <a:buSzPts val="1000"/>
              <a:buChar char="●"/>
            </a:pPr>
            <a:r>
              <a:rPr lang="es"/>
              <a:t>Incorporación de transformaciones y transiciones a elementos.</a:t>
            </a:r>
            <a:endParaRPr/>
          </a:p>
          <a:p>
            <a:pPr indent="-292100" lvl="0" marL="457200" rtl="0" algn="l">
              <a:lnSpc>
                <a:spcPct val="100000"/>
              </a:lnSpc>
              <a:spcBef>
                <a:spcPts val="0"/>
              </a:spcBef>
              <a:spcAft>
                <a:spcPts val="0"/>
              </a:spcAft>
              <a:buSzPts val="1000"/>
              <a:buChar char="●"/>
            </a:pPr>
            <a:r>
              <a:rPr lang="es"/>
              <a:t>Introducción Responsive Web Design.</a:t>
            </a:r>
            <a:endParaRPr b="1"/>
          </a:p>
          <a:p>
            <a:pPr indent="0" lvl="0" marL="457200" rtl="0" algn="l">
              <a:lnSpc>
                <a:spcPct val="100000"/>
              </a:lnSpc>
              <a:spcBef>
                <a:spcPts val="0"/>
              </a:spcBef>
              <a:spcAft>
                <a:spcPts val="0"/>
              </a:spcAft>
              <a:buSzPts val="1000"/>
              <a:buNone/>
            </a:pPr>
            <a:r>
              <a:t/>
            </a:r>
            <a:endParaRPr b="1"/>
          </a:p>
        </p:txBody>
      </p:sp>
      <p:sp>
        <p:nvSpPr>
          <p:cNvPr id="166" name="Google Shape;166;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CSS 6 - Grid</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Implementación de Grid.</a:t>
            </a:r>
            <a:endParaRPr/>
          </a:p>
          <a:p>
            <a:pPr indent="-292100" lvl="0" marL="457200" rtl="0" algn="l">
              <a:lnSpc>
                <a:spcPct val="100000"/>
              </a:lnSpc>
              <a:spcBef>
                <a:spcPts val="0"/>
              </a:spcBef>
              <a:spcAft>
                <a:spcPts val="0"/>
              </a:spcAft>
              <a:buSzPts val="1000"/>
              <a:buChar char="●"/>
            </a:pPr>
            <a:r>
              <a:rPr lang="es"/>
              <a:t>Maquetado con Flex y Grid.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000"/>
              <a:buNone/>
            </a:pPr>
            <a:r>
              <a:t/>
            </a:r>
            <a:endParaRPr/>
          </a:p>
        </p:txBody>
      </p:sp>
      <p:sp>
        <p:nvSpPr>
          <p:cNvPr id="167" name="Google Shape;167;p4"/>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CSS 5 - Flexbox</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Media Queries.</a:t>
            </a:r>
            <a:endParaRPr/>
          </a:p>
          <a:p>
            <a:pPr indent="-292100" lvl="0" marL="457200" rtl="0" algn="l">
              <a:lnSpc>
                <a:spcPct val="100000"/>
              </a:lnSpc>
              <a:spcBef>
                <a:spcPts val="0"/>
              </a:spcBef>
              <a:spcAft>
                <a:spcPts val="0"/>
              </a:spcAft>
              <a:buSzPts val="1000"/>
              <a:buChar char="●"/>
            </a:pPr>
            <a:r>
              <a:rPr lang="es"/>
              <a:t>¿Qué es Flexbox?</a:t>
            </a:r>
            <a:endParaRPr/>
          </a:p>
          <a:p>
            <a:pPr indent="-292100" lvl="0" marL="457200" rtl="0" algn="l">
              <a:lnSpc>
                <a:spcPct val="100000"/>
              </a:lnSpc>
              <a:spcBef>
                <a:spcPts val="0"/>
              </a:spcBef>
              <a:spcAft>
                <a:spcPts val="0"/>
              </a:spcAft>
              <a:buSzPts val="1000"/>
              <a:buChar char="●"/>
            </a:pPr>
            <a:r>
              <a:rPr lang="es"/>
              <a:t>Propiedades para el contenedor Flex, y los Flex items.</a:t>
            </a:r>
            <a:endParaRPr/>
          </a:p>
          <a:p>
            <a:pPr indent="0" lvl="0" marL="457200" rtl="0" algn="l">
              <a:lnSpc>
                <a:spcPct val="100000"/>
              </a:lnSpc>
              <a:spcBef>
                <a:spcPts val="0"/>
              </a:spcBef>
              <a:spcAft>
                <a:spcPts val="0"/>
              </a:spcAft>
              <a:buSzPts val="1000"/>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Media Queries</a:t>
            </a:r>
            <a:endParaRPr/>
          </a:p>
        </p:txBody>
      </p:sp>
      <p:sp>
        <p:nvSpPr>
          <p:cNvPr id="173" name="Google Shape;173;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Puntos de corte (Breakpoints)</a:t>
            </a:r>
            <a:endParaRPr/>
          </a:p>
        </p:txBody>
      </p:sp>
      <p:sp>
        <p:nvSpPr>
          <p:cNvPr id="179" name="Google Shape;179;p6"/>
          <p:cNvSpPr txBox="1"/>
          <p:nvPr>
            <p:ph idx="1" type="body"/>
          </p:nvPr>
        </p:nvSpPr>
        <p:spPr>
          <a:xfrm>
            <a:off x="432025" y="14572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t/>
            </a:r>
            <a:endParaRPr sz="1550"/>
          </a:p>
        </p:txBody>
      </p:sp>
      <p:sp>
        <p:nvSpPr>
          <p:cNvPr id="180" name="Google Shape;180;p6"/>
          <p:cNvSpPr/>
          <p:nvPr/>
        </p:nvSpPr>
        <p:spPr>
          <a:xfrm>
            <a:off x="432026" y="1246200"/>
            <a:ext cx="4011300" cy="3308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padding: </a:t>
            </a:r>
            <a:r>
              <a:rPr b="0" i="0" lang="es" sz="1100" u="none" cap="none" strike="noStrike">
                <a:solidFill>
                  <a:srgbClr val="F39C12"/>
                </a:solidFill>
                <a:latin typeface="Consolas"/>
                <a:ea typeface="Consolas"/>
                <a:cs typeface="Consolas"/>
                <a:sym typeface="Consolas"/>
              </a:rPr>
              <a:t>20px</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color: </a:t>
            </a:r>
            <a:r>
              <a:rPr b="0" i="0" lang="es" sz="1100" u="none" cap="none" strike="noStrike">
                <a:solidFill>
                  <a:srgbClr val="EE5D43"/>
                </a:solidFill>
                <a:latin typeface="Consolas"/>
                <a:ea typeface="Consolas"/>
                <a:cs typeface="Consolas"/>
                <a:sym typeface="Consolas"/>
              </a:rPr>
              <a:t>white</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Extra small devices (600px and down)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(max-width: </a:t>
            </a:r>
            <a:r>
              <a:rPr b="0" i="0" lang="es" sz="1100" u="none" cap="none" strike="noStrike">
                <a:solidFill>
                  <a:srgbClr val="F39C12"/>
                </a:solidFill>
                <a:latin typeface="Consolas"/>
                <a:ea typeface="Consolas"/>
                <a:cs typeface="Consolas"/>
                <a:sym typeface="Consolas"/>
              </a:rPr>
              <a:t>600px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red</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Small devices (600px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(min-width: </a:t>
            </a:r>
            <a:r>
              <a:rPr b="0" i="0" lang="es" sz="1100" u="none" cap="none" strike="noStrike">
                <a:solidFill>
                  <a:srgbClr val="F39C12"/>
                </a:solidFill>
                <a:latin typeface="Consolas"/>
                <a:ea typeface="Consolas"/>
                <a:cs typeface="Consolas"/>
                <a:sym typeface="Consolas"/>
              </a:rPr>
              <a:t>600px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green</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Medium devices (768px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(min-width: </a:t>
            </a:r>
            <a:r>
              <a:rPr b="0" i="0" lang="es" sz="1100" u="none" cap="none" strike="noStrike">
                <a:solidFill>
                  <a:srgbClr val="F39C12"/>
                </a:solidFill>
                <a:latin typeface="Consolas"/>
                <a:ea typeface="Consolas"/>
                <a:cs typeface="Consolas"/>
                <a:sym typeface="Consolas"/>
              </a:rPr>
              <a:t>768px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blue</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  </a:t>
            </a:r>
            <a:endParaRPr b="0" i="0" sz="1100" u="none" cap="none" strike="noStrike">
              <a:solidFill>
                <a:srgbClr val="000000"/>
              </a:solidFill>
              <a:latin typeface="Arial"/>
              <a:ea typeface="Arial"/>
              <a:cs typeface="Arial"/>
              <a:sym typeface="Arial"/>
            </a:endParaRPr>
          </a:p>
        </p:txBody>
      </p:sp>
      <p:sp>
        <p:nvSpPr>
          <p:cNvPr id="181" name="Google Shape;181;p6"/>
          <p:cNvSpPr/>
          <p:nvPr/>
        </p:nvSpPr>
        <p:spPr>
          <a:xfrm>
            <a:off x="4700675" y="1246200"/>
            <a:ext cx="4011300" cy="1954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Large devices (992px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(min-width: </a:t>
            </a:r>
            <a:r>
              <a:rPr b="0" i="0" lang="es" sz="1100" u="none" cap="none" strike="noStrike">
                <a:solidFill>
                  <a:srgbClr val="F39C12"/>
                </a:solidFill>
                <a:latin typeface="Consolas"/>
                <a:ea typeface="Consolas"/>
                <a:cs typeface="Consolas"/>
                <a:sym typeface="Consolas"/>
              </a:rPr>
              <a:t>992px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orange</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Extra large devices (1200px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(min-width: </a:t>
            </a:r>
            <a:r>
              <a:rPr b="0" i="0" lang="es" sz="1100" u="none" cap="none" strike="noStrike">
                <a:solidFill>
                  <a:srgbClr val="F39C12"/>
                </a:solidFill>
                <a:latin typeface="Consolas"/>
                <a:ea typeface="Consolas"/>
                <a:cs typeface="Consolas"/>
                <a:sym typeface="Consolas"/>
              </a:rPr>
              <a:t>1200px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pink</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2" name="Google Shape;182;p6"/>
          <p:cNvSpPr txBox="1"/>
          <p:nvPr/>
        </p:nvSpPr>
        <p:spPr>
          <a:xfrm>
            <a:off x="4549772" y="3267000"/>
            <a:ext cx="3352200" cy="139290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rgbClr val="000000"/>
              </a:buClr>
              <a:buSzPts val="1200"/>
              <a:buFont typeface="Montserrat"/>
              <a:buNone/>
            </a:pPr>
            <a:r>
              <a:rPr b="1" i="0" lang="es" sz="1200" u="none" cap="none" strike="noStrike">
                <a:solidFill>
                  <a:srgbClr val="000000"/>
                </a:solidFill>
                <a:latin typeface="Montserrat"/>
                <a:ea typeface="Montserrat"/>
                <a:cs typeface="Montserrat"/>
                <a:sym typeface="Montserrat"/>
              </a:rPr>
              <a:t>Puntos de corte (según ancho):</a:t>
            </a:r>
            <a:endParaRPr b="0" i="0" sz="1200" u="none" cap="none" strike="noStrike">
              <a:solidFill>
                <a:srgbClr val="000000"/>
              </a:solidFill>
              <a:latin typeface="Montserrat"/>
              <a:ea typeface="Montserrat"/>
              <a:cs typeface="Montserrat"/>
              <a:sym typeface="Montserrat"/>
            </a:endParaRPr>
          </a:p>
          <a:p>
            <a:pPr indent="-171450" lvl="0" marL="285747" marR="0" rtl="0" algn="l">
              <a:lnSpc>
                <a:spcPct val="100000"/>
              </a:lnSpc>
              <a:spcBef>
                <a:spcPts val="30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Hasta 600 px: Fondo rojo</a:t>
            </a:r>
            <a:endParaRPr b="0" i="0" sz="1200" u="none" cap="none" strike="noStrike">
              <a:solidFill>
                <a:srgbClr val="000000"/>
              </a:solidFill>
              <a:latin typeface="Montserrat"/>
              <a:ea typeface="Montserrat"/>
              <a:cs typeface="Montserrat"/>
              <a:sym typeface="Montserrat"/>
            </a:endParaRPr>
          </a:p>
          <a:p>
            <a:pPr indent="-171450" lvl="0" marL="285747" marR="0" rtl="0" algn="l">
              <a:lnSpc>
                <a:spcPct val="100000"/>
              </a:lnSpc>
              <a:spcBef>
                <a:spcPts val="30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Desde 600 px: Fondo verde</a:t>
            </a:r>
            <a:endParaRPr b="0" i="0" sz="1200" u="none" cap="none" strike="noStrike">
              <a:solidFill>
                <a:srgbClr val="000000"/>
              </a:solidFill>
              <a:latin typeface="Montserrat"/>
              <a:ea typeface="Montserrat"/>
              <a:cs typeface="Montserrat"/>
              <a:sym typeface="Montserrat"/>
            </a:endParaRPr>
          </a:p>
          <a:p>
            <a:pPr indent="-171450" lvl="0" marL="285747" marR="0" rtl="0" algn="l">
              <a:lnSpc>
                <a:spcPct val="100000"/>
              </a:lnSpc>
              <a:spcBef>
                <a:spcPts val="30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Desde 768 px: Fondo azul</a:t>
            </a:r>
            <a:endParaRPr b="0" i="0" sz="1200" u="none" cap="none" strike="noStrike">
              <a:solidFill>
                <a:srgbClr val="000000"/>
              </a:solidFill>
              <a:latin typeface="Montserrat"/>
              <a:ea typeface="Montserrat"/>
              <a:cs typeface="Montserrat"/>
              <a:sym typeface="Montserrat"/>
            </a:endParaRPr>
          </a:p>
          <a:p>
            <a:pPr indent="-171450" lvl="0" marL="285747" marR="0" rtl="0" algn="l">
              <a:lnSpc>
                <a:spcPct val="100000"/>
              </a:lnSpc>
              <a:spcBef>
                <a:spcPts val="30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Desde 992 px: Fondo naranja</a:t>
            </a:r>
            <a:endParaRPr b="0" i="0" sz="1200" u="none" cap="none" strike="noStrike">
              <a:solidFill>
                <a:srgbClr val="000000"/>
              </a:solidFill>
              <a:latin typeface="Montserrat"/>
              <a:ea typeface="Montserrat"/>
              <a:cs typeface="Montserrat"/>
              <a:sym typeface="Montserrat"/>
            </a:endParaRPr>
          </a:p>
          <a:p>
            <a:pPr indent="-171450" lvl="0" marL="285747" marR="0" rtl="0" algn="l">
              <a:lnSpc>
                <a:spcPct val="100000"/>
              </a:lnSpc>
              <a:spcBef>
                <a:spcPts val="300"/>
              </a:spcBef>
              <a:spcAft>
                <a:spcPts val="30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Desde 1200 px: Fondo rosa</a:t>
            </a:r>
            <a:endParaRPr b="0" i="0" sz="1200" u="none" cap="none" strike="noStrike">
              <a:solidFill>
                <a:srgbClr val="000000"/>
              </a:solidFill>
              <a:latin typeface="Montserrat"/>
              <a:ea typeface="Montserrat"/>
              <a:cs typeface="Montserrat"/>
              <a:sym typeface="Montserrat"/>
            </a:endParaRPr>
          </a:p>
        </p:txBody>
      </p:sp>
      <p:sp>
        <p:nvSpPr>
          <p:cNvPr id="183" name="Google Shape;183;p6"/>
          <p:cNvSpPr/>
          <p:nvPr/>
        </p:nvSpPr>
        <p:spPr>
          <a:xfrm>
            <a:off x="4361900" y="1420800"/>
            <a:ext cx="349550" cy="3076100"/>
          </a:xfrm>
          <a:custGeom>
            <a:rect b="b" l="l" r="r" t="t"/>
            <a:pathLst>
              <a:path extrusionOk="0" h="123044" w="13982">
                <a:moveTo>
                  <a:pt x="0" y="123044"/>
                </a:moveTo>
                <a:lnTo>
                  <a:pt x="5593" y="123044"/>
                </a:lnTo>
                <a:lnTo>
                  <a:pt x="5593" y="0"/>
                </a:lnTo>
                <a:lnTo>
                  <a:pt x="13982" y="0"/>
                </a:lnTo>
              </a:path>
            </a:pathLst>
          </a:custGeom>
          <a:noFill/>
          <a:ln cap="flat" cmpd="sng" w="9525">
            <a:solidFill>
              <a:schemeClr val="dk1"/>
            </a:solidFill>
            <a:prstDash val="solid"/>
            <a:round/>
            <a:headEnd len="sm" w="sm" type="none"/>
            <a:tailEnd len="med" w="med" type="triangl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Puntos de corte (Breakpoints)</a:t>
            </a:r>
            <a:endParaRPr/>
          </a:p>
        </p:txBody>
      </p:sp>
      <p:sp>
        <p:nvSpPr>
          <p:cNvPr id="189" name="Google Shape;189;p7"/>
          <p:cNvSpPr txBox="1"/>
          <p:nvPr>
            <p:ph idx="1" type="body"/>
          </p:nvPr>
        </p:nvSpPr>
        <p:spPr>
          <a:xfrm>
            <a:off x="432025" y="1093800"/>
            <a:ext cx="8280000" cy="3459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t/>
            </a:r>
            <a:endParaRPr sz="1550"/>
          </a:p>
          <a:p>
            <a:pPr indent="0" lvl="0" marL="114300" rtl="0" algn="l">
              <a:lnSpc>
                <a:spcPct val="115000"/>
              </a:lnSpc>
              <a:spcBef>
                <a:spcPts val="600"/>
              </a:spcBef>
              <a:spcAft>
                <a:spcPts val="600"/>
              </a:spcAft>
              <a:buClr>
                <a:schemeClr val="dk1"/>
              </a:buClr>
              <a:buSzPts val="1100"/>
              <a:buFont typeface="Arial"/>
              <a:buNone/>
            </a:pPr>
            <a:r>
              <a:t/>
            </a:r>
            <a:endParaRPr sz="1550"/>
          </a:p>
        </p:txBody>
      </p:sp>
      <p:grpSp>
        <p:nvGrpSpPr>
          <p:cNvPr id="190" name="Google Shape;190;p7"/>
          <p:cNvGrpSpPr/>
          <p:nvPr/>
        </p:nvGrpSpPr>
        <p:grpSpPr>
          <a:xfrm>
            <a:off x="796338" y="1300446"/>
            <a:ext cx="1505774" cy="2542623"/>
            <a:chOff x="561521" y="768157"/>
            <a:chExt cx="1505774" cy="2542623"/>
          </a:xfrm>
        </p:grpSpPr>
        <p:pic>
          <p:nvPicPr>
            <p:cNvPr id="191" name="Google Shape;191;p7"/>
            <p:cNvPicPr preferRelativeResize="0"/>
            <p:nvPr/>
          </p:nvPicPr>
          <p:blipFill rotWithShape="1">
            <a:blip r:embed="rId3">
              <a:alphaModFix/>
            </a:blip>
            <a:srcRect b="0" l="0" r="0" t="0"/>
            <a:stretch/>
          </p:blipFill>
          <p:spPr>
            <a:xfrm>
              <a:off x="710676" y="997030"/>
              <a:ext cx="1183527" cy="1603390"/>
            </a:xfrm>
            <a:prstGeom prst="rect">
              <a:avLst/>
            </a:prstGeom>
            <a:noFill/>
            <a:ln>
              <a:noFill/>
            </a:ln>
          </p:spPr>
        </p:pic>
        <p:pic>
          <p:nvPicPr>
            <p:cNvPr id="192" name="Google Shape;192;p7"/>
            <p:cNvPicPr preferRelativeResize="0"/>
            <p:nvPr/>
          </p:nvPicPr>
          <p:blipFill rotWithShape="1">
            <a:blip r:embed="rId4">
              <a:alphaModFix/>
            </a:blip>
            <a:srcRect b="0" l="0" r="0" t="0"/>
            <a:stretch/>
          </p:blipFill>
          <p:spPr>
            <a:xfrm>
              <a:off x="561521" y="768157"/>
              <a:ext cx="1505774" cy="2542623"/>
            </a:xfrm>
            <a:prstGeom prst="rect">
              <a:avLst/>
            </a:prstGeom>
            <a:noFill/>
            <a:ln>
              <a:noFill/>
            </a:ln>
          </p:spPr>
        </p:pic>
      </p:grpSp>
      <p:grpSp>
        <p:nvGrpSpPr>
          <p:cNvPr id="193" name="Google Shape;193;p7"/>
          <p:cNvGrpSpPr/>
          <p:nvPr/>
        </p:nvGrpSpPr>
        <p:grpSpPr>
          <a:xfrm>
            <a:off x="2622614" y="1818870"/>
            <a:ext cx="2542623" cy="1505774"/>
            <a:chOff x="2549621" y="1249994"/>
            <a:chExt cx="2542623" cy="1505774"/>
          </a:xfrm>
        </p:grpSpPr>
        <p:pic>
          <p:nvPicPr>
            <p:cNvPr id="194" name="Google Shape;194;p7"/>
            <p:cNvPicPr preferRelativeResize="0"/>
            <p:nvPr/>
          </p:nvPicPr>
          <p:blipFill rotWithShape="1">
            <a:blip r:embed="rId5">
              <a:alphaModFix/>
            </a:blip>
            <a:srcRect b="0" l="0" r="0" t="0"/>
            <a:stretch/>
          </p:blipFill>
          <p:spPr>
            <a:xfrm>
              <a:off x="2831634" y="1377695"/>
              <a:ext cx="2039018" cy="1266257"/>
            </a:xfrm>
            <a:prstGeom prst="rect">
              <a:avLst/>
            </a:prstGeom>
            <a:noFill/>
            <a:ln>
              <a:noFill/>
            </a:ln>
          </p:spPr>
        </p:pic>
        <p:pic>
          <p:nvPicPr>
            <p:cNvPr id="195" name="Google Shape;195;p7"/>
            <p:cNvPicPr preferRelativeResize="0"/>
            <p:nvPr/>
          </p:nvPicPr>
          <p:blipFill rotWithShape="1">
            <a:blip r:embed="rId4">
              <a:alphaModFix/>
            </a:blip>
            <a:srcRect b="0" l="0" r="0" t="0"/>
            <a:stretch/>
          </p:blipFill>
          <p:spPr>
            <a:xfrm rot="5400000">
              <a:off x="3068045" y="731569"/>
              <a:ext cx="1505774" cy="2542623"/>
            </a:xfrm>
            <a:prstGeom prst="rect">
              <a:avLst/>
            </a:prstGeom>
            <a:noFill/>
            <a:ln>
              <a:noFill/>
            </a:ln>
          </p:spPr>
        </p:pic>
      </p:grpSp>
      <p:sp>
        <p:nvSpPr>
          <p:cNvPr id="196" name="Google Shape;196;p7"/>
          <p:cNvSpPr txBox="1"/>
          <p:nvPr/>
        </p:nvSpPr>
        <p:spPr>
          <a:xfrm>
            <a:off x="432025" y="3791650"/>
            <a:ext cx="22344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0"/>
              </a:spcAft>
              <a:buClr>
                <a:srgbClr val="000000"/>
              </a:buClr>
              <a:buSzPts val="1200"/>
              <a:buFont typeface="Montserrat"/>
              <a:buNone/>
            </a:pPr>
            <a:r>
              <a:rPr b="1" i="0" lang="es" sz="1000" u="none" cap="none" strike="noStrike">
                <a:solidFill>
                  <a:schemeClr val="dk2"/>
                </a:solidFill>
                <a:latin typeface="Montserrat"/>
                <a:ea typeface="Montserrat"/>
                <a:cs typeface="Montserrat"/>
                <a:sym typeface="Montserrat"/>
              </a:rPr>
              <a:t>400px X 600px</a:t>
            </a:r>
            <a:endParaRPr b="1"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rPr b="1" i="0" lang="es" sz="1000" u="none" cap="none" strike="noStrike">
                <a:solidFill>
                  <a:schemeClr val="dk2"/>
                </a:solidFill>
                <a:latin typeface="Montserrat"/>
                <a:ea typeface="Montserrat"/>
                <a:cs typeface="Montserrat"/>
                <a:sym typeface="Montserrat"/>
              </a:rPr>
              <a:t>Extra small devices (phones, 600px and down)</a:t>
            </a:r>
            <a:endParaRPr b="1" i="0" sz="1000" u="none" cap="none" strike="noStrike">
              <a:solidFill>
                <a:schemeClr val="dk2"/>
              </a:solidFill>
              <a:latin typeface="Montserrat"/>
              <a:ea typeface="Montserrat"/>
              <a:cs typeface="Montserrat"/>
              <a:sym typeface="Montserrat"/>
            </a:endParaRPr>
          </a:p>
        </p:txBody>
      </p:sp>
      <p:sp>
        <p:nvSpPr>
          <p:cNvPr id="197" name="Google Shape;197;p7"/>
          <p:cNvSpPr txBox="1"/>
          <p:nvPr/>
        </p:nvSpPr>
        <p:spPr>
          <a:xfrm>
            <a:off x="2706225" y="3312908"/>
            <a:ext cx="23754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0"/>
              </a:spcAft>
              <a:buClr>
                <a:srgbClr val="000000"/>
              </a:buClr>
              <a:buSzPts val="1200"/>
              <a:buFont typeface="Montserrat"/>
              <a:buNone/>
            </a:pPr>
            <a:r>
              <a:rPr b="1" i="0" lang="es" sz="1000" u="none" cap="none" strike="noStrike">
                <a:solidFill>
                  <a:schemeClr val="dk2"/>
                </a:solidFill>
                <a:latin typeface="Montserrat"/>
                <a:ea typeface="Montserrat"/>
                <a:cs typeface="Montserrat"/>
                <a:sym typeface="Montserrat"/>
              </a:rPr>
              <a:t>650px X 400px</a:t>
            </a:r>
            <a:endParaRPr b="0"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rPr b="1" i="0" lang="es" sz="1000" u="none" cap="none" strike="noStrike">
                <a:solidFill>
                  <a:schemeClr val="dk2"/>
                </a:solidFill>
                <a:latin typeface="Montserrat"/>
                <a:ea typeface="Montserrat"/>
                <a:cs typeface="Montserrat"/>
                <a:sym typeface="Montserrat"/>
              </a:rPr>
              <a:t>Small devices (portrait tablets and large phones, 600px and up)</a:t>
            </a:r>
            <a:endParaRPr b="0" i="0" sz="1000" u="none" cap="none" strike="noStrike">
              <a:solidFill>
                <a:schemeClr val="dk2"/>
              </a:solidFill>
              <a:latin typeface="Montserrat"/>
              <a:ea typeface="Montserrat"/>
              <a:cs typeface="Montserrat"/>
              <a:sym typeface="Montserrat"/>
            </a:endParaRPr>
          </a:p>
        </p:txBody>
      </p:sp>
      <p:sp>
        <p:nvSpPr>
          <p:cNvPr id="198" name="Google Shape;198;p7"/>
          <p:cNvSpPr txBox="1"/>
          <p:nvPr/>
        </p:nvSpPr>
        <p:spPr>
          <a:xfrm>
            <a:off x="5883594" y="3598450"/>
            <a:ext cx="24195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0"/>
              </a:spcAft>
              <a:buClr>
                <a:srgbClr val="000000"/>
              </a:buClr>
              <a:buSzPts val="1200"/>
              <a:buFont typeface="Montserrat"/>
              <a:buNone/>
            </a:pPr>
            <a:r>
              <a:rPr b="1" i="0" lang="es" sz="1000" u="none" cap="none" strike="noStrike">
                <a:solidFill>
                  <a:schemeClr val="dk2"/>
                </a:solidFill>
                <a:latin typeface="Montserrat"/>
                <a:ea typeface="Montserrat"/>
                <a:cs typeface="Montserrat"/>
                <a:sym typeface="Montserrat"/>
              </a:rPr>
              <a:t>850px X 600px</a:t>
            </a:r>
            <a:endParaRPr b="0"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rPr b="1" i="0" lang="es" sz="1000" u="none" cap="none" strike="noStrike">
                <a:solidFill>
                  <a:schemeClr val="dk2"/>
                </a:solidFill>
                <a:latin typeface="Montserrat"/>
                <a:ea typeface="Montserrat"/>
                <a:cs typeface="Montserrat"/>
                <a:sym typeface="Montserrat"/>
              </a:rPr>
              <a:t>Medium devices (landscape tablets, 768px and up)</a:t>
            </a:r>
            <a:endParaRPr b="0" i="0" sz="1000" u="none" cap="none" strike="noStrike">
              <a:solidFill>
                <a:schemeClr val="dk2"/>
              </a:solidFill>
              <a:latin typeface="Montserrat"/>
              <a:ea typeface="Montserrat"/>
              <a:cs typeface="Montserrat"/>
              <a:sym typeface="Montserrat"/>
            </a:endParaRPr>
          </a:p>
        </p:txBody>
      </p:sp>
      <p:pic>
        <p:nvPicPr>
          <p:cNvPr id="199" name="Google Shape;199;p7"/>
          <p:cNvPicPr preferRelativeResize="0"/>
          <p:nvPr/>
        </p:nvPicPr>
        <p:blipFill rotWithShape="1">
          <a:blip r:embed="rId6">
            <a:alphaModFix/>
          </a:blip>
          <a:srcRect b="0" l="0" r="0" t="0"/>
          <a:stretch/>
        </p:blipFill>
        <p:spPr>
          <a:xfrm>
            <a:off x="5443400" y="1540920"/>
            <a:ext cx="3299875" cy="206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8"/>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Puntos de corte (Breakpoints)</a:t>
            </a:r>
            <a:endParaRPr/>
          </a:p>
        </p:txBody>
      </p:sp>
      <p:sp>
        <p:nvSpPr>
          <p:cNvPr id="205" name="Google Shape;205;p8"/>
          <p:cNvSpPr txBox="1"/>
          <p:nvPr>
            <p:ph idx="1" type="body"/>
          </p:nvPr>
        </p:nvSpPr>
        <p:spPr>
          <a:xfrm>
            <a:off x="432025" y="1093800"/>
            <a:ext cx="8280000" cy="3459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t/>
            </a:r>
            <a:endParaRPr sz="1550"/>
          </a:p>
          <a:p>
            <a:pPr indent="0" lvl="0" marL="114300" rtl="0" algn="l">
              <a:lnSpc>
                <a:spcPct val="115000"/>
              </a:lnSpc>
              <a:spcBef>
                <a:spcPts val="600"/>
              </a:spcBef>
              <a:spcAft>
                <a:spcPts val="600"/>
              </a:spcAft>
              <a:buClr>
                <a:schemeClr val="dk1"/>
              </a:buClr>
              <a:buSzPts val="1100"/>
              <a:buFont typeface="Arial"/>
              <a:buNone/>
            </a:pPr>
            <a:r>
              <a:t/>
            </a:r>
            <a:endParaRPr sz="1550"/>
          </a:p>
        </p:txBody>
      </p:sp>
      <p:sp>
        <p:nvSpPr>
          <p:cNvPr id="206" name="Google Shape;206;p8"/>
          <p:cNvSpPr txBox="1"/>
          <p:nvPr/>
        </p:nvSpPr>
        <p:spPr>
          <a:xfrm>
            <a:off x="912410" y="3707425"/>
            <a:ext cx="28386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300"/>
              </a:spcBef>
              <a:spcAft>
                <a:spcPts val="0"/>
              </a:spcAft>
              <a:buClr>
                <a:schemeClr val="dk1"/>
              </a:buClr>
              <a:buSzPts val="1100"/>
              <a:buFont typeface="Arial"/>
              <a:buNone/>
            </a:pPr>
            <a:r>
              <a:rPr b="1" i="0" lang="es" sz="1000" u="none" cap="none" strike="noStrike">
                <a:solidFill>
                  <a:schemeClr val="dk2"/>
                </a:solidFill>
                <a:latin typeface="Montserrat"/>
                <a:ea typeface="Montserrat"/>
                <a:cs typeface="Montserrat"/>
                <a:sym typeface="Montserrat"/>
              </a:rPr>
              <a:t>1000px X 800px</a:t>
            </a:r>
            <a:endParaRPr b="1"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0"/>
              </a:spcAft>
              <a:buClr>
                <a:schemeClr val="dk1"/>
              </a:buClr>
              <a:buSzPts val="1100"/>
              <a:buFont typeface="Arial"/>
              <a:buNone/>
            </a:pPr>
            <a:r>
              <a:rPr b="1" i="0" lang="es" sz="1000" u="none" cap="none" strike="noStrike">
                <a:solidFill>
                  <a:schemeClr val="dk2"/>
                </a:solidFill>
                <a:latin typeface="Montserrat"/>
                <a:ea typeface="Montserrat"/>
                <a:cs typeface="Montserrat"/>
                <a:sym typeface="Montserrat"/>
              </a:rPr>
              <a:t>Large devices (laptops/desktops, 992px and up)</a:t>
            </a:r>
            <a:endParaRPr b="1"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0"/>
              </a:spcAft>
              <a:buClr>
                <a:schemeClr val="dk1"/>
              </a:buClr>
              <a:buSzPts val="1100"/>
              <a:buFont typeface="Arial"/>
              <a:buNone/>
            </a:pPr>
            <a:r>
              <a:t/>
            </a:r>
            <a:endParaRPr b="1"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t/>
            </a:r>
            <a:endParaRPr b="1" i="0" sz="1000" u="none" cap="none" strike="noStrike">
              <a:solidFill>
                <a:schemeClr val="dk2"/>
              </a:solidFill>
              <a:latin typeface="Montserrat"/>
              <a:ea typeface="Montserrat"/>
              <a:cs typeface="Montserrat"/>
              <a:sym typeface="Montserrat"/>
            </a:endParaRPr>
          </a:p>
        </p:txBody>
      </p:sp>
      <p:sp>
        <p:nvSpPr>
          <p:cNvPr id="207" name="Google Shape;207;p8"/>
          <p:cNvSpPr txBox="1"/>
          <p:nvPr/>
        </p:nvSpPr>
        <p:spPr>
          <a:xfrm>
            <a:off x="5087355" y="3707425"/>
            <a:ext cx="28389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300"/>
              </a:spcBef>
              <a:spcAft>
                <a:spcPts val="0"/>
              </a:spcAft>
              <a:buClr>
                <a:schemeClr val="dk1"/>
              </a:buClr>
              <a:buSzPts val="1100"/>
              <a:buFont typeface="Arial"/>
              <a:buNone/>
            </a:pPr>
            <a:r>
              <a:rPr b="1" i="0" lang="es" sz="1000" u="none" cap="none" strike="noStrike">
                <a:solidFill>
                  <a:schemeClr val="dk2"/>
                </a:solidFill>
                <a:latin typeface="Montserrat"/>
                <a:ea typeface="Montserrat"/>
                <a:cs typeface="Montserrat"/>
                <a:sym typeface="Montserrat"/>
              </a:rPr>
              <a:t>1300px X 800px</a:t>
            </a:r>
            <a:endParaRPr b="1"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0"/>
              </a:spcAft>
              <a:buClr>
                <a:schemeClr val="dk1"/>
              </a:buClr>
              <a:buSzPts val="1100"/>
              <a:buFont typeface="Arial"/>
              <a:buNone/>
            </a:pPr>
            <a:r>
              <a:rPr b="1" i="0" lang="es" sz="1000" u="none" cap="none" strike="noStrike">
                <a:solidFill>
                  <a:schemeClr val="dk2"/>
                </a:solidFill>
                <a:latin typeface="Montserrat"/>
                <a:ea typeface="Montserrat"/>
                <a:cs typeface="Montserrat"/>
                <a:sym typeface="Montserrat"/>
              </a:rPr>
              <a:t>Extra large devices (large laptops and desktops, 1200px and up)</a:t>
            </a:r>
            <a:endParaRPr b="1"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0"/>
              </a:spcAft>
              <a:buClr>
                <a:schemeClr val="dk1"/>
              </a:buClr>
              <a:buSzPts val="1100"/>
              <a:buFont typeface="Arial"/>
              <a:buNone/>
            </a:pPr>
            <a:r>
              <a:t/>
            </a:r>
            <a:endParaRPr b="1"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t/>
            </a:r>
            <a:endParaRPr b="1" i="0" sz="1000" u="none" cap="none" strike="noStrike">
              <a:solidFill>
                <a:schemeClr val="dk2"/>
              </a:solidFill>
              <a:latin typeface="Montserrat"/>
              <a:ea typeface="Montserrat"/>
              <a:cs typeface="Montserrat"/>
              <a:sym typeface="Montserrat"/>
            </a:endParaRPr>
          </a:p>
        </p:txBody>
      </p:sp>
      <p:grpSp>
        <p:nvGrpSpPr>
          <p:cNvPr id="208" name="Google Shape;208;p8"/>
          <p:cNvGrpSpPr/>
          <p:nvPr/>
        </p:nvGrpSpPr>
        <p:grpSpPr>
          <a:xfrm>
            <a:off x="5087351" y="929285"/>
            <a:ext cx="2838908" cy="2778142"/>
            <a:chOff x="4825679" y="616701"/>
            <a:chExt cx="3164892" cy="3164892"/>
          </a:xfrm>
        </p:grpSpPr>
        <p:pic>
          <p:nvPicPr>
            <p:cNvPr id="209" name="Google Shape;209;p8"/>
            <p:cNvPicPr preferRelativeResize="0"/>
            <p:nvPr/>
          </p:nvPicPr>
          <p:blipFill rotWithShape="1">
            <a:blip r:embed="rId3">
              <a:alphaModFix/>
            </a:blip>
            <a:srcRect b="0" l="0" r="0" t="0"/>
            <a:stretch/>
          </p:blipFill>
          <p:spPr>
            <a:xfrm>
              <a:off x="4932186" y="1052805"/>
              <a:ext cx="2944989" cy="1607846"/>
            </a:xfrm>
            <a:prstGeom prst="rect">
              <a:avLst/>
            </a:prstGeom>
            <a:noFill/>
            <a:ln>
              <a:noFill/>
            </a:ln>
          </p:spPr>
        </p:pic>
        <p:pic>
          <p:nvPicPr>
            <p:cNvPr id="210" name="Google Shape;210;p8"/>
            <p:cNvPicPr preferRelativeResize="0"/>
            <p:nvPr/>
          </p:nvPicPr>
          <p:blipFill rotWithShape="1">
            <a:blip r:embed="rId4">
              <a:alphaModFix/>
            </a:blip>
            <a:srcRect b="0" l="0" r="0" t="0"/>
            <a:stretch/>
          </p:blipFill>
          <p:spPr>
            <a:xfrm>
              <a:off x="4825679" y="616701"/>
              <a:ext cx="3164892" cy="3164892"/>
            </a:xfrm>
            <a:prstGeom prst="rect">
              <a:avLst/>
            </a:prstGeom>
            <a:noFill/>
            <a:ln>
              <a:noFill/>
            </a:ln>
          </p:spPr>
        </p:pic>
      </p:grpSp>
      <p:pic>
        <p:nvPicPr>
          <p:cNvPr id="211" name="Google Shape;211;p8"/>
          <p:cNvPicPr preferRelativeResize="0"/>
          <p:nvPr/>
        </p:nvPicPr>
        <p:blipFill rotWithShape="1">
          <a:blip r:embed="rId5">
            <a:alphaModFix/>
          </a:blip>
          <a:srcRect b="0" l="0" r="0" t="0"/>
          <a:stretch/>
        </p:blipFill>
        <p:spPr>
          <a:xfrm>
            <a:off x="715113" y="1324756"/>
            <a:ext cx="3452925" cy="198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9"/>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Flexbox</a:t>
            </a:r>
            <a:endParaRPr/>
          </a:p>
        </p:txBody>
      </p:sp>
      <p:sp>
        <p:nvSpPr>
          <p:cNvPr id="217" name="Google Shape;217;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