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Montserrat Medium" panose="00000600000000000000" pitchFamily="2" charset="0"/>
      <p:regular r:id="rId49"/>
      <p:bold r:id="rId50"/>
      <p:italic r:id="rId51"/>
      <p:boldItalic r:id="rId52"/>
    </p:embeddedFont>
    <p:embeddedFont>
      <p:font typeface="Montserrat SemiBold" panose="000007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oVC0T6ND1UINH0qkW+FJ8saW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ED3A96-7C38-4980-8DF1-3D7DB1BA9E99}">
  <a:tblStyle styleId="{74ED3A96-7C38-4980-8DF1-3D7DB1BA9E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4824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4-04-10T21:26:27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14975 12144 0,'67'0'125,"-41"0"-125,27 0 15,-27 0-15,-12 0 16,25 0-16,-12 0 16,-14 0-16,13 0 15,-12 0-15,-1 0 16,13 0-16,-12 0 15,25-13-15,-25 13 16,25-13-16,1 13 16,-14 0-1,27-13-15,-26 13 16,-1 0-16,1 0 16,12 0-16,-12-14 15,12 14-15,1-13 16,-13 13-1,-1 0 1,1 0-16,-14 0 16,0 0-16,0 0 15,14 0 1,-14 0-16,13 0 16,-12 0-1,-1 0-15,13 0 16,1 0-16,-1-13 15,14 13-15,-14 0 16,1 0 0,-1-13-1,-13 13-15,1 0 16,-1 0-16,13 0 16,-12 0-1,-1 0-15,0 0 16,0 0-16,1 0 15,-1 0-15,0 0 16,0 0-16,0 0 16,27 0-16,0 0 15,-27 0 1,0 0-16,27 13 16,0-13-1,-27 0-15,13 0 16,-12 0-16,-1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4824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4-04-10T21:28:10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2355 4683 0</inkml:trace>
  <inkml:trace contextRef="#ctx0" brushRef="#br0" timeOffset="1450.99">2924 5358 0,'13'0'125,"0"0"-125,14 0 0,-1 0 15,27 0 1,0 0-16,26-13 16,-13-1-16,67 1 15,-1 0-15,-13 0 16,53-14-16,-53 27 16,40-13-16,0 13 15,-40 0-15,26-13 16,-39 13-16,0 0 15,-27 0-15,27 0 16,-53 0-16,13 0 16,40 0-1,-13 0-15,-41 0 16,1 0-16,14 0 16,12 0-16,0 0 15,40-13-15,-39 13 16,-1 0-16,27 0 15,-14 0 1,-12 0-16,-14 0 16,27 0-16,-27 0 15,-13 0-15,26 0 16,-66 0-16,80 0 16,-27 13-16,-39-13 15,25 0-15,-25 0 16,-1 0-16,-12 0 15,12 0-15,-13 0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4824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4-04-10T21:29:17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7951 4247 0,'39'0'31,"-25"0"-15,-1 0-16,0 0 15,0 0-15,1 0 16,-1 0-16,13 0 15,1 0 1,-14 0-16,0 0 16,14 13-16,12-13 15,1 0-15,13 13 16,-13-13-16,13 0 16,-1 0-16,41 13 15,-53-13-15,13 13 16,-27-13-16,27 14 15,-27-14-15,1 0 16,26 0-16,-13 0 16,-14 0-16,14 0 15,-14 0-15,1 0 16,-1 0-16,-13 0 16,1 0-16,-1 0 15,-13-14 313,0 1-296,-27 13 30,14 0-46,0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0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40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0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50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0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1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1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1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1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51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2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2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53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5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1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3" name="Google Shape;5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0" name="Google Shape;6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5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6" name="Google Shape;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8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grid_display_gri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css/tryit.asp?filename=trycss_grid_display_inline-gri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/tryit.asp?filename=trycss_grid_grid-gap2" TargetMode="External"/><Relationship Id="rId5" Type="http://schemas.openxmlformats.org/officeDocument/2006/relationships/hyperlink" Target="https://www.w3schools.com/css/tryit.asp?filename=trycss_grid_grid-row-gap" TargetMode="External"/><Relationship Id="rId4" Type="http://schemas.openxmlformats.org/officeDocument/2006/relationships/hyperlink" Target="https://www.w3schools.com/css/tryit.asp?filename=trycss_grid_grid-column-ga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w3schools.com/css/tryit.asp?filename=trycss_grid_lines2" TargetMode="External"/><Relationship Id="rId4" Type="http://schemas.openxmlformats.org/officeDocument/2006/relationships/hyperlink" Target="https://www.w3schools.com/css/tryit.asp?filename=trycss_grid_line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auto-flow.asp" TargetMode="External"/><Relationship Id="rId3" Type="http://schemas.openxmlformats.org/officeDocument/2006/relationships/hyperlink" Target="https://www.w3schools.com/cssref/css3_pr_column-gap.asp" TargetMode="External"/><Relationship Id="rId7" Type="http://schemas.openxmlformats.org/officeDocument/2006/relationships/hyperlink" Target="https://www.w3schools.com/cssref/pr_grid-auto-columns.ph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pr_grid-area.asp" TargetMode="External"/><Relationship Id="rId5" Type="http://schemas.openxmlformats.org/officeDocument/2006/relationships/hyperlink" Target="https://www.w3schools.com/cssref/pr_grid.asp" TargetMode="External"/><Relationship Id="rId4" Type="http://schemas.openxmlformats.org/officeDocument/2006/relationships/hyperlink" Target="https://www.w3schools.com/cssref/css3_pr_gap.asp" TargetMode="External"/><Relationship Id="rId9" Type="http://schemas.openxmlformats.org/officeDocument/2006/relationships/hyperlink" Target="https://www.w3schools.com/cssref/pr_grid-auto-rows.as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grid-row.asp" TargetMode="External"/><Relationship Id="rId3" Type="http://schemas.openxmlformats.org/officeDocument/2006/relationships/hyperlink" Target="https://www.w3schools.com/cssref/pr_grid-column.asp" TargetMode="External"/><Relationship Id="rId7" Type="http://schemas.openxmlformats.org/officeDocument/2006/relationships/hyperlink" Target="https://www.w3schools.com/cssref/pr_grid-gap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pr_grid-column-start.asp" TargetMode="External"/><Relationship Id="rId5" Type="http://schemas.openxmlformats.org/officeDocument/2006/relationships/hyperlink" Target="https://www.w3schools.com/cssref/pr_grid-column-gap.asp" TargetMode="External"/><Relationship Id="rId10" Type="http://schemas.openxmlformats.org/officeDocument/2006/relationships/hyperlink" Target="https://www.w3schools.com/cssref/pr_grid-row-gap.asp" TargetMode="External"/><Relationship Id="rId4" Type="http://schemas.openxmlformats.org/officeDocument/2006/relationships/hyperlink" Target="https://www.w3schools.com/cssref/pr_grid-column-end.asp" TargetMode="External"/><Relationship Id="rId9" Type="http://schemas.openxmlformats.org/officeDocument/2006/relationships/hyperlink" Target="https://www.w3schools.com/cssref/pr_grid-row-end.as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row-gap.asp" TargetMode="External"/><Relationship Id="rId3" Type="http://schemas.openxmlformats.org/officeDocument/2006/relationships/hyperlink" Target="https://www.w3schools.com/cssref/pr_grid-row-start.asp" TargetMode="External"/><Relationship Id="rId7" Type="http://schemas.openxmlformats.org/officeDocument/2006/relationships/hyperlink" Target="https://www.w3schools.com/cssref/pr_grid-template-row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ref/pr_grid-template-columns.asp" TargetMode="External"/><Relationship Id="rId5" Type="http://schemas.openxmlformats.org/officeDocument/2006/relationships/hyperlink" Target="https://www.w3schools.com/cssref/pr_grid-template-areas.asp" TargetMode="External"/><Relationship Id="rId4" Type="http://schemas.openxmlformats.org/officeDocument/2006/relationships/hyperlink" Target="https://www.w3schools.com/cssref/pr_grid-template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grid-area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ue%C3%B1os-graficos/css-grid-la-mejor-opci%C3%B3n-para-crear-dise%C3%B1os-web-b1b7b8735566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CSS/CSS_Grid_Layout/Conceptos_B%C3%A1sicos_del_Posicionamiento_con_Rejillas" TargetMode="External"/><Relationship Id="rId3" Type="http://schemas.openxmlformats.org/officeDocument/2006/relationships/hyperlink" Target="https://lenguajecss.com/css/maquetacion-y-colocacion/grid-css/" TargetMode="External"/><Relationship Id="rId7" Type="http://schemas.openxmlformats.org/officeDocument/2006/relationships/hyperlink" Target="https://www.w3schools.com/cssref/pr_grid-area.asp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/css_grid_item.asp" TargetMode="External"/><Relationship Id="rId5" Type="http://schemas.openxmlformats.org/officeDocument/2006/relationships/hyperlink" Target="https://www.w3schools.com/css/css_grid_container.asp" TargetMode="External"/><Relationship Id="rId10" Type="http://schemas.openxmlformats.org/officeDocument/2006/relationships/hyperlink" Target="https://youtu.be/9w3gy2dYN_E?t=1" TargetMode="External"/><Relationship Id="rId4" Type="http://schemas.openxmlformats.org/officeDocument/2006/relationships/hyperlink" Target="https://www.w3schools.com/css/css_grid.asp" TargetMode="External"/><Relationship Id="rId9" Type="http://schemas.openxmlformats.org/officeDocument/2006/relationships/hyperlink" Target="https://youtu.be/n1Lnar9mTF8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es-ES/firefox/developer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grid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10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CSS 6</a:t>
            </a:r>
            <a:endParaRPr sz="2500" b="0" i="0" u="none" strike="noStrike" cap="non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Contenedor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6563" y="3694724"/>
            <a:ext cx="4050924" cy="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0"/>
          <p:cNvSpPr/>
          <p:nvPr/>
        </p:nvSpPr>
        <p:spPr>
          <a:xfrm>
            <a:off x="2695675" y="1272112"/>
            <a:ext cx="3752700" cy="2320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" sz="13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&lt;!-- Elemento padre --&gt;</a:t>
            </a:r>
            <a:endParaRPr sz="1300" b="0" i="0" u="none" strike="noStrike" cap="none">
              <a:solidFill>
                <a:srgbClr val="5F616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&lt;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3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3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"grid-item"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&gt;9&lt;/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3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3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467961-FD5A-DBC5-45E2-ABADBC0883E8}"/>
                  </a:ext>
                </a:extLst>
              </p14:cNvPr>
              <p14:cNvContentPartPr/>
              <p14:nvPr/>
            </p14:nvContentPartPr>
            <p14:xfrm>
              <a:off x="2862360" y="1528920"/>
              <a:ext cx="395640" cy="2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467961-FD5A-DBC5-45E2-ABADBC0883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3000" y="1519560"/>
                <a:ext cx="414360" cy="4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Display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body" idx="1"/>
          </p:nvPr>
        </p:nvSpPr>
        <p:spPr>
          <a:xfrm>
            <a:off x="432000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dirty="0"/>
              <a:t>Un elemento HTML se transforma en un contenedor de grilla cuando tiene su propiedad </a:t>
            </a:r>
            <a:r>
              <a:rPr lang="es" sz="1650" b="1" dirty="0"/>
              <a:t>display</a:t>
            </a:r>
            <a:r>
              <a:rPr lang="es" sz="1650" dirty="0"/>
              <a:t> seteada en</a:t>
            </a:r>
            <a:r>
              <a:rPr lang="es" sz="1650" b="1" dirty="0"/>
              <a:t> grid</a:t>
            </a:r>
            <a:r>
              <a:rPr lang="es" sz="1650" dirty="0"/>
              <a:t> o </a:t>
            </a:r>
            <a:r>
              <a:rPr lang="es" sz="1650" b="1" dirty="0"/>
              <a:t>inline-grid</a:t>
            </a:r>
            <a:r>
              <a:rPr lang="es" sz="1650" dirty="0"/>
              <a:t>:</a:t>
            </a:r>
            <a:endParaRPr sz="16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</p:txBody>
      </p:sp>
      <p:sp>
        <p:nvSpPr>
          <p:cNvPr id="214" name="Google Shape;214;p11"/>
          <p:cNvSpPr/>
          <p:nvPr/>
        </p:nvSpPr>
        <p:spPr>
          <a:xfrm>
            <a:off x="916550" y="2318274"/>
            <a:ext cx="3026100" cy="129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4931825" y="2318275"/>
            <a:ext cx="3026100" cy="12912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FFE6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inline-grid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body" idx="1"/>
          </p:nvPr>
        </p:nvSpPr>
        <p:spPr>
          <a:xfrm>
            <a:off x="916550" y="36094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 dirty="0">
                <a:solidFill>
                  <a:schemeClr val="hlink"/>
                </a:solidFill>
                <a:hlinkClick r:id="rId3"/>
              </a:rPr>
              <a:t>Ejemplo</a:t>
            </a:r>
            <a:endParaRPr sz="1450" dirty="0"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4931825" y="36094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</a:t>
            </a:r>
            <a:endParaRPr sz="1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Items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pueden referenciar por fila o por columna, aunque no es la única forma.</a:t>
            </a:r>
            <a:endParaRPr sz="1650"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626" y="2024075"/>
            <a:ext cx="2051534" cy="20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6153" y="2024078"/>
            <a:ext cx="2627751" cy="20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Gaps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 el espacio entre los ítems. Se pueden ajustar los tamaños de gap con las siguientes propiedades: </a:t>
            </a:r>
            <a:r>
              <a:rPr lang="es" sz="1650" b="1"/>
              <a:t>grid-column-gap</a:t>
            </a:r>
            <a:r>
              <a:rPr lang="es" sz="1650"/>
              <a:t>; </a:t>
            </a:r>
            <a:r>
              <a:rPr lang="es" sz="1650" b="1"/>
              <a:t>grid-row-gap</a:t>
            </a:r>
            <a:r>
              <a:rPr lang="es" sz="1650"/>
              <a:t> y </a:t>
            </a:r>
            <a:r>
              <a:rPr lang="es" sz="1650" b="1"/>
              <a:t>grid-gap</a:t>
            </a:r>
            <a:r>
              <a:rPr lang="es" sz="1650"/>
              <a:t>.</a:t>
            </a:r>
            <a:endParaRPr sz="1650"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151" y="2094151"/>
            <a:ext cx="2789675" cy="22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5617225" y="27370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 column-gap</a:t>
            </a:r>
            <a:endParaRPr sz="1450"/>
          </a:p>
        </p:txBody>
      </p:sp>
      <p:sp>
        <p:nvSpPr>
          <p:cNvPr id="234" name="Google Shape;234;p13"/>
          <p:cNvSpPr txBox="1">
            <a:spLocks noGrp="1"/>
          </p:cNvSpPr>
          <p:nvPr>
            <p:ph type="body" idx="1"/>
          </p:nvPr>
        </p:nvSpPr>
        <p:spPr>
          <a:xfrm>
            <a:off x="5617225" y="31906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5"/>
              </a:rPr>
              <a:t>Ejemplo row-gap</a:t>
            </a:r>
            <a:endParaRPr sz="1450"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5617225" y="3644275"/>
            <a:ext cx="3026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6"/>
              </a:rPr>
              <a:t>Ejemplo grid-gap</a:t>
            </a:r>
            <a:endParaRPr sz="1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Lines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Para colocar un </a:t>
            </a:r>
            <a:r>
              <a:rPr lang="es" sz="1650" b="1"/>
              <a:t>grid-ítem</a:t>
            </a:r>
            <a:r>
              <a:rPr lang="es" sz="1650"/>
              <a:t> en un contenedor se referencian los números de línea: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sp>
        <p:nvSpPr>
          <p:cNvPr id="242" name="Google Shape;242;p14"/>
          <p:cNvSpPr/>
          <p:nvPr/>
        </p:nvSpPr>
        <p:spPr>
          <a:xfrm>
            <a:off x="432025" y="2094901"/>
            <a:ext cx="2823000" cy="10689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grid-column-start: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grid-column-end: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3356750" y="2118300"/>
            <a:ext cx="2823000" cy="10221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.item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grid-row-start: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grid-row-end: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475" y="2003230"/>
            <a:ext cx="2460959" cy="2038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>
            <a:spLocks noGrp="1"/>
          </p:cNvSpPr>
          <p:nvPr>
            <p:ph type="body" idx="1"/>
          </p:nvPr>
        </p:nvSpPr>
        <p:spPr>
          <a:xfrm>
            <a:off x="432025" y="3340575"/>
            <a:ext cx="28230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lang="es" sz="1400"/>
              <a:t>Pone un grid item en la línea de la columna 1, que finaliza en la línea de la columna 3.</a:t>
            </a:r>
            <a:endParaRPr sz="195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1"/>
          </p:nvPr>
        </p:nvSpPr>
        <p:spPr>
          <a:xfrm>
            <a:off x="3341525" y="3340575"/>
            <a:ext cx="28230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lang="es" sz="1400"/>
              <a:t>Pone un grid item en la línea de la fila 1, que finaliza en la línea de la fila 3.</a:t>
            </a:r>
            <a:endParaRPr sz="195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32025" y="4088700"/>
            <a:ext cx="282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4"/>
              </a:rPr>
              <a:t>Ejemplo</a:t>
            </a:r>
            <a:endParaRPr sz="1450"/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1"/>
          </p:nvPr>
        </p:nvSpPr>
        <p:spPr>
          <a:xfrm>
            <a:off x="3341525" y="4088700"/>
            <a:ext cx="2823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50" u="sng">
                <a:solidFill>
                  <a:schemeClr val="hlink"/>
                </a:solidFill>
                <a:hlinkClick r:id="rId5"/>
              </a:rPr>
              <a:t>Ejemplo</a:t>
            </a:r>
            <a:endParaRPr sz="14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Propiedades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graphicFrame>
        <p:nvGraphicFramePr>
          <p:cNvPr id="255" name="Google Shape;255;p15"/>
          <p:cNvGraphicFramePr/>
          <p:nvPr/>
        </p:nvGraphicFramePr>
        <p:xfrm>
          <a:off x="432030" y="1304892"/>
          <a:ext cx="8279950" cy="3125425"/>
        </p:xfrm>
        <a:graphic>
          <a:graphicData uri="http://schemas.openxmlformats.org/drawingml/2006/table">
            <a:tbl>
              <a:tblPr>
                <a:noFill/>
                <a:tableStyleId>{74ED3A96-7C38-4980-8DF1-3D7DB1BA9E99}</a:tableStyleId>
              </a:tblPr>
              <a:tblGrid>
                <a:gridCol w="168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column-gap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columnas.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gap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 abreviada.  Espacio entre filas y entre columnas .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2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 abreviada. Filas y columnas, de la cuadrícula, áreas de la cuadrícula, filas y columnas automáticas y propiedades de flujo automático de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6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grid-area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nombre para el elemento de la cuadrícula. Es una propiedad abreviada para grid-row-start, grid-column-start, grid-row-end y grid-column-end.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grid-auto-columns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columna predeterminado.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grid-auto-flow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Determina cómo se insertan los elementos en la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grid-auto-rows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un tamaño de fila predeterminado.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Propiedades (continuación)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432030" y="1304892"/>
          <a:ext cx="8279950" cy="3227070"/>
        </p:xfrm>
        <a:graphic>
          <a:graphicData uri="http://schemas.openxmlformats.org/drawingml/2006/table">
            <a:tbl>
              <a:tblPr>
                <a:noFill/>
                <a:tableStyleId>{74ED3A96-7C38-4980-8DF1-3D7DB1BA9E99}</a:tableStyleId>
              </a:tblPr>
              <a:tblGrid>
                <a:gridCol w="16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grid-column-start y grid-column-end.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grid-column-end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 el elemento de la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grid-column-gap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columnas.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grid-column-start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comienza el elemento de la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grid-gap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grid-row-gap y grid-column-gap.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grid-row-start y grid-row-end.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grid-row-end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termina el elemento de la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9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9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grid-row-gap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del espacio entre filas.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10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Propiedades (continuación)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graphicFrame>
        <p:nvGraphicFramePr>
          <p:cNvPr id="269" name="Google Shape;269;p17"/>
          <p:cNvGraphicFramePr/>
          <p:nvPr/>
        </p:nvGraphicFramePr>
        <p:xfrm>
          <a:off x="432055" y="1359917"/>
          <a:ext cx="8279950" cy="2956475"/>
        </p:xfrm>
        <a:graphic>
          <a:graphicData uri="http://schemas.openxmlformats.org/drawingml/2006/table">
            <a:tbl>
              <a:tblPr>
                <a:noFill/>
                <a:tableStyleId>{74ED3A96-7C38-4980-8DF1-3D7DB1BA9E99}</a:tableStyleId>
              </a:tblPr>
              <a:tblGrid>
                <a:gridCol w="204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Propiedad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b="1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grid-row-start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dónde comienza el elemento de la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3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Una propiedad abreviada para las propiedades de las filas de plantilla de cuadrícula, columnas de plantilla de cuadrícula y áreas de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4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3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grid-template-areas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cómo mostrar columnas y filas, utilizando elementos de cuadrícula con nombre.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5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grid-template-columns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columnas y cuántas columnas en un diseño de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6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grid-template-rows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tamaño de las filas en un diseño de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7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6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row-gap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52275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C8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Montserrat"/>
                        <a:buNone/>
                      </a:pPr>
                      <a:r>
                        <a:rPr lang="es" sz="1200" u="none" strike="noStrike" cap="non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Especifica el espacio entre las filas de la cuadrícula. </a:t>
                      </a:r>
                      <a:r>
                        <a:rPr lang="es" sz="1200" u="sng" strike="noStrike" cap="none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rId8"/>
                        </a:rPr>
                        <a:t>+info</a:t>
                      </a:r>
                      <a:endParaRPr sz="1200" u="none" strike="noStrike" cap="non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75950" marR="7595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CSS Grid | Grid Container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Para que un elemento HTML se comporte como un contenedor de cuadrícula, debemos establecer la propiedad </a:t>
            </a:r>
            <a:r>
              <a:rPr lang="es" sz="1650" b="1"/>
              <a:t>display</a:t>
            </a:r>
            <a:r>
              <a:rPr lang="es" sz="1650"/>
              <a:t> en </a:t>
            </a:r>
            <a:r>
              <a:rPr lang="es" sz="1650" b="1"/>
              <a:t>grid</a:t>
            </a:r>
            <a:r>
              <a:rPr lang="es" sz="1650"/>
              <a:t> (cuadrícula) o </a:t>
            </a:r>
            <a:r>
              <a:rPr lang="es" sz="1650" b="1"/>
              <a:t>inline-grid</a:t>
            </a:r>
            <a:r>
              <a:rPr lang="es" sz="1650"/>
              <a:t> (cuadrícula en línea). Los contenedores de cuadrícula consisten en elementos de cuadrícula, colocados dentro de columnas y filas.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975" y="2950725"/>
            <a:ext cx="7934040" cy="11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 Container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Este es el código que genera el cuadro de la diapositiva anterior: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EsEste</a:t>
            </a:r>
            <a:endParaRPr sz="1650"/>
          </a:p>
        </p:txBody>
      </p:sp>
      <p:sp>
        <p:nvSpPr>
          <p:cNvPr id="283" name="Google Shape;283;p19"/>
          <p:cNvSpPr/>
          <p:nvPr/>
        </p:nvSpPr>
        <p:spPr>
          <a:xfrm>
            <a:off x="432025" y="1895573"/>
            <a:ext cx="21810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0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000" b="0" i="0" u="none" strike="noStrike" cap="none">
                <a:solidFill>
                  <a:srgbClr val="96E072"/>
                </a:solidFill>
                <a:latin typeface="Consolas"/>
                <a:ea typeface="Consolas"/>
                <a:cs typeface="Consolas"/>
                <a:sym typeface="Consolas"/>
              </a:rPr>
              <a:t>"grid-container"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&gt;1&lt;/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&gt;2&lt;/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&gt;3&lt;/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  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&gt;4&lt;/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&gt;5&lt;/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&gt;6&lt;/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&gt;7&lt;/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&lt;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&gt;8&lt;/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759275" y="1910250"/>
            <a:ext cx="32286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width: </a:t>
            </a:r>
            <a:r>
              <a:rPr lang="es" sz="10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800px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display: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grid-template-columns: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0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grid-gap: </a:t>
            </a:r>
            <a:r>
              <a:rPr lang="es" sz="10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padding: </a:t>
            </a:r>
            <a:r>
              <a:rPr lang="es" sz="10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10px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6134125" y="1910241"/>
            <a:ext cx="2422800" cy="19284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6D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FFE66D"/>
                </a:solidFill>
                <a:latin typeface="Consolas"/>
                <a:ea typeface="Consolas"/>
                <a:cs typeface="Consolas"/>
                <a:sym typeface="Consolas"/>
              </a:rPr>
              <a:t>.grid-container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000" b="0" i="0" u="none" strike="noStrike" cap="none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background-color: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text-align: </a:t>
            </a:r>
            <a:r>
              <a:rPr lang="es" sz="10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font-size: </a:t>
            </a:r>
            <a:r>
              <a:rPr lang="es" sz="10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   height: </a:t>
            </a:r>
            <a:r>
              <a:rPr lang="es" sz="10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000"/>
              <a:buFont typeface="Consolas"/>
              <a:buNone/>
            </a:pPr>
            <a:r>
              <a:rPr lang="es" sz="10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body" idx="1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dirty="0"/>
              <a:t>La propiedad </a:t>
            </a:r>
            <a:r>
              <a:rPr lang="es" sz="1650" b="1" dirty="0"/>
              <a:t>grid-template-columns</a:t>
            </a:r>
            <a:r>
              <a:rPr lang="es" sz="1650" dirty="0"/>
              <a:t> define el número de columnas (y el ancho) de la cuadrícula. Se colocan los valores separados por espacios, y cada uno define el ancho de la columna respectiva. Se pueden establecer anchos en </a:t>
            </a:r>
            <a:r>
              <a:rPr lang="es" sz="1650" b="1" dirty="0"/>
              <a:t>px</a:t>
            </a:r>
            <a:r>
              <a:rPr lang="es" sz="1650" dirty="0"/>
              <a:t>, unidades relativas o </a:t>
            </a:r>
            <a:r>
              <a:rPr lang="es" sz="1650" b="1" dirty="0"/>
              <a:t>%</a:t>
            </a:r>
            <a:r>
              <a:rPr lang="es" sz="1650" dirty="0"/>
              <a:t>, aunque es recomendable utilizar la medida </a:t>
            </a:r>
            <a:r>
              <a:rPr lang="es" sz="1650" b="1" dirty="0"/>
              <a:t>fr</a:t>
            </a:r>
            <a:r>
              <a:rPr lang="es" sz="1650" dirty="0"/>
              <a:t>.</a:t>
            </a:r>
            <a:endParaRPr sz="1650" dirty="0"/>
          </a:p>
        </p:txBody>
      </p:sp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79" y="3669595"/>
            <a:ext cx="7085521" cy="79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>
            <a:off x="1060200" y="2973025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 dirty="0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/*Medidas en px:*/</a:t>
            </a:r>
            <a:endParaRPr sz="1400" b="0" i="0" u="none" strike="noStrike" cap="none" dirty="0">
              <a:solidFill>
                <a:srgbClr val="5F616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lang="es" sz="1400" b="0" i="0" u="none" strike="noStrike" cap="none" dirty="0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300px</a:t>
            </a: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 dirty="0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 dirty="0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400px</a:t>
            </a: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060200" y="1308775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/*Medidas en %:*/</a:t>
            </a: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35%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15%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199" y="1928925"/>
            <a:ext cx="70236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/>
          <p:nvPr/>
        </p:nvSpPr>
        <p:spPr>
          <a:xfrm>
            <a:off x="1060200" y="2614750"/>
            <a:ext cx="7023600" cy="5727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 dirty="0">
                <a:solidFill>
                  <a:srgbClr val="5F6167"/>
                </a:solidFill>
                <a:latin typeface="Consolas"/>
                <a:ea typeface="Consolas"/>
                <a:cs typeface="Consolas"/>
                <a:sym typeface="Consolas"/>
              </a:rPr>
              <a:t>/*Medida automática:*/</a:t>
            </a:r>
            <a:endParaRPr sz="1400" b="0" i="0" u="none" strike="noStrike" cap="none" dirty="0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lang="es" sz="1400" b="0" i="0" u="none" strike="noStrike" cap="none" dirty="0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 dirty="0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 dirty="0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s" sz="1400" b="0" i="0" u="none" strike="noStrike" cap="none" dirty="0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400" b="0" i="0" u="none" strike="noStrike" cap="none" dirty="0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2" name="Google Shape;30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199" y="3251225"/>
            <a:ext cx="70236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>
            <a:off x="486600" y="3850781"/>
            <a:ext cx="81708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0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una cuadrícula de 3 columnas tiene más de 3 elementos, se agrega automáticamente una nueva fila para colocar los elementos extra.</a:t>
            </a:r>
            <a:endParaRPr sz="1650" b="0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7AFA"/>
              </a:buClr>
              <a:buSzPts val="1400"/>
              <a:buFont typeface="Montserrat"/>
              <a:buNone/>
            </a:pPr>
            <a:endParaRPr sz="1400" b="1" i="0" u="none" strike="noStrike" cap="none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body" idx="1"/>
          </p:nvPr>
        </p:nvSpPr>
        <p:spPr>
          <a:xfrm>
            <a:off x="432000" y="1803350"/>
            <a:ext cx="82800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unidad especial de Grid </a:t>
            </a:r>
            <a:r>
              <a:rPr lang="es" sz="1650" b="1"/>
              <a:t>fr</a:t>
            </a:r>
            <a:r>
              <a:rPr lang="es" sz="1650"/>
              <a:t> (</a:t>
            </a:r>
            <a:r>
              <a:rPr lang="es" sz="1650" i="1"/>
              <a:t>fraction</a:t>
            </a:r>
            <a:r>
              <a:rPr lang="es" sz="1650"/>
              <a:t>) representa una fracción de espacio restante en el grid.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sp>
        <p:nvSpPr>
          <p:cNvPr id="310" name="Google Shape;310;p22"/>
          <p:cNvSpPr/>
          <p:nvPr/>
        </p:nvSpPr>
        <p:spPr>
          <a:xfrm>
            <a:off x="432010" y="13140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7AFA"/>
              </a:buClr>
              <a:buSzPts val="1400"/>
              <a:buFont typeface="Montserrat"/>
              <a:buNone/>
            </a:pP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Unidad fracción restante (fr):</a:t>
            </a:r>
            <a:endParaRPr sz="165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1060200" y="2584150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0.5fr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2fr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00" y="3078325"/>
            <a:ext cx="7023598" cy="7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grid-template-columns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1"/>
          </p:nvPr>
        </p:nvSpPr>
        <p:spPr>
          <a:xfrm>
            <a:off x="432000" y="1803350"/>
            <a:ext cx="82800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Se puede utilizar la expresión </a:t>
            </a:r>
            <a:r>
              <a:rPr lang="es" sz="1650" b="1"/>
              <a:t>repeat()</a:t>
            </a:r>
            <a:r>
              <a:rPr lang="es" sz="1650"/>
              <a:t> para indicar repetición de valores, indicando el número de veces que se repiten y el tamaño en cuestión.</a:t>
            </a:r>
            <a:br>
              <a:rPr lang="es" sz="1650"/>
            </a:br>
            <a:r>
              <a:rPr lang="es" sz="1650"/>
              <a:t>La expresión a utilizar es la siguiente:</a:t>
            </a:r>
            <a:br>
              <a:rPr lang="es" sz="1650"/>
            </a:br>
            <a:r>
              <a:rPr lang="es" sz="1650" b="1"/>
              <a:t>repeat([núm de veces], [valor o valores])</a:t>
            </a:r>
            <a:r>
              <a:rPr lang="es" sz="1650"/>
              <a:t>:</a:t>
            </a:r>
            <a:endParaRPr sz="15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/>
          </a:p>
        </p:txBody>
      </p:sp>
      <p:sp>
        <p:nvSpPr>
          <p:cNvPr id="319" name="Google Shape;319;p23"/>
          <p:cNvSpPr/>
          <p:nvPr/>
        </p:nvSpPr>
        <p:spPr>
          <a:xfrm>
            <a:off x="432010" y="13140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expresión repeat():</a:t>
            </a:r>
            <a:endParaRPr sz="165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1096875" y="3326775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grid-template-columns: </a:t>
            </a:r>
            <a:r>
              <a:rPr lang="es" sz="1400" b="0" i="0" u="none" strike="noStrike" cap="none">
                <a:solidFill>
                  <a:srgbClr val="EE5D43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1fr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875" y="3801525"/>
            <a:ext cx="7023598" cy="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grid-template-rows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lang="es" sz="1650" b="1"/>
              <a:t>grid-template-rows</a:t>
            </a:r>
            <a:r>
              <a:rPr lang="es" sz="1650"/>
              <a:t> define la altura de cada fila.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El valor es una lista separada por espacios, donde cada valor define el alto de la fila respectiva.</a:t>
            </a:r>
            <a:endParaRPr sz="1550"/>
          </a:p>
        </p:txBody>
      </p:sp>
      <p:sp>
        <p:nvSpPr>
          <p:cNvPr id="328" name="Google Shape;328;p24"/>
          <p:cNvSpPr/>
          <p:nvPr/>
        </p:nvSpPr>
        <p:spPr>
          <a:xfrm>
            <a:off x="1096875" y="2694150"/>
            <a:ext cx="7023600" cy="307500"/>
          </a:xfrm>
          <a:prstGeom prst="rect">
            <a:avLst/>
          </a:prstGeom>
          <a:solidFill>
            <a:srgbClr val="23262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grid-template-rows: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80px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" sz="1400" b="0" i="0" u="none" strike="noStrike" cap="none">
                <a:solidFill>
                  <a:srgbClr val="F39C12"/>
                </a:solidFill>
                <a:latin typeface="Consolas"/>
                <a:ea typeface="Consolas"/>
                <a:cs typeface="Consolas"/>
                <a:sym typeface="Consolas"/>
              </a:rPr>
              <a:t>200px</a:t>
            </a:r>
            <a:r>
              <a:rPr lang="es" sz="1400" b="0" i="0" u="none" strike="noStrike" cap="none">
                <a:solidFill>
                  <a:srgbClr val="D5CE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CED9"/>
              </a:buClr>
              <a:buSzPts val="1400"/>
              <a:buFont typeface="Consolas"/>
              <a:buNone/>
            </a:pPr>
            <a:endParaRPr sz="1400" b="0" i="0" u="none" strike="noStrike" cap="none">
              <a:solidFill>
                <a:srgbClr val="D5CE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875" y="3116775"/>
            <a:ext cx="7023598" cy="15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justify-content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body" idx="1"/>
          </p:nvPr>
        </p:nvSpPr>
        <p:spPr>
          <a:xfrm>
            <a:off x="432000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</a:t>
            </a:r>
            <a:r>
              <a:rPr lang="es" sz="1650" b="1"/>
              <a:t> justify-content </a:t>
            </a:r>
            <a:r>
              <a:rPr lang="es" sz="1650"/>
              <a:t>se utiliza para alinear toda la cuadrícula dentro del contenedor. El ancho total de la cuadrícula debe ser menor que el ancho del contenedor para que la propiedad</a:t>
            </a:r>
            <a:r>
              <a:rPr lang="es" sz="1650" b="1"/>
              <a:t> </a:t>
            </a:r>
            <a:r>
              <a:rPr lang="es" sz="1650"/>
              <a:t>tenga efecto.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/>
          </a:p>
        </p:txBody>
      </p:sp>
      <p:grpSp>
        <p:nvGrpSpPr>
          <p:cNvPr id="336" name="Google Shape;336;p25"/>
          <p:cNvGrpSpPr/>
          <p:nvPr/>
        </p:nvGrpSpPr>
        <p:grpSpPr>
          <a:xfrm>
            <a:off x="533515" y="2403050"/>
            <a:ext cx="4038480" cy="725820"/>
            <a:chOff x="417240" y="2008800"/>
            <a:chExt cx="4038480" cy="725820"/>
          </a:xfrm>
        </p:grpSpPr>
        <p:pic>
          <p:nvPicPr>
            <p:cNvPr id="337" name="Google Shape;337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7240" y="2008800"/>
              <a:ext cx="4038480" cy="43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5"/>
            <p:cNvSpPr/>
            <p:nvPr/>
          </p:nvSpPr>
          <p:spPr>
            <a:xfrm>
              <a:off x="434160" y="2427120"/>
              <a:ext cx="3963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space-evenly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5"/>
          <p:cNvGrpSpPr/>
          <p:nvPr/>
        </p:nvGrpSpPr>
        <p:grpSpPr>
          <a:xfrm>
            <a:off x="550440" y="3154268"/>
            <a:ext cx="4004640" cy="728700"/>
            <a:chOff x="483840" y="2845080"/>
            <a:chExt cx="4004640" cy="728700"/>
          </a:xfrm>
        </p:grpSpPr>
        <p:pic>
          <p:nvPicPr>
            <p:cNvPr id="340" name="Google Shape;34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3840" y="2845080"/>
              <a:ext cx="4004640" cy="45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5"/>
            <p:cNvSpPr/>
            <p:nvPr/>
          </p:nvSpPr>
          <p:spPr>
            <a:xfrm>
              <a:off x="483840" y="3266280"/>
              <a:ext cx="3971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space-around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5"/>
          <p:cNvGrpSpPr/>
          <p:nvPr/>
        </p:nvGrpSpPr>
        <p:grpSpPr>
          <a:xfrm>
            <a:off x="550450" y="3908360"/>
            <a:ext cx="4028760" cy="723660"/>
            <a:chOff x="426600" y="3699360"/>
            <a:chExt cx="4028760" cy="723660"/>
          </a:xfrm>
        </p:grpSpPr>
        <p:pic>
          <p:nvPicPr>
            <p:cNvPr id="343" name="Google Shape;343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600" y="3699360"/>
              <a:ext cx="4028760" cy="429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5"/>
            <p:cNvSpPr/>
            <p:nvPr/>
          </p:nvSpPr>
          <p:spPr>
            <a:xfrm>
              <a:off x="483840" y="4115520"/>
              <a:ext cx="39714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space-between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5"/>
          <p:cNvGrpSpPr/>
          <p:nvPr/>
        </p:nvGrpSpPr>
        <p:grpSpPr>
          <a:xfrm>
            <a:off x="4697615" y="2407013"/>
            <a:ext cx="4014360" cy="717900"/>
            <a:chOff x="4712040" y="2008800"/>
            <a:chExt cx="4014360" cy="717900"/>
          </a:xfrm>
        </p:grpSpPr>
        <p:pic>
          <p:nvPicPr>
            <p:cNvPr id="346" name="Google Shape;346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16720" y="2008800"/>
              <a:ext cx="4009680" cy="434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5"/>
            <p:cNvSpPr/>
            <p:nvPr/>
          </p:nvSpPr>
          <p:spPr>
            <a:xfrm>
              <a:off x="4712040" y="241920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4692758" y="3153918"/>
            <a:ext cx="4024079" cy="729420"/>
            <a:chOff x="4702320" y="2845080"/>
            <a:chExt cx="4024079" cy="729420"/>
          </a:xfrm>
        </p:grpSpPr>
        <p:pic>
          <p:nvPicPr>
            <p:cNvPr id="349" name="Google Shape;349;p2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2320" y="2845080"/>
              <a:ext cx="4024079" cy="43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5"/>
            <p:cNvSpPr/>
            <p:nvPr/>
          </p:nvSpPr>
          <p:spPr>
            <a:xfrm>
              <a:off x="4712040" y="326700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25"/>
          <p:cNvGrpSpPr/>
          <p:nvPr/>
        </p:nvGrpSpPr>
        <p:grpSpPr>
          <a:xfrm>
            <a:off x="4697602" y="3912360"/>
            <a:ext cx="4014359" cy="737700"/>
            <a:chOff x="4712040" y="3699360"/>
            <a:chExt cx="4014359" cy="737700"/>
          </a:xfrm>
        </p:grpSpPr>
        <p:pic>
          <p:nvPicPr>
            <p:cNvPr id="352" name="Google Shape;352;p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12040" y="3699360"/>
              <a:ext cx="4014359" cy="453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5"/>
            <p:cNvSpPr/>
            <p:nvPr/>
          </p:nvSpPr>
          <p:spPr>
            <a:xfrm>
              <a:off x="4712040" y="4129560"/>
              <a:ext cx="4014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nsolas"/>
                <a:buNone/>
              </a:pPr>
              <a:r>
                <a:rPr lang="es" sz="1400" b="1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end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align-content</a:t>
            </a:r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body" idx="1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lang="es" sz="1650" b="1"/>
              <a:t>align-content</a:t>
            </a:r>
            <a:r>
              <a:rPr lang="es" sz="1650"/>
              <a:t> se usa para alinear verticalmente toda la cuadrícula dentro del contenedor. La altura total de la cuadrícula debe ser menor que la altura del contenedor para que  tenga efecto.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/>
          </a:p>
        </p:txBody>
      </p:sp>
      <p:sp>
        <p:nvSpPr>
          <p:cNvPr id="360" name="Google Shape;360;p26"/>
          <p:cNvSpPr/>
          <p:nvPr/>
        </p:nvSpPr>
        <p:spPr>
          <a:xfrm>
            <a:off x="558810" y="4121415"/>
            <a:ext cx="3406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10" y="2360655"/>
            <a:ext cx="3405960" cy="176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4055" y="2360655"/>
            <a:ext cx="3446280" cy="17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4894055" y="4145175"/>
            <a:ext cx="34464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align-content</a:t>
            </a:r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body" idx="1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/>
          </a:p>
        </p:txBody>
      </p:sp>
      <p:sp>
        <p:nvSpPr>
          <p:cNvPr id="370" name="Google Shape;370;p27"/>
          <p:cNvSpPr/>
          <p:nvPr/>
        </p:nvSpPr>
        <p:spPr>
          <a:xfrm>
            <a:off x="432026" y="2732616"/>
            <a:ext cx="30213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26" y="1314024"/>
            <a:ext cx="3021499" cy="142105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/>
          <p:nvPr/>
        </p:nvSpPr>
        <p:spPr>
          <a:xfrm>
            <a:off x="5446775" y="2677744"/>
            <a:ext cx="30216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0650" y="1314025"/>
            <a:ext cx="2917350" cy="139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432026" y="4433359"/>
            <a:ext cx="29970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025" y="2995725"/>
            <a:ext cx="2997001" cy="14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/>
          <p:nvPr/>
        </p:nvSpPr>
        <p:spPr>
          <a:xfrm>
            <a:off x="5516150" y="4312864"/>
            <a:ext cx="2952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lang="es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6150" y="3045699"/>
            <a:ext cx="2917354" cy="128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Propiedad grid-area</a:t>
            </a:r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body" idx="1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propiedad </a:t>
            </a:r>
            <a:r>
              <a:rPr lang="es" sz="1650" b="1"/>
              <a:t>grid-area</a:t>
            </a:r>
            <a:r>
              <a:rPr lang="es" sz="1650"/>
              <a:t> especifica el tamaño y la ubicación de un elemento de cuadrícula en el diseño, y es una propiedad abreviada para las siguientes propiedades: </a:t>
            </a:r>
            <a:r>
              <a:rPr lang="es" sz="1650" b="1"/>
              <a:t>grid-row-start</a:t>
            </a:r>
            <a:r>
              <a:rPr lang="es" sz="1650"/>
              <a:t>, </a:t>
            </a:r>
            <a:r>
              <a:rPr lang="es" sz="1650" b="1"/>
              <a:t>grid-column-start</a:t>
            </a:r>
            <a:r>
              <a:rPr lang="es" sz="1650"/>
              <a:t>, </a:t>
            </a:r>
            <a:r>
              <a:rPr lang="es" sz="1650" b="1"/>
              <a:t>grid-row-end</a:t>
            </a:r>
            <a:r>
              <a:rPr lang="es" sz="1650"/>
              <a:t> y </a:t>
            </a:r>
            <a:r>
              <a:rPr lang="es" sz="1650" b="1"/>
              <a:t>grid-column-end</a:t>
            </a:r>
            <a:r>
              <a:rPr lang="es" sz="1650"/>
              <a:t>.</a:t>
            </a:r>
            <a:endParaRPr sz="165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La </a:t>
            </a:r>
            <a:r>
              <a:rPr lang="es" sz="1650" b="1"/>
              <a:t>grid-area</a:t>
            </a:r>
            <a:r>
              <a:rPr lang="es" sz="1650"/>
              <a:t> también se puede utilizar para asignar un nombre a un elemento de la cuadrícula. Y se puede hacer referencia a los elementos de cuadrícula con nombre mediante la propiedad </a:t>
            </a:r>
            <a:r>
              <a:rPr lang="es" sz="1650" b="1"/>
              <a:t>grid-template-areas</a:t>
            </a:r>
            <a:r>
              <a:rPr lang="es" sz="1650"/>
              <a:t> del contenedor de cuadrícula.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+info</a:t>
            </a:r>
            <a:endParaRPr sz="15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Ejemplos de grid-area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86610" y="1288095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1:</a:t>
            </a: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área ocupa una columna.</a:t>
            </a:r>
            <a:endParaRPr sz="165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2110" y="1712900"/>
            <a:ext cx="4739774" cy="10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2113" y="3216750"/>
            <a:ext cx="4739774" cy="12732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/>
          <p:nvPr/>
        </p:nvSpPr>
        <p:spPr>
          <a:xfrm>
            <a:off x="486610" y="28034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2:</a:t>
            </a: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el área ocupa un grupo de celdas en horizontal.</a:t>
            </a:r>
            <a:endParaRPr sz="165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 b="0"/>
              <a:t>CSS Grid</a:t>
            </a:r>
            <a:endParaRPr b="0"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713" y="2834124"/>
            <a:ext cx="76859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Ejemplos de grid-area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486610" y="1288095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3: </a:t>
            </a: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área ocupa un grupo de celdas en vertical.</a:t>
            </a:r>
            <a:endParaRPr sz="165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486610" y="2879620"/>
            <a:ext cx="8170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Caso 4: </a:t>
            </a:r>
            <a:r>
              <a:rPr lang="es" sz="165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esquema básico de página Web, con 6 columnas y 3 filas.</a:t>
            </a:r>
            <a:endParaRPr sz="165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7513" y="1673225"/>
            <a:ext cx="3588976" cy="11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7513" y="3264723"/>
            <a:ext cx="3588976" cy="123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Ejemplo</a:t>
            </a:r>
            <a:endParaRPr/>
          </a:p>
        </p:txBody>
      </p:sp>
      <p:sp>
        <p:nvSpPr>
          <p:cNvPr id="407" name="Google Shape;407;p31"/>
          <p:cNvSpPr txBox="1">
            <a:spLocks noGrp="1"/>
          </p:cNvSpPr>
          <p:nvPr>
            <p:ph type="body" idx="1"/>
          </p:nvPr>
        </p:nvSpPr>
        <p:spPr>
          <a:xfrm>
            <a:off x="432025" y="131402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En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este enlace</a:t>
            </a:r>
            <a:r>
              <a:rPr lang="es" sz="1650"/>
              <a:t> se puede ver cómo crear un pequeño proyecto con CSS Grid.</a:t>
            </a:r>
            <a:endParaRPr sz="1650"/>
          </a:p>
        </p:txBody>
      </p:sp>
      <p:pic>
        <p:nvPicPr>
          <p:cNvPr id="408" name="Google Shape;40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22451" y="1853726"/>
            <a:ext cx="5099110" cy="27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Artículos de interés</a:t>
            </a: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/>
              <a:t>Documentación sobre CSS Grid:</a:t>
            </a:r>
            <a:endParaRPr sz="1333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3"/>
              </a:rPr>
              <a:t>https://lenguajecss.com/css/maquetacion-y-colocacion/grid-css/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4"/>
              </a:rPr>
              <a:t>https://www.w3schools.com/css/css_grid.asp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5"/>
              </a:rPr>
              <a:t>https://www.w3schools.com/css/css_grid_container.asp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6"/>
              </a:rPr>
              <a:t>https://www.w3schools.com/css/css_grid_item.asp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7"/>
              </a:rPr>
              <a:t>https://www.w3schools.com/cssref/pr_grid-area.asp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8"/>
              </a:rPr>
              <a:t>Principios básicos del diseño con Grid</a:t>
            </a:r>
            <a:endParaRPr sz="1333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/>
              <a:t>Material multimedia:</a:t>
            </a:r>
            <a:endParaRPr sz="1333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9"/>
              </a:rPr>
              <a:t>CSS Grid desde cero</a:t>
            </a:r>
            <a:br>
              <a:rPr lang="es" sz="1333"/>
            </a:br>
            <a:r>
              <a:rPr lang="es" sz="1333" u="sng">
                <a:solidFill>
                  <a:schemeClr val="hlink"/>
                </a:solidFill>
                <a:hlinkClick r:id="rId10"/>
              </a:rPr>
              <a:t>CSS GRID Página Web Responsive  </a:t>
            </a:r>
            <a:endParaRPr sz="1333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Material extra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33" u="sng">
                <a:solidFill>
                  <a:schemeClr val="hlink"/>
                </a:solidFill>
                <a:hlinkClick r:id="rId3"/>
              </a:rPr>
              <a:t>Firefox Browser Developer Edition</a:t>
            </a:r>
            <a:endParaRPr sz="1333"/>
          </a:p>
        </p:txBody>
      </p:sp>
      <p:pic>
        <p:nvPicPr>
          <p:cNvPr id="427" name="Google Shape;427;p34" descr="https://www.mozilla.org/media/img/firefox/developer/hero-screenshot.baf6dd693658.png"/>
          <p:cNvPicPr preferRelativeResize="0"/>
          <p:nvPr/>
        </p:nvPicPr>
        <p:blipFill rotWithShape="1">
          <a:blip r:embed="rId4">
            <a:alphaModFix/>
          </a:blip>
          <a:srcRect l="3429" r="3354"/>
          <a:stretch/>
        </p:blipFill>
        <p:spPr>
          <a:xfrm>
            <a:off x="432025" y="1753800"/>
            <a:ext cx="8280000" cy="24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433" name="Google Shape;433;p35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función de la distribución (</a:t>
            </a:r>
            <a:r>
              <a:rPr lang="es" i="1"/>
              <a:t>layout</a:t>
            </a:r>
            <a:r>
              <a:rPr lang="es"/>
              <a:t>) elegida para el proyecto utilizar Grid para maquetar el contenido principal (</a:t>
            </a:r>
            <a:r>
              <a:rPr lang="es" i="1"/>
              <a:t>main</a:t>
            </a:r>
            <a:r>
              <a:rPr lang="es"/>
              <a:t>) de las páginas del sitio.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de repaso.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10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09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11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CSS 5 - Flexbox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Media Queries.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¿Qué es Flexbox?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Propiedades para el contenedor Flex, y los Flex items.</a:t>
            </a:r>
            <a:endParaRPr b="1"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Bootstrap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¿Qué es un framework?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Frameworks CSS.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básicos de Bootstrap.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Componentes y funcionalidades.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Grid Layout.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Bootstrap Themes.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CSS 6 - Grid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Implementación de Grid.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Maquetado con Flex y Grid.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CSS Grid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¿Qué es CSS Grid?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CSS Grid </a:t>
            </a:r>
            <a:r>
              <a:rPr lang="es"/>
              <a:t>es una muy buena opción para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estructurar</a:t>
            </a:r>
            <a:r>
              <a:rPr lang="es"/>
              <a:t>,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 organizar </a:t>
            </a:r>
            <a:r>
              <a:rPr lang="es"/>
              <a:t>y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diseñar </a:t>
            </a:r>
            <a:r>
              <a:rPr lang="es"/>
              <a:t>los elementos de nuestro sitio web, ofreciéndonos un sistema de disposición apropiado de forma nativa en el navegador.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En CSS solemos utilizar múltiples propiedades para estructurar nuestros sitio web, utilizando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lang="es"/>
              <a:t>,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float</a:t>
            </a:r>
            <a:r>
              <a:rPr lang="es"/>
              <a:t>,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relative</a:t>
            </a:r>
            <a:r>
              <a:rPr lang="es"/>
              <a:t> o hasta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s"/>
              <a:t> que sólo utiliza una dimensión.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El módulo CSS Grid entra en acción ofreciéndonos un sistema de filas y columnas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en dos dimensiones</a:t>
            </a:r>
            <a:r>
              <a:rPr lang="es"/>
              <a:t>, y total libertad de los ítems para organizar nuestros contenido a gusto.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¿Y donde queda el 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Responsive Design</a:t>
            </a:r>
            <a:r>
              <a:rPr lang="es"/>
              <a:t>? Con CSS Grid podemos definir filas y columnas como también redefinirlas a nuestro gusto dentro de un media query.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¿Flexbox vs CSS Grid?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CSS Grid puede convivir con Flexbox. No se trata de tecnologías excluyentes, sino complementarias.</a:t>
            </a:r>
            <a:endParaRPr sz="1650"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100" y="2038250"/>
            <a:ext cx="4137850" cy="25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50"/>
              <a:t>El módulo de diseño de CSS Grid ofrece un sistema de diseño basado en cuadrículas, con filas y columnas, lo que facilita el diseño de páginas web </a:t>
            </a:r>
            <a:r>
              <a:rPr lang="es" sz="1650" b="1"/>
              <a:t>sin tener que usar flotadores y posicionamiento</a:t>
            </a:r>
            <a:r>
              <a:rPr lang="es" sz="1650"/>
              <a:t>. </a:t>
            </a:r>
            <a:r>
              <a:rPr lang="es" sz="1650" u="sng">
                <a:solidFill>
                  <a:schemeClr val="hlink"/>
                </a:solidFill>
                <a:hlinkClick r:id="rId3"/>
              </a:rPr>
              <a:t>+info</a:t>
            </a:r>
            <a:endParaRPr sz="1650" b="1"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438" y="2540249"/>
            <a:ext cx="3067175" cy="20826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1325BA-0805-09E2-4170-7F380BCE7E29}"/>
                  </a:ext>
                </a:extLst>
              </p14:cNvPr>
              <p14:cNvContentPartPr/>
              <p14:nvPr/>
            </p14:nvContentPartPr>
            <p14:xfrm>
              <a:off x="5391000" y="4338720"/>
              <a:ext cx="591120" cy="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1325BA-0805-09E2-4170-7F380BCE7E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1640" y="4329360"/>
                <a:ext cx="609840" cy="5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Grid Container:</a:t>
            </a:r>
            <a:r>
              <a:rPr lang="es" sz="1650"/>
              <a:t> es nuestro elemento “padre”, donde se asigna un </a:t>
            </a:r>
            <a:r>
              <a:rPr lang="es" sz="1650" i="1"/>
              <a:t>{display:grid;}</a:t>
            </a:r>
            <a:r>
              <a:rPr lang="es" sz="1650"/>
              <a:t> y nos permitirá colocar otras propiedades para manipular nuestro diseño.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Grid Item: </a:t>
            </a:r>
            <a:r>
              <a:rPr lang="es" sz="1650"/>
              <a:t>son los hijos directos de nuestro container. Estos los manejaremos a nuestra voluntad, nuestras filas y columnas que moveremos a nuestro gusto.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Grid Line: </a:t>
            </a:r>
            <a:r>
              <a:rPr lang="es" sz="1650"/>
              <a:t>son las líneas divisorias horizontales y verticales.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Grid Track:</a:t>
            </a:r>
            <a:r>
              <a:rPr lang="es" sz="1650"/>
              <a:t> es el espacio entre dos líneas adyacentes. Filas y columnas.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Grid Cell:</a:t>
            </a:r>
            <a:r>
              <a:rPr lang="es" sz="1650"/>
              <a:t> nuestras celdas serán el espacio entre dos filas adyacentes y 2 columnas adyacentes.</a:t>
            </a:r>
            <a:endParaRPr sz="1650"/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s" sz="1650" b="1"/>
              <a:t>Grid Area:</a:t>
            </a:r>
            <a:r>
              <a:rPr lang="es" sz="1650"/>
              <a:t> espacio rodeado por 4 </a:t>
            </a:r>
            <a:r>
              <a:rPr lang="es" sz="1650" i="1"/>
              <a:t>grid lines</a:t>
            </a:r>
            <a:r>
              <a:rPr lang="es" sz="1650"/>
              <a:t>.</a:t>
            </a:r>
            <a:endParaRPr sz="1650"/>
          </a:p>
        </p:txBody>
      </p: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CSS Grid | Conceptos básicos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2EA559-0661-56E4-BACE-310AE3D14E82}"/>
                  </a:ext>
                </a:extLst>
              </p14:cNvPr>
              <p14:cNvContentPartPr/>
              <p14:nvPr/>
            </p14:nvContentPartPr>
            <p14:xfrm>
              <a:off x="847800" y="1685880"/>
              <a:ext cx="1614600" cy="24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2EA559-0661-56E4-BACE-310AE3D14E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40" y="1676520"/>
                <a:ext cx="1633320" cy="26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1956</Words>
  <Application>Microsoft Office PowerPoint</Application>
  <PresentationFormat>On-screen Show (16:9)</PresentationFormat>
  <Paragraphs>251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Montserrat Medium</vt:lpstr>
      <vt:lpstr>Montserrat</vt:lpstr>
      <vt:lpstr>Consolas</vt:lpstr>
      <vt:lpstr>Montserrat SemiBold</vt:lpstr>
      <vt:lpstr>Simple Light</vt:lpstr>
      <vt:lpstr>PowerPoint Presentation</vt:lpstr>
      <vt:lpstr>Les damos la bienvenida</vt:lpstr>
      <vt:lpstr>CSS Grid</vt:lpstr>
      <vt:lpstr>Clase 10</vt:lpstr>
      <vt:lpstr>CSS Grid</vt:lpstr>
      <vt:lpstr>¿Qué es CSS Grid?</vt:lpstr>
      <vt:lpstr>CSS Grid | ¿Flexbox vs CSS Grid?</vt:lpstr>
      <vt:lpstr>CSS Grid</vt:lpstr>
      <vt:lpstr>CSS Grid | Conceptos básicos</vt:lpstr>
      <vt:lpstr>CSS Grid | Contenedor  </vt:lpstr>
      <vt:lpstr>CSS Grid | Display  </vt:lpstr>
      <vt:lpstr>CSS Grid | Grid Items  </vt:lpstr>
      <vt:lpstr>CSS Grid | Grid Gaps  </vt:lpstr>
      <vt:lpstr>CSS Grid | Grid Lines  </vt:lpstr>
      <vt:lpstr>CSS Grid | Propiedades  </vt:lpstr>
      <vt:lpstr>CSS Grid | Propiedades (continuación)  </vt:lpstr>
      <vt:lpstr>CSS Grid | Propiedades (continuación)  </vt:lpstr>
      <vt:lpstr>CSS Grid | Grid Container  </vt:lpstr>
      <vt:lpstr>CSS Grid | Grid Container  </vt:lpstr>
      <vt:lpstr>CSS Grid | grid-template-columns  </vt:lpstr>
      <vt:lpstr>CSS Grid | grid-template-columns  </vt:lpstr>
      <vt:lpstr>CSS Grid | grid-template-columns  </vt:lpstr>
      <vt:lpstr>CSS Grid | grid-template-columns  </vt:lpstr>
      <vt:lpstr>CSS Grid | grid-template-rows  </vt:lpstr>
      <vt:lpstr>CSS Grid | Propiedad justify-content</vt:lpstr>
      <vt:lpstr>CSS Grid | Propiedad align-content</vt:lpstr>
      <vt:lpstr>CSS Grid | Propiedad align-content</vt:lpstr>
      <vt:lpstr>CSS Grid | Propiedad grid-area</vt:lpstr>
      <vt:lpstr>CSS Grid | Ejemplos de grid-area  </vt:lpstr>
      <vt:lpstr>CSS Grid | Ejemplos de grid-area  </vt:lpstr>
      <vt:lpstr>CSS Grid | Ejemplo</vt:lpstr>
      <vt:lpstr>Artículos de interés</vt:lpstr>
      <vt:lpstr>Material extra</vt:lpstr>
      <vt:lpstr>Herramientas</vt:lpstr>
      <vt:lpstr>Tarea para el Proyecto:</vt:lpstr>
      <vt:lpstr>No te olvides de dar el presente</vt:lpstr>
      <vt:lpstr>Recordá:  Revisar la Cartelera de Novedades. Hacer tus consultas en el Foro. Realizar los Ejercicios de repaso.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Hunt</cp:lastModifiedBy>
  <cp:revision>3</cp:revision>
  <dcterms:modified xsi:type="dcterms:W3CDTF">2024-04-10T22:55:17Z</dcterms:modified>
</cp:coreProperties>
</file>