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Consolas" panose="020B0609020204030204" pitchFamily="49" charset="0"/>
      <p:regular r:id="rId44"/>
      <p:bold r:id="rId45"/>
      <p:italic r:id="rId46"/>
      <p:boldItalic r:id="rId47"/>
    </p:embeddedFont>
    <p:embeddedFont>
      <p:font typeface="Montserrat" panose="00000500000000000000" pitchFamily="2" charset="0"/>
      <p:regular r:id="rId48"/>
      <p:bold r:id="rId49"/>
      <p:italic r:id="rId50"/>
      <p:boldItalic r:id="rId51"/>
    </p:embeddedFont>
    <p:embeddedFont>
      <p:font typeface="Montserrat ExtraBold" panose="00000900000000000000" pitchFamily="2" charset="0"/>
      <p:bold r:id="rId52"/>
      <p:boldItalic r:id="rId53"/>
    </p:embeddedFont>
    <p:embeddedFont>
      <p:font typeface="Montserrat Medium" panose="00000600000000000000" pitchFamily="2" charset="0"/>
      <p:regular r:id="rId54"/>
      <p:bold r:id="rId55"/>
      <p:italic r:id="rId56"/>
      <p:boldItalic r:id="rId57"/>
    </p:embeddedFont>
    <p:embeddedFont>
      <p:font typeface="Montserrat SemiBold" panose="00000700000000000000"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he5NENGnwvNibQCJnYxqfZrKos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396A3A-BFF2-4959-A51B-FAA3B1DC9747}">
  <a:tblStyle styleId="{36396A3A-BFF2-4959-A51B-FAA3B1DC9747}"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FEAFE"/>
          </a:solidFill>
        </a:fill>
      </a:tcStyle>
    </a:wholeTbl>
    <a:band1H>
      <a:tcTxStyle b="off" i="off"/>
      <a:tcStyle>
        <a:tcBdr/>
        <a:fill>
          <a:solidFill>
            <a:srgbClr val="DED2FD"/>
          </a:solidFill>
        </a:fill>
      </a:tcStyle>
    </a:band1H>
    <a:band2H>
      <a:tcTxStyle b="off" i="off"/>
      <a:tcStyle>
        <a:tcBdr/>
      </a:tcStyle>
    </a:band2H>
    <a:band1V>
      <a:tcTxStyle b="off" i="off"/>
      <a:tcStyle>
        <a:tcBdr/>
        <a:fill>
          <a:solidFill>
            <a:srgbClr val="DED2FD"/>
          </a:solidFill>
        </a:fill>
      </a:tcStyle>
    </a:band1V>
    <a:band2V>
      <a:tcTxStyle b="off" i="off"/>
      <a:tcStyle>
        <a:tcBdr/>
      </a:tcStyle>
    </a:band2V>
    <a:lastCol>
      <a:tcTxStyle b="on" i="off">
        <a:font>
          <a:latin typeface="Arial"/>
          <a:ea typeface="Arial"/>
          <a:cs typeface="Arial"/>
        </a:font>
        <a:srgbClr val="FFFFFF"/>
      </a:tcTxStyle>
      <a:tcStyle>
        <a:tcBdr/>
        <a:fill>
          <a:solidFill>
            <a:srgbClr val="9D66F9"/>
          </a:solidFill>
        </a:fill>
      </a:tcStyle>
    </a:lastCol>
    <a:firstCol>
      <a:tcTxStyle b="on" i="off">
        <a:font>
          <a:latin typeface="Arial"/>
          <a:ea typeface="Arial"/>
          <a:cs typeface="Arial"/>
        </a:font>
        <a:srgbClr val="FFFFFF"/>
      </a:tcTxStyle>
      <a:tcStyle>
        <a:tcBdr/>
        <a:fill>
          <a:solidFill>
            <a:srgbClr val="9D66F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9D66F9"/>
          </a:solidFill>
        </a:fill>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9D66F9"/>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96.48241" units="1/cm"/>
          <inkml:channelProperty channel="Y" name="resolution" value="32.14286" units="1/cm"/>
          <inkml:channelProperty channel="T" name="resolution" value="1" units="1/dev"/>
        </inkml:channelProperties>
      </inkml:inkSource>
      <inkml:timestamp xml:id="ts0" timeString="2024-04-17T21:29:57.617"/>
    </inkml:context>
    <inkml:brush xml:id="br0">
      <inkml:brushProperty name="width" value="0.05292" units="cm"/>
      <inkml:brushProperty name="height" value="0.05292" units="cm"/>
      <inkml:brushProperty name="color" value="#FF0000"/>
    </inkml:brush>
  </inkml:definitions>
  <inkml:trace contextRef="#ctx0" brushRef="#br0">8374 7594 0,'79'0'109,"-12"-14"-109,52 14 16,-27-13-16,41 13 15,25 0-15,1 0 16,13 0-16,26 0 16,-26 0-16,27 0 15,-93 0-15,105 0 16,-52-13-1,-53 0-15,0-1 16,-67 1-16,1 0 16,-27 13-16,1-13 15,12 13 142,14 0-142,-1 0-15,67 0 16,-66 0-1,0 0-15,-1 0 16,-12 0 0,-14 0-16,0 0 15,0 0 1,1 0-16,-14-14 109,-27-12-93,1-14-16,-14 27 16,0-13-16,-12-1 15,12 27-15,-13-26 16,-13 26-16,13 0 15,-13 0-15,-27 0 16,-26 0-16,13 13 16,-26 0-16,-14 0 15,-12-13-15,25 0 16,-52 14 0,13-14-16,13 0 15,1 13-15,25-13 16,28 13-16,25 0 15,1 1-15,13-1 16,26 0-16,27-13 16,-93 66 202,79-53-202,14 1 0,0-14-16,0 26 15,0-26 1,13 13-16,-14-13 16,1 0 15</inkml:trace>
  <inkml:trace contextRef="#ctx0" brushRef="#br0" timeOffset="88843.49">8467 7078 0,'39'39'47,"27"1"-31,1-14-16,25 27 16,1 0-16,-1 0 15,28 0-15,-28 0 16,14 0-16,0 0 15,0 13-15,26 0 16,-53-26-16,27 13 16,-27-14-16,-12 1 15,-1-13-15,-27 12 16,28-25-16,-41 12 16,1-13-16,-14-13 15,0 13-15,0-13 16</inkml:trace>
  <inkml:trace contextRef="#ctx0" brushRef="#br0" timeOffset="89800.46">10411 6839 0,'-53'53'15,"14"-13"1,-14-13-16,0 12 16,-13 1-16,-27 0 15,14-1-15,-54 1 16,67 0-16,-79 26 15,26-27-15,13 14 16,-13 0-16,-27 27 16,67-41-16,-27 28 15,27-15-15,13-12 16,-14 13-16,14-13 16,40-27-16,-1 0 15,-13 14-15,27-27 31</inkml:trace>
</inkml:ink>
</file>

<file path=ppt/ink/ink2.xml><?xml version="1.0" encoding="utf-8"?>
<inkml:ink xmlns:inkml="http://www.w3.org/2003/InkML">
  <inkml:definitions>
    <inkml:context xml:id="ctx0">
      <inkml:inkSource xml:id="inkSrc0">
        <inkml:traceFormat>
          <inkml:channel name="X" type="integer" min="-1920" max="3840" units="cm"/>
          <inkml:channel name="Y" type="integer" max="1080" units="cm"/>
          <inkml:channel name="T" type="integer" max="2.14748E9" units="dev"/>
        </inkml:traceFormat>
        <inkml:channelProperties>
          <inkml:channelProperty channel="X" name="resolution" value="96.48241" units="1/cm"/>
          <inkml:channelProperty channel="Y" name="resolution" value="32.14286" units="1/cm"/>
          <inkml:channelProperty channel="T" name="resolution" value="1" units="1/dev"/>
        </inkml:channelProperties>
      </inkml:inkSource>
      <inkml:timestamp xml:id="ts0" timeString="2024-04-17T21:34:56.181"/>
    </inkml:context>
    <inkml:brush xml:id="br0">
      <inkml:brushProperty name="width" value="0.05292" units="cm"/>
      <inkml:brushProperty name="height" value="0.05292" units="cm"/>
      <inkml:brushProperty name="color" value="#FF0000"/>
    </inkml:brush>
  </inkml:definitions>
  <inkml:trace contextRef="#ctx0" brushRef="#br0">9300 0 0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43"/>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43"/>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43"/>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43"/>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43"/>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52"/>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2"/>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8" name="Google Shape;88;p5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52"/>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5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5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3"/>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53"/>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96" name="Google Shape;96;p53"/>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5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53"/>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5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5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4"/>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54"/>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54"/>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54"/>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54"/>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54"/>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54"/>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54"/>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54"/>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55"/>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5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5"/>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55"/>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55"/>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55"/>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55"/>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55"/>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5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5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5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5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56"/>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56"/>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6"/>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6"/>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56"/>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56"/>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56"/>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5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5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56"/>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56"/>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56"/>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5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44"/>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4"/>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44"/>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4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4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44"/>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45"/>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4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5"/>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5"/>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5"/>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45"/>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45"/>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45"/>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45"/>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45"/>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45"/>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4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45"/>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4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45"/>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4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46"/>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6"/>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46"/>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46"/>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46"/>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46"/>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4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47"/>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4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4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4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4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8"/>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4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1" name="Google Shape;61;p4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2" name="Google Shape;62;p4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3" name="Google Shape;63;p48"/>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4" name="Google Shape;64;p4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65"/>
        <p:cNvGrpSpPr/>
        <p:nvPr/>
      </p:nvGrpSpPr>
      <p:grpSpPr>
        <a:xfrm>
          <a:off x="0" y="0"/>
          <a:ext cx="0" cy="0"/>
          <a:chOff x="0" y="0"/>
          <a:chExt cx="0" cy="0"/>
        </a:xfrm>
      </p:grpSpPr>
      <p:sp>
        <p:nvSpPr>
          <p:cNvPr id="66" name="Google Shape;66;p4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68" name="Google Shape;68;p49"/>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69" name="Google Shape;69;p49"/>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70" name="Google Shape;70;p49"/>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71" name="Google Shape;71;p4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2" name="Google Shape;72;p4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73"/>
        <p:cNvGrpSpPr/>
        <p:nvPr/>
      </p:nvGrpSpPr>
      <p:grpSpPr>
        <a:xfrm>
          <a:off x="0" y="0"/>
          <a:ext cx="0" cy="0"/>
          <a:chOff x="0" y="0"/>
          <a:chExt cx="0" cy="0"/>
        </a:xfrm>
      </p:grpSpPr>
      <p:sp>
        <p:nvSpPr>
          <p:cNvPr id="74" name="Google Shape;74;p50"/>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 name="Google Shape;75;p50"/>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76" name="Google Shape;76;p50"/>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77" name="Google Shape;77;p50"/>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8" name="Google Shape;78;p50"/>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51"/>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5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51"/>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5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neoguias.com/tipos-notacion-nombres/"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hyperlink" Target="https://developer.mozilla.org/en-US/docs/Glossary/BigInt" TargetMode="External"/><Relationship Id="rId3" Type="http://schemas.openxmlformats.org/officeDocument/2006/relationships/hyperlink" Target="https://developer.mozilla.org/es/docs/Glossary/Primitivo" TargetMode="External"/><Relationship Id="rId7" Type="http://schemas.openxmlformats.org/officeDocument/2006/relationships/hyperlink" Target="https://developer.mozilla.org/es/docs/Glossary/String" TargetMode="External"/><Relationship Id="rId12" Type="http://schemas.openxmlformats.org/officeDocument/2006/relationships/hyperlink" Target="https://developer.mozilla.org/es/docs/Glossary/Funci%C3%B3n"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hyperlink" Target="https://developer.mozilla.org/es/docs/Glossary/Numero" TargetMode="External"/><Relationship Id="rId11" Type="http://schemas.openxmlformats.org/officeDocument/2006/relationships/hyperlink" Target="https://developer.mozilla.org/es/docs/Glossary/Objecto" TargetMode="External"/><Relationship Id="rId5" Type="http://schemas.openxmlformats.org/officeDocument/2006/relationships/hyperlink" Target="https://developer.mozilla.org/es/docs/Glossary/Boolean" TargetMode="External"/><Relationship Id="rId10" Type="http://schemas.openxmlformats.org/officeDocument/2006/relationships/hyperlink" Target="https://developer.mozilla.org/es/docs/Glossary/Null" TargetMode="External"/><Relationship Id="rId4" Type="http://schemas.openxmlformats.org/officeDocument/2006/relationships/hyperlink" Target="https://developer.mozilla.org/es/docs/Glossary/undefined" TargetMode="External"/><Relationship Id="rId9" Type="http://schemas.openxmlformats.org/officeDocument/2006/relationships/hyperlink" Target="https://developer.mozilla.org/es/docs/Glossary/Symbo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developer.mozilla.org/es/docs/Web/JavaScript/Reference/Global_Objects/Number" TargetMode="External"/><Relationship Id="rId3" Type="http://schemas.openxmlformats.org/officeDocument/2006/relationships/hyperlink" Target="https://lenguajejs.com/javascript/introduccion/que-es-javascript/" TargetMode="External"/><Relationship Id="rId7" Type="http://schemas.openxmlformats.org/officeDocument/2006/relationships/hyperlink" Target="https://developer.mozilla.org/es/docs/Web/JavaScript/Guide/Grammar_and_types" TargetMode="External"/><Relationship Id="rId12" Type="http://schemas.openxmlformats.org/officeDocument/2006/relationships/hyperlink" Target="https://drive.google.com/file/d/10Yderet5Hk1VqppVPheNWv2UdeiYpYv0/view?usp=sharing"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hyperlink" Target="https://developer.mozilla.org/es/docs/Web/JavaScript/Data_structures" TargetMode="External"/><Relationship Id="rId11" Type="http://schemas.openxmlformats.org/officeDocument/2006/relationships/hyperlink" Target="https://lenguajejs.com/javascript/fundamentos/objeto-math/" TargetMode="External"/><Relationship Id="rId5" Type="http://schemas.openxmlformats.org/officeDocument/2006/relationships/hyperlink" Target="https://diegoboscan.com/usar-punto-y-coma-en-javascript/" TargetMode="External"/><Relationship Id="rId10" Type="http://schemas.openxmlformats.org/officeDocument/2006/relationships/hyperlink" Target="https://www.w3schools.com/js/js_math.asp" TargetMode="External"/><Relationship Id="rId4" Type="http://schemas.openxmlformats.org/officeDocument/2006/relationships/hyperlink" Target="https://openwebinars.net/blog/que-es-ecmascript/" TargetMode="External"/><Relationship Id="rId9" Type="http://schemas.openxmlformats.org/officeDocument/2006/relationships/hyperlink" Target="https://developer.mozilla.org/es/docs/Web/JavaScript/Referencia/Objetos_globales/Math"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92500" lnSpcReduction="20000"/>
          </a:bodyPr>
          <a:lstStyle/>
          <a:p>
            <a:pPr marL="0" marR="0" lvl="0" indent="0" algn="ctr" rtl="0">
              <a:lnSpc>
                <a:spcPct val="100000"/>
              </a:lnSpc>
              <a:spcBef>
                <a:spcPts val="0"/>
              </a:spcBef>
              <a:spcAft>
                <a:spcPts val="0"/>
              </a:spcAft>
              <a:buClr>
                <a:schemeClr val="dk1"/>
              </a:buClr>
              <a:buSzPct val="100000"/>
              <a:buFont typeface="Arial"/>
              <a:buNone/>
            </a:pPr>
            <a:r>
              <a:rPr lang="es" sz="3700" b="1" i="0" u="none" strike="noStrike" cap="none">
                <a:solidFill>
                  <a:schemeClr val="dk1"/>
                </a:solidFill>
                <a:latin typeface="Montserrat"/>
                <a:ea typeface="Montserrat"/>
                <a:cs typeface="Montserrat"/>
                <a:sym typeface="Montserrat"/>
              </a:rPr>
              <a:t>FULL STACK FRONTEND</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a:solidFill>
                  <a:srgbClr val="000000"/>
                </a:solidFill>
                <a:latin typeface="Montserrat"/>
                <a:ea typeface="Montserrat"/>
                <a:cs typeface="Montserrat"/>
                <a:sym typeface="Montserrat"/>
              </a:rPr>
              <a:t>Clase 13</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Javascript 1</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La ubicación de la etiqueta &lt;script&gt;</a:t>
            </a:r>
            <a:endParaRPr/>
          </a:p>
        </p:txBody>
      </p:sp>
      <p:sp>
        <p:nvSpPr>
          <p:cNvPr id="208" name="Google Shape;208;p1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Según cómo esté ubicada la etiqueta &lt;script&gt; el navegador descarga  ejecuta el archivo JavaScript en momentos diferentes:</a:t>
            </a:r>
            <a:endParaRPr sz="1650"/>
          </a:p>
          <a:p>
            <a:pPr marL="457200" lvl="0" indent="-333375" algn="l" rtl="0">
              <a:lnSpc>
                <a:spcPct val="115000"/>
              </a:lnSpc>
              <a:spcBef>
                <a:spcPts val="1200"/>
              </a:spcBef>
              <a:spcAft>
                <a:spcPts val="0"/>
              </a:spcAft>
              <a:buSzPts val="1650"/>
              <a:buAutoNum type="arabicPeriod"/>
            </a:pPr>
            <a:r>
              <a:rPr lang="es" sz="1650"/>
              <a:t>En </a:t>
            </a:r>
            <a:r>
              <a:rPr lang="es" sz="1650" b="1"/>
              <a:t>&lt;head&gt;</a:t>
            </a:r>
            <a:r>
              <a:rPr lang="es" sz="1650"/>
              <a:t>: antes de empezar a dibujar la página, cuando está en blanco.</a:t>
            </a:r>
            <a:endParaRPr sz="1650"/>
          </a:p>
          <a:p>
            <a:pPr marL="457200" lvl="0" indent="-333375" algn="l" rtl="0">
              <a:lnSpc>
                <a:spcPct val="115000"/>
              </a:lnSpc>
              <a:spcBef>
                <a:spcPts val="0"/>
              </a:spcBef>
              <a:spcAft>
                <a:spcPts val="0"/>
              </a:spcAft>
              <a:buSzPts val="1650"/>
              <a:buAutoNum type="arabicPeriod"/>
            </a:pPr>
            <a:r>
              <a:rPr lang="es" sz="1650"/>
              <a:t>En </a:t>
            </a:r>
            <a:r>
              <a:rPr lang="es" sz="1650" b="1"/>
              <a:t>&lt;body&gt;</a:t>
            </a:r>
            <a:r>
              <a:rPr lang="es" sz="1650"/>
              <a:t>: cuando la página se haya dibujado hasta el </a:t>
            </a:r>
            <a:r>
              <a:rPr lang="es" sz="1650" b="1"/>
              <a:t>&lt;script&gt;</a:t>
            </a:r>
            <a:r>
              <a:rPr lang="es" sz="1650"/>
              <a:t>.</a:t>
            </a:r>
            <a:endParaRPr sz="1650"/>
          </a:p>
          <a:p>
            <a:pPr marL="457200" lvl="0" indent="-333375" algn="l" rtl="0">
              <a:lnSpc>
                <a:spcPct val="115000"/>
              </a:lnSpc>
              <a:spcBef>
                <a:spcPts val="0"/>
              </a:spcBef>
              <a:spcAft>
                <a:spcPts val="0"/>
              </a:spcAft>
              <a:buSzPts val="1650"/>
              <a:buAutoNum type="arabicPeriod"/>
            </a:pPr>
            <a:r>
              <a:rPr lang="es" sz="1650"/>
              <a:t>Antes de </a:t>
            </a:r>
            <a:r>
              <a:rPr lang="es" sz="1650" b="1"/>
              <a:t>&lt;/body&gt;</a:t>
            </a:r>
            <a:r>
              <a:rPr lang="es" sz="1650"/>
              <a:t>: cuando la página se haya dibujado en su totalidad.</a:t>
            </a:r>
            <a:endParaRPr sz="1650"/>
          </a:p>
        </p:txBody>
      </p:sp>
      <p:pic>
        <p:nvPicPr>
          <p:cNvPr id="209" name="Google Shape;209;p10"/>
          <p:cNvPicPr preferRelativeResize="0"/>
          <p:nvPr/>
        </p:nvPicPr>
        <p:blipFill rotWithShape="1">
          <a:blip r:embed="rId3">
            <a:alphaModFix/>
          </a:blip>
          <a:srcRect/>
          <a:stretch/>
        </p:blipFill>
        <p:spPr>
          <a:xfrm>
            <a:off x="2543272" y="3593204"/>
            <a:ext cx="705738" cy="635703"/>
          </a:xfrm>
          <a:prstGeom prst="rect">
            <a:avLst/>
          </a:prstGeom>
          <a:noFill/>
          <a:ln>
            <a:noFill/>
          </a:ln>
        </p:spPr>
      </p:pic>
      <p:pic>
        <p:nvPicPr>
          <p:cNvPr id="210" name="Google Shape;210;p10" descr="Dibujo De Sitio Web Para Colorear - Ultra Coloring Pages"/>
          <p:cNvPicPr preferRelativeResize="0"/>
          <p:nvPr/>
        </p:nvPicPr>
        <p:blipFill rotWithShape="1">
          <a:blip r:embed="rId4">
            <a:alphaModFix/>
          </a:blip>
          <a:srcRect l="4930" t="9908" r="4939" b="9137"/>
          <a:stretch/>
        </p:blipFill>
        <p:spPr>
          <a:xfrm>
            <a:off x="5877605" y="3594139"/>
            <a:ext cx="705738" cy="633823"/>
          </a:xfrm>
          <a:prstGeom prst="rect">
            <a:avLst/>
          </a:prstGeom>
          <a:noFill/>
          <a:ln>
            <a:noFill/>
          </a:ln>
        </p:spPr>
      </p:pic>
      <p:pic>
        <p:nvPicPr>
          <p:cNvPr id="211" name="Google Shape;211;p10"/>
          <p:cNvPicPr preferRelativeResize="0"/>
          <p:nvPr/>
        </p:nvPicPr>
        <p:blipFill rotWithShape="1">
          <a:blip r:embed="rId5">
            <a:alphaModFix/>
          </a:blip>
          <a:srcRect/>
          <a:stretch/>
        </p:blipFill>
        <p:spPr>
          <a:xfrm>
            <a:off x="4210435" y="3593198"/>
            <a:ext cx="705738" cy="635703"/>
          </a:xfrm>
          <a:prstGeom prst="rect">
            <a:avLst/>
          </a:prstGeom>
          <a:noFill/>
          <a:ln>
            <a:noFill/>
          </a:ln>
        </p:spPr>
      </p:pic>
      <p:cxnSp>
        <p:nvCxnSpPr>
          <p:cNvPr id="212" name="Google Shape;212;p10"/>
          <p:cNvCxnSpPr/>
          <p:nvPr/>
        </p:nvCxnSpPr>
        <p:spPr>
          <a:xfrm>
            <a:off x="4053312" y="3967546"/>
            <a:ext cx="1020000" cy="0"/>
          </a:xfrm>
          <a:prstGeom prst="straightConnector1">
            <a:avLst/>
          </a:prstGeom>
          <a:noFill/>
          <a:ln w="9525" cap="flat" cmpd="sng">
            <a:solidFill>
              <a:schemeClr val="dk2"/>
            </a:solidFill>
            <a:prstDash val="solid"/>
            <a:round/>
            <a:headEnd type="none" w="sm" len="sm"/>
            <a:tailEnd type="none" w="sm" len="sm"/>
          </a:ln>
        </p:spPr>
      </p:cxnSp>
      <p:sp>
        <p:nvSpPr>
          <p:cNvPr id="213" name="Google Shape;213;p10"/>
          <p:cNvSpPr txBox="1"/>
          <p:nvPr/>
        </p:nvSpPr>
        <p:spPr>
          <a:xfrm>
            <a:off x="4212162" y="3844399"/>
            <a:ext cx="7023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 sz="1000" b="0" i="1" u="none" strike="noStrike" cap="none">
                <a:solidFill>
                  <a:schemeClr val="dk2"/>
                </a:solidFill>
                <a:latin typeface="Montserrat"/>
                <a:ea typeface="Montserrat"/>
                <a:cs typeface="Montserrat"/>
                <a:sym typeface="Montserrat"/>
              </a:rPr>
              <a:t>&lt;script&gt;</a:t>
            </a:r>
            <a:endParaRPr sz="1000" b="0" i="1" u="none" strike="noStrike" cap="none">
              <a:solidFill>
                <a:schemeClr val="dk2"/>
              </a:solidFill>
              <a:latin typeface="Montserrat"/>
              <a:ea typeface="Montserrat"/>
              <a:cs typeface="Montserrat"/>
              <a:sym typeface="Montserrat"/>
            </a:endParaRPr>
          </a:p>
        </p:txBody>
      </p:sp>
      <p:sp>
        <p:nvSpPr>
          <p:cNvPr id="214" name="Google Shape;214;p10"/>
          <p:cNvSpPr txBox="1"/>
          <p:nvPr/>
        </p:nvSpPr>
        <p:spPr>
          <a:xfrm>
            <a:off x="2188300" y="3827750"/>
            <a:ext cx="287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Montserrat"/>
                <a:ea typeface="Montserrat"/>
                <a:cs typeface="Montserrat"/>
                <a:sym typeface="Montserrat"/>
              </a:rPr>
              <a:t>1.</a:t>
            </a:r>
            <a:endParaRPr sz="1400" b="0" i="0" u="none" strike="noStrike" cap="none">
              <a:solidFill>
                <a:srgbClr val="000000"/>
              </a:solidFill>
              <a:latin typeface="Montserrat"/>
              <a:ea typeface="Montserrat"/>
              <a:cs typeface="Montserrat"/>
              <a:sym typeface="Montserrat"/>
            </a:endParaRPr>
          </a:p>
        </p:txBody>
      </p:sp>
      <p:sp>
        <p:nvSpPr>
          <p:cNvPr id="215" name="Google Shape;215;p10"/>
          <p:cNvSpPr txBox="1"/>
          <p:nvPr/>
        </p:nvSpPr>
        <p:spPr>
          <a:xfrm>
            <a:off x="3770825" y="3827750"/>
            <a:ext cx="339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Montserrat"/>
                <a:ea typeface="Montserrat"/>
                <a:cs typeface="Montserrat"/>
                <a:sym typeface="Montserrat"/>
              </a:rPr>
              <a:t>2.</a:t>
            </a:r>
            <a:endParaRPr sz="1400" b="0" i="0" u="none" strike="noStrike" cap="none">
              <a:solidFill>
                <a:srgbClr val="000000"/>
              </a:solidFill>
              <a:latin typeface="Montserrat"/>
              <a:ea typeface="Montserrat"/>
              <a:cs typeface="Montserrat"/>
              <a:sym typeface="Montserrat"/>
            </a:endParaRPr>
          </a:p>
        </p:txBody>
      </p:sp>
      <p:sp>
        <p:nvSpPr>
          <p:cNvPr id="216" name="Google Shape;216;p10"/>
          <p:cNvSpPr txBox="1"/>
          <p:nvPr/>
        </p:nvSpPr>
        <p:spPr>
          <a:xfrm>
            <a:off x="5501050" y="3827750"/>
            <a:ext cx="339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Montserrat"/>
                <a:ea typeface="Montserrat"/>
                <a:cs typeface="Montserrat"/>
                <a:sym typeface="Montserrat"/>
              </a:rPr>
              <a:t>3.</a:t>
            </a: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La consola de JavaScript</a:t>
            </a:r>
            <a:endParaRPr/>
          </a:p>
        </p:txBody>
      </p:sp>
      <p:sp>
        <p:nvSpPr>
          <p:cNvPr id="222" name="Google Shape;222;p1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Para acceder a la consola Javascript del navegador pulsamos </a:t>
            </a:r>
            <a:r>
              <a:rPr lang="es" sz="1650" b="1"/>
              <a:t>CTRL+SHIFT+J</a:t>
            </a:r>
            <a:r>
              <a:rPr lang="es" sz="1650"/>
              <a:t>.</a:t>
            </a:r>
            <a:r>
              <a:rPr lang="es" sz="1650" b="1"/>
              <a:t> </a:t>
            </a:r>
            <a:endParaRPr sz="1650"/>
          </a:p>
          <a:p>
            <a:pPr marL="0" lvl="0" indent="0" algn="l" rtl="0">
              <a:lnSpc>
                <a:spcPct val="115000"/>
              </a:lnSpc>
              <a:spcBef>
                <a:spcPts val="1200"/>
              </a:spcBef>
              <a:spcAft>
                <a:spcPts val="0"/>
              </a:spcAft>
              <a:buSzPts val="1800"/>
              <a:buNone/>
            </a:pPr>
            <a:r>
              <a:rPr lang="es" sz="1650"/>
              <a:t>Un clásico ejemplo utilizado cuando se comienza a programar es crear un programa que muestre por pantalla un texto, generalmente el texto «</a:t>
            </a:r>
            <a:r>
              <a:rPr lang="es" sz="1650" i="1"/>
              <a:t>Hola Mundo</a:t>
            </a:r>
            <a:r>
              <a:rPr lang="es" sz="1650"/>
              <a:t>». O mostrar el resultado de alguna operación matemática. A continuación, el código JS para realizar ambas tareas, y la salida que podemos ver en la consola del navegador:</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223" name="Google Shape;223;p11"/>
          <p:cNvSpPr/>
          <p:nvPr/>
        </p:nvSpPr>
        <p:spPr>
          <a:xfrm>
            <a:off x="626050" y="3416052"/>
            <a:ext cx="3552000" cy="621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"Hola Mundo"</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2</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pic>
        <p:nvPicPr>
          <p:cNvPr id="224" name="Google Shape;224;p11"/>
          <p:cNvPicPr preferRelativeResize="0"/>
          <p:nvPr/>
        </p:nvPicPr>
        <p:blipFill rotWithShape="1">
          <a:blip r:embed="rId3">
            <a:alphaModFix/>
          </a:blip>
          <a:srcRect/>
          <a:stretch/>
        </p:blipFill>
        <p:spPr>
          <a:xfrm>
            <a:off x="4354751" y="3257476"/>
            <a:ext cx="4294049" cy="938150"/>
          </a:xfrm>
          <a:prstGeom prst="rect">
            <a:avLst/>
          </a:prstGeom>
          <a:solidFill>
            <a:srgbClr val="23262E"/>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La consola de JavaScript</a:t>
            </a:r>
            <a:endParaRPr/>
          </a:p>
        </p:txBody>
      </p:sp>
      <p:sp>
        <p:nvSpPr>
          <p:cNvPr id="230" name="Google Shape;230;p12"/>
          <p:cNvSpPr txBox="1">
            <a:spLocks noGrp="1"/>
          </p:cNvSpPr>
          <p:nvPr>
            <p:ph type="body" idx="1"/>
          </p:nvPr>
        </p:nvSpPr>
        <p:spPr>
          <a:xfrm>
            <a:off x="432025" y="1304875"/>
            <a:ext cx="8280000" cy="409500"/>
          </a:xfrm>
          <a:prstGeom prst="rect">
            <a:avLst/>
          </a:prstGeom>
          <a:noFill/>
          <a:ln>
            <a:noFill/>
          </a:ln>
        </p:spPr>
        <p:txBody>
          <a:bodyPr spcFirstLastPara="1" wrap="square" lIns="91425" tIns="91425" rIns="91425" bIns="91425" anchor="t" anchorCtr="0">
            <a:normAutofit fontScale="32500" lnSpcReduction="20000"/>
          </a:bodyPr>
          <a:lstStyle/>
          <a:p>
            <a:pPr marL="0" lvl="0" indent="0" algn="l" rtl="0">
              <a:lnSpc>
                <a:spcPct val="115000"/>
              </a:lnSpc>
              <a:spcBef>
                <a:spcPts val="0"/>
              </a:spcBef>
              <a:spcAft>
                <a:spcPts val="1200"/>
              </a:spcAft>
              <a:buSzPct val="117936"/>
              <a:buNone/>
            </a:pPr>
            <a:r>
              <a:rPr lang="es" sz="1650"/>
              <a:t>Podemos mostrar texto, valores numéricos, etc. separados por comas:</a:t>
            </a:r>
            <a:endParaRPr sz="1650"/>
          </a:p>
        </p:txBody>
      </p:sp>
      <p:sp>
        <p:nvSpPr>
          <p:cNvPr id="231" name="Google Shape;231;p12"/>
          <p:cNvSpPr/>
          <p:nvPr/>
        </p:nvSpPr>
        <p:spPr>
          <a:xfrm>
            <a:off x="1188888" y="1765888"/>
            <a:ext cx="6609300" cy="307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"¡Hola a todos! Observen este número: "</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5</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18</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pic>
        <p:nvPicPr>
          <p:cNvPr id="232" name="Google Shape;232;p12"/>
          <p:cNvPicPr preferRelativeResize="0"/>
          <p:nvPr/>
        </p:nvPicPr>
        <p:blipFill rotWithShape="1">
          <a:blip r:embed="rId3">
            <a:alphaModFix/>
          </a:blip>
          <a:srcRect/>
          <a:stretch/>
        </p:blipFill>
        <p:spPr>
          <a:xfrm>
            <a:off x="1640801" y="2278860"/>
            <a:ext cx="5705475" cy="409575"/>
          </a:xfrm>
          <a:prstGeom prst="rect">
            <a:avLst/>
          </a:prstGeom>
          <a:solidFill>
            <a:srgbClr val="23262E"/>
          </a:solidFill>
          <a:ln>
            <a:noFill/>
          </a:ln>
        </p:spPr>
      </p:pic>
      <p:sp>
        <p:nvSpPr>
          <p:cNvPr id="233" name="Google Shape;233;p12"/>
          <p:cNvSpPr txBox="1"/>
          <p:nvPr/>
        </p:nvSpPr>
        <p:spPr>
          <a:xfrm>
            <a:off x="459600" y="2805550"/>
            <a:ext cx="82248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En esta consola podemos escribir </a:t>
            </a:r>
            <a:r>
              <a:rPr lang="es" sz="1650" b="1" i="0" u="none" strike="noStrike" cap="none">
                <a:solidFill>
                  <a:schemeClr val="dk2"/>
                </a:solidFill>
                <a:latin typeface="Montserrat"/>
                <a:ea typeface="Montserrat"/>
                <a:cs typeface="Montserrat"/>
                <a:sym typeface="Montserrat"/>
              </a:rPr>
              <a:t>funciones</a:t>
            </a:r>
            <a:r>
              <a:rPr lang="es" sz="1650" b="0" i="0" u="none" strike="noStrike" cap="none">
                <a:solidFill>
                  <a:schemeClr val="dk2"/>
                </a:solidFill>
                <a:latin typeface="Montserrat"/>
                <a:ea typeface="Montserrat"/>
                <a:cs typeface="Montserrat"/>
                <a:sym typeface="Montserrat"/>
              </a:rPr>
              <a:t> o </a:t>
            </a:r>
            <a:r>
              <a:rPr lang="es" sz="1650" b="1" i="0" u="none" strike="noStrike" cap="none">
                <a:solidFill>
                  <a:schemeClr val="dk2"/>
                </a:solidFill>
                <a:latin typeface="Montserrat"/>
                <a:ea typeface="Montserrat"/>
                <a:cs typeface="Montserrat"/>
                <a:sym typeface="Montserrat"/>
              </a:rPr>
              <a:t>sentencias</a:t>
            </a:r>
            <a:r>
              <a:rPr lang="es" sz="1650" b="0" i="0" u="none" strike="noStrike" cap="none">
                <a:solidFill>
                  <a:schemeClr val="dk2"/>
                </a:solidFill>
                <a:latin typeface="Montserrat"/>
                <a:ea typeface="Montserrat"/>
                <a:cs typeface="Montserrat"/>
                <a:sym typeface="Montserrat"/>
              </a:rPr>
              <a:t> de JavaScript que se ejecutan en la página que se encuentra en la pestaña actual del navegador. De esta forma podemos observar los resultados que nos devuelve en la consola al realizar diferentes acciones.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La consola de JavaScript</a:t>
            </a:r>
            <a:endParaRPr/>
          </a:p>
        </p:txBody>
      </p:sp>
      <p:sp>
        <p:nvSpPr>
          <p:cNvPr id="239" name="Google Shape;239;p1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JS posee, además de </a:t>
            </a:r>
            <a:r>
              <a:rPr lang="es" sz="1650" b="1"/>
              <a:t>console.log</a:t>
            </a:r>
            <a:r>
              <a:rPr lang="es" sz="1650"/>
              <a:t>, varias instrucciones similares para interactuar con el desarrollador:</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cxnSp>
        <p:nvCxnSpPr>
          <p:cNvPr id="240" name="Google Shape;240;p13"/>
          <p:cNvCxnSpPr/>
          <p:nvPr/>
        </p:nvCxnSpPr>
        <p:spPr>
          <a:xfrm>
            <a:off x="3077500" y="3574875"/>
            <a:ext cx="2650200" cy="191700"/>
          </a:xfrm>
          <a:prstGeom prst="straightConnector1">
            <a:avLst/>
          </a:prstGeom>
          <a:noFill/>
          <a:ln w="38100" cap="flat" cmpd="sng">
            <a:solidFill>
              <a:schemeClr val="dk2"/>
            </a:solidFill>
            <a:prstDash val="solid"/>
            <a:round/>
            <a:headEnd type="none" w="sm" len="sm"/>
            <a:tailEnd type="triangle" w="med" len="med"/>
          </a:ln>
        </p:spPr>
      </p:cxnSp>
      <p:cxnSp>
        <p:nvCxnSpPr>
          <p:cNvPr id="241" name="Google Shape;241;p13"/>
          <p:cNvCxnSpPr/>
          <p:nvPr/>
        </p:nvCxnSpPr>
        <p:spPr>
          <a:xfrm>
            <a:off x="2423675" y="3801525"/>
            <a:ext cx="3277800" cy="130800"/>
          </a:xfrm>
          <a:prstGeom prst="straightConnector1">
            <a:avLst/>
          </a:prstGeom>
          <a:noFill/>
          <a:ln w="38100" cap="flat" cmpd="sng">
            <a:solidFill>
              <a:schemeClr val="dk2"/>
            </a:solidFill>
            <a:prstDash val="solid"/>
            <a:round/>
            <a:headEnd type="none" w="sm" len="sm"/>
            <a:tailEnd type="triangle" w="med" len="med"/>
          </a:ln>
        </p:spPr>
      </p:cxnSp>
      <p:pic>
        <p:nvPicPr>
          <p:cNvPr id="242" name="Google Shape;242;p13"/>
          <p:cNvPicPr preferRelativeResize="0"/>
          <p:nvPr/>
        </p:nvPicPr>
        <p:blipFill rotWithShape="1">
          <a:blip r:embed="rId3">
            <a:alphaModFix/>
          </a:blip>
          <a:srcRect/>
          <a:stretch/>
        </p:blipFill>
        <p:spPr>
          <a:xfrm>
            <a:off x="493556" y="2072624"/>
            <a:ext cx="6267450" cy="1970448"/>
          </a:xfrm>
          <a:prstGeom prst="rect">
            <a:avLst/>
          </a:prstGeom>
          <a:noFill/>
          <a:ln>
            <a:noFill/>
          </a:ln>
        </p:spPr>
      </p:pic>
      <p:pic>
        <p:nvPicPr>
          <p:cNvPr id="243" name="Google Shape;243;p13"/>
          <p:cNvPicPr preferRelativeResize="0"/>
          <p:nvPr/>
        </p:nvPicPr>
        <p:blipFill rotWithShape="1">
          <a:blip r:embed="rId4">
            <a:alphaModFix/>
          </a:blip>
          <a:srcRect l="1438" r="65412" b="3818"/>
          <a:stretch/>
        </p:blipFill>
        <p:spPr>
          <a:xfrm>
            <a:off x="6705975" y="2415400"/>
            <a:ext cx="1691950" cy="1244425"/>
          </a:xfrm>
          <a:prstGeom prst="rect">
            <a:avLst/>
          </a:prstGeom>
          <a:solidFill>
            <a:srgbClr val="23262E"/>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Incorporando un archivo externo</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249" name="Google Shape;249;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Podemos vincular al documento HTML un archivo con </a:t>
            </a:r>
            <a:r>
              <a:rPr lang="es" sz="1650" b="1"/>
              <a:t>extensión .js</a:t>
            </a:r>
            <a:r>
              <a:rPr lang="es" sz="1650"/>
              <a:t> usando la etiqueta &lt;script&gt;, haciendo referencia al nombre del archivo </a:t>
            </a:r>
            <a:r>
              <a:rPr lang="es" sz="1650" b="1"/>
              <a:t>JavaScript</a:t>
            </a:r>
            <a:r>
              <a:rPr lang="es" sz="1650"/>
              <a:t> con el atributo </a:t>
            </a:r>
            <a:r>
              <a:rPr lang="es" sz="1650" b="1"/>
              <a:t>src</a:t>
            </a:r>
            <a:r>
              <a:rPr lang="es" sz="1650"/>
              <a:t> (source):</a:t>
            </a:r>
            <a:endParaRPr sz="1650"/>
          </a:p>
        </p:txBody>
      </p:sp>
      <p:sp>
        <p:nvSpPr>
          <p:cNvPr id="250" name="Google Shape;250;p14"/>
          <p:cNvSpPr/>
          <p:nvPr/>
        </p:nvSpPr>
        <p:spPr>
          <a:xfrm>
            <a:off x="2108850" y="2312200"/>
            <a:ext cx="4908900" cy="1742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&lt;</a:t>
            </a:r>
            <a:r>
              <a:rPr lang="es" sz="1200" b="0" i="0" u="none" strike="noStrike" cap="none">
                <a:solidFill>
                  <a:srgbClr val="F92672"/>
                </a:solidFill>
                <a:latin typeface="Consolas"/>
                <a:ea typeface="Consolas"/>
                <a:cs typeface="Consolas"/>
                <a:sym typeface="Consolas"/>
              </a:rPr>
              <a:t>html</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&lt;</a:t>
            </a:r>
            <a:r>
              <a:rPr lang="es" sz="1200" b="0" i="0" u="none" strike="noStrike" cap="none">
                <a:solidFill>
                  <a:srgbClr val="F92672"/>
                </a:solidFill>
                <a:latin typeface="Consolas"/>
                <a:ea typeface="Consolas"/>
                <a:cs typeface="Consolas"/>
                <a:sym typeface="Consolas"/>
              </a:rPr>
              <a:t>head</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&lt;</a:t>
            </a:r>
            <a:r>
              <a:rPr lang="es" sz="1200" b="0" i="0" u="none" strike="noStrike" cap="none">
                <a:solidFill>
                  <a:srgbClr val="F92672"/>
                </a:solidFill>
                <a:latin typeface="Consolas"/>
                <a:ea typeface="Consolas"/>
                <a:cs typeface="Consolas"/>
                <a:sym typeface="Consolas"/>
              </a:rPr>
              <a:t>title</a:t>
            </a:r>
            <a:r>
              <a:rPr lang="es" sz="1200" b="0" i="0" u="none" strike="noStrike" cap="none">
                <a:solidFill>
                  <a:srgbClr val="D5CED9"/>
                </a:solidFill>
                <a:latin typeface="Consolas"/>
                <a:ea typeface="Consolas"/>
                <a:cs typeface="Consolas"/>
                <a:sym typeface="Consolas"/>
              </a:rPr>
              <a:t>&gt;Título de la página&lt;/</a:t>
            </a:r>
            <a:r>
              <a:rPr lang="es" sz="1200" b="0" i="0" u="none" strike="noStrike" cap="none">
                <a:solidFill>
                  <a:srgbClr val="F92672"/>
                </a:solidFill>
                <a:latin typeface="Consolas"/>
                <a:ea typeface="Consolas"/>
                <a:cs typeface="Consolas"/>
                <a:sym typeface="Consolas"/>
              </a:rPr>
              <a:t>title</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&lt;</a:t>
            </a:r>
            <a:r>
              <a:rPr lang="es" sz="1200" b="0" i="0" u="none" strike="noStrike" cap="none">
                <a:solidFill>
                  <a:srgbClr val="F92672"/>
                </a:solidFill>
                <a:latin typeface="Consolas"/>
                <a:ea typeface="Consolas"/>
                <a:cs typeface="Consolas"/>
                <a:sym typeface="Consolas"/>
              </a:rPr>
              <a:t>script</a:t>
            </a:r>
            <a:r>
              <a:rPr lang="es" sz="1200" b="0" i="0" u="none" strike="noStrike" cap="none">
                <a:solidFill>
                  <a:srgbClr val="D5CED9"/>
                </a:solidFill>
                <a:latin typeface="Consolas"/>
                <a:ea typeface="Consolas"/>
                <a:cs typeface="Consolas"/>
                <a:sym typeface="Consolas"/>
              </a:rPr>
              <a:t> </a:t>
            </a:r>
            <a:r>
              <a:rPr lang="es" sz="1200" b="0" i="0" u="none" strike="noStrike" cap="none">
                <a:solidFill>
                  <a:srgbClr val="FFE66D"/>
                </a:solidFill>
                <a:latin typeface="Consolas"/>
                <a:ea typeface="Consolas"/>
                <a:cs typeface="Consolas"/>
                <a:sym typeface="Consolas"/>
              </a:rPr>
              <a:t>src</a:t>
            </a:r>
            <a:r>
              <a:rPr lang="es" sz="1200" b="0" i="0" u="none" strike="noStrike" cap="none">
                <a:solidFill>
                  <a:srgbClr val="D5CED9"/>
                </a:solidFill>
                <a:latin typeface="Consolas"/>
                <a:ea typeface="Consolas"/>
                <a:cs typeface="Consolas"/>
                <a:sym typeface="Consolas"/>
              </a:rPr>
              <a:t>=</a:t>
            </a:r>
            <a:r>
              <a:rPr lang="es" sz="1200" b="0" i="0" u="none" strike="noStrike" cap="none">
                <a:solidFill>
                  <a:srgbClr val="96E072"/>
                </a:solidFill>
                <a:latin typeface="Consolas"/>
                <a:ea typeface="Consolas"/>
                <a:cs typeface="Consolas"/>
                <a:sym typeface="Consolas"/>
              </a:rPr>
              <a:t>"index.js"</a:t>
            </a:r>
            <a:r>
              <a:rPr lang="es" sz="1200" b="0" i="0" u="none" strike="noStrike" cap="none">
                <a:solidFill>
                  <a:srgbClr val="D5CED9"/>
                </a:solidFill>
                <a:latin typeface="Consolas"/>
                <a:ea typeface="Consolas"/>
                <a:cs typeface="Consolas"/>
                <a:sym typeface="Consolas"/>
              </a:rPr>
              <a:t>&gt;&lt;/</a:t>
            </a:r>
            <a:r>
              <a:rPr lang="es" sz="1200" b="0" i="0" u="none" strike="noStrike" cap="none">
                <a:solidFill>
                  <a:srgbClr val="F92672"/>
                </a:solidFill>
                <a:latin typeface="Consolas"/>
                <a:ea typeface="Consolas"/>
                <a:cs typeface="Consolas"/>
                <a:sym typeface="Consolas"/>
              </a:rPr>
              <a:t>script</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&lt;/</a:t>
            </a:r>
            <a:r>
              <a:rPr lang="es" sz="1200" b="0" i="0" u="none" strike="noStrike" cap="none">
                <a:solidFill>
                  <a:srgbClr val="F92672"/>
                </a:solidFill>
                <a:latin typeface="Consolas"/>
                <a:ea typeface="Consolas"/>
                <a:cs typeface="Consolas"/>
                <a:sym typeface="Consolas"/>
              </a:rPr>
              <a:t>head</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&lt;</a:t>
            </a:r>
            <a:r>
              <a:rPr lang="es" sz="1200" b="0" i="0" u="none" strike="noStrike" cap="none">
                <a:solidFill>
                  <a:srgbClr val="F92672"/>
                </a:solidFill>
                <a:latin typeface="Consolas"/>
                <a:ea typeface="Consolas"/>
                <a:cs typeface="Consolas"/>
                <a:sym typeface="Consolas"/>
              </a:rPr>
              <a:t>body</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&lt;</a:t>
            </a:r>
            <a:r>
              <a:rPr lang="es" sz="1200" b="0" i="0" u="none" strike="noStrike" cap="none">
                <a:solidFill>
                  <a:srgbClr val="F92672"/>
                </a:solidFill>
                <a:latin typeface="Consolas"/>
                <a:ea typeface="Consolas"/>
                <a:cs typeface="Consolas"/>
                <a:sym typeface="Consolas"/>
              </a:rPr>
              <a:t>p</a:t>
            </a:r>
            <a:r>
              <a:rPr lang="es" sz="1200" b="0" i="0" u="none" strike="noStrike" cap="none">
                <a:solidFill>
                  <a:srgbClr val="D5CED9"/>
                </a:solidFill>
                <a:latin typeface="Consolas"/>
                <a:ea typeface="Consolas"/>
                <a:cs typeface="Consolas"/>
                <a:sym typeface="Consolas"/>
              </a:rPr>
              <a:t>&gt;Ejemplo de texto.&lt;/</a:t>
            </a:r>
            <a:r>
              <a:rPr lang="es" sz="1200" b="0" i="0" u="none" strike="noStrike" cap="none">
                <a:solidFill>
                  <a:srgbClr val="F92672"/>
                </a:solidFill>
                <a:latin typeface="Consolas"/>
                <a:ea typeface="Consolas"/>
                <a:cs typeface="Consolas"/>
                <a:sym typeface="Consolas"/>
              </a:rPr>
              <a:t>p</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    &lt;/</a:t>
            </a:r>
            <a:r>
              <a:rPr lang="es" sz="1200" b="0" i="0" u="none" strike="noStrike" cap="none">
                <a:solidFill>
                  <a:srgbClr val="F92672"/>
                </a:solidFill>
                <a:latin typeface="Consolas"/>
                <a:ea typeface="Consolas"/>
                <a:cs typeface="Consolas"/>
                <a:sym typeface="Consolas"/>
              </a:rPr>
              <a:t>body</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200" b="0" i="0" u="none" strike="noStrike" cap="none">
                <a:solidFill>
                  <a:srgbClr val="D5CED9"/>
                </a:solidFill>
                <a:latin typeface="Consolas"/>
                <a:ea typeface="Consolas"/>
                <a:cs typeface="Consolas"/>
                <a:sym typeface="Consolas"/>
              </a:rPr>
              <a:t>&lt;/</a:t>
            </a:r>
            <a:r>
              <a:rPr lang="es" sz="1200" b="0" i="0" u="none" strike="noStrike" cap="none">
                <a:solidFill>
                  <a:srgbClr val="F92672"/>
                </a:solidFill>
                <a:latin typeface="Consolas"/>
                <a:ea typeface="Consolas"/>
                <a:cs typeface="Consolas"/>
                <a:sym typeface="Consolas"/>
              </a:rPr>
              <a:t>html</a:t>
            </a:r>
            <a:r>
              <a:rPr lang="es" sz="1200" b="0" i="0" u="none" strike="noStrike" cap="none">
                <a:solidFill>
                  <a:srgbClr val="D5CED9"/>
                </a:solidFill>
                <a:latin typeface="Consolas"/>
                <a:ea typeface="Consolas"/>
                <a:cs typeface="Consolas"/>
                <a:sym typeface="Consolas"/>
              </a:rPr>
              <a:t>&gt;</a:t>
            </a:r>
            <a:endParaRPr sz="1200" b="0" i="0" u="none" strike="noStrike" cap="none">
              <a:solidFill>
                <a:srgbClr val="000000"/>
              </a:solidFill>
              <a:latin typeface="Arial"/>
              <a:ea typeface="Arial"/>
              <a:cs typeface="Arial"/>
              <a:sym typeface="Arial"/>
            </a:endParaRPr>
          </a:p>
        </p:txBody>
      </p:sp>
      <p:sp>
        <p:nvSpPr>
          <p:cNvPr id="251" name="Google Shape;251;p14"/>
          <p:cNvSpPr txBox="1"/>
          <p:nvPr/>
        </p:nvSpPr>
        <p:spPr>
          <a:xfrm>
            <a:off x="439975" y="4264575"/>
            <a:ext cx="8271900" cy="438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Los archivos .js se suelen incorporar en una carpeta llamada “js”.</a:t>
            </a:r>
            <a:endParaRPr sz="165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5"/>
          <p:cNvSpPr txBox="1">
            <a:spLocks noGrp="1"/>
          </p:cNvSpPr>
          <p:nvPr>
            <p:ph type="title"/>
          </p:nvPr>
        </p:nvSpPr>
        <p:spPr>
          <a:xfrm>
            <a:off x="320400" y="597300"/>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Comentarios</a:t>
            </a:r>
            <a:endParaRPr/>
          </a:p>
          <a:p>
            <a:pPr marL="0" lvl="0" indent="0" algn="l" rtl="0">
              <a:lnSpc>
                <a:spcPct val="100000"/>
              </a:lnSpc>
              <a:spcBef>
                <a:spcPts val="0"/>
              </a:spcBef>
              <a:spcAft>
                <a:spcPts val="0"/>
              </a:spcAft>
              <a:buSzPct val="111111"/>
              <a:buNone/>
            </a:pPr>
            <a:endParaRPr/>
          </a:p>
        </p:txBody>
      </p:sp>
      <p:sp>
        <p:nvSpPr>
          <p:cNvPr id="257" name="Google Shape;257;p1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Los comentarios son utilizados por los programadores para anotaciones. No son tenidos en cuenta por el navegador.</a:t>
            </a:r>
            <a:endParaRPr sz="1650"/>
          </a:p>
        </p:txBody>
      </p:sp>
      <p:sp>
        <p:nvSpPr>
          <p:cNvPr id="258" name="Google Shape;258;p15"/>
          <p:cNvSpPr txBox="1"/>
          <p:nvPr/>
        </p:nvSpPr>
        <p:spPr>
          <a:xfrm>
            <a:off x="436075" y="3853975"/>
            <a:ext cx="82719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Son un buen recurso cuando queremos omitir la ejecución de ciertas instrucciones.</a:t>
            </a:r>
            <a:endParaRPr sz="1650" b="0" i="0" u="none" strike="noStrike" cap="none">
              <a:solidFill>
                <a:schemeClr val="dk2"/>
              </a:solidFill>
              <a:latin typeface="Montserrat"/>
              <a:ea typeface="Montserrat"/>
              <a:cs typeface="Montserrat"/>
              <a:sym typeface="Montserrat"/>
            </a:endParaRPr>
          </a:p>
        </p:txBody>
      </p:sp>
      <p:sp>
        <p:nvSpPr>
          <p:cNvPr id="259" name="Google Shape;259;p15"/>
          <p:cNvSpPr/>
          <p:nvPr/>
        </p:nvSpPr>
        <p:spPr>
          <a:xfrm>
            <a:off x="3748900" y="2228900"/>
            <a:ext cx="4491300" cy="307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esto es un comentario de línea</a:t>
            </a:r>
            <a:endParaRPr sz="1400" b="0" i="0" u="none" strike="noStrike" cap="none">
              <a:solidFill>
                <a:srgbClr val="D5CED9"/>
              </a:solidFill>
              <a:latin typeface="Consolas"/>
              <a:ea typeface="Consolas"/>
              <a:cs typeface="Consolas"/>
              <a:sym typeface="Consolas"/>
            </a:endParaRPr>
          </a:p>
        </p:txBody>
      </p:sp>
      <p:sp>
        <p:nvSpPr>
          <p:cNvPr id="260" name="Google Shape;260;p15"/>
          <p:cNvSpPr/>
          <p:nvPr/>
        </p:nvSpPr>
        <p:spPr>
          <a:xfrm>
            <a:off x="3748900" y="2914692"/>
            <a:ext cx="4572000" cy="738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esto es un comentario de bloque (multilínea)</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a:t>
            </a:r>
            <a:endParaRPr sz="1400" b="0" i="0" u="none" strike="noStrike" cap="none">
              <a:solidFill>
                <a:srgbClr val="D5CED9"/>
              </a:solidFill>
              <a:latin typeface="Consolas"/>
              <a:ea typeface="Consolas"/>
              <a:cs typeface="Consolas"/>
              <a:sym typeface="Consolas"/>
            </a:endParaRPr>
          </a:p>
        </p:txBody>
      </p:sp>
      <p:sp>
        <p:nvSpPr>
          <p:cNvPr id="261" name="Google Shape;261;p15"/>
          <p:cNvSpPr txBox="1"/>
          <p:nvPr/>
        </p:nvSpPr>
        <p:spPr>
          <a:xfrm>
            <a:off x="1044761" y="2180891"/>
            <a:ext cx="2613600" cy="40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9D66F9"/>
              </a:buClr>
              <a:buSzPts val="2500"/>
              <a:buFont typeface="Montserrat ExtraBold"/>
              <a:buNone/>
            </a:pPr>
            <a:r>
              <a:rPr lang="es" sz="1600" b="0" i="0" u="none" strike="noStrike" cap="none">
                <a:solidFill>
                  <a:srgbClr val="595959"/>
                </a:solidFill>
                <a:latin typeface="Montserrat ExtraBold"/>
                <a:ea typeface="Montserrat ExtraBold"/>
                <a:cs typeface="Montserrat ExtraBold"/>
                <a:sym typeface="Montserrat ExtraBold"/>
              </a:rPr>
              <a:t>Comentario de línea</a:t>
            </a:r>
            <a:endParaRPr sz="1600" b="0" i="0" u="none" strike="noStrike" cap="none">
              <a:solidFill>
                <a:srgbClr val="595959"/>
              </a:solidFill>
              <a:latin typeface="Montserrat ExtraBold"/>
              <a:ea typeface="Montserrat ExtraBold"/>
              <a:cs typeface="Montserrat ExtraBold"/>
              <a:sym typeface="Montserrat ExtraBold"/>
            </a:endParaRPr>
          </a:p>
        </p:txBody>
      </p:sp>
      <p:sp>
        <p:nvSpPr>
          <p:cNvPr id="262" name="Google Shape;262;p15"/>
          <p:cNvSpPr txBox="1"/>
          <p:nvPr/>
        </p:nvSpPr>
        <p:spPr>
          <a:xfrm>
            <a:off x="1044761" y="3082091"/>
            <a:ext cx="2613600" cy="40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9D66F9"/>
              </a:buClr>
              <a:buSzPts val="2500"/>
              <a:buFont typeface="Montserrat ExtraBold"/>
              <a:buNone/>
            </a:pPr>
            <a:r>
              <a:rPr lang="es" sz="1600" b="0" i="0" u="none" strike="noStrike" cap="none">
                <a:solidFill>
                  <a:srgbClr val="595959"/>
                </a:solidFill>
                <a:latin typeface="Montserrat ExtraBold"/>
                <a:ea typeface="Montserrat ExtraBold"/>
                <a:cs typeface="Montserrat ExtraBold"/>
                <a:sym typeface="Montserrat ExtraBold"/>
              </a:rPr>
              <a:t>Comentario de bloque</a:t>
            </a:r>
            <a:endParaRPr sz="1600" b="0" i="0" u="none" strike="noStrike" cap="none">
              <a:solidFill>
                <a:srgbClr val="595959"/>
              </a:solidFill>
              <a:latin typeface="Montserrat ExtraBold"/>
              <a:ea typeface="Montserrat ExtraBold"/>
              <a:cs typeface="Montserrat ExtraBold"/>
              <a:sym typeface="Montserrat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Variables | ¿Qué son?</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268" name="Google Shape;268;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sz="1650"/>
              <a:t>Es un pequeño espacio en la memoria, donde se guarda un dato. Podemos imaginarlas como “cajitas” dentro de nuestro programa. Tienen tres características:</a:t>
            </a:r>
            <a:endParaRPr sz="1650"/>
          </a:p>
          <a:p>
            <a:pPr marL="457200" lvl="0" indent="-327025" algn="l" rtl="0">
              <a:lnSpc>
                <a:spcPct val="115000"/>
              </a:lnSpc>
              <a:spcBef>
                <a:spcPts val="1200"/>
              </a:spcBef>
              <a:spcAft>
                <a:spcPts val="0"/>
              </a:spcAft>
              <a:buSzPts val="1550"/>
              <a:buChar char="●"/>
            </a:pPr>
            <a:r>
              <a:rPr lang="es" sz="1550" b="1"/>
              <a:t>Nombre</a:t>
            </a:r>
            <a:r>
              <a:rPr lang="es" sz="1550"/>
              <a:t>: debe ser representativo de la información que contiene.  Se utiliza para diferenciar unas de otras y hacer referencia a ellas.</a:t>
            </a:r>
            <a:endParaRPr sz="1550"/>
          </a:p>
          <a:p>
            <a:pPr marL="457200" lvl="0" indent="-327025" algn="l" rtl="0">
              <a:lnSpc>
                <a:spcPct val="115000"/>
              </a:lnSpc>
              <a:spcBef>
                <a:spcPts val="0"/>
              </a:spcBef>
              <a:spcAft>
                <a:spcPts val="0"/>
              </a:spcAft>
              <a:buSzPts val="1550"/>
              <a:buChar char="●"/>
            </a:pPr>
            <a:r>
              <a:rPr lang="es" sz="1550" b="1"/>
              <a:t>Tipo de dato</a:t>
            </a:r>
            <a:r>
              <a:rPr lang="es" sz="1550"/>
              <a:t>: puede ser número, texto, valores booleanos, etc.</a:t>
            </a:r>
            <a:endParaRPr sz="1550"/>
          </a:p>
          <a:p>
            <a:pPr marL="457200" lvl="0" indent="-327025" algn="l" rtl="0">
              <a:lnSpc>
                <a:spcPct val="115000"/>
              </a:lnSpc>
              <a:spcBef>
                <a:spcPts val="0"/>
              </a:spcBef>
              <a:spcAft>
                <a:spcPts val="0"/>
              </a:spcAft>
              <a:buSzPts val="1550"/>
              <a:buChar char="●"/>
            </a:pPr>
            <a:r>
              <a:rPr lang="es" sz="1550" b="1"/>
              <a:t>Contenido</a:t>
            </a:r>
            <a:r>
              <a:rPr lang="es" sz="1550"/>
              <a:t>: el valor concreto que posee el dato almacenado.</a:t>
            </a:r>
            <a:endParaRPr sz="1550"/>
          </a:p>
          <a:p>
            <a:pPr marL="0" lvl="0" indent="0" algn="l" rtl="0">
              <a:lnSpc>
                <a:spcPct val="115000"/>
              </a:lnSpc>
              <a:spcBef>
                <a:spcPts val="1200"/>
              </a:spcBef>
              <a:spcAft>
                <a:spcPts val="1200"/>
              </a:spcAft>
              <a:buSzPts val="1800"/>
              <a:buNone/>
            </a:pPr>
            <a:r>
              <a:rPr lang="es" sz="1650"/>
              <a:t>Se llaman </a:t>
            </a:r>
            <a:r>
              <a:rPr lang="es" sz="1650" b="1"/>
              <a:t>variables</a:t>
            </a:r>
            <a:r>
              <a:rPr lang="es" sz="1650"/>
              <a:t> porque pueden cambiar su valor a lo largo del programa. Un programa puede tener muchas variables, y cada una de ellas tendrá un nombre que la identifique, un valor y un tipo de dato.</a:t>
            </a:r>
            <a:endParaRPr sz="165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Variables | ¿Cómo se declaran?</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274" name="Google Shape;274;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dirty="0"/>
              <a:t>Una variable que se ha declarado con </a:t>
            </a:r>
            <a:r>
              <a:rPr lang="es" sz="1650" b="1" dirty="0"/>
              <a:t>var</a:t>
            </a:r>
            <a:r>
              <a:rPr lang="es" sz="1650" dirty="0"/>
              <a:t> pero a la que no se le asignó un valor se dice que está indefinida (no conocemos el tipo de dato):</a:t>
            </a: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0"/>
              </a:spcAft>
              <a:buClr>
                <a:schemeClr val="dk1"/>
              </a:buClr>
              <a:buSzPts val="1100"/>
              <a:buFont typeface="Arial"/>
              <a:buNone/>
            </a:pPr>
            <a:r>
              <a:rPr lang="es" sz="1650" dirty="0"/>
              <a:t>En este caso la variable está “</a:t>
            </a:r>
            <a:r>
              <a:rPr lang="es" sz="1650" i="1" dirty="0"/>
              <a:t>vacía</a:t>
            </a:r>
            <a:r>
              <a:rPr lang="es" sz="1650" dirty="0"/>
              <a:t>”, no está definido el valor que colocará en memoria. No se ha asociado ningún contenido a esa variable.</a:t>
            </a:r>
            <a:endParaRPr sz="1650" dirty="0"/>
          </a:p>
          <a:p>
            <a:pPr marL="0" lvl="0" indent="0" algn="l" rtl="0">
              <a:lnSpc>
                <a:spcPct val="115000"/>
              </a:lnSpc>
              <a:spcBef>
                <a:spcPts val="1200"/>
              </a:spcBef>
              <a:spcAft>
                <a:spcPts val="0"/>
              </a:spcAft>
              <a:buClr>
                <a:schemeClr val="dk1"/>
              </a:buClr>
              <a:buSzPts val="1100"/>
              <a:buFont typeface="Arial"/>
              <a:buNone/>
            </a:pPr>
            <a:endParaRPr sz="1650" dirty="0"/>
          </a:p>
          <a:p>
            <a:pPr marL="0" lvl="0" indent="0" algn="l" rtl="0">
              <a:lnSpc>
                <a:spcPct val="115000"/>
              </a:lnSpc>
              <a:spcBef>
                <a:spcPts val="1200"/>
              </a:spcBef>
              <a:spcAft>
                <a:spcPts val="1200"/>
              </a:spcAft>
              <a:buClr>
                <a:schemeClr val="dk1"/>
              </a:buClr>
              <a:buSzPts val="1100"/>
              <a:buFont typeface="Arial"/>
              <a:buNone/>
            </a:pPr>
            <a:r>
              <a:rPr lang="es" sz="1650" dirty="0"/>
              <a:t>Las sentencias en JS finalizan con “</a:t>
            </a:r>
            <a:r>
              <a:rPr lang="es" sz="1650" b="1" dirty="0"/>
              <a:t>;</a:t>
            </a:r>
            <a:r>
              <a:rPr lang="es" sz="1650" dirty="0"/>
              <a:t>”. La imagen anterior corresponde a la declaración de la variable “</a:t>
            </a:r>
            <a:r>
              <a:rPr lang="es" sz="1650" b="1" dirty="0"/>
              <a:t>num4</a:t>
            </a:r>
            <a:r>
              <a:rPr lang="es" sz="1650" dirty="0"/>
              <a:t>” con un valor numérico entero de “</a:t>
            </a:r>
            <a:r>
              <a:rPr lang="es" sz="1650" b="1" dirty="0"/>
              <a:t>5</a:t>
            </a:r>
            <a:r>
              <a:rPr lang="es" sz="1650" dirty="0"/>
              <a:t>”.</a:t>
            </a:r>
            <a:endParaRPr sz="1650" dirty="0"/>
          </a:p>
        </p:txBody>
      </p:sp>
      <p:sp>
        <p:nvSpPr>
          <p:cNvPr id="275" name="Google Shape;275;p17"/>
          <p:cNvSpPr/>
          <p:nvPr/>
        </p:nvSpPr>
        <p:spPr>
          <a:xfrm>
            <a:off x="3540156" y="3173275"/>
            <a:ext cx="2046300" cy="307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num4</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5</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76" name="Google Shape;276;p17"/>
          <p:cNvSpPr/>
          <p:nvPr/>
        </p:nvSpPr>
        <p:spPr>
          <a:xfrm>
            <a:off x="3548881" y="2017800"/>
            <a:ext cx="2046300" cy="307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num3</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Variables | ¿Cómo se nombran?</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282" name="Google Shape;282;p1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Los nombres de las variables (o identificadores) permiten distinguir una de otras. Para asignar los nombres de las variables debemos seguir ciertas reglas:</a:t>
            </a:r>
            <a:endParaRPr sz="1650"/>
          </a:p>
          <a:p>
            <a:pPr marL="0" lvl="0" indent="0" algn="l" rtl="0">
              <a:lnSpc>
                <a:spcPct val="115000"/>
              </a:lnSpc>
              <a:spcBef>
                <a:spcPts val="1200"/>
              </a:spcBef>
              <a:spcAft>
                <a:spcPts val="0"/>
              </a:spcAft>
              <a:buSzPts val="1800"/>
              <a:buNone/>
            </a:pPr>
            <a:r>
              <a:rPr lang="es" sz="1650"/>
              <a:t>Un identificador de JavaScript debe comenzar con una letra, un guión bajo ( _ ) o un signo de dólar ( $ ). Los siguientes caracteres también pueden ser dígitos ( 0 - 9 ). JavaScript distingue entre mayúsculas y minúsculas (es</a:t>
            </a:r>
            <a:r>
              <a:rPr lang="es" sz="1650" i="1"/>
              <a:t> case-sensitive</a:t>
            </a:r>
            <a:r>
              <a:rPr lang="es" sz="1650"/>
              <a:t>).</a:t>
            </a:r>
            <a:endParaRPr sz="1650"/>
          </a:p>
          <a:p>
            <a:pPr marL="0" lvl="0" indent="0" algn="l" rtl="0">
              <a:lnSpc>
                <a:spcPct val="115000"/>
              </a:lnSpc>
              <a:spcBef>
                <a:spcPts val="1200"/>
              </a:spcBef>
              <a:spcAft>
                <a:spcPts val="1200"/>
              </a:spcAft>
              <a:buSzPts val="1800"/>
              <a:buNone/>
            </a:pPr>
            <a:r>
              <a:rPr lang="es" sz="1650"/>
              <a:t>Se recomienda usar la escritura </a:t>
            </a:r>
            <a:r>
              <a:rPr lang="es" sz="1650" u="sng">
                <a:solidFill>
                  <a:schemeClr val="hlink"/>
                </a:solidFill>
                <a:hlinkClick r:id="rId3"/>
              </a:rPr>
              <a:t>camelCase</a:t>
            </a:r>
            <a:r>
              <a:rPr lang="es" sz="1650"/>
              <a:t> en el nombre de variables que tienen más de una palabra.</a:t>
            </a:r>
            <a:endParaRPr sz="16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Variables</a:t>
            </a:r>
            <a:endParaRPr/>
          </a:p>
          <a:p>
            <a:pPr marL="0" lvl="0" indent="0" algn="l" rtl="0">
              <a:lnSpc>
                <a:spcPct val="100000"/>
              </a:lnSpc>
              <a:spcBef>
                <a:spcPts val="0"/>
              </a:spcBef>
              <a:spcAft>
                <a:spcPts val="0"/>
              </a:spcAft>
              <a:buSzPct val="111111"/>
              <a:buNone/>
            </a:pPr>
            <a:endParaRPr/>
          </a:p>
        </p:txBody>
      </p:sp>
      <p:sp>
        <p:nvSpPr>
          <p:cNvPr id="288" name="Google Shape;288;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sz="1650"/>
              <a:t>Podemos cambiar el valor de una variable durante el flujo del programa:</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r>
              <a:rPr lang="es" sz="1650"/>
              <a:t>El </a:t>
            </a:r>
            <a:r>
              <a:rPr lang="es" sz="1650" b="1"/>
              <a:t>=</a:t>
            </a:r>
            <a:r>
              <a:rPr lang="es" sz="1650"/>
              <a:t> es el operador de asignación, y permite asignar un valor a una variable. Ese valor puede ser el resultado de una operación aritmética, que se evalúa y luego se asigna su resultado a la variable:</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r>
              <a:rPr lang="es" sz="1650"/>
              <a:t>Luego de ejecutar esa línea, la variable “resultado” contiene el valor “8”.</a:t>
            </a:r>
            <a:endParaRPr sz="1650"/>
          </a:p>
        </p:txBody>
      </p:sp>
      <p:sp>
        <p:nvSpPr>
          <p:cNvPr id="289" name="Google Shape;289;p19"/>
          <p:cNvSpPr/>
          <p:nvPr/>
        </p:nvSpPr>
        <p:spPr>
          <a:xfrm>
            <a:off x="3490652" y="1736797"/>
            <a:ext cx="2145300" cy="738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IVA</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21</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E8C6"/>
                </a:solidFill>
                <a:latin typeface="Consolas"/>
                <a:ea typeface="Consolas"/>
                <a:cs typeface="Consolas"/>
                <a:sym typeface="Consolas"/>
              </a:rPr>
              <a:t>IVA</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10.5</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IVA</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90" name="Google Shape;290;p19"/>
          <p:cNvSpPr/>
          <p:nvPr/>
        </p:nvSpPr>
        <p:spPr>
          <a:xfrm>
            <a:off x="3080997" y="3666625"/>
            <a:ext cx="2982000" cy="307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resultado</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1 + 3</a:t>
            </a:r>
            <a:r>
              <a:rPr lang="es" sz="1400" b="0" i="0" u="none" strike="noStrike" cap="none">
                <a:solidFill>
                  <a:srgbClr val="D5CED9"/>
                </a:solidFill>
                <a:latin typeface="Consolas"/>
                <a:ea typeface="Consolas"/>
                <a:cs typeface="Consolas"/>
                <a:sym typeface="Consolas"/>
              </a:rPr>
              <a:t>) * </a:t>
            </a:r>
            <a:r>
              <a:rPr lang="es" sz="1400" b="0" i="0" u="none" strike="noStrike" cap="none">
                <a:solidFill>
                  <a:srgbClr val="F39C12"/>
                </a:solidFill>
                <a:latin typeface="Consolas"/>
                <a:ea typeface="Consolas"/>
                <a:cs typeface="Consolas"/>
                <a:sym typeface="Consolas"/>
              </a:rPr>
              <a:t>2</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Constantes</a:t>
            </a:r>
            <a:endParaRPr/>
          </a:p>
          <a:p>
            <a:pPr marL="0" lvl="0" indent="0" algn="l" rtl="0">
              <a:lnSpc>
                <a:spcPct val="100000"/>
              </a:lnSpc>
              <a:spcBef>
                <a:spcPts val="0"/>
              </a:spcBef>
              <a:spcAft>
                <a:spcPts val="0"/>
              </a:spcAft>
              <a:buSzPct val="111111"/>
              <a:buNone/>
            </a:pPr>
            <a:endParaRPr/>
          </a:p>
        </p:txBody>
      </p:sp>
      <p:sp>
        <p:nvSpPr>
          <p:cNvPr id="296" name="Google Shape;296;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El concepto de </a:t>
            </a:r>
            <a:r>
              <a:rPr lang="es" sz="1650" b="1"/>
              <a:t>constante</a:t>
            </a:r>
            <a:r>
              <a:rPr lang="es" sz="1650"/>
              <a:t> es similar al de </a:t>
            </a:r>
            <a:r>
              <a:rPr lang="es" sz="1650" b="1"/>
              <a:t>variable</a:t>
            </a:r>
            <a:r>
              <a:rPr lang="es" sz="1650"/>
              <a:t>, con la salvedad de que  la información que contiene es siempre la misma (no puede variar durante el flujo del programa). Declaramos las constantes utilizando </a:t>
            </a:r>
            <a:r>
              <a:rPr lang="es" sz="1650" b="1"/>
              <a:t>const</a:t>
            </a:r>
            <a:r>
              <a:rPr lang="es" sz="1650"/>
              <a:t>. Su sintaxis es:</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r>
              <a:rPr lang="es" sz="1650"/>
              <a:t>Si intentamos modificar el valor de una constante, obtenemos un error:</a:t>
            </a:r>
            <a:endParaRPr sz="1650"/>
          </a:p>
        </p:txBody>
      </p:sp>
      <p:sp>
        <p:nvSpPr>
          <p:cNvPr id="297" name="Google Shape;297;p20"/>
          <p:cNvSpPr/>
          <p:nvPr/>
        </p:nvSpPr>
        <p:spPr>
          <a:xfrm>
            <a:off x="3200415" y="2452786"/>
            <a:ext cx="2743200" cy="523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const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PI</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3.141592</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const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IVA</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21</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pic>
        <p:nvPicPr>
          <p:cNvPr id="298" name="Google Shape;298;p20"/>
          <p:cNvPicPr preferRelativeResize="0"/>
          <p:nvPr/>
        </p:nvPicPr>
        <p:blipFill rotWithShape="1">
          <a:blip r:embed="rId3">
            <a:alphaModFix/>
          </a:blip>
          <a:srcRect/>
          <a:stretch/>
        </p:blipFill>
        <p:spPr>
          <a:xfrm>
            <a:off x="3845360" y="3630225"/>
            <a:ext cx="4486275" cy="495300"/>
          </a:xfrm>
          <a:prstGeom prst="rect">
            <a:avLst/>
          </a:prstGeom>
          <a:solidFill>
            <a:srgbClr val="23262E"/>
          </a:solidFill>
          <a:ln>
            <a:noFill/>
          </a:ln>
        </p:spPr>
      </p:pic>
      <p:sp>
        <p:nvSpPr>
          <p:cNvPr id="299" name="Google Shape;299;p20"/>
          <p:cNvSpPr/>
          <p:nvPr/>
        </p:nvSpPr>
        <p:spPr>
          <a:xfrm>
            <a:off x="1192762" y="3508566"/>
            <a:ext cx="2145300" cy="738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const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IVA</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21</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E8C6"/>
                </a:solidFill>
                <a:latin typeface="Consolas"/>
                <a:ea typeface="Consolas"/>
                <a:cs typeface="Consolas"/>
                <a:sym typeface="Consolas"/>
              </a:rPr>
              <a:t>IVA</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10.5</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IVA</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Tipos de datos</a:t>
            </a:r>
            <a:endParaRPr/>
          </a:p>
          <a:p>
            <a:pPr marL="0" lvl="0" indent="0" algn="l" rtl="0">
              <a:lnSpc>
                <a:spcPct val="100000"/>
              </a:lnSpc>
              <a:spcBef>
                <a:spcPts val="0"/>
              </a:spcBef>
              <a:spcAft>
                <a:spcPts val="0"/>
              </a:spcAft>
              <a:buSzPct val="111111"/>
              <a:buNone/>
            </a:pPr>
            <a:endParaRPr/>
          </a:p>
        </p:txBody>
      </p:sp>
      <p:sp>
        <p:nvSpPr>
          <p:cNvPr id="305" name="Google Shape;305;p2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Las variables de JavaScript pueden contener distintos tipos de datos: numérico, cadena de caracteres, lógicos, indefinido, null, objetos y más. El tipo de dato es la </a:t>
            </a:r>
            <a:r>
              <a:rPr lang="es" sz="1650" b="1"/>
              <a:t>naturaleza del contenido</a:t>
            </a:r>
            <a:r>
              <a:rPr lang="es" sz="1650"/>
              <a:t> de la variable o constante. JavaScript tiene </a:t>
            </a:r>
            <a:r>
              <a:rPr lang="es" sz="1650" b="1"/>
              <a:t>tipado dinámico</a:t>
            </a:r>
            <a:r>
              <a:rPr lang="es" sz="1650"/>
              <a:t>, es decir que la misma variable se puede utilizar para contener diferentes tipos de datos:</a:t>
            </a:r>
            <a:br>
              <a:rPr lang="es" sz="1650"/>
            </a:b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r>
              <a:rPr lang="es" sz="1650"/>
              <a:t>JavaScript </a:t>
            </a:r>
            <a:r>
              <a:rPr lang="es" sz="1650" i="1"/>
              <a:t>deduce</a:t>
            </a:r>
            <a:r>
              <a:rPr lang="es" sz="1650"/>
              <a:t> cuál es el tipo de dato de la variable. El tipo de dato asociado a esa variable lo determina el dato que se almacena en ella. Y si luego se le asigna un valor de otro tipo, el tipo de la variable cambia.</a:t>
            </a:r>
            <a:endParaRPr sz="1650"/>
          </a:p>
        </p:txBody>
      </p:sp>
      <p:sp>
        <p:nvSpPr>
          <p:cNvPr id="306" name="Google Shape;306;p21"/>
          <p:cNvSpPr/>
          <p:nvPr/>
        </p:nvSpPr>
        <p:spPr>
          <a:xfrm>
            <a:off x="876326" y="2876562"/>
            <a:ext cx="7391400" cy="738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ahora x es indefinido (no tiene un valor definido)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5</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ahora es numérico (5)</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"Juan"</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ahora es una cadena de caracteres o string ("Juan")</a:t>
            </a:r>
            <a:endParaRPr sz="1400" b="0" i="0" u="none" strike="noStrike" cap="none">
              <a:solidFill>
                <a:srgbClr val="D5CED9"/>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Tipos de datos</a:t>
            </a:r>
            <a:endParaRPr/>
          </a:p>
          <a:p>
            <a:pPr marL="0" lvl="0" indent="0" algn="l" rtl="0">
              <a:lnSpc>
                <a:spcPct val="100000"/>
              </a:lnSpc>
              <a:spcBef>
                <a:spcPts val="0"/>
              </a:spcBef>
              <a:spcAft>
                <a:spcPts val="0"/>
              </a:spcAft>
              <a:buSzPct val="111111"/>
              <a:buNone/>
            </a:pPr>
            <a:endParaRPr/>
          </a:p>
        </p:txBody>
      </p:sp>
      <p:sp>
        <p:nvSpPr>
          <p:cNvPr id="312" name="Google Shape;312;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Los tipos de datos en JavaScript son los siguientes:</a:t>
            </a:r>
            <a:endParaRPr sz="1650"/>
          </a:p>
        </p:txBody>
      </p:sp>
      <p:pic>
        <p:nvPicPr>
          <p:cNvPr id="313" name="Google Shape;313;p22"/>
          <p:cNvPicPr preferRelativeResize="0"/>
          <p:nvPr/>
        </p:nvPicPr>
        <p:blipFill rotWithShape="1">
          <a:blip r:embed="rId3">
            <a:alphaModFix/>
          </a:blip>
          <a:srcRect/>
          <a:stretch/>
        </p:blipFill>
        <p:spPr>
          <a:xfrm>
            <a:off x="2044525" y="1772876"/>
            <a:ext cx="6667499" cy="2592917"/>
          </a:xfrm>
          <a:prstGeom prst="rect">
            <a:avLst/>
          </a:prstGeom>
          <a:noFill/>
          <a:ln>
            <a:noFill/>
          </a:ln>
        </p:spPr>
      </p:pic>
      <p:sp>
        <p:nvSpPr>
          <p:cNvPr id="314" name="Google Shape;314;p22"/>
          <p:cNvSpPr/>
          <p:nvPr/>
        </p:nvSpPr>
        <p:spPr>
          <a:xfrm>
            <a:off x="1849900" y="2182625"/>
            <a:ext cx="266700" cy="10572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2"/>
          <p:cNvSpPr txBox="1"/>
          <p:nvPr/>
        </p:nvSpPr>
        <p:spPr>
          <a:xfrm>
            <a:off x="564275" y="2295575"/>
            <a:ext cx="1204500" cy="831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Montserrat"/>
                <a:ea typeface="Montserrat"/>
                <a:cs typeface="Montserrat"/>
                <a:sym typeface="Montserrat"/>
              </a:rPr>
              <a:t>Tipos de datos primitivos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Tipos de datos</a:t>
            </a:r>
            <a:endParaRPr/>
          </a:p>
          <a:p>
            <a:pPr marL="0" lvl="0" indent="0" algn="l" rtl="0">
              <a:lnSpc>
                <a:spcPct val="100000"/>
              </a:lnSpc>
              <a:spcBef>
                <a:spcPts val="0"/>
              </a:spcBef>
              <a:spcAft>
                <a:spcPts val="0"/>
              </a:spcAft>
              <a:buSzPct val="111111"/>
              <a:buNone/>
            </a:pPr>
            <a:endParaRPr/>
          </a:p>
        </p:txBody>
      </p:sp>
      <p:sp>
        <p:nvSpPr>
          <p:cNvPr id="321" name="Google Shape;321;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El último estándar</a:t>
            </a:r>
            <a:r>
              <a:rPr lang="es" sz="1650" b="1"/>
              <a:t> ECMAScript</a:t>
            </a:r>
            <a:r>
              <a:rPr lang="es" sz="1650"/>
              <a:t> define nueve tipos de datos:</a:t>
            </a:r>
            <a:endParaRPr sz="1650"/>
          </a:p>
          <a:p>
            <a:pPr marL="285750" lvl="0" indent="-285750" algn="l" rtl="0">
              <a:lnSpc>
                <a:spcPct val="100000"/>
              </a:lnSpc>
              <a:spcBef>
                <a:spcPts val="1200"/>
              </a:spcBef>
              <a:spcAft>
                <a:spcPts val="0"/>
              </a:spcAft>
              <a:buClr>
                <a:schemeClr val="dk2"/>
              </a:buClr>
              <a:buSzPts val="1650"/>
              <a:buFont typeface="Montserrat"/>
              <a:buChar char="•"/>
            </a:pPr>
            <a:r>
              <a:rPr lang="es" sz="1650"/>
              <a:t>Seis tipos de datos primitivos </a:t>
            </a:r>
            <a:r>
              <a:rPr lang="es" sz="1650" u="sng">
                <a:solidFill>
                  <a:schemeClr val="hlink"/>
                </a:solidFill>
                <a:hlinkClick r:id="rId3"/>
              </a:rPr>
              <a:t>+info</a:t>
            </a:r>
            <a:endParaRPr sz="1650"/>
          </a:p>
          <a:p>
            <a:pPr marL="742950" lvl="1" indent="-301625" algn="l" rtl="0">
              <a:lnSpc>
                <a:spcPct val="100000"/>
              </a:lnSpc>
              <a:spcBef>
                <a:spcPts val="0"/>
              </a:spcBef>
              <a:spcAft>
                <a:spcPts val="0"/>
              </a:spcAft>
              <a:buClr>
                <a:schemeClr val="dk2"/>
              </a:buClr>
              <a:buSzPts val="1650"/>
              <a:buFont typeface="Montserrat"/>
              <a:buChar char="•"/>
            </a:pPr>
            <a:r>
              <a:rPr lang="es" sz="1650"/>
              <a:t>Undefined </a:t>
            </a:r>
            <a:r>
              <a:rPr lang="es" sz="1650" u="sng">
                <a:solidFill>
                  <a:schemeClr val="hlink"/>
                </a:solidFill>
                <a:hlinkClick r:id="rId4"/>
              </a:rPr>
              <a:t>+info</a:t>
            </a:r>
            <a:endParaRPr sz="1650"/>
          </a:p>
          <a:p>
            <a:pPr marL="742950" lvl="1" indent="-301625" algn="l" rtl="0">
              <a:lnSpc>
                <a:spcPct val="100000"/>
              </a:lnSpc>
              <a:spcBef>
                <a:spcPts val="0"/>
              </a:spcBef>
              <a:spcAft>
                <a:spcPts val="0"/>
              </a:spcAft>
              <a:buClr>
                <a:schemeClr val="dk2"/>
              </a:buClr>
              <a:buSzPts val="1650"/>
              <a:buFont typeface="Montserrat"/>
              <a:buChar char="•"/>
            </a:pPr>
            <a:r>
              <a:rPr lang="es" sz="1650"/>
              <a:t>Boolean </a:t>
            </a:r>
            <a:r>
              <a:rPr lang="es" sz="1650" u="sng">
                <a:solidFill>
                  <a:schemeClr val="hlink"/>
                </a:solidFill>
                <a:hlinkClick r:id="rId5"/>
              </a:rPr>
              <a:t>+info</a:t>
            </a:r>
            <a:endParaRPr sz="1650"/>
          </a:p>
          <a:p>
            <a:pPr marL="742950" lvl="1" indent="-301625" algn="l" rtl="0">
              <a:lnSpc>
                <a:spcPct val="100000"/>
              </a:lnSpc>
              <a:spcBef>
                <a:spcPts val="0"/>
              </a:spcBef>
              <a:spcAft>
                <a:spcPts val="0"/>
              </a:spcAft>
              <a:buClr>
                <a:schemeClr val="dk2"/>
              </a:buClr>
              <a:buSzPts val="1650"/>
              <a:buFont typeface="Montserrat"/>
              <a:buChar char="•"/>
            </a:pPr>
            <a:r>
              <a:rPr lang="es" sz="1650"/>
              <a:t>Number </a:t>
            </a:r>
            <a:r>
              <a:rPr lang="es" sz="1650" u="sng">
                <a:solidFill>
                  <a:schemeClr val="hlink"/>
                </a:solidFill>
                <a:hlinkClick r:id="rId6"/>
              </a:rPr>
              <a:t>+info</a:t>
            </a:r>
            <a:endParaRPr sz="1650"/>
          </a:p>
          <a:p>
            <a:pPr marL="742950" lvl="1" indent="-301625" algn="l" rtl="0">
              <a:lnSpc>
                <a:spcPct val="100000"/>
              </a:lnSpc>
              <a:spcBef>
                <a:spcPts val="0"/>
              </a:spcBef>
              <a:spcAft>
                <a:spcPts val="0"/>
              </a:spcAft>
              <a:buClr>
                <a:schemeClr val="dk2"/>
              </a:buClr>
              <a:buSzPts val="1650"/>
              <a:buFont typeface="Montserrat"/>
              <a:buChar char="•"/>
            </a:pPr>
            <a:r>
              <a:rPr lang="es" sz="1650"/>
              <a:t>String </a:t>
            </a:r>
            <a:r>
              <a:rPr lang="es" sz="1650" u="sng">
                <a:solidFill>
                  <a:schemeClr val="hlink"/>
                </a:solidFill>
                <a:hlinkClick r:id="rId7"/>
              </a:rPr>
              <a:t>+info</a:t>
            </a:r>
            <a:endParaRPr sz="1650"/>
          </a:p>
          <a:p>
            <a:pPr marL="742950" lvl="1" indent="-301625" algn="l" rtl="0">
              <a:lnSpc>
                <a:spcPct val="100000"/>
              </a:lnSpc>
              <a:spcBef>
                <a:spcPts val="0"/>
              </a:spcBef>
              <a:spcAft>
                <a:spcPts val="0"/>
              </a:spcAft>
              <a:buClr>
                <a:schemeClr val="dk2"/>
              </a:buClr>
              <a:buSzPts val="1650"/>
              <a:buFont typeface="Montserrat"/>
              <a:buChar char="•"/>
            </a:pPr>
            <a:r>
              <a:rPr lang="es" sz="1650"/>
              <a:t>BigInt </a:t>
            </a:r>
            <a:r>
              <a:rPr lang="es" sz="1650" u="sng">
                <a:solidFill>
                  <a:schemeClr val="hlink"/>
                </a:solidFill>
                <a:hlinkClick r:id="rId8"/>
              </a:rPr>
              <a:t>+info</a:t>
            </a:r>
            <a:endParaRPr sz="1650"/>
          </a:p>
          <a:p>
            <a:pPr marL="742950" lvl="1" indent="-301625" algn="l" rtl="0">
              <a:lnSpc>
                <a:spcPct val="100000"/>
              </a:lnSpc>
              <a:spcBef>
                <a:spcPts val="0"/>
              </a:spcBef>
              <a:spcAft>
                <a:spcPts val="0"/>
              </a:spcAft>
              <a:buClr>
                <a:schemeClr val="dk2"/>
              </a:buClr>
              <a:buSzPts val="1650"/>
              <a:buFont typeface="Montserrat"/>
              <a:buChar char="•"/>
            </a:pPr>
            <a:r>
              <a:rPr lang="es" sz="1650"/>
              <a:t>Symbol </a:t>
            </a:r>
            <a:r>
              <a:rPr lang="es" sz="1650" u="sng">
                <a:solidFill>
                  <a:schemeClr val="hlink"/>
                </a:solidFill>
                <a:hlinkClick r:id="rId9"/>
              </a:rPr>
              <a:t>+info</a:t>
            </a:r>
            <a:endParaRPr sz="1650"/>
          </a:p>
          <a:p>
            <a:pPr marL="285750" lvl="0" indent="-285750" algn="l" rtl="0">
              <a:lnSpc>
                <a:spcPct val="100000"/>
              </a:lnSpc>
              <a:spcBef>
                <a:spcPts val="0"/>
              </a:spcBef>
              <a:spcAft>
                <a:spcPts val="0"/>
              </a:spcAft>
              <a:buClr>
                <a:schemeClr val="dk2"/>
              </a:buClr>
              <a:buSzPts val="1650"/>
              <a:buFont typeface="Montserrat"/>
              <a:buChar char="•"/>
            </a:pPr>
            <a:r>
              <a:rPr lang="es" sz="1650"/>
              <a:t>Null (tipo primitivo especial) </a:t>
            </a:r>
            <a:r>
              <a:rPr lang="es" sz="1650" u="sng">
                <a:solidFill>
                  <a:schemeClr val="hlink"/>
                </a:solidFill>
                <a:hlinkClick r:id="rId10"/>
              </a:rPr>
              <a:t>+info</a:t>
            </a:r>
            <a:endParaRPr sz="1650"/>
          </a:p>
          <a:p>
            <a:pPr marL="285750" lvl="0" indent="-285750" algn="l" rtl="0">
              <a:lnSpc>
                <a:spcPct val="100000"/>
              </a:lnSpc>
              <a:spcBef>
                <a:spcPts val="0"/>
              </a:spcBef>
              <a:spcAft>
                <a:spcPts val="0"/>
              </a:spcAft>
              <a:buClr>
                <a:schemeClr val="dk2"/>
              </a:buClr>
              <a:buSzPts val="1650"/>
              <a:buFont typeface="Montserrat"/>
              <a:buChar char="•"/>
            </a:pPr>
            <a:r>
              <a:rPr lang="es" sz="1650"/>
              <a:t>Object </a:t>
            </a:r>
            <a:r>
              <a:rPr lang="es" sz="1650" u="sng">
                <a:solidFill>
                  <a:schemeClr val="hlink"/>
                </a:solidFill>
                <a:hlinkClick r:id="rId11"/>
              </a:rPr>
              <a:t>+info</a:t>
            </a:r>
            <a:endParaRPr sz="1650"/>
          </a:p>
          <a:p>
            <a:pPr marL="285750" lvl="0" indent="-285750" algn="l" rtl="0">
              <a:lnSpc>
                <a:spcPct val="100000"/>
              </a:lnSpc>
              <a:spcBef>
                <a:spcPts val="0"/>
              </a:spcBef>
              <a:spcAft>
                <a:spcPts val="0"/>
              </a:spcAft>
              <a:buClr>
                <a:schemeClr val="dk2"/>
              </a:buClr>
              <a:buSzPts val="1650"/>
              <a:buFont typeface="Montserrat"/>
              <a:buChar char="•"/>
            </a:pPr>
            <a:r>
              <a:rPr lang="es" sz="1650"/>
              <a:t>Function </a:t>
            </a:r>
            <a:r>
              <a:rPr lang="es" sz="1650" u="sng">
                <a:solidFill>
                  <a:schemeClr val="hlink"/>
                </a:solidFill>
                <a:hlinkClick r:id="rId12"/>
              </a:rPr>
              <a:t>+info</a:t>
            </a:r>
            <a:endParaRPr sz="1650"/>
          </a:p>
          <a:p>
            <a:pPr marL="0" lvl="0" indent="0" algn="l" rtl="0">
              <a:lnSpc>
                <a:spcPct val="115000"/>
              </a:lnSpc>
              <a:spcBef>
                <a:spcPts val="0"/>
              </a:spcBef>
              <a:spcAft>
                <a:spcPts val="1200"/>
              </a:spcAft>
              <a:buSzPts val="1800"/>
              <a:buNone/>
            </a:pP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Identificar el tipo de dato de una variable</a:t>
            </a:r>
            <a:endParaRPr/>
          </a:p>
        </p:txBody>
      </p:sp>
      <p:sp>
        <p:nvSpPr>
          <p:cNvPr id="327" name="Google Shape;327;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Para determinar qué tipo de dato tiene una variable utilizamos </a:t>
            </a:r>
            <a:r>
              <a:rPr lang="es" sz="1650" b="1"/>
              <a:t>typeOf()</a:t>
            </a:r>
            <a:r>
              <a:rPr lang="es" sz="1650"/>
              <a:t>, que devuelve el tipo de dato primitivo asociado a una variable:</a:t>
            </a:r>
            <a:endParaRPr sz="1650"/>
          </a:p>
        </p:txBody>
      </p:sp>
      <p:sp>
        <p:nvSpPr>
          <p:cNvPr id="328" name="Google Shape;328;p24"/>
          <p:cNvSpPr/>
          <p:nvPr/>
        </p:nvSpPr>
        <p:spPr>
          <a:xfrm>
            <a:off x="1890750" y="2094750"/>
            <a:ext cx="5043900" cy="21411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s</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"Hola, me llamo Juan"</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s, de string</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28</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n, de número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b</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true</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b, de booleano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u</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u, de undefined</a:t>
            </a:r>
            <a:endParaRPr sz="14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F6167"/>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EE5D43"/>
                </a:solidFill>
                <a:latin typeface="Consolas"/>
                <a:ea typeface="Consolas"/>
                <a:cs typeface="Consolas"/>
                <a:sym typeface="Consolas"/>
              </a:rPr>
              <a:t>typeof</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s</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EE5D43"/>
                </a:solidFill>
                <a:latin typeface="Consolas"/>
                <a:ea typeface="Consolas"/>
                <a:cs typeface="Consolas"/>
                <a:sym typeface="Consolas"/>
              </a:rPr>
              <a:t>typeof</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EE5D43"/>
                </a:solidFill>
                <a:latin typeface="Consolas"/>
                <a:ea typeface="Consolas"/>
                <a:cs typeface="Consolas"/>
                <a:sym typeface="Consolas"/>
              </a:rPr>
              <a:t>typeof</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b</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EE5D43"/>
                </a:solidFill>
                <a:latin typeface="Consolas"/>
                <a:ea typeface="Consolas"/>
                <a:cs typeface="Consolas"/>
                <a:sym typeface="Consolas"/>
              </a:rPr>
              <a:t>typeof</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u</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F6167"/>
              </a:solidFill>
              <a:latin typeface="Consolas"/>
              <a:ea typeface="Consolas"/>
              <a:cs typeface="Consolas"/>
              <a:sym typeface="Consolas"/>
            </a:endParaRPr>
          </a:p>
        </p:txBody>
      </p:sp>
      <p:pic>
        <p:nvPicPr>
          <p:cNvPr id="329" name="Google Shape;329;p24"/>
          <p:cNvPicPr preferRelativeResize="0"/>
          <p:nvPr/>
        </p:nvPicPr>
        <p:blipFill rotWithShape="1">
          <a:blip r:embed="rId3">
            <a:alphaModFix/>
          </a:blip>
          <a:srcRect/>
          <a:stretch/>
        </p:blipFill>
        <p:spPr>
          <a:xfrm>
            <a:off x="5077287" y="3216680"/>
            <a:ext cx="1857375" cy="1019175"/>
          </a:xfrm>
          <a:prstGeom prst="rect">
            <a:avLst/>
          </a:prstGeom>
          <a:solidFill>
            <a:srgbClr val="23262E"/>
          </a:solid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Las variables numéricas</a:t>
            </a:r>
            <a:endParaRPr/>
          </a:p>
          <a:p>
            <a:pPr marL="0" lvl="0" indent="0" algn="l" rtl="0">
              <a:lnSpc>
                <a:spcPct val="100000"/>
              </a:lnSpc>
              <a:spcBef>
                <a:spcPts val="0"/>
              </a:spcBef>
              <a:spcAft>
                <a:spcPts val="0"/>
              </a:spcAft>
              <a:buSzPct val="111111"/>
              <a:buNone/>
            </a:pPr>
            <a:endParaRPr/>
          </a:p>
        </p:txBody>
      </p:sp>
      <p:sp>
        <p:nvSpPr>
          <p:cNvPr id="335" name="Google Shape;335;p25"/>
          <p:cNvSpPr txBox="1">
            <a:spLocks noGrp="1"/>
          </p:cNvSpPr>
          <p:nvPr>
            <p:ph type="body" idx="1"/>
          </p:nvPr>
        </p:nvSpPr>
        <p:spPr>
          <a:xfrm>
            <a:off x="423300" y="1287450"/>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En JavaScript, los </a:t>
            </a:r>
            <a:r>
              <a:rPr lang="es" sz="1650" b="1"/>
              <a:t>números</a:t>
            </a:r>
            <a:r>
              <a:rPr lang="es" sz="1650"/>
              <a:t> constituyen un tipo de datos básico (primitivo). Para crear una variable numérica basta con escribirlas. No obstante, dado que en Javascript “todo es un objeto”, también podemos declararlas como si fuesen un objeto:</a:t>
            </a:r>
            <a:endParaRPr sz="1650"/>
          </a:p>
        </p:txBody>
      </p:sp>
      <p:pic>
        <p:nvPicPr>
          <p:cNvPr id="336" name="Google Shape;336;p25"/>
          <p:cNvPicPr preferRelativeResize="0"/>
          <p:nvPr/>
        </p:nvPicPr>
        <p:blipFill rotWithShape="1">
          <a:blip r:embed="rId3">
            <a:alphaModFix/>
          </a:blip>
          <a:srcRect/>
          <a:stretch/>
        </p:blipFill>
        <p:spPr>
          <a:xfrm>
            <a:off x="1305224" y="2561549"/>
            <a:ext cx="6533575" cy="1118300"/>
          </a:xfrm>
          <a:prstGeom prst="rect">
            <a:avLst/>
          </a:prstGeom>
          <a:noFill/>
          <a:ln>
            <a:noFill/>
          </a:ln>
        </p:spPr>
      </p:pic>
      <p:sp>
        <p:nvSpPr>
          <p:cNvPr id="337" name="Google Shape;337;p25"/>
          <p:cNvSpPr/>
          <p:nvPr/>
        </p:nvSpPr>
        <p:spPr>
          <a:xfrm>
            <a:off x="924188" y="3714775"/>
            <a:ext cx="3435900" cy="7599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Declarados como literales</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const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4</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15.8</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338" name="Google Shape;338;p25"/>
          <p:cNvSpPr/>
          <p:nvPr/>
        </p:nvSpPr>
        <p:spPr>
          <a:xfrm>
            <a:off x="4766513" y="3714775"/>
            <a:ext cx="3435900" cy="7599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Declarados como objetos</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const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new</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4</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new</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15.8</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Objeto Number</a:t>
            </a:r>
            <a:endParaRPr/>
          </a:p>
        </p:txBody>
      </p:sp>
      <p:sp>
        <p:nvSpPr>
          <p:cNvPr id="344" name="Google Shape;344;p2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650" b="1"/>
              <a:t>Number</a:t>
            </a:r>
            <a:r>
              <a:rPr lang="es" sz="1650"/>
              <a:t> es el objeto primitivo que permite representar y manipular valores numéricos. El constructor </a:t>
            </a:r>
            <a:r>
              <a:rPr lang="es" sz="1650" i="1"/>
              <a:t>Number</a:t>
            </a:r>
            <a:r>
              <a:rPr lang="es" sz="1650"/>
              <a:t> contiene constantes y métodos para trabajar con números. Valores de otro tipo pueden ser convertidos a números usando la función </a:t>
            </a:r>
            <a:r>
              <a:rPr lang="es" sz="1650" b="1"/>
              <a:t>Number()</a:t>
            </a:r>
            <a:r>
              <a:rPr lang="es" sz="1650"/>
              <a:t>. Su sintaxis es:</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SzPts val="1800"/>
              <a:buNone/>
            </a:pPr>
            <a:endParaRPr sz="1650"/>
          </a:p>
        </p:txBody>
      </p:sp>
      <p:sp>
        <p:nvSpPr>
          <p:cNvPr id="345" name="Google Shape;345;p26"/>
          <p:cNvSpPr/>
          <p:nvPr/>
        </p:nvSpPr>
        <p:spPr>
          <a:xfrm>
            <a:off x="511399" y="2652525"/>
            <a:ext cx="48501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a</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new</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'123'</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a es igual a 123 </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b</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'123'</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b es igual a 123</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"a: "</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a</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"b: "</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b</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pic>
        <p:nvPicPr>
          <p:cNvPr id="346" name="Google Shape;346;p26"/>
          <p:cNvPicPr preferRelativeResize="0"/>
          <p:nvPr/>
        </p:nvPicPr>
        <p:blipFill rotWithShape="1">
          <a:blip r:embed="rId3">
            <a:alphaModFix/>
          </a:blip>
          <a:srcRect/>
          <a:stretch/>
        </p:blipFill>
        <p:spPr>
          <a:xfrm>
            <a:off x="5703073" y="2700901"/>
            <a:ext cx="2895600" cy="857250"/>
          </a:xfrm>
          <a:prstGeom prst="rect">
            <a:avLst/>
          </a:prstGeom>
          <a:solidFill>
            <a:srgbClr val="23262E"/>
          </a:solidFill>
          <a:ln>
            <a:noFill/>
          </a:ln>
        </p:spPr>
      </p:pic>
      <p:sp>
        <p:nvSpPr>
          <p:cNvPr id="347" name="Google Shape;347;p26"/>
          <p:cNvSpPr txBox="1">
            <a:spLocks noGrp="1"/>
          </p:cNvSpPr>
          <p:nvPr>
            <p:ph type="body" idx="1"/>
          </p:nvPr>
        </p:nvSpPr>
        <p:spPr>
          <a:xfrm>
            <a:off x="432025" y="3745100"/>
            <a:ext cx="8280000" cy="87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Creamos el objeto </a:t>
            </a:r>
            <a:r>
              <a:rPr lang="es" sz="1650" b="1"/>
              <a:t>a</a:t>
            </a:r>
            <a:r>
              <a:rPr lang="es" sz="1650"/>
              <a:t> mediante el constructor y guardamos en </a:t>
            </a:r>
            <a:r>
              <a:rPr lang="es" sz="1650" b="1"/>
              <a:t>b</a:t>
            </a:r>
            <a:r>
              <a:rPr lang="es" sz="1650"/>
              <a:t> el valor de la cadena ‘123’ en forma de número. Mostramos en consola ambos elementos.</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Comprobaciones numéricas</a:t>
            </a:r>
            <a:endParaRPr/>
          </a:p>
        </p:txBody>
      </p:sp>
      <p:sp>
        <p:nvSpPr>
          <p:cNvPr id="353" name="Google Shape;353;p2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Varias funciones de JS permiten conocer la naturaleza de una variable numérica (número finito, número entero, número seguro o si no es representable como un número). Devuelven </a:t>
            </a:r>
            <a:r>
              <a:rPr lang="es" sz="1650" i="1"/>
              <a:t>true </a:t>
            </a:r>
            <a:r>
              <a:rPr lang="es" sz="1650"/>
              <a:t>o </a:t>
            </a:r>
            <a:r>
              <a:rPr lang="es" sz="1650" i="1"/>
              <a:t>false </a:t>
            </a:r>
            <a:r>
              <a:rPr lang="es" sz="1650"/>
              <a:t>(un valor booleano). Las podemos ver en la siguiente tabla:</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pic>
        <p:nvPicPr>
          <p:cNvPr id="354" name="Google Shape;354;p27"/>
          <p:cNvPicPr preferRelativeResize="0"/>
          <p:nvPr/>
        </p:nvPicPr>
        <p:blipFill rotWithShape="1">
          <a:blip r:embed="rId3">
            <a:alphaModFix/>
          </a:blip>
          <a:srcRect/>
          <a:stretch/>
        </p:blipFill>
        <p:spPr>
          <a:xfrm>
            <a:off x="1439095" y="2717990"/>
            <a:ext cx="6248398" cy="18002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Comprobaciones numéricas</a:t>
            </a:r>
            <a:endParaRPr/>
          </a:p>
        </p:txBody>
      </p:sp>
      <p:sp>
        <p:nvSpPr>
          <p:cNvPr id="360" name="Google Shape;360;p2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Veamos dos ejemplos para cada una de estas funciones:</a:t>
            </a:r>
            <a:endParaRPr sz="1650"/>
          </a:p>
        </p:txBody>
      </p:sp>
      <p:sp>
        <p:nvSpPr>
          <p:cNvPr id="361" name="Google Shape;361;p28"/>
          <p:cNvSpPr/>
          <p:nvPr/>
        </p:nvSpPr>
        <p:spPr>
          <a:xfrm>
            <a:off x="432025" y="1729675"/>
            <a:ext cx="8382900" cy="28932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¿Número finito?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isFinite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42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true</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isFinite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EE5D43"/>
                </a:solidFill>
                <a:latin typeface="Consolas"/>
                <a:ea typeface="Consolas"/>
                <a:cs typeface="Consolas"/>
                <a:sym typeface="Consolas"/>
              </a:rPr>
              <a:t>Infinity</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false, es infinito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¿Número entero?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isInteger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5</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true</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isInteger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4.6</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false, es decimal</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¿Número seguro?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isSafeInteger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1e15</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true</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isSafeInteger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1e16</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false, es un valor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no seguro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5F6167"/>
                </a:solidFill>
                <a:latin typeface="Consolas"/>
                <a:ea typeface="Consolas"/>
                <a:cs typeface="Consolas"/>
                <a:sym typeface="Consolas"/>
              </a:rPr>
              <a:t>// ¿No es un número?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isNaN</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EE5D43"/>
                </a:solidFill>
                <a:latin typeface="Consolas"/>
                <a:ea typeface="Consolas"/>
                <a:cs typeface="Consolas"/>
                <a:sym typeface="Consolas"/>
              </a:rPr>
              <a:t>NaN</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true</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isNaN</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39C12"/>
                </a:solidFill>
                <a:latin typeface="Consolas"/>
                <a:ea typeface="Consolas"/>
                <a:cs typeface="Consolas"/>
                <a:sym typeface="Consolas"/>
              </a:rPr>
              <a:t>5</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false, es un número</a:t>
            </a:r>
            <a:endParaRPr sz="1400" b="0" i="0" u="none" strike="noStrike" cap="none">
              <a:solidFill>
                <a:srgbClr val="D5CED9"/>
              </a:solidFill>
              <a:latin typeface="Consolas"/>
              <a:ea typeface="Consolas"/>
              <a:cs typeface="Consolas"/>
              <a:sym typeface="Consolas"/>
            </a:endParaRPr>
          </a:p>
        </p:txBody>
      </p:sp>
      <p:pic>
        <p:nvPicPr>
          <p:cNvPr id="362" name="Google Shape;362;p28"/>
          <p:cNvPicPr preferRelativeResize="0"/>
          <p:nvPr/>
        </p:nvPicPr>
        <p:blipFill rotWithShape="1">
          <a:blip r:embed="rId3">
            <a:alphaModFix/>
          </a:blip>
          <a:srcRect/>
          <a:stretch/>
        </p:blipFill>
        <p:spPr>
          <a:xfrm>
            <a:off x="6005036" y="2641678"/>
            <a:ext cx="2809875" cy="1981200"/>
          </a:xfrm>
          <a:prstGeom prst="rect">
            <a:avLst/>
          </a:prstGeom>
          <a:solidFill>
            <a:srgbClr val="23262E"/>
          </a:solid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Conversión numérica</a:t>
            </a:r>
            <a:endParaRPr/>
          </a:p>
        </p:txBody>
      </p:sp>
      <p:sp>
        <p:nvSpPr>
          <p:cNvPr id="368" name="Google Shape;368;p2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Es posible convertir cadenas de texto en números, para posteriormente realizar operaciones con ellos. Las funciones de parseo numérico, </a:t>
            </a:r>
            <a:r>
              <a:rPr lang="es" sz="1650" b="1"/>
              <a:t>parseInt()</a:t>
            </a:r>
            <a:r>
              <a:rPr lang="es" sz="1650"/>
              <a:t> y </a:t>
            </a:r>
            <a:r>
              <a:rPr lang="es" sz="1650" b="1"/>
              <a:t>parseFloat()</a:t>
            </a:r>
            <a:r>
              <a:rPr lang="es" sz="1650"/>
              <a:t>, permiten realizar esto:</a:t>
            </a:r>
            <a:endParaRPr sz="1650"/>
          </a:p>
        </p:txBody>
      </p:sp>
      <p:pic>
        <p:nvPicPr>
          <p:cNvPr id="369" name="Google Shape;369;p29"/>
          <p:cNvPicPr preferRelativeResize="0"/>
          <p:nvPr/>
        </p:nvPicPr>
        <p:blipFill rotWithShape="1">
          <a:blip r:embed="rId3">
            <a:alphaModFix/>
          </a:blip>
          <a:srcRect/>
          <a:stretch/>
        </p:blipFill>
        <p:spPr>
          <a:xfrm>
            <a:off x="701854" y="2314167"/>
            <a:ext cx="7898492" cy="21990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a:t>Introducción a Javascript</a:t>
            </a:r>
            <a:endParaRPr b="0"/>
          </a:p>
        </p:txBody>
      </p:sp>
      <p:pic>
        <p:nvPicPr>
          <p:cNvPr id="151" name="Google Shape;151;p2"/>
          <p:cNvPicPr preferRelativeResize="0"/>
          <p:nvPr/>
        </p:nvPicPr>
        <p:blipFill rotWithShape="1">
          <a:blip r:embed="rId3">
            <a:alphaModFix/>
          </a:blip>
          <a:srcRect/>
          <a:stretch/>
        </p:blipFill>
        <p:spPr>
          <a:xfrm>
            <a:off x="4210050" y="2868475"/>
            <a:ext cx="723900" cy="723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Conversión numérica</a:t>
            </a:r>
            <a:endParaRPr/>
          </a:p>
        </p:txBody>
      </p:sp>
      <p:sp>
        <p:nvSpPr>
          <p:cNvPr id="375" name="Google Shape;375;p3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Veamos un ejemplo con </a:t>
            </a:r>
            <a:r>
              <a:rPr lang="es" sz="1650" b="1"/>
              <a:t>parseInt()</a:t>
            </a:r>
            <a:r>
              <a:rPr lang="es" sz="1650"/>
              <a:t>. Recibe como parámetro un texto que queremos convertir a número:</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76" name="Google Shape;376;p30"/>
          <p:cNvSpPr/>
          <p:nvPr/>
        </p:nvSpPr>
        <p:spPr>
          <a:xfrm>
            <a:off x="582625" y="2094747"/>
            <a:ext cx="45720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parseInt</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"42"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42</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parseInt</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"42€"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42</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parseInt</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"Núm. 42"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NaN</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parseInt</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"A"</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NaN</a:t>
            </a:r>
            <a:endParaRPr sz="1400" b="0" i="0" u="none" strike="noStrike" cap="none">
              <a:solidFill>
                <a:srgbClr val="D5CED9"/>
              </a:solidFill>
              <a:latin typeface="Consolas"/>
              <a:ea typeface="Consolas"/>
              <a:cs typeface="Consolas"/>
              <a:sym typeface="Consolas"/>
            </a:endParaRPr>
          </a:p>
        </p:txBody>
      </p:sp>
      <p:pic>
        <p:nvPicPr>
          <p:cNvPr id="377" name="Google Shape;377;p30"/>
          <p:cNvPicPr preferRelativeResize="0"/>
          <p:nvPr/>
        </p:nvPicPr>
        <p:blipFill rotWithShape="1">
          <a:blip r:embed="rId3">
            <a:alphaModFix/>
          </a:blip>
          <a:srcRect/>
          <a:stretch/>
        </p:blipFill>
        <p:spPr>
          <a:xfrm>
            <a:off x="5343762" y="2076451"/>
            <a:ext cx="2924175" cy="990600"/>
          </a:xfrm>
          <a:prstGeom prst="rect">
            <a:avLst/>
          </a:prstGeom>
          <a:solidFill>
            <a:srgbClr val="23262E"/>
          </a:solidFill>
          <a:ln>
            <a:noFill/>
          </a:ln>
        </p:spPr>
      </p:pic>
      <p:sp>
        <p:nvSpPr>
          <p:cNvPr id="378" name="Google Shape;378;p30"/>
          <p:cNvSpPr txBox="1">
            <a:spLocks noGrp="1"/>
          </p:cNvSpPr>
          <p:nvPr>
            <p:ph type="body" idx="1"/>
          </p:nvPr>
        </p:nvSpPr>
        <p:spPr>
          <a:xfrm>
            <a:off x="432025" y="3233275"/>
            <a:ext cx="8280000" cy="138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b="1"/>
              <a:t>parseInt()</a:t>
            </a:r>
            <a:r>
              <a:rPr lang="es" sz="1650"/>
              <a:t> funciona con variables de texto que contienen números o que comienzan por números. Sin embargo, si la variable de texto comienza por un valor que no es numérico, </a:t>
            </a:r>
            <a:r>
              <a:rPr lang="es" sz="1650" b="1"/>
              <a:t>parseInt()</a:t>
            </a:r>
            <a:r>
              <a:rPr lang="es" sz="1650"/>
              <a:t> devuelve un </a:t>
            </a:r>
            <a:r>
              <a:rPr lang="es" sz="1650" b="1"/>
              <a:t>NaN</a:t>
            </a:r>
            <a:r>
              <a:rPr lang="es" sz="1650"/>
              <a:t> (</a:t>
            </a:r>
            <a:r>
              <a:rPr lang="es" sz="1650" i="1"/>
              <a:t>Not a Number</a:t>
            </a:r>
            <a:r>
              <a:rPr lang="es" sz="1650"/>
              <a:t>).</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Conversión numérica</a:t>
            </a:r>
            <a:endParaRPr/>
          </a:p>
        </p:txBody>
      </p:sp>
      <p:sp>
        <p:nvSpPr>
          <p:cNvPr id="384" name="Google Shape;384;p3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Si utilizamos </a:t>
            </a:r>
            <a:r>
              <a:rPr lang="es" sz="1650" b="1"/>
              <a:t>parseInt() </a:t>
            </a:r>
            <a:r>
              <a:rPr lang="es" sz="1650"/>
              <a:t>con dos parámetros, donde el primero es el texto con el número y el segundo es la base numérica del número, se realiza la conversión de tipo respetando la base elegida:</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85" name="Google Shape;385;p31"/>
          <p:cNvSpPr/>
          <p:nvPr/>
        </p:nvSpPr>
        <p:spPr>
          <a:xfrm>
            <a:off x="528950" y="2363475"/>
            <a:ext cx="5085300" cy="7386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parseInt</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"11101"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29 en binario</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parseInt</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"31"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8</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25 en octal</a:t>
            </a:r>
            <a:endParaRPr sz="1400" b="0" i="0" u="none" strike="noStrike" cap="none">
              <a:solidFill>
                <a:srgbClr val="D5CED9"/>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EE5D43"/>
                </a:solidFill>
                <a:latin typeface="Consolas"/>
                <a:ea typeface="Consolas"/>
                <a:cs typeface="Consolas"/>
                <a:sym typeface="Consolas"/>
              </a:rPr>
              <a:t>Number</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parseInt</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"FF"</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16</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5F6167"/>
                </a:solidFill>
                <a:latin typeface="Consolas"/>
                <a:ea typeface="Consolas"/>
                <a:cs typeface="Consolas"/>
                <a:sym typeface="Consolas"/>
              </a:rPr>
              <a:t>// 255 en hexadecimal</a:t>
            </a:r>
            <a:endParaRPr sz="1400" b="0" i="0" u="none" strike="noStrike" cap="none">
              <a:solidFill>
                <a:srgbClr val="D5CED9"/>
              </a:solidFill>
              <a:latin typeface="Consolas"/>
              <a:ea typeface="Consolas"/>
              <a:cs typeface="Consolas"/>
              <a:sym typeface="Consolas"/>
            </a:endParaRPr>
          </a:p>
        </p:txBody>
      </p:sp>
      <p:pic>
        <p:nvPicPr>
          <p:cNvPr id="386" name="Google Shape;386;p31"/>
          <p:cNvPicPr preferRelativeResize="0"/>
          <p:nvPr/>
        </p:nvPicPr>
        <p:blipFill rotWithShape="1">
          <a:blip r:embed="rId3">
            <a:alphaModFix/>
          </a:blip>
          <a:srcRect/>
          <a:stretch/>
        </p:blipFill>
        <p:spPr>
          <a:xfrm>
            <a:off x="5721114" y="2375580"/>
            <a:ext cx="2990850" cy="714375"/>
          </a:xfrm>
          <a:prstGeom prst="rect">
            <a:avLst/>
          </a:prstGeom>
          <a:solidFill>
            <a:srgbClr val="23262E"/>
          </a:solidFill>
          <a:ln>
            <a:noFill/>
          </a:ln>
        </p:spPr>
      </p:pic>
      <p:sp>
        <p:nvSpPr>
          <p:cNvPr id="387" name="Google Shape;387;p31"/>
          <p:cNvSpPr txBox="1">
            <a:spLocks noGrp="1"/>
          </p:cNvSpPr>
          <p:nvPr>
            <p:ph type="body" idx="1"/>
          </p:nvPr>
        </p:nvSpPr>
        <p:spPr>
          <a:xfrm>
            <a:off x="432025" y="3233275"/>
            <a:ext cx="8280000" cy="138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Esta modalidad de </a:t>
            </a:r>
            <a:r>
              <a:rPr lang="es" sz="1650" b="1"/>
              <a:t>parseInt() </a:t>
            </a:r>
            <a:r>
              <a:rPr lang="es" sz="1650"/>
              <a:t>se utiliza para pasar a base decimal un número que se encuentra en otra base (binario, octal, hexadecimal, etc.) </a:t>
            </a:r>
            <a:r>
              <a:rPr lang="es" sz="1650" b="1"/>
              <a:t>parseFloat() </a:t>
            </a:r>
            <a:r>
              <a:rPr lang="es" sz="1650"/>
              <a:t>funciona exactamente igual, pero en lugar de operar con números enteros opera con números en coma flotante.</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2"/>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5225"/>
              <a:buNone/>
            </a:pPr>
            <a:r>
              <a:rPr lang="es" sz="2700"/>
              <a:t>Operadores aritméticos y de asignación</a:t>
            </a:r>
            <a:endParaRPr sz="2700"/>
          </a:p>
          <a:p>
            <a:pPr marL="0" lvl="0" indent="0" algn="l" rtl="0">
              <a:lnSpc>
                <a:spcPct val="100000"/>
              </a:lnSpc>
              <a:spcBef>
                <a:spcPts val="0"/>
              </a:spcBef>
              <a:spcAft>
                <a:spcPts val="0"/>
              </a:spcAft>
              <a:buSzPct val="115225"/>
              <a:buNone/>
            </a:pPr>
            <a:endParaRPr sz="2700"/>
          </a:p>
          <a:p>
            <a:pPr marL="0" lvl="0" indent="0" algn="l" rtl="0">
              <a:lnSpc>
                <a:spcPct val="100000"/>
              </a:lnSpc>
              <a:spcBef>
                <a:spcPts val="0"/>
              </a:spcBef>
              <a:spcAft>
                <a:spcPts val="0"/>
              </a:spcAft>
              <a:buSzPct val="115225"/>
              <a:buNone/>
            </a:pPr>
            <a:endParaRPr sz="2700"/>
          </a:p>
        </p:txBody>
      </p:sp>
      <p:sp>
        <p:nvSpPr>
          <p:cNvPr id="393" name="Google Shape;393;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Clr>
                <a:schemeClr val="dk1"/>
              </a:buClr>
              <a:buSzPts val="1100"/>
              <a:buFont typeface="Arial"/>
              <a:buNone/>
            </a:pPr>
            <a:r>
              <a:rPr lang="es" sz="1650"/>
              <a:t>El </a:t>
            </a:r>
            <a:r>
              <a:rPr lang="es" sz="1650" b="1"/>
              <a:t>operador de asignación (=) </a:t>
            </a:r>
            <a:r>
              <a:rPr lang="es" sz="1650"/>
              <a:t>le otorga un valor a una variable y se coloca entre la variable y el valor a asignar.</a:t>
            </a: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0"/>
              </a:spcAft>
              <a:buClr>
                <a:schemeClr val="dk1"/>
              </a:buClr>
              <a:buSzPts val="1100"/>
              <a:buFont typeface="Arial"/>
              <a:buNone/>
            </a:pPr>
            <a:endParaRPr sz="1650"/>
          </a:p>
          <a:p>
            <a:pPr marL="0" lvl="0" indent="0" algn="l" rtl="0">
              <a:lnSpc>
                <a:spcPct val="115000"/>
              </a:lnSpc>
              <a:spcBef>
                <a:spcPts val="1200"/>
              </a:spcBef>
              <a:spcAft>
                <a:spcPts val="1200"/>
              </a:spcAft>
              <a:buClr>
                <a:schemeClr val="dk1"/>
              </a:buClr>
              <a:buSzPts val="1100"/>
              <a:buFont typeface="Arial"/>
              <a:buNone/>
            </a:pPr>
            <a:r>
              <a:rPr lang="es" sz="1650"/>
              <a:t>Los operadores aritméticos que vemos a la derecha se utilizan para realizar operaciones aritméticas en números:</a:t>
            </a:r>
            <a:endParaRPr sz="1650"/>
          </a:p>
        </p:txBody>
      </p:sp>
      <p:graphicFrame>
        <p:nvGraphicFramePr>
          <p:cNvPr id="394" name="Google Shape;394;p32"/>
          <p:cNvGraphicFramePr/>
          <p:nvPr/>
        </p:nvGraphicFramePr>
        <p:xfrm>
          <a:off x="4987575" y="1443443"/>
          <a:ext cx="3418875" cy="2834475"/>
        </p:xfrm>
        <a:graphic>
          <a:graphicData uri="http://schemas.openxmlformats.org/drawingml/2006/table">
            <a:tbl>
              <a:tblPr firstRow="1" bandRow="1">
                <a:noFill/>
                <a:tableStyleId>{36396A3A-BFF2-4959-A51B-FAA3B1DC9747}</a:tableStyleId>
              </a:tblPr>
              <a:tblGrid>
                <a:gridCol w="1150425">
                  <a:extLst>
                    <a:ext uri="{9D8B030D-6E8A-4147-A177-3AD203B41FA5}">
                      <a16:colId xmlns:a16="http://schemas.microsoft.com/office/drawing/2014/main" val="20000"/>
                    </a:ext>
                  </a:extLst>
                </a:gridCol>
                <a:gridCol w="2268450">
                  <a:extLst>
                    <a:ext uri="{9D8B030D-6E8A-4147-A177-3AD203B41FA5}">
                      <a16:colId xmlns:a16="http://schemas.microsoft.com/office/drawing/2014/main" val="20001"/>
                    </a:ext>
                  </a:extLst>
                </a:gridCol>
              </a:tblGrid>
              <a:tr h="345675">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Operador</a:t>
                      </a:r>
                      <a:endParaRPr sz="1400" u="none" strike="noStrike" cap="none"/>
                    </a:p>
                  </a:txBody>
                  <a:tcPr marL="91450" marR="91450" marT="45725" marB="45725">
                    <a:solidFill>
                      <a:srgbClr val="F8C823"/>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a:t>Descripción</a:t>
                      </a:r>
                      <a:endParaRPr sz="1400" u="none" strike="noStrike" cap="none"/>
                    </a:p>
                  </a:txBody>
                  <a:tcPr marL="91450" marR="91450" marT="45725" marB="45725">
                    <a:solidFill>
                      <a:srgbClr val="F8C823"/>
                    </a:solidFill>
                  </a:tcPr>
                </a:tc>
                <a:extLst>
                  <a:ext uri="{0D108BD9-81ED-4DB2-BD59-A6C34878D82A}">
                    <a16:rowId xmlns:a16="http://schemas.microsoft.com/office/drawing/2014/main" val="10000"/>
                  </a:ext>
                </a:extLst>
              </a:tr>
              <a:tr h="311100">
                <a:tc>
                  <a:txBody>
                    <a:bodyPr/>
                    <a:lstStyle/>
                    <a:p>
                      <a:pPr marL="0" marR="0" lvl="0" indent="0" algn="ctr" rtl="0">
                        <a:lnSpc>
                          <a:spcPct val="100000"/>
                        </a:lnSpc>
                        <a:spcBef>
                          <a:spcPts val="0"/>
                        </a:spcBef>
                        <a:spcAft>
                          <a:spcPts val="0"/>
                        </a:spcAft>
                        <a:buClr>
                          <a:srgbClr val="000000"/>
                        </a:buClr>
                        <a:buSzPts val="1200"/>
                        <a:buFont typeface="Arial"/>
                        <a:buNone/>
                      </a:pPr>
                      <a:r>
                        <a:rPr lang="es" sz="1200" u="none" strike="noStrike" cap="none"/>
                        <a:t>+</a:t>
                      </a:r>
                      <a:endParaRPr sz="1200" u="none" strike="noStrike" cap="none"/>
                    </a:p>
                  </a:txBody>
                  <a:tcPr marL="91450" marR="91450" marT="45725" marB="45725">
                    <a:solidFill>
                      <a:srgbClr val="FFE66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t>Suma</a:t>
                      </a:r>
                      <a:endParaRPr sz="1200" u="none" strike="noStrike" cap="none"/>
                    </a:p>
                  </a:txBody>
                  <a:tcPr marL="91450" marR="91450" marT="45725" marB="45725">
                    <a:solidFill>
                      <a:srgbClr val="FFE66D"/>
                    </a:solidFill>
                  </a:tcPr>
                </a:tc>
                <a:extLst>
                  <a:ext uri="{0D108BD9-81ED-4DB2-BD59-A6C34878D82A}">
                    <a16:rowId xmlns:a16="http://schemas.microsoft.com/office/drawing/2014/main" val="10001"/>
                  </a:ext>
                </a:extLst>
              </a:tr>
              <a:tr h="311100">
                <a:tc>
                  <a:txBody>
                    <a:bodyPr/>
                    <a:lstStyle/>
                    <a:p>
                      <a:pPr marL="0" marR="0" lvl="0" indent="0" algn="ctr" rtl="0">
                        <a:lnSpc>
                          <a:spcPct val="100000"/>
                        </a:lnSpc>
                        <a:spcBef>
                          <a:spcPts val="0"/>
                        </a:spcBef>
                        <a:spcAft>
                          <a:spcPts val="0"/>
                        </a:spcAft>
                        <a:buClr>
                          <a:srgbClr val="000000"/>
                        </a:buClr>
                        <a:buSzPts val="1200"/>
                        <a:buFont typeface="Arial"/>
                        <a:buNone/>
                      </a:pPr>
                      <a:r>
                        <a:rPr lang="es" sz="1200" u="none" strike="noStrike" cap="none"/>
                        <a:t>-</a:t>
                      </a:r>
                      <a:endParaRPr sz="1200" u="none" strike="noStrike" cap="none"/>
                    </a:p>
                  </a:txBody>
                  <a:tcPr marL="91450" marR="91450" marT="45725" marB="45725">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t>Resta</a:t>
                      </a:r>
                      <a:endParaRPr sz="1200" u="none" strike="noStrike" cap="none"/>
                    </a:p>
                  </a:txBody>
                  <a:tcPr marL="91450" marR="91450" marT="45725" marB="45725">
                    <a:solidFill>
                      <a:srgbClr val="F3F3F3"/>
                    </a:solidFill>
                  </a:tcPr>
                </a:tc>
                <a:extLst>
                  <a:ext uri="{0D108BD9-81ED-4DB2-BD59-A6C34878D82A}">
                    <a16:rowId xmlns:a16="http://schemas.microsoft.com/office/drawing/2014/main" val="10002"/>
                  </a:ext>
                </a:extLst>
              </a:tr>
              <a:tr h="311100">
                <a:tc>
                  <a:txBody>
                    <a:bodyPr/>
                    <a:lstStyle/>
                    <a:p>
                      <a:pPr marL="0" marR="0" lvl="0" indent="0" algn="ctr" rtl="0">
                        <a:lnSpc>
                          <a:spcPct val="100000"/>
                        </a:lnSpc>
                        <a:spcBef>
                          <a:spcPts val="0"/>
                        </a:spcBef>
                        <a:spcAft>
                          <a:spcPts val="0"/>
                        </a:spcAft>
                        <a:buClr>
                          <a:srgbClr val="000000"/>
                        </a:buClr>
                        <a:buSzPts val="1200"/>
                        <a:buFont typeface="Arial"/>
                        <a:buNone/>
                      </a:pPr>
                      <a:r>
                        <a:rPr lang="es" sz="1200" u="none" strike="noStrike" cap="none"/>
                        <a:t>*</a:t>
                      </a:r>
                      <a:endParaRPr sz="1200" u="none" strike="noStrike" cap="none"/>
                    </a:p>
                  </a:txBody>
                  <a:tcPr marL="91450" marR="91450" marT="45725" marB="45725">
                    <a:solidFill>
                      <a:srgbClr val="FFE66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t>Multiplicación</a:t>
                      </a:r>
                      <a:endParaRPr sz="1200" u="none" strike="noStrike" cap="none"/>
                    </a:p>
                  </a:txBody>
                  <a:tcPr marL="91450" marR="91450" marT="45725" marB="45725">
                    <a:solidFill>
                      <a:srgbClr val="FFE66D"/>
                    </a:solidFill>
                  </a:tcPr>
                </a:tc>
                <a:extLst>
                  <a:ext uri="{0D108BD9-81ED-4DB2-BD59-A6C34878D82A}">
                    <a16:rowId xmlns:a16="http://schemas.microsoft.com/office/drawing/2014/main" val="10003"/>
                  </a:ext>
                </a:extLst>
              </a:tr>
              <a:tr h="311100">
                <a:tc>
                  <a:txBody>
                    <a:bodyPr/>
                    <a:lstStyle/>
                    <a:p>
                      <a:pPr marL="0" marR="0" lvl="0" indent="0" algn="ctr" rtl="0">
                        <a:lnSpc>
                          <a:spcPct val="100000"/>
                        </a:lnSpc>
                        <a:spcBef>
                          <a:spcPts val="0"/>
                        </a:spcBef>
                        <a:spcAft>
                          <a:spcPts val="0"/>
                        </a:spcAft>
                        <a:buClr>
                          <a:srgbClr val="000000"/>
                        </a:buClr>
                        <a:buSzPts val="1200"/>
                        <a:buFont typeface="Arial"/>
                        <a:buNone/>
                      </a:pPr>
                      <a:r>
                        <a:rPr lang="es" sz="1200" u="none" strike="noStrike" cap="none"/>
                        <a:t>**</a:t>
                      </a:r>
                      <a:endParaRPr sz="1200" u="none" strike="noStrike" cap="none"/>
                    </a:p>
                  </a:txBody>
                  <a:tcPr marL="91450" marR="91450" marT="45725" marB="45725">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t>Exponenciación</a:t>
                      </a:r>
                      <a:endParaRPr sz="1200" u="none" strike="noStrike" cap="none"/>
                    </a:p>
                  </a:txBody>
                  <a:tcPr marL="91450" marR="91450" marT="45725" marB="45725">
                    <a:solidFill>
                      <a:srgbClr val="F3F3F3"/>
                    </a:solidFill>
                  </a:tcPr>
                </a:tc>
                <a:extLst>
                  <a:ext uri="{0D108BD9-81ED-4DB2-BD59-A6C34878D82A}">
                    <a16:rowId xmlns:a16="http://schemas.microsoft.com/office/drawing/2014/main" val="10004"/>
                  </a:ext>
                </a:extLst>
              </a:tr>
              <a:tr h="311100">
                <a:tc>
                  <a:txBody>
                    <a:bodyPr/>
                    <a:lstStyle/>
                    <a:p>
                      <a:pPr marL="0" marR="0" lvl="0" indent="0" algn="ctr" rtl="0">
                        <a:lnSpc>
                          <a:spcPct val="100000"/>
                        </a:lnSpc>
                        <a:spcBef>
                          <a:spcPts val="0"/>
                        </a:spcBef>
                        <a:spcAft>
                          <a:spcPts val="0"/>
                        </a:spcAft>
                        <a:buClr>
                          <a:srgbClr val="000000"/>
                        </a:buClr>
                        <a:buSzPts val="1200"/>
                        <a:buFont typeface="Arial"/>
                        <a:buNone/>
                      </a:pPr>
                      <a:r>
                        <a:rPr lang="es" sz="1200" u="none" strike="noStrike" cap="none"/>
                        <a:t>/</a:t>
                      </a:r>
                      <a:endParaRPr sz="1200" u="none" strike="noStrike" cap="none"/>
                    </a:p>
                  </a:txBody>
                  <a:tcPr marL="91450" marR="91450" marT="45725" marB="45725">
                    <a:solidFill>
                      <a:srgbClr val="FFE66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t>División</a:t>
                      </a:r>
                      <a:endParaRPr sz="1200" u="none" strike="noStrike" cap="none"/>
                    </a:p>
                  </a:txBody>
                  <a:tcPr marL="91450" marR="91450" marT="45725" marB="45725">
                    <a:solidFill>
                      <a:srgbClr val="FFE66D"/>
                    </a:solidFill>
                  </a:tcPr>
                </a:tc>
                <a:extLst>
                  <a:ext uri="{0D108BD9-81ED-4DB2-BD59-A6C34878D82A}">
                    <a16:rowId xmlns:a16="http://schemas.microsoft.com/office/drawing/2014/main" val="10005"/>
                  </a:ext>
                </a:extLst>
              </a:tr>
              <a:tr h="311100">
                <a:tc>
                  <a:txBody>
                    <a:bodyPr/>
                    <a:lstStyle/>
                    <a:p>
                      <a:pPr marL="0" marR="0" lvl="0" indent="0" algn="ctr" rtl="0">
                        <a:lnSpc>
                          <a:spcPct val="100000"/>
                        </a:lnSpc>
                        <a:spcBef>
                          <a:spcPts val="0"/>
                        </a:spcBef>
                        <a:spcAft>
                          <a:spcPts val="0"/>
                        </a:spcAft>
                        <a:buClr>
                          <a:srgbClr val="000000"/>
                        </a:buClr>
                        <a:buSzPts val="1200"/>
                        <a:buFont typeface="Arial"/>
                        <a:buNone/>
                      </a:pPr>
                      <a:r>
                        <a:rPr lang="es" sz="1200" u="none" strike="noStrike" cap="none"/>
                        <a:t>%</a:t>
                      </a:r>
                      <a:endParaRPr sz="1200" u="none" strike="noStrike" cap="none"/>
                    </a:p>
                  </a:txBody>
                  <a:tcPr marL="91450" marR="91450" marT="45725" marB="45725">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t>Módulo: resto de dividir</a:t>
                      </a:r>
                      <a:endParaRPr sz="1200" u="none" strike="noStrike" cap="none"/>
                    </a:p>
                  </a:txBody>
                  <a:tcPr marL="91450" marR="91450" marT="45725" marB="45725">
                    <a:solidFill>
                      <a:srgbClr val="F3F3F3"/>
                    </a:solidFill>
                  </a:tcPr>
                </a:tc>
                <a:extLst>
                  <a:ext uri="{0D108BD9-81ED-4DB2-BD59-A6C34878D82A}">
                    <a16:rowId xmlns:a16="http://schemas.microsoft.com/office/drawing/2014/main" val="10006"/>
                  </a:ext>
                </a:extLst>
              </a:tr>
              <a:tr h="311100">
                <a:tc>
                  <a:txBody>
                    <a:bodyPr/>
                    <a:lstStyle/>
                    <a:p>
                      <a:pPr marL="0" marR="0" lvl="0" indent="0" algn="ctr" rtl="0">
                        <a:lnSpc>
                          <a:spcPct val="100000"/>
                        </a:lnSpc>
                        <a:spcBef>
                          <a:spcPts val="0"/>
                        </a:spcBef>
                        <a:spcAft>
                          <a:spcPts val="0"/>
                        </a:spcAft>
                        <a:buClr>
                          <a:srgbClr val="000000"/>
                        </a:buClr>
                        <a:buSzPts val="1200"/>
                        <a:buFont typeface="Arial"/>
                        <a:buNone/>
                      </a:pPr>
                      <a:r>
                        <a:rPr lang="es" sz="1200" u="none" strike="noStrike" cap="none"/>
                        <a:t>++</a:t>
                      </a:r>
                      <a:endParaRPr sz="1200" u="none" strike="noStrike" cap="none"/>
                    </a:p>
                  </a:txBody>
                  <a:tcPr marL="91450" marR="91450" marT="45725" marB="45725">
                    <a:solidFill>
                      <a:srgbClr val="FFE66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t>Incremento</a:t>
                      </a:r>
                      <a:endParaRPr sz="1200" u="none" strike="noStrike" cap="none"/>
                    </a:p>
                  </a:txBody>
                  <a:tcPr marL="91450" marR="91450" marT="45725" marB="45725">
                    <a:solidFill>
                      <a:srgbClr val="FFE66D"/>
                    </a:solidFill>
                  </a:tcPr>
                </a:tc>
                <a:extLst>
                  <a:ext uri="{0D108BD9-81ED-4DB2-BD59-A6C34878D82A}">
                    <a16:rowId xmlns:a16="http://schemas.microsoft.com/office/drawing/2014/main" val="10007"/>
                  </a:ext>
                </a:extLst>
              </a:tr>
              <a:tr h="311100">
                <a:tc>
                  <a:txBody>
                    <a:bodyPr/>
                    <a:lstStyle/>
                    <a:p>
                      <a:pPr marL="0" marR="0" lvl="0" indent="0" algn="ctr" rtl="0">
                        <a:lnSpc>
                          <a:spcPct val="100000"/>
                        </a:lnSpc>
                        <a:spcBef>
                          <a:spcPts val="0"/>
                        </a:spcBef>
                        <a:spcAft>
                          <a:spcPts val="0"/>
                        </a:spcAft>
                        <a:buClr>
                          <a:srgbClr val="000000"/>
                        </a:buClr>
                        <a:buSzPts val="1200"/>
                        <a:buFont typeface="Arial"/>
                        <a:buNone/>
                      </a:pPr>
                      <a:r>
                        <a:rPr lang="es" sz="1200" u="none" strike="noStrike" cap="none"/>
                        <a:t>--</a:t>
                      </a:r>
                      <a:endParaRPr sz="1200" u="none" strike="noStrike" cap="none"/>
                    </a:p>
                  </a:txBody>
                  <a:tcPr marL="91450" marR="91450" marT="45725" marB="45725">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 sz="1200" u="none" strike="noStrike" cap="none"/>
                        <a:t>Decremento</a:t>
                      </a:r>
                      <a:endParaRPr sz="1200" u="none" strike="noStrike" cap="none"/>
                    </a:p>
                  </a:txBody>
                  <a:tcPr marL="91450" marR="91450" marT="45725" marB="45725">
                    <a:solidFill>
                      <a:srgbClr val="F3F3F3"/>
                    </a:solidFill>
                  </a:tcPr>
                </a:tc>
                <a:extLst>
                  <a:ext uri="{0D108BD9-81ED-4DB2-BD59-A6C34878D82A}">
                    <a16:rowId xmlns:a16="http://schemas.microsoft.com/office/drawing/2014/main" val="10008"/>
                  </a:ext>
                </a:extLst>
              </a:tr>
            </a:tbl>
          </a:graphicData>
        </a:graphic>
      </p:graphicFrame>
      <p:sp>
        <p:nvSpPr>
          <p:cNvPr id="395" name="Google Shape;395;p32"/>
          <p:cNvSpPr/>
          <p:nvPr/>
        </p:nvSpPr>
        <p:spPr>
          <a:xfrm>
            <a:off x="1234346" y="2534449"/>
            <a:ext cx="1758600" cy="307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x</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10</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Operadores de cadena y números</a:t>
            </a:r>
            <a:endParaRPr/>
          </a:p>
        </p:txBody>
      </p:sp>
      <p:sp>
        <p:nvSpPr>
          <p:cNvPr id="401" name="Google Shape;401;p3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Los operadores </a:t>
            </a:r>
            <a:r>
              <a:rPr lang="es" sz="1650" b="1"/>
              <a:t>+</a:t>
            </a:r>
            <a:r>
              <a:rPr lang="es" sz="1650"/>
              <a:t> y </a:t>
            </a:r>
            <a:r>
              <a:rPr lang="es" sz="1650" b="1"/>
              <a:t>+=</a:t>
            </a:r>
            <a:r>
              <a:rPr lang="es" sz="1650"/>
              <a:t> también se pueden utilizar para agregar (concatenar) cadenas. En este contexto, </a:t>
            </a:r>
            <a:r>
              <a:rPr lang="es" sz="1650" b="1"/>
              <a:t>el operador +</a:t>
            </a:r>
            <a:r>
              <a:rPr lang="es" sz="1650"/>
              <a:t> se denomina </a:t>
            </a:r>
            <a:r>
              <a:rPr lang="es" sz="1650" b="1"/>
              <a:t>operador de concatenación</a:t>
            </a:r>
            <a:r>
              <a:rPr lang="es" sz="1650"/>
              <a:t>.</a:t>
            </a:r>
            <a:endParaRPr sz="1650"/>
          </a:p>
        </p:txBody>
      </p:sp>
      <p:sp>
        <p:nvSpPr>
          <p:cNvPr id="402" name="Google Shape;402;p33"/>
          <p:cNvSpPr/>
          <p:nvPr/>
        </p:nvSpPr>
        <p:spPr>
          <a:xfrm>
            <a:off x="526975" y="2430380"/>
            <a:ext cx="35256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txt1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"Juan"</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txt2</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"Pablo"</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txt3</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txt1</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 "</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txt2</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txt3</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a:off x="4882175" y="2442174"/>
            <a:ext cx="35256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txt4</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"Bienvenidos "</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E8C6"/>
                </a:solidFill>
                <a:latin typeface="Consolas"/>
                <a:ea typeface="Consolas"/>
                <a:cs typeface="Consolas"/>
                <a:sym typeface="Consolas"/>
              </a:rPr>
              <a:t>txt4</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"a Javascript"</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F39C12"/>
                </a:solidFill>
                <a:latin typeface="Consolas"/>
                <a:ea typeface="Consolas"/>
                <a:cs typeface="Consolas"/>
                <a:sym typeface="Consolas"/>
              </a:rPr>
              <a:t>console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log</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00E8C6"/>
                </a:solidFill>
                <a:latin typeface="Consolas"/>
                <a:ea typeface="Consolas"/>
                <a:cs typeface="Consolas"/>
                <a:sym typeface="Consolas"/>
              </a:rPr>
              <a:t>txt4</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pic>
        <p:nvPicPr>
          <p:cNvPr id="404" name="Google Shape;404;p33"/>
          <p:cNvPicPr preferRelativeResize="0"/>
          <p:nvPr/>
        </p:nvPicPr>
        <p:blipFill rotWithShape="1">
          <a:blip r:embed="rId3">
            <a:alphaModFix/>
          </a:blip>
          <a:srcRect/>
          <a:stretch/>
        </p:blipFill>
        <p:spPr>
          <a:xfrm>
            <a:off x="6102726" y="3320178"/>
            <a:ext cx="2305050" cy="304800"/>
          </a:xfrm>
          <a:prstGeom prst="rect">
            <a:avLst/>
          </a:prstGeom>
          <a:solidFill>
            <a:srgbClr val="23262E"/>
          </a:solidFill>
          <a:ln>
            <a:noFill/>
          </a:ln>
        </p:spPr>
      </p:pic>
      <p:pic>
        <p:nvPicPr>
          <p:cNvPr id="405" name="Google Shape;405;p33"/>
          <p:cNvPicPr preferRelativeResize="0"/>
          <p:nvPr/>
        </p:nvPicPr>
        <p:blipFill rotWithShape="1">
          <a:blip r:embed="rId4">
            <a:alphaModFix/>
          </a:blip>
          <a:srcRect/>
          <a:stretch/>
        </p:blipFill>
        <p:spPr>
          <a:xfrm>
            <a:off x="2642874" y="3320174"/>
            <a:ext cx="1409700" cy="371475"/>
          </a:xfrm>
          <a:prstGeom prst="rect">
            <a:avLst/>
          </a:prstGeom>
          <a:solidFill>
            <a:srgbClr val="23262E"/>
          </a:solidFill>
          <a:ln>
            <a:noFill/>
          </a:ln>
        </p:spPr>
      </p:pic>
      <p:sp>
        <p:nvSpPr>
          <p:cNvPr id="406" name="Google Shape;406;p33"/>
          <p:cNvSpPr txBox="1">
            <a:spLocks noGrp="1"/>
          </p:cNvSpPr>
          <p:nvPr>
            <p:ph type="body" idx="1"/>
          </p:nvPr>
        </p:nvSpPr>
        <p:spPr>
          <a:xfrm>
            <a:off x="432025" y="3727600"/>
            <a:ext cx="82800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Agregar dos números devolverá la suma, pero agregar un número y una cadena devolverá una cadena.</a:t>
            </a:r>
            <a:endParaRPr sz="165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La función prompt()</a:t>
            </a:r>
            <a:endParaRPr/>
          </a:p>
        </p:txBody>
      </p:sp>
      <p:sp>
        <p:nvSpPr>
          <p:cNvPr id="412" name="Google Shape;412;p3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La función </a:t>
            </a:r>
            <a:r>
              <a:rPr lang="es" sz="1650" b="1"/>
              <a:t>prompt</a:t>
            </a:r>
            <a:r>
              <a:rPr lang="es" sz="1650"/>
              <a:t> es un </a:t>
            </a:r>
            <a:r>
              <a:rPr lang="es" sz="1650" b="1"/>
              <a:t>método</a:t>
            </a:r>
            <a:r>
              <a:rPr lang="es" sz="1650"/>
              <a:t> del objeto </a:t>
            </a:r>
            <a:r>
              <a:rPr lang="es" sz="1650" b="1"/>
              <a:t>Window</a:t>
            </a:r>
            <a:r>
              <a:rPr lang="es" sz="1650"/>
              <a:t>. Se utiliza para solicitarle al usuario que ingrese datos por medio del teclado. Recibe dos parámetros: el mensaje que se muestra en la ventana y el valor inicial del área de texto. Su sintaxis es: </a:t>
            </a:r>
            <a:r>
              <a:rPr lang="es" sz="1450">
                <a:latin typeface="Courier New"/>
                <a:ea typeface="Courier New"/>
                <a:cs typeface="Courier New"/>
                <a:sym typeface="Courier New"/>
              </a:rPr>
              <a:t>variable = prompt(mensaje, valor inicial)</a:t>
            </a:r>
            <a:endParaRPr sz="1450">
              <a:latin typeface="Courier New"/>
              <a:ea typeface="Courier New"/>
              <a:cs typeface="Courier New"/>
              <a:sym typeface="Courier New"/>
            </a:endParaRPr>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413" name="Google Shape;413;p34"/>
          <p:cNvSpPr/>
          <p:nvPr/>
        </p:nvSpPr>
        <p:spPr>
          <a:xfrm>
            <a:off x="555562" y="2952235"/>
            <a:ext cx="5609400" cy="9540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&lt;</a:t>
            </a:r>
            <a:r>
              <a:rPr lang="es" sz="1400" b="0" i="0" u="none" strike="noStrike" cap="none">
                <a:solidFill>
                  <a:srgbClr val="F92672"/>
                </a:solidFill>
                <a:latin typeface="Consolas"/>
                <a:ea typeface="Consolas"/>
                <a:cs typeface="Consolas"/>
                <a:sym typeface="Consolas"/>
              </a:rPr>
              <a:t>script</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C74DED"/>
                </a:solidFill>
                <a:latin typeface="Consolas"/>
                <a:ea typeface="Consolas"/>
                <a:cs typeface="Consolas"/>
                <a:sym typeface="Consolas"/>
              </a:rPr>
              <a:t>var</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nombre</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FE66D"/>
                </a:solidFill>
                <a:latin typeface="Consolas"/>
                <a:ea typeface="Consolas"/>
                <a:cs typeface="Consolas"/>
                <a:sym typeface="Consolas"/>
              </a:rPr>
              <a:t>prompt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"Ingrese su nombre"</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document</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write</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96E072"/>
                </a:solidFill>
                <a:latin typeface="Consolas"/>
                <a:ea typeface="Consolas"/>
                <a:cs typeface="Consolas"/>
                <a:sym typeface="Consolas"/>
              </a:rPr>
              <a:t>"Hola "</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EE5D43"/>
                </a:solidFill>
                <a:latin typeface="Consolas"/>
                <a:ea typeface="Consolas"/>
                <a:cs typeface="Consolas"/>
                <a:sym typeface="Consolas"/>
              </a:rPr>
              <a:t>+</a:t>
            </a: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00E8C6"/>
                </a:solidFill>
                <a:latin typeface="Consolas"/>
                <a:ea typeface="Consolas"/>
                <a:cs typeface="Consolas"/>
                <a:sym typeface="Consolas"/>
              </a:rPr>
              <a:t>nombre</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&lt;/</a:t>
            </a:r>
            <a:r>
              <a:rPr lang="es" sz="1400" b="0" i="0" u="none" strike="noStrike" cap="none">
                <a:solidFill>
                  <a:srgbClr val="F92672"/>
                </a:solidFill>
                <a:latin typeface="Consolas"/>
                <a:ea typeface="Consolas"/>
                <a:cs typeface="Consolas"/>
                <a:sym typeface="Consolas"/>
              </a:rPr>
              <a:t>script</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p:txBody>
      </p:sp>
      <p:pic>
        <p:nvPicPr>
          <p:cNvPr id="414" name="Google Shape;414;p34"/>
          <p:cNvPicPr preferRelativeResize="0"/>
          <p:nvPr/>
        </p:nvPicPr>
        <p:blipFill rotWithShape="1">
          <a:blip r:embed="rId3">
            <a:alphaModFix/>
          </a:blip>
          <a:srcRect/>
          <a:stretch/>
        </p:blipFill>
        <p:spPr>
          <a:xfrm>
            <a:off x="5579525" y="3324525"/>
            <a:ext cx="3007626" cy="1246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Uso de document.write()</a:t>
            </a:r>
            <a:endParaRPr/>
          </a:p>
        </p:txBody>
      </p:sp>
      <p:sp>
        <p:nvSpPr>
          <p:cNvPr id="420" name="Google Shape;420;p3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b="1"/>
              <a:t>document.write()</a:t>
            </a:r>
            <a:r>
              <a:rPr lang="es" sz="1650"/>
              <a:t> nos permite escribir directamente dentro del propio documento HTML.</a:t>
            </a:r>
            <a:endParaRPr sz="1650"/>
          </a:p>
        </p:txBody>
      </p:sp>
      <p:sp>
        <p:nvSpPr>
          <p:cNvPr id="421" name="Google Shape;421;p35"/>
          <p:cNvSpPr/>
          <p:nvPr/>
        </p:nvSpPr>
        <p:spPr>
          <a:xfrm>
            <a:off x="540825" y="2030700"/>
            <a:ext cx="4908900" cy="22449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&lt;</a:t>
            </a:r>
            <a:r>
              <a:rPr lang="es" sz="1400" b="0" i="0" u="none" strike="noStrike" cap="none">
                <a:solidFill>
                  <a:srgbClr val="F92672"/>
                </a:solidFill>
                <a:latin typeface="Consolas"/>
                <a:ea typeface="Consolas"/>
                <a:cs typeface="Consolas"/>
                <a:sym typeface="Consolas"/>
              </a:rPr>
              <a:t>html</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&lt;</a:t>
            </a:r>
            <a:r>
              <a:rPr lang="es" sz="1400" b="0" i="0" u="none" strike="noStrike" cap="none">
                <a:solidFill>
                  <a:srgbClr val="F92672"/>
                </a:solidFill>
                <a:latin typeface="Consolas"/>
                <a:ea typeface="Consolas"/>
                <a:cs typeface="Consolas"/>
                <a:sym typeface="Consolas"/>
              </a:rPr>
              <a:t>head</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&lt;</a:t>
            </a:r>
            <a:r>
              <a:rPr lang="es" sz="1400" b="0" i="0" u="none" strike="noStrike" cap="none">
                <a:solidFill>
                  <a:srgbClr val="F92672"/>
                </a:solidFill>
                <a:latin typeface="Consolas"/>
                <a:ea typeface="Consolas"/>
                <a:cs typeface="Consolas"/>
                <a:sym typeface="Consolas"/>
              </a:rPr>
              <a:t>title</a:t>
            </a:r>
            <a:r>
              <a:rPr lang="es" sz="1400" b="0" i="0" u="none" strike="noStrike" cap="none">
                <a:solidFill>
                  <a:srgbClr val="D5CED9"/>
                </a:solidFill>
                <a:latin typeface="Consolas"/>
                <a:ea typeface="Consolas"/>
                <a:cs typeface="Consolas"/>
                <a:sym typeface="Consolas"/>
              </a:rPr>
              <a:t>&gt;Título de la página&lt;/</a:t>
            </a:r>
            <a:r>
              <a:rPr lang="es" sz="1400" b="0" i="0" u="none" strike="noStrike" cap="none">
                <a:solidFill>
                  <a:srgbClr val="F92672"/>
                </a:solidFill>
                <a:latin typeface="Consolas"/>
                <a:ea typeface="Consolas"/>
                <a:cs typeface="Consolas"/>
                <a:sym typeface="Consolas"/>
              </a:rPr>
              <a:t>title</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&lt;</a:t>
            </a:r>
            <a:r>
              <a:rPr lang="es" sz="1400" b="0" i="0" u="none" strike="noStrike" cap="none">
                <a:solidFill>
                  <a:srgbClr val="F92672"/>
                </a:solidFill>
                <a:latin typeface="Consolas"/>
                <a:ea typeface="Consolas"/>
                <a:cs typeface="Consolas"/>
                <a:sym typeface="Consolas"/>
              </a:rPr>
              <a:t>script</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a:t>
            </a:r>
            <a:r>
              <a:rPr lang="es" sz="1400" b="0" i="0" u="none" strike="noStrike" cap="none">
                <a:solidFill>
                  <a:srgbClr val="F39C12"/>
                </a:solidFill>
                <a:latin typeface="Consolas"/>
                <a:ea typeface="Consolas"/>
                <a:cs typeface="Consolas"/>
                <a:sym typeface="Consolas"/>
              </a:rPr>
              <a:t>document</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FFE66D"/>
                </a:solidFill>
                <a:latin typeface="Consolas"/>
                <a:ea typeface="Consolas"/>
                <a:cs typeface="Consolas"/>
                <a:sym typeface="Consolas"/>
              </a:rPr>
              <a:t>write</a:t>
            </a:r>
            <a:r>
              <a:rPr lang="es" sz="1400" b="0" i="0" u="none" strike="noStrike" cap="none">
                <a:solidFill>
                  <a:srgbClr val="D5CED9"/>
                </a:solidFill>
                <a:latin typeface="Consolas"/>
                <a:ea typeface="Consolas"/>
                <a:cs typeface="Consolas"/>
                <a:sym typeface="Consolas"/>
              </a:rPr>
              <a:t>(</a:t>
            </a:r>
            <a:r>
              <a:rPr lang="es" sz="1400" b="0" i="0" u="none" strike="noStrike" cap="none">
                <a:solidFill>
                  <a:srgbClr val="96E072"/>
                </a:solidFill>
                <a:latin typeface="Consolas"/>
                <a:ea typeface="Consolas"/>
                <a:cs typeface="Consolas"/>
                <a:sym typeface="Consolas"/>
              </a:rPr>
              <a:t>"Hola mundo (HTML)"</a:t>
            </a:r>
            <a:r>
              <a:rPr lang="es" sz="1400" b="0" i="0" u="none" strike="noStrike" cap="none">
                <a:solidFill>
                  <a:srgbClr val="D5CED9"/>
                </a:solidFill>
                <a:latin typeface="Consolas"/>
                <a:ea typeface="Consolas"/>
                <a:cs typeface="Consolas"/>
                <a:sym typeface="Consolas"/>
              </a:rPr>
              <a:t>);</a:t>
            </a:r>
            <a:endParaRPr sz="1400" b="0" i="0" u="none" strike="noStrike" cap="none">
              <a:solidFill>
                <a:srgbClr val="F39C12"/>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&lt;/</a:t>
            </a:r>
            <a:r>
              <a:rPr lang="es" sz="1400" b="0" i="0" u="none" strike="noStrike" cap="none">
                <a:solidFill>
                  <a:srgbClr val="F92672"/>
                </a:solidFill>
                <a:latin typeface="Consolas"/>
                <a:ea typeface="Consolas"/>
                <a:cs typeface="Consolas"/>
                <a:sym typeface="Consolas"/>
              </a:rPr>
              <a:t>script</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&lt;/</a:t>
            </a:r>
            <a:r>
              <a:rPr lang="es" sz="1400" b="0" i="0" u="none" strike="noStrike" cap="none">
                <a:solidFill>
                  <a:srgbClr val="F92672"/>
                </a:solidFill>
                <a:latin typeface="Consolas"/>
                <a:ea typeface="Consolas"/>
                <a:cs typeface="Consolas"/>
                <a:sym typeface="Consolas"/>
              </a:rPr>
              <a:t>head</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&lt;</a:t>
            </a:r>
            <a:r>
              <a:rPr lang="es" sz="1400" b="0" i="0" u="none" strike="noStrike" cap="none">
                <a:solidFill>
                  <a:srgbClr val="F92672"/>
                </a:solidFill>
                <a:latin typeface="Consolas"/>
                <a:ea typeface="Consolas"/>
                <a:cs typeface="Consolas"/>
                <a:sym typeface="Consolas"/>
              </a:rPr>
              <a:t>body</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    &lt;/</a:t>
            </a:r>
            <a:r>
              <a:rPr lang="es" sz="1400" b="0" i="0" u="none" strike="noStrike" cap="none">
                <a:solidFill>
                  <a:srgbClr val="F92672"/>
                </a:solidFill>
                <a:latin typeface="Consolas"/>
                <a:ea typeface="Consolas"/>
                <a:cs typeface="Consolas"/>
                <a:sym typeface="Consolas"/>
              </a:rPr>
              <a:t>body</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D5CED9"/>
                </a:solidFill>
                <a:latin typeface="Consolas"/>
                <a:ea typeface="Consolas"/>
                <a:cs typeface="Consolas"/>
                <a:sym typeface="Consolas"/>
              </a:rPr>
              <a:t>&lt;/</a:t>
            </a:r>
            <a:r>
              <a:rPr lang="es" sz="1400" b="0" i="0" u="none" strike="noStrike" cap="none">
                <a:solidFill>
                  <a:srgbClr val="F92672"/>
                </a:solidFill>
                <a:latin typeface="Consolas"/>
                <a:ea typeface="Consolas"/>
                <a:cs typeface="Consolas"/>
                <a:sym typeface="Consolas"/>
              </a:rPr>
              <a:t>html</a:t>
            </a:r>
            <a:r>
              <a:rPr lang="es" sz="1400" b="0" i="0" u="none" strike="noStrike" cap="none">
                <a:solidFill>
                  <a:srgbClr val="D5CED9"/>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p:txBody>
      </p:sp>
      <p:pic>
        <p:nvPicPr>
          <p:cNvPr id="422" name="Google Shape;422;p35"/>
          <p:cNvPicPr preferRelativeResize="0"/>
          <p:nvPr/>
        </p:nvPicPr>
        <p:blipFill rotWithShape="1">
          <a:blip r:embed="rId3">
            <a:alphaModFix/>
          </a:blip>
          <a:srcRect/>
          <a:stretch/>
        </p:blipFill>
        <p:spPr>
          <a:xfrm>
            <a:off x="5809800" y="2657850"/>
            <a:ext cx="2724150" cy="990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6"/>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7"/>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434" name="Google Shape;434;p37"/>
          <p:cNvSpPr txBo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Documentación extra:</a:t>
            </a:r>
            <a:endParaRPr sz="1650" b="0" i="0" u="none" strike="noStrike" cap="none">
              <a:solidFill>
                <a:schemeClr val="dk2"/>
              </a:solidFill>
              <a:latin typeface="Montserrat"/>
              <a:ea typeface="Montserrat"/>
              <a:cs typeface="Montserrat"/>
              <a:sym typeface="Montserrat"/>
            </a:endParaRPr>
          </a:p>
          <a:p>
            <a:pPr marL="457200" marR="0" lvl="0" indent="-317500" algn="l" rtl="0">
              <a:lnSpc>
                <a:spcPct val="115000"/>
              </a:lnSpc>
              <a:spcBef>
                <a:spcPts val="1200"/>
              </a:spcBef>
              <a:spcAft>
                <a:spcPts val="0"/>
              </a:spcAft>
              <a:buClr>
                <a:srgbClr val="000000"/>
              </a:buClr>
              <a:buSzPts val="1400"/>
              <a:buFont typeface="Arial"/>
              <a:buChar char="●"/>
            </a:pPr>
            <a:r>
              <a:rPr lang="es" sz="1333" b="0" i="0" u="sng" strike="noStrike" cap="none">
                <a:solidFill>
                  <a:schemeClr val="hlink"/>
                </a:solidFill>
                <a:latin typeface="Montserrat"/>
                <a:ea typeface="Montserrat"/>
                <a:cs typeface="Montserrat"/>
                <a:sym typeface="Montserrat"/>
                <a:hlinkClick r:id="rId3"/>
              </a:rPr>
              <a:t>¿Qué es JavaScript?</a:t>
            </a:r>
            <a:endParaRPr sz="1333" b="0" i="0" u="none" strike="noStrike" cap="none">
              <a:solidFill>
                <a:srgbClr val="595959"/>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000000"/>
              </a:buClr>
              <a:buSzPts val="1400"/>
              <a:buFont typeface="Arial"/>
              <a:buChar char="●"/>
            </a:pPr>
            <a:r>
              <a:rPr lang="es" sz="1333" b="0" i="0" u="sng" strike="noStrike" cap="none">
                <a:solidFill>
                  <a:schemeClr val="hlink"/>
                </a:solidFill>
                <a:latin typeface="Montserrat"/>
                <a:ea typeface="Montserrat"/>
                <a:cs typeface="Montserrat"/>
                <a:sym typeface="Montserrat"/>
                <a:hlinkClick r:id="rId4"/>
              </a:rPr>
              <a:t>¿Qué es EcmaScript?</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0"/>
              </a:spcBef>
              <a:spcAft>
                <a:spcPts val="0"/>
              </a:spcAft>
              <a:buClr>
                <a:srgbClr val="595959"/>
              </a:buClr>
              <a:buSzPts val="1334"/>
              <a:buFont typeface="Montserrat"/>
              <a:buChar char="●"/>
            </a:pPr>
            <a:r>
              <a:rPr lang="es" sz="1333" b="0" i="0" u="sng" strike="noStrike" cap="none">
                <a:solidFill>
                  <a:schemeClr val="hlink"/>
                </a:solidFill>
                <a:latin typeface="Montserrat"/>
                <a:ea typeface="Montserrat"/>
                <a:cs typeface="Montserrat"/>
                <a:sym typeface="Montserrat"/>
                <a:hlinkClick r:id="rId5"/>
              </a:rPr>
              <a:t>¿Debo usar “;” en Javascript?</a:t>
            </a:r>
            <a:endParaRPr sz="1333" b="0" i="0" u="none" strike="noStrike" cap="none">
              <a:solidFill>
                <a:srgbClr val="595959"/>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000000"/>
              </a:buClr>
              <a:buSzPts val="1400"/>
              <a:buFont typeface="Arial"/>
              <a:buChar char="●"/>
            </a:pPr>
            <a:r>
              <a:rPr lang="es" sz="1333" b="0" i="0" u="sng" strike="noStrike" cap="none">
                <a:solidFill>
                  <a:schemeClr val="hlink"/>
                </a:solidFill>
                <a:latin typeface="Montserrat"/>
                <a:ea typeface="Montserrat"/>
                <a:cs typeface="Montserrat"/>
                <a:sym typeface="Montserrat"/>
                <a:hlinkClick r:id="rId6"/>
              </a:rPr>
              <a:t>Tipos de datos en JavaScript</a:t>
            </a: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s" sz="1333" b="0" i="0" u="sng" strike="noStrike" cap="none">
                <a:solidFill>
                  <a:schemeClr val="hlink"/>
                </a:solidFill>
                <a:latin typeface="Montserrat"/>
                <a:ea typeface="Montserrat"/>
                <a:cs typeface="Montserrat"/>
                <a:sym typeface="Montserrat"/>
                <a:hlinkClick r:id="rId7"/>
              </a:rPr>
              <a:t>Variables en JavaScript</a:t>
            </a:r>
            <a:endParaRPr sz="1333" b="0" i="0" u="none" strike="noStrike" cap="none">
              <a:solidFill>
                <a:srgbClr val="595959"/>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000000"/>
              </a:buClr>
              <a:buSzPts val="1400"/>
              <a:buFont typeface="Arial"/>
              <a:buChar char="●"/>
            </a:pPr>
            <a:r>
              <a:rPr lang="es" sz="1333" b="0" i="0" u="none" strike="noStrike" cap="none">
                <a:solidFill>
                  <a:srgbClr val="595959"/>
                </a:solidFill>
                <a:latin typeface="Montserrat"/>
                <a:ea typeface="Montserrat"/>
                <a:cs typeface="Montserrat"/>
                <a:sym typeface="Montserrat"/>
              </a:rPr>
              <a:t>El </a:t>
            </a:r>
            <a:r>
              <a:rPr lang="es" sz="1333" b="0" i="0" u="sng" strike="noStrike" cap="none">
                <a:solidFill>
                  <a:schemeClr val="hlink"/>
                </a:solidFill>
                <a:latin typeface="Montserrat"/>
                <a:ea typeface="Montserrat"/>
                <a:cs typeface="Montserrat"/>
                <a:sym typeface="Montserrat"/>
                <a:hlinkClick r:id="rId8"/>
              </a:rPr>
              <a:t>objeto Number</a:t>
            </a:r>
            <a:r>
              <a:rPr lang="es" sz="1333" b="0" i="0" u="none" strike="noStrike" cap="none">
                <a:solidFill>
                  <a:srgbClr val="595959"/>
                </a:solidFill>
                <a:latin typeface="Montserrat"/>
                <a:ea typeface="Montserrat"/>
                <a:cs typeface="Montserrat"/>
                <a:sym typeface="Montserrat"/>
              </a:rPr>
              <a:t> en JavaScript</a:t>
            </a:r>
            <a:endParaRPr sz="1333" b="0" i="0" u="none" strike="noStrike" cap="none">
              <a:solidFill>
                <a:srgbClr val="595959"/>
              </a:solidFill>
              <a:latin typeface="Montserrat"/>
              <a:ea typeface="Montserrat"/>
              <a:cs typeface="Montserrat"/>
              <a:sym typeface="Montserrat"/>
            </a:endParaRPr>
          </a:p>
          <a:p>
            <a:pPr marL="457200" marR="0" lvl="0" indent="-317500" algn="l" rtl="0">
              <a:lnSpc>
                <a:spcPct val="115000"/>
              </a:lnSpc>
              <a:spcBef>
                <a:spcPts val="0"/>
              </a:spcBef>
              <a:spcAft>
                <a:spcPts val="0"/>
              </a:spcAft>
              <a:buClr>
                <a:srgbClr val="000000"/>
              </a:buClr>
              <a:buSzPts val="1400"/>
              <a:buFont typeface="Arial"/>
              <a:buChar char="●"/>
            </a:pPr>
            <a:r>
              <a:rPr lang="es" sz="1333" b="0" i="0" u="none" strike="noStrike" cap="none">
                <a:solidFill>
                  <a:srgbClr val="595959"/>
                </a:solidFill>
                <a:latin typeface="Montserrat"/>
                <a:ea typeface="Montserrat"/>
                <a:cs typeface="Montserrat"/>
                <a:sym typeface="Montserrat"/>
              </a:rPr>
              <a:t>Métodos del objeto Math en </a:t>
            </a:r>
            <a:r>
              <a:rPr lang="es" sz="1333" b="0" i="0" u="sng" strike="noStrike" cap="none">
                <a:solidFill>
                  <a:schemeClr val="hlink"/>
                </a:solidFill>
                <a:latin typeface="Montserrat"/>
                <a:ea typeface="Montserrat"/>
                <a:cs typeface="Montserrat"/>
                <a:sym typeface="Montserrat"/>
                <a:hlinkClick r:id="rId9"/>
              </a:rPr>
              <a:t>Developer Mozilla</a:t>
            </a:r>
            <a:r>
              <a:rPr lang="es" sz="1333" b="0" i="0" u="none" strike="noStrike" cap="none">
                <a:solidFill>
                  <a:srgbClr val="595959"/>
                </a:solidFill>
                <a:latin typeface="Montserrat"/>
                <a:ea typeface="Montserrat"/>
                <a:cs typeface="Montserrat"/>
                <a:sym typeface="Montserrat"/>
              </a:rPr>
              <a:t>, </a:t>
            </a:r>
            <a:r>
              <a:rPr lang="es" sz="1333" b="0" i="0" u="sng" strike="noStrike" cap="none">
                <a:solidFill>
                  <a:schemeClr val="hlink"/>
                </a:solidFill>
                <a:latin typeface="Montserrat"/>
                <a:ea typeface="Montserrat"/>
                <a:cs typeface="Montserrat"/>
                <a:sym typeface="Montserrat"/>
                <a:hlinkClick r:id="rId10"/>
              </a:rPr>
              <a:t>W3Schools</a:t>
            </a:r>
            <a:r>
              <a:rPr lang="es" sz="1333" b="0" i="0" u="none" strike="noStrike" cap="none">
                <a:solidFill>
                  <a:srgbClr val="595959"/>
                </a:solidFill>
                <a:latin typeface="Montserrat"/>
                <a:ea typeface="Montserrat"/>
                <a:cs typeface="Montserrat"/>
                <a:sym typeface="Montserrat"/>
              </a:rPr>
              <a:t> y en </a:t>
            </a:r>
            <a:r>
              <a:rPr lang="es" sz="1333" b="0" i="0" u="sng" strike="noStrike" cap="none">
                <a:solidFill>
                  <a:schemeClr val="hlink"/>
                </a:solidFill>
                <a:latin typeface="Montserrat"/>
                <a:ea typeface="Montserrat"/>
                <a:cs typeface="Montserrat"/>
                <a:sym typeface="Montserrat"/>
                <a:hlinkClick r:id="rId11"/>
              </a:rPr>
              <a:t>LenguajeJS</a:t>
            </a:r>
            <a:endParaRPr sz="1333"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200"/>
              </a:spcBef>
              <a:spcAft>
                <a:spcPts val="0"/>
              </a:spcAft>
              <a:buClr>
                <a:srgbClr val="000000"/>
              </a:buClr>
              <a:buSzPts val="1650"/>
              <a:buFont typeface="Arial"/>
              <a:buNone/>
            </a:pPr>
            <a:r>
              <a:rPr lang="es" sz="1650" b="0" i="0" u="none" strike="noStrike" cap="none">
                <a:solidFill>
                  <a:schemeClr val="dk2"/>
                </a:solidFill>
                <a:latin typeface="Montserrat"/>
                <a:ea typeface="Montserrat"/>
                <a:cs typeface="Montserrat"/>
                <a:sym typeface="Montserrat"/>
              </a:rPr>
              <a:t>Video:</a:t>
            </a:r>
            <a:endParaRPr sz="1333" b="0" i="0" u="none" strike="noStrike" cap="none">
              <a:solidFill>
                <a:srgbClr val="595959"/>
              </a:solidFill>
              <a:latin typeface="Montserrat"/>
              <a:ea typeface="Montserrat"/>
              <a:cs typeface="Montserrat"/>
              <a:sym typeface="Montserrat"/>
            </a:endParaRPr>
          </a:p>
          <a:p>
            <a:pPr marL="457200" marR="0" lvl="0" indent="-313295" algn="l" rtl="0">
              <a:lnSpc>
                <a:spcPct val="115000"/>
              </a:lnSpc>
              <a:spcBef>
                <a:spcPts val="1200"/>
              </a:spcBef>
              <a:spcAft>
                <a:spcPts val="0"/>
              </a:spcAft>
              <a:buClr>
                <a:srgbClr val="000000"/>
              </a:buClr>
              <a:buSzPts val="1334"/>
              <a:buFont typeface="Montserrat"/>
              <a:buChar char="●"/>
            </a:pPr>
            <a:r>
              <a:rPr lang="es" sz="1333" b="0" i="0" u="none" strike="noStrike" cap="none">
                <a:solidFill>
                  <a:srgbClr val="595959"/>
                </a:solidFill>
                <a:latin typeface="Montserrat"/>
                <a:ea typeface="Montserrat"/>
                <a:cs typeface="Montserrat"/>
                <a:sym typeface="Montserrat"/>
              </a:rPr>
              <a:t> </a:t>
            </a:r>
            <a:r>
              <a:rPr lang="es" sz="1333" b="0" i="0" u="sng" strike="noStrike" cap="none">
                <a:solidFill>
                  <a:schemeClr val="hlink"/>
                </a:solidFill>
                <a:latin typeface="Montserrat"/>
                <a:ea typeface="Montserrat"/>
                <a:cs typeface="Montserrat"/>
                <a:sym typeface="Montserrat"/>
                <a:hlinkClick r:id="rId12"/>
              </a:rPr>
              <a:t>Introducción a JavaScript</a:t>
            </a:r>
            <a:endParaRPr sz="1333"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200"/>
              </a:spcBef>
              <a:spcAft>
                <a:spcPts val="1200"/>
              </a:spcAft>
              <a:buClr>
                <a:srgbClr val="000000"/>
              </a:buClr>
              <a:buSzPts val="1333"/>
              <a:buFont typeface="Arial"/>
              <a:buNone/>
            </a:pPr>
            <a:endParaRPr sz="1333"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8"/>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s"/>
              <a:t>Actividades prácticas:</a:t>
            </a:r>
            <a:endParaRPr/>
          </a:p>
        </p:txBody>
      </p:sp>
      <p:sp>
        <p:nvSpPr>
          <p:cNvPr id="440" name="Google Shape;440;p38"/>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Del archivo “</a:t>
            </a:r>
            <a:r>
              <a:rPr lang="es" b="1"/>
              <a:t>Actividad Práctica - JavaScript Unidad 1</a:t>
            </a:r>
            <a:r>
              <a:rPr lang="es"/>
              <a:t>” están en condiciones de hacer los ejercicios: 1 a 5</a:t>
            </a:r>
            <a:endParaRPr/>
          </a:p>
          <a:p>
            <a:pPr marL="457200" lvl="0" indent="-342900" algn="l" rtl="0">
              <a:lnSpc>
                <a:spcPct val="115000"/>
              </a:lnSpc>
              <a:spcBef>
                <a:spcPts val="0"/>
              </a:spcBef>
              <a:spcAft>
                <a:spcPts val="0"/>
              </a:spcAft>
              <a:buSzPts val="1800"/>
              <a:buChar char="●"/>
            </a:pPr>
            <a:r>
              <a:rPr lang="es"/>
              <a:t>Ejercicio extra (combinando .js, .css y .html): Crear una página que pida el nombre del usuario, dos valores y nos muestre las 4 operaciones aritméticas. Todos los datos deberán aparecer en el documento, incorporar estilos.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9"/>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13</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12</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14</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000"/>
              <a:buNone/>
            </a:pPr>
            <a:r>
              <a:rPr lang="es" b="1"/>
              <a:t>GIT</a:t>
            </a:r>
            <a:endParaRPr b="1"/>
          </a:p>
          <a:p>
            <a:pPr marL="0" lvl="0" indent="0" algn="l" rtl="0">
              <a:lnSpc>
                <a:spcPct val="100000"/>
              </a:lnSpc>
              <a:spcBef>
                <a:spcPts val="0"/>
              </a:spcBef>
              <a:spcAft>
                <a:spcPts val="0"/>
              </a:spcAft>
              <a:buSzPts val="1000"/>
              <a:buNone/>
            </a:pPr>
            <a:endParaRPr b="1"/>
          </a:p>
          <a:p>
            <a:pPr marL="457200" lvl="0" indent="-292100" algn="l" rtl="0">
              <a:lnSpc>
                <a:spcPct val="100000"/>
              </a:lnSpc>
              <a:spcBef>
                <a:spcPts val="0"/>
              </a:spcBef>
              <a:spcAft>
                <a:spcPts val="0"/>
              </a:spcAft>
              <a:buSzPts val="1000"/>
              <a:buChar char="●"/>
            </a:pPr>
            <a:r>
              <a:rPr lang="es"/>
              <a:t>Introducción a GIT y GitHub.</a:t>
            </a:r>
            <a:endParaRPr/>
          </a:p>
          <a:p>
            <a:pPr marL="457200" lvl="0" indent="-292100" algn="l" rtl="0">
              <a:lnSpc>
                <a:spcPct val="100000"/>
              </a:lnSpc>
              <a:spcBef>
                <a:spcPts val="0"/>
              </a:spcBef>
              <a:spcAft>
                <a:spcPts val="0"/>
              </a:spcAft>
              <a:buSzPts val="1000"/>
              <a:buChar char="●"/>
            </a:pPr>
            <a:r>
              <a:rPr lang="es"/>
              <a:t>Comandos básicos.</a:t>
            </a:r>
            <a:endParaRPr/>
          </a:p>
          <a:p>
            <a:pPr marL="457200" lvl="0" indent="-292100" algn="l" rtl="0">
              <a:lnSpc>
                <a:spcPct val="100000"/>
              </a:lnSpc>
              <a:spcBef>
                <a:spcPts val="0"/>
              </a:spcBef>
              <a:spcAft>
                <a:spcPts val="0"/>
              </a:spcAft>
              <a:buSzPts val="1000"/>
              <a:buChar char="●"/>
            </a:pPr>
            <a:r>
              <a:rPr lang="es"/>
              <a:t>Creación de repositorios y ramas.</a:t>
            </a:r>
            <a:endParaRPr/>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Condicionales y Ciclos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15000"/>
              </a:lnSpc>
              <a:spcBef>
                <a:spcPts val="0"/>
              </a:spcBef>
              <a:spcAft>
                <a:spcPts val="0"/>
              </a:spcAft>
              <a:buSzPts val="1000"/>
              <a:buChar char="●"/>
            </a:pPr>
            <a:r>
              <a:rPr lang="es"/>
              <a:t>Control de flujos.</a:t>
            </a:r>
            <a:endParaRPr/>
          </a:p>
          <a:p>
            <a:pPr marL="457200" lvl="0" indent="-292100" algn="l" rtl="0">
              <a:lnSpc>
                <a:spcPct val="115000"/>
              </a:lnSpc>
              <a:spcBef>
                <a:spcPts val="0"/>
              </a:spcBef>
              <a:spcAft>
                <a:spcPts val="0"/>
              </a:spcAft>
              <a:buSzPts val="1000"/>
              <a:buChar char="●"/>
            </a:pPr>
            <a:r>
              <a:rPr lang="es"/>
              <a:t>Condicional. ¿Qué es?</a:t>
            </a:r>
            <a:endParaRPr/>
          </a:p>
          <a:p>
            <a:pPr marL="457200" lvl="0" indent="-292100" algn="l" rtl="0">
              <a:lnSpc>
                <a:spcPct val="115000"/>
              </a:lnSpc>
              <a:spcBef>
                <a:spcPts val="0"/>
              </a:spcBef>
              <a:spcAft>
                <a:spcPts val="0"/>
              </a:spcAft>
              <a:buSzPts val="1000"/>
              <a:buChar char="●"/>
            </a:pPr>
            <a:r>
              <a:rPr lang="es"/>
              <a:t>Operadores lógicos y de comparación.</a:t>
            </a:r>
            <a:endParaRPr/>
          </a:p>
          <a:p>
            <a:pPr marL="457200" lvl="0" indent="-292100" algn="l" rtl="0">
              <a:lnSpc>
                <a:spcPct val="115000"/>
              </a:lnSpc>
              <a:spcBef>
                <a:spcPts val="0"/>
              </a:spcBef>
              <a:spcAft>
                <a:spcPts val="0"/>
              </a:spcAft>
              <a:buSzPts val="1000"/>
              <a:buChar char="●"/>
            </a:pPr>
            <a:r>
              <a:rPr lang="es"/>
              <a:t>Ciclos. ¿Qué son? Tipos y diferencias entre sí.</a:t>
            </a:r>
            <a:endParaRPr/>
          </a:p>
          <a:p>
            <a:pPr marL="457200" lvl="0" indent="-292100" algn="l" rtl="0">
              <a:lnSpc>
                <a:spcPct val="115000"/>
              </a:lnSpc>
              <a:spcBef>
                <a:spcPts val="0"/>
              </a:spcBef>
              <a:spcAft>
                <a:spcPts val="0"/>
              </a:spcAft>
              <a:buSzPts val="1000"/>
              <a:buChar char="●"/>
            </a:pPr>
            <a:r>
              <a:rPr lang="es"/>
              <a:t>Cómo combinar operadores lógicos y ciclos.</a:t>
            </a:r>
            <a:endParaRPr/>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 sz="1000" b="1"/>
              <a:t>Introducción a Java</a:t>
            </a:r>
            <a:r>
              <a:rPr lang="es" b="1"/>
              <a:t>s</a:t>
            </a:r>
            <a:r>
              <a:rPr lang="es" sz="1000" b="1"/>
              <a:t>cript</a:t>
            </a:r>
            <a:endParaRPr sz="1000" b="1"/>
          </a:p>
          <a:p>
            <a:pPr marL="0" lvl="0" indent="0" algn="l" rtl="0">
              <a:lnSpc>
                <a:spcPct val="100000"/>
              </a:lnSpc>
              <a:spcBef>
                <a:spcPts val="0"/>
              </a:spcBef>
              <a:spcAft>
                <a:spcPts val="0"/>
              </a:spcAft>
              <a:buClr>
                <a:schemeClr val="dk1"/>
              </a:buClr>
              <a:buSzPts val="990"/>
              <a:buFont typeface="Arial"/>
              <a:buNone/>
            </a:pPr>
            <a:endParaRPr sz="1000" b="1"/>
          </a:p>
          <a:p>
            <a:pPr marL="457200" lvl="0" indent="-292100" algn="l" rtl="0">
              <a:lnSpc>
                <a:spcPct val="100000"/>
              </a:lnSpc>
              <a:spcBef>
                <a:spcPts val="0"/>
              </a:spcBef>
              <a:spcAft>
                <a:spcPts val="0"/>
              </a:spcAft>
              <a:buSzPts val="1000"/>
              <a:buChar char="●"/>
            </a:pPr>
            <a:r>
              <a:rPr lang="es" sz="1000"/>
              <a:t>¿Qué es y para qué se usa?</a:t>
            </a:r>
            <a:endParaRPr sz="1000"/>
          </a:p>
          <a:p>
            <a:pPr marL="457200" lvl="0" indent="-292100" algn="l" rtl="0">
              <a:lnSpc>
                <a:spcPct val="100000"/>
              </a:lnSpc>
              <a:spcBef>
                <a:spcPts val="0"/>
              </a:spcBef>
              <a:spcAft>
                <a:spcPts val="0"/>
              </a:spcAft>
              <a:buSzPts val="1000"/>
              <a:buChar char="●"/>
            </a:pPr>
            <a:r>
              <a:rPr lang="es" sz="1000"/>
              <a:t>Conceptos generales. Sintaxis básica.</a:t>
            </a:r>
            <a:endParaRPr sz="1000"/>
          </a:p>
          <a:p>
            <a:pPr marL="457200" lvl="0" indent="-292100" algn="l" rtl="0">
              <a:lnSpc>
                <a:spcPct val="100000"/>
              </a:lnSpc>
              <a:spcBef>
                <a:spcPts val="0"/>
              </a:spcBef>
              <a:spcAft>
                <a:spcPts val="0"/>
              </a:spcAft>
              <a:buSzPts val="1000"/>
              <a:buChar char="●"/>
            </a:pPr>
            <a:r>
              <a:rPr lang="es" sz="1000"/>
              <a:t>Variable, ¿qué es y cómo declararla? Tipos.</a:t>
            </a:r>
            <a:endParaRPr sz="1000"/>
          </a:p>
          <a:p>
            <a:pPr marL="457200" lvl="0" indent="-292100" algn="l" rtl="0">
              <a:lnSpc>
                <a:spcPct val="100000"/>
              </a:lnSpc>
              <a:spcBef>
                <a:spcPts val="0"/>
              </a:spcBef>
              <a:spcAft>
                <a:spcPts val="0"/>
              </a:spcAft>
              <a:buSzPts val="1000"/>
              <a:buChar char="●"/>
            </a:pPr>
            <a:r>
              <a:rPr lang="es" sz="1000"/>
              <a:t>Asignación y cambio del valor.</a:t>
            </a:r>
            <a:endParaRPr sz="1000"/>
          </a:p>
          <a:p>
            <a:pPr marL="457200" lvl="0" indent="-292100" algn="l" rtl="0">
              <a:lnSpc>
                <a:spcPct val="100000"/>
              </a:lnSpc>
              <a:spcBef>
                <a:spcPts val="0"/>
              </a:spcBef>
              <a:spcAft>
                <a:spcPts val="0"/>
              </a:spcAft>
              <a:buSzPts val="1000"/>
              <a:buChar char="●"/>
            </a:pPr>
            <a:r>
              <a:rPr lang="es" sz="1000"/>
              <a:t>Operadores aritméticos.</a:t>
            </a:r>
            <a:endParaRPr sz="1000"/>
          </a:p>
          <a:p>
            <a:pPr marL="457200" lvl="0" indent="-292100" algn="l" rtl="0">
              <a:lnSpc>
                <a:spcPct val="100000"/>
              </a:lnSpc>
              <a:spcBef>
                <a:spcPts val="0"/>
              </a:spcBef>
              <a:spcAft>
                <a:spcPts val="0"/>
              </a:spcAft>
              <a:buSzPts val="1000"/>
              <a:buChar char="●"/>
            </a:pPr>
            <a:r>
              <a:rPr lang="es" sz="1000"/>
              <a:t>Conversión a entero y flotante.</a:t>
            </a:r>
            <a:endParaRPr sz="10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0"/>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¿Qué es JavaScript?</a:t>
            </a:r>
            <a:endParaRPr/>
          </a:p>
        </p:txBody>
      </p:sp>
      <p:sp>
        <p:nvSpPr>
          <p:cNvPr id="173" name="Google Shape;173;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Clr>
                <a:schemeClr val="dk1"/>
              </a:buClr>
              <a:buSzPts val="1100"/>
              <a:buFont typeface="Arial"/>
              <a:buNone/>
            </a:pPr>
            <a:r>
              <a:rPr lang="es" sz="1400" b="1">
                <a:latin typeface="Montserrat"/>
                <a:ea typeface="Montserrat"/>
                <a:cs typeface="Montserrat"/>
                <a:sym typeface="Montserrat"/>
              </a:rPr>
              <a:t>JavaScript</a:t>
            </a:r>
            <a:r>
              <a:rPr lang="es" sz="1400"/>
              <a:t> (JS) es un </a:t>
            </a:r>
            <a:r>
              <a:rPr lang="es" sz="1400" b="1">
                <a:latin typeface="Montserrat"/>
                <a:ea typeface="Montserrat"/>
                <a:cs typeface="Montserrat"/>
                <a:sym typeface="Montserrat"/>
              </a:rPr>
              <a:t>lenguaje de programación</a:t>
            </a:r>
            <a:r>
              <a:rPr lang="es" sz="1400"/>
              <a:t>, un mecanismo con el que podemos indicarle al navegador qué tareas debe realizar, en qué orden y cuántas veces, entre otras. Con JS agregamos </a:t>
            </a:r>
            <a:r>
              <a:rPr lang="es" sz="1400" b="1">
                <a:latin typeface="Montserrat"/>
                <a:ea typeface="Montserrat"/>
                <a:cs typeface="Montserrat"/>
                <a:sym typeface="Montserrat"/>
              </a:rPr>
              <a:t>comportamiento</a:t>
            </a:r>
            <a:r>
              <a:rPr lang="es" sz="1400"/>
              <a:t> a nuestro sitio, permitiendo al usuario </a:t>
            </a:r>
            <a:r>
              <a:rPr lang="es" sz="1400" i="1"/>
              <a:t>interactuar</a:t>
            </a:r>
            <a:r>
              <a:rPr lang="es" sz="1400"/>
              <a:t> con él, rompiendo con la idea de una web estática.</a:t>
            </a:r>
            <a:endParaRPr sz="1400"/>
          </a:p>
          <a:p>
            <a:pPr marL="0" lvl="0" indent="0" algn="l" rtl="0">
              <a:lnSpc>
                <a:spcPct val="90000"/>
              </a:lnSpc>
              <a:spcBef>
                <a:spcPts val="0"/>
              </a:spcBef>
              <a:spcAft>
                <a:spcPts val="0"/>
              </a:spcAft>
              <a:buClr>
                <a:schemeClr val="dk1"/>
              </a:buClr>
              <a:buSzPts val="1100"/>
              <a:buFont typeface="Arial"/>
              <a:buNone/>
            </a:pPr>
            <a:r>
              <a:rPr lang="es" sz="1400"/>
              <a:t>Junto con HTML y CSS </a:t>
            </a:r>
            <a:r>
              <a:rPr lang="es" sz="1400" b="1">
                <a:latin typeface="Montserrat"/>
                <a:ea typeface="Montserrat"/>
                <a:cs typeface="Montserrat"/>
                <a:sym typeface="Montserrat"/>
              </a:rPr>
              <a:t>es la tercera pieza fundamental del desarrollo web.</a:t>
            </a:r>
            <a:r>
              <a:rPr lang="es" sz="1400"/>
              <a:t> </a:t>
            </a:r>
            <a:endParaRPr sz="1400"/>
          </a:p>
          <a:p>
            <a:pPr marL="0" lvl="0" indent="0" algn="l" rtl="0">
              <a:lnSpc>
                <a:spcPct val="90000"/>
              </a:lnSpc>
              <a:spcBef>
                <a:spcPts val="0"/>
              </a:spcBef>
              <a:spcAft>
                <a:spcPts val="0"/>
              </a:spcAft>
              <a:buClr>
                <a:schemeClr val="dk1"/>
              </a:buClr>
              <a:buSzPts val="1100"/>
              <a:buFont typeface="Arial"/>
              <a:buNone/>
            </a:pPr>
            <a:endParaRPr sz="1400"/>
          </a:p>
          <a:p>
            <a:pPr marL="0" lvl="0" indent="0" algn="l" rtl="0">
              <a:lnSpc>
                <a:spcPct val="90000"/>
              </a:lnSpc>
              <a:spcBef>
                <a:spcPts val="0"/>
              </a:spcBef>
              <a:spcAft>
                <a:spcPts val="0"/>
              </a:spcAft>
              <a:buClr>
                <a:schemeClr val="dk1"/>
              </a:buClr>
              <a:buSzPts val="1100"/>
              <a:buFont typeface="Arial"/>
              <a:buNone/>
            </a:pPr>
            <a:r>
              <a:rPr lang="es" sz="1400" b="1">
                <a:latin typeface="Montserrat"/>
                <a:ea typeface="Montserrat"/>
                <a:cs typeface="Montserrat"/>
                <a:sym typeface="Montserrat"/>
              </a:rPr>
              <a:t>ECMAScript</a:t>
            </a:r>
            <a:r>
              <a:rPr lang="es" sz="1400"/>
              <a:t> es el estándar que a partir del año 2015 a la actualidad se encarga de regir como debe ser interpretado y funcionar el lenguaje JavaScript. En la actualidad, JS puede ser interpretado y procesado por una multitud de plataformas, entre las que se encuentran los navegadores web.</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Versiones de ECMAScript</a:t>
            </a:r>
            <a:endParaRP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1650"/>
              <a:t> </a:t>
            </a:r>
            <a:r>
              <a:rPr lang="es" sz="1650" b="1"/>
              <a:t>Javascript</a:t>
            </a:r>
            <a:r>
              <a:rPr lang="es" sz="1650"/>
              <a:t> ha sufrido modificaciones que los navegadores han debido implementar para proporcionar soporte a cada versión de </a:t>
            </a:r>
            <a:r>
              <a:rPr lang="es" sz="1650" b="1"/>
              <a:t>ECMAScript</a:t>
            </a:r>
            <a:r>
              <a:rPr lang="es" sz="1650"/>
              <a:t> cuanto antes. La lista de versiones de ECMAScript es la siguiente:</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pic>
        <p:nvPicPr>
          <p:cNvPr id="180" name="Google Shape;180;p6"/>
          <p:cNvPicPr preferRelativeResize="0"/>
          <p:nvPr/>
        </p:nvPicPr>
        <p:blipFill rotWithShape="1">
          <a:blip r:embed="rId3">
            <a:alphaModFix/>
          </a:blip>
          <a:srcRect/>
          <a:stretch/>
        </p:blipFill>
        <p:spPr>
          <a:xfrm>
            <a:off x="1294375" y="2373799"/>
            <a:ext cx="6537850" cy="218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Características de JavaScript</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186" name="Google Shape;186;p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33375" algn="l" rtl="0">
              <a:lnSpc>
                <a:spcPct val="115000"/>
              </a:lnSpc>
              <a:spcBef>
                <a:spcPts val="0"/>
              </a:spcBef>
              <a:spcAft>
                <a:spcPts val="0"/>
              </a:spcAft>
              <a:buSzPts val="1650"/>
              <a:buChar char="●"/>
            </a:pPr>
            <a:r>
              <a:rPr lang="es" sz="1650" b="1" dirty="0"/>
              <a:t>Lenguaje del lado del cliente:</a:t>
            </a:r>
            <a:r>
              <a:rPr lang="es" sz="1650" dirty="0"/>
              <a:t> El código </a:t>
            </a:r>
            <a:r>
              <a:rPr lang="es" sz="1650" b="1" dirty="0"/>
              <a:t>se ejecuta en el cliente (navegador)</a:t>
            </a:r>
            <a:r>
              <a:rPr lang="es" sz="1650" dirty="0"/>
              <a:t>. No se necesita acceso al servidor.</a:t>
            </a:r>
            <a:endParaRPr sz="1650" dirty="0"/>
          </a:p>
          <a:p>
            <a:pPr marL="457200" lvl="0" indent="-333375" algn="l" rtl="0">
              <a:lnSpc>
                <a:spcPct val="115000"/>
              </a:lnSpc>
              <a:spcBef>
                <a:spcPts val="0"/>
              </a:spcBef>
              <a:spcAft>
                <a:spcPts val="0"/>
              </a:spcAft>
              <a:buSzPts val="1650"/>
              <a:buChar char="●"/>
            </a:pPr>
            <a:r>
              <a:rPr lang="es" sz="1650" b="1" dirty="0"/>
              <a:t>Orientado a objetos: </a:t>
            </a:r>
            <a:r>
              <a:rPr lang="es" sz="1650" dirty="0"/>
              <a:t>Utiliza clases y objetos como estructuras reutilizables. </a:t>
            </a:r>
            <a:endParaRPr sz="1650" b="1" dirty="0"/>
          </a:p>
          <a:p>
            <a:pPr marL="457200" lvl="0" indent="-333375" algn="l" rtl="0">
              <a:lnSpc>
                <a:spcPct val="115000"/>
              </a:lnSpc>
              <a:spcBef>
                <a:spcPts val="0"/>
              </a:spcBef>
              <a:spcAft>
                <a:spcPts val="0"/>
              </a:spcAft>
              <a:buSzPts val="1650"/>
              <a:buChar char="●"/>
            </a:pPr>
            <a:r>
              <a:rPr lang="es" sz="1650" b="1" dirty="0"/>
              <a:t>De tipado débil o no tipado: </a:t>
            </a:r>
            <a:r>
              <a:rPr lang="es" sz="1650" dirty="0"/>
              <a:t>No es necesario especificar el tipo de dato al declarar una variable.</a:t>
            </a:r>
            <a:endParaRPr sz="1650" dirty="0"/>
          </a:p>
          <a:p>
            <a:pPr marL="457200" lvl="0" indent="-333375" algn="l" rtl="0">
              <a:lnSpc>
                <a:spcPct val="115000"/>
              </a:lnSpc>
              <a:spcBef>
                <a:spcPts val="0"/>
              </a:spcBef>
              <a:spcAft>
                <a:spcPts val="0"/>
              </a:spcAft>
              <a:buSzPts val="1650"/>
              <a:buChar char="●"/>
            </a:pPr>
            <a:r>
              <a:rPr lang="es" sz="1650" b="1" dirty="0"/>
              <a:t>De alto nivel: </a:t>
            </a:r>
            <a:r>
              <a:rPr lang="es" sz="1650" dirty="0"/>
              <a:t>Su sintaxis se encuentra alejada del nivel máquina, más cercano a un lenguaje de las personas.</a:t>
            </a:r>
            <a:endParaRPr sz="165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0E546B1-B5C2-29FE-6119-1B0FF88EEDD0}"/>
                  </a:ext>
                </a:extLst>
              </p14:cNvPr>
              <p14:cNvContentPartPr/>
              <p14:nvPr/>
            </p14:nvContentPartPr>
            <p14:xfrm>
              <a:off x="3014640" y="2462040"/>
              <a:ext cx="991080" cy="414720"/>
            </p14:xfrm>
          </p:contentPart>
        </mc:Choice>
        <mc:Fallback>
          <p:pic>
            <p:nvPicPr>
              <p:cNvPr id="2" name="Ink 1">
                <a:extLst>
                  <a:ext uri="{FF2B5EF4-FFF2-40B4-BE49-F238E27FC236}">
                    <a16:creationId xmlns:a16="http://schemas.microsoft.com/office/drawing/2014/main" id="{60E546B1-B5C2-29FE-6119-1B0FF88EEDD0}"/>
                  </a:ext>
                </a:extLst>
              </p:cNvPr>
              <p:cNvPicPr/>
              <p:nvPr/>
            </p:nvPicPr>
            <p:blipFill>
              <a:blip r:embed="rId4"/>
              <a:stretch>
                <a:fillRect/>
              </a:stretch>
            </p:blipFill>
            <p:spPr>
              <a:xfrm>
                <a:off x="3005280" y="2452680"/>
                <a:ext cx="1009800" cy="4334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Características de JavaScript</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192" name="Google Shape;192;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33375" algn="l" rtl="0">
              <a:lnSpc>
                <a:spcPct val="115000"/>
              </a:lnSpc>
              <a:spcBef>
                <a:spcPts val="0"/>
              </a:spcBef>
              <a:spcAft>
                <a:spcPts val="0"/>
              </a:spcAft>
              <a:buSzPts val="1650"/>
              <a:buChar char="●"/>
            </a:pPr>
            <a:r>
              <a:rPr lang="es" sz="1650" b="1"/>
              <a:t>Lenguaje interpretado:</a:t>
            </a:r>
            <a:r>
              <a:rPr lang="es" sz="1650"/>
              <a:t> El navegador convierte las líneas de código en el lenguaje de la máquina sin necesidad de realizar un proceso de compilado.</a:t>
            </a:r>
            <a:endParaRPr sz="1650"/>
          </a:p>
          <a:p>
            <a:pPr marL="457200" lvl="0" indent="-333375" algn="l" rtl="0">
              <a:lnSpc>
                <a:spcPct val="115000"/>
              </a:lnSpc>
              <a:spcBef>
                <a:spcPts val="0"/>
              </a:spcBef>
              <a:spcAft>
                <a:spcPts val="0"/>
              </a:spcAft>
              <a:buSzPts val="1650"/>
              <a:buChar char="●"/>
            </a:pPr>
            <a:r>
              <a:rPr lang="es" sz="1650" b="1"/>
              <a:t>Muy utilizado por desarrolladores:</a:t>
            </a:r>
            <a:r>
              <a:rPr lang="es" sz="1650"/>
              <a:t> Es uno de los lenguajes más demandados de los últimos años por su versatilidad y su infinita capacidad para crear plataformas cada vez más atractivas.</a:t>
            </a:r>
            <a:endParaRPr sz="1650"/>
          </a:p>
          <a:p>
            <a:pPr marL="457200" lvl="0" indent="-333375" algn="l" rtl="0">
              <a:lnSpc>
                <a:spcPct val="115000"/>
              </a:lnSpc>
              <a:spcBef>
                <a:spcPts val="0"/>
              </a:spcBef>
              <a:spcAft>
                <a:spcPts val="0"/>
              </a:spcAft>
              <a:buSzPts val="1650"/>
              <a:buChar char="●"/>
            </a:pPr>
            <a:r>
              <a:rPr lang="es" sz="1650" b="1"/>
              <a:t>Interactividad con el usuario:</a:t>
            </a:r>
            <a:r>
              <a:rPr lang="es" sz="1650"/>
              <a:t> Podemos validar el formato de los datos de un formulario (una dirección de email directamente desde el navegador del cliente), ahorrando tiempo y recursos del servidor.</a:t>
            </a:r>
            <a:endParaRPr sz="16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Comenzando con JavaScript</a:t>
            </a:r>
            <a:endParaRPr/>
          </a:p>
        </p:txBody>
      </p:sp>
      <p:sp>
        <p:nvSpPr>
          <p:cNvPr id="198" name="Google Shape;198;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650"/>
              <a:t>El código de nuestro script debe ser incorporado al código HTML, de forma similar a lo que ocurre con las hojas de estilo CSS. Existen tres formas de agregar código </a:t>
            </a:r>
            <a:r>
              <a:rPr lang="es" sz="1650" b="1"/>
              <a:t>JavaScript</a:t>
            </a:r>
            <a:r>
              <a:rPr lang="es" sz="1650"/>
              <a:t> a una página web. Una de ellas es utilizar la etiqueta </a:t>
            </a:r>
            <a:r>
              <a:rPr lang="es" sz="1650" b="1"/>
              <a:t>&lt;script&gt;</a:t>
            </a:r>
            <a:r>
              <a:rPr lang="es" sz="1650"/>
              <a:t> en el </a:t>
            </a:r>
            <a:r>
              <a:rPr lang="es" sz="1650" b="1"/>
              <a:t>&lt;head&gt;</a:t>
            </a:r>
            <a:r>
              <a:rPr lang="es" sz="1650"/>
              <a:t> de nuestro documento (referencia interna):</a:t>
            </a:r>
            <a:endParaRPr sz="1650"/>
          </a:p>
        </p:txBody>
      </p:sp>
      <p:sp>
        <p:nvSpPr>
          <p:cNvPr id="199" name="Google Shape;199;p9"/>
          <p:cNvSpPr/>
          <p:nvPr/>
        </p:nvSpPr>
        <p:spPr>
          <a:xfrm>
            <a:off x="510075" y="2701275"/>
            <a:ext cx="3186300" cy="1762800"/>
          </a:xfrm>
          <a:prstGeom prst="rect">
            <a:avLst/>
          </a:prstGeom>
          <a:solidFill>
            <a:srgbClr val="23262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&lt;</a:t>
            </a:r>
            <a:r>
              <a:rPr lang="es" sz="1000" b="0" i="0" u="none" strike="noStrike" cap="none">
                <a:solidFill>
                  <a:srgbClr val="F92672"/>
                </a:solidFill>
                <a:latin typeface="Consolas"/>
                <a:ea typeface="Consolas"/>
                <a:cs typeface="Consolas"/>
                <a:sym typeface="Consolas"/>
              </a:rPr>
              <a:t>html</a:t>
            </a:r>
            <a:r>
              <a:rPr lang="es" sz="1000" b="0" i="0" u="none" strike="noStrike" cap="none">
                <a:solidFill>
                  <a:srgbClr val="D5CED9"/>
                </a:solidFill>
                <a:latin typeface="Consolas"/>
                <a:ea typeface="Consolas"/>
                <a:cs typeface="Consolas"/>
                <a:sym typeface="Consolas"/>
              </a:rPr>
              <a:t>&gt;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&lt;</a:t>
            </a:r>
            <a:r>
              <a:rPr lang="es" sz="1000" b="0" i="0" u="none" strike="noStrike" cap="none">
                <a:solidFill>
                  <a:srgbClr val="F92672"/>
                </a:solidFill>
                <a:latin typeface="Consolas"/>
                <a:ea typeface="Consolas"/>
                <a:cs typeface="Consolas"/>
                <a:sym typeface="Consolas"/>
              </a:rPr>
              <a:t>head</a:t>
            </a:r>
            <a:r>
              <a:rPr lang="es" sz="1000" b="0" i="0" u="none" strike="noStrike" cap="none">
                <a:solidFill>
                  <a:srgbClr val="D5CED9"/>
                </a:solidFill>
                <a:latin typeface="Consolas"/>
                <a:ea typeface="Consolas"/>
                <a:cs typeface="Consolas"/>
                <a:sym typeface="Consolas"/>
              </a:rPr>
              <a:t>&gt;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&lt;</a:t>
            </a:r>
            <a:r>
              <a:rPr lang="es" sz="1000" b="0" i="0" u="none" strike="noStrike" cap="none">
                <a:solidFill>
                  <a:srgbClr val="F92672"/>
                </a:solidFill>
                <a:latin typeface="Consolas"/>
                <a:ea typeface="Consolas"/>
                <a:cs typeface="Consolas"/>
                <a:sym typeface="Consolas"/>
              </a:rPr>
              <a:t>title</a:t>
            </a:r>
            <a:r>
              <a:rPr lang="es" sz="1000" b="0" i="0" u="none" strike="noStrike" cap="none">
                <a:solidFill>
                  <a:srgbClr val="D5CED9"/>
                </a:solidFill>
                <a:latin typeface="Consolas"/>
                <a:ea typeface="Consolas"/>
                <a:cs typeface="Consolas"/>
                <a:sym typeface="Consolas"/>
              </a:rPr>
              <a:t>&gt;Título de la página&lt;/</a:t>
            </a:r>
            <a:r>
              <a:rPr lang="es" sz="1000" b="0" i="0" u="none" strike="noStrike" cap="none">
                <a:solidFill>
                  <a:srgbClr val="F92672"/>
                </a:solidFill>
                <a:latin typeface="Consolas"/>
                <a:ea typeface="Consolas"/>
                <a:cs typeface="Consolas"/>
                <a:sym typeface="Consolas"/>
              </a:rPr>
              <a:t>title</a:t>
            </a:r>
            <a:r>
              <a:rPr lang="es" sz="1000" b="0" i="0" u="none" strike="noStrike" cap="none">
                <a:solidFill>
                  <a:srgbClr val="D5CED9"/>
                </a:solidFill>
                <a:latin typeface="Consolas"/>
                <a:ea typeface="Consolas"/>
                <a:cs typeface="Consolas"/>
                <a:sym typeface="Consolas"/>
              </a:rPr>
              <a:t>&gt;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&lt;</a:t>
            </a:r>
            <a:r>
              <a:rPr lang="es" sz="1000" b="0" i="0" u="none" strike="noStrike" cap="none">
                <a:solidFill>
                  <a:srgbClr val="F92672"/>
                </a:solidFill>
                <a:latin typeface="Consolas"/>
                <a:ea typeface="Consolas"/>
                <a:cs typeface="Consolas"/>
                <a:sym typeface="Consolas"/>
              </a:rPr>
              <a:t>script</a:t>
            </a:r>
            <a:r>
              <a:rPr lang="es" sz="1000" b="0" i="0" u="none" strike="noStrike" cap="none">
                <a:solidFill>
                  <a:srgbClr val="D5CED9"/>
                </a:solidFill>
                <a:latin typeface="Consolas"/>
                <a:ea typeface="Consolas"/>
                <a:cs typeface="Consolas"/>
                <a:sym typeface="Consolas"/>
              </a:rPr>
              <a:t>&gt;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a:t>
            </a:r>
            <a:r>
              <a:rPr lang="es" sz="1000" b="0" i="0" u="none" strike="noStrike" cap="none">
                <a:solidFill>
                  <a:srgbClr val="F39C12"/>
                </a:solidFill>
                <a:latin typeface="Consolas"/>
                <a:ea typeface="Consolas"/>
                <a:cs typeface="Consolas"/>
                <a:sym typeface="Consolas"/>
              </a:rPr>
              <a:t>console</a:t>
            </a:r>
            <a:r>
              <a:rPr lang="es" sz="1000" b="0" i="0" u="none" strike="noStrike" cap="none">
                <a:solidFill>
                  <a:srgbClr val="D5CED9"/>
                </a:solidFill>
                <a:latin typeface="Consolas"/>
                <a:ea typeface="Consolas"/>
                <a:cs typeface="Consolas"/>
                <a:sym typeface="Consolas"/>
              </a:rPr>
              <a:t>.</a:t>
            </a:r>
            <a:r>
              <a:rPr lang="es" sz="1000" b="0" i="0" u="none" strike="noStrike" cap="none">
                <a:solidFill>
                  <a:srgbClr val="FFE66D"/>
                </a:solidFill>
                <a:latin typeface="Consolas"/>
                <a:ea typeface="Consolas"/>
                <a:cs typeface="Consolas"/>
                <a:sym typeface="Consolas"/>
              </a:rPr>
              <a:t>log</a:t>
            </a:r>
            <a:r>
              <a:rPr lang="es" sz="1000" b="0" i="0" u="none" strike="noStrike" cap="none">
                <a:solidFill>
                  <a:srgbClr val="D5CED9"/>
                </a:solidFill>
                <a:latin typeface="Consolas"/>
                <a:ea typeface="Consolas"/>
                <a:cs typeface="Consolas"/>
                <a:sym typeface="Consolas"/>
              </a:rPr>
              <a:t>(</a:t>
            </a:r>
            <a:r>
              <a:rPr lang="es" sz="1000" b="0" i="0" u="none" strike="noStrike" cap="none">
                <a:solidFill>
                  <a:srgbClr val="96E072"/>
                </a:solidFill>
                <a:latin typeface="Consolas"/>
                <a:ea typeface="Consolas"/>
                <a:cs typeface="Consolas"/>
                <a:sym typeface="Consolas"/>
              </a:rPr>
              <a:t>"Hola!!!"</a:t>
            </a:r>
            <a:r>
              <a:rPr lang="es" sz="1000" b="0" i="0" u="none" strike="noStrike" cap="none">
                <a:solidFill>
                  <a:srgbClr val="D5CED9"/>
                </a:solidFill>
                <a:latin typeface="Consolas"/>
                <a:ea typeface="Consolas"/>
                <a:cs typeface="Consolas"/>
                <a:sym typeface="Consolas"/>
              </a:rPr>
              <a: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&lt;/</a:t>
            </a:r>
            <a:r>
              <a:rPr lang="es" sz="1000" b="0" i="0" u="none" strike="noStrike" cap="none">
                <a:solidFill>
                  <a:srgbClr val="F92672"/>
                </a:solidFill>
                <a:latin typeface="Consolas"/>
                <a:ea typeface="Consolas"/>
                <a:cs typeface="Consolas"/>
                <a:sym typeface="Consolas"/>
              </a:rPr>
              <a:t>script</a:t>
            </a:r>
            <a:r>
              <a:rPr lang="es" sz="1000" b="0" i="0" u="none" strike="noStrike" cap="none">
                <a:solidFill>
                  <a:srgbClr val="D5CED9"/>
                </a:solidFill>
                <a:latin typeface="Consolas"/>
                <a:ea typeface="Consolas"/>
                <a:cs typeface="Consolas"/>
                <a:sym typeface="Consolas"/>
              </a:rPr>
              <a:t>&gt;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&lt;/</a:t>
            </a:r>
            <a:r>
              <a:rPr lang="es" sz="1000" b="0" i="0" u="none" strike="noStrike" cap="none">
                <a:solidFill>
                  <a:srgbClr val="F92672"/>
                </a:solidFill>
                <a:latin typeface="Consolas"/>
                <a:ea typeface="Consolas"/>
                <a:cs typeface="Consolas"/>
                <a:sym typeface="Consolas"/>
              </a:rPr>
              <a:t>head</a:t>
            </a:r>
            <a:r>
              <a:rPr lang="es" sz="1000" b="0" i="0" u="none" strike="noStrike" cap="none">
                <a:solidFill>
                  <a:srgbClr val="D5CED9"/>
                </a:solidFill>
                <a:latin typeface="Consolas"/>
                <a:ea typeface="Consolas"/>
                <a:cs typeface="Consolas"/>
                <a:sym typeface="Consolas"/>
              </a:rPr>
              <a:t>&gt;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&lt;</a:t>
            </a:r>
            <a:r>
              <a:rPr lang="es" sz="1000" b="0" i="0" u="none" strike="noStrike" cap="none">
                <a:solidFill>
                  <a:srgbClr val="F92672"/>
                </a:solidFill>
                <a:latin typeface="Consolas"/>
                <a:ea typeface="Consolas"/>
                <a:cs typeface="Consolas"/>
                <a:sym typeface="Consolas"/>
              </a:rPr>
              <a:t>body</a:t>
            </a:r>
            <a:r>
              <a:rPr lang="es" sz="1000" b="0" i="0" u="none" strike="noStrike" cap="none">
                <a:solidFill>
                  <a:srgbClr val="D5CED9"/>
                </a:solidFill>
                <a:latin typeface="Consolas"/>
                <a:ea typeface="Consolas"/>
                <a:cs typeface="Consolas"/>
                <a:sym typeface="Consolas"/>
              </a:rPr>
              <a:t>&gt;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&lt;</a:t>
            </a:r>
            <a:r>
              <a:rPr lang="es" sz="1000" b="0" i="0" u="none" strike="noStrike" cap="none">
                <a:solidFill>
                  <a:srgbClr val="F92672"/>
                </a:solidFill>
                <a:latin typeface="Consolas"/>
                <a:ea typeface="Consolas"/>
                <a:cs typeface="Consolas"/>
                <a:sym typeface="Consolas"/>
              </a:rPr>
              <a:t>p</a:t>
            </a:r>
            <a:r>
              <a:rPr lang="es" sz="1000" b="0" i="0" u="none" strike="noStrike" cap="none">
                <a:solidFill>
                  <a:srgbClr val="D5CED9"/>
                </a:solidFill>
                <a:latin typeface="Consolas"/>
                <a:ea typeface="Consolas"/>
                <a:cs typeface="Consolas"/>
                <a:sym typeface="Consolas"/>
              </a:rPr>
              <a:t>&gt;Ejemplo de texto.&lt;/</a:t>
            </a:r>
            <a:r>
              <a:rPr lang="es" sz="1000" b="0" i="0" u="none" strike="noStrike" cap="none">
                <a:solidFill>
                  <a:srgbClr val="F92672"/>
                </a:solidFill>
                <a:latin typeface="Consolas"/>
                <a:ea typeface="Consolas"/>
                <a:cs typeface="Consolas"/>
                <a:sym typeface="Consolas"/>
              </a:rPr>
              <a:t>p</a:t>
            </a:r>
            <a:r>
              <a:rPr lang="es" sz="1000" b="0" i="0" u="none" strike="noStrike" cap="none">
                <a:solidFill>
                  <a:srgbClr val="D5CED9"/>
                </a:solidFill>
                <a:latin typeface="Consolas"/>
                <a:ea typeface="Consolas"/>
                <a:cs typeface="Consolas"/>
                <a:sym typeface="Consolas"/>
              </a:rPr>
              <a:t>&gt;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    &lt;/</a:t>
            </a:r>
            <a:r>
              <a:rPr lang="es" sz="1000" b="0" i="0" u="none" strike="noStrike" cap="none">
                <a:solidFill>
                  <a:srgbClr val="F92672"/>
                </a:solidFill>
                <a:latin typeface="Consolas"/>
                <a:ea typeface="Consolas"/>
                <a:cs typeface="Consolas"/>
                <a:sym typeface="Consolas"/>
              </a:rPr>
              <a:t>body</a:t>
            </a:r>
            <a:r>
              <a:rPr lang="es" sz="1000" b="0" i="0" u="none" strike="noStrike" cap="none">
                <a:solidFill>
                  <a:srgbClr val="D5CED9"/>
                </a:solidFill>
                <a:latin typeface="Consolas"/>
                <a:ea typeface="Consolas"/>
                <a:cs typeface="Consolas"/>
                <a:sym typeface="Consolas"/>
              </a:rPr>
              <a:t>&gt;</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000" b="0" i="0" u="none" strike="noStrike" cap="none">
                <a:solidFill>
                  <a:srgbClr val="D5CED9"/>
                </a:solidFill>
                <a:latin typeface="Consolas"/>
                <a:ea typeface="Consolas"/>
                <a:cs typeface="Consolas"/>
                <a:sym typeface="Consolas"/>
              </a:rPr>
              <a:t>&lt;/</a:t>
            </a:r>
            <a:r>
              <a:rPr lang="es" sz="1000" b="0" i="0" u="none" strike="noStrike" cap="none">
                <a:solidFill>
                  <a:srgbClr val="F92672"/>
                </a:solidFill>
                <a:latin typeface="Consolas"/>
                <a:ea typeface="Consolas"/>
                <a:cs typeface="Consolas"/>
                <a:sym typeface="Consolas"/>
              </a:rPr>
              <a:t>html</a:t>
            </a:r>
            <a:r>
              <a:rPr lang="es" sz="1000" b="0" i="0" u="none" strike="noStrike" cap="none">
                <a:solidFill>
                  <a:srgbClr val="D5CED9"/>
                </a:solidFill>
                <a:latin typeface="Consolas"/>
                <a:ea typeface="Consolas"/>
                <a:cs typeface="Consolas"/>
                <a:sym typeface="Consolas"/>
              </a:rPr>
              <a:t>&gt;</a:t>
            </a:r>
            <a:endParaRPr sz="1000" b="0" i="0" u="none" strike="noStrike" cap="none">
              <a:solidFill>
                <a:srgbClr val="000000"/>
              </a:solidFill>
              <a:latin typeface="Arial"/>
              <a:ea typeface="Arial"/>
              <a:cs typeface="Arial"/>
              <a:sym typeface="Arial"/>
            </a:endParaRPr>
          </a:p>
        </p:txBody>
      </p:sp>
      <p:pic>
        <p:nvPicPr>
          <p:cNvPr id="200" name="Google Shape;200;p9"/>
          <p:cNvPicPr preferRelativeResize="0"/>
          <p:nvPr/>
        </p:nvPicPr>
        <p:blipFill rotWithShape="1">
          <a:blip r:embed="rId3">
            <a:alphaModFix/>
          </a:blip>
          <a:srcRect l="25384"/>
          <a:stretch/>
        </p:blipFill>
        <p:spPr>
          <a:xfrm>
            <a:off x="4124575" y="2701275"/>
            <a:ext cx="4587449" cy="1047025"/>
          </a:xfrm>
          <a:prstGeom prst="rect">
            <a:avLst/>
          </a:prstGeom>
          <a:solidFill>
            <a:srgbClr val="23262E"/>
          </a:solidFill>
          <a:ln>
            <a:noFill/>
          </a:ln>
        </p:spPr>
      </p:pic>
      <p:sp>
        <p:nvSpPr>
          <p:cNvPr id="201" name="Google Shape;201;p9"/>
          <p:cNvSpPr txBox="1"/>
          <p:nvPr/>
        </p:nvSpPr>
        <p:spPr>
          <a:xfrm>
            <a:off x="4124575" y="3930175"/>
            <a:ext cx="45873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100" b="0" i="0" u="none" strike="noStrike" cap="none">
                <a:solidFill>
                  <a:schemeClr val="dk2"/>
                </a:solidFill>
                <a:latin typeface="Montserrat"/>
                <a:ea typeface="Montserrat"/>
                <a:cs typeface="Montserrat"/>
                <a:sym typeface="Montserrat"/>
              </a:rPr>
              <a:t>Desde el inspector del navegador podremos ver que se escribe el texto “Hola!!!” en la consola. Esto se logra a través de la instrucción </a:t>
            </a:r>
            <a:r>
              <a:rPr lang="es" sz="1100" b="1" i="0" u="none" strike="noStrike" cap="none">
                <a:solidFill>
                  <a:schemeClr val="dk2"/>
                </a:solidFill>
                <a:latin typeface="Montserrat"/>
                <a:ea typeface="Montserrat"/>
                <a:cs typeface="Montserrat"/>
                <a:sym typeface="Montserrat"/>
              </a:rPr>
              <a:t>console.log()</a:t>
            </a:r>
            <a:endParaRPr sz="1100" b="1" i="0" u="none" strike="noStrike" cap="none">
              <a:solidFill>
                <a:schemeClr val="dk2"/>
              </a:solidFill>
              <a:latin typeface="Montserrat"/>
              <a:ea typeface="Montserrat"/>
              <a:cs typeface="Montserrat"/>
              <a:sym typeface="Montserrat"/>
            </a:endParaRPr>
          </a:p>
        </p:txBody>
      </p:sp>
      <p:cxnSp>
        <p:nvCxnSpPr>
          <p:cNvPr id="202" name="Google Shape;202;p9"/>
          <p:cNvCxnSpPr/>
          <p:nvPr/>
        </p:nvCxnSpPr>
        <p:spPr>
          <a:xfrm>
            <a:off x="3033925" y="3444100"/>
            <a:ext cx="1813200" cy="8700"/>
          </a:xfrm>
          <a:prstGeom prst="straightConnector1">
            <a:avLst/>
          </a:prstGeom>
          <a:noFill/>
          <a:ln w="38100" cap="flat" cmpd="sng">
            <a:solidFill>
              <a:schemeClr val="dk2"/>
            </a:solidFill>
            <a:prstDash val="solid"/>
            <a:round/>
            <a:headEnd type="none" w="sm" len="sm"/>
            <a:tailEnd type="triangle" w="med" len="med"/>
          </a:ln>
        </p:spPr>
      </p:cxn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134E758-DA90-BB1A-AAEC-C1AC6FD8123C}"/>
                  </a:ext>
                </a:extLst>
              </p14:cNvPr>
              <p14:cNvContentPartPr/>
              <p14:nvPr/>
            </p14:nvContentPartPr>
            <p14:xfrm>
              <a:off x="3348000" y="0"/>
              <a:ext cx="360" cy="360"/>
            </p14:xfrm>
          </p:contentPart>
        </mc:Choice>
        <mc:Fallback>
          <p:pic>
            <p:nvPicPr>
              <p:cNvPr id="2" name="Ink 1">
                <a:extLst>
                  <a:ext uri="{FF2B5EF4-FFF2-40B4-BE49-F238E27FC236}">
                    <a16:creationId xmlns:a16="http://schemas.microsoft.com/office/drawing/2014/main" id="{0134E758-DA90-BB1A-AAEC-C1AC6FD8123C}"/>
                  </a:ext>
                </a:extLst>
              </p:cNvPr>
              <p:cNvPicPr/>
              <p:nvPr/>
            </p:nvPicPr>
            <p:blipFill>
              <a:blip r:embed="rId5"/>
              <a:stretch>
                <a:fillRect/>
              </a:stretch>
            </p:blipFill>
            <p:spPr>
              <a:xfrm>
                <a:off x="3338640" y="-9360"/>
                <a:ext cx="19080" cy="19080"/>
              </a:xfrm>
              <a:prstGeom prst="rect">
                <a:avLst/>
              </a:prstGeom>
            </p:spPr>
          </p:pic>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3012</Words>
  <Application>Microsoft Office PowerPoint</Application>
  <PresentationFormat>On-screen Show (16:9)</PresentationFormat>
  <Paragraphs>304</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Montserrat Medium</vt:lpstr>
      <vt:lpstr>Montserrat</vt:lpstr>
      <vt:lpstr>Courier New</vt:lpstr>
      <vt:lpstr>Consolas</vt:lpstr>
      <vt:lpstr>Montserrat ExtraBold</vt:lpstr>
      <vt:lpstr>Montserrat SemiBold</vt:lpstr>
      <vt:lpstr>Simple Light</vt:lpstr>
      <vt:lpstr>PowerPoint Presentation</vt:lpstr>
      <vt:lpstr>Les damos la bienvenida</vt:lpstr>
      <vt:lpstr>Introducción a Javascript</vt:lpstr>
      <vt:lpstr>Clase 13</vt:lpstr>
      <vt:lpstr>¿Qué es JavaScript?</vt:lpstr>
      <vt:lpstr>Versiones de ECMAScript</vt:lpstr>
      <vt:lpstr>Características de JavaScript   </vt:lpstr>
      <vt:lpstr>Características de JavaScript   </vt:lpstr>
      <vt:lpstr>Comenzando con JavaScript</vt:lpstr>
      <vt:lpstr>La ubicación de la etiqueta &lt;script&gt;</vt:lpstr>
      <vt:lpstr>La consola de JavaScript</vt:lpstr>
      <vt:lpstr>La consola de JavaScript</vt:lpstr>
      <vt:lpstr>La consola de JavaScript</vt:lpstr>
      <vt:lpstr>Incorporando un archivo externo  </vt:lpstr>
      <vt:lpstr>Comentarios </vt:lpstr>
      <vt:lpstr>Variables | ¿Qué son?  </vt:lpstr>
      <vt:lpstr>Variables | ¿Cómo se declaran?  </vt:lpstr>
      <vt:lpstr>Variables | ¿Cómo se nombran?  </vt:lpstr>
      <vt:lpstr>Variables </vt:lpstr>
      <vt:lpstr>Constantes </vt:lpstr>
      <vt:lpstr>Tipos de datos </vt:lpstr>
      <vt:lpstr>Tipos de datos </vt:lpstr>
      <vt:lpstr>Tipos de datos </vt:lpstr>
      <vt:lpstr>Identificar el tipo de dato de una variable</vt:lpstr>
      <vt:lpstr>Las variables numéricas </vt:lpstr>
      <vt:lpstr>Objeto Number</vt:lpstr>
      <vt:lpstr>Comprobaciones numéricas</vt:lpstr>
      <vt:lpstr>Comprobaciones numéricas</vt:lpstr>
      <vt:lpstr>Conversión numérica</vt:lpstr>
      <vt:lpstr>Conversión numérica</vt:lpstr>
      <vt:lpstr>Conversión numérica</vt:lpstr>
      <vt:lpstr>Operadores aritméticos y de asignación  </vt:lpstr>
      <vt:lpstr>Operadores de cadena y números</vt:lpstr>
      <vt:lpstr>La función prompt()</vt:lpstr>
      <vt:lpstr>Uso de document.write()</vt:lpstr>
      <vt:lpstr>Material extra</vt:lpstr>
      <vt:lpstr>PowerPoint Presentation</vt:lpstr>
      <vt:lpstr>Actividades prácticas:</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2</cp:revision>
  <dcterms:modified xsi:type="dcterms:W3CDTF">2024-04-17T22:47:08Z</dcterms:modified>
</cp:coreProperties>
</file>