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Consolas" panose="020B0609020204030204" pitchFamily="49" charset="0"/>
      <p:regular r:id="rId37"/>
      <p:bold r:id="rId38"/>
      <p:italic r:id="rId39"/>
      <p:boldItalic r:id="rId40"/>
    </p:embeddedFont>
    <p:embeddedFont>
      <p:font typeface="Montserrat" panose="00000500000000000000" pitchFamily="2" charset="0"/>
      <p:regular r:id="rId41"/>
      <p:bold r:id="rId42"/>
      <p:italic r:id="rId43"/>
      <p:boldItalic r:id="rId44"/>
    </p:embeddedFont>
    <p:embeddedFont>
      <p:font typeface="Montserrat ExtraBold" panose="00000900000000000000" pitchFamily="2" charset="0"/>
      <p:bold r:id="rId45"/>
      <p:boldItalic r:id="rId46"/>
    </p:embeddedFont>
    <p:embeddedFont>
      <p:font typeface="Montserrat Medium" panose="00000600000000000000" pitchFamily="2" charset="0"/>
      <p:regular r:id="rId47"/>
      <p:bold r:id="rId48"/>
      <p:italic r:id="rId49"/>
      <p:boldItalic r:id="rId50"/>
    </p:embeddedFont>
    <p:embeddedFont>
      <p:font typeface="Montserrat SemiBold" panose="000007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g3Ga4Ueb1Clb5i6sNX92aFMVW1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417226-71CA-4777-BFF0-51D706AA2E11}">
  <a:tblStyle styleId="{24417226-71CA-4777-BFF0-51D706AA2E11}"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FEAFE"/>
          </a:solidFill>
        </a:fill>
      </a:tcStyle>
    </a:wholeTbl>
    <a:band1H>
      <a:tcTxStyle b="off" i="off"/>
      <a:tcStyle>
        <a:tcBdr/>
        <a:fill>
          <a:solidFill>
            <a:srgbClr val="DED2FD"/>
          </a:solidFill>
        </a:fill>
      </a:tcStyle>
    </a:band1H>
    <a:band2H>
      <a:tcTxStyle b="off" i="off"/>
      <a:tcStyle>
        <a:tcBdr/>
      </a:tcStyle>
    </a:band2H>
    <a:band1V>
      <a:tcTxStyle b="off" i="off"/>
      <a:tcStyle>
        <a:tcBdr/>
        <a:fill>
          <a:solidFill>
            <a:srgbClr val="DED2FD"/>
          </a:solidFill>
        </a:fill>
      </a:tcStyle>
    </a:band1V>
    <a:band2V>
      <a:tcTxStyle b="off" i="off"/>
      <a:tcStyle>
        <a:tcBdr/>
      </a:tcStyle>
    </a:band2V>
    <a:lastCol>
      <a:tcTxStyle b="on" i="off">
        <a:font>
          <a:latin typeface="Arial"/>
          <a:ea typeface="Arial"/>
          <a:cs typeface="Arial"/>
        </a:font>
        <a:srgbClr val="FFFFFF"/>
      </a:tcTxStyle>
      <a:tcStyle>
        <a:tcBdr/>
        <a:fill>
          <a:solidFill>
            <a:srgbClr val="9D66F9"/>
          </a:solidFill>
        </a:fill>
      </a:tcStyle>
    </a:lastCol>
    <a:firstCol>
      <a:tcTxStyle b="on" i="off">
        <a:font>
          <a:latin typeface="Arial"/>
          <a:ea typeface="Arial"/>
          <a:cs typeface="Arial"/>
        </a:font>
        <a:srgbClr val="FFFFFF"/>
      </a:tcTxStyle>
      <a:tcStyle>
        <a:tcBdr/>
        <a:fill>
          <a:solidFill>
            <a:srgbClr val="9D66F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9D66F9"/>
          </a:solidFill>
        </a:fill>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9D66F9"/>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74" y="156"/>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4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5"/>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8" name="Google Shape;88;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45"/>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4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96" name="Google Shape;96;p4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4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4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4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4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4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4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4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4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4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4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8"/>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8"/>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8"/>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8"/>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8"/>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9"/>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9"/>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9"/>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9"/>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9"/>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9"/>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9"/>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9"/>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9"/>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9"/>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7"/>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7"/>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8"/>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8"/>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8"/>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8"/>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8"/>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8"/>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3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5" name="Google Shape;45;p3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6" name="Google Shape;46;p39"/>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47" name="Google Shape;47;p3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 name="Google Shape;48;p3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 name="Google Shape;53;p4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54" name="Google Shape;54;p4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55" name="Google Shape;55;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57" name="Google Shape;57;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58"/>
        <p:cNvGrpSpPr/>
        <p:nvPr/>
      </p:nvGrpSpPr>
      <p:grpSpPr>
        <a:xfrm>
          <a:off x="0" y="0"/>
          <a:ext cx="0" cy="0"/>
          <a:chOff x="0" y="0"/>
          <a:chExt cx="0" cy="0"/>
        </a:xfrm>
      </p:grpSpPr>
      <p:sp>
        <p:nvSpPr>
          <p:cNvPr id="59" name="Google Shape;59;p41"/>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1"/>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1" name="Google Shape;61;p41"/>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62" name="Google Shape;62;p41"/>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63" name="Google Shape;63;p4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64" name="Google Shape;64;p4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65"/>
        <p:cNvGrpSpPr/>
        <p:nvPr/>
      </p:nvGrpSpPr>
      <p:grpSpPr>
        <a:xfrm>
          <a:off x="0" y="0"/>
          <a:ext cx="0" cy="0"/>
          <a:chOff x="0" y="0"/>
          <a:chExt cx="0" cy="0"/>
        </a:xfrm>
      </p:grpSpPr>
      <p:sp>
        <p:nvSpPr>
          <p:cNvPr id="66" name="Google Shape;66;p4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68" name="Google Shape;68;p42"/>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69" name="Google Shape;69;p42"/>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70" name="Google Shape;70;p42"/>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71" name="Google Shape;71;p42"/>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2" name="Google Shape;72;p42"/>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73"/>
        <p:cNvGrpSpPr/>
        <p:nvPr/>
      </p:nvGrpSpPr>
      <p:grpSpPr>
        <a:xfrm>
          <a:off x="0" y="0"/>
          <a:ext cx="0" cy="0"/>
          <a:chOff x="0" y="0"/>
          <a:chExt cx="0" cy="0"/>
        </a:xfrm>
      </p:grpSpPr>
      <p:sp>
        <p:nvSpPr>
          <p:cNvPr id="74" name="Google Shape;74;p43"/>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43"/>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76" name="Google Shape;76;p43"/>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77" name="Google Shape;77;p43"/>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8" name="Google Shape;78;p43"/>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4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4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4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s/docs/Web/JavaScript/Guide/Expressions_and_Operators" TargetMode="External"/><Relationship Id="rId7" Type="http://schemas.openxmlformats.org/officeDocument/2006/relationships/hyperlink" Target="https://www.w3schools.com/js/js_loop_while.asp"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s://www.w3schools.com/js/js_loop_for.asp" TargetMode="External"/><Relationship Id="rId5" Type="http://schemas.openxmlformats.org/officeDocument/2006/relationships/hyperlink" Target="https://www.raulprietofernandez.net/blog/programacion/como-hacer-bucles-en-javascript" TargetMode="External"/><Relationship Id="rId4" Type="http://schemas.openxmlformats.org/officeDocument/2006/relationships/hyperlink" Target="https://developer.mozilla.org/es/docs/Learn/JavaScript/Building_blocks/conditional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a:bodyPr>
          <a:lstStyle/>
          <a:p>
            <a:pPr marL="0" marR="0" lvl="0" indent="0" algn="ctr" rtl="0">
              <a:lnSpc>
                <a:spcPct val="100000"/>
              </a:lnSpc>
              <a:spcBef>
                <a:spcPts val="0"/>
              </a:spcBef>
              <a:spcAft>
                <a:spcPts val="0"/>
              </a:spcAft>
              <a:buClr>
                <a:schemeClr val="dk1"/>
              </a:buClr>
              <a:buSzPct val="100000"/>
              <a:buFont typeface="Arial"/>
              <a:buNone/>
            </a:pPr>
            <a:r>
              <a:rPr lang="es" sz="3700" b="1" i="0" u="none" strike="noStrike" cap="none">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14</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Javascript 2</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4" name="Google Shape;214;p10"/>
          <p:cNvPicPr preferRelativeResize="0"/>
          <p:nvPr/>
        </p:nvPicPr>
        <p:blipFill rotWithShape="1">
          <a:blip r:embed="rId3">
            <a:alphaModFix/>
          </a:blip>
          <a:srcRect/>
          <a:stretch/>
        </p:blipFill>
        <p:spPr>
          <a:xfrm>
            <a:off x="4832402" y="1073318"/>
            <a:ext cx="3701920" cy="3416400"/>
          </a:xfrm>
          <a:prstGeom prst="rect">
            <a:avLst/>
          </a:prstGeom>
          <a:noFill/>
          <a:ln>
            <a:noFill/>
          </a:ln>
        </p:spPr>
      </p:pic>
      <p:sp>
        <p:nvSpPr>
          <p:cNvPr id="215" name="Google Shape;215;p1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Jerarquía de los operadores</a:t>
            </a:r>
            <a:endParaRPr/>
          </a:p>
        </p:txBody>
      </p:sp>
      <p:sp>
        <p:nvSpPr>
          <p:cNvPr id="216" name="Google Shape;216;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Al igual que ocurre en las matemáticas, los operadores en programación tienen un orden de prioridad.</a:t>
            </a:r>
            <a:endParaRPr/>
          </a:p>
          <a:p>
            <a:pPr marL="0" lvl="0" indent="0" algn="l" rtl="0">
              <a:lnSpc>
                <a:spcPct val="115000"/>
              </a:lnSpc>
              <a:spcBef>
                <a:spcPts val="1200"/>
              </a:spcBef>
              <a:spcAft>
                <a:spcPts val="0"/>
              </a:spcAft>
              <a:buClr>
                <a:schemeClr val="dk1"/>
              </a:buClr>
              <a:buSzPts val="1100"/>
              <a:buFont typeface="Arial"/>
              <a:buNone/>
            </a:pPr>
            <a:r>
              <a:rPr lang="es"/>
              <a:t>Este orden es el siguiente (de menos prioritario a más prioritario): operadores booleanos; operadores de comparación, y finalmente los aritméticos (con el mismo orden de prioridad que en las matemáticas).</a:t>
            </a:r>
            <a:endParaRPr/>
          </a:p>
          <a:p>
            <a:pPr marL="0" lvl="0" indent="0" algn="l" rtl="0">
              <a:lnSpc>
                <a:spcPct val="115000"/>
              </a:lnSpc>
              <a:spcBef>
                <a:spcPts val="1200"/>
              </a:spcBef>
              <a:spcAft>
                <a:spcPts val="1200"/>
              </a:spcAft>
              <a:buSzPts val="1400"/>
              <a:buNone/>
            </a:pPr>
            <a:r>
              <a:rPr lang="es"/>
              <a:t>Este orden de prioridad se puede alterar con el uso de los paréntesis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1"/>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Estructuras de control</a:t>
            </a:r>
            <a:endParaRPr/>
          </a:p>
        </p:txBody>
      </p:sp>
      <p:sp>
        <p:nvSpPr>
          <p:cNvPr id="222" name="Google Shape;222;p11"/>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700"/>
              <a:buNone/>
            </a:pPr>
            <a:r>
              <a:rPr lang="es" sz="1600"/>
              <a:t>Las</a:t>
            </a:r>
            <a:r>
              <a:rPr lang="es" sz="1600" b="1">
                <a:latin typeface="Montserrat"/>
                <a:ea typeface="Montserrat"/>
                <a:cs typeface="Montserrat"/>
                <a:sym typeface="Montserrat"/>
              </a:rPr>
              <a:t> estructuras de control de flujo</a:t>
            </a:r>
            <a:r>
              <a:rPr lang="es" sz="1600"/>
              <a:t>, son instrucciones que nos permiten evaluar si se puede cumplir una condición o no, o si debe ser evaluada </a:t>
            </a:r>
            <a:r>
              <a:rPr lang="es" sz="1600" b="1">
                <a:latin typeface="Montserrat"/>
                <a:ea typeface="Montserrat"/>
                <a:cs typeface="Montserrat"/>
                <a:sym typeface="Montserrat"/>
              </a:rPr>
              <a:t>n</a:t>
            </a:r>
            <a:r>
              <a:rPr lang="es" sz="1600"/>
              <a:t> veces.</a:t>
            </a:r>
            <a:endParaRPr sz="1600"/>
          </a:p>
          <a:p>
            <a:pPr marL="0" lvl="0" indent="0" algn="l" rtl="0">
              <a:lnSpc>
                <a:spcPct val="90000"/>
              </a:lnSpc>
              <a:spcBef>
                <a:spcPts val="0"/>
              </a:spcBef>
              <a:spcAft>
                <a:spcPts val="0"/>
              </a:spcAft>
              <a:buSzPts val="1700"/>
              <a:buNone/>
            </a:pPr>
            <a:r>
              <a:rPr lang="es" sz="1600"/>
              <a:t>Los </a:t>
            </a:r>
            <a:r>
              <a:rPr lang="es" sz="1600" b="1">
                <a:latin typeface="Montserrat"/>
                <a:ea typeface="Montserrat"/>
                <a:cs typeface="Montserrat"/>
                <a:sym typeface="Montserrat"/>
              </a:rPr>
              <a:t>condicionales</a:t>
            </a:r>
            <a:r>
              <a:rPr lang="es" sz="1600"/>
              <a:t> nos permiten evaluar si una condición cumple o no. Su sintaxis es muy sencilla: podemos evaluar si la condición es </a:t>
            </a:r>
            <a:r>
              <a:rPr lang="es" sz="1600" b="1">
                <a:latin typeface="Montserrat"/>
                <a:ea typeface="Montserrat"/>
                <a:cs typeface="Montserrat"/>
                <a:sym typeface="Montserrat"/>
              </a:rPr>
              <a:t>verdadera</a:t>
            </a:r>
            <a:r>
              <a:rPr lang="es" sz="1600"/>
              <a:t> o </a:t>
            </a:r>
            <a:r>
              <a:rPr lang="es" sz="1600" b="1">
                <a:latin typeface="Montserrat"/>
                <a:ea typeface="Montserrat"/>
                <a:cs typeface="Montserrat"/>
                <a:sym typeface="Montserrat"/>
              </a:rPr>
              <a:t>falsa</a:t>
            </a:r>
            <a:r>
              <a:rPr lang="es" sz="1600"/>
              <a:t>. Incluso podemos añadir opciones en el caso de que no se cumpla la primera condición y se deban evaluar más.</a:t>
            </a:r>
            <a:endParaRPr sz="1600"/>
          </a:p>
          <a:p>
            <a:pPr marL="0" lvl="0" indent="0" algn="l" rtl="0">
              <a:lnSpc>
                <a:spcPct val="90000"/>
              </a:lnSpc>
              <a:spcBef>
                <a:spcPts val="0"/>
              </a:spcBef>
              <a:spcAft>
                <a:spcPts val="0"/>
              </a:spcAft>
              <a:buSzPts val="1700"/>
              <a:buNone/>
            </a:pPr>
            <a:r>
              <a:rPr lang="es" sz="1600"/>
              <a:t>Además, existen otras estructuras de control, a las que se les suele denominar </a:t>
            </a:r>
            <a:r>
              <a:rPr lang="es" sz="1600" b="1">
                <a:latin typeface="Montserrat"/>
                <a:ea typeface="Montserrat"/>
                <a:cs typeface="Montserrat"/>
                <a:sym typeface="Montserrat"/>
              </a:rPr>
              <a:t>ciclos</a:t>
            </a:r>
            <a:r>
              <a:rPr lang="es" sz="1600"/>
              <a:t>, </a:t>
            </a:r>
            <a:r>
              <a:rPr lang="es" sz="1600" b="1">
                <a:latin typeface="Montserrat"/>
                <a:ea typeface="Montserrat"/>
                <a:cs typeface="Montserrat"/>
                <a:sym typeface="Montserrat"/>
              </a:rPr>
              <a:t>bucles</a:t>
            </a:r>
            <a:r>
              <a:rPr lang="es" sz="1600"/>
              <a:t> o </a:t>
            </a:r>
            <a:r>
              <a:rPr lang="es" sz="1600" b="1">
                <a:latin typeface="Montserrat"/>
                <a:ea typeface="Montserrat"/>
                <a:cs typeface="Montserrat"/>
                <a:sym typeface="Montserrat"/>
              </a:rPr>
              <a:t>loops</a:t>
            </a:r>
            <a:r>
              <a:rPr lang="es" sz="1600"/>
              <a:t>. En ellos se evalúa una condición </a:t>
            </a:r>
            <a:r>
              <a:rPr lang="es" sz="1600" b="1">
                <a:latin typeface="Montserrat"/>
                <a:ea typeface="Montserrat"/>
                <a:cs typeface="Montserrat"/>
                <a:sym typeface="Montserrat"/>
              </a:rPr>
              <a:t>n</a:t>
            </a:r>
            <a:r>
              <a:rPr lang="es" sz="1600"/>
              <a:t> veces hasta que ésta se cumpla. Son estructuras existentes en casi todos los lenguajes de programación, como los bucles </a:t>
            </a:r>
            <a:r>
              <a:rPr lang="es" sz="1600" b="1">
                <a:latin typeface="Montserrat"/>
                <a:ea typeface="Montserrat"/>
                <a:cs typeface="Montserrat"/>
                <a:sym typeface="Montserrat"/>
              </a:rPr>
              <a:t>for</a:t>
            </a:r>
            <a:r>
              <a:rPr lang="es" sz="1600"/>
              <a:t> y </a:t>
            </a:r>
            <a:r>
              <a:rPr lang="es" sz="1600" b="1">
                <a:latin typeface="Montserrat"/>
                <a:ea typeface="Montserrat"/>
                <a:cs typeface="Montserrat"/>
                <a:sym typeface="Montserrat"/>
              </a:rPr>
              <a:t>while</a:t>
            </a:r>
            <a:r>
              <a:rPr lang="es" sz="1600"/>
              <a:t>, entre otros.‌</a:t>
            </a:r>
            <a:endParaRPr sz="1600"/>
          </a:p>
          <a:p>
            <a:pPr marL="0" lvl="0" indent="0" algn="l" rtl="0">
              <a:lnSpc>
                <a:spcPct val="100000"/>
              </a:lnSpc>
              <a:spcBef>
                <a:spcPts val="0"/>
              </a:spcBef>
              <a:spcAft>
                <a:spcPts val="0"/>
              </a:spcAft>
              <a:buClr>
                <a:schemeClr val="dk1"/>
              </a:buClr>
              <a:buSzPts val="1100"/>
              <a:buFont typeface="Arial"/>
              <a:buNone/>
            </a:pP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a:t>
            </a:r>
            <a:endParaRPr/>
          </a:p>
        </p:txBody>
      </p:sp>
      <p:sp>
        <p:nvSpPr>
          <p:cNvPr id="228" name="Google Shape;228;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Para controlar el flujo de la ejecución estableciendo alternativas, es decir, que una serie de enunciados se ejecuten en algunas ocasiones y en otras no, existen las estructuras condicionales. En </a:t>
            </a:r>
            <a:r>
              <a:rPr lang="es" sz="1650" b="1"/>
              <a:t>JS</a:t>
            </a:r>
            <a:r>
              <a:rPr lang="es" sz="1650"/>
              <a:t> disponemos de las siguientes:</a:t>
            </a:r>
            <a:endParaRPr sz="1650"/>
          </a:p>
          <a:p>
            <a:pPr marL="0" lvl="0" indent="0" algn="l" rtl="0">
              <a:lnSpc>
                <a:spcPct val="115000"/>
              </a:lnSpc>
              <a:spcBef>
                <a:spcPts val="1200"/>
              </a:spcBef>
              <a:spcAft>
                <a:spcPts val="1200"/>
              </a:spcAft>
              <a:buSzPts val="1800"/>
              <a:buNone/>
            </a:pPr>
            <a:endParaRPr sz="1650"/>
          </a:p>
        </p:txBody>
      </p:sp>
      <p:pic>
        <p:nvPicPr>
          <p:cNvPr id="229" name="Google Shape;229;p12"/>
          <p:cNvPicPr preferRelativeResize="0"/>
          <p:nvPr/>
        </p:nvPicPr>
        <p:blipFill rotWithShape="1">
          <a:blip r:embed="rId3">
            <a:alphaModFix/>
          </a:blip>
          <a:srcRect/>
          <a:stretch/>
        </p:blipFill>
        <p:spPr>
          <a:xfrm>
            <a:off x="1297624" y="2415371"/>
            <a:ext cx="6548803" cy="17468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Condicionales</a:t>
            </a:r>
            <a:endParaRPr/>
          </a:p>
        </p:txBody>
      </p:sp>
      <p:sp>
        <p:nvSpPr>
          <p:cNvPr id="235" name="Google Shape;235;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Existe un orden para el desarrollo de un programa, y se lo conoce como “flujo del programa”.</a:t>
            </a:r>
            <a:endParaRPr sz="1650"/>
          </a:p>
          <a:p>
            <a:pPr marL="0" lvl="0" indent="0" algn="l" rtl="0">
              <a:lnSpc>
                <a:spcPct val="115000"/>
              </a:lnSpc>
              <a:spcBef>
                <a:spcPts val="1200"/>
              </a:spcBef>
              <a:spcAft>
                <a:spcPts val="0"/>
              </a:spcAft>
              <a:buSzPts val="1800"/>
              <a:buNone/>
            </a:pPr>
            <a:r>
              <a:rPr lang="es" sz="1650"/>
              <a:t>Por defecto, el navegador leerá el script de forma secuencial, una línea luego de otra, desde arriba hacia abajo. Normalmente, la ejecución de la línea 5 nunca ocurrirá antes de la línea 3. </a:t>
            </a:r>
            <a:endParaRPr sz="1650"/>
          </a:p>
          <a:p>
            <a:pPr marL="0" lvl="0" indent="0" algn="l" rtl="0">
              <a:lnSpc>
                <a:spcPct val="115000"/>
              </a:lnSpc>
              <a:spcBef>
                <a:spcPts val="1200"/>
              </a:spcBef>
              <a:spcAft>
                <a:spcPts val="1200"/>
              </a:spcAft>
              <a:buSzPts val="1800"/>
              <a:buNone/>
            </a:pPr>
            <a:r>
              <a:rPr lang="es" sz="1650"/>
              <a:t>Al escribir un programa necesitamos establecer </a:t>
            </a:r>
            <a:r>
              <a:rPr lang="es" sz="1650" b="1"/>
              <a:t>condiciones</a:t>
            </a:r>
            <a:r>
              <a:rPr lang="es" sz="1650"/>
              <a:t> o </a:t>
            </a:r>
            <a:r>
              <a:rPr lang="es" sz="1650" b="1"/>
              <a:t>decisiones</a:t>
            </a:r>
            <a:r>
              <a:rPr lang="es" sz="1650"/>
              <a:t>, a partir de las cuales el navegador realiza una acción “A” si se cumple una condición o una acción “B” si no se cumple. Este es el primer tipo de estructura de control que analizaremos. </a:t>
            </a:r>
            <a:endParaRPr sz="16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If </a:t>
            </a:r>
            <a:endParaRPr/>
          </a:p>
        </p:txBody>
      </p:sp>
      <p:sp>
        <p:nvSpPr>
          <p:cNvPr id="241" name="Google Shape;241;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El más conocido de estos mecanismos de estructura de control es el </a:t>
            </a:r>
            <a:r>
              <a:rPr lang="es" sz="1650" b="1"/>
              <a:t>if </a:t>
            </a:r>
            <a:r>
              <a:rPr lang="es" sz="1650"/>
              <a:t>(</a:t>
            </a:r>
            <a:r>
              <a:rPr lang="es" sz="1650" i="1"/>
              <a:t>si</a:t>
            </a:r>
            <a:r>
              <a:rPr lang="es" sz="1650"/>
              <a:t> condicional). Podemos indicar que se tome un camino sólo si se cumple la condición que establezcamos. Si no se cumple no se ejecuta nada y el programa sigue su curso:</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42" name="Google Shape;242;p14"/>
          <p:cNvSpPr/>
          <p:nvPr/>
        </p:nvSpPr>
        <p:spPr>
          <a:xfrm>
            <a:off x="847843" y="2745808"/>
            <a:ext cx="4616100" cy="1385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let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nota</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7</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"Nota: "</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nota</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5F6167"/>
                </a:solidFill>
                <a:latin typeface="Consolas"/>
                <a:ea typeface="Consolas"/>
                <a:cs typeface="Consolas"/>
                <a:sym typeface="Consolas"/>
              </a:rPr>
              <a:t>// Condición (si nota es mayor o igual a 5)</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if</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nota</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&gt;=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5</a:t>
            </a:r>
            <a:r>
              <a:rPr lang="es" sz="14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"¡Estoy aprobado!"</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243" name="Google Shape;243;p14"/>
          <p:cNvSpPr txBox="1"/>
          <p:nvPr/>
        </p:nvSpPr>
        <p:spPr>
          <a:xfrm>
            <a:off x="5562050" y="2745800"/>
            <a:ext cx="29292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95959"/>
                </a:solidFill>
                <a:latin typeface="Montserrat"/>
                <a:ea typeface="Montserrat"/>
                <a:cs typeface="Montserrat"/>
                <a:sym typeface="Montserrat"/>
              </a:rPr>
              <a:t>Cómo el valor de nota es superior a 5, nos aparece en la consola el mensaje «</a:t>
            </a:r>
            <a:r>
              <a:rPr lang="es" sz="1200" b="0" i="1" u="none" strike="noStrike" cap="none">
                <a:solidFill>
                  <a:srgbClr val="595959"/>
                </a:solidFill>
                <a:latin typeface="Montserrat"/>
                <a:ea typeface="Montserrat"/>
                <a:cs typeface="Montserrat"/>
                <a:sym typeface="Montserrat"/>
              </a:rPr>
              <a:t>¡Estoy aprobado!</a:t>
            </a:r>
            <a:r>
              <a:rPr lang="es" sz="1200" b="0" i="0" u="none" strike="noStrike" cap="none">
                <a:solidFill>
                  <a:srgbClr val="595959"/>
                </a:solidFill>
                <a:latin typeface="Montserrat"/>
                <a:ea typeface="Montserrat"/>
                <a:cs typeface="Montserrat"/>
                <a:sym typeface="Montserrat"/>
              </a:rPr>
              <a:t>». Sin embargo, si modificamos en la primera línea el valor de nota a un valor inferior a 5, no aparecerá el mensaje.</a:t>
            </a:r>
            <a:endParaRPr sz="12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If / else </a:t>
            </a:r>
            <a:endParaRPr/>
          </a:p>
        </p:txBody>
      </p:sp>
      <p:sp>
        <p:nvSpPr>
          <p:cNvPr id="249" name="Google Shape;249;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Si utilizamos </a:t>
            </a:r>
            <a:r>
              <a:rPr lang="es" sz="1650" b="1"/>
              <a:t>if</a:t>
            </a:r>
            <a:r>
              <a:rPr lang="es" sz="1650"/>
              <a:t> seguido de un</a:t>
            </a:r>
            <a:r>
              <a:rPr lang="es" sz="1650" b="1"/>
              <a:t> else</a:t>
            </a:r>
            <a:r>
              <a:rPr lang="es" sz="1650"/>
              <a:t> podemos establecer una acción “A” si se cumple la condición, y una acción “B”.</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50" name="Google Shape;250;p15"/>
          <p:cNvSpPr txBox="1"/>
          <p:nvPr/>
        </p:nvSpPr>
        <p:spPr>
          <a:xfrm>
            <a:off x="630350" y="2102450"/>
            <a:ext cx="2929200" cy="166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chemeClr val="dk2"/>
                </a:solidFill>
                <a:latin typeface="Montserrat"/>
                <a:ea typeface="Montserrat"/>
                <a:cs typeface="Montserrat"/>
                <a:sym typeface="Montserrat"/>
              </a:rPr>
              <a:t>Modificamos el ejemplo anterior para mostrar también un mensaje cuando estamos suspendidos, pero en este caso, en lugar de mostrar el mensaje directamente con </a:t>
            </a:r>
            <a:r>
              <a:rPr lang="es" sz="1200" b="1" i="0" u="none" strike="noStrike" cap="none">
                <a:solidFill>
                  <a:schemeClr val="dk2"/>
                </a:solidFill>
                <a:latin typeface="Montserrat"/>
                <a:ea typeface="Montserrat"/>
                <a:cs typeface="Montserrat"/>
                <a:sym typeface="Montserrat"/>
              </a:rPr>
              <a:t>console.log</a:t>
            </a:r>
            <a:r>
              <a:rPr lang="es" sz="1200" b="0" i="0" u="none" strike="noStrike" cap="none">
                <a:solidFill>
                  <a:schemeClr val="dk2"/>
                </a:solidFill>
                <a:latin typeface="Montserrat"/>
                <a:ea typeface="Montserrat"/>
                <a:cs typeface="Montserrat"/>
                <a:sym typeface="Montserrat"/>
              </a:rPr>
              <a:t> guardamos el texto en una nueva variable llamada calificación:</a:t>
            </a:r>
            <a:endParaRPr sz="1200" b="0" i="0" u="none" strike="noStrike" cap="none">
              <a:solidFill>
                <a:srgbClr val="000000"/>
              </a:solidFill>
              <a:latin typeface="Montserrat"/>
              <a:ea typeface="Montserrat"/>
              <a:cs typeface="Montserrat"/>
              <a:sym typeface="Montserrat"/>
            </a:endParaRPr>
          </a:p>
        </p:txBody>
      </p:sp>
      <p:sp>
        <p:nvSpPr>
          <p:cNvPr id="251" name="Google Shape;251;p15"/>
          <p:cNvSpPr/>
          <p:nvPr/>
        </p:nvSpPr>
        <p:spPr>
          <a:xfrm>
            <a:off x="3624025" y="2105600"/>
            <a:ext cx="4930800" cy="2471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let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nota</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7</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"El examen ha resultado:"</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5F6167"/>
                </a:solidFill>
                <a:latin typeface="Consolas"/>
                <a:ea typeface="Consolas"/>
                <a:cs typeface="Consolas"/>
                <a:sym typeface="Consolas"/>
              </a:rPr>
              <a:t>// Condición</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if</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nota</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&lt;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5</a:t>
            </a:r>
            <a:r>
              <a:rPr lang="es" sz="14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5F6167"/>
                </a:solidFill>
                <a:latin typeface="Consolas"/>
                <a:ea typeface="Consolas"/>
                <a:cs typeface="Consolas"/>
                <a:sym typeface="Consolas"/>
              </a:rPr>
              <a:t>// Acción A (nota es menor que 5)</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calificacion</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96E072"/>
                </a:solidFill>
                <a:latin typeface="Consolas"/>
                <a:ea typeface="Consolas"/>
                <a:cs typeface="Consolas"/>
                <a:sym typeface="Consolas"/>
              </a:rPr>
              <a:t>"suspendido"</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C74DED"/>
                </a:solidFill>
                <a:latin typeface="Consolas"/>
                <a:ea typeface="Consolas"/>
                <a:cs typeface="Consolas"/>
                <a:sym typeface="Consolas"/>
              </a:rPr>
              <a:t>else</a:t>
            </a:r>
            <a:r>
              <a:rPr lang="es" sz="14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5F6167"/>
                </a:solidFill>
                <a:latin typeface="Consolas"/>
                <a:ea typeface="Consolas"/>
                <a:cs typeface="Consolas"/>
                <a:sym typeface="Consolas"/>
              </a:rPr>
              <a:t>// Acción B: (nota es mayor o igual que 5)</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calificacion</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96E072"/>
                </a:solidFill>
                <a:latin typeface="Consolas"/>
                <a:ea typeface="Consolas"/>
                <a:cs typeface="Consolas"/>
                <a:sym typeface="Consolas"/>
              </a:rPr>
              <a:t>"aprobado"</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"Estoy"</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calificacion</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Operador ternario</a:t>
            </a:r>
            <a:endParaRPr/>
          </a:p>
        </p:txBody>
      </p:sp>
      <p:sp>
        <p:nvSpPr>
          <p:cNvPr id="257" name="Google Shape;257;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El </a:t>
            </a:r>
            <a:r>
              <a:rPr lang="es" sz="1650" b="1"/>
              <a:t>operador ternario</a:t>
            </a:r>
            <a:r>
              <a:rPr lang="es" sz="1650"/>
              <a:t> es una alternativa de condicional</a:t>
            </a:r>
            <a:r>
              <a:rPr lang="es" sz="1650" b="1"/>
              <a:t> if/else</a:t>
            </a:r>
            <a:r>
              <a:rPr lang="es" sz="1650"/>
              <a:t> con una sintaxis más corta y, en muchos casos, más legible. Los dos scripts siguientes hacen lo mismo. El primero usa if/else, el segundo el operador ternario:</a:t>
            </a:r>
            <a:endParaRPr sz="1650"/>
          </a:p>
        </p:txBody>
      </p:sp>
      <p:sp>
        <p:nvSpPr>
          <p:cNvPr id="258" name="Google Shape;258;p16"/>
          <p:cNvSpPr/>
          <p:nvPr/>
        </p:nvSpPr>
        <p:spPr>
          <a:xfrm>
            <a:off x="1171146" y="3737159"/>
            <a:ext cx="64386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5F6167"/>
                </a:solidFill>
                <a:latin typeface="Consolas"/>
                <a:ea typeface="Consolas"/>
                <a:cs typeface="Consolas"/>
                <a:sym typeface="Consolas"/>
              </a:rPr>
              <a:t>// Operador ternario: (condición ? verdadero : falso)</a:t>
            </a:r>
            <a:endParaRPr sz="14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let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calificacion</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nota</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&lt;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5</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96E072"/>
                </a:solidFill>
                <a:latin typeface="Consolas"/>
                <a:ea typeface="Consolas"/>
                <a:cs typeface="Consolas"/>
                <a:sym typeface="Consolas"/>
              </a:rPr>
              <a:t>"suspendido"</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96E072"/>
                </a:solidFill>
                <a:latin typeface="Consolas"/>
                <a:ea typeface="Consolas"/>
                <a:cs typeface="Consolas"/>
                <a:sym typeface="Consolas"/>
              </a:rPr>
              <a:t>"aprobado"</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"Estoy"</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calificacion</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259" name="Google Shape;259;p16"/>
          <p:cNvSpPr/>
          <p:nvPr/>
        </p:nvSpPr>
        <p:spPr>
          <a:xfrm>
            <a:off x="2638575" y="2282150"/>
            <a:ext cx="3586500" cy="1424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if</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nota</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&lt;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calificacion</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"suspendido"</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C74DED"/>
                </a:solidFill>
                <a:latin typeface="Consolas"/>
                <a:ea typeface="Consolas"/>
                <a:cs typeface="Consolas"/>
                <a:sym typeface="Consolas"/>
              </a:rPr>
              <a:t>else</a:t>
            </a:r>
            <a:r>
              <a:rPr lang="es" sz="14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calificacion</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"aprobado"</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"Estoy"</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calificacion</a:t>
            </a:r>
            <a:r>
              <a:rPr lang="es" sz="1400" b="0" i="0" u="none" strike="noStrike" cap="none">
                <a:solidFill>
                  <a:srgbClr val="D5CED9"/>
                </a:solidFill>
                <a:latin typeface="Consolas"/>
                <a:ea typeface="Consolas"/>
                <a:cs typeface="Consolas"/>
                <a:sym typeface="Consolas"/>
              </a:rPr>
              <a: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If múltiple</a:t>
            </a:r>
            <a:endParaRPr/>
          </a:p>
        </p:txBody>
      </p:sp>
      <p:sp>
        <p:nvSpPr>
          <p:cNvPr id="265" name="Google Shape;265;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Para analizar más de 2 condiciones podemos anidar varios </a:t>
            </a:r>
            <a:r>
              <a:rPr lang="es" sz="1650" b="1"/>
              <a:t>if/else</a:t>
            </a:r>
            <a:r>
              <a:rPr lang="es" sz="1650"/>
              <a:t> uno dentro de otro, de la siguiente forma:</a:t>
            </a:r>
            <a:endParaRPr sz="1650"/>
          </a:p>
        </p:txBody>
      </p:sp>
      <p:sp>
        <p:nvSpPr>
          <p:cNvPr id="266" name="Google Shape;266;p17"/>
          <p:cNvSpPr/>
          <p:nvPr/>
        </p:nvSpPr>
        <p:spPr>
          <a:xfrm>
            <a:off x="2501425" y="2083600"/>
            <a:ext cx="4141200" cy="2507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C74DED"/>
                </a:solidFill>
                <a:latin typeface="Consolas"/>
                <a:ea typeface="Consolas"/>
                <a:cs typeface="Consolas"/>
                <a:sym typeface="Consolas"/>
              </a:rPr>
              <a:t>let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nota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7</a:t>
            </a: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F39C12"/>
                </a:solidFill>
                <a:latin typeface="Consolas"/>
                <a:ea typeface="Consolas"/>
                <a:cs typeface="Consolas"/>
                <a:sym typeface="Consolas"/>
              </a:rPr>
              <a:t>console</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log</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"He realizado mi examen."</a:t>
            </a: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5F6167"/>
                </a:solidFill>
                <a:latin typeface="Consolas"/>
                <a:ea typeface="Consolas"/>
                <a:cs typeface="Consolas"/>
                <a:sym typeface="Consolas"/>
              </a:rPr>
              <a:t>// Condición</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C74DED"/>
                </a:solidFill>
                <a:latin typeface="Consolas"/>
                <a:ea typeface="Consolas"/>
                <a:cs typeface="Consolas"/>
                <a:sym typeface="Consolas"/>
              </a:rPr>
              <a:t>if</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nota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&lt;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5</a:t>
            </a:r>
            <a:r>
              <a:rPr lang="es" sz="12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calificacion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96E072"/>
                </a:solidFill>
                <a:latin typeface="Consolas"/>
                <a:ea typeface="Consolas"/>
                <a:cs typeface="Consolas"/>
                <a:sym typeface="Consolas"/>
              </a:rPr>
              <a:t>"Insuficiente"</a:t>
            </a:r>
            <a:r>
              <a:rPr lang="es" sz="12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else</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if</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nota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&lt;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6</a:t>
            </a:r>
            <a:r>
              <a:rPr lang="es" sz="12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calificación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96E072"/>
                </a:solidFill>
                <a:latin typeface="Consolas"/>
                <a:ea typeface="Consolas"/>
                <a:cs typeface="Consolas"/>
                <a:sym typeface="Consolas"/>
              </a:rPr>
              <a:t>"Suficiente"</a:t>
            </a: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else</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if</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nota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&lt;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8</a:t>
            </a:r>
            <a:r>
              <a:rPr lang="es" sz="12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calificacion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96E072"/>
                </a:solidFill>
                <a:latin typeface="Consolas"/>
                <a:ea typeface="Consolas"/>
                <a:cs typeface="Consolas"/>
                <a:sym typeface="Consolas"/>
              </a:rPr>
              <a:t>"Bien"</a:t>
            </a: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else</a:t>
            </a:r>
            <a:r>
              <a:rPr lang="es" sz="12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calificacion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96E072"/>
                </a:solidFill>
                <a:latin typeface="Consolas"/>
                <a:ea typeface="Consolas"/>
                <a:cs typeface="Consolas"/>
                <a:sym typeface="Consolas"/>
              </a:rPr>
              <a:t>"Sobresaliente"</a:t>
            </a: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F39C12"/>
                </a:solidFill>
                <a:latin typeface="Consolas"/>
                <a:ea typeface="Consolas"/>
                <a:cs typeface="Consolas"/>
                <a:sym typeface="Consolas"/>
              </a:rPr>
              <a:t>console</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log</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"He obtenido un"</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calificacion</a:t>
            </a:r>
            <a:r>
              <a:rPr lang="es" sz="12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272" name="Google Shape;272;p18"/>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Switch</a:t>
            </a:r>
            <a:endParaRPr/>
          </a:p>
        </p:txBody>
      </p:sp>
      <p:sp>
        <p:nvSpPr>
          <p:cNvPr id="273" name="Google Shape;273;p18"/>
          <p:cNvSpPr txBo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marR="0" lvl="0" indent="0" algn="l" rtl="0">
              <a:lnSpc>
                <a:spcPct val="105000"/>
              </a:lnSpc>
              <a:spcBef>
                <a:spcPts val="0"/>
              </a:spcBef>
              <a:spcAft>
                <a:spcPts val="0"/>
              </a:spcAft>
              <a:buClr>
                <a:srgbClr val="000000"/>
              </a:buClr>
              <a:buSzPts val="1018"/>
              <a:buFont typeface="Arial"/>
              <a:buNone/>
            </a:pPr>
            <a:r>
              <a:rPr lang="es" sz="1195" b="0" i="0" u="none" strike="noStrike" cap="none">
                <a:solidFill>
                  <a:srgbClr val="595959"/>
                </a:solidFill>
                <a:latin typeface="Montserrat"/>
                <a:ea typeface="Montserrat"/>
                <a:cs typeface="Montserrat"/>
                <a:sym typeface="Montserrat"/>
              </a:rPr>
              <a:t>La estructura de control </a:t>
            </a:r>
            <a:r>
              <a:rPr lang="es" sz="1195" b="1" i="0" u="none" strike="noStrike" cap="none">
                <a:solidFill>
                  <a:srgbClr val="595959"/>
                </a:solidFill>
                <a:latin typeface="Montserrat"/>
                <a:ea typeface="Montserrat"/>
                <a:cs typeface="Montserrat"/>
                <a:sym typeface="Montserrat"/>
              </a:rPr>
              <a:t>switch</a:t>
            </a:r>
            <a:r>
              <a:rPr lang="es" sz="1195" b="0" i="0" u="none" strike="noStrike" cap="none">
                <a:solidFill>
                  <a:srgbClr val="595959"/>
                </a:solidFill>
                <a:latin typeface="Montserrat"/>
                <a:ea typeface="Montserrat"/>
                <a:cs typeface="Montserrat"/>
                <a:sym typeface="Montserrat"/>
              </a:rPr>
              <a:t> permite definir casos específicos a realizar en el caso de que la variable expuesta como condición</a:t>
            </a:r>
            <a:r>
              <a:rPr lang="es" sz="1195" b="1" i="0" u="none" strike="noStrike" cap="none">
                <a:solidFill>
                  <a:srgbClr val="595959"/>
                </a:solidFill>
                <a:latin typeface="Montserrat"/>
                <a:ea typeface="Montserrat"/>
                <a:cs typeface="Montserrat"/>
                <a:sym typeface="Montserrat"/>
              </a:rPr>
              <a:t> sea igual</a:t>
            </a:r>
            <a:r>
              <a:rPr lang="es" sz="1195" b="0" i="0" u="none" strike="noStrike" cap="none">
                <a:solidFill>
                  <a:srgbClr val="595959"/>
                </a:solidFill>
                <a:latin typeface="Montserrat"/>
                <a:ea typeface="Montserrat"/>
                <a:cs typeface="Montserrat"/>
                <a:sym typeface="Montserrat"/>
              </a:rPr>
              <a:t> a los valores que se especifican a continuación mediante los </a:t>
            </a:r>
            <a:r>
              <a:rPr lang="es" sz="1195" b="1" i="0" u="none" strike="noStrike" cap="none">
                <a:solidFill>
                  <a:srgbClr val="595959"/>
                </a:solidFill>
                <a:latin typeface="Montserrat"/>
                <a:ea typeface="Montserrat"/>
                <a:cs typeface="Montserrat"/>
                <a:sym typeface="Montserrat"/>
              </a:rPr>
              <a:t>case</a:t>
            </a:r>
            <a:r>
              <a:rPr lang="es" sz="1195" b="0" i="0" u="none" strike="noStrike" cap="none">
                <a:solidFill>
                  <a:srgbClr val="595959"/>
                </a:solidFill>
                <a:latin typeface="Montserrat"/>
                <a:ea typeface="Montserrat"/>
                <a:cs typeface="Montserrat"/>
                <a:sym typeface="Montserrat"/>
              </a:rPr>
              <a:t>.</a:t>
            </a:r>
            <a:endParaRPr sz="1195" b="0" i="0" u="none" strike="noStrike" cap="none">
              <a:solidFill>
                <a:srgbClr val="595959"/>
              </a:solidFill>
              <a:latin typeface="Montserrat"/>
              <a:ea typeface="Montserrat"/>
              <a:cs typeface="Montserrat"/>
              <a:sym typeface="Montserrat"/>
            </a:endParaRPr>
          </a:p>
          <a:p>
            <a:pPr marL="0" marR="0" lvl="0" indent="0" algn="l" rtl="0">
              <a:lnSpc>
                <a:spcPct val="105000"/>
              </a:lnSpc>
              <a:spcBef>
                <a:spcPts val="1200"/>
              </a:spcBef>
              <a:spcAft>
                <a:spcPts val="0"/>
              </a:spcAft>
              <a:buClr>
                <a:schemeClr val="dk1"/>
              </a:buClr>
              <a:buSzPts val="1018"/>
              <a:buFont typeface="Arial"/>
              <a:buNone/>
            </a:pPr>
            <a:r>
              <a:rPr lang="es" sz="1195" b="0" i="0" u="none" strike="noStrike" cap="none">
                <a:solidFill>
                  <a:srgbClr val="595959"/>
                </a:solidFill>
                <a:latin typeface="Montserrat"/>
                <a:ea typeface="Montserrat"/>
                <a:cs typeface="Montserrat"/>
                <a:sym typeface="Montserrat"/>
              </a:rPr>
              <a:t>Con los </a:t>
            </a:r>
            <a:r>
              <a:rPr lang="es" sz="1195" b="1" i="0" u="none" strike="noStrike" cap="none">
                <a:solidFill>
                  <a:srgbClr val="595959"/>
                </a:solidFill>
                <a:latin typeface="Montserrat"/>
                <a:ea typeface="Montserrat"/>
                <a:cs typeface="Montserrat"/>
                <a:sym typeface="Montserrat"/>
              </a:rPr>
              <a:t>if </a:t>
            </a:r>
            <a:r>
              <a:rPr lang="es" sz="1195" b="0" i="0" u="none" strike="noStrike" cap="none">
                <a:solidFill>
                  <a:srgbClr val="595959"/>
                </a:solidFill>
                <a:latin typeface="Montserrat"/>
                <a:ea typeface="Montserrat"/>
                <a:cs typeface="Montserrat"/>
                <a:sym typeface="Montserrat"/>
              </a:rPr>
              <a:t>múltiples podemos controlar valores comprendidos en un rango. Con switch esto no es posible, ya que solo permite valores concretos y específicos.</a:t>
            </a:r>
            <a:endParaRPr sz="1195" b="0" i="0" u="none" strike="noStrike" cap="none">
              <a:solidFill>
                <a:srgbClr val="595959"/>
              </a:solidFill>
              <a:latin typeface="Montserrat"/>
              <a:ea typeface="Montserrat"/>
              <a:cs typeface="Montserrat"/>
              <a:sym typeface="Montserrat"/>
            </a:endParaRPr>
          </a:p>
          <a:p>
            <a:pPr marL="0" marR="0" lvl="0" indent="0" algn="l" rtl="0">
              <a:lnSpc>
                <a:spcPct val="105000"/>
              </a:lnSpc>
              <a:spcBef>
                <a:spcPts val="1200"/>
              </a:spcBef>
              <a:spcAft>
                <a:spcPts val="1200"/>
              </a:spcAft>
              <a:buClr>
                <a:srgbClr val="000000"/>
              </a:buClr>
              <a:buSzPts val="1018"/>
              <a:buFont typeface="Arial"/>
              <a:buNone/>
            </a:pPr>
            <a:r>
              <a:rPr lang="es" sz="1195" b="0" i="0" u="none" strike="noStrike" cap="none">
                <a:solidFill>
                  <a:srgbClr val="595959"/>
                </a:solidFill>
                <a:latin typeface="Montserrat"/>
                <a:ea typeface="Montserrat"/>
                <a:cs typeface="Montserrat"/>
                <a:sym typeface="Montserrat"/>
              </a:rPr>
              <a:t>Al final de cada caso es necesario indicar un </a:t>
            </a:r>
            <a:r>
              <a:rPr lang="es" sz="1195" b="1" i="0" u="none" strike="noStrike" cap="none">
                <a:solidFill>
                  <a:srgbClr val="595959"/>
                </a:solidFill>
                <a:latin typeface="Montserrat"/>
                <a:ea typeface="Montserrat"/>
                <a:cs typeface="Montserrat"/>
                <a:sym typeface="Montserrat"/>
              </a:rPr>
              <a:t>break</a:t>
            </a:r>
            <a:r>
              <a:rPr lang="es" sz="1195" b="0" i="0" u="none" strike="noStrike" cap="none">
                <a:solidFill>
                  <a:srgbClr val="595959"/>
                </a:solidFill>
                <a:latin typeface="Montserrat"/>
                <a:ea typeface="Montserrat"/>
                <a:cs typeface="Montserrat"/>
                <a:sym typeface="Montserrat"/>
              </a:rPr>
              <a:t> para salir del switch. Si no se hace esto, el programa pasa automáticamente al siguiente </a:t>
            </a:r>
            <a:r>
              <a:rPr lang="es" sz="1195" b="1" i="0" u="none" strike="noStrike" cap="none">
                <a:solidFill>
                  <a:srgbClr val="595959"/>
                </a:solidFill>
                <a:latin typeface="Montserrat"/>
                <a:ea typeface="Montserrat"/>
                <a:cs typeface="Montserrat"/>
                <a:sym typeface="Montserrat"/>
              </a:rPr>
              <a:t>case</a:t>
            </a:r>
            <a:r>
              <a:rPr lang="es" sz="1195" b="0" i="0" u="none" strike="noStrike" cap="none">
                <a:solidFill>
                  <a:srgbClr val="595959"/>
                </a:solidFill>
                <a:latin typeface="Montserrat"/>
                <a:ea typeface="Montserrat"/>
                <a:cs typeface="Montserrat"/>
                <a:sym typeface="Montserrat"/>
              </a:rPr>
              <a:t>, aunque no se cumpla la condición específica.</a:t>
            </a:r>
            <a:endParaRPr sz="1195" b="0" i="0" u="none" strike="noStrike" cap="none">
              <a:solidFill>
                <a:srgbClr val="595959"/>
              </a:solidFill>
              <a:latin typeface="Montserrat"/>
              <a:ea typeface="Montserrat"/>
              <a:cs typeface="Montserrat"/>
              <a:sym typeface="Montserrat"/>
            </a:endParaRPr>
          </a:p>
        </p:txBody>
      </p:sp>
      <p:pic>
        <p:nvPicPr>
          <p:cNvPr id="274" name="Google Shape;274;p18"/>
          <p:cNvPicPr preferRelativeResize="0"/>
          <p:nvPr/>
        </p:nvPicPr>
        <p:blipFill rotWithShape="1">
          <a:blip r:embed="rId3">
            <a:alphaModFix/>
          </a:blip>
          <a:srcRect/>
          <a:stretch/>
        </p:blipFill>
        <p:spPr>
          <a:xfrm>
            <a:off x="4832400" y="1152475"/>
            <a:ext cx="3618723" cy="3434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If con &amp;&amp; (AND)</a:t>
            </a:r>
            <a:endParaRPr/>
          </a:p>
        </p:txBody>
      </p:sp>
      <p:sp>
        <p:nvSpPr>
          <p:cNvPr id="281" name="Google Shape;281;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Podemos combinar el</a:t>
            </a:r>
            <a:r>
              <a:rPr lang="es" sz="1650" b="1"/>
              <a:t> If </a:t>
            </a:r>
            <a:r>
              <a:rPr lang="es" sz="1650"/>
              <a:t>con los operadores lógicos </a:t>
            </a:r>
            <a:r>
              <a:rPr lang="es" sz="1650" b="1"/>
              <a:t>&amp;&amp;</a:t>
            </a:r>
            <a:r>
              <a:rPr lang="es" sz="1650"/>
              <a:t> (AND) y </a:t>
            </a:r>
            <a:r>
              <a:rPr lang="es" sz="1650" b="1"/>
              <a:t>||</a:t>
            </a:r>
            <a:r>
              <a:rPr lang="es" sz="1650"/>
              <a:t> (OR) para describir condiciones más complejas.</a:t>
            </a:r>
            <a:endParaRPr sz="1650"/>
          </a:p>
          <a:p>
            <a:pPr marL="0" lvl="0" indent="0" algn="l" rtl="0">
              <a:lnSpc>
                <a:spcPct val="115000"/>
              </a:lnSpc>
              <a:spcBef>
                <a:spcPts val="1200"/>
              </a:spcBef>
              <a:spcAft>
                <a:spcPts val="1200"/>
              </a:spcAft>
              <a:buSzPts val="1800"/>
              <a:buNone/>
            </a:pPr>
            <a:r>
              <a:rPr lang="es" sz="1650"/>
              <a:t>Utilizando </a:t>
            </a:r>
            <a:r>
              <a:rPr lang="es" sz="1650" b="1"/>
              <a:t>&amp;&amp;</a:t>
            </a:r>
            <a:r>
              <a:rPr lang="es" sz="1650"/>
              <a:t> (AND) deben cumplirse todas las condiciones para que la proposición sea verdadera. Caso contrario, será falsa.</a:t>
            </a:r>
            <a:endParaRPr sz="1650"/>
          </a:p>
        </p:txBody>
      </p:sp>
      <p:sp>
        <p:nvSpPr>
          <p:cNvPr id="282" name="Google Shape;282;p19"/>
          <p:cNvSpPr/>
          <p:nvPr/>
        </p:nvSpPr>
        <p:spPr>
          <a:xfrm>
            <a:off x="2256328" y="2776443"/>
            <a:ext cx="4631400" cy="1569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C74DED"/>
                </a:solidFill>
                <a:latin typeface="Consolas"/>
                <a:ea typeface="Consolas"/>
                <a:cs typeface="Consolas"/>
                <a:sym typeface="Consolas"/>
              </a:rPr>
              <a:t>let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altura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0</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C74DED"/>
                </a:solidFill>
                <a:latin typeface="Consolas"/>
                <a:ea typeface="Consolas"/>
                <a:cs typeface="Consolas"/>
                <a:sym typeface="Consolas"/>
              </a:rPr>
              <a:t>let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edad</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0</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00E8C6"/>
                </a:solidFill>
                <a:latin typeface="Consolas"/>
                <a:ea typeface="Consolas"/>
                <a:cs typeface="Consolas"/>
                <a:sym typeface="Consolas"/>
              </a:rPr>
              <a:t>altura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parseFloat</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prompt</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"Ingrese la altura"</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00E8C6"/>
                </a:solidFill>
                <a:latin typeface="Consolas"/>
                <a:ea typeface="Consolas"/>
                <a:cs typeface="Consolas"/>
                <a:sym typeface="Consolas"/>
              </a:rPr>
              <a:t>edad</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FE66D"/>
                </a:solidFill>
                <a:latin typeface="Consolas"/>
                <a:ea typeface="Consolas"/>
                <a:cs typeface="Consolas"/>
                <a:sym typeface="Consolas"/>
              </a:rPr>
              <a:t>parseInt</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prompt</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"Ingrese la edad"</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C74DED"/>
                </a:solidFill>
                <a:latin typeface="Consolas"/>
                <a:ea typeface="Consolas"/>
                <a:cs typeface="Consolas"/>
                <a:sym typeface="Consolas"/>
              </a:rPr>
              <a:t>if</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altura</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&gt;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1.30</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&amp;&amp;</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00E8C6"/>
                </a:solidFill>
                <a:latin typeface="Consolas"/>
                <a:ea typeface="Consolas"/>
                <a:cs typeface="Consolas"/>
                <a:sym typeface="Consolas"/>
              </a:rPr>
              <a:t>edad</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EE5D43"/>
                </a:solidFill>
                <a:latin typeface="Consolas"/>
                <a:ea typeface="Consolas"/>
                <a:cs typeface="Consolas"/>
                <a:sym typeface="Consolas"/>
              </a:rPr>
              <a:t>&gt;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14</a:t>
            </a:r>
            <a:r>
              <a:rPr lang="es" sz="1200" b="0" i="0" u="none" strike="noStrike" cap="none" dirty="0">
                <a:solidFill>
                  <a:srgbClr val="D5CED9"/>
                </a:solidFill>
                <a:latin typeface="Consolas"/>
                <a:ea typeface="Consolas"/>
                <a:cs typeface="Consolas"/>
                <a:sym typeface="Consolas"/>
              </a:rPr>
              <a:t>) {</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console</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log</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"Cumple con los requisitos"</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C74DED"/>
                </a:solidFill>
                <a:latin typeface="Consolas"/>
                <a:ea typeface="Consolas"/>
                <a:cs typeface="Consolas"/>
                <a:sym typeface="Consolas"/>
              </a:rPr>
              <a:t>else</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console</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log</a:t>
            </a:r>
            <a:r>
              <a:rPr lang="es" sz="1200" b="0" i="0" u="none" strike="noStrike" cap="none" dirty="0">
                <a:solidFill>
                  <a:srgbClr val="D5CED9"/>
                </a:solidFill>
                <a:latin typeface="Consolas"/>
                <a:ea typeface="Consolas"/>
                <a:cs typeface="Consolas"/>
                <a:sym typeface="Consolas"/>
              </a:rPr>
              <a:t>(</a:t>
            </a:r>
            <a:r>
              <a:rPr lang="es" sz="1200" b="0" i="0" u="none" strike="noStrike" cap="none" dirty="0">
                <a:solidFill>
                  <a:srgbClr val="96E072"/>
                </a:solidFill>
                <a:latin typeface="Consolas"/>
                <a:ea typeface="Consolas"/>
                <a:cs typeface="Consolas"/>
                <a:sym typeface="Consolas"/>
              </a:rPr>
              <a:t>"No cumple con los requisitos"</a:t>
            </a:r>
            <a:r>
              <a:rPr lang="es" sz="1200" b="0" i="0" u="none" strike="noStrike" cap="none" dirty="0">
                <a:solidFill>
                  <a:srgbClr val="D5CED9"/>
                </a:solidFill>
                <a:latin typeface="Consolas"/>
                <a:ea typeface="Consolas"/>
                <a:cs typeface="Consolas"/>
                <a:sym typeface="Consolas"/>
              </a:rPr>
              <a:t>);</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If con || (OR)</a:t>
            </a:r>
            <a:endParaRPr/>
          </a:p>
        </p:txBody>
      </p:sp>
      <p:sp>
        <p:nvSpPr>
          <p:cNvPr id="288" name="Google Shape;288;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Utilizando </a:t>
            </a:r>
            <a:r>
              <a:rPr lang="es" sz="1650" b="1"/>
              <a:t>||</a:t>
            </a:r>
            <a:r>
              <a:rPr lang="es" sz="1650"/>
              <a:t> (OR) basta con que se cumpla una de las condiciones para que la proposición sea verdadera. En caso de que todas las condiciones sean falsas, la proposición será falsa.</a:t>
            </a:r>
            <a:endParaRPr sz="1650"/>
          </a:p>
        </p:txBody>
      </p:sp>
      <p:sp>
        <p:nvSpPr>
          <p:cNvPr id="289" name="Google Shape;289;p20"/>
          <p:cNvSpPr/>
          <p:nvPr/>
        </p:nvSpPr>
        <p:spPr>
          <a:xfrm>
            <a:off x="1750678" y="2579829"/>
            <a:ext cx="5642700" cy="1600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let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color</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00E8C6"/>
                </a:solidFill>
                <a:latin typeface="Consolas"/>
                <a:ea typeface="Consolas"/>
                <a:cs typeface="Consolas"/>
                <a:sym typeface="Consolas"/>
              </a:rPr>
              <a:t>color</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FE66D"/>
                </a:solidFill>
                <a:latin typeface="Consolas"/>
                <a:ea typeface="Consolas"/>
                <a:cs typeface="Consolas"/>
                <a:sym typeface="Consolas"/>
              </a:rPr>
              <a:t>prompt</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"Ingrese el color del auto"</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if</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color</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96E072"/>
                </a:solidFill>
                <a:latin typeface="Consolas"/>
                <a:ea typeface="Consolas"/>
                <a:cs typeface="Consolas"/>
                <a:sym typeface="Consolas"/>
              </a:rPr>
              <a:t>"Rojo"</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color</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96E072"/>
                </a:solidFill>
                <a:latin typeface="Consolas"/>
                <a:ea typeface="Consolas"/>
                <a:cs typeface="Consolas"/>
                <a:sym typeface="Consolas"/>
              </a:rPr>
              <a:t>"Verde"</a:t>
            </a:r>
            <a:r>
              <a:rPr lang="es" sz="14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"El auto pertenece a la categoría A"</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C74DED"/>
                </a:solidFill>
                <a:latin typeface="Consolas"/>
                <a:ea typeface="Consolas"/>
                <a:cs typeface="Consolas"/>
                <a:sym typeface="Consolas"/>
              </a:rPr>
              <a:t>else</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96E072"/>
                </a:solidFill>
                <a:latin typeface="Consolas"/>
                <a:ea typeface="Consolas"/>
                <a:cs typeface="Consolas"/>
                <a:sym typeface="Consolas"/>
              </a:rPr>
              <a:t>"El auto pertenece a la categoría B"</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Bucles e Iteraciones</a:t>
            </a:r>
            <a:endParaRPr/>
          </a:p>
        </p:txBody>
      </p:sp>
      <p:sp>
        <p:nvSpPr>
          <p:cNvPr id="295" name="Google Shape;295;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Una de las principales ventajas de la programación es la posibilidad de crear bucles y repeticiones para tareas específicas, evitando realizarlas varias veces de forma manual. Existen muchas formas de realizar bucles, y analizaremos los más básicos, similares en otros lenguajes de programación:</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pic>
        <p:nvPicPr>
          <p:cNvPr id="296" name="Google Shape;296;p21"/>
          <p:cNvPicPr preferRelativeResize="0"/>
          <p:nvPr/>
        </p:nvPicPr>
        <p:blipFill rotWithShape="1">
          <a:blip r:embed="rId3">
            <a:alphaModFix/>
          </a:blip>
          <a:srcRect/>
          <a:stretch/>
        </p:blipFill>
        <p:spPr>
          <a:xfrm>
            <a:off x="1247801" y="2795950"/>
            <a:ext cx="6648450" cy="13989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Bucles e Iteraciones</a:t>
            </a:r>
            <a:endParaRPr/>
          </a:p>
        </p:txBody>
      </p:sp>
      <p:sp>
        <p:nvSpPr>
          <p:cNvPr id="302" name="Google Shape;302;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sz="1650"/>
              <a:t>Conceptos básicos sobre bucles:</a:t>
            </a:r>
            <a:endParaRPr sz="1650"/>
          </a:p>
          <a:p>
            <a:pPr marL="457200" lvl="0" indent="-333375" algn="l" rtl="0">
              <a:lnSpc>
                <a:spcPct val="115000"/>
              </a:lnSpc>
              <a:spcBef>
                <a:spcPts val="1200"/>
              </a:spcBef>
              <a:spcAft>
                <a:spcPts val="0"/>
              </a:spcAft>
              <a:buSzPts val="1650"/>
              <a:buChar char="●"/>
            </a:pPr>
            <a:r>
              <a:rPr lang="es" sz="1650" b="1"/>
              <a:t>Condición</a:t>
            </a:r>
            <a:r>
              <a:rPr lang="es" sz="1650"/>
              <a:t>: Al igual que en los </a:t>
            </a:r>
            <a:r>
              <a:rPr lang="es" sz="1650" b="1"/>
              <a:t>if</a:t>
            </a:r>
            <a:r>
              <a:rPr lang="es" sz="1650"/>
              <a:t>, en los bucles se va a </a:t>
            </a:r>
            <a:r>
              <a:rPr lang="es" sz="1650" b="1"/>
              <a:t>evaluar una condición</a:t>
            </a:r>
            <a:r>
              <a:rPr lang="es" sz="1650"/>
              <a:t> para saber si se debe repetir el bucle o finalizarlo. Generalmente, si la condición es </a:t>
            </a:r>
            <a:r>
              <a:rPr lang="es" sz="1650" b="1"/>
              <a:t>verdadera</a:t>
            </a:r>
            <a:r>
              <a:rPr lang="es" sz="1650"/>
              <a:t>, se repite. Si es </a:t>
            </a:r>
            <a:r>
              <a:rPr lang="es" sz="1650" b="1"/>
              <a:t>falsa</a:t>
            </a:r>
            <a:r>
              <a:rPr lang="es" sz="1650"/>
              <a:t>, se finaliza.</a:t>
            </a:r>
            <a:endParaRPr sz="1650"/>
          </a:p>
          <a:p>
            <a:pPr marL="457200" lvl="0" indent="-333375" algn="l" rtl="0">
              <a:lnSpc>
                <a:spcPct val="115000"/>
              </a:lnSpc>
              <a:spcBef>
                <a:spcPts val="0"/>
              </a:spcBef>
              <a:spcAft>
                <a:spcPts val="0"/>
              </a:spcAft>
              <a:buSzPts val="1650"/>
              <a:buChar char="●"/>
            </a:pPr>
            <a:r>
              <a:rPr lang="es" sz="1650" b="1"/>
              <a:t>Iteración</a:t>
            </a:r>
            <a:r>
              <a:rPr lang="es" sz="1650"/>
              <a:t>: Se llama así a cada </a:t>
            </a:r>
            <a:r>
              <a:rPr lang="es" sz="1650" b="1"/>
              <a:t>repetición</a:t>
            </a:r>
            <a:r>
              <a:rPr lang="es" sz="1650"/>
              <a:t> de un bucle. Por ejemplo, si un bucle repite una acción 10 veces, se dice que realiza 10 iteraciones.</a:t>
            </a:r>
            <a:endParaRPr sz="1650"/>
          </a:p>
          <a:p>
            <a:pPr marL="457200" lvl="0" indent="-333375" algn="l" rtl="0">
              <a:lnSpc>
                <a:spcPct val="115000"/>
              </a:lnSpc>
              <a:spcBef>
                <a:spcPts val="0"/>
              </a:spcBef>
              <a:spcAft>
                <a:spcPts val="0"/>
              </a:spcAft>
              <a:buSzPts val="1650"/>
              <a:buChar char="●"/>
            </a:pPr>
            <a:r>
              <a:rPr lang="es" sz="1650" b="1"/>
              <a:t>Contador</a:t>
            </a:r>
            <a:r>
              <a:rPr lang="es" sz="1650"/>
              <a:t>: Muchas veces, los bucles tienen una variable que se denomina </a:t>
            </a:r>
            <a:r>
              <a:rPr lang="es" sz="1650" b="1"/>
              <a:t>contador</a:t>
            </a:r>
            <a:r>
              <a:rPr lang="es" sz="1650"/>
              <a:t>, porque cuenta el número de repeticiones que ha hecho, hasta llegar a un número concreto y finalizar. Dicha variable debe ser inicializada (crearla y darle un valor) antes de comenzar el bucle.</a:t>
            </a:r>
            <a:endParaRPr sz="16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Bucles e Iteraciones</a:t>
            </a:r>
            <a:endParaRPr/>
          </a:p>
        </p:txBody>
      </p:sp>
      <p:sp>
        <p:nvSpPr>
          <p:cNvPr id="308" name="Google Shape;308;p23"/>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rmAutofit/>
          </a:bodyPr>
          <a:lstStyle/>
          <a:p>
            <a:pPr marL="457200" lvl="0" indent="-333375" algn="l" rtl="0">
              <a:lnSpc>
                <a:spcPct val="115000"/>
              </a:lnSpc>
              <a:spcBef>
                <a:spcPts val="0"/>
              </a:spcBef>
              <a:spcAft>
                <a:spcPts val="0"/>
              </a:spcAft>
              <a:buSzPts val="1650"/>
              <a:buChar char="●"/>
            </a:pPr>
            <a:r>
              <a:rPr lang="es" sz="1650" b="1"/>
              <a:t>Incremento</a:t>
            </a:r>
            <a:r>
              <a:rPr lang="es" sz="1650"/>
              <a:t>: Cada vez que un bucle finaliza, se suele realizar el incremento (o decremento) de una variable, generalmente de la denominada variable </a:t>
            </a:r>
            <a:r>
              <a:rPr lang="es" sz="1650" b="1"/>
              <a:t>contador</a:t>
            </a:r>
            <a:r>
              <a:rPr lang="es" sz="1650"/>
              <a:t>.</a:t>
            </a:r>
            <a:endParaRPr sz="1650"/>
          </a:p>
          <a:p>
            <a:pPr marL="457200" lvl="0" indent="-333375" algn="l" rtl="0">
              <a:lnSpc>
                <a:spcPct val="115000"/>
              </a:lnSpc>
              <a:spcBef>
                <a:spcPts val="0"/>
              </a:spcBef>
              <a:spcAft>
                <a:spcPts val="0"/>
              </a:spcAft>
              <a:buSzPts val="1650"/>
              <a:buChar char="●"/>
            </a:pPr>
            <a:r>
              <a:rPr lang="es" sz="1650" b="1"/>
              <a:t>Bucle infinito</a:t>
            </a:r>
            <a:r>
              <a:rPr lang="es" sz="1650"/>
              <a:t>: Se trata de la situación que tiene lugar cuando en un bucle no se modifica (incrementando o decrementando) la variable contador, o cuando escribimos una condición que nunca tiene lugar. En esos casos, el bucle se repite eternamente, sin que el flujo del programa pueda continuar. Cuando esto ocurre, se suele decir que “</a:t>
            </a:r>
            <a:r>
              <a:rPr lang="es" sz="1650" i="1"/>
              <a:t>el programa se queda colgado</a:t>
            </a:r>
            <a:r>
              <a:rPr lang="es" sz="1650"/>
              <a:t>”.</a:t>
            </a:r>
            <a:endParaRPr sz="1650"/>
          </a:p>
          <a:p>
            <a:pPr marL="0" lvl="0" indent="0" algn="l" rtl="0">
              <a:lnSpc>
                <a:spcPct val="115000"/>
              </a:lnSpc>
              <a:spcBef>
                <a:spcPts val="1200"/>
              </a:spcBef>
              <a:spcAft>
                <a:spcPts val="1200"/>
              </a:spcAft>
              <a:buSzPts val="1800"/>
              <a:buNone/>
            </a:pP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While (mientras)</a:t>
            </a:r>
            <a:endParaRPr/>
          </a:p>
        </p:txBody>
      </p:sp>
      <p:sp>
        <p:nvSpPr>
          <p:cNvPr id="314" name="Google Shape;314;p24"/>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sz="1650"/>
              <a:t>El bucle </a:t>
            </a:r>
            <a:r>
              <a:rPr lang="es" sz="1650" b="1"/>
              <a:t>while</a:t>
            </a:r>
            <a:r>
              <a:rPr lang="es" sz="1650"/>
              <a:t> se usa cuando el fin de la repetición de ciclos depende de una condición (*). Analicemos el siguiente ejemplo y todas sus partes, para comprender qué ocurre en cada iteración del bucle:</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r>
              <a:rPr lang="es" sz="1650"/>
              <a:t>(*) Es muy importante que esa condición en un momento deje de ser verdadera, para evitar que ocurra un loop infinito.</a:t>
            </a:r>
            <a:endParaRPr sz="1650"/>
          </a:p>
        </p:txBody>
      </p:sp>
      <p:sp>
        <p:nvSpPr>
          <p:cNvPr id="315" name="Google Shape;315;p24"/>
          <p:cNvSpPr/>
          <p:nvPr/>
        </p:nvSpPr>
        <p:spPr>
          <a:xfrm>
            <a:off x="464101" y="2392350"/>
            <a:ext cx="8198400" cy="1385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0</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Inicialización de la variable contador</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Condición: Mientras la variable contador sea menor de 5</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while</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&lt;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"Valor de i:"</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Incrementamos el valor de i</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316" name="Google Shape;316;p24"/>
          <p:cNvPicPr preferRelativeResize="0"/>
          <p:nvPr/>
        </p:nvPicPr>
        <p:blipFill rotWithShape="1">
          <a:blip r:embed="rId3">
            <a:alphaModFix/>
          </a:blip>
          <a:srcRect/>
          <a:stretch/>
        </p:blipFill>
        <p:spPr>
          <a:xfrm>
            <a:off x="7217182" y="2392351"/>
            <a:ext cx="1445318" cy="1385100"/>
          </a:xfrm>
          <a:prstGeom prst="rect">
            <a:avLst/>
          </a:prstGeom>
          <a:solidFill>
            <a:srgbClr val="23262E"/>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While (mientras)</a:t>
            </a:r>
            <a:endParaRPr/>
          </a:p>
        </p:txBody>
      </p:sp>
      <p:sp>
        <p:nvSpPr>
          <p:cNvPr id="322" name="Google Shape;322;p25"/>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ct val="117936"/>
              <a:buNone/>
            </a:pPr>
            <a:r>
              <a:rPr lang="es" sz="1650"/>
              <a:t>En el ejemplo anterior:</a:t>
            </a:r>
            <a:endParaRPr sz="1650"/>
          </a:p>
          <a:p>
            <a:pPr marL="457200" lvl="0" indent="-325546" algn="l" rtl="0">
              <a:lnSpc>
                <a:spcPct val="115000"/>
              </a:lnSpc>
              <a:spcBef>
                <a:spcPts val="1200"/>
              </a:spcBef>
              <a:spcAft>
                <a:spcPts val="0"/>
              </a:spcAft>
              <a:buSzPct val="100000"/>
              <a:buChar char="●"/>
            </a:pPr>
            <a:r>
              <a:rPr lang="es" sz="1650"/>
              <a:t>Antes de entrar en el bucle </a:t>
            </a:r>
            <a:r>
              <a:rPr lang="es" sz="1650" b="1"/>
              <a:t>while</a:t>
            </a:r>
            <a:r>
              <a:rPr lang="es" sz="1650"/>
              <a:t>, se inicializa la variable </a:t>
            </a:r>
            <a:r>
              <a:rPr lang="es" sz="1650" b="1"/>
              <a:t>i </a:t>
            </a:r>
            <a:r>
              <a:rPr lang="es" sz="1650"/>
              <a:t>a </a:t>
            </a:r>
            <a:r>
              <a:rPr lang="es" sz="1650" b="1"/>
              <a:t>0</a:t>
            </a:r>
            <a:r>
              <a:rPr lang="es" sz="1650"/>
              <a:t>.</a:t>
            </a:r>
            <a:endParaRPr sz="1650"/>
          </a:p>
          <a:p>
            <a:pPr marL="457200" lvl="0" indent="-325546" algn="l" rtl="0">
              <a:lnSpc>
                <a:spcPct val="115000"/>
              </a:lnSpc>
              <a:spcBef>
                <a:spcPts val="0"/>
              </a:spcBef>
              <a:spcAft>
                <a:spcPts val="0"/>
              </a:spcAft>
              <a:buSzPct val="100000"/>
              <a:buChar char="●"/>
            </a:pPr>
            <a:r>
              <a:rPr lang="es" sz="1650"/>
              <a:t>Antes de realizar la primera </a:t>
            </a:r>
            <a:r>
              <a:rPr lang="es" sz="1650" b="1"/>
              <a:t>iteración</a:t>
            </a:r>
            <a:r>
              <a:rPr lang="es" sz="1650"/>
              <a:t> del bucle, comprobamos la </a:t>
            </a:r>
            <a:r>
              <a:rPr lang="es" sz="1650" b="1"/>
              <a:t>condición</a:t>
            </a:r>
            <a:r>
              <a:rPr lang="es" sz="1650"/>
              <a:t>.</a:t>
            </a:r>
            <a:endParaRPr sz="1650"/>
          </a:p>
          <a:p>
            <a:pPr marL="457200" lvl="0" indent="-325546" algn="l" rtl="0">
              <a:lnSpc>
                <a:spcPct val="115000"/>
              </a:lnSpc>
              <a:spcBef>
                <a:spcPts val="0"/>
              </a:spcBef>
              <a:spcAft>
                <a:spcPts val="0"/>
              </a:spcAft>
              <a:buSzPct val="100000"/>
              <a:buChar char="●"/>
            </a:pPr>
            <a:r>
              <a:rPr lang="es" sz="1650"/>
              <a:t>Si la condición es </a:t>
            </a:r>
            <a:r>
              <a:rPr lang="es" sz="1650" b="1"/>
              <a:t>verdadera</a:t>
            </a:r>
            <a:r>
              <a:rPr lang="es" sz="1650"/>
              <a:t>, hacemos lo que está dentro del bucle.</a:t>
            </a:r>
            <a:endParaRPr sz="1650"/>
          </a:p>
          <a:p>
            <a:pPr marL="457200" lvl="0" indent="-325546" algn="l" rtl="0">
              <a:lnSpc>
                <a:spcPct val="115000"/>
              </a:lnSpc>
              <a:spcBef>
                <a:spcPts val="0"/>
              </a:spcBef>
              <a:spcAft>
                <a:spcPts val="0"/>
              </a:spcAft>
              <a:buSzPct val="100000"/>
              <a:buChar char="●"/>
            </a:pPr>
            <a:r>
              <a:rPr lang="es" sz="1650"/>
              <a:t>Mostramos por pantalla el valor de </a:t>
            </a:r>
            <a:r>
              <a:rPr lang="es" sz="1650" b="1"/>
              <a:t>i</a:t>
            </a:r>
            <a:r>
              <a:rPr lang="es" sz="1650"/>
              <a:t> y luego incrementamos el valor actual de </a:t>
            </a:r>
            <a:r>
              <a:rPr lang="es" sz="1650" b="1"/>
              <a:t>i en 1</a:t>
            </a:r>
            <a:r>
              <a:rPr lang="es" sz="1650"/>
              <a:t>.</a:t>
            </a:r>
            <a:endParaRPr sz="1650"/>
          </a:p>
          <a:p>
            <a:pPr marL="457200" lvl="0" indent="-325546" algn="l" rtl="0">
              <a:lnSpc>
                <a:spcPct val="115000"/>
              </a:lnSpc>
              <a:spcBef>
                <a:spcPts val="0"/>
              </a:spcBef>
              <a:spcAft>
                <a:spcPts val="0"/>
              </a:spcAft>
              <a:buSzPct val="100000"/>
              <a:buChar char="●"/>
            </a:pPr>
            <a:r>
              <a:rPr lang="es" sz="1650"/>
              <a:t>Volvemos al inicio del bucle para hacer una </a:t>
            </a:r>
            <a:r>
              <a:rPr lang="es" sz="1650" b="1"/>
              <a:t>nueva iteración</a:t>
            </a:r>
            <a:r>
              <a:rPr lang="es" sz="1650"/>
              <a:t>. Comprobamos de nuevo la </a:t>
            </a:r>
            <a:r>
              <a:rPr lang="es" sz="1650" b="1"/>
              <a:t>condición</a:t>
            </a:r>
            <a:r>
              <a:rPr lang="es" sz="1650"/>
              <a:t> del bucle.</a:t>
            </a:r>
            <a:endParaRPr sz="1650"/>
          </a:p>
          <a:p>
            <a:pPr marL="457200" lvl="0" indent="-325546" algn="l" rtl="0">
              <a:lnSpc>
                <a:spcPct val="115000"/>
              </a:lnSpc>
              <a:spcBef>
                <a:spcPts val="0"/>
              </a:spcBef>
              <a:spcAft>
                <a:spcPts val="0"/>
              </a:spcAft>
              <a:buSzPct val="100000"/>
              <a:buChar char="●"/>
            </a:pPr>
            <a:r>
              <a:rPr lang="es" sz="1650"/>
              <a:t>Cuando la condición sea </a:t>
            </a:r>
            <a:r>
              <a:rPr lang="es" sz="1650" b="1"/>
              <a:t>falsa</a:t>
            </a:r>
            <a:r>
              <a:rPr lang="es" sz="1650"/>
              <a:t>, salimos del bucle y continuamos el programa.</a:t>
            </a:r>
            <a:endParaRPr sz="1650"/>
          </a:p>
          <a:p>
            <a:pPr marL="0" lvl="0" indent="0" algn="l" rtl="0">
              <a:lnSpc>
                <a:spcPct val="115000"/>
              </a:lnSpc>
              <a:spcBef>
                <a:spcPts val="1200"/>
              </a:spcBef>
              <a:spcAft>
                <a:spcPts val="1200"/>
              </a:spcAft>
              <a:buSzPct val="117936"/>
              <a:buNone/>
            </a:pPr>
            <a:endParaRPr sz="16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While (mientras)</a:t>
            </a:r>
            <a:endParaRPr/>
          </a:p>
        </p:txBody>
      </p:sp>
      <p:sp>
        <p:nvSpPr>
          <p:cNvPr id="328" name="Google Shape;328;p26"/>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Detalle paso a paso de las iteraciones del ejemplo:</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pic>
        <p:nvPicPr>
          <p:cNvPr id="329" name="Google Shape;329;p26"/>
          <p:cNvPicPr preferRelativeResize="0"/>
          <p:nvPr/>
        </p:nvPicPr>
        <p:blipFill rotWithShape="1">
          <a:blip r:embed="rId3">
            <a:alphaModFix/>
          </a:blip>
          <a:srcRect/>
          <a:stretch/>
        </p:blipFill>
        <p:spPr>
          <a:xfrm>
            <a:off x="916782" y="1680405"/>
            <a:ext cx="7310438" cy="29424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For (para)</a:t>
            </a:r>
            <a:endParaRPr/>
          </a:p>
        </p:txBody>
      </p:sp>
      <p:sp>
        <p:nvSpPr>
          <p:cNvPr id="335" name="Google Shape;335;p27"/>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sz="1650"/>
              <a:t>La sintaxis de un bucle </a:t>
            </a:r>
            <a:r>
              <a:rPr lang="es" sz="1650" b="1"/>
              <a:t>for</a:t>
            </a:r>
            <a:r>
              <a:rPr lang="es" sz="1650"/>
              <a:t> , uno de los más usados, es más compacta y rápida de escribir que la de un bucle </a:t>
            </a:r>
            <a:r>
              <a:rPr lang="es" sz="1650" b="1"/>
              <a:t>while</a:t>
            </a:r>
            <a:r>
              <a:rPr lang="es" sz="1650"/>
              <a:t>. Requiere inicializar la variable, determinar la condición y definir el incremento al comienzo del bucle. Se suele usar cuando se conoce de antemano cuantas repeticiones se tienen que hacer.</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36" name="Google Shape;336;p27"/>
          <p:cNvSpPr/>
          <p:nvPr/>
        </p:nvSpPr>
        <p:spPr>
          <a:xfrm>
            <a:off x="838278" y="3649777"/>
            <a:ext cx="35286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for</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C74DED"/>
                </a:solidFill>
                <a:latin typeface="Consolas"/>
                <a:ea typeface="Consolas"/>
                <a:cs typeface="Consolas"/>
                <a:sym typeface="Consolas"/>
              </a:rPr>
              <a:t>let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i</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F39C12"/>
                </a:solidFill>
                <a:latin typeface="Consolas"/>
                <a:ea typeface="Consolas"/>
                <a:cs typeface="Consolas"/>
                <a:sym typeface="Consolas"/>
              </a:rPr>
              <a:t>1</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i</a:t>
            </a:r>
            <a:r>
              <a:rPr lang="es" sz="1400" b="0" i="0" u="none" strike="noStrike" cap="none" dirty="0">
                <a:solidFill>
                  <a:srgbClr val="EE5D43"/>
                </a:solidFill>
                <a:latin typeface="Consolas"/>
                <a:ea typeface="Consolas"/>
                <a:cs typeface="Consolas"/>
                <a:sym typeface="Consolas"/>
              </a:rPr>
              <a:t>&lt;=</a:t>
            </a:r>
            <a:r>
              <a:rPr lang="es" sz="1400" b="0" i="0" u="none" strike="noStrike" cap="none" dirty="0">
                <a:solidFill>
                  <a:srgbClr val="F39C12"/>
                </a:solidFill>
                <a:latin typeface="Consolas"/>
                <a:ea typeface="Consolas"/>
                <a:cs typeface="Consolas"/>
                <a:sym typeface="Consolas"/>
              </a:rPr>
              <a:t>10</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i</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00E8C6"/>
                </a:solidFill>
                <a:latin typeface="Consolas"/>
                <a:ea typeface="Consolas"/>
                <a:cs typeface="Consolas"/>
                <a:sym typeface="Consolas"/>
              </a:rPr>
              <a:t>i</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337" name="Google Shape;337;p27"/>
          <p:cNvSpPr/>
          <p:nvPr/>
        </p:nvSpPr>
        <p:spPr>
          <a:xfrm>
            <a:off x="4802472" y="3649768"/>
            <a:ext cx="35286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C74DED"/>
                </a:solidFill>
                <a:latin typeface="Consolas"/>
                <a:ea typeface="Consolas"/>
                <a:cs typeface="Consolas"/>
                <a:sym typeface="Consolas"/>
              </a:rPr>
              <a:t>for</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C74DED"/>
                </a:solidFill>
                <a:latin typeface="Consolas"/>
                <a:ea typeface="Consolas"/>
                <a:cs typeface="Consolas"/>
                <a:sym typeface="Consolas"/>
              </a:rPr>
              <a:t>let</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i</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F39C12"/>
                </a:solidFill>
                <a:latin typeface="Consolas"/>
                <a:ea typeface="Consolas"/>
                <a:cs typeface="Consolas"/>
                <a:sym typeface="Consolas"/>
              </a:rPr>
              <a:t>2</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i</a:t>
            </a:r>
            <a:r>
              <a:rPr lang="es" sz="1400" b="0" i="0" u="none" strike="noStrike" cap="none" dirty="0">
                <a:solidFill>
                  <a:srgbClr val="EE5D43"/>
                </a:solidFill>
                <a:latin typeface="Consolas"/>
                <a:ea typeface="Consolas"/>
                <a:cs typeface="Consolas"/>
                <a:sym typeface="Consolas"/>
              </a:rPr>
              <a:t>&lt;=</a:t>
            </a:r>
            <a:r>
              <a:rPr lang="es" sz="1400" b="0" i="0" u="none" strike="noStrike" cap="none" dirty="0">
                <a:solidFill>
                  <a:srgbClr val="F39C12"/>
                </a:solidFill>
                <a:latin typeface="Consolas"/>
                <a:ea typeface="Consolas"/>
                <a:cs typeface="Consolas"/>
                <a:sym typeface="Consolas"/>
              </a:rPr>
              <a:t>100</a:t>
            </a: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00E8C6"/>
                </a:solidFill>
                <a:latin typeface="Consolas"/>
                <a:ea typeface="Consolas"/>
                <a:cs typeface="Consolas"/>
                <a:sym typeface="Consolas"/>
              </a:rPr>
              <a:t>i</a:t>
            </a:r>
            <a:r>
              <a:rPr lang="es" sz="1400" b="0" i="0" u="none" strike="noStrike" cap="none" dirty="0">
                <a:solidFill>
                  <a:srgbClr val="EE5D43"/>
                </a:solidFill>
                <a:latin typeface="Consolas"/>
                <a:ea typeface="Consolas"/>
                <a:cs typeface="Consolas"/>
                <a:sym typeface="Consolas"/>
              </a:rPr>
              <a:t>+=</a:t>
            </a:r>
            <a:r>
              <a:rPr lang="es" sz="1400" b="0" i="0" u="none" strike="noStrike" cap="none" dirty="0">
                <a:solidFill>
                  <a:srgbClr val="F39C12"/>
                </a:solidFill>
                <a:latin typeface="Consolas"/>
                <a:ea typeface="Consolas"/>
                <a:cs typeface="Consolas"/>
                <a:sym typeface="Consolas"/>
              </a:rPr>
              <a:t>2</a:t>
            </a:r>
            <a:r>
              <a:rPr lang="es" sz="1400" b="0" i="0" u="none" strike="noStrike" cap="none" dirty="0">
                <a:solidFill>
                  <a:srgbClr val="D5CED9"/>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  </a:t>
            </a:r>
            <a:r>
              <a:rPr lang="es" sz="1400" b="0" i="0" u="none" strike="noStrike" cap="none" dirty="0">
                <a:solidFill>
                  <a:srgbClr val="F39C12"/>
                </a:solidFill>
                <a:latin typeface="Consolas"/>
                <a:ea typeface="Consolas"/>
                <a:cs typeface="Consolas"/>
                <a:sym typeface="Consolas"/>
              </a:rPr>
              <a:t>console</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FFE66D"/>
                </a:solidFill>
                <a:latin typeface="Consolas"/>
                <a:ea typeface="Consolas"/>
                <a:cs typeface="Consolas"/>
                <a:sym typeface="Consolas"/>
              </a:rPr>
              <a:t>log</a:t>
            </a:r>
            <a:r>
              <a:rPr lang="es" sz="1400" b="0" i="0" u="none" strike="noStrike" cap="none" dirty="0">
                <a:solidFill>
                  <a:srgbClr val="D5CED9"/>
                </a:solidFill>
                <a:latin typeface="Consolas"/>
                <a:ea typeface="Consolas"/>
                <a:cs typeface="Consolas"/>
                <a:sym typeface="Consolas"/>
              </a:rPr>
              <a:t>(</a:t>
            </a:r>
            <a:r>
              <a:rPr lang="es" sz="1400" b="0" i="0" u="none" strike="noStrike" cap="none" dirty="0">
                <a:solidFill>
                  <a:srgbClr val="00E8C6"/>
                </a:solidFill>
                <a:latin typeface="Consolas"/>
                <a:ea typeface="Consolas"/>
                <a:cs typeface="Consolas"/>
                <a:sym typeface="Consolas"/>
              </a:rPr>
              <a:t>i</a:t>
            </a: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rgbClr val="D5CED9"/>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338" name="Google Shape;338;p27"/>
          <p:cNvSpPr txBox="1"/>
          <p:nvPr/>
        </p:nvSpPr>
        <p:spPr>
          <a:xfrm>
            <a:off x="795538" y="2966825"/>
            <a:ext cx="3528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595959"/>
                </a:solidFill>
                <a:latin typeface="Montserrat"/>
                <a:ea typeface="Montserrat"/>
                <a:cs typeface="Montserrat"/>
                <a:sym typeface="Montserrat"/>
              </a:rPr>
              <a:t>Ejemplo</a:t>
            </a:r>
            <a:r>
              <a:rPr lang="es" sz="1400" b="0" i="0" u="none" strike="noStrike" cap="none">
                <a:solidFill>
                  <a:srgbClr val="595959"/>
                </a:solidFill>
                <a:latin typeface="Montserrat"/>
                <a:ea typeface="Montserrat"/>
                <a:cs typeface="Montserrat"/>
                <a:sym typeface="Montserrat"/>
              </a:rPr>
              <a:t>: Mostrar por pantalla los números enteros del 1 a 10.</a:t>
            </a:r>
            <a:endParaRPr sz="1400" b="0" i="0" u="none" strike="noStrike" cap="none">
              <a:solidFill>
                <a:srgbClr val="595959"/>
              </a:solidFill>
              <a:latin typeface="Montserrat"/>
              <a:ea typeface="Montserrat"/>
              <a:cs typeface="Montserrat"/>
              <a:sym typeface="Montserrat"/>
            </a:endParaRPr>
          </a:p>
        </p:txBody>
      </p:sp>
      <p:sp>
        <p:nvSpPr>
          <p:cNvPr id="339" name="Google Shape;339;p27"/>
          <p:cNvSpPr txBox="1"/>
          <p:nvPr/>
        </p:nvSpPr>
        <p:spPr>
          <a:xfrm>
            <a:off x="4802463" y="2966825"/>
            <a:ext cx="3528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595959"/>
                </a:solidFill>
                <a:latin typeface="Montserrat"/>
                <a:ea typeface="Montserrat"/>
                <a:cs typeface="Montserrat"/>
                <a:sym typeface="Montserrat"/>
              </a:rPr>
              <a:t>Ejemplo</a:t>
            </a:r>
            <a:r>
              <a:rPr lang="es" sz="1400" b="0" i="0" u="none" strike="noStrike" cap="none">
                <a:solidFill>
                  <a:srgbClr val="595959"/>
                </a:solidFill>
                <a:latin typeface="Montserrat"/>
                <a:ea typeface="Montserrat"/>
                <a:cs typeface="Montserrat"/>
                <a:sym typeface="Montserrat"/>
              </a:rPr>
              <a:t>: Mostrar por pantalla los múltiplos de 2 hasta 100.</a:t>
            </a:r>
            <a:endParaRPr sz="14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Estructuras de control | For (para)</a:t>
            </a:r>
            <a:endParaRPr/>
          </a:p>
        </p:txBody>
      </p:sp>
      <p:sp>
        <p:nvSpPr>
          <p:cNvPr id="345" name="Google Shape;345;p28"/>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El </a:t>
            </a:r>
            <a:r>
              <a:rPr lang="es" sz="1650" b="1"/>
              <a:t>bucle for </a:t>
            </a:r>
            <a:r>
              <a:rPr lang="es" sz="1650"/>
              <a:t>es uno de los más utilizados en la programación. Veamos el ejemplo anterior utilizando este bucle:</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r>
              <a:rPr lang="es" sz="1650"/>
              <a:t>En programación es muy habitual empezar a contar desde cero. Mientras que habitualmente contamos de 1 a 10, en programación de 10 elementos se cuentan de 0 a 9.</a:t>
            </a:r>
            <a:endParaRPr sz="1650"/>
          </a:p>
        </p:txBody>
      </p:sp>
      <p:sp>
        <p:nvSpPr>
          <p:cNvPr id="346" name="Google Shape;346;p28"/>
          <p:cNvSpPr/>
          <p:nvPr/>
        </p:nvSpPr>
        <p:spPr>
          <a:xfrm>
            <a:off x="1318799" y="2094750"/>
            <a:ext cx="49140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for (inicialización; condición; incremento)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for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0</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&lt;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"Valor de i:"</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347" name="Google Shape;347;p28"/>
          <p:cNvPicPr preferRelativeResize="0"/>
          <p:nvPr/>
        </p:nvPicPr>
        <p:blipFill rotWithShape="1">
          <a:blip r:embed="rId3">
            <a:alphaModFix/>
          </a:blip>
          <a:srcRect/>
          <a:stretch/>
        </p:blipFill>
        <p:spPr>
          <a:xfrm>
            <a:off x="6720865" y="1943099"/>
            <a:ext cx="1381125" cy="1257300"/>
          </a:xfrm>
          <a:prstGeom prst="rect">
            <a:avLst/>
          </a:prstGeom>
          <a:solidFill>
            <a:srgbClr val="23262E"/>
          </a:solid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Condicionales y Ciclos</a:t>
            </a:r>
            <a:endParaRPr b="0"/>
          </a:p>
        </p:txBody>
      </p:sp>
      <p:pic>
        <p:nvPicPr>
          <p:cNvPr id="151" name="Google Shape;151;p2"/>
          <p:cNvPicPr preferRelativeResize="0"/>
          <p:nvPr/>
        </p:nvPicPr>
        <p:blipFill rotWithShape="1">
          <a:blip r:embed="rId3">
            <a:alphaModFix/>
          </a:blip>
          <a:srcRect/>
          <a:stretch/>
        </p:blipFill>
        <p:spPr>
          <a:xfrm>
            <a:off x="4210050" y="2868475"/>
            <a:ext cx="723900" cy="723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0"/>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359" name="Google Shape;359;p30"/>
          <p:cNvSpPr txBo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marR="0" lvl="0" indent="-313295" algn="l" rtl="0">
              <a:lnSpc>
                <a:spcPct val="115000"/>
              </a:lnSpc>
              <a:spcBef>
                <a:spcPts val="0"/>
              </a:spcBef>
              <a:spcAft>
                <a:spcPts val="0"/>
              </a:spcAft>
              <a:buClr>
                <a:srgbClr val="000000"/>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3"/>
              </a:rPr>
              <a:t>Expresiones y operadores en JavaScript</a:t>
            </a:r>
            <a:r>
              <a:rPr lang="es" sz="1333" b="0" i="0" u="none" strike="noStrike" cap="none">
                <a:solidFill>
                  <a:srgbClr val="595959"/>
                </a:solidFill>
                <a:latin typeface="Montserrat"/>
                <a:ea typeface="Montserrat"/>
                <a:cs typeface="Montserrat"/>
                <a:sym typeface="Montserrat"/>
              </a:rPr>
              <a:t>, incluyendo los de asignación, comparación, aritméticos, bit a bit, lógicos, ternarios, de cadena y otros.</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000000"/>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4"/>
              </a:rPr>
              <a:t>Tomando decisiones en tu código - condicionales</a:t>
            </a:r>
            <a:r>
              <a:rPr lang="es" sz="1333" b="0" i="0" u="none" strike="noStrike" cap="none">
                <a:solidFill>
                  <a:srgbClr val="595959"/>
                </a:solidFill>
                <a:latin typeface="Montserrat"/>
                <a:ea typeface="Montserrat"/>
                <a:cs typeface="Montserrat"/>
                <a:sym typeface="Montserrat"/>
              </a:rPr>
              <a:t>, en developer.mozilla.org</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000000"/>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5"/>
              </a:rPr>
              <a:t>¿Cómo utilizar bucles en JavaScript?</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6"/>
              </a:rPr>
              <a:t>Bucle For</a:t>
            </a:r>
            <a:r>
              <a:rPr lang="es" sz="1333" b="0" i="0" u="none" strike="noStrike" cap="none">
                <a:solidFill>
                  <a:srgbClr val="595959"/>
                </a:solidFill>
                <a:latin typeface="Montserrat"/>
                <a:ea typeface="Montserrat"/>
                <a:cs typeface="Montserrat"/>
                <a:sym typeface="Montserrat"/>
              </a:rPr>
              <a:t> en W3Schools.com</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7"/>
              </a:rPr>
              <a:t>Bucle While</a:t>
            </a:r>
            <a:r>
              <a:rPr lang="es" sz="1333" b="0" i="0" u="none" strike="noStrike" cap="none">
                <a:solidFill>
                  <a:srgbClr val="595959"/>
                </a:solidFill>
                <a:latin typeface="Montserrat"/>
                <a:ea typeface="Montserrat"/>
                <a:cs typeface="Montserrat"/>
                <a:sym typeface="Montserrat"/>
              </a:rPr>
              <a:t> en W3Schools.com</a:t>
            </a:r>
            <a:endParaRPr sz="1333"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1"/>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s"/>
              <a:t>Actividades prácticas</a:t>
            </a:r>
            <a:endParaRPr/>
          </a:p>
        </p:txBody>
      </p:sp>
      <p:sp>
        <p:nvSpPr>
          <p:cNvPr id="365" name="Google Shape;365;p31"/>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Del archivo “</a:t>
            </a:r>
            <a:r>
              <a:rPr lang="es" b="1"/>
              <a:t>Actividad Práctica - JavaScript Unidad 1</a:t>
            </a:r>
            <a:r>
              <a:rPr lang="es"/>
              <a:t>” están en condiciones de hacer los ejercicios: 6 a 25</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3"/>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14</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13</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15</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b="1"/>
              <a:t>I</a:t>
            </a:r>
            <a:r>
              <a:rPr lang="es" sz="1000" b="1"/>
              <a:t>ntroducción a Javascript</a:t>
            </a:r>
            <a:endParaRPr sz="1000" b="1"/>
          </a:p>
          <a:p>
            <a:pPr marL="0" lvl="0" indent="0" algn="l" rtl="0">
              <a:lnSpc>
                <a:spcPct val="100000"/>
              </a:lnSpc>
              <a:spcBef>
                <a:spcPts val="0"/>
              </a:spcBef>
              <a:spcAft>
                <a:spcPts val="0"/>
              </a:spcAft>
              <a:buSzPts val="990"/>
              <a:buNone/>
            </a:pPr>
            <a:endParaRPr sz="1000" b="1"/>
          </a:p>
          <a:p>
            <a:pPr marL="457200" lvl="0" indent="-292100" algn="l" rtl="0">
              <a:lnSpc>
                <a:spcPct val="100000"/>
              </a:lnSpc>
              <a:spcBef>
                <a:spcPts val="0"/>
              </a:spcBef>
              <a:spcAft>
                <a:spcPts val="0"/>
              </a:spcAft>
              <a:buSzPts val="1000"/>
              <a:buChar char="●"/>
            </a:pPr>
            <a:r>
              <a:rPr lang="es"/>
              <a:t>¿Qué es y para qué se usa?</a:t>
            </a:r>
            <a:endParaRPr/>
          </a:p>
          <a:p>
            <a:pPr marL="457200" lvl="0" indent="-292100" algn="l" rtl="0">
              <a:lnSpc>
                <a:spcPct val="100000"/>
              </a:lnSpc>
              <a:spcBef>
                <a:spcPts val="0"/>
              </a:spcBef>
              <a:spcAft>
                <a:spcPts val="0"/>
              </a:spcAft>
              <a:buSzPts val="1000"/>
              <a:buChar char="●"/>
            </a:pPr>
            <a:r>
              <a:rPr lang="es"/>
              <a:t>Conceptos generales. Sintaxis básica.</a:t>
            </a:r>
            <a:endParaRPr/>
          </a:p>
          <a:p>
            <a:pPr marL="457200" lvl="0" indent="-292100" algn="l" rtl="0">
              <a:lnSpc>
                <a:spcPct val="100000"/>
              </a:lnSpc>
              <a:spcBef>
                <a:spcPts val="0"/>
              </a:spcBef>
              <a:spcAft>
                <a:spcPts val="0"/>
              </a:spcAft>
              <a:buSzPts val="1000"/>
              <a:buChar char="●"/>
            </a:pPr>
            <a:r>
              <a:rPr lang="es"/>
              <a:t>Variable, ¿qué es y cómo declararla? Tipos.</a:t>
            </a:r>
            <a:endParaRPr/>
          </a:p>
          <a:p>
            <a:pPr marL="457200" lvl="0" indent="-292100" algn="l" rtl="0">
              <a:lnSpc>
                <a:spcPct val="100000"/>
              </a:lnSpc>
              <a:spcBef>
                <a:spcPts val="0"/>
              </a:spcBef>
              <a:spcAft>
                <a:spcPts val="0"/>
              </a:spcAft>
              <a:buSzPts val="1000"/>
              <a:buChar char="●"/>
            </a:pPr>
            <a:r>
              <a:rPr lang="es"/>
              <a:t>Asignación y cambio del valor.</a:t>
            </a:r>
            <a:endParaRPr/>
          </a:p>
          <a:p>
            <a:pPr marL="457200" lvl="0" indent="-292100" algn="l" rtl="0">
              <a:lnSpc>
                <a:spcPct val="100000"/>
              </a:lnSpc>
              <a:spcBef>
                <a:spcPts val="0"/>
              </a:spcBef>
              <a:spcAft>
                <a:spcPts val="0"/>
              </a:spcAft>
              <a:buSzPts val="1000"/>
              <a:buChar char="●"/>
            </a:pPr>
            <a:r>
              <a:rPr lang="es"/>
              <a:t>Operadores aritméticos.</a:t>
            </a:r>
            <a:endParaRPr/>
          </a:p>
          <a:p>
            <a:pPr marL="457200" lvl="0" indent="-292100" algn="l" rtl="0">
              <a:lnSpc>
                <a:spcPct val="100000"/>
              </a:lnSpc>
              <a:spcBef>
                <a:spcPts val="0"/>
              </a:spcBef>
              <a:spcAft>
                <a:spcPts val="0"/>
              </a:spcAft>
              <a:buSzPts val="1000"/>
              <a:buChar char="●"/>
            </a:pPr>
            <a:r>
              <a:rPr lang="es"/>
              <a:t>Conversión a entero y flotante.</a:t>
            </a:r>
            <a:endParaRPr/>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Programación modular con funciones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Funciones. ¿Qué son? Scope global y local.</a:t>
            </a:r>
            <a:endParaRPr/>
          </a:p>
          <a:p>
            <a:pPr marL="457200" lvl="0" indent="-292100" algn="l" rtl="0">
              <a:lnSpc>
                <a:spcPct val="115000"/>
              </a:lnSpc>
              <a:spcBef>
                <a:spcPts val="0"/>
              </a:spcBef>
              <a:spcAft>
                <a:spcPts val="0"/>
              </a:spcAft>
              <a:buSzPts val="1000"/>
              <a:buChar char="●"/>
            </a:pPr>
            <a:r>
              <a:rPr lang="es"/>
              <a:t>Programación modular vs. Funciones.</a:t>
            </a:r>
            <a:endParaRPr/>
          </a:p>
          <a:p>
            <a:pPr marL="457200" lvl="0" indent="-292100" algn="l" rtl="0">
              <a:lnSpc>
                <a:spcPct val="115000"/>
              </a:lnSpc>
              <a:spcBef>
                <a:spcPts val="0"/>
              </a:spcBef>
              <a:spcAft>
                <a:spcPts val="0"/>
              </a:spcAft>
              <a:buSzPts val="1000"/>
              <a:buChar char="●"/>
            </a:pPr>
            <a:r>
              <a:rPr lang="es"/>
              <a:t>Función anónima y función flecha.</a:t>
            </a:r>
            <a:endParaRPr/>
          </a:p>
          <a:p>
            <a:pPr marL="457200" lvl="0" indent="-292100" algn="l" rtl="0">
              <a:lnSpc>
                <a:spcPct val="115000"/>
              </a:lnSpc>
              <a:spcBef>
                <a:spcPts val="0"/>
              </a:spcBef>
              <a:spcAft>
                <a:spcPts val="0"/>
              </a:spcAft>
              <a:buSzPts val="1000"/>
              <a:buChar char="●"/>
            </a:pPr>
            <a:r>
              <a:rPr lang="es"/>
              <a:t>Callbacks y clausuras.</a:t>
            </a:r>
            <a:endParaRPr/>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Condicionales y Ciclos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Control de flujos.</a:t>
            </a:r>
            <a:endParaRPr/>
          </a:p>
          <a:p>
            <a:pPr marL="457200" lvl="0" indent="-292100" algn="l" rtl="0">
              <a:lnSpc>
                <a:spcPct val="115000"/>
              </a:lnSpc>
              <a:spcBef>
                <a:spcPts val="0"/>
              </a:spcBef>
              <a:spcAft>
                <a:spcPts val="0"/>
              </a:spcAft>
              <a:buSzPts val="1000"/>
              <a:buChar char="●"/>
            </a:pPr>
            <a:r>
              <a:rPr lang="es"/>
              <a:t>Condicional. ¿Qué es?</a:t>
            </a:r>
            <a:endParaRPr/>
          </a:p>
          <a:p>
            <a:pPr marL="457200" lvl="0" indent="-292100" algn="l" rtl="0">
              <a:lnSpc>
                <a:spcPct val="115000"/>
              </a:lnSpc>
              <a:spcBef>
                <a:spcPts val="0"/>
              </a:spcBef>
              <a:spcAft>
                <a:spcPts val="0"/>
              </a:spcAft>
              <a:buSzPts val="1000"/>
              <a:buChar char="●"/>
            </a:pPr>
            <a:r>
              <a:rPr lang="es"/>
              <a:t>Operadores lógicos y de comparación.</a:t>
            </a:r>
            <a:endParaRPr/>
          </a:p>
          <a:p>
            <a:pPr marL="457200" lvl="0" indent="-292100" algn="l" rtl="0">
              <a:lnSpc>
                <a:spcPct val="115000"/>
              </a:lnSpc>
              <a:spcBef>
                <a:spcPts val="0"/>
              </a:spcBef>
              <a:spcAft>
                <a:spcPts val="0"/>
              </a:spcAft>
              <a:buSzPts val="1000"/>
              <a:buChar char="●"/>
            </a:pPr>
            <a:r>
              <a:rPr lang="es"/>
              <a:t>Ciclos. ¿Qué son? Tipos y diferencias entre sí.</a:t>
            </a:r>
            <a:endParaRPr/>
          </a:p>
          <a:p>
            <a:pPr marL="457200" lvl="0" indent="-292100" algn="l" rtl="0">
              <a:lnSpc>
                <a:spcPct val="115000"/>
              </a:lnSpc>
              <a:spcBef>
                <a:spcPts val="0"/>
              </a:spcBef>
              <a:spcAft>
                <a:spcPts val="0"/>
              </a:spcAft>
              <a:buSzPts val="1000"/>
              <a:buChar char="●"/>
            </a:pPr>
            <a:r>
              <a:rPr lang="es"/>
              <a:t>Cómo combinar operadores lógicos y ciclos.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s"/>
              <a:t>Operadores lógicos y relacionales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Operadores de comparación</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graphicFrame>
        <p:nvGraphicFramePr>
          <p:cNvPr id="180" name="Google Shape;180;p6"/>
          <p:cNvGraphicFramePr/>
          <p:nvPr>
            <p:extLst>
              <p:ext uri="{D42A27DB-BD31-4B8C-83A1-F6EECF244321}">
                <p14:modId xmlns:p14="http://schemas.microsoft.com/office/powerpoint/2010/main" val="1944093836"/>
              </p:ext>
            </p:extLst>
          </p:nvPr>
        </p:nvGraphicFramePr>
        <p:xfrm>
          <a:off x="5235073" y="1199510"/>
          <a:ext cx="2787175" cy="3322330"/>
        </p:xfrm>
        <a:graphic>
          <a:graphicData uri="http://schemas.openxmlformats.org/drawingml/2006/table">
            <a:tbl>
              <a:tblPr firstRow="1" bandRow="1">
                <a:noFill/>
                <a:tableStyleId>{24417226-71CA-4777-BFF0-51D706AA2E11}</a:tableStyleId>
              </a:tblPr>
              <a:tblGrid>
                <a:gridCol w="1161375">
                  <a:extLst>
                    <a:ext uri="{9D8B030D-6E8A-4147-A177-3AD203B41FA5}">
                      <a16:colId xmlns:a16="http://schemas.microsoft.com/office/drawing/2014/main" val="20000"/>
                    </a:ext>
                  </a:extLst>
                </a:gridCol>
                <a:gridCol w="1625800">
                  <a:extLst>
                    <a:ext uri="{9D8B030D-6E8A-4147-A177-3AD203B41FA5}">
                      <a16:colId xmlns:a16="http://schemas.microsoft.com/office/drawing/2014/main" val="20001"/>
                    </a:ext>
                  </a:extLst>
                </a:gridCol>
              </a:tblGrid>
              <a:tr h="272000">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latin typeface="Montserrat"/>
                          <a:ea typeface="Montserrat"/>
                          <a:cs typeface="Montserrat"/>
                          <a:sym typeface="Montserrat"/>
                        </a:rPr>
                        <a:t>Operador</a:t>
                      </a:r>
                      <a:endParaRPr sz="1400" u="none" strike="noStrike" cap="none">
                        <a:latin typeface="Montserrat"/>
                        <a:ea typeface="Montserrat"/>
                        <a:cs typeface="Montserrat"/>
                        <a:sym typeface="Montserrat"/>
                      </a:endParaRPr>
                    </a:p>
                  </a:txBody>
                  <a:tcPr marL="91450" marR="91450" marT="45725" marB="45725">
                    <a:solidFill>
                      <a:srgbClr val="F8C823"/>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latin typeface="Montserrat"/>
                          <a:ea typeface="Montserrat"/>
                          <a:cs typeface="Montserrat"/>
                          <a:sym typeface="Montserrat"/>
                        </a:rPr>
                        <a:t>Descripción</a:t>
                      </a:r>
                      <a:endParaRPr sz="1400" u="none" strike="noStrike" cap="none">
                        <a:latin typeface="Montserrat"/>
                        <a:ea typeface="Montserrat"/>
                        <a:cs typeface="Montserrat"/>
                        <a:sym typeface="Montserrat"/>
                      </a:endParaRPr>
                    </a:p>
                  </a:txBody>
                  <a:tcPr marL="91450" marR="91450" marT="45725" marB="45725">
                    <a:solidFill>
                      <a:srgbClr val="F8C823"/>
                    </a:solidFill>
                  </a:tcPr>
                </a:tc>
                <a:extLst>
                  <a:ext uri="{0D108BD9-81ED-4DB2-BD59-A6C34878D82A}">
                    <a16:rowId xmlns:a16="http://schemas.microsoft.com/office/drawing/2014/main" val="10000"/>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solidFill>
                      <a:srgbClr val="FFE66D"/>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igual a</a:t>
                      </a:r>
                      <a:endParaRPr sz="1200" u="none" strike="noStrike" cap="none">
                        <a:latin typeface="Montserrat"/>
                        <a:ea typeface="Montserrat"/>
                        <a:cs typeface="Montserrat"/>
                        <a:sym typeface="Montserrat"/>
                      </a:endParaRPr>
                    </a:p>
                  </a:txBody>
                  <a:tcPr marL="76200" marR="76200" marT="76200" marB="76200">
                    <a:solidFill>
                      <a:srgbClr val="FFE66D"/>
                    </a:solidFill>
                  </a:tcPr>
                </a:tc>
                <a:extLst>
                  <a:ext uri="{0D108BD9-81ED-4DB2-BD59-A6C34878D82A}">
                    <a16:rowId xmlns:a16="http://schemas.microsoft.com/office/drawing/2014/main" val="10001"/>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solidFill>
                      <a:srgbClr val="F3F3F3"/>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igual valor y tipo</a:t>
                      </a:r>
                      <a:endParaRPr sz="1200" u="none" strike="noStrike" cap="none">
                        <a:latin typeface="Montserrat"/>
                        <a:ea typeface="Montserrat"/>
                        <a:cs typeface="Montserrat"/>
                        <a:sym typeface="Montserrat"/>
                      </a:endParaRPr>
                    </a:p>
                  </a:txBody>
                  <a:tcPr marL="76200" marR="76200" marT="76200" marB="76200">
                    <a:solidFill>
                      <a:srgbClr val="F3F3F3"/>
                    </a:solidFill>
                  </a:tcPr>
                </a:tc>
                <a:extLst>
                  <a:ext uri="{0D108BD9-81ED-4DB2-BD59-A6C34878D82A}">
                    <a16:rowId xmlns:a16="http://schemas.microsoft.com/office/drawing/2014/main" val="10002"/>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solidFill>
                      <a:srgbClr val="FFE66D"/>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no igual a</a:t>
                      </a:r>
                      <a:endParaRPr sz="1200" u="none" strike="noStrike" cap="none">
                        <a:latin typeface="Montserrat"/>
                        <a:ea typeface="Montserrat"/>
                        <a:cs typeface="Montserrat"/>
                        <a:sym typeface="Montserrat"/>
                      </a:endParaRPr>
                    </a:p>
                  </a:txBody>
                  <a:tcPr marL="76200" marR="76200" marT="76200" marB="76200">
                    <a:solidFill>
                      <a:srgbClr val="FFE66D"/>
                    </a:solidFill>
                  </a:tcPr>
                </a:tc>
                <a:extLst>
                  <a:ext uri="{0D108BD9-81ED-4DB2-BD59-A6C34878D82A}">
                    <a16:rowId xmlns:a16="http://schemas.microsoft.com/office/drawing/2014/main" val="10003"/>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solidFill>
                      <a:srgbClr val="F3F3F3"/>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AR" sz="1200" u="none" strike="noStrike" cap="none" dirty="0">
                          <a:latin typeface="Montserrat"/>
                          <a:ea typeface="Montserrat"/>
                          <a:cs typeface="Montserrat"/>
                          <a:sym typeface="Montserrat"/>
                        </a:rPr>
                        <a:t>d</a:t>
                      </a:r>
                      <a:r>
                        <a:rPr lang="es" sz="1200" u="none" strike="noStrike" cap="none" dirty="0">
                          <a:latin typeface="Montserrat"/>
                          <a:ea typeface="Montserrat"/>
                          <a:cs typeface="Montserrat"/>
                          <a:sym typeface="Montserrat"/>
                        </a:rPr>
                        <a:t>istinto valor y tipo</a:t>
                      </a:r>
                      <a:endParaRPr sz="1400" u="none" strike="noStrike" cap="none" dirty="0"/>
                    </a:p>
                  </a:txBody>
                  <a:tcPr marL="76200" marR="76200" marT="76200" marB="76200">
                    <a:solidFill>
                      <a:srgbClr val="F3F3F3"/>
                    </a:solidFill>
                  </a:tcPr>
                </a:tc>
                <a:extLst>
                  <a:ext uri="{0D108BD9-81ED-4DB2-BD59-A6C34878D82A}">
                    <a16:rowId xmlns:a16="http://schemas.microsoft.com/office/drawing/2014/main" val="10004"/>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&gt;</a:t>
                      </a:r>
                      <a:endParaRPr sz="1200" b="1" u="none" strike="noStrike" cap="none">
                        <a:latin typeface="Montserrat"/>
                        <a:ea typeface="Montserrat"/>
                        <a:cs typeface="Montserrat"/>
                        <a:sym typeface="Montserrat"/>
                      </a:endParaRPr>
                    </a:p>
                  </a:txBody>
                  <a:tcPr marL="152400" marR="76200" marT="76200" marB="76200">
                    <a:solidFill>
                      <a:srgbClr val="FFE66D"/>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dirty="0">
                          <a:latin typeface="Montserrat"/>
                          <a:ea typeface="Montserrat"/>
                          <a:cs typeface="Montserrat"/>
                          <a:sym typeface="Montserrat"/>
                        </a:rPr>
                        <a:t>mayor que</a:t>
                      </a:r>
                      <a:endParaRPr sz="1200" u="none" strike="noStrike" cap="none" dirty="0">
                        <a:latin typeface="Montserrat"/>
                        <a:ea typeface="Montserrat"/>
                        <a:cs typeface="Montserrat"/>
                        <a:sym typeface="Montserrat"/>
                      </a:endParaRPr>
                    </a:p>
                  </a:txBody>
                  <a:tcPr marL="76200" marR="76200" marT="76200" marB="76200">
                    <a:solidFill>
                      <a:srgbClr val="FFE66D"/>
                    </a:solidFill>
                  </a:tcPr>
                </a:tc>
                <a:extLst>
                  <a:ext uri="{0D108BD9-81ED-4DB2-BD59-A6C34878D82A}">
                    <a16:rowId xmlns:a16="http://schemas.microsoft.com/office/drawing/2014/main" val="10005"/>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&lt;</a:t>
                      </a:r>
                      <a:endParaRPr sz="1200" b="1" u="none" strike="noStrike" cap="none">
                        <a:latin typeface="Montserrat"/>
                        <a:ea typeface="Montserrat"/>
                        <a:cs typeface="Montserrat"/>
                        <a:sym typeface="Montserrat"/>
                      </a:endParaRPr>
                    </a:p>
                  </a:txBody>
                  <a:tcPr marL="152400" marR="76200" marT="76200" marB="76200">
                    <a:solidFill>
                      <a:srgbClr val="F3F3F3"/>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menor que</a:t>
                      </a:r>
                      <a:endParaRPr sz="1200" u="none" strike="noStrike" cap="none">
                        <a:latin typeface="Montserrat"/>
                        <a:ea typeface="Montserrat"/>
                        <a:cs typeface="Montserrat"/>
                        <a:sym typeface="Montserrat"/>
                      </a:endParaRPr>
                    </a:p>
                  </a:txBody>
                  <a:tcPr marL="76200" marR="76200" marT="76200" marB="76200">
                    <a:solidFill>
                      <a:srgbClr val="F3F3F3"/>
                    </a:solidFill>
                  </a:tcPr>
                </a:tc>
                <a:extLst>
                  <a:ext uri="{0D108BD9-81ED-4DB2-BD59-A6C34878D82A}">
                    <a16:rowId xmlns:a16="http://schemas.microsoft.com/office/drawing/2014/main" val="10006"/>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&gt;=</a:t>
                      </a:r>
                      <a:endParaRPr sz="1200" b="1" u="none" strike="noStrike" cap="none">
                        <a:latin typeface="Montserrat"/>
                        <a:ea typeface="Montserrat"/>
                        <a:cs typeface="Montserrat"/>
                        <a:sym typeface="Montserrat"/>
                      </a:endParaRPr>
                    </a:p>
                  </a:txBody>
                  <a:tcPr marL="152400" marR="76200" marT="76200" marB="76200">
                    <a:solidFill>
                      <a:srgbClr val="FFE66D"/>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mayor o igual que</a:t>
                      </a:r>
                      <a:endParaRPr sz="1200" u="none" strike="noStrike" cap="none">
                        <a:latin typeface="Montserrat"/>
                        <a:ea typeface="Montserrat"/>
                        <a:cs typeface="Montserrat"/>
                        <a:sym typeface="Montserrat"/>
                      </a:endParaRPr>
                    </a:p>
                  </a:txBody>
                  <a:tcPr marL="76200" marR="76200" marT="76200" marB="76200">
                    <a:solidFill>
                      <a:srgbClr val="FFE66D"/>
                    </a:solidFill>
                  </a:tcPr>
                </a:tc>
                <a:extLst>
                  <a:ext uri="{0D108BD9-81ED-4DB2-BD59-A6C34878D82A}">
                    <a16:rowId xmlns:a16="http://schemas.microsoft.com/office/drawing/2014/main" val="10007"/>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&lt;=</a:t>
                      </a:r>
                      <a:endParaRPr sz="1200" b="1" u="none" strike="noStrike" cap="none">
                        <a:latin typeface="Montserrat"/>
                        <a:ea typeface="Montserrat"/>
                        <a:cs typeface="Montserrat"/>
                        <a:sym typeface="Montserrat"/>
                      </a:endParaRPr>
                    </a:p>
                  </a:txBody>
                  <a:tcPr marL="152400" marR="76200" marT="76200" marB="76200">
                    <a:solidFill>
                      <a:srgbClr val="F3F3F3"/>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menor o igual que</a:t>
                      </a:r>
                      <a:endParaRPr sz="1200" u="none" strike="noStrike" cap="none">
                        <a:latin typeface="Montserrat"/>
                        <a:ea typeface="Montserrat"/>
                        <a:cs typeface="Montserrat"/>
                        <a:sym typeface="Montserrat"/>
                      </a:endParaRPr>
                    </a:p>
                  </a:txBody>
                  <a:tcPr marL="76200" marR="76200" marT="76200" marB="76200">
                    <a:solidFill>
                      <a:srgbClr val="F3F3F3"/>
                    </a:solidFill>
                  </a:tcPr>
                </a:tc>
                <a:extLst>
                  <a:ext uri="{0D108BD9-81ED-4DB2-BD59-A6C34878D82A}">
                    <a16:rowId xmlns:a16="http://schemas.microsoft.com/office/drawing/2014/main" val="10008"/>
                  </a:ext>
                </a:extLst>
              </a:tr>
              <a:tr h="272000">
                <a:tc>
                  <a:txBody>
                    <a:bodyPr/>
                    <a:lstStyle/>
                    <a:p>
                      <a:pPr marL="0" marR="0" lvl="0" indent="0" algn="l"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solidFill>
                      <a:srgbClr val="FFE66D"/>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dirty="0">
                          <a:latin typeface="Montserrat"/>
                          <a:ea typeface="Montserrat"/>
                          <a:cs typeface="Montserrat"/>
                          <a:sym typeface="Montserrat"/>
                        </a:rPr>
                        <a:t>operador ternario</a:t>
                      </a:r>
                      <a:endParaRPr sz="1200" u="none" strike="noStrike" cap="none" dirty="0">
                        <a:latin typeface="Montserrat"/>
                        <a:ea typeface="Montserrat"/>
                        <a:cs typeface="Montserrat"/>
                        <a:sym typeface="Montserrat"/>
                      </a:endParaRPr>
                    </a:p>
                  </a:txBody>
                  <a:tcPr marL="76200" marR="76200" marT="76200" marB="76200">
                    <a:solidFill>
                      <a:srgbClr val="FFE66D"/>
                    </a:solidFill>
                  </a:tcPr>
                </a:tc>
                <a:extLst>
                  <a:ext uri="{0D108BD9-81ED-4DB2-BD59-A6C34878D82A}">
                    <a16:rowId xmlns:a16="http://schemas.microsoft.com/office/drawing/2014/main" val="10009"/>
                  </a:ext>
                </a:extLst>
              </a:tr>
            </a:tbl>
          </a:graphicData>
        </a:graphic>
      </p:graphicFrame>
      <p:sp>
        <p:nvSpPr>
          <p:cNvPr id="181" name="Google Shape;181;p6"/>
          <p:cNvSpPr txBox="1"/>
          <p:nvPr/>
        </p:nvSpPr>
        <p:spPr>
          <a:xfrm>
            <a:off x="311700" y="1152475"/>
            <a:ext cx="3999900" cy="34164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1200"/>
              </a:spcAft>
              <a:buClr>
                <a:srgbClr val="000000"/>
              </a:buClr>
              <a:buSzPts val="1400"/>
              <a:buFont typeface="Arial"/>
              <a:buNone/>
            </a:pPr>
            <a:r>
              <a:rPr lang="es" sz="1400" b="0" i="0" u="none" strike="noStrike" cap="none" dirty="0">
                <a:solidFill>
                  <a:srgbClr val="595959"/>
                </a:solidFill>
                <a:latin typeface="Montserrat"/>
                <a:ea typeface="Montserrat"/>
                <a:cs typeface="Montserrat"/>
                <a:sym typeface="Montserrat"/>
              </a:rPr>
              <a:t>Un operador de comparación (o relacional) compara sus operandos y devuelve un </a:t>
            </a:r>
            <a:r>
              <a:rPr lang="es" sz="1400" b="1" i="0" u="none" strike="noStrike" cap="none" dirty="0">
                <a:solidFill>
                  <a:srgbClr val="595959"/>
                </a:solidFill>
                <a:latin typeface="Montserrat"/>
                <a:ea typeface="Montserrat"/>
                <a:cs typeface="Montserrat"/>
                <a:sym typeface="Montserrat"/>
              </a:rPr>
              <a:t>valor lógico</a:t>
            </a:r>
            <a:r>
              <a:rPr lang="es" sz="1400" b="0" i="0" u="none" strike="noStrike" cap="none" dirty="0">
                <a:solidFill>
                  <a:srgbClr val="595959"/>
                </a:solidFill>
                <a:latin typeface="Montserrat"/>
                <a:ea typeface="Montserrat"/>
                <a:cs typeface="Montserrat"/>
                <a:sym typeface="Montserrat"/>
              </a:rPr>
              <a:t> en función de si la comparación es verdadera (</a:t>
            </a:r>
            <a:r>
              <a:rPr lang="es" sz="1400" b="1" i="0" u="none" strike="noStrike" cap="none" dirty="0">
                <a:solidFill>
                  <a:srgbClr val="595959"/>
                </a:solidFill>
                <a:latin typeface="Montserrat"/>
                <a:ea typeface="Montserrat"/>
                <a:cs typeface="Montserrat"/>
                <a:sym typeface="Montserrat"/>
              </a:rPr>
              <a:t>true</a:t>
            </a:r>
            <a:r>
              <a:rPr lang="es" sz="1400" b="0" i="0" u="none" strike="noStrike" cap="none" dirty="0">
                <a:solidFill>
                  <a:srgbClr val="595959"/>
                </a:solidFill>
                <a:latin typeface="Montserrat"/>
                <a:ea typeface="Montserrat"/>
                <a:cs typeface="Montserrat"/>
                <a:sym typeface="Montserrat"/>
              </a:rPr>
              <a:t>) o falsa (</a:t>
            </a:r>
            <a:r>
              <a:rPr lang="es" sz="1400" b="1" i="0" u="none" strike="noStrike" cap="none" dirty="0">
                <a:solidFill>
                  <a:srgbClr val="595959"/>
                </a:solidFill>
                <a:latin typeface="Montserrat"/>
                <a:ea typeface="Montserrat"/>
                <a:cs typeface="Montserrat"/>
                <a:sym typeface="Montserrat"/>
              </a:rPr>
              <a:t>false</a:t>
            </a:r>
            <a:r>
              <a:rPr lang="es" sz="1400" b="0" i="0" u="none" strike="noStrike" cap="none" dirty="0">
                <a:solidFill>
                  <a:srgbClr val="595959"/>
                </a:solidFill>
                <a:latin typeface="Montserrat"/>
                <a:ea typeface="Montserrat"/>
                <a:cs typeface="Montserrat"/>
                <a:sym typeface="Montserrat"/>
              </a:rPr>
              <a:t>). Los operandos pueden ser valores numéricos, de cadena, lógicos u objetos. Las cadenas se comparan según el orden lexicográfico estándar. En la mayoría de los casos, si los dos operadores no son del mismo tipo, </a:t>
            </a:r>
            <a:r>
              <a:rPr lang="es" sz="1400" b="1" i="0" u="none" strike="noStrike" cap="none" dirty="0">
                <a:solidFill>
                  <a:srgbClr val="595959"/>
                </a:solidFill>
                <a:latin typeface="Montserrat"/>
                <a:ea typeface="Montserrat"/>
                <a:cs typeface="Montserrat"/>
                <a:sym typeface="Montserrat"/>
              </a:rPr>
              <a:t>JavaScrip</a:t>
            </a:r>
            <a:r>
              <a:rPr lang="es" sz="1400" b="0" i="0" u="none" strike="noStrike" cap="none" dirty="0">
                <a:solidFill>
                  <a:srgbClr val="595959"/>
                </a:solidFill>
                <a:latin typeface="Montserrat"/>
                <a:ea typeface="Montserrat"/>
                <a:cs typeface="Montserrat"/>
                <a:sym typeface="Montserrat"/>
              </a:rPr>
              <a:t>t intenta convertirlos a un tipo apropiado para la comparación. Este comportamiento generalmente resulta en comparar los operadores numéricamente. </a:t>
            </a:r>
            <a:endParaRPr sz="1400" b="0" i="0" u="none" strike="noStrike" cap="none" dirty="0">
              <a:solidFill>
                <a:srgbClr val="59595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Operadores lógicos</a:t>
            </a:r>
            <a:endParaRPr/>
          </a:p>
        </p:txBody>
      </p:sp>
      <p:sp>
        <p:nvSpPr>
          <p:cNvPr id="187" name="Google Shape;187;p7"/>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Los operadores lógicos se utilizan normalmente con valores booleanos (lógicos).</a:t>
            </a:r>
            <a:endParaRPr sz="1650"/>
          </a:p>
          <a:p>
            <a:pPr marL="0" lvl="0" indent="0" algn="l" rtl="0">
              <a:lnSpc>
                <a:spcPct val="115000"/>
              </a:lnSpc>
              <a:spcBef>
                <a:spcPts val="1200"/>
              </a:spcBef>
              <a:spcAft>
                <a:spcPts val="1200"/>
              </a:spcAft>
              <a:buSzPts val="1800"/>
              <a:buNone/>
            </a:pPr>
            <a:endParaRPr sz="1650"/>
          </a:p>
        </p:txBody>
      </p:sp>
      <p:graphicFrame>
        <p:nvGraphicFramePr>
          <p:cNvPr id="188" name="Google Shape;188;p7"/>
          <p:cNvGraphicFramePr/>
          <p:nvPr/>
        </p:nvGraphicFramePr>
        <p:xfrm>
          <a:off x="687790" y="1995448"/>
          <a:ext cx="3097000" cy="1284015"/>
        </p:xfrm>
        <a:graphic>
          <a:graphicData uri="http://schemas.openxmlformats.org/drawingml/2006/table">
            <a:tbl>
              <a:tblPr firstRow="1" bandRow="1">
                <a:noFill/>
                <a:tableStyleId>{24417226-71CA-4777-BFF0-51D706AA2E11}</a:tableStyleId>
              </a:tblPr>
              <a:tblGrid>
                <a:gridCol w="1290475">
                  <a:extLst>
                    <a:ext uri="{9D8B030D-6E8A-4147-A177-3AD203B41FA5}">
                      <a16:colId xmlns:a16="http://schemas.microsoft.com/office/drawing/2014/main" val="20000"/>
                    </a:ext>
                  </a:extLst>
                </a:gridCol>
                <a:gridCol w="1806525">
                  <a:extLst>
                    <a:ext uri="{9D8B030D-6E8A-4147-A177-3AD203B41FA5}">
                      <a16:colId xmlns:a16="http://schemas.microsoft.com/office/drawing/2014/main" val="20001"/>
                    </a:ext>
                  </a:extLst>
                </a:gridCol>
              </a:tblGrid>
              <a:tr h="278175">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Operador</a:t>
                      </a:r>
                      <a:endParaRPr sz="120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Descripción</a:t>
                      </a:r>
                      <a:endParaRPr sz="120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16225">
                <a:tc>
                  <a:txBody>
                    <a:bodyPr/>
                    <a:lstStyle/>
                    <a:p>
                      <a:pPr marL="0" marR="0" lvl="0" indent="0" algn="ctr"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&amp;&amp;</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Y lógico (Conjunción)</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1"/>
                  </a:ext>
                </a:extLst>
              </a:tr>
              <a:tr h="316225">
                <a:tc>
                  <a:txBody>
                    <a:bodyPr/>
                    <a:lstStyle/>
                    <a:p>
                      <a:pPr marL="0" marR="0" lvl="0" indent="0" algn="ctr"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O lógico (Disyunción)</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316225">
                <a:tc>
                  <a:txBody>
                    <a:bodyPr/>
                    <a:lstStyle/>
                    <a:p>
                      <a:pPr marL="0" marR="0" lvl="0" indent="0" algn="ctr" rtl="0">
                        <a:lnSpc>
                          <a:spcPct val="100000"/>
                        </a:lnSpc>
                        <a:spcBef>
                          <a:spcPts val="0"/>
                        </a:spcBef>
                        <a:spcAft>
                          <a:spcPts val="0"/>
                        </a:spcAft>
                        <a:buClr>
                          <a:srgbClr val="000000"/>
                        </a:buClr>
                        <a:buSzPts val="11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 sz="1200" u="none" strike="noStrike" cap="none">
                          <a:latin typeface="Montserrat"/>
                          <a:ea typeface="Montserrat"/>
                          <a:cs typeface="Montserrat"/>
                          <a:sym typeface="Montserrat"/>
                        </a:rPr>
                        <a:t>NO lógico (Negación)</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3"/>
                  </a:ext>
                </a:extLst>
              </a:tr>
            </a:tbl>
          </a:graphicData>
        </a:graphic>
      </p:graphicFrame>
      <p:graphicFrame>
        <p:nvGraphicFramePr>
          <p:cNvPr id="189" name="Google Shape;189;p7"/>
          <p:cNvGraphicFramePr/>
          <p:nvPr/>
        </p:nvGraphicFramePr>
        <p:xfrm>
          <a:off x="5473306" y="1958313"/>
          <a:ext cx="2865975" cy="1226870"/>
        </p:xfrm>
        <a:graphic>
          <a:graphicData uri="http://schemas.openxmlformats.org/drawingml/2006/table">
            <a:tbl>
              <a:tblPr firstRow="1" bandRow="1">
                <a:noFill/>
                <a:tableStyleId>{24417226-71CA-4777-BFF0-51D706AA2E11}</a:tableStyleId>
              </a:tblPr>
              <a:tblGrid>
                <a:gridCol w="955325">
                  <a:extLst>
                    <a:ext uri="{9D8B030D-6E8A-4147-A177-3AD203B41FA5}">
                      <a16:colId xmlns:a16="http://schemas.microsoft.com/office/drawing/2014/main" val="20000"/>
                    </a:ext>
                  </a:extLst>
                </a:gridCol>
                <a:gridCol w="955325">
                  <a:extLst>
                    <a:ext uri="{9D8B030D-6E8A-4147-A177-3AD203B41FA5}">
                      <a16:colId xmlns:a16="http://schemas.microsoft.com/office/drawing/2014/main" val="20001"/>
                    </a:ext>
                  </a:extLst>
                </a:gridCol>
                <a:gridCol w="955325">
                  <a:extLst>
                    <a:ext uri="{9D8B030D-6E8A-4147-A177-3AD203B41FA5}">
                      <a16:colId xmlns:a16="http://schemas.microsoft.com/office/drawing/2014/main" val="20002"/>
                    </a:ext>
                  </a:extLst>
                </a:gridCol>
              </a:tblGrid>
              <a:tr h="244825">
                <a:tc>
                  <a:txBody>
                    <a:bodyPr/>
                    <a:lstStyle/>
                    <a:p>
                      <a:pPr marL="0" marR="0" lvl="0" indent="0" algn="ctr" rtl="0">
                        <a:lnSpc>
                          <a:spcPct val="100000"/>
                        </a:lnSpc>
                        <a:spcBef>
                          <a:spcPts val="0"/>
                        </a:spcBef>
                        <a:spcAft>
                          <a:spcPts val="0"/>
                        </a:spcAft>
                        <a:buClr>
                          <a:srgbClr val="000000"/>
                        </a:buClr>
                        <a:buSzPts val="1050"/>
                        <a:buFont typeface="Arial"/>
                        <a:buNone/>
                      </a:pPr>
                      <a:r>
                        <a:rPr lang="es" sz="1050" u="none" strike="noStrike" cap="none">
                          <a:solidFill>
                            <a:schemeClr val="dk2"/>
                          </a:solidFill>
                          <a:latin typeface="Montserrat"/>
                          <a:ea typeface="Montserrat"/>
                          <a:cs typeface="Montserrat"/>
                          <a:sym typeface="Montserrat"/>
                        </a:rPr>
                        <a:t>Prop A</a:t>
                      </a:r>
                      <a:endParaRPr sz="105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 sz="1050" u="none" strike="noStrike" cap="none">
                          <a:solidFill>
                            <a:schemeClr val="dk2"/>
                          </a:solidFill>
                          <a:latin typeface="Montserrat"/>
                          <a:ea typeface="Montserrat"/>
                          <a:cs typeface="Montserrat"/>
                          <a:sym typeface="Montserrat"/>
                        </a:rPr>
                        <a:t>Prop B</a:t>
                      </a:r>
                      <a:endParaRPr sz="105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 sz="1050" u="none" strike="noStrike" cap="none">
                          <a:solidFill>
                            <a:schemeClr val="dk2"/>
                          </a:solidFill>
                          <a:latin typeface="Montserrat"/>
                          <a:ea typeface="Montserrat"/>
                          <a:cs typeface="Montserrat"/>
                          <a:sym typeface="Montserrat"/>
                        </a:rPr>
                        <a:t>Resultado</a:t>
                      </a:r>
                      <a:endParaRPr sz="105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2192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True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1"/>
                  </a:ext>
                </a:extLst>
              </a:tr>
              <a:tr h="2192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False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2192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False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3"/>
                  </a:ext>
                </a:extLst>
              </a:tr>
              <a:tr h="2192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False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bl>
          </a:graphicData>
        </a:graphic>
      </p:graphicFrame>
      <p:graphicFrame>
        <p:nvGraphicFramePr>
          <p:cNvPr id="190" name="Google Shape;190;p7"/>
          <p:cNvGraphicFramePr/>
          <p:nvPr/>
        </p:nvGraphicFramePr>
        <p:xfrm>
          <a:off x="5473306" y="3396005"/>
          <a:ext cx="2865975" cy="1226870"/>
        </p:xfrm>
        <a:graphic>
          <a:graphicData uri="http://schemas.openxmlformats.org/drawingml/2006/table">
            <a:tbl>
              <a:tblPr firstRow="1" bandRow="1">
                <a:noFill/>
                <a:tableStyleId>{24417226-71CA-4777-BFF0-51D706AA2E11}</a:tableStyleId>
              </a:tblPr>
              <a:tblGrid>
                <a:gridCol w="955325">
                  <a:extLst>
                    <a:ext uri="{9D8B030D-6E8A-4147-A177-3AD203B41FA5}">
                      <a16:colId xmlns:a16="http://schemas.microsoft.com/office/drawing/2014/main" val="20000"/>
                    </a:ext>
                  </a:extLst>
                </a:gridCol>
                <a:gridCol w="955325">
                  <a:extLst>
                    <a:ext uri="{9D8B030D-6E8A-4147-A177-3AD203B41FA5}">
                      <a16:colId xmlns:a16="http://schemas.microsoft.com/office/drawing/2014/main" val="20001"/>
                    </a:ext>
                  </a:extLst>
                </a:gridCol>
                <a:gridCol w="955325">
                  <a:extLst>
                    <a:ext uri="{9D8B030D-6E8A-4147-A177-3AD203B41FA5}">
                      <a16:colId xmlns:a16="http://schemas.microsoft.com/office/drawing/2014/main" val="20002"/>
                    </a:ext>
                  </a:extLst>
                </a:gridCol>
              </a:tblGrid>
              <a:tr h="243500">
                <a:tc>
                  <a:txBody>
                    <a:bodyPr/>
                    <a:lstStyle/>
                    <a:p>
                      <a:pPr marL="0" marR="0" lvl="0" indent="0" algn="ctr" rtl="0">
                        <a:lnSpc>
                          <a:spcPct val="100000"/>
                        </a:lnSpc>
                        <a:spcBef>
                          <a:spcPts val="0"/>
                        </a:spcBef>
                        <a:spcAft>
                          <a:spcPts val="0"/>
                        </a:spcAft>
                        <a:buClr>
                          <a:srgbClr val="000000"/>
                        </a:buClr>
                        <a:buSzPts val="1050"/>
                        <a:buFont typeface="Arial"/>
                        <a:buNone/>
                      </a:pPr>
                      <a:r>
                        <a:rPr lang="es" sz="1050" u="none" strike="noStrike" cap="none">
                          <a:solidFill>
                            <a:schemeClr val="dk2"/>
                          </a:solidFill>
                          <a:latin typeface="Montserrat"/>
                          <a:ea typeface="Montserrat"/>
                          <a:cs typeface="Montserrat"/>
                          <a:sym typeface="Montserrat"/>
                        </a:rPr>
                        <a:t>Prop A</a:t>
                      </a:r>
                      <a:endParaRPr sz="105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 sz="1050" u="none" strike="noStrike" cap="none">
                          <a:solidFill>
                            <a:schemeClr val="dk2"/>
                          </a:solidFill>
                          <a:latin typeface="Montserrat"/>
                          <a:ea typeface="Montserrat"/>
                          <a:cs typeface="Montserrat"/>
                          <a:sym typeface="Montserrat"/>
                        </a:rPr>
                        <a:t>Prop B</a:t>
                      </a:r>
                      <a:endParaRPr sz="105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 sz="1050" u="none" strike="noStrike" cap="none">
                          <a:solidFill>
                            <a:schemeClr val="dk2"/>
                          </a:solidFill>
                          <a:latin typeface="Montserrat"/>
                          <a:ea typeface="Montserrat"/>
                          <a:cs typeface="Montserrat"/>
                          <a:sym typeface="Montserrat"/>
                        </a:rPr>
                        <a:t>Resultado</a:t>
                      </a:r>
                      <a:endParaRPr sz="105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23612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True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1"/>
                  </a:ext>
                </a:extLst>
              </a:tr>
              <a:tr h="23612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True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23612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True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3"/>
                  </a:ext>
                </a:extLst>
              </a:tr>
              <a:tr h="23612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1E7F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1E7F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False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1E7FD"/>
                    </a:solidFill>
                  </a:tcPr>
                </a:tc>
                <a:extLst>
                  <a:ext uri="{0D108BD9-81ED-4DB2-BD59-A6C34878D82A}">
                    <a16:rowId xmlns:a16="http://schemas.microsoft.com/office/drawing/2014/main" val="10004"/>
                  </a:ext>
                </a:extLst>
              </a:tr>
            </a:tbl>
          </a:graphicData>
        </a:graphic>
      </p:graphicFrame>
      <p:graphicFrame>
        <p:nvGraphicFramePr>
          <p:cNvPr id="191" name="Google Shape;191;p7"/>
          <p:cNvGraphicFramePr/>
          <p:nvPr/>
        </p:nvGraphicFramePr>
        <p:xfrm>
          <a:off x="1960790" y="3639854"/>
          <a:ext cx="1824000" cy="739170"/>
        </p:xfrm>
        <a:graphic>
          <a:graphicData uri="http://schemas.openxmlformats.org/drawingml/2006/table">
            <a:tbl>
              <a:tblPr firstRow="1" bandRow="1">
                <a:noFill/>
                <a:tableStyleId>{24417226-71CA-4777-BFF0-51D706AA2E11}</a:tableStyleId>
              </a:tblPr>
              <a:tblGrid>
                <a:gridCol w="912000">
                  <a:extLst>
                    <a:ext uri="{9D8B030D-6E8A-4147-A177-3AD203B41FA5}">
                      <a16:colId xmlns:a16="http://schemas.microsoft.com/office/drawing/2014/main" val="20000"/>
                    </a:ext>
                  </a:extLst>
                </a:gridCol>
                <a:gridCol w="912000">
                  <a:extLst>
                    <a:ext uri="{9D8B030D-6E8A-4147-A177-3AD203B41FA5}">
                      <a16:colId xmlns:a16="http://schemas.microsoft.com/office/drawing/2014/main" val="20001"/>
                    </a:ext>
                  </a:extLst>
                </a:gridCol>
              </a:tblGrid>
              <a:tr h="243500">
                <a:tc>
                  <a:txBody>
                    <a:bodyPr/>
                    <a:lstStyle/>
                    <a:p>
                      <a:pPr marL="0" marR="0" lvl="0" indent="0" algn="ctr" rtl="0">
                        <a:lnSpc>
                          <a:spcPct val="100000"/>
                        </a:lnSpc>
                        <a:spcBef>
                          <a:spcPts val="0"/>
                        </a:spcBef>
                        <a:spcAft>
                          <a:spcPts val="0"/>
                        </a:spcAft>
                        <a:buClr>
                          <a:srgbClr val="000000"/>
                        </a:buClr>
                        <a:buSzPts val="1050"/>
                        <a:buFont typeface="Arial"/>
                        <a:buNone/>
                      </a:pPr>
                      <a:r>
                        <a:rPr lang="es" sz="1050" u="none" strike="noStrike" cap="none">
                          <a:solidFill>
                            <a:schemeClr val="dk2"/>
                          </a:solidFill>
                          <a:latin typeface="Montserrat"/>
                          <a:ea typeface="Montserrat"/>
                          <a:cs typeface="Montserrat"/>
                          <a:sym typeface="Montserrat"/>
                        </a:rPr>
                        <a:t>Prop A</a:t>
                      </a:r>
                      <a:endParaRPr sz="105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 sz="1050" u="none" strike="noStrike" cap="none">
                          <a:solidFill>
                            <a:schemeClr val="dk2"/>
                          </a:solidFill>
                          <a:latin typeface="Montserrat"/>
                          <a:ea typeface="Montserrat"/>
                          <a:cs typeface="Montserrat"/>
                          <a:sym typeface="Montserrat"/>
                        </a:rPr>
                        <a:t>Resultado</a:t>
                      </a:r>
                      <a:endParaRPr sz="105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23612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!True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False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1"/>
                  </a:ext>
                </a:extLst>
              </a:tr>
              <a:tr h="23612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!False</a:t>
                      </a:r>
                      <a:endParaRPr sz="10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True</a:t>
                      </a:r>
                      <a:endParaRPr sz="10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sp>
        <p:nvSpPr>
          <p:cNvPr id="192" name="Google Shape;192;p7"/>
          <p:cNvSpPr txBox="1"/>
          <p:nvPr/>
        </p:nvSpPr>
        <p:spPr>
          <a:xfrm>
            <a:off x="687800" y="3647463"/>
            <a:ext cx="1258500" cy="333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9D66F9"/>
              </a:buClr>
              <a:buSzPts val="2500"/>
              <a:buFont typeface="Montserrat ExtraBold"/>
              <a:buNone/>
            </a:pPr>
            <a:r>
              <a:rPr lang="es" sz="1200" b="0" i="0" u="none" strike="noStrike" cap="none">
                <a:solidFill>
                  <a:schemeClr val="dk2"/>
                </a:solidFill>
                <a:latin typeface="Montserrat ExtraBold"/>
                <a:ea typeface="Montserrat ExtraBold"/>
                <a:cs typeface="Montserrat ExtraBold"/>
                <a:sym typeface="Montserrat ExtraBold"/>
              </a:rPr>
              <a:t>! (Negación)</a:t>
            </a:r>
            <a:endParaRPr sz="1200" b="0" i="0" u="none" strike="noStrike" cap="none">
              <a:solidFill>
                <a:schemeClr val="dk2"/>
              </a:solidFill>
              <a:latin typeface="Montserrat ExtraBold"/>
              <a:ea typeface="Montserrat ExtraBold"/>
              <a:cs typeface="Montserrat ExtraBold"/>
              <a:sym typeface="Montserrat ExtraBold"/>
            </a:endParaRPr>
          </a:p>
        </p:txBody>
      </p:sp>
      <p:sp>
        <p:nvSpPr>
          <p:cNvPr id="193" name="Google Shape;193;p7"/>
          <p:cNvSpPr txBox="1"/>
          <p:nvPr/>
        </p:nvSpPr>
        <p:spPr>
          <a:xfrm>
            <a:off x="3822356" y="2010691"/>
            <a:ext cx="1613400" cy="333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9D66F9"/>
              </a:buClr>
              <a:buSzPts val="2500"/>
              <a:buFont typeface="Montserrat ExtraBold"/>
              <a:buNone/>
            </a:pPr>
            <a:r>
              <a:rPr lang="es" sz="1200" b="0" i="0" u="none" strike="noStrike" cap="none">
                <a:solidFill>
                  <a:schemeClr val="dk2"/>
                </a:solidFill>
                <a:latin typeface="Montserrat ExtraBold"/>
                <a:ea typeface="Montserrat ExtraBold"/>
                <a:cs typeface="Montserrat ExtraBold"/>
                <a:sym typeface="Montserrat ExtraBold"/>
              </a:rPr>
              <a:t>&amp;&amp; (Conjunción)</a:t>
            </a:r>
            <a:endParaRPr sz="1200" b="0" i="0" u="none" strike="noStrike" cap="none">
              <a:solidFill>
                <a:schemeClr val="dk2"/>
              </a:solidFill>
              <a:latin typeface="Montserrat ExtraBold"/>
              <a:ea typeface="Montserrat ExtraBold"/>
              <a:cs typeface="Montserrat ExtraBold"/>
              <a:sym typeface="Montserrat ExtraBold"/>
            </a:endParaRPr>
          </a:p>
        </p:txBody>
      </p:sp>
      <p:sp>
        <p:nvSpPr>
          <p:cNvPr id="194" name="Google Shape;194;p7"/>
          <p:cNvSpPr txBox="1"/>
          <p:nvPr/>
        </p:nvSpPr>
        <p:spPr>
          <a:xfrm>
            <a:off x="3859906" y="3396008"/>
            <a:ext cx="1613400" cy="333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9D66F9"/>
              </a:buClr>
              <a:buSzPts val="2500"/>
              <a:buFont typeface="Montserrat ExtraBold"/>
              <a:buNone/>
            </a:pPr>
            <a:r>
              <a:rPr lang="es" sz="1200" b="0" i="0" u="none" strike="noStrike" cap="none">
                <a:solidFill>
                  <a:srgbClr val="595959"/>
                </a:solidFill>
                <a:latin typeface="Montserrat ExtraBold"/>
                <a:ea typeface="Montserrat ExtraBold"/>
                <a:cs typeface="Montserrat ExtraBold"/>
                <a:sym typeface="Montserrat ExtraBold"/>
              </a:rPr>
              <a:t>|| (Disyunción)</a:t>
            </a:r>
            <a:endParaRPr sz="1200" b="0" i="0" u="none" strike="noStrike" cap="none">
              <a:solidFill>
                <a:srgbClr val="595959"/>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Operadores prefijo y posfijo</a:t>
            </a:r>
            <a:endParaRPr/>
          </a:p>
        </p:txBody>
      </p:sp>
      <p:sp>
        <p:nvSpPr>
          <p:cNvPr id="200" name="Google Shape;200;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Los </a:t>
            </a:r>
            <a:r>
              <a:rPr lang="es" sz="1650" b="1"/>
              <a:t>afijos</a:t>
            </a:r>
            <a:r>
              <a:rPr lang="es" sz="1650"/>
              <a:t> se anteponen o se posponen en un nombre de una variable. Cuando hablamos de </a:t>
            </a:r>
            <a:r>
              <a:rPr lang="es" sz="1650" b="1"/>
              <a:t>prefijo</a:t>
            </a:r>
            <a:r>
              <a:rPr lang="es" sz="1650"/>
              <a:t> nos referimos a que se antepone a la variable y el </a:t>
            </a:r>
            <a:r>
              <a:rPr lang="es" sz="1650" b="1"/>
              <a:t>posfijo</a:t>
            </a:r>
            <a:r>
              <a:rPr lang="es" sz="1650"/>
              <a:t> se pospone. Se utilizan para realizar operaciones aritméticas, tanto para incrementar como para decrementar el valor de una variable.</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SzPts val="1800"/>
              <a:buNone/>
            </a:pPr>
            <a:endParaRPr sz="1650" b="1"/>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graphicFrame>
        <p:nvGraphicFramePr>
          <p:cNvPr id="201" name="Google Shape;201;p8"/>
          <p:cNvGraphicFramePr/>
          <p:nvPr/>
        </p:nvGraphicFramePr>
        <p:xfrm>
          <a:off x="1033192" y="2796955"/>
          <a:ext cx="7060225" cy="1402130"/>
        </p:xfrm>
        <a:graphic>
          <a:graphicData uri="http://schemas.openxmlformats.org/drawingml/2006/table">
            <a:tbl>
              <a:tblPr firstRow="1" bandRow="1">
                <a:noFill/>
                <a:tableStyleId>{24417226-71CA-4777-BFF0-51D706AA2E11}</a:tableStyleId>
              </a:tblPr>
              <a:tblGrid>
                <a:gridCol w="1428150">
                  <a:extLst>
                    <a:ext uri="{9D8B030D-6E8A-4147-A177-3AD203B41FA5}">
                      <a16:colId xmlns:a16="http://schemas.microsoft.com/office/drawing/2014/main" val="20000"/>
                    </a:ext>
                  </a:extLst>
                </a:gridCol>
                <a:gridCol w="1999250">
                  <a:extLst>
                    <a:ext uri="{9D8B030D-6E8A-4147-A177-3AD203B41FA5}">
                      <a16:colId xmlns:a16="http://schemas.microsoft.com/office/drawing/2014/main" val="20001"/>
                    </a:ext>
                  </a:extLst>
                </a:gridCol>
                <a:gridCol w="3632825">
                  <a:extLst>
                    <a:ext uri="{9D8B030D-6E8A-4147-A177-3AD203B41FA5}">
                      <a16:colId xmlns:a16="http://schemas.microsoft.com/office/drawing/2014/main" val="20002"/>
                    </a:ext>
                  </a:extLst>
                </a:gridCol>
              </a:tblGrid>
              <a:tr h="272000">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solidFill>
                            <a:schemeClr val="dk2"/>
                          </a:solidFill>
                          <a:latin typeface="Montserrat"/>
                          <a:ea typeface="Montserrat"/>
                          <a:cs typeface="Montserrat"/>
                          <a:sym typeface="Montserrat"/>
                        </a:rPr>
                        <a:t>Operador</a:t>
                      </a:r>
                      <a:endParaRPr sz="140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solidFill>
                            <a:schemeClr val="dk2"/>
                          </a:solidFill>
                          <a:latin typeface="Montserrat"/>
                          <a:ea typeface="Montserrat"/>
                          <a:cs typeface="Montserrat"/>
                          <a:sym typeface="Montserrat"/>
                        </a:rPr>
                        <a:t>Descripción</a:t>
                      </a:r>
                      <a:endParaRPr sz="140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solidFill>
                            <a:schemeClr val="dk2"/>
                          </a:solidFill>
                          <a:latin typeface="Montserrat"/>
                          <a:ea typeface="Montserrat"/>
                          <a:cs typeface="Montserrat"/>
                          <a:sym typeface="Montserrat"/>
                        </a:rPr>
                        <a:t>Ejemplo</a:t>
                      </a:r>
                      <a:endParaRPr sz="140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272000">
                <a:tc>
                  <a:txBody>
                    <a:bodyPr/>
                    <a:lstStyle/>
                    <a:p>
                      <a:pPr marL="0" marR="0" lvl="0" indent="0" algn="ctr" rtl="0">
                        <a:lnSpc>
                          <a:spcPct val="100000"/>
                        </a:lnSpc>
                        <a:spcBef>
                          <a:spcPts val="0"/>
                        </a:spcBef>
                        <a:spcAft>
                          <a:spcPts val="0"/>
                        </a:spcAft>
                        <a:buClr>
                          <a:srgbClr val="000000"/>
                        </a:buClr>
                        <a:buSzPts val="1200"/>
                        <a:buFont typeface="Arial"/>
                        <a:buNone/>
                      </a:pPr>
                      <a:r>
                        <a:rPr lang="es" sz="1200" b="1" u="none" strike="noStrike" cap="none" dirty="0">
                          <a:latin typeface="Montserrat"/>
                          <a:ea typeface="Montserrat"/>
                          <a:cs typeface="Montserrat"/>
                          <a:sym typeface="Montserrat"/>
                        </a:rPr>
                        <a:t>i++</a:t>
                      </a:r>
                      <a:endParaRPr sz="1200" b="1" u="none" strike="noStrike" cap="none" dirty="0">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incremento posfijo </a:t>
                      </a:r>
                      <a:endParaRPr sz="12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a=i++ primero a=i y después i=i +1</a:t>
                      </a:r>
                      <a:endParaRPr sz="12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1"/>
                  </a:ext>
                </a:extLst>
              </a:tr>
              <a:tr h="272000">
                <a:tc>
                  <a:txBody>
                    <a:bodyPr/>
                    <a:lstStyle/>
                    <a:p>
                      <a:pPr marL="0" marR="0" lvl="0" indent="0" algn="ctr" rtl="0">
                        <a:lnSpc>
                          <a:spcPct val="100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 i</a:t>
                      </a:r>
                      <a:endParaRPr sz="12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incremento prefijo</a:t>
                      </a:r>
                      <a:endParaRPr sz="12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a=++i primero i=i +1 y después a=i</a:t>
                      </a:r>
                      <a:endParaRPr sz="12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272000">
                <a:tc>
                  <a:txBody>
                    <a:bodyPr/>
                    <a:lstStyle/>
                    <a:p>
                      <a:pPr marL="0" marR="0" lvl="0" indent="0" algn="ctr" rtl="0">
                        <a:lnSpc>
                          <a:spcPct val="100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i - -</a:t>
                      </a:r>
                      <a:endParaRPr sz="12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decremento posfijo</a:t>
                      </a:r>
                      <a:endParaRPr sz="12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a=i - - primero a=i y después i=i – 1</a:t>
                      </a:r>
                      <a:endParaRPr sz="12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3"/>
                  </a:ext>
                </a:extLst>
              </a:tr>
              <a:tr h="272000">
                <a:tc>
                  <a:txBody>
                    <a:bodyPr/>
                    <a:lstStyle/>
                    <a:p>
                      <a:pPr marL="0" marR="0" lvl="0" indent="0" algn="ctr" rtl="0">
                        <a:lnSpc>
                          <a:spcPct val="100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 - i</a:t>
                      </a:r>
                      <a:endParaRPr sz="1200" b="1"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decremento prefijo</a:t>
                      </a:r>
                      <a:endParaRPr sz="1200" u="none" strike="noStrike" cap="none">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dirty="0">
                          <a:latin typeface="Montserrat"/>
                          <a:ea typeface="Montserrat"/>
                          <a:cs typeface="Montserrat"/>
                          <a:sym typeface="Montserrat"/>
                        </a:rPr>
                        <a:t>a=- - i primero i=i - 1 y después a=i</a:t>
                      </a:r>
                      <a:endParaRPr sz="1200" u="none" strike="noStrike" cap="none" dirty="0">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Operadores de asignación</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207" name="Google Shape;207;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No solamente el </a:t>
            </a:r>
            <a:r>
              <a:rPr lang="es" sz="1650" b="1"/>
              <a:t>=</a:t>
            </a:r>
            <a:r>
              <a:rPr lang="es" sz="1650"/>
              <a:t> (igual) es un operador de asignación. Existen otras variantes:</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graphicFrame>
        <p:nvGraphicFramePr>
          <p:cNvPr id="208" name="Google Shape;208;p9"/>
          <p:cNvGraphicFramePr/>
          <p:nvPr/>
        </p:nvGraphicFramePr>
        <p:xfrm>
          <a:off x="1701313" y="1926941"/>
          <a:ext cx="5741400" cy="2651770"/>
        </p:xfrm>
        <a:graphic>
          <a:graphicData uri="http://schemas.openxmlformats.org/drawingml/2006/table">
            <a:tbl>
              <a:tblPr firstRow="1" bandRow="1">
                <a:noFill/>
                <a:tableStyleId>{24417226-71CA-4777-BFF0-51D706AA2E11}</a:tableStyleId>
              </a:tblPr>
              <a:tblGrid>
                <a:gridCol w="1161375">
                  <a:extLst>
                    <a:ext uri="{9D8B030D-6E8A-4147-A177-3AD203B41FA5}">
                      <a16:colId xmlns:a16="http://schemas.microsoft.com/office/drawing/2014/main" val="20000"/>
                    </a:ext>
                  </a:extLst>
                </a:gridCol>
                <a:gridCol w="1625800">
                  <a:extLst>
                    <a:ext uri="{9D8B030D-6E8A-4147-A177-3AD203B41FA5}">
                      <a16:colId xmlns:a16="http://schemas.microsoft.com/office/drawing/2014/main" val="20001"/>
                    </a:ext>
                  </a:extLst>
                </a:gridCol>
                <a:gridCol w="2954225">
                  <a:extLst>
                    <a:ext uri="{9D8B030D-6E8A-4147-A177-3AD203B41FA5}">
                      <a16:colId xmlns:a16="http://schemas.microsoft.com/office/drawing/2014/main" val="20002"/>
                    </a:ext>
                  </a:extLst>
                </a:gridCol>
              </a:tblGrid>
              <a:tr h="272000">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solidFill>
                            <a:schemeClr val="dk2"/>
                          </a:solidFill>
                          <a:latin typeface="Montserrat"/>
                          <a:ea typeface="Montserrat"/>
                          <a:cs typeface="Montserrat"/>
                          <a:sym typeface="Montserrat"/>
                        </a:rPr>
                        <a:t>Operador</a:t>
                      </a:r>
                      <a:endParaRPr sz="140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solidFill>
                            <a:schemeClr val="dk2"/>
                          </a:solidFill>
                          <a:latin typeface="Montserrat"/>
                          <a:ea typeface="Montserrat"/>
                          <a:cs typeface="Montserrat"/>
                          <a:sym typeface="Montserrat"/>
                        </a:rPr>
                        <a:t>Descripción</a:t>
                      </a:r>
                      <a:endParaRPr sz="140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solidFill>
                            <a:schemeClr val="dk2"/>
                          </a:solidFill>
                          <a:latin typeface="Montserrat"/>
                          <a:ea typeface="Montserrat"/>
                          <a:cs typeface="Montserrat"/>
                          <a:sym typeface="Montserrat"/>
                        </a:rPr>
                        <a:t>Equivale a</a:t>
                      </a:r>
                      <a:endParaRPr sz="1400" u="none" strike="noStrike" cap="none">
                        <a:solidFill>
                          <a:schemeClr val="dk2"/>
                        </a:solidFill>
                        <a:latin typeface="Montserrat"/>
                        <a:ea typeface="Montserrat"/>
                        <a:cs typeface="Montserrat"/>
                        <a:sym typeface="Montserrat"/>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272000">
                <a:tc>
                  <a:txBody>
                    <a:bodyPr/>
                    <a:lstStyle/>
                    <a:p>
                      <a:pPr marL="0" marR="0" lvl="0" indent="0" algn="ctr" rtl="0">
                        <a:lnSpc>
                          <a:spcPct val="100000"/>
                        </a:lnSpc>
                        <a:spcBef>
                          <a:spcPts val="0"/>
                        </a:spcBef>
                        <a:spcAft>
                          <a:spcPts val="0"/>
                        </a:spcAft>
                        <a:buClr>
                          <a:srgbClr val="000000"/>
                        </a:buClr>
                        <a:buSzPts val="23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3</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3</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1"/>
                  </a:ext>
                </a:extLst>
              </a:tr>
              <a:tr h="272000">
                <a:tc>
                  <a:txBody>
                    <a:bodyPr/>
                    <a:lstStyle/>
                    <a:p>
                      <a:pPr marL="0" marR="0" lvl="0" indent="0" algn="ctr" rtl="0">
                        <a:lnSpc>
                          <a:spcPct val="100000"/>
                        </a:lnSpc>
                        <a:spcBef>
                          <a:spcPts val="0"/>
                        </a:spcBef>
                        <a:spcAft>
                          <a:spcPts val="0"/>
                        </a:spcAft>
                        <a:buClr>
                          <a:srgbClr val="000000"/>
                        </a:buClr>
                        <a:buSzPts val="23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272000">
                <a:tc>
                  <a:txBody>
                    <a:bodyPr/>
                    <a:lstStyle/>
                    <a:p>
                      <a:pPr marL="0" marR="0" lvl="0" indent="0" algn="ctr" rtl="0">
                        <a:lnSpc>
                          <a:spcPct val="100000"/>
                        </a:lnSpc>
                        <a:spcBef>
                          <a:spcPts val="0"/>
                        </a:spcBef>
                        <a:spcAft>
                          <a:spcPts val="0"/>
                        </a:spcAft>
                        <a:buClr>
                          <a:srgbClr val="000000"/>
                        </a:buClr>
                        <a:buSzPts val="23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3"/>
                  </a:ext>
                </a:extLst>
              </a:tr>
              <a:tr h="272000">
                <a:tc>
                  <a:txBody>
                    <a:bodyPr/>
                    <a:lstStyle/>
                    <a:p>
                      <a:pPr marL="0" marR="0" lvl="0" indent="0" algn="ctr" rtl="0">
                        <a:lnSpc>
                          <a:spcPct val="100000"/>
                        </a:lnSpc>
                        <a:spcBef>
                          <a:spcPts val="0"/>
                        </a:spcBef>
                        <a:spcAft>
                          <a:spcPts val="0"/>
                        </a:spcAft>
                        <a:buClr>
                          <a:srgbClr val="000000"/>
                        </a:buClr>
                        <a:buSzPts val="23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72000">
                <a:tc>
                  <a:txBody>
                    <a:bodyPr/>
                    <a:lstStyle/>
                    <a:p>
                      <a:pPr marL="0" marR="0" lvl="0" indent="0" algn="ctr" rtl="0">
                        <a:lnSpc>
                          <a:spcPct val="100000"/>
                        </a:lnSpc>
                        <a:spcBef>
                          <a:spcPts val="0"/>
                        </a:spcBef>
                        <a:spcAft>
                          <a:spcPts val="0"/>
                        </a:spcAft>
                        <a:buClr>
                          <a:srgbClr val="000000"/>
                        </a:buClr>
                        <a:buSzPts val="23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5"/>
                  </a:ext>
                </a:extLst>
              </a:tr>
              <a:tr h="272000">
                <a:tc>
                  <a:txBody>
                    <a:bodyPr/>
                    <a:lstStyle/>
                    <a:p>
                      <a:pPr marL="0" marR="0" lvl="0" indent="0" algn="ctr" rtl="0">
                        <a:lnSpc>
                          <a:spcPct val="100000"/>
                        </a:lnSpc>
                        <a:spcBef>
                          <a:spcPts val="0"/>
                        </a:spcBef>
                        <a:spcAft>
                          <a:spcPts val="0"/>
                        </a:spcAft>
                        <a:buClr>
                          <a:srgbClr val="000000"/>
                        </a:buClr>
                        <a:buSzPts val="23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72000">
                <a:tc>
                  <a:txBody>
                    <a:bodyPr/>
                    <a:lstStyle/>
                    <a:p>
                      <a:pPr marL="0" marR="0" lvl="0" indent="0" algn="ctr" rtl="0">
                        <a:lnSpc>
                          <a:spcPct val="100000"/>
                        </a:lnSpc>
                        <a:spcBef>
                          <a:spcPts val="0"/>
                        </a:spcBef>
                        <a:spcAft>
                          <a:spcPts val="0"/>
                        </a:spcAft>
                        <a:buClr>
                          <a:srgbClr val="000000"/>
                        </a:buClr>
                        <a:buSzPts val="2300"/>
                        <a:buFont typeface="Arial"/>
                        <a:buNone/>
                      </a:pPr>
                      <a:r>
                        <a:rPr lang="es" sz="1200" b="1" u="none" strike="noStrike" cap="none">
                          <a:latin typeface="Montserrat"/>
                          <a:ea typeface="Montserrat"/>
                          <a:cs typeface="Montserrat"/>
                          <a:sym typeface="Montserrat"/>
                        </a:rPr>
                        <a:t>**=</a:t>
                      </a:r>
                      <a:endParaRPr sz="1200" b="1" u="none" strike="noStrike" cap="none">
                        <a:latin typeface="Montserrat"/>
                        <a:ea typeface="Montserrat"/>
                        <a:cs typeface="Montserrat"/>
                        <a:sym typeface="Montserrat"/>
                      </a:endParaRPr>
                    </a:p>
                  </a:txBody>
                  <a:tcPr marL="1524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s" sz="1200" u="none" strike="noStrike" cap="none">
                          <a:latin typeface="Montserrat"/>
                          <a:ea typeface="Montserrat"/>
                          <a:cs typeface="Montserrat"/>
                          <a:sym typeface="Montserrat"/>
                        </a:rPr>
                        <a:t>x = x ** y</a:t>
                      </a:r>
                      <a:endParaRPr sz="1200" u="none" strike="noStrike" cap="none">
                        <a:latin typeface="Montserrat"/>
                        <a:ea typeface="Montserrat"/>
                        <a:cs typeface="Montserrat"/>
                        <a:sym typeface="Montserrat"/>
                      </a:endParaRPr>
                    </a:p>
                  </a:txBody>
                  <a:tcPr marL="76200" marR="76200" marT="76200" marB="762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66D"/>
                    </a:solidFill>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2712</Words>
  <Application>Microsoft Office PowerPoint</Application>
  <PresentationFormat>On-screen Show (16:9)</PresentationFormat>
  <Paragraphs>315</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Montserrat SemiBold</vt:lpstr>
      <vt:lpstr>Montserrat</vt:lpstr>
      <vt:lpstr>Consolas</vt:lpstr>
      <vt:lpstr>Montserrat Medium</vt:lpstr>
      <vt:lpstr>Montserrat ExtraBold</vt:lpstr>
      <vt:lpstr>Simple Light</vt:lpstr>
      <vt:lpstr>PowerPoint Presentation</vt:lpstr>
      <vt:lpstr>Les damos la bienvenida</vt:lpstr>
      <vt:lpstr>Condicionales y Ciclos</vt:lpstr>
      <vt:lpstr>Clase 14</vt:lpstr>
      <vt:lpstr>Operadores lógicos y relacionales</vt:lpstr>
      <vt:lpstr>Operadores de comparación   </vt:lpstr>
      <vt:lpstr>Operadores lógicos</vt:lpstr>
      <vt:lpstr>Operadores prefijo y posfijo</vt:lpstr>
      <vt:lpstr>Operadores de asignación   </vt:lpstr>
      <vt:lpstr>Jerarquía de los operadores</vt:lpstr>
      <vt:lpstr>Estructuras de control</vt:lpstr>
      <vt:lpstr>Estructuras de control </vt:lpstr>
      <vt:lpstr>Estructuras de control | Condicionales</vt:lpstr>
      <vt:lpstr>Estructuras de control | If </vt:lpstr>
      <vt:lpstr>Estructuras de control | If / else </vt:lpstr>
      <vt:lpstr>Estructuras de control | Operador ternario</vt:lpstr>
      <vt:lpstr>Estructuras de control | If múltiple</vt:lpstr>
      <vt:lpstr>Estructuras de control | Switch</vt:lpstr>
      <vt:lpstr>Estructuras de control | If con &amp;&amp; (AND)</vt:lpstr>
      <vt:lpstr>Estructuras de control | If con || (OR)</vt:lpstr>
      <vt:lpstr>Estructuras de control | Bucles e Iteraciones</vt:lpstr>
      <vt:lpstr>Estructuras de control | Bucles e Iteraciones</vt:lpstr>
      <vt:lpstr>Estructuras de control | Bucles e Iteraciones</vt:lpstr>
      <vt:lpstr>Estructuras de control | While (mientras)</vt:lpstr>
      <vt:lpstr>Estructuras de control | While (mientras)</vt:lpstr>
      <vt:lpstr>Estructuras de control | While (mientras)</vt:lpstr>
      <vt:lpstr>Estructuras de control | For (para)</vt:lpstr>
      <vt:lpstr>Estructuras de control | For (para)</vt:lpstr>
      <vt:lpstr>Material extra</vt:lpstr>
      <vt:lpstr>PowerPoint Presentation</vt:lpstr>
      <vt:lpstr>Actividades prácticas</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3</cp:revision>
  <dcterms:modified xsi:type="dcterms:W3CDTF">2024-04-19T22:30:25Z</dcterms:modified>
</cp:coreProperties>
</file>