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2"/>
  </p:notes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9144000" cy="5143500" type="screen16x9"/>
  <p:notesSz cx="6858000" cy="9144000"/>
  <p:embeddedFontLst>
    <p:embeddedFont>
      <p:font typeface="Consolas" panose="020B0609020204030204" pitchFamily="49" charset="0"/>
      <p:regular r:id="rId43"/>
      <p:bold r:id="rId44"/>
      <p:italic r:id="rId45"/>
      <p:boldItalic r:id="rId46"/>
    </p:embeddedFont>
    <p:embeddedFont>
      <p:font typeface="Montserrat" panose="00000500000000000000" pitchFamily="2" charset="0"/>
      <p:regular r:id="rId47"/>
      <p:bold r:id="rId48"/>
      <p:italic r:id="rId49"/>
      <p:boldItalic r:id="rId50"/>
    </p:embeddedFont>
    <p:embeddedFont>
      <p:font typeface="Montserrat SemiBold" panose="00000700000000000000" pitchFamily="2" charset="0"/>
      <p:regular r:id="rId51"/>
      <p:bold r:id="rId52"/>
      <p:italic r:id="rId53"/>
      <p:boldItalic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37">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5" roundtripDataSignature="AMtx7mh3ZTf+49QTU19led80soSEBVGA6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44"/>
      </p:cViewPr>
      <p:guideLst>
        <p:guide orient="horz" pos="737"/>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font" Target="fonts/font8.fntdata"/><Relationship Id="rId55" Type="http://customschemas.google.com/relationships/presentationmetadata" Target="meta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3" Type="http://schemas.openxmlformats.org/officeDocument/2006/relationships/font" Target="fonts/font11.fntdata"/><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7.fntdata"/><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4" name="Google Shape;20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0" name="Google Shape;210;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1" name="Google Shape;221;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7" name="Google Shape;237;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8" name="Google Shape;248;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6" name="Google Shape;256;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5" name="Google Shape;265;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3" name="Google Shape;273;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1" name="Google Shape;281;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1" name="Google Shape;291;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1" name="Google Shape;301;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0" name="Google Shape;310;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2" name="Google Shape;322;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9" name="Google Shape;329;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5" name="Google Shape;335;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7" name="Google Shape;347;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3" name="Google Shape;353;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2" name="Google Shape;362;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1" name="Google Shape;371;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0" name="Google Shape;380;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5" name="Google Shape;395;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1" name="Google Shape;401;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8" name="Google Shape;408;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6" name="Google Shape;416;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2" name="Google Shape;422;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p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8" name="Google Shape;428;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4" name="Google Shape;434;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p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9" name="Google Shape;439;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p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4" name="Google Shape;444;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2" name="Google Shape;18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8" name="Google Shape;188;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4" name="Google Shape;194;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
        <p:cNvGrpSpPr/>
        <p:nvPr/>
      </p:nvGrpSpPr>
      <p:grpSpPr>
        <a:xfrm>
          <a:off x="0" y="0"/>
          <a:ext cx="0" cy="0"/>
          <a:chOff x="0" y="0"/>
          <a:chExt cx="0" cy="0"/>
        </a:xfrm>
      </p:grpSpPr>
      <p:sp>
        <p:nvSpPr>
          <p:cNvPr id="10" name="Google Shape;10;p42"/>
          <p:cNvSpPr txBox="1">
            <a:spLocks noGrp="1"/>
          </p:cNvSpPr>
          <p:nvPr>
            <p:ph type="title"/>
          </p:nvPr>
        </p:nvSpPr>
        <p:spPr>
          <a:xfrm>
            <a:off x="3335100" y="1617575"/>
            <a:ext cx="5497200" cy="13752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700"/>
              <a:buFont typeface="Montserrat"/>
              <a:buNone/>
              <a:defRPr sz="3700" b="1">
                <a:latin typeface="Montserrat"/>
                <a:ea typeface="Montserrat"/>
                <a:cs typeface="Montserrat"/>
                <a:sym typeface="Montserrat"/>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pic>
        <p:nvPicPr>
          <p:cNvPr id="11" name="Google Shape;11;p42"/>
          <p:cNvPicPr preferRelativeResize="0"/>
          <p:nvPr/>
        </p:nvPicPr>
        <p:blipFill rotWithShape="1">
          <a:blip r:embed="rId2">
            <a:alphaModFix/>
          </a:blip>
          <a:srcRect/>
          <a:stretch/>
        </p:blipFill>
        <p:spPr>
          <a:xfrm>
            <a:off x="0" y="1290050"/>
            <a:ext cx="3040999" cy="2072300"/>
          </a:xfrm>
          <a:prstGeom prst="rect">
            <a:avLst/>
          </a:prstGeom>
          <a:noFill/>
          <a:ln>
            <a:noFill/>
          </a:ln>
        </p:spPr>
      </p:pic>
      <p:pic>
        <p:nvPicPr>
          <p:cNvPr id="12" name="Google Shape;12;p42"/>
          <p:cNvPicPr preferRelativeResize="0"/>
          <p:nvPr/>
        </p:nvPicPr>
        <p:blipFill rotWithShape="1">
          <a:blip r:embed="rId3">
            <a:alphaModFix/>
          </a:blip>
          <a:srcRect/>
          <a:stretch/>
        </p:blipFill>
        <p:spPr>
          <a:xfrm>
            <a:off x="8222877" y="4573625"/>
            <a:ext cx="741498" cy="399274"/>
          </a:xfrm>
          <a:prstGeom prst="rect">
            <a:avLst/>
          </a:prstGeom>
          <a:noFill/>
          <a:ln>
            <a:noFill/>
          </a:ln>
        </p:spPr>
      </p:pic>
      <p:sp>
        <p:nvSpPr>
          <p:cNvPr id="13" name="Google Shape;13;p42"/>
          <p:cNvSpPr txBox="1"/>
          <p:nvPr/>
        </p:nvSpPr>
        <p:spPr>
          <a:xfrm>
            <a:off x="3326000" y="3062475"/>
            <a:ext cx="5534400" cy="400200"/>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p:txBody>
      </p:sp>
      <p:sp>
        <p:nvSpPr>
          <p:cNvPr id="14" name="Google Shape;14;p42"/>
          <p:cNvSpPr txBox="1">
            <a:spLocks noGrp="1"/>
          </p:cNvSpPr>
          <p:nvPr>
            <p:ph type="subTitle" idx="1"/>
          </p:nvPr>
        </p:nvSpPr>
        <p:spPr>
          <a:xfrm>
            <a:off x="3335025" y="2986525"/>
            <a:ext cx="55344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500"/>
              <a:buFont typeface="Montserrat"/>
              <a:buNone/>
              <a:defRPr sz="2500">
                <a:latin typeface="Montserrat"/>
                <a:ea typeface="Montserrat"/>
                <a:cs typeface="Montserrat"/>
                <a:sym typeface="Montserra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5" name="Google Shape;15;p42"/>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 name="Google Shape;16;p42"/>
          <p:cNvPicPr preferRelativeResize="0"/>
          <p:nvPr/>
        </p:nvPicPr>
        <p:blipFill rotWithShape="1">
          <a:blip r:embed="rId4">
            <a:alphaModFix/>
          </a:blip>
          <a:srcRect/>
          <a:stretch/>
        </p:blipFill>
        <p:spPr>
          <a:xfrm>
            <a:off x="8155184" y="33947"/>
            <a:ext cx="876879" cy="3992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4"/>
        <p:cNvGrpSpPr/>
        <p:nvPr/>
      </p:nvGrpSpPr>
      <p:grpSpPr>
        <a:xfrm>
          <a:off x="0" y="0"/>
          <a:ext cx="0" cy="0"/>
          <a:chOff x="0" y="0"/>
          <a:chExt cx="0" cy="0"/>
        </a:xfrm>
      </p:grpSpPr>
      <p:sp>
        <p:nvSpPr>
          <p:cNvPr id="85" name="Google Shape;85;p51"/>
          <p:cNvSpPr/>
          <p:nvPr/>
        </p:nvSpPr>
        <p:spPr>
          <a:xfrm>
            <a:off x="-27250" y="-18175"/>
            <a:ext cx="9171300" cy="51618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51"/>
          <p:cNvSpPr txBox="1">
            <a:spLocks noGrp="1"/>
          </p:cNvSpPr>
          <p:nvPr>
            <p:ph type="title"/>
          </p:nvPr>
        </p:nvSpPr>
        <p:spPr>
          <a:xfrm>
            <a:off x="490250" y="450150"/>
            <a:ext cx="8061000" cy="37629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rgbClr val="414141"/>
              </a:buClr>
              <a:buSzPts val="4000"/>
              <a:buFont typeface="Montserrat"/>
              <a:buNone/>
              <a:defRPr sz="4000" b="1">
                <a:solidFill>
                  <a:srgbClr val="414141"/>
                </a:solidFill>
                <a:latin typeface="Montserrat"/>
                <a:ea typeface="Montserrat"/>
                <a:cs typeface="Montserrat"/>
                <a:sym typeface="Montserrat"/>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87" name="Google Shape;87;p5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a:t>
            </a:fld>
            <a:endParaRPr/>
          </a:p>
        </p:txBody>
      </p:sp>
      <p:pic>
        <p:nvPicPr>
          <p:cNvPr id="88" name="Google Shape;88;p51"/>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89" name="Google Shape;89;p51"/>
          <p:cNvPicPr preferRelativeResize="0"/>
          <p:nvPr/>
        </p:nvPicPr>
        <p:blipFill rotWithShape="1">
          <a:blip r:embed="rId3">
            <a:alphaModFix/>
          </a:blip>
          <a:srcRect/>
          <a:stretch/>
        </p:blipFill>
        <p:spPr>
          <a:xfrm>
            <a:off x="7910675" y="4073939"/>
            <a:ext cx="1365875" cy="1365875"/>
          </a:xfrm>
          <a:prstGeom prst="rect">
            <a:avLst/>
          </a:prstGeom>
          <a:noFill/>
          <a:ln>
            <a:noFill/>
          </a:ln>
        </p:spPr>
      </p:pic>
      <p:pic>
        <p:nvPicPr>
          <p:cNvPr id="90" name="Google Shape;90;p51"/>
          <p:cNvPicPr preferRelativeResize="0"/>
          <p:nvPr/>
        </p:nvPicPr>
        <p:blipFill rotWithShape="1">
          <a:blip r:embed="rId4">
            <a:alphaModFix/>
          </a:blip>
          <a:srcRect/>
          <a:stretch/>
        </p:blipFill>
        <p:spPr>
          <a:xfrm>
            <a:off x="0" y="4264238"/>
            <a:ext cx="1163080" cy="792599"/>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Ejercicios e imagen">
  <p:cSld name="SECTION_TITLE_AND_DESCRIPTION">
    <p:spTree>
      <p:nvGrpSpPr>
        <p:cNvPr id="1" name="Shape 91"/>
        <p:cNvGrpSpPr/>
        <p:nvPr/>
      </p:nvGrpSpPr>
      <p:grpSpPr>
        <a:xfrm>
          <a:off x="0" y="0"/>
          <a:ext cx="0" cy="0"/>
          <a:chOff x="0" y="0"/>
          <a:chExt cx="0" cy="0"/>
        </a:xfrm>
      </p:grpSpPr>
      <p:sp>
        <p:nvSpPr>
          <p:cNvPr id="92" name="Google Shape;92;p5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52"/>
          <p:cNvSpPr txBox="1">
            <a:spLocks noGrp="1"/>
          </p:cNvSpPr>
          <p:nvPr>
            <p:ph type="title"/>
          </p:nvPr>
        </p:nvSpPr>
        <p:spPr>
          <a:xfrm>
            <a:off x="265500" y="7759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3800"/>
              <a:buFont typeface="Montserrat"/>
              <a:buNone/>
              <a:defRPr sz="3800">
                <a:latin typeface="Montserrat"/>
                <a:ea typeface="Montserrat"/>
                <a:cs typeface="Montserrat"/>
                <a:sym typeface="Montserrat"/>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94" name="Google Shape;94;p52"/>
          <p:cNvSpPr txBox="1">
            <a:spLocks noGrp="1"/>
          </p:cNvSpPr>
          <p:nvPr>
            <p:ph type="subTitle" idx="1"/>
          </p:nvPr>
        </p:nvSpPr>
        <p:spPr>
          <a:xfrm>
            <a:off x="265500" y="24982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Font typeface="Montserrat"/>
              <a:buNone/>
              <a:defRPr sz="2100">
                <a:latin typeface="Montserrat"/>
                <a:ea typeface="Montserrat"/>
                <a:cs typeface="Montserrat"/>
                <a:sym typeface="Montserrat"/>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95" name="Google Shape;95;p5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a:t>
            </a:fld>
            <a:endParaRPr/>
          </a:p>
        </p:txBody>
      </p:sp>
      <p:sp>
        <p:nvSpPr>
          <p:cNvPr id="96" name="Google Shape;96;p52"/>
          <p:cNvSpPr/>
          <p:nvPr/>
        </p:nvSpPr>
        <p:spPr>
          <a:xfrm>
            <a:off x="4572150" y="-18175"/>
            <a:ext cx="4572000" cy="51618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97" name="Google Shape;97;p52"/>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98" name="Google Shape;98;p52"/>
          <p:cNvPicPr preferRelativeResize="0"/>
          <p:nvPr/>
        </p:nvPicPr>
        <p:blipFill rotWithShape="1">
          <a:blip r:embed="rId3">
            <a:alphaModFix/>
          </a:blip>
          <a:srcRect/>
          <a:stretch/>
        </p:blipFill>
        <p:spPr>
          <a:xfrm>
            <a:off x="3506975" y="4699100"/>
            <a:ext cx="558475" cy="300725"/>
          </a:xfrm>
          <a:prstGeom prst="rect">
            <a:avLst/>
          </a:prstGeom>
          <a:noFill/>
          <a:ln>
            <a:noFill/>
          </a:ln>
        </p:spPr>
      </p:pic>
      <p:pic>
        <p:nvPicPr>
          <p:cNvPr id="99" name="Google Shape;99;p52"/>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itas">
  <p:cSld name="CAPTION_ONLY">
    <p:spTree>
      <p:nvGrpSpPr>
        <p:cNvPr id="1" name="Shape 100"/>
        <p:cNvGrpSpPr/>
        <p:nvPr/>
      </p:nvGrpSpPr>
      <p:grpSpPr>
        <a:xfrm>
          <a:off x="0" y="0"/>
          <a:ext cx="0" cy="0"/>
          <a:chOff x="0" y="0"/>
          <a:chExt cx="0" cy="0"/>
        </a:xfrm>
      </p:grpSpPr>
      <p:sp>
        <p:nvSpPr>
          <p:cNvPr id="101" name="Google Shape;101;p53"/>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53"/>
          <p:cNvSpPr txBox="1">
            <a:spLocks noGrp="1"/>
          </p:cNvSpPr>
          <p:nvPr>
            <p:ph type="body" idx="1"/>
          </p:nvPr>
        </p:nvSpPr>
        <p:spPr>
          <a:xfrm>
            <a:off x="433800" y="1715975"/>
            <a:ext cx="8203800" cy="14820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2000"/>
              <a:buFont typeface="Montserrat"/>
              <a:buNone/>
              <a:defRPr sz="2000" i="1">
                <a:latin typeface="Montserrat"/>
                <a:ea typeface="Montserrat"/>
                <a:cs typeface="Montserrat"/>
                <a:sym typeface="Montserrat"/>
              </a:defRPr>
            </a:lvl1pPr>
          </a:lstStyle>
          <a:p>
            <a:endParaRPr/>
          </a:p>
        </p:txBody>
      </p:sp>
      <p:pic>
        <p:nvPicPr>
          <p:cNvPr id="103" name="Google Shape;103;p53"/>
          <p:cNvPicPr preferRelativeResize="0"/>
          <p:nvPr/>
        </p:nvPicPr>
        <p:blipFill rotWithShape="1">
          <a:blip r:embed="rId2">
            <a:alphaModFix/>
          </a:blip>
          <a:srcRect/>
          <a:stretch/>
        </p:blipFill>
        <p:spPr>
          <a:xfrm>
            <a:off x="127225" y="906000"/>
            <a:ext cx="1429649" cy="936662"/>
          </a:xfrm>
          <a:prstGeom prst="rect">
            <a:avLst/>
          </a:prstGeom>
          <a:noFill/>
          <a:ln>
            <a:noFill/>
          </a:ln>
        </p:spPr>
      </p:pic>
      <p:pic>
        <p:nvPicPr>
          <p:cNvPr id="104" name="Google Shape;104;p53"/>
          <p:cNvPicPr preferRelativeResize="0"/>
          <p:nvPr/>
        </p:nvPicPr>
        <p:blipFill rotWithShape="1">
          <a:blip r:embed="rId3">
            <a:alphaModFix/>
          </a:blip>
          <a:srcRect/>
          <a:stretch/>
        </p:blipFill>
        <p:spPr>
          <a:xfrm>
            <a:off x="7632800" y="2758064"/>
            <a:ext cx="1385650" cy="907836"/>
          </a:xfrm>
          <a:prstGeom prst="rect">
            <a:avLst/>
          </a:prstGeom>
          <a:noFill/>
          <a:ln>
            <a:noFill/>
          </a:ln>
        </p:spPr>
      </p:pic>
      <p:sp>
        <p:nvSpPr>
          <p:cNvPr id="105" name="Google Shape;105;p53"/>
          <p:cNvSpPr txBox="1"/>
          <p:nvPr/>
        </p:nvSpPr>
        <p:spPr>
          <a:xfrm>
            <a:off x="432025" y="3792225"/>
            <a:ext cx="8401800" cy="400200"/>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Clr>
                <a:srgbClr val="000000"/>
              </a:buClr>
              <a:buSzPts val="1400"/>
              <a:buFont typeface="Arial"/>
              <a:buNone/>
            </a:pPr>
            <a:r>
              <a:rPr lang="es" sz="1400" b="1" i="0" u="none" strike="noStrike" cap="none">
                <a:solidFill>
                  <a:schemeClr val="dk1"/>
                </a:solidFill>
                <a:latin typeface="Montserrat"/>
                <a:ea typeface="Montserrat"/>
                <a:cs typeface="Montserrat"/>
                <a:sym typeface="Montserrat"/>
              </a:rPr>
              <a:t>Autor/as/es:</a:t>
            </a:r>
            <a:endParaRPr sz="1400" b="1" i="0" u="none" strike="noStrike" cap="none">
              <a:solidFill>
                <a:schemeClr val="dk1"/>
              </a:solidFill>
              <a:latin typeface="Montserrat"/>
              <a:ea typeface="Montserrat"/>
              <a:cs typeface="Montserrat"/>
              <a:sym typeface="Montserrat"/>
            </a:endParaRPr>
          </a:p>
        </p:txBody>
      </p:sp>
      <p:pic>
        <p:nvPicPr>
          <p:cNvPr id="106" name="Google Shape;106;p53"/>
          <p:cNvPicPr preferRelativeResize="0"/>
          <p:nvPr/>
        </p:nvPicPr>
        <p:blipFill rotWithShape="1">
          <a:blip r:embed="rId4">
            <a:alphaModFix/>
          </a:blip>
          <a:srcRect/>
          <a:stretch/>
        </p:blipFill>
        <p:spPr>
          <a:xfrm>
            <a:off x="8155184" y="33947"/>
            <a:ext cx="876879" cy="399275"/>
          </a:xfrm>
          <a:prstGeom prst="rect">
            <a:avLst/>
          </a:prstGeom>
          <a:noFill/>
          <a:ln>
            <a:noFill/>
          </a:ln>
        </p:spPr>
      </p:pic>
      <p:pic>
        <p:nvPicPr>
          <p:cNvPr id="107" name="Google Shape;107;p53"/>
          <p:cNvPicPr preferRelativeResize="0"/>
          <p:nvPr/>
        </p:nvPicPr>
        <p:blipFill rotWithShape="1">
          <a:blip r:embed="rId5">
            <a:alphaModFix/>
          </a:blip>
          <a:srcRect/>
          <a:stretch/>
        </p:blipFill>
        <p:spPr>
          <a:xfrm>
            <a:off x="8078975" y="4699100"/>
            <a:ext cx="558475" cy="300725"/>
          </a:xfrm>
          <a:prstGeom prst="rect">
            <a:avLst/>
          </a:prstGeom>
          <a:noFill/>
          <a:ln>
            <a:noFill/>
          </a:ln>
        </p:spPr>
      </p:pic>
      <p:sp>
        <p:nvSpPr>
          <p:cNvPr id="108" name="Google Shape;108;p53"/>
          <p:cNvSpPr txBox="1">
            <a:spLocks noGrp="1"/>
          </p:cNvSpPr>
          <p:nvPr>
            <p:ph type="title"/>
          </p:nvPr>
        </p:nvSpPr>
        <p:spPr>
          <a:xfrm>
            <a:off x="1766475" y="3773600"/>
            <a:ext cx="7145100" cy="300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500"/>
              <a:buFont typeface="Montserrat"/>
              <a:buNone/>
              <a:defRPr sz="15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09" name="Google Shape;109;p53"/>
          <p:cNvSpPr txBox="1">
            <a:spLocks noGrp="1"/>
          </p:cNvSpPr>
          <p:nvPr>
            <p:ph type="title" idx="2"/>
          </p:nvPr>
        </p:nvSpPr>
        <p:spPr>
          <a:xfrm>
            <a:off x="432025" y="83275"/>
            <a:ext cx="7145100" cy="3993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500"/>
              <a:buFont typeface="Montserrat SemiBold"/>
              <a:buNone/>
              <a:defRPr sz="1500">
                <a:latin typeface="Montserrat SemiBold"/>
                <a:ea typeface="Montserrat SemiBold"/>
                <a:cs typeface="Montserrat SemiBold"/>
                <a:sym typeface="Montserrat SemiBold"/>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pic>
        <p:nvPicPr>
          <p:cNvPr id="110" name="Google Shape;110;p53"/>
          <p:cNvPicPr preferRelativeResize="0"/>
          <p:nvPr/>
        </p:nvPicPr>
        <p:blipFill rotWithShape="1">
          <a:blip r:embed="rId6">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72">
          <p15:clr>
            <a:srgbClr val="FA7B17"/>
          </p15:clr>
        </p15:guide>
        <p15:guide id="2" pos="5441">
          <p15:clr>
            <a:srgbClr val="FA7B17"/>
          </p15:clr>
        </p15:guide>
        <p15:guide id="3" orient="horz" pos="2551">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lase 0">
  <p:cSld name="BLANK_1">
    <p:spTree>
      <p:nvGrpSpPr>
        <p:cNvPr id="1" name="Shape 111"/>
        <p:cNvGrpSpPr/>
        <p:nvPr/>
      </p:nvGrpSpPr>
      <p:grpSpPr>
        <a:xfrm>
          <a:off x="0" y="0"/>
          <a:ext cx="0" cy="0"/>
          <a:chOff x="0" y="0"/>
          <a:chExt cx="0" cy="0"/>
        </a:xfrm>
      </p:grpSpPr>
      <p:sp>
        <p:nvSpPr>
          <p:cNvPr id="112" name="Google Shape;112;p54"/>
          <p:cNvSpPr/>
          <p:nvPr/>
        </p:nvSpPr>
        <p:spPr>
          <a:xfrm>
            <a:off x="212425" y="1172325"/>
            <a:ext cx="8636100" cy="436800"/>
          </a:xfrm>
          <a:prstGeom prst="chevron">
            <a:avLst>
              <a:gd name="adj" fmla="val 50000"/>
            </a:avLst>
          </a:prstGeom>
          <a:solidFill>
            <a:srgbClr val="7685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D9D9D9"/>
              </a:solidFill>
              <a:latin typeface="Arial"/>
              <a:ea typeface="Arial"/>
              <a:cs typeface="Arial"/>
              <a:sym typeface="Arial"/>
            </a:endParaRPr>
          </a:p>
        </p:txBody>
      </p:sp>
      <p:sp>
        <p:nvSpPr>
          <p:cNvPr id="113" name="Google Shape;113;p54"/>
          <p:cNvSpPr/>
          <p:nvPr/>
        </p:nvSpPr>
        <p:spPr>
          <a:xfrm>
            <a:off x="3907500" y="792225"/>
            <a:ext cx="1176600" cy="1164600"/>
          </a:xfrm>
          <a:prstGeom prst="ellipse">
            <a:avLst/>
          </a:pr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54"/>
          <p:cNvSpPr/>
          <p:nvPr/>
        </p:nvSpPr>
        <p:spPr>
          <a:xfrm>
            <a:off x="6745000" y="8084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54"/>
          <p:cNvSpPr txBox="1"/>
          <p:nvPr/>
        </p:nvSpPr>
        <p:spPr>
          <a:xfrm>
            <a:off x="3331525" y="2150250"/>
            <a:ext cx="2397900" cy="2121600"/>
          </a:xfrm>
          <a:prstGeom prst="rect">
            <a:avLst/>
          </a:prstGeom>
          <a:solidFill>
            <a:srgbClr val="F1C232"/>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16" name="Google Shape;116;p54"/>
          <p:cNvSpPr txBox="1"/>
          <p:nvPr/>
        </p:nvSpPr>
        <p:spPr>
          <a:xfrm>
            <a:off x="6134350" y="2150250"/>
            <a:ext cx="2397900" cy="21216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17" name="Google Shape;117;p54"/>
          <p:cNvSpPr txBox="1">
            <a:spLocks noGrp="1"/>
          </p:cNvSpPr>
          <p:nvPr>
            <p:ph type="title"/>
          </p:nvPr>
        </p:nvSpPr>
        <p:spPr>
          <a:xfrm>
            <a:off x="3331525" y="2159925"/>
            <a:ext cx="2397900" cy="2121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8" name="Google Shape;118;p54"/>
          <p:cNvSpPr txBox="1">
            <a:spLocks noGrp="1"/>
          </p:cNvSpPr>
          <p:nvPr>
            <p:ph type="title" idx="2"/>
          </p:nvPr>
        </p:nvSpPr>
        <p:spPr>
          <a:xfrm>
            <a:off x="6134350" y="2196275"/>
            <a:ext cx="2397900" cy="2075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9" name="Google Shape;119;p54"/>
          <p:cNvSpPr txBox="1">
            <a:spLocks noGrp="1"/>
          </p:cNvSpPr>
          <p:nvPr>
            <p:ph type="title" idx="3"/>
          </p:nvPr>
        </p:nvSpPr>
        <p:spPr>
          <a:xfrm>
            <a:off x="4039950" y="1164225"/>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1400"/>
              <a:buFont typeface="Montserrat"/>
              <a:buNone/>
              <a:defRPr sz="1400" b="1">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20" name="Google Shape;120;p54"/>
          <p:cNvSpPr txBox="1">
            <a:spLocks noGrp="1"/>
          </p:cNvSpPr>
          <p:nvPr>
            <p:ph type="title" idx="4"/>
          </p:nvPr>
        </p:nvSpPr>
        <p:spPr>
          <a:xfrm>
            <a:off x="6877450" y="1164225"/>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21" name="Google Shape;121;p54"/>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2" name="Google Shape;122;p54"/>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123" name="Google Shape;123;p54"/>
          <p:cNvPicPr preferRelativeResize="0"/>
          <p:nvPr/>
        </p:nvPicPr>
        <p:blipFill rotWithShape="1">
          <a:blip r:embed="rId3">
            <a:alphaModFix/>
          </a:blip>
          <a:srcRect/>
          <a:stretch/>
        </p:blipFill>
        <p:spPr>
          <a:xfrm>
            <a:off x="8078975" y="4699100"/>
            <a:ext cx="558475" cy="300725"/>
          </a:xfrm>
          <a:prstGeom prst="rect">
            <a:avLst/>
          </a:prstGeom>
          <a:noFill/>
          <a:ln>
            <a:noFill/>
          </a:ln>
        </p:spPr>
      </p:pic>
      <p:pic>
        <p:nvPicPr>
          <p:cNvPr id="124" name="Google Shape;124;p54"/>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832">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Última clase">
  <p:cSld name="BLANK_1_1_1">
    <p:spTree>
      <p:nvGrpSpPr>
        <p:cNvPr id="1" name="Shape 125"/>
        <p:cNvGrpSpPr/>
        <p:nvPr/>
      </p:nvGrpSpPr>
      <p:grpSpPr>
        <a:xfrm>
          <a:off x="0" y="0"/>
          <a:ext cx="0" cy="0"/>
          <a:chOff x="0" y="0"/>
          <a:chExt cx="0" cy="0"/>
        </a:xfrm>
      </p:grpSpPr>
      <p:sp>
        <p:nvSpPr>
          <p:cNvPr id="126" name="Google Shape;126;p55"/>
          <p:cNvSpPr/>
          <p:nvPr/>
        </p:nvSpPr>
        <p:spPr>
          <a:xfrm>
            <a:off x="212425" y="1172325"/>
            <a:ext cx="4818000" cy="436800"/>
          </a:xfrm>
          <a:prstGeom prst="chevron">
            <a:avLst>
              <a:gd name="adj" fmla="val 45084"/>
            </a:avLst>
          </a:prstGeom>
          <a:solidFill>
            <a:srgbClr val="7685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D9D9D9"/>
              </a:solidFill>
              <a:latin typeface="Arial"/>
              <a:ea typeface="Arial"/>
              <a:cs typeface="Arial"/>
              <a:sym typeface="Arial"/>
            </a:endParaRPr>
          </a:p>
        </p:txBody>
      </p:sp>
      <p:sp>
        <p:nvSpPr>
          <p:cNvPr id="127" name="Google Shape;127;p55"/>
          <p:cNvSpPr/>
          <p:nvPr/>
        </p:nvSpPr>
        <p:spPr>
          <a:xfrm>
            <a:off x="3907500" y="792225"/>
            <a:ext cx="1176600" cy="1164600"/>
          </a:xfrm>
          <a:prstGeom prst="ellipse">
            <a:avLst/>
          </a:pr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55"/>
          <p:cNvSpPr/>
          <p:nvPr/>
        </p:nvSpPr>
        <p:spPr>
          <a:xfrm>
            <a:off x="1139350" y="7922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55"/>
          <p:cNvSpPr txBox="1"/>
          <p:nvPr/>
        </p:nvSpPr>
        <p:spPr>
          <a:xfrm>
            <a:off x="528700" y="2150250"/>
            <a:ext cx="2397900" cy="21312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30" name="Google Shape;130;p55"/>
          <p:cNvSpPr txBox="1">
            <a:spLocks noGrp="1"/>
          </p:cNvSpPr>
          <p:nvPr>
            <p:ph type="title"/>
          </p:nvPr>
        </p:nvSpPr>
        <p:spPr>
          <a:xfrm>
            <a:off x="1271800" y="1159375"/>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131" name="Google Shape;131;p55"/>
          <p:cNvSpPr txBox="1">
            <a:spLocks noGrp="1"/>
          </p:cNvSpPr>
          <p:nvPr>
            <p:ph type="title" idx="2"/>
          </p:nvPr>
        </p:nvSpPr>
        <p:spPr>
          <a:xfrm>
            <a:off x="3938175" y="1159375"/>
            <a:ext cx="109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1400"/>
              <a:buFont typeface="Montserrat"/>
              <a:buNone/>
              <a:defRPr sz="1400" b="1">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132" name="Google Shape;132;p55"/>
          <p:cNvSpPr txBox="1">
            <a:spLocks noGrp="1"/>
          </p:cNvSpPr>
          <p:nvPr>
            <p:ph type="title" idx="3"/>
          </p:nvPr>
        </p:nvSpPr>
        <p:spPr>
          <a:xfrm>
            <a:off x="532575" y="2150850"/>
            <a:ext cx="2397900" cy="2112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33" name="Google Shape;133;p55"/>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34" name="Google Shape;134;p55"/>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135" name="Google Shape;135;p55"/>
          <p:cNvPicPr preferRelativeResize="0"/>
          <p:nvPr/>
        </p:nvPicPr>
        <p:blipFill rotWithShape="1">
          <a:blip r:embed="rId3">
            <a:alphaModFix/>
          </a:blip>
          <a:srcRect/>
          <a:stretch/>
        </p:blipFill>
        <p:spPr>
          <a:xfrm>
            <a:off x="8078975" y="4699100"/>
            <a:ext cx="558475" cy="300725"/>
          </a:xfrm>
          <a:prstGeom prst="rect">
            <a:avLst/>
          </a:prstGeom>
          <a:noFill/>
          <a:ln>
            <a:noFill/>
          </a:ln>
        </p:spPr>
      </p:pic>
      <p:sp>
        <p:nvSpPr>
          <p:cNvPr id="136" name="Google Shape;136;p55"/>
          <p:cNvSpPr txBox="1"/>
          <p:nvPr/>
        </p:nvSpPr>
        <p:spPr>
          <a:xfrm>
            <a:off x="3331525" y="2150250"/>
            <a:ext cx="2397900" cy="2121600"/>
          </a:xfrm>
          <a:prstGeom prst="rect">
            <a:avLst/>
          </a:prstGeom>
          <a:solidFill>
            <a:srgbClr val="F1C232"/>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37" name="Google Shape;137;p55"/>
          <p:cNvSpPr txBox="1">
            <a:spLocks noGrp="1"/>
          </p:cNvSpPr>
          <p:nvPr>
            <p:ph type="title" idx="4"/>
          </p:nvPr>
        </p:nvSpPr>
        <p:spPr>
          <a:xfrm>
            <a:off x="3331525" y="2159925"/>
            <a:ext cx="2397900" cy="2121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pic>
        <p:nvPicPr>
          <p:cNvPr id="138" name="Google Shape;138;p55"/>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832">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apositiva con título y subtítulo" type="title">
  <p:cSld name="TITLE">
    <p:spTree>
      <p:nvGrpSpPr>
        <p:cNvPr id="1" name="Shape 17"/>
        <p:cNvGrpSpPr/>
        <p:nvPr/>
      </p:nvGrpSpPr>
      <p:grpSpPr>
        <a:xfrm>
          <a:off x="0" y="0"/>
          <a:ext cx="0" cy="0"/>
          <a:chOff x="0" y="0"/>
          <a:chExt cx="0" cy="0"/>
        </a:xfrm>
      </p:grpSpPr>
      <p:sp>
        <p:nvSpPr>
          <p:cNvPr id="18" name="Google Shape;18;p43"/>
          <p:cNvSpPr/>
          <p:nvPr/>
        </p:nvSpPr>
        <p:spPr>
          <a:xfrm>
            <a:off x="-13650" y="4328925"/>
            <a:ext cx="9171300" cy="8559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43"/>
          <p:cNvSpPr txBox="1">
            <a:spLocks noGrp="1"/>
          </p:cNvSpPr>
          <p:nvPr>
            <p:ph type="ctrTitle"/>
          </p:nvPr>
        </p:nvSpPr>
        <p:spPr>
          <a:xfrm>
            <a:off x="311700" y="1226800"/>
            <a:ext cx="8520600" cy="1570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Clr>
                <a:srgbClr val="333333"/>
              </a:buClr>
              <a:buSzPts val="4900"/>
              <a:buFont typeface="Montserrat"/>
              <a:buNone/>
              <a:defRPr sz="4900" b="1">
                <a:solidFill>
                  <a:srgbClr val="333333"/>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20" name="Google Shape;20;p43"/>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500"/>
              <a:buFont typeface="Montserrat"/>
              <a:buNone/>
              <a:defRPr sz="2500">
                <a:latin typeface="Montserrat"/>
                <a:ea typeface="Montserrat"/>
                <a:cs typeface="Montserrat"/>
                <a:sym typeface="Montserra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21" name="Google Shape;21;p43"/>
          <p:cNvPicPr preferRelativeResize="0"/>
          <p:nvPr/>
        </p:nvPicPr>
        <p:blipFill rotWithShape="1">
          <a:blip r:embed="rId2">
            <a:alphaModFix/>
          </a:blip>
          <a:srcRect/>
          <a:stretch/>
        </p:blipFill>
        <p:spPr>
          <a:xfrm>
            <a:off x="7910675" y="4073939"/>
            <a:ext cx="1365875" cy="1365875"/>
          </a:xfrm>
          <a:prstGeom prst="rect">
            <a:avLst/>
          </a:prstGeom>
          <a:noFill/>
          <a:ln>
            <a:noFill/>
          </a:ln>
        </p:spPr>
      </p:pic>
      <p:sp>
        <p:nvSpPr>
          <p:cNvPr id="22" name="Google Shape;22;p43"/>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3" name="Google Shape;23;p43"/>
          <p:cNvPicPr preferRelativeResize="0"/>
          <p:nvPr/>
        </p:nvPicPr>
        <p:blipFill rotWithShape="1">
          <a:blip r:embed="rId3">
            <a:alphaModFix/>
          </a:blip>
          <a:srcRect/>
          <a:stretch/>
        </p:blipFill>
        <p:spPr>
          <a:xfrm>
            <a:off x="8155184" y="33947"/>
            <a:ext cx="876879" cy="399275"/>
          </a:xfrm>
          <a:prstGeom prst="rect">
            <a:avLst/>
          </a:prstGeom>
          <a:noFill/>
          <a:ln>
            <a:noFill/>
          </a:ln>
        </p:spPr>
      </p:pic>
      <p:pic>
        <p:nvPicPr>
          <p:cNvPr id="24" name="Google Shape;24;p43"/>
          <p:cNvPicPr preferRelativeResize="0"/>
          <p:nvPr/>
        </p:nvPicPr>
        <p:blipFill rotWithShape="1">
          <a:blip r:embed="rId4">
            <a:alphaModFix/>
          </a:blip>
          <a:srcRect/>
          <a:stretch/>
        </p:blipFill>
        <p:spPr>
          <a:xfrm>
            <a:off x="0" y="4264238"/>
            <a:ext cx="1163080" cy="792599"/>
          </a:xfrm>
          <a:prstGeom prst="rect">
            <a:avLst/>
          </a:prstGeom>
          <a:noFill/>
          <a:ln>
            <a:noFill/>
          </a:ln>
        </p:spPr>
      </p:pic>
    </p:spTree>
  </p:cSld>
  <p:clrMapOvr>
    <a:masterClrMapping/>
  </p:clrMapOvr>
  <p:extLst>
    <p:ext uri="{DCECCB84-F9BA-43D5-87BE-67443E8EF086}">
      <p15:sldGuideLst xmlns:p15="http://schemas.microsoft.com/office/powerpoint/2012/main">
        <p15:guide id="1" pos="5413">
          <p15:clr>
            <a:srgbClr val="FA7B17"/>
          </p15:clr>
        </p15:guide>
        <p15:guide id="2" pos="347">
          <p15:clr>
            <a:srgbClr val="FA7B17"/>
          </p15:clr>
        </p15:guide>
        <p15:guide id="3" orient="horz" pos="2778">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lase 2 - 37">
  <p:cSld name="BLANK_1_1">
    <p:spTree>
      <p:nvGrpSpPr>
        <p:cNvPr id="1" name="Shape 25"/>
        <p:cNvGrpSpPr/>
        <p:nvPr/>
      </p:nvGrpSpPr>
      <p:grpSpPr>
        <a:xfrm>
          <a:off x="0" y="0"/>
          <a:ext cx="0" cy="0"/>
          <a:chOff x="0" y="0"/>
          <a:chExt cx="0" cy="0"/>
        </a:xfrm>
      </p:grpSpPr>
      <p:sp>
        <p:nvSpPr>
          <p:cNvPr id="26" name="Google Shape;26;p44"/>
          <p:cNvSpPr/>
          <p:nvPr/>
        </p:nvSpPr>
        <p:spPr>
          <a:xfrm>
            <a:off x="212425" y="1172325"/>
            <a:ext cx="8636100" cy="436800"/>
          </a:xfrm>
          <a:prstGeom prst="chevron">
            <a:avLst>
              <a:gd name="adj" fmla="val 50000"/>
            </a:avLst>
          </a:prstGeom>
          <a:solidFill>
            <a:srgbClr val="7685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D9D9D9"/>
              </a:solidFill>
              <a:latin typeface="Arial"/>
              <a:ea typeface="Arial"/>
              <a:cs typeface="Arial"/>
              <a:sym typeface="Arial"/>
            </a:endParaRPr>
          </a:p>
        </p:txBody>
      </p:sp>
      <p:sp>
        <p:nvSpPr>
          <p:cNvPr id="27" name="Google Shape;27;p44"/>
          <p:cNvSpPr/>
          <p:nvPr/>
        </p:nvSpPr>
        <p:spPr>
          <a:xfrm>
            <a:off x="3907500" y="792225"/>
            <a:ext cx="1176600" cy="1164600"/>
          </a:xfrm>
          <a:prstGeom prst="ellipse">
            <a:avLst/>
          </a:pr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44"/>
          <p:cNvSpPr/>
          <p:nvPr/>
        </p:nvSpPr>
        <p:spPr>
          <a:xfrm>
            <a:off x="1139350" y="7922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44"/>
          <p:cNvSpPr/>
          <p:nvPr/>
        </p:nvSpPr>
        <p:spPr>
          <a:xfrm>
            <a:off x="6745000" y="8084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44"/>
          <p:cNvSpPr txBox="1"/>
          <p:nvPr/>
        </p:nvSpPr>
        <p:spPr>
          <a:xfrm>
            <a:off x="528700" y="2150250"/>
            <a:ext cx="2397900" cy="21312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31" name="Google Shape;31;p44"/>
          <p:cNvSpPr txBox="1"/>
          <p:nvPr/>
        </p:nvSpPr>
        <p:spPr>
          <a:xfrm>
            <a:off x="6134350" y="2150250"/>
            <a:ext cx="2397900" cy="21216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32" name="Google Shape;32;p44"/>
          <p:cNvSpPr txBox="1">
            <a:spLocks noGrp="1"/>
          </p:cNvSpPr>
          <p:nvPr>
            <p:ph type="title"/>
          </p:nvPr>
        </p:nvSpPr>
        <p:spPr>
          <a:xfrm>
            <a:off x="1271800" y="1159375"/>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33" name="Google Shape;33;p44"/>
          <p:cNvSpPr txBox="1">
            <a:spLocks noGrp="1"/>
          </p:cNvSpPr>
          <p:nvPr>
            <p:ph type="title" idx="2"/>
          </p:nvPr>
        </p:nvSpPr>
        <p:spPr>
          <a:xfrm>
            <a:off x="3938175" y="1159375"/>
            <a:ext cx="109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1400"/>
              <a:buFont typeface="Montserrat"/>
              <a:buNone/>
              <a:defRPr sz="1400" b="1">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34" name="Google Shape;34;p44"/>
          <p:cNvSpPr txBox="1">
            <a:spLocks noGrp="1"/>
          </p:cNvSpPr>
          <p:nvPr>
            <p:ph type="title" idx="3"/>
          </p:nvPr>
        </p:nvSpPr>
        <p:spPr>
          <a:xfrm>
            <a:off x="6877450" y="1159388"/>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35" name="Google Shape;35;p44"/>
          <p:cNvSpPr txBox="1">
            <a:spLocks noGrp="1"/>
          </p:cNvSpPr>
          <p:nvPr>
            <p:ph type="title" idx="4"/>
          </p:nvPr>
        </p:nvSpPr>
        <p:spPr>
          <a:xfrm>
            <a:off x="532575" y="2150850"/>
            <a:ext cx="2397900" cy="2112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6" name="Google Shape;36;p44"/>
          <p:cNvSpPr txBox="1">
            <a:spLocks noGrp="1"/>
          </p:cNvSpPr>
          <p:nvPr>
            <p:ph type="title" idx="5"/>
          </p:nvPr>
        </p:nvSpPr>
        <p:spPr>
          <a:xfrm>
            <a:off x="6130475" y="2159925"/>
            <a:ext cx="2397900" cy="2112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7" name="Google Shape;37;p44"/>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8" name="Google Shape;38;p44"/>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39" name="Google Shape;39;p44"/>
          <p:cNvPicPr preferRelativeResize="0"/>
          <p:nvPr/>
        </p:nvPicPr>
        <p:blipFill rotWithShape="1">
          <a:blip r:embed="rId3">
            <a:alphaModFix/>
          </a:blip>
          <a:srcRect/>
          <a:stretch/>
        </p:blipFill>
        <p:spPr>
          <a:xfrm>
            <a:off x="8078975" y="4699100"/>
            <a:ext cx="558475" cy="300725"/>
          </a:xfrm>
          <a:prstGeom prst="rect">
            <a:avLst/>
          </a:prstGeom>
          <a:noFill/>
          <a:ln>
            <a:noFill/>
          </a:ln>
        </p:spPr>
      </p:pic>
      <p:sp>
        <p:nvSpPr>
          <p:cNvPr id="40" name="Google Shape;40;p44"/>
          <p:cNvSpPr txBox="1"/>
          <p:nvPr/>
        </p:nvSpPr>
        <p:spPr>
          <a:xfrm>
            <a:off x="3331525" y="2150250"/>
            <a:ext cx="2397900" cy="2121600"/>
          </a:xfrm>
          <a:prstGeom prst="rect">
            <a:avLst/>
          </a:prstGeom>
          <a:solidFill>
            <a:srgbClr val="F1C232"/>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41" name="Google Shape;41;p44"/>
          <p:cNvSpPr txBox="1">
            <a:spLocks noGrp="1"/>
          </p:cNvSpPr>
          <p:nvPr>
            <p:ph type="title" idx="6"/>
          </p:nvPr>
        </p:nvSpPr>
        <p:spPr>
          <a:xfrm>
            <a:off x="3331525" y="2159925"/>
            <a:ext cx="2397900" cy="2121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pic>
        <p:nvPicPr>
          <p:cNvPr id="42" name="Google Shape;42;p44"/>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832">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cepto destacado y explicación">
  <p:cSld name="TITLE_1">
    <p:spTree>
      <p:nvGrpSpPr>
        <p:cNvPr id="1" name="Shape 43"/>
        <p:cNvGrpSpPr/>
        <p:nvPr/>
      </p:nvGrpSpPr>
      <p:grpSpPr>
        <a:xfrm>
          <a:off x="0" y="0"/>
          <a:ext cx="0" cy="0"/>
          <a:chOff x="0" y="0"/>
          <a:chExt cx="0" cy="0"/>
        </a:xfrm>
      </p:grpSpPr>
      <p:sp>
        <p:nvSpPr>
          <p:cNvPr id="44" name="Google Shape;44;p45"/>
          <p:cNvSpPr/>
          <p:nvPr/>
        </p:nvSpPr>
        <p:spPr>
          <a:xfrm>
            <a:off x="-27250" y="-18175"/>
            <a:ext cx="9171300" cy="51618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45"/>
          <p:cNvSpPr txBox="1">
            <a:spLocks noGrp="1"/>
          </p:cNvSpPr>
          <p:nvPr>
            <p:ph type="ctrTitle"/>
          </p:nvPr>
        </p:nvSpPr>
        <p:spPr>
          <a:xfrm>
            <a:off x="550375" y="7600"/>
            <a:ext cx="8043300" cy="15705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Clr>
                <a:schemeClr val="lt1"/>
              </a:buClr>
              <a:buSzPts val="4000"/>
              <a:buFont typeface="Montserrat"/>
              <a:buNone/>
              <a:defRPr sz="4000" b="1">
                <a:solidFill>
                  <a:schemeClr val="lt1"/>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46" name="Google Shape;46;p45"/>
          <p:cNvSpPr txBox="1">
            <a:spLocks noGrp="1"/>
          </p:cNvSpPr>
          <p:nvPr>
            <p:ph type="subTitle" idx="1"/>
          </p:nvPr>
        </p:nvSpPr>
        <p:spPr>
          <a:xfrm>
            <a:off x="550375" y="1614925"/>
            <a:ext cx="8043300" cy="26493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700"/>
              <a:buFont typeface="Montserrat"/>
              <a:buNone/>
              <a:defRPr sz="1700">
                <a:latin typeface="Montserrat"/>
                <a:ea typeface="Montserrat"/>
                <a:cs typeface="Montserrat"/>
                <a:sym typeface="Montserra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47" name="Google Shape;47;p45"/>
          <p:cNvPicPr preferRelativeResize="0"/>
          <p:nvPr/>
        </p:nvPicPr>
        <p:blipFill rotWithShape="1">
          <a:blip r:embed="rId2">
            <a:alphaModFix/>
          </a:blip>
          <a:srcRect/>
          <a:stretch/>
        </p:blipFill>
        <p:spPr>
          <a:xfrm>
            <a:off x="7910675" y="4073939"/>
            <a:ext cx="1365875" cy="1365875"/>
          </a:xfrm>
          <a:prstGeom prst="rect">
            <a:avLst/>
          </a:prstGeom>
          <a:noFill/>
          <a:ln>
            <a:noFill/>
          </a:ln>
        </p:spPr>
      </p:pic>
      <p:pic>
        <p:nvPicPr>
          <p:cNvPr id="48" name="Google Shape;48;p45"/>
          <p:cNvPicPr preferRelativeResize="0"/>
          <p:nvPr/>
        </p:nvPicPr>
        <p:blipFill rotWithShape="1">
          <a:blip r:embed="rId3">
            <a:alphaModFix/>
          </a:blip>
          <a:srcRect/>
          <a:stretch/>
        </p:blipFill>
        <p:spPr>
          <a:xfrm>
            <a:off x="8155184" y="33947"/>
            <a:ext cx="876879" cy="399275"/>
          </a:xfrm>
          <a:prstGeom prst="rect">
            <a:avLst/>
          </a:prstGeom>
          <a:noFill/>
          <a:ln>
            <a:noFill/>
          </a:ln>
        </p:spPr>
      </p:pic>
      <p:pic>
        <p:nvPicPr>
          <p:cNvPr id="49" name="Google Shape;49;p45"/>
          <p:cNvPicPr preferRelativeResize="0"/>
          <p:nvPr/>
        </p:nvPicPr>
        <p:blipFill rotWithShape="1">
          <a:blip r:embed="rId4">
            <a:alphaModFix/>
          </a:blip>
          <a:srcRect/>
          <a:stretch/>
        </p:blipFill>
        <p:spPr>
          <a:xfrm>
            <a:off x="0" y="4264238"/>
            <a:ext cx="1163080" cy="792599"/>
          </a:xfrm>
          <a:prstGeom prst="rect">
            <a:avLst/>
          </a:prstGeom>
          <a:noFill/>
          <a:ln>
            <a:noFill/>
          </a:ln>
        </p:spPr>
      </p:pic>
    </p:spTree>
  </p:cSld>
  <p:clrMapOvr>
    <a:masterClrMapping/>
  </p:clrMapOvr>
  <p:extLst>
    <p:ext uri="{DCECCB84-F9BA-43D5-87BE-67443E8EF086}">
      <p15:sldGuideLst xmlns:p15="http://schemas.microsoft.com/office/powerpoint/2012/main">
        <p15:guide id="1" pos="5413">
          <p15:clr>
            <a:srgbClr val="FA7B17"/>
          </p15:clr>
        </p15:guide>
        <p15:guide id="2" pos="347">
          <p15:clr>
            <a:srgbClr val="FA7B17"/>
          </p15:clr>
        </p15:guide>
        <p15:guide id="3" orient="horz" pos="2778">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0"/>
        <p:cNvGrpSpPr/>
        <p:nvPr/>
      </p:nvGrpSpPr>
      <p:grpSpPr>
        <a:xfrm>
          <a:off x="0" y="0"/>
          <a:ext cx="0" cy="0"/>
          <a:chOff x="0" y="0"/>
          <a:chExt cx="0" cy="0"/>
        </a:xfrm>
      </p:grpSpPr>
      <p:sp>
        <p:nvSpPr>
          <p:cNvPr id="51" name="Google Shape;51;p46"/>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700"/>
              <a:buFont typeface="Montserrat"/>
              <a:buNone/>
              <a:defRPr sz="27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2" name="Google Shape;52;p46"/>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marL="914400" lvl="1"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marL="1371600" lvl="2"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marL="1828800" lvl="3"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marL="2286000" lvl="4"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marL="2743200" lvl="5"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marL="3200400" lvl="6"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marL="3657600" lvl="7"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marL="4114800" lvl="8"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a:endParaRPr/>
          </a:p>
        </p:txBody>
      </p:sp>
      <p:pic>
        <p:nvPicPr>
          <p:cNvPr id="53" name="Google Shape;53;p46"/>
          <p:cNvPicPr preferRelativeResize="0"/>
          <p:nvPr/>
        </p:nvPicPr>
        <p:blipFill rotWithShape="1">
          <a:blip r:embed="rId2">
            <a:alphaModFix/>
          </a:blip>
          <a:srcRect/>
          <a:stretch/>
        </p:blipFill>
        <p:spPr>
          <a:xfrm>
            <a:off x="8078975" y="4699100"/>
            <a:ext cx="558475" cy="300725"/>
          </a:xfrm>
          <a:prstGeom prst="rect">
            <a:avLst/>
          </a:prstGeom>
          <a:noFill/>
          <a:ln>
            <a:noFill/>
          </a:ln>
        </p:spPr>
      </p:pic>
      <p:sp>
        <p:nvSpPr>
          <p:cNvPr id="54" name="Google Shape;54;p46"/>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5" name="Google Shape;55;p46"/>
          <p:cNvPicPr preferRelativeResize="0"/>
          <p:nvPr/>
        </p:nvPicPr>
        <p:blipFill rotWithShape="1">
          <a:blip r:embed="rId3">
            <a:alphaModFix/>
          </a:blip>
          <a:srcRect/>
          <a:stretch/>
        </p:blipFill>
        <p:spPr>
          <a:xfrm>
            <a:off x="8155184" y="33947"/>
            <a:ext cx="876879" cy="399275"/>
          </a:xfrm>
          <a:prstGeom prst="rect">
            <a:avLst/>
          </a:prstGeom>
          <a:noFill/>
          <a:ln>
            <a:noFill/>
          </a:ln>
        </p:spPr>
      </p:pic>
      <p:pic>
        <p:nvPicPr>
          <p:cNvPr id="56" name="Google Shape;56;p46"/>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72">
          <p15:clr>
            <a:srgbClr val="FA7B17"/>
          </p15:clr>
        </p15:guide>
        <p15:guide id="2" pos="5488">
          <p15:clr>
            <a:srgbClr val="FA7B17"/>
          </p15:clr>
        </p15:guide>
        <p15:guide id="3" orient="horz" pos="2960">
          <p15:clr>
            <a:srgbClr val="FA7B17"/>
          </p15:clr>
        </p15:guide>
        <p15:guide id="4" orient="horz" pos="3149">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7"/>
        <p:cNvGrpSpPr/>
        <p:nvPr/>
      </p:nvGrpSpPr>
      <p:grpSpPr>
        <a:xfrm>
          <a:off x="0" y="0"/>
          <a:ext cx="0" cy="0"/>
          <a:chOff x="0" y="0"/>
          <a:chExt cx="0" cy="0"/>
        </a:xfrm>
      </p:grpSpPr>
      <p:sp>
        <p:nvSpPr>
          <p:cNvPr id="58" name="Google Shape;58;p47"/>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47"/>
          <p:cNvSpPr txBox="1">
            <a:spLocks noGrp="1"/>
          </p:cNvSpPr>
          <p:nvPr>
            <p:ph type="title"/>
          </p:nvPr>
        </p:nvSpPr>
        <p:spPr>
          <a:xfrm>
            <a:off x="311700" y="5974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Font typeface="Montserrat"/>
              <a:buNone/>
              <a:defRPr>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0" name="Google Shape;60;p4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Font typeface="Montserrat"/>
              <a:buChar char="●"/>
              <a:defRPr sz="1400">
                <a:latin typeface="Montserrat"/>
                <a:ea typeface="Montserrat"/>
                <a:cs typeface="Montserrat"/>
                <a:sym typeface="Montserrat"/>
              </a:defRPr>
            </a:lvl1pPr>
            <a:lvl2pPr marL="914400" lvl="1"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2pPr>
            <a:lvl3pPr marL="1371600" lvl="2"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3pPr>
            <a:lvl4pPr marL="1828800" lvl="3"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4pPr>
            <a:lvl5pPr marL="2286000" lvl="4"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5pPr>
            <a:lvl6pPr marL="2743200" lvl="5"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6pPr>
            <a:lvl7pPr marL="3200400" lvl="6"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7pPr>
            <a:lvl8pPr marL="3657600" lvl="7"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8pPr>
            <a:lvl9pPr marL="4114800" lvl="8"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9pPr>
          </a:lstStyle>
          <a:p>
            <a:endParaRPr/>
          </a:p>
        </p:txBody>
      </p:sp>
      <p:sp>
        <p:nvSpPr>
          <p:cNvPr id="61" name="Google Shape;61;p4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Font typeface="Montserrat"/>
              <a:buChar char="●"/>
              <a:defRPr sz="1400">
                <a:latin typeface="Montserrat"/>
                <a:ea typeface="Montserrat"/>
                <a:cs typeface="Montserrat"/>
                <a:sym typeface="Montserrat"/>
              </a:defRPr>
            </a:lvl1pPr>
            <a:lvl2pPr marL="914400" lvl="1"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2pPr>
            <a:lvl3pPr marL="1371600" lvl="2"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3pPr>
            <a:lvl4pPr marL="1828800" lvl="3"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4pPr>
            <a:lvl5pPr marL="2286000" lvl="4"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5pPr>
            <a:lvl6pPr marL="2743200" lvl="5"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6pPr>
            <a:lvl7pPr marL="3200400" lvl="6"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7pPr>
            <a:lvl8pPr marL="3657600" lvl="7"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8pPr>
            <a:lvl9pPr marL="4114800" lvl="8"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9pPr>
          </a:lstStyle>
          <a:p>
            <a:endParaRPr/>
          </a:p>
        </p:txBody>
      </p:sp>
      <p:pic>
        <p:nvPicPr>
          <p:cNvPr id="62" name="Google Shape;62;p47"/>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63" name="Google Shape;63;p47"/>
          <p:cNvPicPr preferRelativeResize="0"/>
          <p:nvPr/>
        </p:nvPicPr>
        <p:blipFill rotWithShape="1">
          <a:blip r:embed="rId3">
            <a:alphaModFix/>
          </a:blip>
          <a:srcRect/>
          <a:stretch/>
        </p:blipFill>
        <p:spPr>
          <a:xfrm>
            <a:off x="8078975" y="4699100"/>
            <a:ext cx="558475" cy="300725"/>
          </a:xfrm>
          <a:prstGeom prst="rect">
            <a:avLst/>
          </a:prstGeom>
          <a:noFill/>
          <a:ln>
            <a:noFill/>
          </a:ln>
        </p:spPr>
      </p:pic>
      <p:pic>
        <p:nvPicPr>
          <p:cNvPr id="64" name="Google Shape;64;p47"/>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ítulo tarea y consigna">
  <p:cSld name="BIG_NUMBER">
    <p:spTree>
      <p:nvGrpSpPr>
        <p:cNvPr id="1" name="Shape 65"/>
        <p:cNvGrpSpPr/>
        <p:nvPr/>
      </p:nvGrpSpPr>
      <p:grpSpPr>
        <a:xfrm>
          <a:off x="0" y="0"/>
          <a:ext cx="0" cy="0"/>
          <a:chOff x="0" y="0"/>
          <a:chExt cx="0" cy="0"/>
        </a:xfrm>
      </p:grpSpPr>
      <p:sp>
        <p:nvSpPr>
          <p:cNvPr id="66" name="Google Shape;66;p48"/>
          <p:cNvSpPr/>
          <p:nvPr/>
        </p:nvSpPr>
        <p:spPr>
          <a:xfrm>
            <a:off x="-13650" y="4328925"/>
            <a:ext cx="9171300" cy="8559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4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a:t>
            </a:fld>
            <a:endParaRPr/>
          </a:p>
        </p:txBody>
      </p:sp>
      <p:pic>
        <p:nvPicPr>
          <p:cNvPr id="68" name="Google Shape;68;p48"/>
          <p:cNvPicPr preferRelativeResize="0"/>
          <p:nvPr/>
        </p:nvPicPr>
        <p:blipFill rotWithShape="1">
          <a:blip r:embed="rId2">
            <a:alphaModFix/>
          </a:blip>
          <a:srcRect/>
          <a:stretch/>
        </p:blipFill>
        <p:spPr>
          <a:xfrm>
            <a:off x="4026135" y="4508338"/>
            <a:ext cx="1091725" cy="497100"/>
          </a:xfrm>
          <a:prstGeom prst="rect">
            <a:avLst/>
          </a:prstGeom>
          <a:noFill/>
          <a:ln>
            <a:noFill/>
          </a:ln>
        </p:spPr>
      </p:pic>
      <p:pic>
        <p:nvPicPr>
          <p:cNvPr id="69" name="Google Shape;69;p48"/>
          <p:cNvPicPr preferRelativeResize="0"/>
          <p:nvPr/>
        </p:nvPicPr>
        <p:blipFill rotWithShape="1">
          <a:blip r:embed="rId3">
            <a:alphaModFix/>
          </a:blip>
          <a:srcRect/>
          <a:stretch/>
        </p:blipFill>
        <p:spPr>
          <a:xfrm>
            <a:off x="0" y="4264238"/>
            <a:ext cx="1163080" cy="792599"/>
          </a:xfrm>
          <a:prstGeom prst="rect">
            <a:avLst/>
          </a:prstGeom>
          <a:noFill/>
          <a:ln>
            <a:noFill/>
          </a:ln>
        </p:spPr>
      </p:pic>
      <p:pic>
        <p:nvPicPr>
          <p:cNvPr id="70" name="Google Shape;70;p48"/>
          <p:cNvPicPr preferRelativeResize="0"/>
          <p:nvPr/>
        </p:nvPicPr>
        <p:blipFill rotWithShape="1">
          <a:blip r:embed="rId4">
            <a:alphaModFix/>
          </a:blip>
          <a:srcRect/>
          <a:stretch/>
        </p:blipFill>
        <p:spPr>
          <a:xfrm>
            <a:off x="7910675" y="4073939"/>
            <a:ext cx="1365875" cy="1365875"/>
          </a:xfrm>
          <a:prstGeom prst="rect">
            <a:avLst/>
          </a:prstGeom>
          <a:noFill/>
          <a:ln>
            <a:noFill/>
          </a:ln>
        </p:spPr>
      </p:pic>
      <p:sp>
        <p:nvSpPr>
          <p:cNvPr id="71" name="Google Shape;71;p48"/>
          <p:cNvSpPr txBox="1">
            <a:spLocks noGrp="1"/>
          </p:cNvSpPr>
          <p:nvPr>
            <p:ph type="title"/>
          </p:nvPr>
        </p:nvSpPr>
        <p:spPr>
          <a:xfrm>
            <a:off x="432025" y="187325"/>
            <a:ext cx="7982100" cy="4971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2600"/>
              <a:buFont typeface="Montserrat"/>
              <a:buNone/>
              <a:defRPr sz="2600">
                <a:latin typeface="Montserrat"/>
                <a:ea typeface="Montserrat"/>
                <a:cs typeface="Montserrat"/>
                <a:sym typeface="Montserrat"/>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72" name="Google Shape;72;p48"/>
          <p:cNvSpPr txBox="1">
            <a:spLocks noGrp="1"/>
          </p:cNvSpPr>
          <p:nvPr>
            <p:ph type="body" idx="1"/>
          </p:nvPr>
        </p:nvSpPr>
        <p:spPr>
          <a:xfrm>
            <a:off x="432025" y="847675"/>
            <a:ext cx="8280000" cy="33180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marL="914400" lvl="1"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marL="1371600" lvl="2"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marL="1828800" lvl="3"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marL="2286000" lvl="4"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marL="2743200" lvl="5"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marL="3200400" lvl="6"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marL="3657600" lvl="7"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marL="4114800" lvl="8"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portante o recordatorio" type="blank">
  <p:cSld name="BLANK">
    <p:spTree>
      <p:nvGrpSpPr>
        <p:cNvPr id="1" name="Shape 73"/>
        <p:cNvGrpSpPr/>
        <p:nvPr/>
      </p:nvGrpSpPr>
      <p:grpSpPr>
        <a:xfrm>
          <a:off x="0" y="0"/>
          <a:ext cx="0" cy="0"/>
          <a:chOff x="0" y="0"/>
          <a:chExt cx="0" cy="0"/>
        </a:xfrm>
      </p:grpSpPr>
      <p:sp>
        <p:nvSpPr>
          <p:cNvPr id="74" name="Google Shape;74;p49"/>
          <p:cNvSpPr/>
          <p:nvPr/>
        </p:nvSpPr>
        <p:spPr>
          <a:xfrm>
            <a:off x="-13650" y="-5775"/>
            <a:ext cx="9171300" cy="8559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75" name="Google Shape;75;p49"/>
          <p:cNvPicPr preferRelativeResize="0"/>
          <p:nvPr/>
        </p:nvPicPr>
        <p:blipFill rotWithShape="1">
          <a:blip r:embed="rId2">
            <a:alphaModFix/>
          </a:blip>
          <a:srcRect/>
          <a:stretch/>
        </p:blipFill>
        <p:spPr>
          <a:xfrm>
            <a:off x="7910675" y="-260761"/>
            <a:ext cx="1365875" cy="1365875"/>
          </a:xfrm>
          <a:prstGeom prst="rect">
            <a:avLst/>
          </a:prstGeom>
          <a:noFill/>
          <a:ln>
            <a:noFill/>
          </a:ln>
        </p:spPr>
      </p:pic>
      <p:pic>
        <p:nvPicPr>
          <p:cNvPr id="76" name="Google Shape;76;p49"/>
          <p:cNvPicPr preferRelativeResize="0"/>
          <p:nvPr/>
        </p:nvPicPr>
        <p:blipFill rotWithShape="1">
          <a:blip r:embed="rId3">
            <a:alphaModFix/>
          </a:blip>
          <a:srcRect/>
          <a:stretch/>
        </p:blipFill>
        <p:spPr>
          <a:xfrm>
            <a:off x="0" y="5738"/>
            <a:ext cx="1163080" cy="792599"/>
          </a:xfrm>
          <a:prstGeom prst="rect">
            <a:avLst/>
          </a:prstGeom>
          <a:noFill/>
          <a:ln>
            <a:noFill/>
          </a:ln>
        </p:spPr>
      </p:pic>
      <p:pic>
        <p:nvPicPr>
          <p:cNvPr id="77" name="Google Shape;77;p49"/>
          <p:cNvPicPr preferRelativeResize="0"/>
          <p:nvPr/>
        </p:nvPicPr>
        <p:blipFill rotWithShape="1">
          <a:blip r:embed="rId4">
            <a:alphaModFix/>
          </a:blip>
          <a:srcRect/>
          <a:stretch/>
        </p:blipFill>
        <p:spPr>
          <a:xfrm>
            <a:off x="4026135" y="164938"/>
            <a:ext cx="1091725" cy="497100"/>
          </a:xfrm>
          <a:prstGeom prst="rect">
            <a:avLst/>
          </a:prstGeom>
          <a:noFill/>
          <a:ln>
            <a:noFill/>
          </a:ln>
        </p:spPr>
      </p:pic>
      <p:sp>
        <p:nvSpPr>
          <p:cNvPr id="78" name="Google Shape;78;p49"/>
          <p:cNvSpPr txBox="1">
            <a:spLocks noGrp="1"/>
          </p:cNvSpPr>
          <p:nvPr>
            <p:ph type="title"/>
          </p:nvPr>
        </p:nvSpPr>
        <p:spPr>
          <a:xfrm>
            <a:off x="490250" y="1135950"/>
            <a:ext cx="8097300" cy="36237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rgbClr val="333333"/>
              </a:buClr>
              <a:buSzPts val="3700"/>
              <a:buFont typeface="Montserrat"/>
              <a:buNone/>
              <a:defRPr sz="3700" b="1">
                <a:solidFill>
                  <a:srgbClr val="333333"/>
                </a:solidFill>
                <a:latin typeface="Montserrat"/>
                <a:ea typeface="Montserrat"/>
                <a:cs typeface="Montserrat"/>
                <a:sym typeface="Montserrat"/>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ágenes o gráficos" type="titleOnly">
  <p:cSld name="TITLE_ONLY">
    <p:spTree>
      <p:nvGrpSpPr>
        <p:cNvPr id="1" name="Shape 79"/>
        <p:cNvGrpSpPr/>
        <p:nvPr/>
      </p:nvGrpSpPr>
      <p:grpSpPr>
        <a:xfrm>
          <a:off x="0" y="0"/>
          <a:ext cx="0" cy="0"/>
          <a:chOff x="0" y="0"/>
          <a:chExt cx="0" cy="0"/>
        </a:xfrm>
      </p:grpSpPr>
      <p:sp>
        <p:nvSpPr>
          <p:cNvPr id="80" name="Google Shape;80;p50"/>
          <p:cNvSpPr txBox="1">
            <a:spLocks noGrp="1"/>
          </p:cNvSpPr>
          <p:nvPr>
            <p:ph type="title"/>
          </p:nvPr>
        </p:nvSpPr>
        <p:spPr>
          <a:xfrm>
            <a:off x="311700" y="-12175"/>
            <a:ext cx="77490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500"/>
              <a:buFont typeface="Montserrat"/>
              <a:buNone/>
              <a:defRPr sz="25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pic>
        <p:nvPicPr>
          <p:cNvPr id="81" name="Google Shape;81;p50"/>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82" name="Google Shape;82;p50"/>
          <p:cNvPicPr preferRelativeResize="0"/>
          <p:nvPr/>
        </p:nvPicPr>
        <p:blipFill rotWithShape="1">
          <a:blip r:embed="rId3">
            <a:alphaModFix/>
          </a:blip>
          <a:srcRect/>
          <a:stretch/>
        </p:blipFill>
        <p:spPr>
          <a:xfrm>
            <a:off x="8078975" y="4699100"/>
            <a:ext cx="558475" cy="300725"/>
          </a:xfrm>
          <a:prstGeom prst="rect">
            <a:avLst/>
          </a:prstGeom>
          <a:noFill/>
          <a:ln>
            <a:noFill/>
          </a:ln>
        </p:spPr>
      </p:pic>
      <p:pic>
        <p:nvPicPr>
          <p:cNvPr id="83" name="Google Shape;83;p50"/>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4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4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4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hyperlink" Target="https://lenguajejs.com/javascript/fundamentos/funciones/#callbacks" TargetMode="External"/><Relationship Id="rId13" Type="http://schemas.openxmlformats.org/officeDocument/2006/relationships/hyperlink" Target="https://www.youtube.com/watch?v=DaXuPcdKqQ4" TargetMode="External"/><Relationship Id="rId3" Type="http://schemas.openxmlformats.org/officeDocument/2006/relationships/hyperlink" Target="https://lenguajejs.com/javascript/introduccion/funciones-basicas/" TargetMode="External"/><Relationship Id="rId7" Type="http://schemas.openxmlformats.org/officeDocument/2006/relationships/hyperlink" Target="https://www.w3schools.com/js/js_arrow_function.asp" TargetMode="External"/><Relationship Id="rId12" Type="http://schemas.openxmlformats.org/officeDocument/2006/relationships/hyperlink" Target="https://www.youtube.com/watch?v=aIKL5tQP25Y&amp;ab_channel=DominiCode" TargetMode="External"/><Relationship Id="rId2" Type="http://schemas.openxmlformats.org/officeDocument/2006/relationships/notesSlide" Target="../notesSlides/notesSlide36.xml"/><Relationship Id="rId1" Type="http://schemas.openxmlformats.org/officeDocument/2006/relationships/slideLayout" Target="../slideLayouts/slideLayout5.xml"/><Relationship Id="rId6" Type="http://schemas.openxmlformats.org/officeDocument/2006/relationships/hyperlink" Target="https://developer.mozilla.org/es/docs/Web/JavaScript/Referencia/Funciones/Arrow_functions" TargetMode="External"/><Relationship Id="rId11" Type="http://schemas.openxmlformats.org/officeDocument/2006/relationships/hyperlink" Target="https://www.youtube.com/watch?v=eXwEYSRk73U&amp;ab_channel=Bluuweb%21" TargetMode="External"/><Relationship Id="rId5" Type="http://schemas.openxmlformats.org/officeDocument/2006/relationships/hyperlink" Target="https://developer.mozilla.org/es/docs/Web/JavaScript/Reference/Statements/let" TargetMode="External"/><Relationship Id="rId10" Type="http://schemas.openxmlformats.org/officeDocument/2006/relationships/hyperlink" Target="https://www.youtube.com/watch?v=AvMFiQl7AU0&amp;list=PLhSj3UTs2_yVC0iaCGf16glrrfXuiSd0G&amp;index=9" TargetMode="External"/><Relationship Id="rId4" Type="http://schemas.openxmlformats.org/officeDocument/2006/relationships/hyperlink" Target="https://lenguajejs.com/javascript/fundamentos/funciones/" TargetMode="External"/><Relationship Id="rId9" Type="http://schemas.openxmlformats.org/officeDocument/2006/relationships/hyperlink" Target="https://developer.mozilla.org/es/docs/Web/JavaScript/Closures"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
          <p:cNvSpPr txBox="1"/>
          <p:nvPr/>
        </p:nvSpPr>
        <p:spPr>
          <a:xfrm>
            <a:off x="3335100" y="1617575"/>
            <a:ext cx="5497200" cy="1375200"/>
          </a:xfrm>
          <a:prstGeom prst="rect">
            <a:avLst/>
          </a:prstGeom>
          <a:noFill/>
          <a:ln>
            <a:noFill/>
          </a:ln>
        </p:spPr>
        <p:txBody>
          <a:bodyPr spcFirstLastPara="1" wrap="square" lIns="91425" tIns="91425" rIns="91425" bIns="91425" anchor="ctr" anchorCtr="0">
            <a:normAutofit fontScale="85000"/>
          </a:bodyPr>
          <a:lstStyle/>
          <a:p>
            <a:pPr marL="0" marR="0" lvl="0" indent="0" algn="ctr" rtl="0">
              <a:lnSpc>
                <a:spcPct val="100000"/>
              </a:lnSpc>
              <a:spcBef>
                <a:spcPts val="0"/>
              </a:spcBef>
              <a:spcAft>
                <a:spcPts val="0"/>
              </a:spcAft>
              <a:buClr>
                <a:schemeClr val="dk1"/>
              </a:buClr>
              <a:buSzPct val="100000"/>
              <a:buFont typeface="Arial"/>
              <a:buNone/>
            </a:pPr>
            <a:r>
              <a:rPr lang="es" sz="3700" b="1" i="0" u="none" strike="noStrike" cap="none">
                <a:solidFill>
                  <a:schemeClr val="dk1"/>
                </a:solidFill>
                <a:latin typeface="Montserrat"/>
                <a:ea typeface="Montserrat"/>
                <a:cs typeface="Montserrat"/>
                <a:sym typeface="Montserrat"/>
              </a:rPr>
              <a:t>FULL STACK FRONTEND</a:t>
            </a:r>
            <a:endParaRPr sz="3700" b="1" i="0" u="none" strike="noStrike" cap="none">
              <a:solidFill>
                <a:srgbClr val="000000"/>
              </a:solidFill>
              <a:latin typeface="Montserrat"/>
              <a:ea typeface="Montserrat"/>
              <a:cs typeface="Montserrat"/>
              <a:sym typeface="Montserrat"/>
            </a:endParaRPr>
          </a:p>
          <a:p>
            <a:pPr marL="0" marR="0" lvl="0" indent="0" algn="ctr" rtl="0">
              <a:lnSpc>
                <a:spcPct val="100000"/>
              </a:lnSpc>
              <a:spcBef>
                <a:spcPts val="0"/>
              </a:spcBef>
              <a:spcAft>
                <a:spcPts val="0"/>
              </a:spcAft>
              <a:buClr>
                <a:srgbClr val="000000"/>
              </a:buClr>
              <a:buSzPct val="100000"/>
              <a:buFont typeface="Arial"/>
              <a:buNone/>
            </a:pPr>
            <a:r>
              <a:rPr lang="es" sz="3700" b="1" i="0" u="none" strike="noStrike" cap="none">
                <a:solidFill>
                  <a:srgbClr val="000000"/>
                </a:solidFill>
                <a:latin typeface="Montserrat"/>
                <a:ea typeface="Montserrat"/>
                <a:cs typeface="Montserrat"/>
                <a:sym typeface="Montserrat"/>
              </a:rPr>
              <a:t>Clase 15</a:t>
            </a:r>
            <a:endParaRPr sz="3700" b="1" i="0" u="none" strike="noStrike" cap="none">
              <a:solidFill>
                <a:srgbClr val="000000"/>
              </a:solidFill>
              <a:latin typeface="Montserrat"/>
              <a:ea typeface="Montserrat"/>
              <a:cs typeface="Montserrat"/>
              <a:sym typeface="Montserrat"/>
            </a:endParaRPr>
          </a:p>
        </p:txBody>
      </p:sp>
      <p:sp>
        <p:nvSpPr>
          <p:cNvPr id="144" name="Google Shape;144;p1"/>
          <p:cNvSpPr txBox="1"/>
          <p:nvPr/>
        </p:nvSpPr>
        <p:spPr>
          <a:xfrm>
            <a:off x="3335025" y="2986525"/>
            <a:ext cx="5534400" cy="792600"/>
          </a:xfrm>
          <a:prstGeom prst="rect">
            <a:avLst/>
          </a:prstGeom>
          <a:noFill/>
          <a:ln>
            <a:noFill/>
          </a:ln>
        </p:spPr>
        <p:txBody>
          <a:bodyPr spcFirstLastPara="1" wrap="square" lIns="91425" tIns="91425" rIns="91425" bIns="91425" anchor="t" anchorCtr="0">
            <a:normAutofit/>
          </a:bodyPr>
          <a:lstStyle/>
          <a:p>
            <a:pPr marL="0" marR="0" lvl="0" indent="0" algn="ctr" rtl="0">
              <a:lnSpc>
                <a:spcPct val="100000"/>
              </a:lnSpc>
              <a:spcBef>
                <a:spcPts val="0"/>
              </a:spcBef>
              <a:spcAft>
                <a:spcPts val="0"/>
              </a:spcAft>
              <a:buClr>
                <a:srgbClr val="000000"/>
              </a:buClr>
              <a:buSzPts val="2500"/>
              <a:buFont typeface="Arial"/>
              <a:buNone/>
            </a:pPr>
            <a:r>
              <a:rPr lang="es" sz="2500" b="0" i="0" u="none" strike="noStrike" cap="none">
                <a:solidFill>
                  <a:srgbClr val="595959"/>
                </a:solidFill>
                <a:latin typeface="Montserrat"/>
                <a:ea typeface="Montserrat"/>
                <a:cs typeface="Montserrat"/>
                <a:sym typeface="Montserrat"/>
              </a:rPr>
              <a:t>Javascript 3</a:t>
            </a:r>
            <a:endParaRPr sz="2500" b="0" i="0" u="none" strike="noStrike" cap="none">
              <a:solidFill>
                <a:srgbClr val="595959"/>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0"/>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Funciones</a:t>
            </a:r>
            <a:endParaRPr/>
          </a:p>
        </p:txBody>
      </p:sp>
      <p:sp>
        <p:nvSpPr>
          <p:cNvPr id="207" name="Google Shape;207;p10"/>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s" sz="1650"/>
              <a:t>El </a:t>
            </a:r>
            <a:r>
              <a:rPr lang="es" sz="1650" b="1"/>
              <a:t>nombre</a:t>
            </a:r>
            <a:r>
              <a:rPr lang="es" sz="1650"/>
              <a:t> de la función tiene que ser significativo y describir lo que hace. Los nombres de las funciones tienen las mismas características que los de las variables. Idealmente deben ser:</a:t>
            </a:r>
            <a:endParaRPr sz="1650"/>
          </a:p>
          <a:p>
            <a:pPr marL="457200" lvl="0" indent="-333375" algn="l" rtl="0">
              <a:lnSpc>
                <a:spcPct val="115000"/>
              </a:lnSpc>
              <a:spcBef>
                <a:spcPts val="1200"/>
              </a:spcBef>
              <a:spcAft>
                <a:spcPts val="0"/>
              </a:spcAft>
              <a:buSzPts val="1650"/>
              <a:buChar char="●"/>
            </a:pPr>
            <a:r>
              <a:rPr lang="es" sz="1650"/>
              <a:t>Nombres simples, claros.</a:t>
            </a:r>
            <a:endParaRPr sz="1650"/>
          </a:p>
          <a:p>
            <a:pPr marL="457200" lvl="0" indent="-333375" algn="l" rtl="0">
              <a:lnSpc>
                <a:spcPct val="115000"/>
              </a:lnSpc>
              <a:spcBef>
                <a:spcPts val="0"/>
              </a:spcBef>
              <a:spcAft>
                <a:spcPts val="0"/>
              </a:spcAft>
              <a:buSzPts val="1650"/>
              <a:buChar char="●"/>
            </a:pPr>
            <a:r>
              <a:rPr lang="es" sz="1650"/>
              <a:t>Representativos de la tarea que realiza la función.</a:t>
            </a:r>
            <a:endParaRPr sz="1650"/>
          </a:p>
          <a:p>
            <a:pPr marL="457200" lvl="0" indent="-333375" algn="l" rtl="0">
              <a:lnSpc>
                <a:spcPct val="115000"/>
              </a:lnSpc>
              <a:spcBef>
                <a:spcPts val="0"/>
              </a:spcBef>
              <a:spcAft>
                <a:spcPts val="0"/>
              </a:spcAft>
              <a:buSzPts val="1650"/>
              <a:buChar char="●"/>
            </a:pPr>
            <a:r>
              <a:rPr lang="es" sz="1650"/>
              <a:t>Verbos en infinitivo (-ar, -er, -ir).</a:t>
            </a:r>
            <a:endParaRPr sz="1650"/>
          </a:p>
          <a:p>
            <a:pPr marL="457200" lvl="0" indent="-333375" algn="l" rtl="0">
              <a:lnSpc>
                <a:spcPct val="115000"/>
              </a:lnSpc>
              <a:spcBef>
                <a:spcPts val="0"/>
              </a:spcBef>
              <a:spcAft>
                <a:spcPts val="0"/>
              </a:spcAft>
              <a:buSzPts val="1650"/>
              <a:buChar char="●"/>
            </a:pPr>
            <a:r>
              <a:rPr lang="es" sz="1650"/>
              <a:t>Si es más de una palabra, utilizar la nomenclatura </a:t>
            </a:r>
            <a:r>
              <a:rPr lang="es" sz="1650" b="1"/>
              <a:t>camelCase</a:t>
            </a:r>
            <a:r>
              <a:rPr lang="es" sz="1650"/>
              <a:t>.</a:t>
            </a:r>
            <a:endParaRPr sz="1650"/>
          </a:p>
          <a:p>
            <a:pPr marL="0" lvl="0" indent="0" algn="l" rtl="0">
              <a:lnSpc>
                <a:spcPct val="115000"/>
              </a:lnSpc>
              <a:spcBef>
                <a:spcPts val="1200"/>
              </a:spcBef>
              <a:spcAft>
                <a:spcPts val="1200"/>
              </a:spcAft>
              <a:buSzPts val="1800"/>
              <a:buNone/>
            </a:pPr>
            <a:r>
              <a:rPr lang="es" sz="1650"/>
              <a:t>Es necesario definir los datos de entrada (si existen) e incluir las instrucciones necesarias para que realice su tarea. Opcionalmente se puede definir qué valor retornará. </a:t>
            </a:r>
            <a:endParaRPr sz="165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1"/>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Funciones | Ejemplo</a:t>
            </a:r>
            <a:endParaRPr/>
          </a:p>
        </p:txBody>
      </p:sp>
      <p:sp>
        <p:nvSpPr>
          <p:cNvPr id="213" name="Google Shape;213;p11"/>
          <p:cNvSpPr/>
          <p:nvPr/>
        </p:nvSpPr>
        <p:spPr>
          <a:xfrm>
            <a:off x="3211475" y="1329175"/>
            <a:ext cx="5500500" cy="6462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C74DED"/>
                </a:solidFill>
                <a:latin typeface="Consolas"/>
                <a:ea typeface="Consolas"/>
                <a:cs typeface="Consolas"/>
                <a:sym typeface="Consolas"/>
              </a:rPr>
              <a:t>for</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i</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1</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i</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&lt;=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10</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i</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console</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log</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96E072"/>
                </a:solidFill>
                <a:latin typeface="Consolas"/>
                <a:ea typeface="Consolas"/>
                <a:cs typeface="Consolas"/>
                <a:sym typeface="Consolas"/>
              </a:rPr>
              <a:t>"1 x"</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i</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96E072"/>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5</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i</a:t>
            </a:r>
            <a:r>
              <a:rPr lang="es" sz="1200" b="0" i="0" u="none" strike="noStrike" cap="none">
                <a:solidFill>
                  <a:srgbClr val="D5CED9"/>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D5CED9"/>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p:txBody>
      </p:sp>
      <p:sp>
        <p:nvSpPr>
          <p:cNvPr id="214" name="Google Shape;214;p11"/>
          <p:cNvSpPr txBox="1"/>
          <p:nvPr/>
        </p:nvSpPr>
        <p:spPr>
          <a:xfrm>
            <a:off x="472175" y="1329175"/>
            <a:ext cx="27393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chemeClr val="dk2"/>
                </a:solidFill>
                <a:latin typeface="Montserrat"/>
                <a:ea typeface="Montserrat"/>
                <a:cs typeface="Montserrat"/>
                <a:sym typeface="Montserrat"/>
              </a:rPr>
              <a:t>Este código muestra la tabla de multiplicar por 5. </a:t>
            </a:r>
            <a:endParaRPr sz="1400" b="0" i="0" u="none" strike="noStrike" cap="none">
              <a:solidFill>
                <a:schemeClr val="dk2"/>
              </a:solidFill>
              <a:latin typeface="Montserrat"/>
              <a:ea typeface="Montserrat"/>
              <a:cs typeface="Montserrat"/>
              <a:sym typeface="Montserrat"/>
            </a:endParaRPr>
          </a:p>
        </p:txBody>
      </p:sp>
      <p:sp>
        <p:nvSpPr>
          <p:cNvPr id="215" name="Google Shape;215;p11"/>
          <p:cNvSpPr/>
          <p:nvPr/>
        </p:nvSpPr>
        <p:spPr>
          <a:xfrm>
            <a:off x="3211475" y="2076150"/>
            <a:ext cx="5500500" cy="12003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5F6167"/>
                </a:solidFill>
                <a:latin typeface="Consolas"/>
                <a:ea typeface="Consolas"/>
                <a:cs typeface="Consolas"/>
                <a:sym typeface="Consolas"/>
              </a:rPr>
              <a:t>// Primera vez</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C74DED"/>
                </a:solidFill>
                <a:latin typeface="Consolas"/>
                <a:ea typeface="Consolas"/>
                <a:cs typeface="Consolas"/>
                <a:sym typeface="Consolas"/>
              </a:rPr>
              <a:t>for</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i</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1</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i</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&lt;=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10</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i</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console</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log</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96E072"/>
                </a:solidFill>
                <a:latin typeface="Consolas"/>
                <a:ea typeface="Consolas"/>
                <a:cs typeface="Consolas"/>
                <a:sym typeface="Consolas"/>
              </a:rPr>
              <a:t>"5 x"</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i</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96E072"/>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5</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i</a:t>
            </a:r>
            <a:r>
              <a:rPr lang="es" sz="1200" b="0" i="0" u="none" strike="noStrike" cap="none">
                <a:solidFill>
                  <a:srgbClr val="D5CED9"/>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5F6167"/>
                </a:solidFill>
                <a:latin typeface="Consolas"/>
                <a:ea typeface="Consolas"/>
                <a:cs typeface="Consolas"/>
                <a:sym typeface="Consolas"/>
              </a:rPr>
              <a:t>// Segunda vez</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C74DED"/>
                </a:solidFill>
                <a:latin typeface="Consolas"/>
                <a:ea typeface="Consolas"/>
                <a:cs typeface="Consolas"/>
                <a:sym typeface="Consolas"/>
              </a:rPr>
              <a:t>for</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i</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1</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i</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&lt;=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10</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i</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console</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log</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96E072"/>
                </a:solidFill>
                <a:latin typeface="Consolas"/>
                <a:ea typeface="Consolas"/>
                <a:cs typeface="Consolas"/>
                <a:sym typeface="Consolas"/>
              </a:rPr>
              <a:t>"5 x"</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i</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96E072"/>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5</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i</a:t>
            </a:r>
            <a:r>
              <a:rPr lang="es" sz="1200" b="0" i="0" u="none" strike="noStrike" cap="none">
                <a:solidFill>
                  <a:srgbClr val="D5CED9"/>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5F6167"/>
                </a:solidFill>
                <a:latin typeface="Consolas"/>
                <a:ea typeface="Consolas"/>
                <a:cs typeface="Consolas"/>
                <a:sym typeface="Consolas"/>
              </a:rPr>
              <a:t>// Tercera vez</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C74DED"/>
                </a:solidFill>
                <a:latin typeface="Consolas"/>
                <a:ea typeface="Consolas"/>
                <a:cs typeface="Consolas"/>
                <a:sym typeface="Consolas"/>
              </a:rPr>
              <a:t>for</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i</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1</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i</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&lt;=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10</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i</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console</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log</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96E072"/>
                </a:solidFill>
                <a:latin typeface="Consolas"/>
                <a:ea typeface="Consolas"/>
                <a:cs typeface="Consolas"/>
                <a:sym typeface="Consolas"/>
              </a:rPr>
              <a:t>"5 x"</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i</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96E072"/>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5</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i</a:t>
            </a:r>
            <a:r>
              <a:rPr lang="es" sz="1200" b="0" i="0" u="none" strike="noStrike" cap="none">
                <a:solidFill>
                  <a:srgbClr val="D5CED9"/>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p:txBody>
      </p:sp>
      <p:sp>
        <p:nvSpPr>
          <p:cNvPr id="216" name="Google Shape;216;p11"/>
          <p:cNvSpPr txBox="1"/>
          <p:nvPr/>
        </p:nvSpPr>
        <p:spPr>
          <a:xfrm>
            <a:off x="472175" y="2066600"/>
            <a:ext cx="2739300" cy="1046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chemeClr val="dk2"/>
                </a:solidFill>
                <a:latin typeface="Montserrat"/>
                <a:ea typeface="Montserrat"/>
                <a:cs typeface="Montserrat"/>
                <a:sym typeface="Montserrat"/>
              </a:rPr>
              <a:t>Este código muestra la tabla de multiplicar por 5 tres veces. Funciona, pero usa demasiado código, repetido. </a:t>
            </a:r>
            <a:endParaRPr sz="1400" b="0" i="0" u="none" strike="noStrike" cap="none">
              <a:solidFill>
                <a:schemeClr val="dk2"/>
              </a:solidFill>
              <a:latin typeface="Montserrat"/>
              <a:ea typeface="Montserrat"/>
              <a:cs typeface="Montserrat"/>
              <a:sym typeface="Montserrat"/>
            </a:endParaRPr>
          </a:p>
        </p:txBody>
      </p:sp>
      <p:sp>
        <p:nvSpPr>
          <p:cNvPr id="217" name="Google Shape;217;p11"/>
          <p:cNvSpPr/>
          <p:nvPr/>
        </p:nvSpPr>
        <p:spPr>
          <a:xfrm>
            <a:off x="3211475" y="3398275"/>
            <a:ext cx="5500500" cy="12003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5F6167"/>
                </a:solidFill>
                <a:latin typeface="Consolas"/>
                <a:ea typeface="Consolas"/>
                <a:cs typeface="Consolas"/>
                <a:sym typeface="Consolas"/>
              </a:rPr>
              <a:t>//Declaración de la función tablaDelCinco()</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C74DED"/>
                </a:solidFill>
                <a:latin typeface="Consolas"/>
                <a:ea typeface="Consolas"/>
                <a:cs typeface="Consolas"/>
                <a:sym typeface="Consolas"/>
              </a:rPr>
              <a:t>function</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FE66D"/>
                </a:solidFill>
                <a:latin typeface="Consolas"/>
                <a:ea typeface="Consolas"/>
                <a:cs typeface="Consolas"/>
                <a:sym typeface="Consolas"/>
              </a:rPr>
              <a:t>tablaDelCinco</a:t>
            </a:r>
            <a:r>
              <a:rPr lang="es" sz="1200" b="0" i="0" u="none" strike="noStrike" cap="none">
                <a:solidFill>
                  <a:srgbClr val="D5CED9"/>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C74DED"/>
                </a:solidFill>
                <a:latin typeface="Consolas"/>
                <a:ea typeface="Consolas"/>
                <a:cs typeface="Consolas"/>
                <a:sym typeface="Consolas"/>
              </a:rPr>
              <a:t>for</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i</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1</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i</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&lt;=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10</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i</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console</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log</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96E072"/>
                </a:solidFill>
                <a:latin typeface="Consolas"/>
                <a:ea typeface="Consolas"/>
                <a:cs typeface="Consolas"/>
                <a:sym typeface="Consolas"/>
              </a:rPr>
              <a:t>"5 x"</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i</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96E072"/>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5</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i</a:t>
            </a:r>
            <a:r>
              <a:rPr lang="es" sz="1200" b="0" i="0" u="none" strike="noStrike" cap="none">
                <a:solidFill>
                  <a:srgbClr val="D5CED9"/>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D5CED9"/>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5F6167"/>
                </a:solidFill>
                <a:latin typeface="Consolas"/>
                <a:ea typeface="Consolas"/>
                <a:cs typeface="Consolas"/>
                <a:sym typeface="Consolas"/>
              </a:rPr>
              <a:t>//Bucle que ejecuta 3 veces la función tablaDelCinco()</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C74DED"/>
                </a:solidFill>
                <a:latin typeface="Consolas"/>
                <a:ea typeface="Consolas"/>
                <a:cs typeface="Consolas"/>
                <a:sym typeface="Consolas"/>
              </a:rPr>
              <a:t>for</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C74DED"/>
                </a:solidFill>
                <a:latin typeface="Consolas"/>
                <a:ea typeface="Consolas"/>
                <a:cs typeface="Consolas"/>
                <a:sym typeface="Consolas"/>
              </a:rPr>
              <a:t>let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i</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1</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i</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&lt;=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3</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i</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FE66D"/>
                </a:solidFill>
                <a:latin typeface="Consolas"/>
                <a:ea typeface="Consolas"/>
                <a:cs typeface="Consolas"/>
                <a:sym typeface="Consolas"/>
              </a:rPr>
              <a:t>tablaDelCinco</a:t>
            </a:r>
            <a:r>
              <a:rPr lang="es" sz="1200" b="0" i="0" u="none" strike="noStrike" cap="none">
                <a:solidFill>
                  <a:srgbClr val="D5CED9"/>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p:txBody>
      </p:sp>
      <p:sp>
        <p:nvSpPr>
          <p:cNvPr id="218" name="Google Shape;218;p11"/>
          <p:cNvSpPr txBox="1"/>
          <p:nvPr/>
        </p:nvSpPr>
        <p:spPr>
          <a:xfrm>
            <a:off x="472175" y="3388725"/>
            <a:ext cx="2739300" cy="1262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chemeClr val="dk2"/>
                </a:solidFill>
                <a:latin typeface="Montserrat"/>
                <a:ea typeface="Montserrat"/>
                <a:cs typeface="Montserrat"/>
                <a:sym typeface="Montserrat"/>
              </a:rPr>
              <a:t>Solución con bucle y función. La función </a:t>
            </a:r>
            <a:r>
              <a:rPr lang="es" sz="1400" b="0" i="1" u="none" strike="noStrike" cap="none">
                <a:solidFill>
                  <a:schemeClr val="dk2"/>
                </a:solidFill>
                <a:latin typeface="Montserrat"/>
                <a:ea typeface="Montserrat"/>
                <a:cs typeface="Montserrat"/>
                <a:sym typeface="Montserrat"/>
              </a:rPr>
              <a:t>tablaDelCinco()</a:t>
            </a:r>
            <a:r>
              <a:rPr lang="es" sz="1400" b="0" i="0" u="none" strike="noStrike" cap="none">
                <a:solidFill>
                  <a:schemeClr val="dk2"/>
                </a:solidFill>
                <a:latin typeface="Montserrat"/>
                <a:ea typeface="Montserrat"/>
                <a:cs typeface="Montserrat"/>
                <a:sym typeface="Montserrat"/>
              </a:rPr>
              <a:t> usa un </a:t>
            </a:r>
            <a:r>
              <a:rPr lang="es" sz="1400" b="1" i="0" u="none" strike="noStrike" cap="none">
                <a:solidFill>
                  <a:schemeClr val="dk2"/>
                </a:solidFill>
                <a:latin typeface="Montserrat"/>
                <a:ea typeface="Montserrat"/>
                <a:cs typeface="Montserrat"/>
                <a:sym typeface="Montserrat"/>
              </a:rPr>
              <a:t>for</a:t>
            </a:r>
            <a:r>
              <a:rPr lang="es" sz="1400" b="0" i="0" u="none" strike="noStrike" cap="none">
                <a:solidFill>
                  <a:schemeClr val="dk2"/>
                </a:solidFill>
                <a:latin typeface="Montserrat"/>
                <a:ea typeface="Montserrat"/>
                <a:cs typeface="Montserrat"/>
                <a:sym typeface="Montserrat"/>
              </a:rPr>
              <a:t> de 10 iteraciones. El otro </a:t>
            </a:r>
            <a:r>
              <a:rPr lang="es" sz="1400" b="1" i="0" u="none" strike="noStrike" cap="none">
                <a:solidFill>
                  <a:schemeClr val="dk2"/>
                </a:solidFill>
                <a:latin typeface="Montserrat"/>
                <a:ea typeface="Montserrat"/>
                <a:cs typeface="Montserrat"/>
                <a:sym typeface="Montserrat"/>
              </a:rPr>
              <a:t>for</a:t>
            </a:r>
            <a:r>
              <a:rPr lang="es" sz="1400" b="0" i="0" u="none" strike="noStrike" cap="none">
                <a:solidFill>
                  <a:schemeClr val="dk2"/>
                </a:solidFill>
                <a:latin typeface="Montserrat"/>
                <a:ea typeface="Montserrat"/>
                <a:cs typeface="Montserrat"/>
                <a:sym typeface="Montserrat"/>
              </a:rPr>
              <a:t> ejecuta la función 3 veces.</a:t>
            </a:r>
            <a:endParaRPr sz="1400" b="0" i="0" u="none" strike="noStrike" cap="none">
              <a:solidFill>
                <a:schemeClr val="dk2"/>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Funciones | Clasificación</a:t>
            </a:r>
            <a:endParaRPr/>
          </a:p>
        </p:txBody>
      </p:sp>
      <p:sp>
        <p:nvSpPr>
          <p:cNvPr id="224" name="Google Shape;224;p12"/>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s" sz="1650"/>
              <a:t>Según reciban o no datos, y devuelvan o no valores, las funciones se pueden clasificar en:</a:t>
            </a:r>
            <a:endParaRPr sz="1650"/>
          </a:p>
          <a:p>
            <a:pPr marL="0" lvl="0" indent="0" algn="l" rtl="0">
              <a:lnSpc>
                <a:spcPct val="115000"/>
              </a:lnSpc>
              <a:spcBef>
                <a:spcPts val="1200"/>
              </a:spcBef>
              <a:spcAft>
                <a:spcPts val="0"/>
              </a:spcAft>
              <a:buClr>
                <a:schemeClr val="dk1"/>
              </a:buClr>
              <a:buSzPts val="1100"/>
              <a:buFont typeface="Arial"/>
              <a:buNone/>
            </a:pPr>
            <a:r>
              <a:rPr lang="es" sz="1650" b="1"/>
              <a:t>Funciones sin parámetros:</a:t>
            </a:r>
            <a:endParaRPr sz="1650" b="1"/>
          </a:p>
          <a:p>
            <a:pPr marL="457200" lvl="0" indent="-333375" algn="l" rtl="0">
              <a:lnSpc>
                <a:spcPct val="115000"/>
              </a:lnSpc>
              <a:spcBef>
                <a:spcPts val="1200"/>
              </a:spcBef>
              <a:spcAft>
                <a:spcPts val="0"/>
              </a:spcAft>
              <a:buSzPts val="1650"/>
              <a:buChar char="●"/>
            </a:pPr>
            <a:r>
              <a:rPr lang="es" sz="1650"/>
              <a:t>Que no devuelven valores</a:t>
            </a:r>
            <a:endParaRPr sz="1650"/>
          </a:p>
          <a:p>
            <a:pPr marL="457200" lvl="0" indent="-333375" algn="l" rtl="0">
              <a:lnSpc>
                <a:spcPct val="115000"/>
              </a:lnSpc>
              <a:spcBef>
                <a:spcPts val="0"/>
              </a:spcBef>
              <a:spcAft>
                <a:spcPts val="0"/>
              </a:spcAft>
              <a:buSzPts val="1650"/>
              <a:buChar char="●"/>
            </a:pPr>
            <a:r>
              <a:rPr lang="es" sz="1650"/>
              <a:t>Que devuelven valores</a:t>
            </a:r>
            <a:endParaRPr sz="1650"/>
          </a:p>
          <a:p>
            <a:pPr marL="0" lvl="0" indent="0" algn="l" rtl="0">
              <a:lnSpc>
                <a:spcPct val="115000"/>
              </a:lnSpc>
              <a:spcBef>
                <a:spcPts val="1200"/>
              </a:spcBef>
              <a:spcAft>
                <a:spcPts val="0"/>
              </a:spcAft>
              <a:buClr>
                <a:schemeClr val="dk1"/>
              </a:buClr>
              <a:buSzPts val="1100"/>
              <a:buFont typeface="Arial"/>
              <a:buNone/>
            </a:pPr>
            <a:r>
              <a:rPr lang="es" sz="1650" b="1"/>
              <a:t>Funciones con parámetros:</a:t>
            </a:r>
            <a:endParaRPr sz="1650" b="1"/>
          </a:p>
          <a:p>
            <a:pPr marL="457200" lvl="0" indent="-333375" algn="l" rtl="0">
              <a:lnSpc>
                <a:spcPct val="115000"/>
              </a:lnSpc>
              <a:spcBef>
                <a:spcPts val="1200"/>
              </a:spcBef>
              <a:spcAft>
                <a:spcPts val="0"/>
              </a:spcAft>
              <a:buSzPts val="1650"/>
              <a:buChar char="●"/>
            </a:pPr>
            <a:r>
              <a:rPr lang="es" sz="1650"/>
              <a:t>Que no devuelven valores</a:t>
            </a:r>
            <a:endParaRPr sz="1650"/>
          </a:p>
          <a:p>
            <a:pPr marL="457200" lvl="0" indent="-333375" algn="l" rtl="0">
              <a:lnSpc>
                <a:spcPct val="115000"/>
              </a:lnSpc>
              <a:spcBef>
                <a:spcPts val="0"/>
              </a:spcBef>
              <a:spcAft>
                <a:spcPts val="0"/>
              </a:spcAft>
              <a:buSzPts val="1650"/>
              <a:buChar char="●"/>
            </a:pPr>
            <a:r>
              <a:rPr lang="es" sz="1650"/>
              <a:t>Que devuelven valores</a:t>
            </a:r>
            <a:endParaRPr sz="1650"/>
          </a:p>
          <a:p>
            <a:pPr marL="0" lvl="0" indent="0" algn="l" rtl="0">
              <a:lnSpc>
                <a:spcPct val="115000"/>
              </a:lnSpc>
              <a:spcBef>
                <a:spcPts val="1200"/>
              </a:spcBef>
              <a:spcAft>
                <a:spcPts val="0"/>
              </a:spcAft>
              <a:buClr>
                <a:schemeClr val="dk1"/>
              </a:buClr>
              <a:buSzPts val="1100"/>
              <a:buFont typeface="Arial"/>
              <a:buNone/>
            </a:pPr>
            <a:endParaRPr sz="1650"/>
          </a:p>
          <a:p>
            <a:pPr marL="0" lvl="0" indent="0" algn="l" rtl="0">
              <a:lnSpc>
                <a:spcPct val="115000"/>
              </a:lnSpc>
              <a:spcBef>
                <a:spcPts val="1200"/>
              </a:spcBef>
              <a:spcAft>
                <a:spcPts val="1200"/>
              </a:spcAft>
              <a:buSzPts val="1800"/>
              <a:buNone/>
            </a:pPr>
            <a:endParaRPr sz="165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3"/>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Funciones | Parámetros y Argumentos</a:t>
            </a:r>
            <a:endParaRPr/>
          </a:p>
        </p:txBody>
      </p:sp>
      <p:sp>
        <p:nvSpPr>
          <p:cNvPr id="230" name="Google Shape;230;p13"/>
          <p:cNvSpPr txBox="1">
            <a:spLocks noGrp="1"/>
          </p:cNvSpPr>
          <p:nvPr>
            <p:ph type="body" idx="1"/>
          </p:nvPr>
        </p:nvSpPr>
        <p:spPr>
          <a:xfrm>
            <a:off x="432025" y="1304875"/>
            <a:ext cx="8280000" cy="633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SzPts val="1800"/>
              <a:buNone/>
            </a:pPr>
            <a:r>
              <a:rPr lang="es" sz="1650"/>
              <a:t>Los </a:t>
            </a:r>
            <a:r>
              <a:rPr lang="es" sz="1650" b="1"/>
              <a:t>parámetros</a:t>
            </a:r>
            <a:r>
              <a:rPr lang="es" sz="1650"/>
              <a:t> son las variables que ponemos cuando se define una función. En la siguiente función tenemos dos parámetros “a” y “b”:</a:t>
            </a:r>
            <a:endParaRPr sz="1650"/>
          </a:p>
        </p:txBody>
      </p:sp>
      <p:sp>
        <p:nvSpPr>
          <p:cNvPr id="231" name="Google Shape;231;p13"/>
          <p:cNvSpPr/>
          <p:nvPr/>
        </p:nvSpPr>
        <p:spPr>
          <a:xfrm>
            <a:off x="2354675" y="2072925"/>
            <a:ext cx="3849600" cy="6933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C74DED"/>
                </a:solidFill>
                <a:latin typeface="Consolas"/>
                <a:ea typeface="Consolas"/>
                <a:cs typeface="Consolas"/>
                <a:sym typeface="Consolas"/>
              </a:rPr>
              <a:t>function</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FE66D"/>
                </a:solidFill>
                <a:latin typeface="Consolas"/>
                <a:ea typeface="Consolas"/>
                <a:cs typeface="Consolas"/>
                <a:sym typeface="Consolas"/>
              </a:rPr>
              <a:t>sumar</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00E8C6"/>
                </a:solidFill>
                <a:latin typeface="Consolas"/>
                <a:ea typeface="Consolas"/>
                <a:cs typeface="Consolas"/>
                <a:sym typeface="Consolas"/>
              </a:rPr>
              <a:t>a, b</a:t>
            </a:r>
            <a:r>
              <a:rPr lang="es" sz="1200" b="0" i="0" u="none" strike="noStrike" cap="none">
                <a:solidFill>
                  <a:srgbClr val="D5CED9"/>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console</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log</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96E072"/>
                </a:solidFill>
                <a:latin typeface="Consolas"/>
                <a:ea typeface="Consolas"/>
                <a:cs typeface="Consolas"/>
                <a:sym typeface="Consolas"/>
              </a:rPr>
              <a:t>a</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96E072"/>
                </a:solidFill>
                <a:latin typeface="Consolas"/>
                <a:ea typeface="Consolas"/>
                <a:cs typeface="Consolas"/>
                <a:sym typeface="Consolas"/>
              </a:rPr>
              <a:t>b</a:t>
            </a:r>
            <a:r>
              <a:rPr lang="es" sz="1200" b="0" i="0" u="none" strike="noStrike" cap="none">
                <a:solidFill>
                  <a:srgbClr val="D5CED9"/>
                </a:solidFill>
                <a:latin typeface="Consolas"/>
                <a:ea typeface="Consolas"/>
                <a:cs typeface="Consolas"/>
                <a:sym typeface="Consolas"/>
              </a:rPr>
              <a:t>)</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D5CED9"/>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p:txBody>
      </p:sp>
      <p:sp>
        <p:nvSpPr>
          <p:cNvPr id="232" name="Google Shape;232;p13"/>
          <p:cNvSpPr/>
          <p:nvPr/>
        </p:nvSpPr>
        <p:spPr>
          <a:xfrm>
            <a:off x="2354675" y="3584650"/>
            <a:ext cx="3849600" cy="3024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s" sz="1200" b="0" i="0" u="none" strike="noStrike" cap="none" dirty="0">
                <a:solidFill>
                  <a:srgbClr val="C74DED"/>
                </a:solidFill>
                <a:latin typeface="Consolas"/>
                <a:ea typeface="Consolas"/>
                <a:cs typeface="Consolas"/>
                <a:sym typeface="Consolas"/>
              </a:rPr>
              <a:t>let</a:t>
            </a:r>
            <a:r>
              <a:rPr lang="es" sz="1200" b="0" i="0" u="none" strike="noStrike" cap="none" dirty="0">
                <a:solidFill>
                  <a:srgbClr val="D5CED9"/>
                </a:solidFill>
                <a:latin typeface="Consolas"/>
                <a:ea typeface="Consolas"/>
                <a:cs typeface="Consolas"/>
                <a:sym typeface="Consolas"/>
              </a:rPr>
              <a:t> </a:t>
            </a:r>
            <a:r>
              <a:rPr lang="es" sz="1200" b="0" i="0" u="none" strike="noStrike" cap="none" dirty="0">
                <a:solidFill>
                  <a:srgbClr val="00E8C6"/>
                </a:solidFill>
                <a:latin typeface="Consolas"/>
                <a:ea typeface="Consolas"/>
                <a:cs typeface="Consolas"/>
                <a:sym typeface="Consolas"/>
              </a:rPr>
              <a:t>suma </a:t>
            </a:r>
            <a:r>
              <a:rPr lang="es" sz="1200" b="0" i="0" u="none" strike="noStrike" cap="none" dirty="0">
                <a:solidFill>
                  <a:srgbClr val="EE5D43"/>
                </a:solidFill>
                <a:latin typeface="Consolas"/>
                <a:ea typeface="Consolas"/>
                <a:cs typeface="Consolas"/>
                <a:sym typeface="Consolas"/>
              </a:rPr>
              <a:t>=</a:t>
            </a:r>
            <a:r>
              <a:rPr lang="es" sz="1200" b="0" i="0" u="none" strike="noStrike" cap="none" dirty="0">
                <a:solidFill>
                  <a:srgbClr val="D5CED9"/>
                </a:solidFill>
                <a:latin typeface="Consolas"/>
                <a:ea typeface="Consolas"/>
                <a:cs typeface="Consolas"/>
                <a:sym typeface="Consolas"/>
              </a:rPr>
              <a:t> </a:t>
            </a:r>
            <a:r>
              <a:rPr lang="es" sz="1200" b="0" i="0" u="none" strike="noStrike" cap="none" dirty="0">
                <a:solidFill>
                  <a:srgbClr val="FFE66D"/>
                </a:solidFill>
                <a:latin typeface="Consolas"/>
                <a:ea typeface="Consolas"/>
                <a:cs typeface="Consolas"/>
                <a:sym typeface="Consolas"/>
              </a:rPr>
              <a:t>sumar</a:t>
            </a:r>
            <a:r>
              <a:rPr lang="es" sz="1200" b="0" i="0" u="none" strike="noStrike" cap="none" dirty="0">
                <a:solidFill>
                  <a:srgbClr val="D5CED9"/>
                </a:solidFill>
                <a:latin typeface="Consolas"/>
                <a:ea typeface="Consolas"/>
                <a:cs typeface="Consolas"/>
                <a:sym typeface="Consolas"/>
              </a:rPr>
              <a:t>(7, 4) </a:t>
            </a:r>
            <a:r>
              <a:rPr lang="es" sz="1200" b="0" i="0" u="none" strike="noStrike" cap="none" dirty="0">
                <a:solidFill>
                  <a:srgbClr val="5F6167"/>
                </a:solidFill>
                <a:latin typeface="Consolas"/>
                <a:ea typeface="Consolas"/>
                <a:cs typeface="Consolas"/>
                <a:sym typeface="Consolas"/>
              </a:rPr>
              <a:t>//Pedimos valores</a:t>
            </a:r>
            <a:endParaRPr sz="1200" b="0" i="0" u="none" strike="noStrike" cap="none" dirty="0">
              <a:solidFill>
                <a:srgbClr val="D5CED9"/>
              </a:solidFill>
              <a:latin typeface="Consolas"/>
              <a:ea typeface="Consolas"/>
              <a:cs typeface="Consolas"/>
              <a:sym typeface="Consolas"/>
            </a:endParaRPr>
          </a:p>
        </p:txBody>
      </p:sp>
      <p:sp>
        <p:nvSpPr>
          <p:cNvPr id="233" name="Google Shape;233;p13"/>
          <p:cNvSpPr txBox="1">
            <a:spLocks noGrp="1"/>
          </p:cNvSpPr>
          <p:nvPr>
            <p:ph type="body" idx="1"/>
          </p:nvPr>
        </p:nvSpPr>
        <p:spPr>
          <a:xfrm>
            <a:off x="534900" y="2793100"/>
            <a:ext cx="8280000" cy="633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SzPts val="1800"/>
              <a:buNone/>
            </a:pPr>
            <a:r>
              <a:rPr lang="es" sz="1650"/>
              <a:t>Los </a:t>
            </a:r>
            <a:r>
              <a:rPr lang="es" sz="1650" b="1"/>
              <a:t>argumentos</a:t>
            </a:r>
            <a:r>
              <a:rPr lang="es" sz="1650"/>
              <a:t> son los valores que se pasan a la función cuando ésta es invocada, “7” y “4” en el ejemplo:</a:t>
            </a:r>
            <a:endParaRPr sz="1650"/>
          </a:p>
        </p:txBody>
      </p:sp>
      <p:sp>
        <p:nvSpPr>
          <p:cNvPr id="234" name="Google Shape;234;p13"/>
          <p:cNvSpPr txBox="1">
            <a:spLocks noGrp="1"/>
          </p:cNvSpPr>
          <p:nvPr>
            <p:ph type="body" idx="1"/>
          </p:nvPr>
        </p:nvSpPr>
        <p:spPr>
          <a:xfrm>
            <a:off x="534900" y="3927500"/>
            <a:ext cx="8280000" cy="633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SzPts val="1800"/>
              <a:buNone/>
            </a:pPr>
            <a:r>
              <a:rPr lang="es" sz="1650"/>
              <a:t>Dentro de la función, los </a:t>
            </a:r>
            <a:r>
              <a:rPr lang="es" sz="1650" b="1"/>
              <a:t>argumentos</a:t>
            </a:r>
            <a:r>
              <a:rPr lang="es" sz="1650"/>
              <a:t> se copian en los parámetros y son usados por ésta para realizar la tarea.</a:t>
            </a:r>
            <a:endParaRPr sz="165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4"/>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Funciones | Parámetros y Argumentos</a:t>
            </a:r>
            <a:endParaRPr/>
          </a:p>
        </p:txBody>
      </p:sp>
      <p:sp>
        <p:nvSpPr>
          <p:cNvPr id="240" name="Google Shape;240;p14"/>
          <p:cNvSpPr txBox="1">
            <a:spLocks noGrp="1"/>
          </p:cNvSpPr>
          <p:nvPr>
            <p:ph type="body" idx="1"/>
          </p:nvPr>
        </p:nvSpPr>
        <p:spPr>
          <a:xfrm>
            <a:off x="432025" y="1304875"/>
            <a:ext cx="8280000" cy="39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SzPts val="1800"/>
              <a:buNone/>
            </a:pPr>
            <a:r>
              <a:rPr lang="es" sz="1650"/>
              <a:t>Esta función tiene un sólo </a:t>
            </a:r>
            <a:r>
              <a:rPr lang="es" sz="1650" b="1"/>
              <a:t>parámetro</a:t>
            </a:r>
            <a:r>
              <a:rPr lang="es" sz="1650"/>
              <a:t> que indica hasta qué valor calculará:</a:t>
            </a:r>
            <a:endParaRPr sz="1650"/>
          </a:p>
        </p:txBody>
      </p:sp>
      <p:sp>
        <p:nvSpPr>
          <p:cNvPr id="241" name="Google Shape;241;p14"/>
          <p:cNvSpPr txBox="1">
            <a:spLocks noGrp="1"/>
          </p:cNvSpPr>
          <p:nvPr>
            <p:ph type="body" idx="1"/>
          </p:nvPr>
        </p:nvSpPr>
        <p:spPr>
          <a:xfrm>
            <a:off x="534900" y="2793100"/>
            <a:ext cx="8280000" cy="633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SzPts val="1800"/>
              <a:buNone/>
            </a:pPr>
            <a:r>
              <a:rPr lang="es" sz="1650"/>
              <a:t>En este ejemplo la función muestra un texto concatenado a un </a:t>
            </a:r>
            <a:r>
              <a:rPr lang="es" sz="1650" b="1"/>
              <a:t>argumento</a:t>
            </a:r>
            <a:r>
              <a:rPr lang="es" sz="1650"/>
              <a:t> pasado por </a:t>
            </a:r>
            <a:r>
              <a:rPr lang="es" sz="1650" b="1"/>
              <a:t>parámetro</a:t>
            </a:r>
            <a:r>
              <a:rPr lang="es" sz="1650"/>
              <a:t>:</a:t>
            </a:r>
            <a:endParaRPr sz="1650"/>
          </a:p>
        </p:txBody>
      </p:sp>
      <p:sp>
        <p:nvSpPr>
          <p:cNvPr id="242" name="Google Shape;242;p14"/>
          <p:cNvSpPr/>
          <p:nvPr/>
        </p:nvSpPr>
        <p:spPr>
          <a:xfrm>
            <a:off x="583200" y="1737885"/>
            <a:ext cx="4038600" cy="10158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s" sz="1200" b="0" i="0" u="none" strike="noStrike" cap="none" dirty="0">
                <a:solidFill>
                  <a:srgbClr val="5F6167"/>
                </a:solidFill>
                <a:latin typeface="Consolas"/>
                <a:ea typeface="Consolas"/>
                <a:cs typeface="Consolas"/>
                <a:sym typeface="Consolas"/>
              </a:rPr>
              <a:t>// Declaración</a:t>
            </a:r>
            <a:endParaRPr sz="1200" b="0" i="0" u="none" strike="noStrike" cap="none" dirty="0">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dirty="0">
                <a:solidFill>
                  <a:srgbClr val="C74DED"/>
                </a:solidFill>
                <a:latin typeface="Consolas"/>
                <a:ea typeface="Consolas"/>
                <a:cs typeface="Consolas"/>
                <a:sym typeface="Consolas"/>
              </a:rPr>
              <a:t>function</a:t>
            </a:r>
            <a:r>
              <a:rPr lang="es" sz="1200" b="0" i="0" u="none" strike="noStrike" cap="none" dirty="0">
                <a:solidFill>
                  <a:srgbClr val="D5CED9"/>
                </a:solidFill>
                <a:latin typeface="Consolas"/>
                <a:ea typeface="Consolas"/>
                <a:cs typeface="Consolas"/>
                <a:sym typeface="Consolas"/>
              </a:rPr>
              <a:t> </a:t>
            </a:r>
            <a:r>
              <a:rPr lang="es" sz="1200" b="0" i="0" u="none" strike="noStrike" cap="none" dirty="0">
                <a:solidFill>
                  <a:srgbClr val="FFE66D"/>
                </a:solidFill>
                <a:latin typeface="Consolas"/>
                <a:ea typeface="Consolas"/>
                <a:cs typeface="Consolas"/>
                <a:sym typeface="Consolas"/>
              </a:rPr>
              <a:t>tablaMultiplicar</a:t>
            </a:r>
            <a:r>
              <a:rPr lang="es" sz="1200" b="0" i="0" u="none" strike="noStrike" cap="none" dirty="0">
                <a:solidFill>
                  <a:srgbClr val="D5CED9"/>
                </a:solidFill>
                <a:latin typeface="Consolas"/>
                <a:ea typeface="Consolas"/>
                <a:cs typeface="Consolas"/>
                <a:sym typeface="Consolas"/>
              </a:rPr>
              <a:t>(</a:t>
            </a:r>
            <a:r>
              <a:rPr lang="es" sz="1200" b="0" i="0" u="none" strike="noStrike" cap="none" dirty="0">
                <a:solidFill>
                  <a:srgbClr val="00E8C6"/>
                </a:solidFill>
                <a:latin typeface="Consolas"/>
                <a:ea typeface="Consolas"/>
                <a:cs typeface="Consolas"/>
                <a:sym typeface="Consolas"/>
              </a:rPr>
              <a:t>hasta</a:t>
            </a:r>
            <a:r>
              <a:rPr lang="es" sz="1200" b="0" i="0" u="none" strike="noStrike" cap="none" dirty="0">
                <a:solidFill>
                  <a:srgbClr val="D5CED9"/>
                </a:solidFill>
                <a:latin typeface="Consolas"/>
                <a:ea typeface="Consolas"/>
                <a:cs typeface="Consolas"/>
                <a:sym typeface="Consolas"/>
              </a:rPr>
              <a:t>)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dirty="0">
                <a:solidFill>
                  <a:srgbClr val="D5CED9"/>
                </a:solidFill>
                <a:latin typeface="Consolas"/>
                <a:ea typeface="Consolas"/>
                <a:cs typeface="Consolas"/>
                <a:sym typeface="Consolas"/>
              </a:rPr>
              <a:t>      </a:t>
            </a:r>
            <a:r>
              <a:rPr lang="es" sz="1200" b="0" i="0" u="none" strike="noStrike" cap="none" dirty="0">
                <a:solidFill>
                  <a:srgbClr val="C74DED"/>
                </a:solidFill>
                <a:latin typeface="Consolas"/>
                <a:ea typeface="Consolas"/>
                <a:cs typeface="Consolas"/>
                <a:sym typeface="Consolas"/>
              </a:rPr>
              <a:t>for</a:t>
            </a:r>
            <a:r>
              <a:rPr lang="es" sz="1200" b="0" i="0" u="none" strike="noStrike" cap="none" dirty="0">
                <a:solidFill>
                  <a:srgbClr val="D5CED9"/>
                </a:solidFill>
                <a:latin typeface="Consolas"/>
                <a:ea typeface="Consolas"/>
                <a:cs typeface="Consolas"/>
                <a:sym typeface="Consolas"/>
              </a:rPr>
              <a:t> (</a:t>
            </a:r>
            <a:r>
              <a:rPr lang="es" sz="1200" b="0" i="0" u="none" strike="noStrike" cap="none" dirty="0">
                <a:solidFill>
                  <a:srgbClr val="C74DED"/>
                </a:solidFill>
                <a:latin typeface="Consolas"/>
                <a:ea typeface="Consolas"/>
                <a:cs typeface="Consolas"/>
                <a:sym typeface="Consolas"/>
              </a:rPr>
              <a:t>let</a:t>
            </a:r>
            <a:r>
              <a:rPr lang="es" sz="1200" b="0" i="0" u="none" strike="noStrike" cap="none" dirty="0">
                <a:solidFill>
                  <a:srgbClr val="D5CED9"/>
                </a:solidFill>
                <a:latin typeface="Consolas"/>
                <a:ea typeface="Consolas"/>
                <a:cs typeface="Consolas"/>
                <a:sym typeface="Consolas"/>
              </a:rPr>
              <a:t> </a:t>
            </a:r>
            <a:r>
              <a:rPr lang="es" sz="1200" b="0" i="0" u="none" strike="noStrike" cap="none" dirty="0">
                <a:solidFill>
                  <a:srgbClr val="00E8C6"/>
                </a:solidFill>
                <a:latin typeface="Consolas"/>
                <a:ea typeface="Consolas"/>
                <a:cs typeface="Consolas"/>
                <a:sym typeface="Consolas"/>
              </a:rPr>
              <a:t>i</a:t>
            </a:r>
            <a:r>
              <a:rPr lang="es" sz="1200" b="0" i="0" u="none" strike="noStrike" cap="none" dirty="0">
                <a:solidFill>
                  <a:srgbClr val="D5CED9"/>
                </a:solidFill>
                <a:latin typeface="Consolas"/>
                <a:ea typeface="Consolas"/>
                <a:cs typeface="Consolas"/>
                <a:sym typeface="Consolas"/>
              </a:rPr>
              <a:t> </a:t>
            </a:r>
            <a:r>
              <a:rPr lang="es" sz="1200" b="0" i="0" u="none" strike="noStrike" cap="none" dirty="0">
                <a:solidFill>
                  <a:srgbClr val="EE5D43"/>
                </a:solidFill>
                <a:latin typeface="Consolas"/>
                <a:ea typeface="Consolas"/>
                <a:cs typeface="Consolas"/>
                <a:sym typeface="Consolas"/>
              </a:rPr>
              <a:t>=</a:t>
            </a:r>
            <a:r>
              <a:rPr lang="es" sz="1200" b="0" i="0" u="none" strike="noStrike" cap="none" dirty="0">
                <a:solidFill>
                  <a:srgbClr val="D5CED9"/>
                </a:solidFill>
                <a:latin typeface="Consolas"/>
                <a:ea typeface="Consolas"/>
                <a:cs typeface="Consolas"/>
                <a:sym typeface="Consolas"/>
              </a:rPr>
              <a:t> </a:t>
            </a:r>
            <a:r>
              <a:rPr lang="es" sz="1200" b="0" i="0" u="none" strike="noStrike" cap="none" dirty="0">
                <a:solidFill>
                  <a:srgbClr val="F39C12"/>
                </a:solidFill>
                <a:latin typeface="Consolas"/>
                <a:ea typeface="Consolas"/>
                <a:cs typeface="Consolas"/>
                <a:sym typeface="Consolas"/>
              </a:rPr>
              <a:t>1</a:t>
            </a:r>
            <a:r>
              <a:rPr lang="es" sz="1200" b="0" i="0" u="none" strike="noStrike" cap="none" dirty="0">
                <a:solidFill>
                  <a:srgbClr val="D5CED9"/>
                </a:solidFill>
                <a:latin typeface="Consolas"/>
                <a:ea typeface="Consolas"/>
                <a:cs typeface="Consolas"/>
                <a:sym typeface="Consolas"/>
              </a:rPr>
              <a:t>; </a:t>
            </a:r>
            <a:r>
              <a:rPr lang="es" sz="1200" b="0" i="0" u="none" strike="noStrike" cap="none" dirty="0">
                <a:solidFill>
                  <a:srgbClr val="00E8C6"/>
                </a:solidFill>
                <a:latin typeface="Consolas"/>
                <a:ea typeface="Consolas"/>
                <a:cs typeface="Consolas"/>
                <a:sym typeface="Consolas"/>
              </a:rPr>
              <a:t>i</a:t>
            </a:r>
            <a:r>
              <a:rPr lang="es" sz="1200" b="0" i="0" u="none" strike="noStrike" cap="none" dirty="0">
                <a:solidFill>
                  <a:srgbClr val="D5CED9"/>
                </a:solidFill>
                <a:latin typeface="Consolas"/>
                <a:ea typeface="Consolas"/>
                <a:cs typeface="Consolas"/>
                <a:sym typeface="Consolas"/>
              </a:rPr>
              <a:t> </a:t>
            </a:r>
            <a:r>
              <a:rPr lang="es" sz="1200" b="0" i="0" u="none" strike="noStrike" cap="none" dirty="0">
                <a:solidFill>
                  <a:srgbClr val="EE5D43"/>
                </a:solidFill>
                <a:latin typeface="Consolas"/>
                <a:ea typeface="Consolas"/>
                <a:cs typeface="Consolas"/>
                <a:sym typeface="Consolas"/>
              </a:rPr>
              <a:t>&lt;=</a:t>
            </a:r>
            <a:r>
              <a:rPr lang="es" sz="1200" b="0" i="0" u="none" strike="noStrike" cap="none" dirty="0">
                <a:solidFill>
                  <a:srgbClr val="D5CED9"/>
                </a:solidFill>
                <a:latin typeface="Consolas"/>
                <a:ea typeface="Consolas"/>
                <a:cs typeface="Consolas"/>
                <a:sym typeface="Consolas"/>
              </a:rPr>
              <a:t> </a:t>
            </a:r>
            <a:r>
              <a:rPr lang="es" sz="1200" b="0" i="0" u="none" strike="noStrike" cap="none" dirty="0">
                <a:solidFill>
                  <a:srgbClr val="00E8C6"/>
                </a:solidFill>
                <a:latin typeface="Consolas"/>
                <a:ea typeface="Consolas"/>
                <a:cs typeface="Consolas"/>
                <a:sym typeface="Consolas"/>
              </a:rPr>
              <a:t>hasta</a:t>
            </a:r>
            <a:r>
              <a:rPr lang="es" sz="1200" b="0" i="0" u="none" strike="noStrike" cap="none" dirty="0">
                <a:solidFill>
                  <a:srgbClr val="D5CED9"/>
                </a:solidFill>
                <a:latin typeface="Consolas"/>
                <a:ea typeface="Consolas"/>
                <a:cs typeface="Consolas"/>
                <a:sym typeface="Consolas"/>
              </a:rPr>
              <a:t>; </a:t>
            </a:r>
            <a:r>
              <a:rPr lang="es" sz="1200" b="0" i="0" u="none" strike="noStrike" cap="none" dirty="0">
                <a:solidFill>
                  <a:srgbClr val="00E8C6"/>
                </a:solidFill>
                <a:latin typeface="Consolas"/>
                <a:ea typeface="Consolas"/>
                <a:cs typeface="Consolas"/>
                <a:sym typeface="Consolas"/>
              </a:rPr>
              <a:t>i</a:t>
            </a:r>
            <a:r>
              <a:rPr lang="es" sz="1200" b="0" i="0" u="none" strike="noStrike" cap="none" dirty="0">
                <a:solidFill>
                  <a:srgbClr val="EE5D43"/>
                </a:solidFill>
                <a:latin typeface="Consolas"/>
                <a:ea typeface="Consolas"/>
                <a:cs typeface="Consolas"/>
                <a:sym typeface="Consolas"/>
              </a:rPr>
              <a:t>++</a:t>
            </a:r>
            <a:r>
              <a:rPr lang="es" sz="1200" b="0" i="0" u="none" strike="noStrike" cap="none" dirty="0">
                <a:solidFill>
                  <a:srgbClr val="D5CED9"/>
                </a:solidFill>
                <a:latin typeface="Consolas"/>
                <a:ea typeface="Consolas"/>
                <a:cs typeface="Consolas"/>
                <a:sym typeface="Consolas"/>
              </a:rPr>
              <a: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dirty="0">
                <a:solidFill>
                  <a:srgbClr val="D5CED9"/>
                </a:solidFill>
                <a:latin typeface="Consolas"/>
                <a:ea typeface="Consolas"/>
                <a:cs typeface="Consolas"/>
                <a:sym typeface="Consolas"/>
              </a:rPr>
              <a:t>        </a:t>
            </a:r>
            <a:r>
              <a:rPr lang="es" sz="1200" b="0" i="0" u="none" strike="noStrike" cap="none" dirty="0">
                <a:solidFill>
                  <a:srgbClr val="F39C12"/>
                </a:solidFill>
                <a:latin typeface="Consolas"/>
                <a:ea typeface="Consolas"/>
                <a:cs typeface="Consolas"/>
                <a:sym typeface="Consolas"/>
              </a:rPr>
              <a:t>console</a:t>
            </a:r>
            <a:r>
              <a:rPr lang="es" sz="1200" b="0" i="0" u="none" strike="noStrike" cap="none" dirty="0">
                <a:solidFill>
                  <a:srgbClr val="D5CED9"/>
                </a:solidFill>
                <a:latin typeface="Consolas"/>
                <a:ea typeface="Consolas"/>
                <a:cs typeface="Consolas"/>
                <a:sym typeface="Consolas"/>
              </a:rPr>
              <a:t>.</a:t>
            </a:r>
            <a:r>
              <a:rPr lang="es" sz="1200" b="0" i="0" u="none" strike="noStrike" cap="none" dirty="0">
                <a:solidFill>
                  <a:srgbClr val="FFE66D"/>
                </a:solidFill>
                <a:latin typeface="Consolas"/>
                <a:ea typeface="Consolas"/>
                <a:cs typeface="Consolas"/>
                <a:sym typeface="Consolas"/>
              </a:rPr>
              <a:t>log</a:t>
            </a:r>
            <a:r>
              <a:rPr lang="es" sz="1200" b="0" i="0" u="none" strike="noStrike" cap="none" dirty="0">
                <a:solidFill>
                  <a:srgbClr val="D5CED9"/>
                </a:solidFill>
                <a:latin typeface="Consolas"/>
                <a:ea typeface="Consolas"/>
                <a:cs typeface="Consolas"/>
                <a:sym typeface="Consolas"/>
              </a:rPr>
              <a:t>(</a:t>
            </a:r>
            <a:r>
              <a:rPr lang="es" sz="1200" b="0" i="0" u="none" strike="noStrike" cap="none" dirty="0">
                <a:solidFill>
                  <a:srgbClr val="96E072"/>
                </a:solidFill>
                <a:latin typeface="Consolas"/>
                <a:ea typeface="Consolas"/>
                <a:cs typeface="Consolas"/>
                <a:sym typeface="Consolas"/>
              </a:rPr>
              <a:t>"1 x"</a:t>
            </a:r>
            <a:r>
              <a:rPr lang="es" sz="1200" b="0" i="0" u="none" strike="noStrike" cap="none" dirty="0">
                <a:solidFill>
                  <a:srgbClr val="D5CED9"/>
                </a:solidFill>
                <a:latin typeface="Consolas"/>
                <a:ea typeface="Consolas"/>
                <a:cs typeface="Consolas"/>
                <a:sym typeface="Consolas"/>
              </a:rPr>
              <a:t>, </a:t>
            </a:r>
            <a:r>
              <a:rPr lang="es" sz="1200" b="0" i="0" u="none" strike="noStrike" cap="none" dirty="0">
                <a:solidFill>
                  <a:srgbClr val="00E8C6"/>
                </a:solidFill>
                <a:latin typeface="Consolas"/>
                <a:ea typeface="Consolas"/>
                <a:cs typeface="Consolas"/>
                <a:sym typeface="Consolas"/>
              </a:rPr>
              <a:t>i</a:t>
            </a:r>
            <a:r>
              <a:rPr lang="es" sz="1200" b="0" i="0" u="none" strike="noStrike" cap="none" dirty="0">
                <a:solidFill>
                  <a:srgbClr val="D5CED9"/>
                </a:solidFill>
                <a:latin typeface="Consolas"/>
                <a:ea typeface="Consolas"/>
                <a:cs typeface="Consolas"/>
                <a:sym typeface="Consolas"/>
              </a:rPr>
              <a:t>, </a:t>
            </a:r>
            <a:r>
              <a:rPr lang="es" sz="1200" b="0" i="0" u="none" strike="noStrike" cap="none" dirty="0">
                <a:solidFill>
                  <a:srgbClr val="96E072"/>
                </a:solidFill>
                <a:latin typeface="Consolas"/>
                <a:ea typeface="Consolas"/>
                <a:cs typeface="Consolas"/>
                <a:sym typeface="Consolas"/>
              </a:rPr>
              <a:t>"="</a:t>
            </a:r>
            <a:r>
              <a:rPr lang="es" sz="1200" b="0" i="0" u="none" strike="noStrike" cap="none" dirty="0">
                <a:solidFill>
                  <a:srgbClr val="D5CED9"/>
                </a:solidFill>
                <a:latin typeface="Consolas"/>
                <a:ea typeface="Consolas"/>
                <a:cs typeface="Consolas"/>
                <a:sym typeface="Consolas"/>
              </a:rPr>
              <a:t>, </a:t>
            </a:r>
            <a:r>
              <a:rPr lang="es" sz="1200" b="0" i="0" u="none" strike="noStrike" cap="none" dirty="0">
                <a:solidFill>
                  <a:srgbClr val="F39C12"/>
                </a:solidFill>
                <a:latin typeface="Consolas"/>
                <a:ea typeface="Consolas"/>
                <a:cs typeface="Consolas"/>
                <a:sym typeface="Consolas"/>
              </a:rPr>
              <a:t>1</a:t>
            </a:r>
            <a:r>
              <a:rPr lang="es" sz="1200" b="0" i="0" u="none" strike="noStrike" cap="none" dirty="0">
                <a:solidFill>
                  <a:srgbClr val="D5CED9"/>
                </a:solidFill>
                <a:latin typeface="Consolas"/>
                <a:ea typeface="Consolas"/>
                <a:cs typeface="Consolas"/>
                <a:sym typeface="Consolas"/>
              </a:rPr>
              <a:t> </a:t>
            </a:r>
            <a:r>
              <a:rPr lang="es" sz="1200" b="0" i="0" u="none" strike="noStrike" cap="none" dirty="0">
                <a:solidFill>
                  <a:srgbClr val="EE5D43"/>
                </a:solidFill>
                <a:latin typeface="Consolas"/>
                <a:ea typeface="Consolas"/>
                <a:cs typeface="Consolas"/>
                <a:sym typeface="Consolas"/>
              </a:rPr>
              <a:t>*</a:t>
            </a:r>
            <a:r>
              <a:rPr lang="es" sz="1200" b="0" i="0" u="none" strike="noStrike" cap="none" dirty="0">
                <a:solidFill>
                  <a:srgbClr val="D5CED9"/>
                </a:solidFill>
                <a:latin typeface="Consolas"/>
                <a:ea typeface="Consolas"/>
                <a:cs typeface="Consolas"/>
                <a:sym typeface="Consolas"/>
              </a:rPr>
              <a:t> </a:t>
            </a:r>
            <a:r>
              <a:rPr lang="es" sz="1200" b="0" i="0" u="none" strike="noStrike" cap="none" dirty="0">
                <a:solidFill>
                  <a:srgbClr val="00E8C6"/>
                </a:solidFill>
                <a:latin typeface="Consolas"/>
                <a:ea typeface="Consolas"/>
                <a:cs typeface="Consolas"/>
                <a:sym typeface="Consolas"/>
              </a:rPr>
              <a:t>i</a:t>
            </a:r>
            <a:r>
              <a:rPr lang="es" sz="1200" b="0" i="0" u="none" strike="noStrike" cap="none" dirty="0">
                <a:solidFill>
                  <a:srgbClr val="D5CED9"/>
                </a:solidFill>
                <a:latin typeface="Consolas"/>
                <a:ea typeface="Consolas"/>
                <a:cs typeface="Consolas"/>
                <a:sym typeface="Consolas"/>
              </a:rPr>
              <a: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dirty="0">
                <a:solidFill>
                  <a:srgbClr val="D5CED9"/>
                </a:solidFill>
                <a:latin typeface="Consolas"/>
                <a:ea typeface="Consolas"/>
                <a:cs typeface="Consolas"/>
                <a:sym typeface="Consolas"/>
              </a:rPr>
              <a:t>}</a:t>
            </a:r>
            <a:endParaRPr sz="1400" b="0" i="0" u="none" strike="noStrike" cap="none" dirty="0">
              <a:solidFill>
                <a:srgbClr val="000000"/>
              </a:solidFill>
              <a:latin typeface="Arial"/>
              <a:ea typeface="Arial"/>
              <a:cs typeface="Arial"/>
              <a:sym typeface="Arial"/>
            </a:endParaRPr>
          </a:p>
        </p:txBody>
      </p:sp>
      <p:sp>
        <p:nvSpPr>
          <p:cNvPr id="243" name="Google Shape;243;p14"/>
          <p:cNvSpPr/>
          <p:nvPr/>
        </p:nvSpPr>
        <p:spPr>
          <a:xfrm>
            <a:off x="4862350" y="1750750"/>
            <a:ext cx="3797100" cy="10158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5F6167"/>
                </a:solidFill>
                <a:latin typeface="Consolas"/>
                <a:ea typeface="Consolas"/>
                <a:cs typeface="Consolas"/>
                <a:sym typeface="Consolas"/>
              </a:rPr>
              <a:t>//Ejecución</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FFE66D"/>
                </a:solidFill>
                <a:latin typeface="Consolas"/>
                <a:ea typeface="Consolas"/>
                <a:cs typeface="Consolas"/>
                <a:sym typeface="Consolas"/>
              </a:rPr>
              <a:t>tablaMultiplicar</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4</a:t>
            </a:r>
            <a:r>
              <a:rPr lang="es" sz="1200" b="0" i="0" u="none" strike="noStrike" cap="none">
                <a:solidFill>
                  <a:srgbClr val="D5CED9"/>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p:txBody>
      </p:sp>
      <p:sp>
        <p:nvSpPr>
          <p:cNvPr id="244" name="Google Shape;244;p14"/>
          <p:cNvSpPr/>
          <p:nvPr/>
        </p:nvSpPr>
        <p:spPr>
          <a:xfrm>
            <a:off x="583200" y="3606075"/>
            <a:ext cx="4038600" cy="8310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5F6167"/>
                </a:solidFill>
                <a:latin typeface="Consolas"/>
                <a:ea typeface="Consolas"/>
                <a:cs typeface="Consolas"/>
                <a:sym typeface="Consolas"/>
              </a:rPr>
              <a:t>// Declaración</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C74DED"/>
                </a:solidFill>
                <a:latin typeface="Consolas"/>
                <a:ea typeface="Consolas"/>
                <a:cs typeface="Consolas"/>
                <a:sym typeface="Consolas"/>
              </a:rPr>
              <a:t>function</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FE66D"/>
                </a:solidFill>
                <a:latin typeface="Consolas"/>
                <a:ea typeface="Consolas"/>
                <a:cs typeface="Consolas"/>
                <a:sym typeface="Consolas"/>
              </a:rPr>
              <a:t>saludarDos</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00E8C6"/>
                </a:solidFill>
                <a:latin typeface="Consolas"/>
                <a:ea typeface="Consolas"/>
                <a:cs typeface="Consolas"/>
                <a:sym typeface="Consolas"/>
              </a:rPr>
              <a:t>miNombre</a:t>
            </a:r>
            <a:r>
              <a:rPr lang="es" sz="1200" b="0" i="0" u="none" strike="noStrike" cap="none">
                <a:solidFill>
                  <a:srgbClr val="D5CED9"/>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console</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log</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96E072"/>
                </a:solidFill>
                <a:latin typeface="Consolas"/>
                <a:ea typeface="Consolas"/>
                <a:cs typeface="Consolas"/>
                <a:sym typeface="Consolas"/>
              </a:rPr>
              <a:t>"Hola "</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miNombre</a:t>
            </a:r>
            <a:r>
              <a:rPr lang="es" sz="1200" b="0" i="0" u="none" strike="noStrike" cap="none">
                <a:solidFill>
                  <a:srgbClr val="D5CED9"/>
                </a:solidFill>
                <a:latin typeface="Consolas"/>
                <a:ea typeface="Consolas"/>
                <a:cs typeface="Consolas"/>
                <a:sym typeface="Consolas"/>
              </a:rPr>
              <a:t>)</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D5CED9"/>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p:txBody>
      </p:sp>
      <p:sp>
        <p:nvSpPr>
          <p:cNvPr id="245" name="Google Shape;245;p14"/>
          <p:cNvSpPr/>
          <p:nvPr/>
        </p:nvSpPr>
        <p:spPr>
          <a:xfrm>
            <a:off x="4862250" y="3606075"/>
            <a:ext cx="3797100" cy="8310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s" sz="1200" b="0" i="0" u="none" strike="noStrike" cap="none" dirty="0">
                <a:solidFill>
                  <a:srgbClr val="5F6167"/>
                </a:solidFill>
                <a:latin typeface="Consolas"/>
                <a:ea typeface="Consolas"/>
                <a:cs typeface="Consolas"/>
                <a:sym typeface="Consolas"/>
              </a:rPr>
              <a:t>//Ejecución</a:t>
            </a:r>
            <a:endParaRPr sz="1200" b="0" i="0" u="none" strike="noStrike" cap="none" dirty="0">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dirty="0">
                <a:solidFill>
                  <a:srgbClr val="FFE66D"/>
                </a:solidFill>
                <a:latin typeface="Consolas"/>
                <a:ea typeface="Consolas"/>
                <a:cs typeface="Consolas"/>
                <a:sym typeface="Consolas"/>
              </a:rPr>
              <a:t>saludarDos</a:t>
            </a:r>
            <a:r>
              <a:rPr lang="es" sz="1200" b="0" i="0" u="none" strike="noStrike" cap="none" dirty="0">
                <a:solidFill>
                  <a:srgbClr val="D5CED9"/>
                </a:solidFill>
                <a:latin typeface="Consolas"/>
                <a:ea typeface="Consolas"/>
                <a:cs typeface="Consolas"/>
                <a:sym typeface="Consolas"/>
              </a:rPr>
              <a:t>(</a:t>
            </a:r>
            <a:r>
              <a:rPr lang="es" sz="1200" b="0" i="0" u="none" strike="noStrike" cap="none" dirty="0">
                <a:solidFill>
                  <a:srgbClr val="96E072"/>
                </a:solidFill>
                <a:latin typeface="Consolas"/>
                <a:ea typeface="Consolas"/>
                <a:cs typeface="Consolas"/>
                <a:sym typeface="Consolas"/>
              </a:rPr>
              <a:t>"Codo a Codo"</a:t>
            </a:r>
            <a:r>
              <a:rPr lang="es" sz="1200" b="0" i="0" u="none" strike="noStrike" cap="none" dirty="0">
                <a:solidFill>
                  <a:srgbClr val="D5CED9"/>
                </a:solidFill>
                <a:latin typeface="Consolas"/>
                <a:ea typeface="Consolas"/>
                <a:cs typeface="Consolas"/>
                <a:sym typeface="Consolas"/>
              </a:rPr>
              <a:t>) </a:t>
            </a:r>
            <a:r>
              <a:rPr lang="es" sz="1200" b="0" i="0" u="none" strike="noStrike" cap="none" dirty="0">
                <a:solidFill>
                  <a:srgbClr val="5F6167"/>
                </a:solidFill>
                <a:latin typeface="Consolas"/>
                <a:ea typeface="Consolas"/>
                <a:cs typeface="Consolas"/>
                <a:sym typeface="Consolas"/>
              </a:rPr>
              <a:t>//Argumento fijo</a:t>
            </a:r>
            <a:endParaRPr sz="1200" b="0" i="0" u="none" strike="noStrike" cap="none" dirty="0">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dirty="0">
                <a:solidFill>
                  <a:srgbClr val="C74DED"/>
                </a:solidFill>
                <a:latin typeface="Consolas"/>
                <a:ea typeface="Consolas"/>
                <a:cs typeface="Consolas"/>
                <a:sym typeface="Consolas"/>
              </a:rPr>
              <a:t>let</a:t>
            </a:r>
            <a:r>
              <a:rPr lang="es" sz="1200" b="0" i="0" u="none" strike="noStrike" cap="none" dirty="0">
                <a:solidFill>
                  <a:srgbClr val="D5CED9"/>
                </a:solidFill>
                <a:latin typeface="Consolas"/>
                <a:ea typeface="Consolas"/>
                <a:cs typeface="Consolas"/>
                <a:sym typeface="Consolas"/>
              </a:rPr>
              <a:t> </a:t>
            </a:r>
            <a:r>
              <a:rPr lang="es" sz="1200" b="0" i="0" u="none" strike="noStrike" cap="none" dirty="0">
                <a:solidFill>
                  <a:srgbClr val="00E8C6"/>
                </a:solidFill>
                <a:latin typeface="Consolas"/>
                <a:ea typeface="Consolas"/>
                <a:cs typeface="Consolas"/>
                <a:sym typeface="Consolas"/>
              </a:rPr>
              <a:t>nombre</a:t>
            </a:r>
            <a:r>
              <a:rPr lang="es" sz="1200" b="0" i="0" u="none" strike="noStrike" cap="none" dirty="0">
                <a:solidFill>
                  <a:srgbClr val="EE5D43"/>
                </a:solidFill>
                <a:latin typeface="Consolas"/>
                <a:ea typeface="Consolas"/>
                <a:cs typeface="Consolas"/>
                <a:sym typeface="Consolas"/>
              </a:rPr>
              <a:t>=</a:t>
            </a:r>
            <a:r>
              <a:rPr lang="es" sz="1200" b="0" i="0" u="none" strike="noStrike" cap="none" dirty="0">
                <a:solidFill>
                  <a:srgbClr val="D5CED9"/>
                </a:solidFill>
                <a:latin typeface="Consolas"/>
                <a:ea typeface="Consolas"/>
                <a:cs typeface="Consolas"/>
                <a:sym typeface="Consolas"/>
              </a:rPr>
              <a:t> </a:t>
            </a:r>
            <a:r>
              <a:rPr lang="es" sz="1200" b="0" i="0" u="none" strike="noStrike" cap="none" dirty="0">
                <a:solidFill>
                  <a:srgbClr val="FFE66D"/>
                </a:solidFill>
                <a:latin typeface="Consolas"/>
                <a:ea typeface="Consolas"/>
                <a:cs typeface="Consolas"/>
                <a:sym typeface="Consolas"/>
              </a:rPr>
              <a:t>prompt</a:t>
            </a:r>
            <a:r>
              <a:rPr lang="es" sz="1200" b="0" i="0" u="none" strike="noStrike" cap="none" dirty="0">
                <a:solidFill>
                  <a:srgbClr val="D5CED9"/>
                </a:solidFill>
                <a:latin typeface="Consolas"/>
                <a:ea typeface="Consolas"/>
                <a:cs typeface="Consolas"/>
                <a:sym typeface="Consolas"/>
              </a:rPr>
              <a:t>(</a:t>
            </a:r>
            <a:r>
              <a:rPr lang="es" sz="1200" b="0" i="0" u="none" strike="noStrike" cap="none" dirty="0">
                <a:solidFill>
                  <a:srgbClr val="96E072"/>
                </a:solidFill>
                <a:latin typeface="Consolas"/>
                <a:ea typeface="Consolas"/>
                <a:cs typeface="Consolas"/>
                <a:sym typeface="Consolas"/>
              </a:rPr>
              <a:t>"Ingrese su nombre"</a:t>
            </a:r>
            <a:r>
              <a:rPr lang="es" sz="1200" b="0" i="0" u="none" strike="noStrike" cap="none" dirty="0">
                <a:solidFill>
                  <a:srgbClr val="D5CED9"/>
                </a:solidFill>
                <a:latin typeface="Consolas"/>
                <a:ea typeface="Consolas"/>
                <a:cs typeface="Consolas"/>
                <a:sym typeface="Consolas"/>
              </a:rPr>
              <a:t>) </a:t>
            </a:r>
            <a:endParaRPr sz="1200" b="0" i="0" u="none" strike="noStrike" cap="none" dirty="0">
              <a:solidFill>
                <a:srgbClr val="5F6167"/>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dirty="0">
                <a:solidFill>
                  <a:srgbClr val="FFE66D"/>
                </a:solidFill>
                <a:latin typeface="Consolas"/>
                <a:ea typeface="Consolas"/>
                <a:cs typeface="Consolas"/>
                <a:sym typeface="Consolas"/>
              </a:rPr>
              <a:t>saludarDos</a:t>
            </a:r>
            <a:r>
              <a:rPr lang="es" sz="1200" b="0" i="0" u="none" strike="noStrike" cap="none" dirty="0">
                <a:solidFill>
                  <a:srgbClr val="D5CED9"/>
                </a:solidFill>
                <a:latin typeface="Consolas"/>
                <a:ea typeface="Consolas"/>
                <a:cs typeface="Consolas"/>
                <a:sym typeface="Consolas"/>
              </a:rPr>
              <a:t>(</a:t>
            </a:r>
            <a:r>
              <a:rPr lang="es" sz="1200" b="0" i="0" u="none" strike="noStrike" cap="none" dirty="0">
                <a:solidFill>
                  <a:srgbClr val="00E8C6"/>
                </a:solidFill>
                <a:latin typeface="Consolas"/>
                <a:ea typeface="Consolas"/>
                <a:cs typeface="Consolas"/>
                <a:sym typeface="Consolas"/>
              </a:rPr>
              <a:t>nombre</a:t>
            </a:r>
            <a:r>
              <a:rPr lang="es" sz="1200" b="0" i="0" u="none" strike="noStrike" cap="none" dirty="0">
                <a:solidFill>
                  <a:srgbClr val="D5CED9"/>
                </a:solidFill>
                <a:latin typeface="Consolas"/>
                <a:ea typeface="Consolas"/>
                <a:cs typeface="Consolas"/>
                <a:sym typeface="Consolas"/>
              </a:rPr>
              <a:t>) </a:t>
            </a:r>
            <a:r>
              <a:rPr lang="es" sz="1200" b="0" i="0" u="none" strike="noStrike" cap="none" dirty="0">
                <a:solidFill>
                  <a:srgbClr val="5F6167"/>
                </a:solidFill>
                <a:latin typeface="Consolas"/>
                <a:ea typeface="Consolas"/>
                <a:cs typeface="Consolas"/>
                <a:sym typeface="Consolas"/>
              </a:rPr>
              <a:t>//Argumento variable</a:t>
            </a:r>
            <a:endParaRPr sz="1200" b="0" i="0" u="none" strike="noStrike" cap="none" dirty="0">
              <a:solidFill>
                <a:srgbClr val="D5CED9"/>
              </a:solidFill>
              <a:latin typeface="Consolas"/>
              <a:ea typeface="Consolas"/>
              <a:cs typeface="Consolas"/>
              <a:sym typeface="Consola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15"/>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Funciones | Parámetros múltiples</a:t>
            </a:r>
            <a:endParaRPr/>
          </a:p>
        </p:txBody>
      </p:sp>
      <p:sp>
        <p:nvSpPr>
          <p:cNvPr id="251" name="Google Shape;251;p15"/>
          <p:cNvSpPr txBox="1">
            <a:spLocks noGrp="1"/>
          </p:cNvSpPr>
          <p:nvPr>
            <p:ph type="body" idx="1"/>
          </p:nvPr>
        </p:nvSpPr>
        <p:spPr>
          <a:xfrm>
            <a:off x="432025" y="1304875"/>
            <a:ext cx="8280000" cy="989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s" sz="1650"/>
              <a:t>Cuando se utilizan parámetros múltiples hay que respetar el orden en que los declaramos y el de los argumentos usados al llamarla. Esta función tiene dos parámetros: el valor de la tabla a generar y hasta qué valor calculará.</a:t>
            </a: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0"/>
              </a:spcAft>
              <a:buClr>
                <a:schemeClr val="dk1"/>
              </a:buClr>
              <a:buSzPts val="1100"/>
              <a:buFont typeface="Arial"/>
              <a:buNone/>
            </a:pPr>
            <a:endParaRPr sz="1650"/>
          </a:p>
          <a:p>
            <a:pPr marL="0" lvl="0" indent="0" algn="l" rtl="0">
              <a:lnSpc>
                <a:spcPct val="115000"/>
              </a:lnSpc>
              <a:spcBef>
                <a:spcPts val="1200"/>
              </a:spcBef>
              <a:spcAft>
                <a:spcPts val="0"/>
              </a:spcAft>
              <a:buClr>
                <a:schemeClr val="dk1"/>
              </a:buClr>
              <a:buSzPts val="1100"/>
              <a:buFont typeface="Arial"/>
              <a:buNone/>
            </a:pPr>
            <a:endParaRPr sz="1650"/>
          </a:p>
          <a:p>
            <a:pPr marL="0" lvl="0" indent="0" algn="l" rtl="0">
              <a:lnSpc>
                <a:spcPct val="115000"/>
              </a:lnSpc>
              <a:spcBef>
                <a:spcPts val="1200"/>
              </a:spcBef>
              <a:spcAft>
                <a:spcPts val="1200"/>
              </a:spcAft>
              <a:buSzPts val="1800"/>
              <a:buNone/>
            </a:pPr>
            <a:endParaRPr sz="1650"/>
          </a:p>
        </p:txBody>
      </p:sp>
      <p:sp>
        <p:nvSpPr>
          <p:cNvPr id="252" name="Google Shape;252;p15"/>
          <p:cNvSpPr/>
          <p:nvPr/>
        </p:nvSpPr>
        <p:spPr>
          <a:xfrm>
            <a:off x="1426800" y="2370575"/>
            <a:ext cx="6273000" cy="11697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 sz="1200" b="0" i="0" u="none" strike="noStrike" cap="none" dirty="0">
                <a:solidFill>
                  <a:srgbClr val="5F6167"/>
                </a:solidFill>
                <a:latin typeface="Consolas"/>
                <a:ea typeface="Consolas"/>
                <a:cs typeface="Consolas"/>
                <a:sym typeface="Consolas"/>
              </a:rPr>
              <a:t>// Declaración</a:t>
            </a:r>
            <a:endParaRPr sz="1200" b="0" i="0" u="none" strike="noStrike" cap="none" dirty="0">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 sz="1200" b="0" i="0" u="none" strike="noStrike" cap="none" dirty="0">
                <a:solidFill>
                  <a:srgbClr val="C74DED"/>
                </a:solidFill>
                <a:latin typeface="Consolas"/>
                <a:ea typeface="Consolas"/>
                <a:cs typeface="Consolas"/>
                <a:sym typeface="Consolas"/>
              </a:rPr>
              <a:t>function</a:t>
            </a:r>
            <a:r>
              <a:rPr lang="es" sz="1200" b="0" i="0" u="none" strike="noStrike" cap="none" dirty="0">
                <a:solidFill>
                  <a:srgbClr val="D5CED9"/>
                </a:solidFill>
                <a:latin typeface="Consolas"/>
                <a:ea typeface="Consolas"/>
                <a:cs typeface="Consolas"/>
                <a:sym typeface="Consolas"/>
              </a:rPr>
              <a:t> </a:t>
            </a:r>
            <a:r>
              <a:rPr lang="es" sz="1200" b="0" i="0" u="none" strike="noStrike" cap="none" dirty="0">
                <a:solidFill>
                  <a:srgbClr val="FFE66D"/>
                </a:solidFill>
                <a:latin typeface="Consolas"/>
                <a:ea typeface="Consolas"/>
                <a:cs typeface="Consolas"/>
                <a:sym typeface="Consolas"/>
              </a:rPr>
              <a:t>tablaMultiplicar</a:t>
            </a:r>
            <a:r>
              <a:rPr lang="es" sz="1200" b="0" i="0" u="none" strike="noStrike" cap="none" dirty="0">
                <a:solidFill>
                  <a:srgbClr val="D5CED9"/>
                </a:solidFill>
                <a:latin typeface="Consolas"/>
                <a:ea typeface="Consolas"/>
                <a:cs typeface="Consolas"/>
                <a:sym typeface="Consolas"/>
              </a:rPr>
              <a:t>(</a:t>
            </a:r>
            <a:r>
              <a:rPr lang="es" sz="1200" b="0" i="0" u="none" strike="noStrike" cap="none" dirty="0">
                <a:solidFill>
                  <a:srgbClr val="00E8C6"/>
                </a:solidFill>
                <a:latin typeface="Consolas"/>
                <a:ea typeface="Consolas"/>
                <a:cs typeface="Consolas"/>
                <a:sym typeface="Consolas"/>
              </a:rPr>
              <a:t>tabla</a:t>
            </a:r>
            <a:r>
              <a:rPr lang="es" sz="1200" b="0" i="0" u="none" strike="noStrike" cap="none" dirty="0">
                <a:solidFill>
                  <a:srgbClr val="D5CED9"/>
                </a:solidFill>
                <a:latin typeface="Consolas"/>
                <a:ea typeface="Consolas"/>
                <a:cs typeface="Consolas"/>
                <a:sym typeface="Consolas"/>
              </a:rPr>
              <a:t>, </a:t>
            </a:r>
            <a:r>
              <a:rPr lang="es" sz="1200" b="0" i="0" u="none" strike="noStrike" cap="none" dirty="0">
                <a:solidFill>
                  <a:srgbClr val="00E8C6"/>
                </a:solidFill>
                <a:latin typeface="Consolas"/>
                <a:ea typeface="Consolas"/>
                <a:cs typeface="Consolas"/>
                <a:sym typeface="Consolas"/>
              </a:rPr>
              <a:t>hasta</a:t>
            </a:r>
            <a:r>
              <a:rPr lang="es" sz="1200" b="0" i="0" u="none" strike="noStrike" cap="none" dirty="0">
                <a:solidFill>
                  <a:srgbClr val="D5CED9"/>
                </a:solidFill>
                <a:latin typeface="Consolas"/>
                <a:ea typeface="Consolas"/>
                <a:cs typeface="Consolas"/>
                <a:sym typeface="Consolas"/>
              </a:rPr>
              <a:t>) {</a:t>
            </a:r>
            <a:endParaRPr sz="12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200" b="0" i="0" u="none" strike="noStrike" cap="none" dirty="0">
                <a:solidFill>
                  <a:srgbClr val="D5CED9"/>
                </a:solidFill>
                <a:latin typeface="Consolas"/>
                <a:ea typeface="Consolas"/>
                <a:cs typeface="Consolas"/>
                <a:sym typeface="Consolas"/>
              </a:rPr>
              <a:t>      </a:t>
            </a:r>
            <a:r>
              <a:rPr lang="es" sz="1200" b="0" i="0" u="none" strike="noStrike" cap="none" dirty="0">
                <a:solidFill>
                  <a:srgbClr val="C74DED"/>
                </a:solidFill>
                <a:latin typeface="Consolas"/>
                <a:ea typeface="Consolas"/>
                <a:cs typeface="Consolas"/>
                <a:sym typeface="Consolas"/>
              </a:rPr>
              <a:t>for</a:t>
            </a:r>
            <a:r>
              <a:rPr lang="es" sz="1200" b="0" i="0" u="none" strike="noStrike" cap="none" dirty="0">
                <a:solidFill>
                  <a:srgbClr val="D5CED9"/>
                </a:solidFill>
                <a:latin typeface="Consolas"/>
                <a:ea typeface="Consolas"/>
                <a:cs typeface="Consolas"/>
                <a:sym typeface="Consolas"/>
              </a:rPr>
              <a:t> (</a:t>
            </a:r>
            <a:r>
              <a:rPr lang="es" sz="1200" b="0" i="0" u="none" strike="noStrike" cap="none" dirty="0">
                <a:solidFill>
                  <a:srgbClr val="C74DED"/>
                </a:solidFill>
                <a:latin typeface="Consolas"/>
                <a:ea typeface="Consolas"/>
                <a:cs typeface="Consolas"/>
                <a:sym typeface="Consolas"/>
              </a:rPr>
              <a:t>let</a:t>
            </a:r>
            <a:r>
              <a:rPr lang="es" sz="1200" b="0" i="0" u="none" strike="noStrike" cap="none" dirty="0">
                <a:solidFill>
                  <a:srgbClr val="D5CED9"/>
                </a:solidFill>
                <a:latin typeface="Consolas"/>
                <a:ea typeface="Consolas"/>
                <a:cs typeface="Consolas"/>
                <a:sym typeface="Consolas"/>
              </a:rPr>
              <a:t> </a:t>
            </a:r>
            <a:r>
              <a:rPr lang="es" sz="1200" b="0" i="0" u="none" strike="noStrike" cap="none" dirty="0">
                <a:solidFill>
                  <a:srgbClr val="00E8C6"/>
                </a:solidFill>
                <a:latin typeface="Consolas"/>
                <a:ea typeface="Consolas"/>
                <a:cs typeface="Consolas"/>
                <a:sym typeface="Consolas"/>
              </a:rPr>
              <a:t>i</a:t>
            </a:r>
            <a:r>
              <a:rPr lang="es" sz="1200" b="0" i="0" u="none" strike="noStrike" cap="none" dirty="0">
                <a:solidFill>
                  <a:srgbClr val="D5CED9"/>
                </a:solidFill>
                <a:latin typeface="Consolas"/>
                <a:ea typeface="Consolas"/>
                <a:cs typeface="Consolas"/>
                <a:sym typeface="Consolas"/>
              </a:rPr>
              <a:t> </a:t>
            </a:r>
            <a:r>
              <a:rPr lang="es" sz="1200" b="0" i="0" u="none" strike="noStrike" cap="none" dirty="0">
                <a:solidFill>
                  <a:srgbClr val="EE5D43"/>
                </a:solidFill>
                <a:latin typeface="Consolas"/>
                <a:ea typeface="Consolas"/>
                <a:cs typeface="Consolas"/>
                <a:sym typeface="Consolas"/>
              </a:rPr>
              <a:t>=</a:t>
            </a:r>
            <a:r>
              <a:rPr lang="es" sz="1200" b="0" i="0" u="none" strike="noStrike" cap="none" dirty="0">
                <a:solidFill>
                  <a:srgbClr val="D5CED9"/>
                </a:solidFill>
                <a:latin typeface="Consolas"/>
                <a:ea typeface="Consolas"/>
                <a:cs typeface="Consolas"/>
                <a:sym typeface="Consolas"/>
              </a:rPr>
              <a:t> </a:t>
            </a:r>
            <a:r>
              <a:rPr lang="es" sz="1200" b="0" i="0" u="none" strike="noStrike" cap="none" dirty="0">
                <a:solidFill>
                  <a:srgbClr val="F39C12"/>
                </a:solidFill>
                <a:latin typeface="Consolas"/>
                <a:ea typeface="Consolas"/>
                <a:cs typeface="Consolas"/>
                <a:sym typeface="Consolas"/>
              </a:rPr>
              <a:t>1</a:t>
            </a:r>
            <a:r>
              <a:rPr lang="es" sz="1200" b="0" i="0" u="none" strike="noStrike" cap="none" dirty="0">
                <a:solidFill>
                  <a:srgbClr val="D5CED9"/>
                </a:solidFill>
                <a:latin typeface="Consolas"/>
                <a:ea typeface="Consolas"/>
                <a:cs typeface="Consolas"/>
                <a:sym typeface="Consolas"/>
              </a:rPr>
              <a:t>; </a:t>
            </a:r>
            <a:r>
              <a:rPr lang="es" sz="1200" b="0" i="0" u="none" strike="noStrike" cap="none" dirty="0">
                <a:solidFill>
                  <a:srgbClr val="00E8C6"/>
                </a:solidFill>
                <a:latin typeface="Consolas"/>
                <a:ea typeface="Consolas"/>
                <a:cs typeface="Consolas"/>
                <a:sym typeface="Consolas"/>
              </a:rPr>
              <a:t>i</a:t>
            </a:r>
            <a:r>
              <a:rPr lang="es" sz="1200" b="0" i="0" u="none" strike="noStrike" cap="none" dirty="0">
                <a:solidFill>
                  <a:srgbClr val="D5CED9"/>
                </a:solidFill>
                <a:latin typeface="Consolas"/>
                <a:ea typeface="Consolas"/>
                <a:cs typeface="Consolas"/>
                <a:sym typeface="Consolas"/>
              </a:rPr>
              <a:t> </a:t>
            </a:r>
            <a:r>
              <a:rPr lang="es" sz="1200" b="0" i="0" u="none" strike="noStrike" cap="none" dirty="0">
                <a:solidFill>
                  <a:srgbClr val="EE5D43"/>
                </a:solidFill>
                <a:latin typeface="Consolas"/>
                <a:ea typeface="Consolas"/>
                <a:cs typeface="Consolas"/>
                <a:sym typeface="Consolas"/>
              </a:rPr>
              <a:t>&lt;=</a:t>
            </a:r>
            <a:r>
              <a:rPr lang="es" sz="1200" b="0" i="0" u="none" strike="noStrike" cap="none" dirty="0">
                <a:solidFill>
                  <a:srgbClr val="D5CED9"/>
                </a:solidFill>
                <a:latin typeface="Consolas"/>
                <a:ea typeface="Consolas"/>
                <a:cs typeface="Consolas"/>
                <a:sym typeface="Consolas"/>
              </a:rPr>
              <a:t> </a:t>
            </a:r>
            <a:r>
              <a:rPr lang="es" sz="1200" b="0" i="0" u="none" strike="noStrike" cap="none" dirty="0">
                <a:solidFill>
                  <a:srgbClr val="00E8C6"/>
                </a:solidFill>
                <a:latin typeface="Consolas"/>
                <a:ea typeface="Consolas"/>
                <a:cs typeface="Consolas"/>
                <a:sym typeface="Consolas"/>
              </a:rPr>
              <a:t>hasta</a:t>
            </a:r>
            <a:r>
              <a:rPr lang="es" sz="1200" b="0" i="0" u="none" strike="noStrike" cap="none" dirty="0">
                <a:solidFill>
                  <a:srgbClr val="D5CED9"/>
                </a:solidFill>
                <a:latin typeface="Consolas"/>
                <a:ea typeface="Consolas"/>
                <a:cs typeface="Consolas"/>
                <a:sym typeface="Consolas"/>
              </a:rPr>
              <a:t>; </a:t>
            </a:r>
            <a:r>
              <a:rPr lang="es" sz="1200" b="0" i="0" u="none" strike="noStrike" cap="none" dirty="0">
                <a:solidFill>
                  <a:srgbClr val="00E8C6"/>
                </a:solidFill>
                <a:latin typeface="Consolas"/>
                <a:ea typeface="Consolas"/>
                <a:cs typeface="Consolas"/>
                <a:sym typeface="Consolas"/>
              </a:rPr>
              <a:t>i</a:t>
            </a:r>
            <a:r>
              <a:rPr lang="es" sz="1200" b="0" i="0" u="none" strike="noStrike" cap="none" dirty="0">
                <a:solidFill>
                  <a:srgbClr val="EE5D43"/>
                </a:solidFill>
                <a:latin typeface="Consolas"/>
                <a:ea typeface="Consolas"/>
                <a:cs typeface="Consolas"/>
                <a:sym typeface="Consolas"/>
              </a:rPr>
              <a:t>++</a:t>
            </a:r>
            <a:r>
              <a:rPr lang="es" sz="1200" b="0" i="0" u="none" strike="noStrike" cap="none" dirty="0">
                <a:solidFill>
                  <a:srgbClr val="D5CED9"/>
                </a:solidFill>
                <a:latin typeface="Consolas"/>
                <a:ea typeface="Consolas"/>
                <a:cs typeface="Consolas"/>
                <a:sym typeface="Consolas"/>
              </a:rPr>
              <a:t>)</a:t>
            </a:r>
            <a:endParaRPr sz="12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200" b="0" i="0" u="none" strike="noStrike" cap="none" dirty="0">
                <a:solidFill>
                  <a:srgbClr val="D5CED9"/>
                </a:solidFill>
                <a:latin typeface="Consolas"/>
                <a:ea typeface="Consolas"/>
                <a:cs typeface="Consolas"/>
                <a:sym typeface="Consolas"/>
              </a:rPr>
              <a:t>        </a:t>
            </a:r>
            <a:r>
              <a:rPr lang="es" sz="1200" b="0" i="0" u="none" strike="noStrike" cap="none" dirty="0">
                <a:solidFill>
                  <a:srgbClr val="F39C12"/>
                </a:solidFill>
                <a:latin typeface="Consolas"/>
                <a:ea typeface="Consolas"/>
                <a:cs typeface="Consolas"/>
                <a:sym typeface="Consolas"/>
              </a:rPr>
              <a:t>console</a:t>
            </a:r>
            <a:r>
              <a:rPr lang="es" sz="1200" b="0" i="0" u="none" strike="noStrike" cap="none" dirty="0">
                <a:solidFill>
                  <a:srgbClr val="D5CED9"/>
                </a:solidFill>
                <a:latin typeface="Consolas"/>
                <a:ea typeface="Consolas"/>
                <a:cs typeface="Consolas"/>
                <a:sym typeface="Consolas"/>
              </a:rPr>
              <a:t>.</a:t>
            </a:r>
            <a:r>
              <a:rPr lang="es" sz="1200" b="0" i="0" u="none" strike="noStrike" cap="none" dirty="0">
                <a:solidFill>
                  <a:srgbClr val="FFE66D"/>
                </a:solidFill>
                <a:latin typeface="Consolas"/>
                <a:ea typeface="Consolas"/>
                <a:cs typeface="Consolas"/>
                <a:sym typeface="Consolas"/>
              </a:rPr>
              <a:t>log</a:t>
            </a:r>
            <a:r>
              <a:rPr lang="es" sz="1200" b="0" i="0" u="none" strike="noStrike" cap="none" dirty="0">
                <a:solidFill>
                  <a:srgbClr val="D5CED9"/>
                </a:solidFill>
                <a:latin typeface="Consolas"/>
                <a:ea typeface="Consolas"/>
                <a:cs typeface="Consolas"/>
                <a:sym typeface="Consolas"/>
              </a:rPr>
              <a:t>(</a:t>
            </a:r>
            <a:r>
              <a:rPr lang="es" sz="1200" b="0" i="0" u="none" strike="noStrike" cap="none" dirty="0">
                <a:solidFill>
                  <a:srgbClr val="00E8C6"/>
                </a:solidFill>
                <a:latin typeface="Consolas"/>
                <a:ea typeface="Consolas"/>
                <a:cs typeface="Consolas"/>
                <a:sym typeface="Consolas"/>
              </a:rPr>
              <a:t>tabla</a:t>
            </a:r>
            <a:r>
              <a:rPr lang="es" sz="1200" b="0" i="0" u="none" strike="noStrike" cap="none" dirty="0">
                <a:solidFill>
                  <a:srgbClr val="D5CED9"/>
                </a:solidFill>
                <a:latin typeface="Consolas"/>
                <a:ea typeface="Consolas"/>
                <a:cs typeface="Consolas"/>
                <a:sym typeface="Consolas"/>
              </a:rPr>
              <a:t> </a:t>
            </a:r>
            <a:r>
              <a:rPr lang="es" sz="1200" b="0" i="0" u="none" strike="noStrike" cap="none" dirty="0">
                <a:solidFill>
                  <a:srgbClr val="EE5D43"/>
                </a:solidFill>
                <a:latin typeface="Consolas"/>
                <a:ea typeface="Consolas"/>
                <a:cs typeface="Consolas"/>
                <a:sym typeface="Consolas"/>
              </a:rPr>
              <a:t>+</a:t>
            </a:r>
            <a:r>
              <a:rPr lang="es" sz="1200" b="0" i="0" u="none" strike="noStrike" cap="none" dirty="0">
                <a:solidFill>
                  <a:srgbClr val="D5CED9"/>
                </a:solidFill>
                <a:latin typeface="Consolas"/>
                <a:ea typeface="Consolas"/>
                <a:cs typeface="Consolas"/>
                <a:sym typeface="Consolas"/>
              </a:rPr>
              <a:t> </a:t>
            </a:r>
            <a:r>
              <a:rPr lang="es" sz="1200" b="0" i="0" u="none" strike="noStrike" cap="none" dirty="0">
                <a:solidFill>
                  <a:srgbClr val="96E072"/>
                </a:solidFill>
                <a:latin typeface="Consolas"/>
                <a:ea typeface="Consolas"/>
                <a:cs typeface="Consolas"/>
                <a:sym typeface="Consolas"/>
              </a:rPr>
              <a:t>" x "</a:t>
            </a:r>
            <a:r>
              <a:rPr lang="es" sz="1200" b="0" i="0" u="none" strike="noStrike" cap="none" dirty="0">
                <a:solidFill>
                  <a:srgbClr val="D5CED9"/>
                </a:solidFill>
                <a:latin typeface="Consolas"/>
                <a:ea typeface="Consolas"/>
                <a:cs typeface="Consolas"/>
                <a:sym typeface="Consolas"/>
              </a:rPr>
              <a:t> </a:t>
            </a:r>
            <a:r>
              <a:rPr lang="es" sz="1200" b="0" i="0" u="none" strike="noStrike" cap="none" dirty="0">
                <a:solidFill>
                  <a:srgbClr val="EE5D43"/>
                </a:solidFill>
                <a:latin typeface="Consolas"/>
                <a:ea typeface="Consolas"/>
                <a:cs typeface="Consolas"/>
                <a:sym typeface="Consolas"/>
              </a:rPr>
              <a:t>+</a:t>
            </a:r>
            <a:r>
              <a:rPr lang="es" sz="1200" b="0" i="0" u="none" strike="noStrike" cap="none" dirty="0">
                <a:solidFill>
                  <a:srgbClr val="D5CED9"/>
                </a:solidFill>
                <a:latin typeface="Consolas"/>
                <a:ea typeface="Consolas"/>
                <a:cs typeface="Consolas"/>
                <a:sym typeface="Consolas"/>
              </a:rPr>
              <a:t> </a:t>
            </a:r>
            <a:r>
              <a:rPr lang="es" sz="1200" b="0" i="0" u="none" strike="noStrike" cap="none" dirty="0">
                <a:solidFill>
                  <a:srgbClr val="00E8C6"/>
                </a:solidFill>
                <a:latin typeface="Consolas"/>
                <a:ea typeface="Consolas"/>
                <a:cs typeface="Consolas"/>
                <a:sym typeface="Consolas"/>
              </a:rPr>
              <a:t>i</a:t>
            </a:r>
            <a:r>
              <a:rPr lang="es" sz="1200" b="0" i="0" u="none" strike="noStrike" cap="none" dirty="0">
                <a:solidFill>
                  <a:srgbClr val="D5CED9"/>
                </a:solidFill>
                <a:latin typeface="Consolas"/>
                <a:ea typeface="Consolas"/>
                <a:cs typeface="Consolas"/>
                <a:sym typeface="Consolas"/>
              </a:rPr>
              <a:t> </a:t>
            </a:r>
            <a:r>
              <a:rPr lang="es" sz="1200" b="0" i="0" u="none" strike="noStrike" cap="none" dirty="0">
                <a:solidFill>
                  <a:srgbClr val="EE5D43"/>
                </a:solidFill>
                <a:latin typeface="Consolas"/>
                <a:ea typeface="Consolas"/>
                <a:cs typeface="Consolas"/>
                <a:sym typeface="Consolas"/>
              </a:rPr>
              <a:t>+</a:t>
            </a:r>
            <a:r>
              <a:rPr lang="es" sz="1200" b="0" i="0" u="none" strike="noStrike" cap="none" dirty="0">
                <a:solidFill>
                  <a:srgbClr val="D5CED9"/>
                </a:solidFill>
                <a:latin typeface="Consolas"/>
                <a:ea typeface="Consolas"/>
                <a:cs typeface="Consolas"/>
                <a:sym typeface="Consolas"/>
              </a:rPr>
              <a:t> </a:t>
            </a:r>
            <a:r>
              <a:rPr lang="es" sz="1200" b="0" i="0" u="none" strike="noStrike" cap="none" dirty="0">
                <a:solidFill>
                  <a:srgbClr val="96E072"/>
                </a:solidFill>
                <a:latin typeface="Consolas"/>
                <a:ea typeface="Consolas"/>
                <a:cs typeface="Consolas"/>
                <a:sym typeface="Consolas"/>
              </a:rPr>
              <a:t>" = "</a:t>
            </a:r>
            <a:r>
              <a:rPr lang="es" sz="1200" b="0" i="0" u="none" strike="noStrike" cap="none" dirty="0">
                <a:solidFill>
                  <a:srgbClr val="D5CED9"/>
                </a:solidFill>
                <a:latin typeface="Consolas"/>
                <a:ea typeface="Consolas"/>
                <a:cs typeface="Consolas"/>
                <a:sym typeface="Consolas"/>
              </a:rPr>
              <a:t>, </a:t>
            </a:r>
            <a:r>
              <a:rPr lang="es" sz="1200" b="0" i="0" u="none" strike="noStrike" cap="none" dirty="0">
                <a:solidFill>
                  <a:srgbClr val="00E8C6"/>
                </a:solidFill>
                <a:latin typeface="Consolas"/>
                <a:ea typeface="Consolas"/>
                <a:cs typeface="Consolas"/>
                <a:sym typeface="Consolas"/>
              </a:rPr>
              <a:t>tabla</a:t>
            </a:r>
            <a:r>
              <a:rPr lang="es" sz="1200" b="0" i="0" u="none" strike="noStrike" cap="none" dirty="0">
                <a:solidFill>
                  <a:srgbClr val="D5CED9"/>
                </a:solidFill>
                <a:latin typeface="Consolas"/>
                <a:ea typeface="Consolas"/>
                <a:cs typeface="Consolas"/>
                <a:sym typeface="Consolas"/>
              </a:rPr>
              <a:t> </a:t>
            </a:r>
            <a:r>
              <a:rPr lang="es" sz="1200" b="0" i="0" u="none" strike="noStrike" cap="none" dirty="0">
                <a:solidFill>
                  <a:srgbClr val="EE5D43"/>
                </a:solidFill>
                <a:latin typeface="Consolas"/>
                <a:ea typeface="Consolas"/>
                <a:cs typeface="Consolas"/>
                <a:sym typeface="Consolas"/>
              </a:rPr>
              <a:t>*</a:t>
            </a:r>
            <a:r>
              <a:rPr lang="es" sz="1200" b="0" i="0" u="none" strike="noStrike" cap="none" dirty="0">
                <a:solidFill>
                  <a:srgbClr val="D5CED9"/>
                </a:solidFill>
                <a:latin typeface="Consolas"/>
                <a:ea typeface="Consolas"/>
                <a:cs typeface="Consolas"/>
                <a:sym typeface="Consolas"/>
              </a:rPr>
              <a:t> </a:t>
            </a:r>
            <a:r>
              <a:rPr lang="es" sz="1200" b="0" i="0" u="none" strike="noStrike" cap="none" dirty="0">
                <a:solidFill>
                  <a:srgbClr val="00E8C6"/>
                </a:solidFill>
                <a:latin typeface="Consolas"/>
                <a:ea typeface="Consolas"/>
                <a:cs typeface="Consolas"/>
                <a:sym typeface="Consolas"/>
              </a:rPr>
              <a:t>i</a:t>
            </a:r>
            <a:r>
              <a:rPr lang="es" sz="1200" b="0" i="0" u="none" strike="noStrike" cap="none" dirty="0">
                <a:solidFill>
                  <a:srgbClr val="D5CED9"/>
                </a:solidFill>
                <a:latin typeface="Consolas"/>
                <a:ea typeface="Consolas"/>
                <a:cs typeface="Consolas"/>
                <a:sym typeface="Consolas"/>
              </a:rPr>
              <a:t>)</a:t>
            </a:r>
            <a:endParaRPr sz="12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200" b="0" i="0" u="none" strike="noStrike" cap="none" dirty="0">
                <a:solidFill>
                  <a:srgbClr val="D5CED9"/>
                </a:solidFill>
                <a:latin typeface="Consolas"/>
                <a:ea typeface="Consolas"/>
                <a:cs typeface="Consolas"/>
                <a:sym typeface="Consolas"/>
              </a:rPr>
              <a:t>}</a:t>
            </a:r>
            <a:endParaRPr sz="1200" b="0" i="0" u="none" strike="noStrike" cap="none" dirty="0">
              <a:solidFill>
                <a:srgbClr val="000000"/>
              </a:solidFill>
              <a:latin typeface="Arial"/>
              <a:ea typeface="Arial"/>
              <a:cs typeface="Arial"/>
              <a:sym typeface="Arial"/>
            </a:endParaRPr>
          </a:p>
        </p:txBody>
      </p:sp>
      <p:sp>
        <p:nvSpPr>
          <p:cNvPr id="253" name="Google Shape;253;p15"/>
          <p:cNvSpPr/>
          <p:nvPr/>
        </p:nvSpPr>
        <p:spPr>
          <a:xfrm>
            <a:off x="1426797" y="3722350"/>
            <a:ext cx="6273000" cy="7386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 sz="1200" b="0" i="0" u="none" strike="noStrike" cap="none">
                <a:solidFill>
                  <a:srgbClr val="5F6167"/>
                </a:solidFill>
                <a:latin typeface="Consolas"/>
                <a:ea typeface="Consolas"/>
                <a:cs typeface="Consolas"/>
                <a:sym typeface="Consolas"/>
              </a:rPr>
              <a:t>// Ejecución</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 sz="1200" b="0" i="0" u="none" strike="noStrike" cap="none">
                <a:solidFill>
                  <a:srgbClr val="FFE66D"/>
                </a:solidFill>
                <a:latin typeface="Consolas"/>
                <a:ea typeface="Consolas"/>
                <a:cs typeface="Consolas"/>
                <a:sym typeface="Consolas"/>
              </a:rPr>
              <a:t>tablaMultiplicar</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1</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10</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5F6167"/>
                </a:solidFill>
                <a:latin typeface="Consolas"/>
                <a:ea typeface="Consolas"/>
                <a:cs typeface="Consolas"/>
                <a:sym typeface="Consolas"/>
              </a:rPr>
              <a:t>// Tabla del 1, calcula desde el 1 hasta el 10</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 sz="1200" b="0" i="0" u="none" strike="noStrike" cap="none">
                <a:solidFill>
                  <a:srgbClr val="FFE66D"/>
                </a:solidFill>
                <a:latin typeface="Consolas"/>
                <a:ea typeface="Consolas"/>
                <a:cs typeface="Consolas"/>
                <a:sym typeface="Consolas"/>
              </a:rPr>
              <a:t>tablaMultiplicar</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5</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8</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5F6167"/>
                </a:solidFill>
                <a:latin typeface="Consolas"/>
                <a:ea typeface="Consolas"/>
                <a:cs typeface="Consolas"/>
                <a:sym typeface="Consolas"/>
              </a:rPr>
              <a:t>// Tabla del 5, calcula desde el 1 hasta el 8</a:t>
            </a:r>
            <a:endParaRPr sz="1200" b="0" i="0" u="none" strike="noStrike" cap="none">
              <a:solidFill>
                <a:srgbClr val="D5CED9"/>
              </a:solidFill>
              <a:latin typeface="Consolas"/>
              <a:ea typeface="Consolas"/>
              <a:cs typeface="Consolas"/>
              <a:sym typeface="Consola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16"/>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Funciones | Parámetros múltiples</a:t>
            </a:r>
            <a:endParaRPr/>
          </a:p>
        </p:txBody>
      </p:sp>
      <p:sp>
        <p:nvSpPr>
          <p:cNvPr id="259" name="Google Shape;259;p16"/>
          <p:cNvSpPr txBox="1">
            <a:spLocks noGrp="1"/>
          </p:cNvSpPr>
          <p:nvPr>
            <p:ph type="body" idx="1"/>
          </p:nvPr>
        </p:nvSpPr>
        <p:spPr>
          <a:xfrm>
            <a:off x="432025" y="1304875"/>
            <a:ext cx="8280000" cy="417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s" sz="1650"/>
              <a:t>Ejemplo con tres parámetros. Se evalúa la mayoría de edad de una persona:</a:t>
            </a: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1200"/>
              </a:spcAft>
              <a:buSzPts val="1800"/>
              <a:buNone/>
            </a:pPr>
            <a:endParaRPr sz="1650"/>
          </a:p>
        </p:txBody>
      </p:sp>
      <p:sp>
        <p:nvSpPr>
          <p:cNvPr id="260" name="Google Shape;260;p16"/>
          <p:cNvSpPr/>
          <p:nvPr/>
        </p:nvSpPr>
        <p:spPr>
          <a:xfrm>
            <a:off x="537350" y="1722475"/>
            <a:ext cx="7898400" cy="16020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 sz="1200" b="0" i="0" u="none" strike="noStrike" cap="none">
                <a:solidFill>
                  <a:srgbClr val="5F6167"/>
                </a:solidFill>
                <a:latin typeface="Consolas"/>
                <a:ea typeface="Consolas"/>
                <a:cs typeface="Consolas"/>
                <a:sym typeface="Consolas"/>
              </a:rPr>
              <a:t>// Declaración</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 sz="1200" b="0" i="0" u="none" strike="noStrike" cap="none">
                <a:solidFill>
                  <a:srgbClr val="C74DED"/>
                </a:solidFill>
                <a:latin typeface="Consolas"/>
                <a:ea typeface="Consolas"/>
                <a:cs typeface="Consolas"/>
                <a:sym typeface="Consolas"/>
              </a:rPr>
              <a:t>function</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FE66D"/>
                </a:solidFill>
                <a:latin typeface="Consolas"/>
                <a:ea typeface="Consolas"/>
                <a:cs typeface="Consolas"/>
                <a:sym typeface="Consolas"/>
              </a:rPr>
              <a:t>mayoriaEdad</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00E8C6"/>
                </a:solidFill>
                <a:latin typeface="Consolas"/>
                <a:ea typeface="Consolas"/>
                <a:cs typeface="Consolas"/>
                <a:sym typeface="Consolas"/>
              </a:rPr>
              <a:t>miApellido</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miNombre</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miEdad</a:t>
            </a:r>
            <a:r>
              <a:rPr lang="es" sz="1200" b="0" i="0" u="none" strike="noStrike" cap="none">
                <a:solidFill>
                  <a:srgbClr val="D5CED9"/>
                </a:solidFill>
                <a:latin typeface="Consolas"/>
                <a:ea typeface="Consolas"/>
                <a:cs typeface="Consolas"/>
                <a:sym typeface="Consolas"/>
              </a:rPr>
              <a:t>){</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console</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log</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96E072"/>
                </a:solidFill>
                <a:latin typeface="Consolas"/>
                <a:ea typeface="Consolas"/>
                <a:cs typeface="Consolas"/>
                <a:sym typeface="Consolas"/>
              </a:rPr>
              <a:t>"Apellido y nombre: "</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miApellido</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96E072"/>
                </a:solidFill>
                <a:latin typeface="Consolas"/>
                <a:ea typeface="Consolas"/>
                <a:cs typeface="Consolas"/>
                <a:sym typeface="Consolas"/>
              </a:rPr>
              <a:t>", "</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miNombre</a:t>
            </a:r>
            <a:r>
              <a:rPr lang="es" sz="1200" b="0" i="0" u="none" strike="noStrike" cap="none">
                <a:solidFill>
                  <a:srgbClr val="D5CED9"/>
                </a:solidFill>
                <a:latin typeface="Consolas"/>
                <a:ea typeface="Consolas"/>
                <a:cs typeface="Consolas"/>
                <a:sym typeface="Consolas"/>
              </a:rPr>
              <a:t>)</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C74DED"/>
                </a:solidFill>
                <a:latin typeface="Consolas"/>
                <a:ea typeface="Consolas"/>
                <a:cs typeface="Consolas"/>
                <a:sym typeface="Consolas"/>
              </a:rPr>
              <a:t>if</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miEdad</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&gt;=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18</a:t>
            </a:r>
            <a:r>
              <a:rPr lang="es" sz="1200" b="0" i="0" u="none" strike="noStrike" cap="none">
                <a:solidFill>
                  <a:srgbClr val="D5CED9"/>
                </a:solidFill>
                <a:latin typeface="Consolas"/>
                <a:ea typeface="Consolas"/>
                <a:cs typeface="Consolas"/>
                <a:sym typeface="Consolas"/>
              </a:rPr>
              <a:t>) {</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console</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log</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96E072"/>
                </a:solidFill>
                <a:latin typeface="Consolas"/>
                <a:ea typeface="Consolas"/>
                <a:cs typeface="Consolas"/>
                <a:sym typeface="Consolas"/>
              </a:rPr>
              <a:t>"Es mayor de edad "</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96E072"/>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miEdad</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96E072"/>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C74DED"/>
                </a:solidFill>
                <a:latin typeface="Consolas"/>
                <a:ea typeface="Consolas"/>
                <a:cs typeface="Consolas"/>
                <a:sym typeface="Consolas"/>
              </a:rPr>
              <a:t>else</a:t>
            </a:r>
            <a:r>
              <a:rPr lang="es" sz="1200" b="0" i="0" u="none" strike="noStrike" cap="none">
                <a:solidFill>
                  <a:srgbClr val="D5CED9"/>
                </a:solidFill>
                <a:latin typeface="Consolas"/>
                <a:ea typeface="Consolas"/>
                <a:cs typeface="Consolas"/>
                <a:sym typeface="Consolas"/>
              </a:rPr>
              <a:t>{</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console</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log</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96E072"/>
                </a:solidFill>
                <a:latin typeface="Consolas"/>
                <a:ea typeface="Consolas"/>
                <a:cs typeface="Consolas"/>
                <a:sym typeface="Consolas"/>
              </a:rPr>
              <a:t>"No es mayor de edad "</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96E072"/>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miEdad</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96E072"/>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200" b="0" i="0" u="none" strike="noStrike" cap="none">
                <a:solidFill>
                  <a:srgbClr val="D5CED9"/>
                </a:solidFill>
                <a:latin typeface="Consolas"/>
                <a:ea typeface="Consolas"/>
                <a:cs typeface="Consolas"/>
                <a:sym typeface="Consolas"/>
              </a:rPr>
              <a:t>    }</a:t>
            </a:r>
            <a:endParaRPr sz="1200" b="0" i="0" u="none" strike="noStrike" cap="none">
              <a:solidFill>
                <a:srgbClr val="000000"/>
              </a:solidFill>
              <a:latin typeface="Arial"/>
              <a:ea typeface="Arial"/>
              <a:cs typeface="Arial"/>
              <a:sym typeface="Arial"/>
            </a:endParaRPr>
          </a:p>
        </p:txBody>
      </p:sp>
      <p:sp>
        <p:nvSpPr>
          <p:cNvPr id="261" name="Google Shape;261;p16"/>
          <p:cNvSpPr/>
          <p:nvPr/>
        </p:nvSpPr>
        <p:spPr>
          <a:xfrm>
            <a:off x="537350" y="3396625"/>
            <a:ext cx="4572000" cy="10467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 sz="1200" b="0" i="0" u="none" strike="noStrike" cap="none">
                <a:solidFill>
                  <a:srgbClr val="5F6167"/>
                </a:solidFill>
                <a:latin typeface="Consolas"/>
                <a:ea typeface="Consolas"/>
                <a:cs typeface="Consolas"/>
                <a:sym typeface="Consolas"/>
              </a:rPr>
              <a:t>//Ejecución</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 sz="1200" b="0" i="0" u="none" strike="noStrike" cap="none">
                <a:solidFill>
                  <a:srgbClr val="C74DED"/>
                </a:solidFill>
                <a:latin typeface="Consolas"/>
                <a:ea typeface="Consolas"/>
                <a:cs typeface="Consolas"/>
                <a:sym typeface="Consolas"/>
              </a:rPr>
              <a:t>var</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ape</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FE66D"/>
                </a:solidFill>
                <a:latin typeface="Consolas"/>
                <a:ea typeface="Consolas"/>
                <a:cs typeface="Consolas"/>
                <a:sym typeface="Consolas"/>
              </a:rPr>
              <a:t>prompt</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96E072"/>
                </a:solidFill>
                <a:latin typeface="Consolas"/>
                <a:ea typeface="Consolas"/>
                <a:cs typeface="Consolas"/>
                <a:sym typeface="Consolas"/>
              </a:rPr>
              <a:t>"Ingrese su apellido"</a:t>
            </a:r>
            <a:r>
              <a:rPr lang="es" sz="1200" b="0" i="0" u="none" strike="noStrike" cap="none">
                <a:solidFill>
                  <a:srgbClr val="D5CED9"/>
                </a:solidFill>
                <a:latin typeface="Consolas"/>
                <a:ea typeface="Consolas"/>
                <a:cs typeface="Consolas"/>
                <a:sym typeface="Consolas"/>
              </a:rPr>
              <a:t>)</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200" b="0" i="0" u="none" strike="noStrike" cap="none">
                <a:solidFill>
                  <a:srgbClr val="C74DED"/>
                </a:solidFill>
                <a:latin typeface="Consolas"/>
                <a:ea typeface="Consolas"/>
                <a:cs typeface="Consolas"/>
                <a:sym typeface="Consolas"/>
              </a:rPr>
              <a:t>var</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nom</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FE66D"/>
                </a:solidFill>
                <a:latin typeface="Consolas"/>
                <a:ea typeface="Consolas"/>
                <a:cs typeface="Consolas"/>
                <a:sym typeface="Consolas"/>
              </a:rPr>
              <a:t>prompt</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96E072"/>
                </a:solidFill>
                <a:latin typeface="Consolas"/>
                <a:ea typeface="Consolas"/>
                <a:cs typeface="Consolas"/>
                <a:sym typeface="Consolas"/>
              </a:rPr>
              <a:t>"Ingrese su nombre"</a:t>
            </a:r>
            <a:r>
              <a:rPr lang="es" sz="1200" b="0" i="0" u="none" strike="noStrike" cap="none">
                <a:solidFill>
                  <a:srgbClr val="D5CED9"/>
                </a:solidFill>
                <a:latin typeface="Consolas"/>
                <a:ea typeface="Consolas"/>
                <a:cs typeface="Consolas"/>
                <a:sym typeface="Consolas"/>
              </a:rPr>
              <a:t>)</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200" b="0" i="0" u="none" strike="noStrike" cap="none">
                <a:solidFill>
                  <a:srgbClr val="C74DED"/>
                </a:solidFill>
                <a:latin typeface="Consolas"/>
                <a:ea typeface="Consolas"/>
                <a:cs typeface="Consolas"/>
                <a:sym typeface="Consolas"/>
              </a:rPr>
              <a:t>var</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edad</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FE66D"/>
                </a:solidFill>
                <a:latin typeface="Consolas"/>
                <a:ea typeface="Consolas"/>
                <a:cs typeface="Consolas"/>
                <a:sym typeface="Consolas"/>
              </a:rPr>
              <a:t>prompt</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96E072"/>
                </a:solidFill>
                <a:latin typeface="Consolas"/>
                <a:ea typeface="Consolas"/>
                <a:cs typeface="Consolas"/>
                <a:sym typeface="Consolas"/>
              </a:rPr>
              <a:t>"Ingrese su edad"</a:t>
            </a:r>
            <a:r>
              <a:rPr lang="es" sz="1200" b="0" i="0" u="none" strike="noStrike" cap="none">
                <a:solidFill>
                  <a:srgbClr val="D5CED9"/>
                </a:solidFill>
                <a:latin typeface="Consolas"/>
                <a:ea typeface="Consolas"/>
                <a:cs typeface="Consolas"/>
                <a:sym typeface="Consolas"/>
              </a:rPr>
              <a:t>)</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200" b="0" i="0" u="none" strike="noStrike" cap="none">
                <a:solidFill>
                  <a:srgbClr val="FFE66D"/>
                </a:solidFill>
                <a:latin typeface="Consolas"/>
                <a:ea typeface="Consolas"/>
                <a:cs typeface="Consolas"/>
                <a:sym typeface="Consolas"/>
              </a:rPr>
              <a:t>mayoriaEdad</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00E8C6"/>
                </a:solidFill>
                <a:latin typeface="Consolas"/>
                <a:ea typeface="Consolas"/>
                <a:cs typeface="Consolas"/>
                <a:sym typeface="Consolas"/>
              </a:rPr>
              <a:t>ape</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nom</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edad</a:t>
            </a:r>
            <a:r>
              <a:rPr lang="es" sz="1200" b="0" i="0" u="none" strike="noStrike" cap="none">
                <a:solidFill>
                  <a:srgbClr val="D5CED9"/>
                </a:solidFill>
                <a:latin typeface="Consolas"/>
                <a:ea typeface="Consolas"/>
                <a:cs typeface="Consolas"/>
                <a:sym typeface="Consolas"/>
              </a:rPr>
              <a:t>)</a:t>
            </a:r>
            <a:endParaRPr sz="1200" b="0" i="0" u="none" strike="noStrike" cap="none">
              <a:solidFill>
                <a:srgbClr val="000000"/>
              </a:solidFill>
              <a:latin typeface="Arial"/>
              <a:ea typeface="Arial"/>
              <a:cs typeface="Arial"/>
              <a:sym typeface="Arial"/>
            </a:endParaRPr>
          </a:p>
        </p:txBody>
      </p:sp>
      <p:sp>
        <p:nvSpPr>
          <p:cNvPr id="262" name="Google Shape;262;p16"/>
          <p:cNvSpPr txBox="1"/>
          <p:nvPr/>
        </p:nvSpPr>
        <p:spPr>
          <a:xfrm>
            <a:off x="5272852" y="3464884"/>
            <a:ext cx="3281100" cy="910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595959"/>
              </a:buClr>
              <a:buSzPts val="1400"/>
              <a:buFont typeface="Montserrat"/>
              <a:buNone/>
            </a:pPr>
            <a:r>
              <a:rPr lang="es" sz="1200" b="0" i="1" u="none" strike="noStrike" cap="none">
                <a:solidFill>
                  <a:schemeClr val="dk2"/>
                </a:solidFill>
                <a:latin typeface="Montserrat"/>
                <a:ea typeface="Montserrat"/>
                <a:cs typeface="Montserrat"/>
                <a:sym typeface="Montserrat"/>
              </a:rPr>
              <a:t>Esta función recibe tres parámetros y en función del valor de uno de ellos (</a:t>
            </a:r>
            <a:r>
              <a:rPr lang="es" sz="1200" b="1" i="1" u="none" strike="noStrike" cap="none">
                <a:solidFill>
                  <a:schemeClr val="dk2"/>
                </a:solidFill>
                <a:latin typeface="Montserrat"/>
                <a:ea typeface="Montserrat"/>
                <a:cs typeface="Montserrat"/>
                <a:sym typeface="Montserrat"/>
              </a:rPr>
              <a:t>miEdad</a:t>
            </a:r>
            <a:r>
              <a:rPr lang="es" sz="1200" b="0" i="1" u="none" strike="noStrike" cap="none">
                <a:solidFill>
                  <a:schemeClr val="dk2"/>
                </a:solidFill>
                <a:latin typeface="Montserrat"/>
                <a:ea typeface="Montserrat"/>
                <a:cs typeface="Montserrat"/>
                <a:sym typeface="Montserrat"/>
              </a:rPr>
              <a:t>) determina si la persona es mayor de edad (&gt;=18)</a:t>
            </a:r>
            <a:endParaRPr sz="1200" b="0" i="1" u="none" strike="noStrike" cap="none">
              <a:solidFill>
                <a:schemeClr val="dk2"/>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400"/>
              <a:buNone/>
            </a:pPr>
            <a:endParaRPr/>
          </a:p>
        </p:txBody>
      </p:sp>
      <p:sp>
        <p:nvSpPr>
          <p:cNvPr id="268" name="Google Shape;268;p17"/>
          <p:cNvSpPr txBox="1">
            <a:spLocks noGrp="1"/>
          </p:cNvSpPr>
          <p:nvPr>
            <p:ph type="title"/>
          </p:nvPr>
        </p:nvSpPr>
        <p:spPr>
          <a:xfrm>
            <a:off x="311700" y="5974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Parámetros predeterminados</a:t>
            </a:r>
            <a:endParaRPr/>
          </a:p>
        </p:txBody>
      </p:sp>
      <p:sp>
        <p:nvSpPr>
          <p:cNvPr id="269" name="Google Shape;269;p1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400"/>
              <a:buNone/>
            </a:pPr>
            <a:r>
              <a:rPr lang="es"/>
              <a:t>Los parámetros predeterminados de función permiten que los parámetros con nombre se inicien con valores predeterminados si no se pasa ningún valor o undefined.</a:t>
            </a:r>
            <a:endParaRPr/>
          </a:p>
          <a:p>
            <a:pPr marL="0" lvl="0" indent="0" algn="l" rtl="0">
              <a:lnSpc>
                <a:spcPct val="115000"/>
              </a:lnSpc>
              <a:spcBef>
                <a:spcPts val="1200"/>
              </a:spcBef>
              <a:spcAft>
                <a:spcPts val="1200"/>
              </a:spcAft>
              <a:buSzPts val="1400"/>
              <a:buNone/>
            </a:pPr>
            <a:r>
              <a:rPr lang="es"/>
              <a:t>En JavaScript, los parámetros de función están predeterminados en undefined. Sin embargo, a menudo es útil establecer un valor predeterminado diferente.</a:t>
            </a:r>
            <a:endParaRPr/>
          </a:p>
        </p:txBody>
      </p:sp>
      <p:sp>
        <p:nvSpPr>
          <p:cNvPr id="270" name="Google Shape;270;p17"/>
          <p:cNvSpPr/>
          <p:nvPr/>
        </p:nvSpPr>
        <p:spPr>
          <a:xfrm>
            <a:off x="4832400" y="1152475"/>
            <a:ext cx="3999900" cy="22161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100" b="0" i="0" u="none" strike="noStrike" cap="none">
                <a:solidFill>
                  <a:srgbClr val="C74DED"/>
                </a:solidFill>
                <a:highlight>
                  <a:srgbClr val="23262E"/>
                </a:highlight>
                <a:latin typeface="Consolas"/>
                <a:ea typeface="Consolas"/>
                <a:cs typeface="Consolas"/>
                <a:sym typeface="Consolas"/>
              </a:rPr>
              <a:t>function</a:t>
            </a:r>
            <a:r>
              <a:rPr lang="es" sz="1100" b="0" i="0" u="none" strike="noStrike" cap="none">
                <a:solidFill>
                  <a:srgbClr val="D5CED9"/>
                </a:solidFill>
                <a:highlight>
                  <a:srgbClr val="23262E"/>
                </a:highlight>
                <a:latin typeface="Consolas"/>
                <a:ea typeface="Consolas"/>
                <a:cs typeface="Consolas"/>
                <a:sym typeface="Consolas"/>
              </a:rPr>
              <a:t> </a:t>
            </a:r>
            <a:r>
              <a:rPr lang="es" sz="1100" b="0" i="0" u="none" strike="noStrike" cap="none">
                <a:solidFill>
                  <a:srgbClr val="FFE66D"/>
                </a:solidFill>
                <a:highlight>
                  <a:srgbClr val="23262E"/>
                </a:highlight>
                <a:latin typeface="Consolas"/>
                <a:ea typeface="Consolas"/>
                <a:cs typeface="Consolas"/>
                <a:sym typeface="Consolas"/>
              </a:rPr>
              <a:t>multiplicar</a:t>
            </a:r>
            <a:r>
              <a:rPr lang="es" sz="1100" b="0" i="0" u="none" strike="noStrike" cap="none">
                <a:solidFill>
                  <a:srgbClr val="D5CED9"/>
                </a:solidFill>
                <a:highlight>
                  <a:srgbClr val="23262E"/>
                </a:highlight>
                <a:latin typeface="Consolas"/>
                <a:ea typeface="Consolas"/>
                <a:cs typeface="Consolas"/>
                <a:sym typeface="Consolas"/>
              </a:rPr>
              <a:t>(</a:t>
            </a:r>
            <a:r>
              <a:rPr lang="es" sz="1100" b="0" i="0" u="none" strike="noStrike" cap="none">
                <a:solidFill>
                  <a:srgbClr val="00E8C6"/>
                </a:solidFill>
                <a:highlight>
                  <a:srgbClr val="23262E"/>
                </a:highlight>
                <a:latin typeface="Consolas"/>
                <a:ea typeface="Consolas"/>
                <a:cs typeface="Consolas"/>
                <a:sym typeface="Consolas"/>
              </a:rPr>
              <a:t>a</a:t>
            </a:r>
            <a:r>
              <a:rPr lang="es" sz="1100" b="0" i="0" u="none" strike="noStrike" cap="none">
                <a:solidFill>
                  <a:srgbClr val="D5CED9"/>
                </a:solidFill>
                <a:highlight>
                  <a:srgbClr val="23262E"/>
                </a:highlight>
                <a:latin typeface="Consolas"/>
                <a:ea typeface="Consolas"/>
                <a:cs typeface="Consolas"/>
                <a:sym typeface="Consolas"/>
              </a:rPr>
              <a:t>, </a:t>
            </a:r>
            <a:r>
              <a:rPr lang="es" sz="1100" b="0" i="0" u="none" strike="noStrike" cap="none">
                <a:solidFill>
                  <a:srgbClr val="00E8C6"/>
                </a:solidFill>
                <a:highlight>
                  <a:srgbClr val="23262E"/>
                </a:highlight>
                <a:latin typeface="Consolas"/>
                <a:ea typeface="Consolas"/>
                <a:cs typeface="Consolas"/>
                <a:sym typeface="Consolas"/>
              </a:rPr>
              <a:t>b</a:t>
            </a:r>
            <a:r>
              <a:rPr lang="es" sz="1100" b="0" i="0" u="none" strike="noStrike" cap="none">
                <a:solidFill>
                  <a:srgbClr val="D5CED9"/>
                </a:solidFill>
                <a:highlight>
                  <a:srgbClr val="23262E"/>
                </a:highlight>
                <a:latin typeface="Consolas"/>
                <a:ea typeface="Consolas"/>
                <a:cs typeface="Consolas"/>
                <a:sym typeface="Consolas"/>
              </a:rPr>
              <a:t> </a:t>
            </a:r>
            <a:r>
              <a:rPr lang="es" sz="1100" b="0" i="0" u="none" strike="noStrike" cap="none">
                <a:solidFill>
                  <a:srgbClr val="EE5D43"/>
                </a:solidFill>
                <a:highlight>
                  <a:srgbClr val="23262E"/>
                </a:highlight>
                <a:latin typeface="Consolas"/>
                <a:ea typeface="Consolas"/>
                <a:cs typeface="Consolas"/>
                <a:sym typeface="Consolas"/>
              </a:rPr>
              <a:t>=</a:t>
            </a:r>
            <a:r>
              <a:rPr lang="es" sz="1100" b="0" i="0" u="none" strike="noStrike" cap="none">
                <a:solidFill>
                  <a:srgbClr val="D5CED9"/>
                </a:solidFill>
                <a:highlight>
                  <a:srgbClr val="23262E"/>
                </a:highlight>
                <a:latin typeface="Consolas"/>
                <a:ea typeface="Consolas"/>
                <a:cs typeface="Consolas"/>
                <a:sym typeface="Consolas"/>
              </a:rPr>
              <a:t> </a:t>
            </a:r>
            <a:r>
              <a:rPr lang="es" sz="1100" b="0" i="0" u="none" strike="noStrike" cap="none">
                <a:solidFill>
                  <a:srgbClr val="F39C12"/>
                </a:solidFill>
                <a:highlight>
                  <a:srgbClr val="23262E"/>
                </a:highlight>
                <a:latin typeface="Consolas"/>
                <a:ea typeface="Consolas"/>
                <a:cs typeface="Consolas"/>
                <a:sym typeface="Consolas"/>
              </a:rPr>
              <a:t>1</a:t>
            </a:r>
            <a:r>
              <a:rPr lang="es" sz="1100" b="0" i="0" u="none" strike="noStrike" cap="none">
                <a:solidFill>
                  <a:srgbClr val="D5CED9"/>
                </a:solidFill>
                <a:highlight>
                  <a:srgbClr val="23262E"/>
                </a:highlight>
                <a:latin typeface="Consolas"/>
                <a:ea typeface="Consolas"/>
                <a:cs typeface="Consolas"/>
                <a:sym typeface="Consolas"/>
              </a:rPr>
              <a:t>) {</a:t>
            </a:r>
            <a:endParaRPr sz="11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100" b="0" i="0" u="none" strike="noStrike" cap="none">
                <a:solidFill>
                  <a:srgbClr val="D5CED9"/>
                </a:solidFill>
                <a:highlight>
                  <a:srgbClr val="23262E"/>
                </a:highlight>
                <a:latin typeface="Consolas"/>
                <a:ea typeface="Consolas"/>
                <a:cs typeface="Consolas"/>
                <a:sym typeface="Consolas"/>
              </a:rPr>
              <a:t>    </a:t>
            </a:r>
            <a:r>
              <a:rPr lang="es" sz="1100" b="0" i="0" u="none" strike="noStrike" cap="none">
                <a:solidFill>
                  <a:srgbClr val="C74DED"/>
                </a:solidFill>
                <a:highlight>
                  <a:srgbClr val="23262E"/>
                </a:highlight>
                <a:latin typeface="Consolas"/>
                <a:ea typeface="Consolas"/>
                <a:cs typeface="Consolas"/>
                <a:sym typeface="Consolas"/>
              </a:rPr>
              <a:t>return</a:t>
            </a:r>
            <a:r>
              <a:rPr lang="es" sz="1100" b="0" i="0" u="none" strike="noStrike" cap="none">
                <a:solidFill>
                  <a:srgbClr val="D5CED9"/>
                </a:solidFill>
                <a:highlight>
                  <a:srgbClr val="23262E"/>
                </a:highlight>
                <a:latin typeface="Consolas"/>
                <a:ea typeface="Consolas"/>
                <a:cs typeface="Consolas"/>
                <a:sym typeface="Consolas"/>
              </a:rPr>
              <a:t> </a:t>
            </a:r>
            <a:r>
              <a:rPr lang="es" sz="1100" b="0" i="0" u="none" strike="noStrike" cap="none">
                <a:solidFill>
                  <a:srgbClr val="00E8C6"/>
                </a:solidFill>
                <a:highlight>
                  <a:srgbClr val="23262E"/>
                </a:highlight>
                <a:latin typeface="Consolas"/>
                <a:ea typeface="Consolas"/>
                <a:cs typeface="Consolas"/>
                <a:sym typeface="Consolas"/>
              </a:rPr>
              <a:t>a</a:t>
            </a:r>
            <a:r>
              <a:rPr lang="es" sz="1100" b="0" i="0" u="none" strike="noStrike" cap="none">
                <a:solidFill>
                  <a:srgbClr val="D5CED9"/>
                </a:solidFill>
                <a:highlight>
                  <a:srgbClr val="23262E"/>
                </a:highlight>
                <a:latin typeface="Consolas"/>
                <a:ea typeface="Consolas"/>
                <a:cs typeface="Consolas"/>
                <a:sym typeface="Consolas"/>
              </a:rPr>
              <a:t> </a:t>
            </a:r>
            <a:r>
              <a:rPr lang="es" sz="1100" b="0" i="0" u="none" strike="noStrike" cap="none">
                <a:solidFill>
                  <a:srgbClr val="EE5D43"/>
                </a:solidFill>
                <a:highlight>
                  <a:srgbClr val="23262E"/>
                </a:highlight>
                <a:latin typeface="Consolas"/>
                <a:ea typeface="Consolas"/>
                <a:cs typeface="Consolas"/>
                <a:sym typeface="Consolas"/>
              </a:rPr>
              <a:t>*</a:t>
            </a:r>
            <a:r>
              <a:rPr lang="es" sz="1100" b="0" i="0" u="none" strike="noStrike" cap="none">
                <a:solidFill>
                  <a:srgbClr val="D5CED9"/>
                </a:solidFill>
                <a:highlight>
                  <a:srgbClr val="23262E"/>
                </a:highlight>
                <a:latin typeface="Consolas"/>
                <a:ea typeface="Consolas"/>
                <a:cs typeface="Consolas"/>
                <a:sym typeface="Consolas"/>
              </a:rPr>
              <a:t> </a:t>
            </a:r>
            <a:r>
              <a:rPr lang="es" sz="1100" b="0" i="0" u="none" strike="noStrike" cap="none">
                <a:solidFill>
                  <a:srgbClr val="00E8C6"/>
                </a:solidFill>
                <a:highlight>
                  <a:srgbClr val="23262E"/>
                </a:highlight>
                <a:latin typeface="Consolas"/>
                <a:ea typeface="Consolas"/>
                <a:cs typeface="Consolas"/>
                <a:sym typeface="Consolas"/>
              </a:rPr>
              <a:t>b</a:t>
            </a:r>
            <a:r>
              <a:rPr lang="es" sz="1100" b="0" i="0" u="none" strike="noStrike" cap="none">
                <a:solidFill>
                  <a:srgbClr val="D5CED9"/>
                </a:solidFill>
                <a:highlight>
                  <a:srgbClr val="23262E"/>
                </a:highlight>
                <a:latin typeface="Consolas"/>
                <a:ea typeface="Consolas"/>
                <a:cs typeface="Consolas"/>
                <a:sym typeface="Consolas"/>
              </a:rPr>
              <a:t>;</a:t>
            </a:r>
            <a:endParaRPr sz="11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100" b="0" i="0" u="none" strike="noStrike" cap="none">
                <a:solidFill>
                  <a:srgbClr val="D5CED9"/>
                </a:solidFill>
                <a:highlight>
                  <a:srgbClr val="23262E"/>
                </a:highlight>
                <a:latin typeface="Consolas"/>
                <a:ea typeface="Consolas"/>
                <a:cs typeface="Consolas"/>
                <a:sym typeface="Consolas"/>
              </a:rPr>
              <a:t>  }</a:t>
            </a:r>
            <a:endParaRPr sz="11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100" b="0" i="0" u="none" strike="noStrike" cap="none">
                <a:solidFill>
                  <a:srgbClr val="F39C12"/>
                </a:solidFill>
                <a:highlight>
                  <a:srgbClr val="23262E"/>
                </a:highlight>
                <a:latin typeface="Consolas"/>
                <a:ea typeface="Consolas"/>
                <a:cs typeface="Consolas"/>
                <a:sym typeface="Consolas"/>
              </a:rPr>
              <a:t>console</a:t>
            </a:r>
            <a:r>
              <a:rPr lang="es" sz="1100" b="0" i="0" u="none" strike="noStrike" cap="none">
                <a:solidFill>
                  <a:srgbClr val="D5CED9"/>
                </a:solidFill>
                <a:highlight>
                  <a:srgbClr val="23262E"/>
                </a:highlight>
                <a:latin typeface="Consolas"/>
                <a:ea typeface="Consolas"/>
                <a:cs typeface="Consolas"/>
                <a:sym typeface="Consolas"/>
              </a:rPr>
              <a:t>.</a:t>
            </a:r>
            <a:r>
              <a:rPr lang="es" sz="1100" b="0" i="0" u="none" strike="noStrike" cap="none">
                <a:solidFill>
                  <a:srgbClr val="FFE66D"/>
                </a:solidFill>
                <a:highlight>
                  <a:srgbClr val="23262E"/>
                </a:highlight>
                <a:latin typeface="Consolas"/>
                <a:ea typeface="Consolas"/>
                <a:cs typeface="Consolas"/>
                <a:sym typeface="Consolas"/>
              </a:rPr>
              <a:t>log</a:t>
            </a:r>
            <a:r>
              <a:rPr lang="es" sz="1100" b="0" i="0" u="none" strike="noStrike" cap="none">
                <a:solidFill>
                  <a:srgbClr val="D5CED9"/>
                </a:solidFill>
                <a:highlight>
                  <a:srgbClr val="23262E"/>
                </a:highlight>
                <a:latin typeface="Consolas"/>
                <a:ea typeface="Consolas"/>
                <a:cs typeface="Consolas"/>
                <a:sym typeface="Consolas"/>
              </a:rPr>
              <a:t>(</a:t>
            </a:r>
            <a:r>
              <a:rPr lang="es" sz="1100" b="0" i="0" u="none" strike="noStrike" cap="none">
                <a:solidFill>
                  <a:srgbClr val="FFE66D"/>
                </a:solidFill>
                <a:highlight>
                  <a:srgbClr val="23262E"/>
                </a:highlight>
                <a:latin typeface="Consolas"/>
                <a:ea typeface="Consolas"/>
                <a:cs typeface="Consolas"/>
                <a:sym typeface="Consolas"/>
              </a:rPr>
              <a:t>multiplicar</a:t>
            </a:r>
            <a:r>
              <a:rPr lang="es" sz="1100" b="0" i="0" u="none" strike="noStrike" cap="none">
                <a:solidFill>
                  <a:srgbClr val="D5CED9"/>
                </a:solidFill>
                <a:highlight>
                  <a:srgbClr val="23262E"/>
                </a:highlight>
                <a:latin typeface="Consolas"/>
                <a:ea typeface="Consolas"/>
                <a:cs typeface="Consolas"/>
                <a:sym typeface="Consolas"/>
              </a:rPr>
              <a:t>(</a:t>
            </a:r>
            <a:r>
              <a:rPr lang="es" sz="1100" b="0" i="0" u="none" strike="noStrike" cap="none">
                <a:solidFill>
                  <a:srgbClr val="F39C12"/>
                </a:solidFill>
                <a:highlight>
                  <a:srgbClr val="23262E"/>
                </a:highlight>
                <a:latin typeface="Consolas"/>
                <a:ea typeface="Consolas"/>
                <a:cs typeface="Consolas"/>
                <a:sym typeface="Consolas"/>
              </a:rPr>
              <a:t>5</a:t>
            </a:r>
            <a:r>
              <a:rPr lang="es" sz="1100" b="0" i="0" u="none" strike="noStrike" cap="none">
                <a:solidFill>
                  <a:srgbClr val="D5CED9"/>
                </a:solidFill>
                <a:highlight>
                  <a:srgbClr val="23262E"/>
                </a:highlight>
                <a:latin typeface="Consolas"/>
                <a:ea typeface="Consolas"/>
                <a:cs typeface="Consolas"/>
                <a:sym typeface="Consolas"/>
              </a:rPr>
              <a:t>, </a:t>
            </a:r>
            <a:r>
              <a:rPr lang="es" sz="1100" b="0" i="0" u="none" strike="noStrike" cap="none">
                <a:solidFill>
                  <a:srgbClr val="F39C12"/>
                </a:solidFill>
                <a:highlight>
                  <a:srgbClr val="23262E"/>
                </a:highlight>
                <a:latin typeface="Consolas"/>
                <a:ea typeface="Consolas"/>
                <a:cs typeface="Consolas"/>
                <a:sym typeface="Consolas"/>
              </a:rPr>
              <a:t>2</a:t>
            </a:r>
            <a:r>
              <a:rPr lang="es" sz="1100" b="0" i="0" u="none" strike="noStrike" cap="none">
                <a:solidFill>
                  <a:srgbClr val="D5CED9"/>
                </a:solidFill>
                <a:highlight>
                  <a:srgbClr val="23262E"/>
                </a:highlight>
                <a:latin typeface="Consolas"/>
                <a:ea typeface="Consolas"/>
                <a:cs typeface="Consolas"/>
                <a:sym typeface="Consolas"/>
              </a:rPr>
              <a:t>));  </a:t>
            </a:r>
            <a:r>
              <a:rPr lang="es" sz="1100" b="0" i="0" u="none" strike="noStrike" cap="none">
                <a:solidFill>
                  <a:srgbClr val="5F6167"/>
                </a:solidFill>
                <a:highlight>
                  <a:srgbClr val="23262E"/>
                </a:highlight>
                <a:latin typeface="Consolas"/>
                <a:ea typeface="Consolas"/>
                <a:cs typeface="Consolas"/>
                <a:sym typeface="Consolas"/>
              </a:rPr>
              <a:t>// salida: 10</a:t>
            </a:r>
            <a:endParaRPr sz="11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100" b="0" i="0" u="none" strike="noStrike" cap="none">
                <a:solidFill>
                  <a:srgbClr val="F39C12"/>
                </a:solidFill>
                <a:highlight>
                  <a:srgbClr val="23262E"/>
                </a:highlight>
                <a:latin typeface="Consolas"/>
                <a:ea typeface="Consolas"/>
                <a:cs typeface="Consolas"/>
                <a:sym typeface="Consolas"/>
              </a:rPr>
              <a:t>console</a:t>
            </a:r>
            <a:r>
              <a:rPr lang="es" sz="1100" b="0" i="0" u="none" strike="noStrike" cap="none">
                <a:solidFill>
                  <a:srgbClr val="D5CED9"/>
                </a:solidFill>
                <a:highlight>
                  <a:srgbClr val="23262E"/>
                </a:highlight>
                <a:latin typeface="Consolas"/>
                <a:ea typeface="Consolas"/>
                <a:cs typeface="Consolas"/>
                <a:sym typeface="Consolas"/>
              </a:rPr>
              <a:t>.</a:t>
            </a:r>
            <a:r>
              <a:rPr lang="es" sz="1100" b="0" i="0" u="none" strike="noStrike" cap="none">
                <a:solidFill>
                  <a:srgbClr val="FFE66D"/>
                </a:solidFill>
                <a:highlight>
                  <a:srgbClr val="23262E"/>
                </a:highlight>
                <a:latin typeface="Consolas"/>
                <a:ea typeface="Consolas"/>
                <a:cs typeface="Consolas"/>
                <a:sym typeface="Consolas"/>
              </a:rPr>
              <a:t>log</a:t>
            </a:r>
            <a:r>
              <a:rPr lang="es" sz="1100" b="0" i="0" u="none" strike="noStrike" cap="none">
                <a:solidFill>
                  <a:srgbClr val="D5CED9"/>
                </a:solidFill>
                <a:highlight>
                  <a:srgbClr val="23262E"/>
                </a:highlight>
                <a:latin typeface="Consolas"/>
                <a:ea typeface="Consolas"/>
                <a:cs typeface="Consolas"/>
                <a:sym typeface="Consolas"/>
              </a:rPr>
              <a:t>(</a:t>
            </a:r>
            <a:r>
              <a:rPr lang="es" sz="1100" b="0" i="0" u="none" strike="noStrike" cap="none">
                <a:solidFill>
                  <a:srgbClr val="FFE66D"/>
                </a:solidFill>
                <a:highlight>
                  <a:srgbClr val="23262E"/>
                </a:highlight>
                <a:latin typeface="Consolas"/>
                <a:ea typeface="Consolas"/>
                <a:cs typeface="Consolas"/>
                <a:sym typeface="Consolas"/>
              </a:rPr>
              <a:t>multiplicar</a:t>
            </a:r>
            <a:r>
              <a:rPr lang="es" sz="1100" b="0" i="0" u="none" strike="noStrike" cap="none">
                <a:solidFill>
                  <a:srgbClr val="D5CED9"/>
                </a:solidFill>
                <a:highlight>
                  <a:srgbClr val="23262E"/>
                </a:highlight>
                <a:latin typeface="Consolas"/>
                <a:ea typeface="Consolas"/>
                <a:cs typeface="Consolas"/>
                <a:sym typeface="Consolas"/>
              </a:rPr>
              <a:t>(</a:t>
            </a:r>
            <a:r>
              <a:rPr lang="es" sz="1100" b="0" i="0" u="none" strike="noStrike" cap="none">
                <a:solidFill>
                  <a:srgbClr val="F39C12"/>
                </a:solidFill>
                <a:highlight>
                  <a:srgbClr val="23262E"/>
                </a:highlight>
                <a:latin typeface="Consolas"/>
                <a:ea typeface="Consolas"/>
                <a:cs typeface="Consolas"/>
                <a:sym typeface="Consolas"/>
              </a:rPr>
              <a:t>5</a:t>
            </a:r>
            <a:r>
              <a:rPr lang="es" sz="1100" b="0" i="0" u="none" strike="noStrike" cap="none">
                <a:solidFill>
                  <a:srgbClr val="D5CED9"/>
                </a:solidFill>
                <a:highlight>
                  <a:srgbClr val="23262E"/>
                </a:highlight>
                <a:latin typeface="Consolas"/>
                <a:ea typeface="Consolas"/>
                <a:cs typeface="Consolas"/>
                <a:sym typeface="Consolas"/>
              </a:rPr>
              <a:t>));  </a:t>
            </a:r>
            <a:r>
              <a:rPr lang="es" sz="1100" b="0" i="0" u="none" strike="noStrike" cap="none">
                <a:solidFill>
                  <a:srgbClr val="5F6167"/>
                </a:solidFill>
                <a:highlight>
                  <a:srgbClr val="23262E"/>
                </a:highlight>
                <a:latin typeface="Consolas"/>
                <a:ea typeface="Consolas"/>
                <a:cs typeface="Consolas"/>
                <a:sym typeface="Consolas"/>
              </a:rPr>
              <a:t>// salida: 5</a:t>
            </a:r>
            <a:endParaRPr sz="1100" b="0" i="0" u="none" strike="noStrike" cap="none">
              <a:solidFill>
                <a:srgbClr val="C74DED"/>
              </a:solidFill>
              <a:highlight>
                <a:srgbClr val="23262E"/>
              </a:highlight>
              <a:latin typeface="Consolas"/>
              <a:ea typeface="Consolas"/>
              <a:cs typeface="Consolas"/>
              <a:sym typeface="Consola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18"/>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Funciones | Devolución de valores</a:t>
            </a:r>
            <a:endParaRPr/>
          </a:p>
        </p:txBody>
      </p:sp>
      <p:sp>
        <p:nvSpPr>
          <p:cNvPr id="276" name="Google Shape;276;p18"/>
          <p:cNvSpPr txBox="1">
            <a:spLocks noGrp="1"/>
          </p:cNvSpPr>
          <p:nvPr>
            <p:ph type="body" idx="1"/>
          </p:nvPr>
        </p:nvSpPr>
        <p:spPr>
          <a:xfrm>
            <a:off x="432025" y="1304875"/>
            <a:ext cx="8280000" cy="1488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s" sz="1650"/>
              <a:t>Una función puede devolver información, para ser utilizada o almacenada en una variable. Se utiliza la palabra clave </a:t>
            </a:r>
            <a:r>
              <a:rPr lang="es" sz="1650" b="1"/>
              <a:t>return</a:t>
            </a:r>
            <a:r>
              <a:rPr lang="es" sz="1650"/>
              <a:t>, que regresa un valor y finaliza la ejecución de la función. Si existe código después del </a:t>
            </a:r>
            <a:r>
              <a:rPr lang="es" sz="1650" b="1"/>
              <a:t>return</a:t>
            </a:r>
            <a:r>
              <a:rPr lang="es" sz="1650"/>
              <a:t>, nunca será ejecutado. Puede haber más de un </a:t>
            </a:r>
            <a:r>
              <a:rPr lang="es" sz="1650" b="1"/>
              <a:t>return</a:t>
            </a:r>
            <a:r>
              <a:rPr lang="es" sz="1650"/>
              <a:t> por función.</a:t>
            </a: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1200"/>
              </a:spcAft>
              <a:buSzPts val="1800"/>
              <a:buNone/>
            </a:pPr>
            <a:endParaRPr sz="1650"/>
          </a:p>
        </p:txBody>
      </p:sp>
      <p:sp>
        <p:nvSpPr>
          <p:cNvPr id="277" name="Google Shape;277;p18"/>
          <p:cNvSpPr/>
          <p:nvPr/>
        </p:nvSpPr>
        <p:spPr>
          <a:xfrm>
            <a:off x="1011150" y="2708025"/>
            <a:ext cx="7121700" cy="9540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 sz="1200" b="0" i="0" u="none" strike="noStrike" cap="none" dirty="0">
                <a:solidFill>
                  <a:srgbClr val="5F6167"/>
                </a:solidFill>
                <a:latin typeface="Consolas"/>
                <a:ea typeface="Consolas"/>
                <a:cs typeface="Consolas"/>
                <a:sym typeface="Consolas"/>
              </a:rPr>
              <a:t>// Declaración</a:t>
            </a:r>
            <a:endParaRPr sz="1200" b="0" i="0" u="none" strike="noStrike" cap="none" dirty="0">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 sz="1200" b="0" i="0" u="none" strike="noStrike" cap="none" dirty="0">
                <a:solidFill>
                  <a:srgbClr val="C74DED"/>
                </a:solidFill>
                <a:latin typeface="Consolas"/>
                <a:ea typeface="Consolas"/>
                <a:cs typeface="Consolas"/>
                <a:sym typeface="Consolas"/>
              </a:rPr>
              <a:t>function</a:t>
            </a:r>
            <a:r>
              <a:rPr lang="es" sz="1200" b="0" i="0" u="none" strike="noStrike" cap="none" dirty="0">
                <a:solidFill>
                  <a:srgbClr val="D5CED9"/>
                </a:solidFill>
                <a:latin typeface="Consolas"/>
                <a:ea typeface="Consolas"/>
                <a:cs typeface="Consolas"/>
                <a:sym typeface="Consolas"/>
              </a:rPr>
              <a:t> </a:t>
            </a:r>
            <a:r>
              <a:rPr lang="es" sz="1200" b="0" i="0" u="none" strike="noStrike" cap="none" dirty="0">
                <a:solidFill>
                  <a:srgbClr val="FFE66D"/>
                </a:solidFill>
                <a:latin typeface="Consolas"/>
                <a:ea typeface="Consolas"/>
                <a:cs typeface="Consolas"/>
                <a:sym typeface="Consolas"/>
              </a:rPr>
              <a:t>sumar</a:t>
            </a:r>
            <a:r>
              <a:rPr lang="es" sz="1200" b="0" i="0" u="none" strike="noStrike" cap="none" dirty="0">
                <a:solidFill>
                  <a:srgbClr val="D5CED9"/>
                </a:solidFill>
                <a:latin typeface="Consolas"/>
                <a:ea typeface="Consolas"/>
                <a:cs typeface="Consolas"/>
                <a:sym typeface="Consolas"/>
              </a:rPr>
              <a:t>(</a:t>
            </a:r>
            <a:r>
              <a:rPr lang="es" sz="1200" b="0" i="0" u="none" strike="noStrike" cap="none" dirty="0">
                <a:solidFill>
                  <a:srgbClr val="00E8C6"/>
                </a:solidFill>
                <a:latin typeface="Consolas"/>
                <a:ea typeface="Consolas"/>
                <a:cs typeface="Consolas"/>
                <a:sym typeface="Consolas"/>
              </a:rPr>
              <a:t>a</a:t>
            </a:r>
            <a:r>
              <a:rPr lang="es" sz="1200" b="0" i="0" u="none" strike="noStrike" cap="none" dirty="0">
                <a:solidFill>
                  <a:srgbClr val="D5CED9"/>
                </a:solidFill>
                <a:latin typeface="Consolas"/>
                <a:ea typeface="Consolas"/>
                <a:cs typeface="Consolas"/>
                <a:sym typeface="Consolas"/>
              </a:rPr>
              <a:t>, </a:t>
            </a:r>
            <a:r>
              <a:rPr lang="es" sz="1200" b="0" i="0" u="none" strike="noStrike" cap="none" dirty="0">
                <a:solidFill>
                  <a:srgbClr val="00E8C6"/>
                </a:solidFill>
                <a:latin typeface="Consolas"/>
                <a:ea typeface="Consolas"/>
                <a:cs typeface="Consolas"/>
                <a:sym typeface="Consolas"/>
              </a:rPr>
              <a:t>b</a:t>
            </a:r>
            <a:r>
              <a:rPr lang="es" sz="1200" b="0" i="0" u="none" strike="noStrike" cap="none" dirty="0">
                <a:solidFill>
                  <a:srgbClr val="D5CED9"/>
                </a:solidFill>
                <a:latin typeface="Consolas"/>
                <a:ea typeface="Consolas"/>
                <a:cs typeface="Consolas"/>
                <a:sym typeface="Consolas"/>
              </a:rPr>
              <a:t>) {</a:t>
            </a:r>
            <a:endParaRPr sz="12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200" b="0" i="0" u="none" strike="noStrike" cap="none" dirty="0">
                <a:solidFill>
                  <a:srgbClr val="D5CED9"/>
                </a:solidFill>
                <a:latin typeface="Consolas"/>
                <a:ea typeface="Consolas"/>
                <a:cs typeface="Consolas"/>
                <a:sym typeface="Consolas"/>
              </a:rPr>
              <a:t>  </a:t>
            </a:r>
            <a:r>
              <a:rPr lang="es" sz="1200" b="0" i="0" u="none" strike="noStrike" cap="none" dirty="0">
                <a:solidFill>
                  <a:srgbClr val="C74DED"/>
                </a:solidFill>
                <a:latin typeface="Consolas"/>
                <a:ea typeface="Consolas"/>
                <a:cs typeface="Consolas"/>
                <a:sym typeface="Consolas"/>
              </a:rPr>
              <a:t>return</a:t>
            </a:r>
            <a:r>
              <a:rPr lang="es" sz="1200" b="0" i="0" u="none" strike="noStrike" cap="none" dirty="0">
                <a:solidFill>
                  <a:srgbClr val="D5CED9"/>
                </a:solidFill>
                <a:latin typeface="Consolas"/>
                <a:ea typeface="Consolas"/>
                <a:cs typeface="Consolas"/>
                <a:sym typeface="Consolas"/>
              </a:rPr>
              <a:t> </a:t>
            </a:r>
            <a:r>
              <a:rPr lang="es" sz="1200" b="0" i="0" u="none" strike="noStrike" cap="none" dirty="0">
                <a:solidFill>
                  <a:srgbClr val="00E8C6"/>
                </a:solidFill>
                <a:latin typeface="Consolas"/>
                <a:ea typeface="Consolas"/>
                <a:cs typeface="Consolas"/>
                <a:sym typeface="Consolas"/>
              </a:rPr>
              <a:t>a</a:t>
            </a:r>
            <a:r>
              <a:rPr lang="es" sz="1200" b="0" i="0" u="none" strike="noStrike" cap="none" dirty="0">
                <a:solidFill>
                  <a:srgbClr val="D5CED9"/>
                </a:solidFill>
                <a:latin typeface="Consolas"/>
                <a:ea typeface="Consolas"/>
                <a:cs typeface="Consolas"/>
                <a:sym typeface="Consolas"/>
              </a:rPr>
              <a:t> </a:t>
            </a:r>
            <a:r>
              <a:rPr lang="es" sz="1200" b="0" i="0" u="none" strike="noStrike" cap="none" dirty="0">
                <a:solidFill>
                  <a:srgbClr val="EE5D43"/>
                </a:solidFill>
                <a:latin typeface="Consolas"/>
                <a:ea typeface="Consolas"/>
                <a:cs typeface="Consolas"/>
                <a:sym typeface="Consolas"/>
              </a:rPr>
              <a:t>+</a:t>
            </a:r>
            <a:r>
              <a:rPr lang="es" sz="1200" b="0" i="0" u="none" strike="noStrike" cap="none" dirty="0">
                <a:solidFill>
                  <a:srgbClr val="D5CED9"/>
                </a:solidFill>
                <a:latin typeface="Consolas"/>
                <a:ea typeface="Consolas"/>
                <a:cs typeface="Consolas"/>
                <a:sym typeface="Consolas"/>
              </a:rPr>
              <a:t> </a:t>
            </a:r>
            <a:r>
              <a:rPr lang="es" sz="1200" b="0" i="0" u="none" strike="noStrike" cap="none" dirty="0">
                <a:solidFill>
                  <a:srgbClr val="00E8C6"/>
                </a:solidFill>
                <a:latin typeface="Consolas"/>
                <a:ea typeface="Consolas"/>
                <a:cs typeface="Consolas"/>
                <a:sym typeface="Consolas"/>
              </a:rPr>
              <a:t>b;</a:t>
            </a:r>
            <a:r>
              <a:rPr lang="es" sz="1200" b="0" i="0" u="none" strike="noStrike" cap="none" dirty="0">
                <a:solidFill>
                  <a:srgbClr val="D5CED9"/>
                </a:solidFill>
                <a:latin typeface="Consolas"/>
                <a:ea typeface="Consolas"/>
                <a:cs typeface="Consolas"/>
                <a:sym typeface="Consolas"/>
              </a:rPr>
              <a:t> </a:t>
            </a:r>
            <a:r>
              <a:rPr lang="es" sz="1200" b="0" i="0" u="none" strike="noStrike" cap="none" dirty="0">
                <a:solidFill>
                  <a:srgbClr val="5F6167"/>
                </a:solidFill>
                <a:latin typeface="Consolas"/>
                <a:ea typeface="Consolas"/>
                <a:cs typeface="Consolas"/>
                <a:sym typeface="Consolas"/>
              </a:rPr>
              <a:t>// Devolvemos la suma de a y b al exterior de la función</a:t>
            </a:r>
            <a:endParaRPr sz="1200" b="0" i="0" u="none" strike="noStrike" cap="none" dirty="0">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 sz="1200" b="0" i="0" u="none" strike="noStrike" cap="none" dirty="0">
                <a:solidFill>
                  <a:srgbClr val="D5CED9"/>
                </a:solidFill>
                <a:latin typeface="Consolas"/>
                <a:ea typeface="Consolas"/>
                <a:cs typeface="Consolas"/>
                <a:sym typeface="Consolas"/>
              </a:rPr>
              <a:t>}</a:t>
            </a:r>
            <a:endParaRPr sz="1200" b="0" i="0" u="none" strike="noStrike" cap="none" dirty="0">
              <a:solidFill>
                <a:srgbClr val="000000"/>
              </a:solidFill>
              <a:latin typeface="Arial"/>
              <a:ea typeface="Arial"/>
              <a:cs typeface="Arial"/>
              <a:sym typeface="Arial"/>
            </a:endParaRPr>
          </a:p>
        </p:txBody>
      </p:sp>
      <p:sp>
        <p:nvSpPr>
          <p:cNvPr id="278" name="Google Shape;278;p18"/>
          <p:cNvSpPr/>
          <p:nvPr/>
        </p:nvSpPr>
        <p:spPr>
          <a:xfrm>
            <a:off x="1011150" y="3701478"/>
            <a:ext cx="7121700" cy="9540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 sz="1400" b="0" i="0" u="none" strike="noStrike" cap="none" dirty="0">
                <a:solidFill>
                  <a:srgbClr val="5F6167"/>
                </a:solidFill>
                <a:latin typeface="Consolas"/>
                <a:ea typeface="Consolas"/>
                <a:cs typeface="Consolas"/>
                <a:sym typeface="Consolas"/>
              </a:rPr>
              <a:t>/</a:t>
            </a:r>
            <a:r>
              <a:rPr lang="es" sz="1200" b="0" i="0" u="none" strike="noStrike" cap="none" dirty="0">
                <a:solidFill>
                  <a:srgbClr val="5F6167"/>
                </a:solidFill>
                <a:latin typeface="Consolas"/>
                <a:ea typeface="Consolas"/>
                <a:cs typeface="Consolas"/>
                <a:sym typeface="Consolas"/>
              </a:rPr>
              <a:t>/ Ejecución</a:t>
            </a:r>
            <a:endParaRPr sz="1200" b="0" i="0" u="none" strike="noStrike" cap="none" dirty="0">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 sz="1200" b="0" i="0" u="none" strike="noStrike" cap="none" dirty="0">
                <a:solidFill>
                  <a:srgbClr val="C74DED"/>
                </a:solidFill>
                <a:latin typeface="Consolas"/>
                <a:ea typeface="Consolas"/>
                <a:cs typeface="Consolas"/>
                <a:sym typeface="Consolas"/>
              </a:rPr>
              <a:t>var</a:t>
            </a:r>
            <a:r>
              <a:rPr lang="es" sz="1200" b="0" i="0" u="none" strike="noStrike" cap="none" dirty="0">
                <a:solidFill>
                  <a:srgbClr val="D5CED9"/>
                </a:solidFill>
                <a:latin typeface="Consolas"/>
                <a:ea typeface="Consolas"/>
                <a:cs typeface="Consolas"/>
                <a:sym typeface="Consolas"/>
              </a:rPr>
              <a:t> </a:t>
            </a:r>
            <a:r>
              <a:rPr lang="es" sz="1200" b="0" i="0" u="none" strike="noStrike" cap="none" dirty="0">
                <a:solidFill>
                  <a:srgbClr val="00E8C6"/>
                </a:solidFill>
                <a:latin typeface="Consolas"/>
                <a:ea typeface="Consolas"/>
                <a:cs typeface="Consolas"/>
                <a:sym typeface="Consolas"/>
              </a:rPr>
              <a:t>a</a:t>
            </a:r>
            <a:r>
              <a:rPr lang="es" sz="1200" b="0" i="0" u="none" strike="noStrike" cap="none" dirty="0">
                <a:solidFill>
                  <a:srgbClr val="D5CED9"/>
                </a:solidFill>
                <a:latin typeface="Consolas"/>
                <a:ea typeface="Consolas"/>
                <a:cs typeface="Consolas"/>
                <a:sym typeface="Consolas"/>
              </a:rPr>
              <a:t> </a:t>
            </a:r>
            <a:r>
              <a:rPr lang="es" sz="1200" b="0" i="0" u="none" strike="noStrike" cap="none" dirty="0">
                <a:solidFill>
                  <a:srgbClr val="EE5D43"/>
                </a:solidFill>
                <a:latin typeface="Consolas"/>
                <a:ea typeface="Consolas"/>
                <a:cs typeface="Consolas"/>
                <a:sym typeface="Consolas"/>
              </a:rPr>
              <a:t>=</a:t>
            </a:r>
            <a:r>
              <a:rPr lang="es" sz="1200" b="0" i="0" u="none" strike="noStrike" cap="none" dirty="0">
                <a:solidFill>
                  <a:srgbClr val="D5CED9"/>
                </a:solidFill>
                <a:latin typeface="Consolas"/>
                <a:ea typeface="Consolas"/>
                <a:cs typeface="Consolas"/>
                <a:sym typeface="Consolas"/>
              </a:rPr>
              <a:t> </a:t>
            </a:r>
            <a:r>
              <a:rPr lang="es" sz="1200" b="0" i="0" u="none" strike="noStrike" cap="none" dirty="0">
                <a:solidFill>
                  <a:srgbClr val="F39C12"/>
                </a:solidFill>
                <a:latin typeface="Consolas"/>
                <a:ea typeface="Consolas"/>
                <a:cs typeface="Consolas"/>
                <a:sym typeface="Consolas"/>
              </a:rPr>
              <a:t>5</a:t>
            </a:r>
            <a:r>
              <a:rPr lang="es" sz="1200" b="0" i="0" u="none" strike="noStrike" cap="none" dirty="0">
                <a:solidFill>
                  <a:srgbClr val="D5CED9"/>
                </a:solidFill>
                <a:latin typeface="Consolas"/>
                <a:ea typeface="Consolas"/>
                <a:cs typeface="Consolas"/>
                <a:sym typeface="Consolas"/>
              </a:rPr>
              <a:t>, </a:t>
            </a:r>
            <a:r>
              <a:rPr lang="es" sz="1200" b="0" i="0" u="none" strike="noStrike" cap="none" dirty="0">
                <a:solidFill>
                  <a:srgbClr val="00E8C6"/>
                </a:solidFill>
                <a:latin typeface="Consolas"/>
                <a:ea typeface="Consolas"/>
                <a:cs typeface="Consolas"/>
                <a:sym typeface="Consolas"/>
              </a:rPr>
              <a:t>b</a:t>
            </a:r>
            <a:r>
              <a:rPr lang="es" sz="1200" b="0" i="0" u="none" strike="noStrike" cap="none" dirty="0">
                <a:solidFill>
                  <a:srgbClr val="D5CED9"/>
                </a:solidFill>
                <a:latin typeface="Consolas"/>
                <a:ea typeface="Consolas"/>
                <a:cs typeface="Consolas"/>
                <a:sym typeface="Consolas"/>
              </a:rPr>
              <a:t> </a:t>
            </a:r>
            <a:r>
              <a:rPr lang="es" sz="1200" b="0" i="0" u="none" strike="noStrike" cap="none" dirty="0">
                <a:solidFill>
                  <a:srgbClr val="EE5D43"/>
                </a:solidFill>
                <a:latin typeface="Consolas"/>
                <a:ea typeface="Consolas"/>
                <a:cs typeface="Consolas"/>
                <a:sym typeface="Consolas"/>
              </a:rPr>
              <a:t>=</a:t>
            </a:r>
            <a:r>
              <a:rPr lang="es" sz="1200" b="0" i="0" u="none" strike="noStrike" cap="none" dirty="0">
                <a:solidFill>
                  <a:srgbClr val="D5CED9"/>
                </a:solidFill>
                <a:latin typeface="Consolas"/>
                <a:ea typeface="Consolas"/>
                <a:cs typeface="Consolas"/>
                <a:sym typeface="Consolas"/>
              </a:rPr>
              <a:t> </a:t>
            </a:r>
            <a:r>
              <a:rPr lang="es" sz="1200" b="0" i="0" u="none" strike="noStrike" cap="none" dirty="0">
                <a:solidFill>
                  <a:srgbClr val="F39C12"/>
                </a:solidFill>
                <a:latin typeface="Consolas"/>
                <a:ea typeface="Consolas"/>
                <a:cs typeface="Consolas"/>
                <a:sym typeface="Consolas"/>
              </a:rPr>
              <a:t>5;</a:t>
            </a:r>
            <a:endParaRPr sz="12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200" b="0" i="0" u="none" strike="noStrike" cap="none" dirty="0">
                <a:solidFill>
                  <a:srgbClr val="C74DED"/>
                </a:solidFill>
                <a:latin typeface="Consolas"/>
                <a:ea typeface="Consolas"/>
                <a:cs typeface="Consolas"/>
                <a:sym typeface="Consolas"/>
              </a:rPr>
              <a:t>var</a:t>
            </a:r>
            <a:r>
              <a:rPr lang="es" sz="1200" b="0" i="0" u="none" strike="noStrike" cap="none" dirty="0">
                <a:solidFill>
                  <a:srgbClr val="D5CED9"/>
                </a:solidFill>
                <a:latin typeface="Consolas"/>
                <a:ea typeface="Consolas"/>
                <a:cs typeface="Consolas"/>
                <a:sym typeface="Consolas"/>
              </a:rPr>
              <a:t> </a:t>
            </a:r>
            <a:r>
              <a:rPr lang="es" sz="1200" b="0" i="0" u="none" strike="noStrike" cap="none" dirty="0">
                <a:solidFill>
                  <a:srgbClr val="00E8C6"/>
                </a:solidFill>
                <a:latin typeface="Consolas"/>
                <a:ea typeface="Consolas"/>
                <a:cs typeface="Consolas"/>
                <a:sym typeface="Consolas"/>
              </a:rPr>
              <a:t>resultado</a:t>
            </a:r>
            <a:r>
              <a:rPr lang="es" sz="1200" b="0" i="0" u="none" strike="noStrike" cap="none" dirty="0">
                <a:solidFill>
                  <a:srgbClr val="D5CED9"/>
                </a:solidFill>
                <a:latin typeface="Consolas"/>
                <a:ea typeface="Consolas"/>
                <a:cs typeface="Consolas"/>
                <a:sym typeface="Consolas"/>
              </a:rPr>
              <a:t> </a:t>
            </a:r>
            <a:r>
              <a:rPr lang="es" sz="1200" b="0" i="0" u="none" strike="noStrike" cap="none" dirty="0">
                <a:solidFill>
                  <a:srgbClr val="EE5D43"/>
                </a:solidFill>
                <a:latin typeface="Consolas"/>
                <a:ea typeface="Consolas"/>
                <a:cs typeface="Consolas"/>
                <a:sym typeface="Consolas"/>
              </a:rPr>
              <a:t>=</a:t>
            </a:r>
            <a:r>
              <a:rPr lang="es" sz="1200" b="0" i="0" u="none" strike="noStrike" cap="none" dirty="0">
                <a:solidFill>
                  <a:srgbClr val="D5CED9"/>
                </a:solidFill>
                <a:latin typeface="Consolas"/>
                <a:ea typeface="Consolas"/>
                <a:cs typeface="Consolas"/>
                <a:sym typeface="Consolas"/>
              </a:rPr>
              <a:t> </a:t>
            </a:r>
            <a:r>
              <a:rPr lang="es" sz="1200" b="0" i="0" u="none" strike="noStrike" cap="none" dirty="0">
                <a:solidFill>
                  <a:srgbClr val="FFE66D"/>
                </a:solidFill>
                <a:latin typeface="Consolas"/>
                <a:ea typeface="Consolas"/>
                <a:cs typeface="Consolas"/>
                <a:sym typeface="Consolas"/>
              </a:rPr>
              <a:t>sumar</a:t>
            </a:r>
            <a:r>
              <a:rPr lang="es" sz="1200" b="0" i="0" u="none" strike="noStrike" cap="none" dirty="0">
                <a:solidFill>
                  <a:srgbClr val="D5CED9"/>
                </a:solidFill>
                <a:latin typeface="Consolas"/>
                <a:ea typeface="Consolas"/>
                <a:cs typeface="Consolas"/>
                <a:sym typeface="Consolas"/>
              </a:rPr>
              <a:t>(</a:t>
            </a:r>
            <a:r>
              <a:rPr lang="es" sz="1200" b="0" i="0" u="none" strike="noStrike" cap="none" dirty="0">
                <a:solidFill>
                  <a:srgbClr val="00E8C6"/>
                </a:solidFill>
                <a:latin typeface="Consolas"/>
                <a:ea typeface="Consolas"/>
                <a:cs typeface="Consolas"/>
                <a:sym typeface="Consolas"/>
              </a:rPr>
              <a:t>a</a:t>
            </a:r>
            <a:r>
              <a:rPr lang="es" sz="1200" b="0" i="0" u="none" strike="noStrike" cap="none" dirty="0">
                <a:solidFill>
                  <a:srgbClr val="D5CED9"/>
                </a:solidFill>
                <a:latin typeface="Consolas"/>
                <a:ea typeface="Consolas"/>
                <a:cs typeface="Consolas"/>
                <a:sym typeface="Consolas"/>
              </a:rPr>
              <a:t>, </a:t>
            </a:r>
            <a:r>
              <a:rPr lang="es" sz="1200" b="0" i="0" u="none" strike="noStrike" cap="none" dirty="0">
                <a:solidFill>
                  <a:srgbClr val="00E8C6"/>
                </a:solidFill>
                <a:latin typeface="Consolas"/>
                <a:ea typeface="Consolas"/>
                <a:cs typeface="Consolas"/>
                <a:sym typeface="Consolas"/>
              </a:rPr>
              <a:t>b</a:t>
            </a:r>
            <a:r>
              <a:rPr lang="es" sz="1200" b="0" i="0" u="none" strike="noStrike" cap="none" dirty="0">
                <a:solidFill>
                  <a:srgbClr val="D5CED9"/>
                </a:solidFill>
                <a:latin typeface="Consolas"/>
                <a:ea typeface="Consolas"/>
                <a:cs typeface="Consolas"/>
                <a:sym typeface="Consolas"/>
              </a:rPr>
              <a:t>); </a:t>
            </a:r>
            <a:r>
              <a:rPr lang="es" sz="1200" b="0" i="0" u="none" strike="noStrike" cap="none" dirty="0">
                <a:solidFill>
                  <a:srgbClr val="5F6167"/>
                </a:solidFill>
                <a:latin typeface="Consolas"/>
                <a:ea typeface="Consolas"/>
                <a:cs typeface="Consolas"/>
                <a:sym typeface="Consolas"/>
              </a:rPr>
              <a:t>// Se guarda 10 en la variable resultado</a:t>
            </a:r>
            <a:endParaRPr sz="1200" b="0" i="0" u="none" strike="noStrike" cap="none" dirty="0">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 sz="1200" b="0" i="0" u="none" strike="noStrike" cap="none" dirty="0">
                <a:solidFill>
                  <a:srgbClr val="F39C12"/>
                </a:solidFill>
                <a:latin typeface="Consolas"/>
                <a:ea typeface="Consolas"/>
                <a:cs typeface="Consolas"/>
                <a:sym typeface="Consolas"/>
              </a:rPr>
              <a:t>console</a:t>
            </a:r>
            <a:r>
              <a:rPr lang="es" sz="1200" b="0" i="0" u="none" strike="noStrike" cap="none" dirty="0">
                <a:solidFill>
                  <a:srgbClr val="D5CED9"/>
                </a:solidFill>
                <a:latin typeface="Consolas"/>
                <a:ea typeface="Consolas"/>
                <a:cs typeface="Consolas"/>
                <a:sym typeface="Consolas"/>
              </a:rPr>
              <a:t>.</a:t>
            </a:r>
            <a:r>
              <a:rPr lang="es" sz="1200" b="0" i="0" u="none" strike="noStrike" cap="none" dirty="0">
                <a:solidFill>
                  <a:srgbClr val="FFE66D"/>
                </a:solidFill>
                <a:latin typeface="Consolas"/>
                <a:ea typeface="Consolas"/>
                <a:cs typeface="Consolas"/>
                <a:sym typeface="Consolas"/>
              </a:rPr>
              <a:t>log</a:t>
            </a:r>
            <a:r>
              <a:rPr lang="es" sz="1200" b="0" i="0" u="none" strike="noStrike" cap="none" dirty="0">
                <a:solidFill>
                  <a:srgbClr val="D5CED9"/>
                </a:solidFill>
                <a:latin typeface="Consolas"/>
                <a:ea typeface="Consolas"/>
                <a:cs typeface="Consolas"/>
                <a:sym typeface="Consolas"/>
              </a:rPr>
              <a:t>(</a:t>
            </a:r>
            <a:r>
              <a:rPr lang="es" sz="1200" b="0" i="0" u="none" strike="noStrike" cap="none" dirty="0">
                <a:solidFill>
                  <a:srgbClr val="96E072"/>
                </a:solidFill>
                <a:latin typeface="Consolas"/>
                <a:ea typeface="Consolas"/>
                <a:cs typeface="Consolas"/>
                <a:sym typeface="Consolas"/>
              </a:rPr>
              <a:t>"La suma entre "</a:t>
            </a:r>
            <a:r>
              <a:rPr lang="es" sz="1200" b="0" i="0" u="none" strike="noStrike" cap="none" dirty="0">
                <a:solidFill>
                  <a:srgbClr val="EE5D43"/>
                </a:solidFill>
                <a:latin typeface="Consolas"/>
                <a:ea typeface="Consolas"/>
                <a:cs typeface="Consolas"/>
                <a:sym typeface="Consolas"/>
              </a:rPr>
              <a:t>+</a:t>
            </a:r>
            <a:r>
              <a:rPr lang="es" sz="1200" b="0" i="0" u="none" strike="noStrike" cap="none" dirty="0">
                <a:solidFill>
                  <a:srgbClr val="D5CED9"/>
                </a:solidFill>
                <a:latin typeface="Consolas"/>
                <a:ea typeface="Consolas"/>
                <a:cs typeface="Consolas"/>
                <a:sym typeface="Consolas"/>
              </a:rPr>
              <a:t> </a:t>
            </a:r>
            <a:r>
              <a:rPr lang="es" sz="1200" b="0" i="0" u="none" strike="noStrike" cap="none" dirty="0">
                <a:solidFill>
                  <a:srgbClr val="00E8C6"/>
                </a:solidFill>
                <a:latin typeface="Consolas"/>
                <a:ea typeface="Consolas"/>
                <a:cs typeface="Consolas"/>
                <a:sym typeface="Consolas"/>
              </a:rPr>
              <a:t>a</a:t>
            </a:r>
            <a:r>
              <a:rPr lang="es" sz="1200" b="0" i="0" u="none" strike="noStrike" cap="none" dirty="0">
                <a:solidFill>
                  <a:srgbClr val="D5CED9"/>
                </a:solidFill>
                <a:latin typeface="Consolas"/>
                <a:ea typeface="Consolas"/>
                <a:cs typeface="Consolas"/>
                <a:sym typeface="Consolas"/>
              </a:rPr>
              <a:t> </a:t>
            </a:r>
            <a:r>
              <a:rPr lang="es" sz="1200" b="0" i="0" u="none" strike="noStrike" cap="none" dirty="0">
                <a:solidFill>
                  <a:srgbClr val="EE5D43"/>
                </a:solidFill>
                <a:latin typeface="Consolas"/>
                <a:ea typeface="Consolas"/>
                <a:cs typeface="Consolas"/>
                <a:sym typeface="Consolas"/>
              </a:rPr>
              <a:t>+</a:t>
            </a:r>
            <a:r>
              <a:rPr lang="es" sz="1200" b="0" i="0" u="none" strike="noStrike" cap="none" dirty="0">
                <a:solidFill>
                  <a:srgbClr val="96E072"/>
                </a:solidFill>
                <a:latin typeface="Consolas"/>
                <a:ea typeface="Consolas"/>
                <a:cs typeface="Consolas"/>
                <a:sym typeface="Consolas"/>
              </a:rPr>
              <a:t>" y "</a:t>
            </a:r>
            <a:r>
              <a:rPr lang="es" sz="1200" b="0" i="0" u="none" strike="noStrike" cap="none" dirty="0">
                <a:solidFill>
                  <a:srgbClr val="EE5D43"/>
                </a:solidFill>
                <a:latin typeface="Consolas"/>
                <a:ea typeface="Consolas"/>
                <a:cs typeface="Consolas"/>
                <a:sym typeface="Consolas"/>
              </a:rPr>
              <a:t>+</a:t>
            </a:r>
            <a:r>
              <a:rPr lang="es" sz="1200" b="0" i="0" u="none" strike="noStrike" cap="none" dirty="0">
                <a:solidFill>
                  <a:srgbClr val="D5CED9"/>
                </a:solidFill>
                <a:latin typeface="Consolas"/>
                <a:ea typeface="Consolas"/>
                <a:cs typeface="Consolas"/>
                <a:sym typeface="Consolas"/>
              </a:rPr>
              <a:t> </a:t>
            </a:r>
            <a:r>
              <a:rPr lang="es" sz="1200" b="0" i="0" u="none" strike="noStrike" cap="none" dirty="0">
                <a:solidFill>
                  <a:srgbClr val="00E8C6"/>
                </a:solidFill>
                <a:latin typeface="Consolas"/>
                <a:ea typeface="Consolas"/>
                <a:cs typeface="Consolas"/>
                <a:sym typeface="Consolas"/>
              </a:rPr>
              <a:t>b</a:t>
            </a:r>
            <a:r>
              <a:rPr lang="es" sz="1200" b="0" i="0" u="none" strike="noStrike" cap="none" dirty="0">
                <a:solidFill>
                  <a:srgbClr val="D5CED9"/>
                </a:solidFill>
                <a:latin typeface="Consolas"/>
                <a:ea typeface="Consolas"/>
                <a:cs typeface="Consolas"/>
                <a:sym typeface="Consolas"/>
              </a:rPr>
              <a:t> </a:t>
            </a:r>
            <a:r>
              <a:rPr lang="es" sz="1200" b="0" i="0" u="none" strike="noStrike" cap="none" dirty="0">
                <a:solidFill>
                  <a:srgbClr val="EE5D43"/>
                </a:solidFill>
                <a:latin typeface="Consolas"/>
                <a:ea typeface="Consolas"/>
                <a:cs typeface="Consolas"/>
                <a:sym typeface="Consolas"/>
              </a:rPr>
              <a:t>+</a:t>
            </a:r>
            <a:r>
              <a:rPr lang="es" sz="1200" b="0" i="0" u="none" strike="noStrike" cap="none" dirty="0">
                <a:solidFill>
                  <a:srgbClr val="96E072"/>
                </a:solidFill>
                <a:latin typeface="Consolas"/>
                <a:ea typeface="Consolas"/>
                <a:cs typeface="Consolas"/>
                <a:sym typeface="Consolas"/>
              </a:rPr>
              <a:t>" es: "</a:t>
            </a:r>
            <a:r>
              <a:rPr lang="es" sz="1200" b="0" i="0" u="none" strike="noStrike" cap="none" dirty="0">
                <a:solidFill>
                  <a:srgbClr val="EE5D43"/>
                </a:solidFill>
                <a:latin typeface="Consolas"/>
                <a:ea typeface="Consolas"/>
                <a:cs typeface="Consolas"/>
                <a:sym typeface="Consolas"/>
              </a:rPr>
              <a:t>+</a:t>
            </a:r>
            <a:r>
              <a:rPr lang="es" sz="1200" b="0" i="0" u="none" strike="noStrike" cap="none" dirty="0">
                <a:solidFill>
                  <a:srgbClr val="D5CED9"/>
                </a:solidFill>
                <a:latin typeface="Consolas"/>
                <a:ea typeface="Consolas"/>
                <a:cs typeface="Consolas"/>
                <a:sym typeface="Consolas"/>
              </a:rPr>
              <a:t> </a:t>
            </a:r>
            <a:r>
              <a:rPr lang="es" sz="1200" b="0" i="0" u="none" strike="noStrike" cap="none" dirty="0">
                <a:solidFill>
                  <a:srgbClr val="00E8C6"/>
                </a:solidFill>
                <a:latin typeface="Consolas"/>
                <a:ea typeface="Consolas"/>
                <a:cs typeface="Consolas"/>
                <a:sym typeface="Consolas"/>
              </a:rPr>
              <a:t>resultado</a:t>
            </a:r>
            <a:r>
              <a:rPr lang="es" sz="1200" b="0" i="0" u="none" strike="noStrike" cap="none" dirty="0">
                <a:solidFill>
                  <a:srgbClr val="D5CED9"/>
                </a:solidFill>
                <a:latin typeface="Consolas"/>
                <a:ea typeface="Consolas"/>
                <a:cs typeface="Consolas"/>
                <a:sym typeface="Consolas"/>
              </a:rPr>
              <a:t>);</a:t>
            </a:r>
            <a:endParaRPr sz="1200" b="0" i="0" u="none" strike="noStrike" cap="none" dirty="0">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9"/>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Funciones | Devolución de valores</a:t>
            </a:r>
            <a:endParaRPr/>
          </a:p>
        </p:txBody>
      </p:sp>
      <p:sp>
        <p:nvSpPr>
          <p:cNvPr id="284" name="Google Shape;284;p19"/>
          <p:cNvSpPr txBox="1">
            <a:spLocks noGrp="1"/>
          </p:cNvSpPr>
          <p:nvPr>
            <p:ph type="body" idx="1"/>
          </p:nvPr>
        </p:nvSpPr>
        <p:spPr>
          <a:xfrm>
            <a:off x="432025" y="1304875"/>
            <a:ext cx="8280000" cy="39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SzPts val="1800"/>
              <a:buNone/>
            </a:pPr>
            <a:r>
              <a:rPr lang="es" sz="1650"/>
              <a:t>Veamos dos funciones que hacen lo mismo, una retorna valores y otra no:</a:t>
            </a:r>
            <a:endParaRPr sz="1650"/>
          </a:p>
        </p:txBody>
      </p:sp>
      <p:sp>
        <p:nvSpPr>
          <p:cNvPr id="285" name="Google Shape;285;p19"/>
          <p:cNvSpPr/>
          <p:nvPr/>
        </p:nvSpPr>
        <p:spPr>
          <a:xfrm>
            <a:off x="552860" y="1778900"/>
            <a:ext cx="3949500" cy="10464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C74DED"/>
                </a:solidFill>
                <a:latin typeface="Consolas"/>
                <a:ea typeface="Consolas"/>
                <a:cs typeface="Consolas"/>
                <a:sym typeface="Consolas"/>
              </a:rPr>
              <a:t>function</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FE66D"/>
                </a:solidFill>
                <a:latin typeface="Consolas"/>
                <a:ea typeface="Consolas"/>
                <a:cs typeface="Consolas"/>
                <a:sym typeface="Consolas"/>
              </a:rPr>
              <a:t>sumar</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00E8C6"/>
                </a:solidFill>
                <a:latin typeface="Consolas"/>
                <a:ea typeface="Consolas"/>
                <a:cs typeface="Consolas"/>
                <a:sym typeface="Consolas"/>
              </a:rPr>
              <a:t>num1</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num2</a:t>
            </a:r>
            <a:r>
              <a:rPr lang="es" sz="1200" b="0" i="0" u="none" strike="noStrike" cap="none">
                <a:solidFill>
                  <a:srgbClr val="D5CED9"/>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C74DED"/>
                </a:solidFill>
                <a:latin typeface="Consolas"/>
                <a:ea typeface="Consolas"/>
                <a:cs typeface="Consolas"/>
                <a:sym typeface="Consolas"/>
              </a:rPr>
              <a:t>var</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suma</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num1</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num2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console</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log</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96E072"/>
                </a:solidFill>
                <a:latin typeface="Consolas"/>
                <a:ea typeface="Consolas"/>
                <a:cs typeface="Consolas"/>
                <a:sym typeface="Consolas"/>
              </a:rPr>
              <a:t>"La suma es "</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suma</a:t>
            </a:r>
            <a:r>
              <a:rPr lang="es" sz="1200" b="0" i="0" u="none" strike="noStrike" cap="none">
                <a:solidFill>
                  <a:srgbClr val="D5CED9"/>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D5CED9"/>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FFE66D"/>
                </a:solidFill>
                <a:latin typeface="Consolas"/>
                <a:ea typeface="Consolas"/>
                <a:cs typeface="Consolas"/>
                <a:sym typeface="Consolas"/>
              </a:rPr>
              <a:t>sumar</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2</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5</a:t>
            </a:r>
            <a:r>
              <a:rPr lang="es" sz="1200" b="0" i="0" u="none" strike="noStrike" cap="none">
                <a:solidFill>
                  <a:srgbClr val="D5CED9"/>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p:txBody>
      </p:sp>
      <p:sp>
        <p:nvSpPr>
          <p:cNvPr id="286" name="Google Shape;286;p19"/>
          <p:cNvSpPr/>
          <p:nvPr/>
        </p:nvSpPr>
        <p:spPr>
          <a:xfrm>
            <a:off x="552850" y="2988775"/>
            <a:ext cx="3949500" cy="16311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C74DED"/>
                </a:solidFill>
                <a:latin typeface="Consolas"/>
                <a:ea typeface="Consolas"/>
                <a:cs typeface="Consolas"/>
                <a:sym typeface="Consolas"/>
              </a:rPr>
              <a:t>function</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FE66D"/>
                </a:solidFill>
                <a:latin typeface="Consolas"/>
                <a:ea typeface="Consolas"/>
                <a:cs typeface="Consolas"/>
                <a:sym typeface="Consolas"/>
              </a:rPr>
              <a:t>sumarDos</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00E8C6"/>
                </a:solidFill>
                <a:latin typeface="Consolas"/>
                <a:ea typeface="Consolas"/>
                <a:cs typeface="Consolas"/>
                <a:sym typeface="Consolas"/>
              </a:rPr>
              <a:t>num1</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num2</a:t>
            </a:r>
            <a:r>
              <a:rPr lang="es" sz="1200" b="0" i="0" u="none" strike="noStrike" cap="none">
                <a:solidFill>
                  <a:srgbClr val="D5CED9"/>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C74DED"/>
                </a:solidFill>
                <a:latin typeface="Consolas"/>
                <a:ea typeface="Consolas"/>
                <a:cs typeface="Consolas"/>
                <a:sym typeface="Consolas"/>
              </a:rPr>
              <a:t>var</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suma</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num1</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num2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C74DED"/>
                </a:solidFill>
                <a:latin typeface="Consolas"/>
                <a:ea typeface="Consolas"/>
                <a:cs typeface="Consolas"/>
                <a:sym typeface="Consolas"/>
              </a:rPr>
              <a:t>return</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suma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D5CED9"/>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00E8C6"/>
                </a:solidFill>
                <a:latin typeface="Consolas"/>
                <a:ea typeface="Consolas"/>
                <a:cs typeface="Consolas"/>
                <a:sym typeface="Consolas"/>
              </a:rPr>
              <a:t>n1</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00E8C6"/>
                </a:solidFill>
                <a:latin typeface="Consolas"/>
                <a:ea typeface="Consolas"/>
                <a:cs typeface="Consolas"/>
                <a:sym typeface="Consolas"/>
              </a:rPr>
              <a:t>n2</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3</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C74DED"/>
                </a:solidFill>
                <a:latin typeface="Consolas"/>
                <a:ea typeface="Consolas"/>
                <a:cs typeface="Consolas"/>
                <a:sym typeface="Consolas"/>
              </a:rPr>
              <a:t>var</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resultado</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FE66D"/>
                </a:solidFill>
                <a:latin typeface="Consolas"/>
                <a:ea typeface="Consolas"/>
                <a:cs typeface="Consolas"/>
                <a:sym typeface="Consolas"/>
              </a:rPr>
              <a:t>sumarDos</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00E8C6"/>
                </a:solidFill>
                <a:latin typeface="Consolas"/>
                <a:ea typeface="Consolas"/>
                <a:cs typeface="Consolas"/>
                <a:sym typeface="Consolas"/>
              </a:rPr>
              <a:t>n1</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n2</a:t>
            </a:r>
            <a:r>
              <a:rPr lang="es" sz="1200" b="0" i="0" u="none" strike="noStrike" cap="none">
                <a:solidFill>
                  <a:srgbClr val="D5CED9"/>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F39C12"/>
                </a:solidFill>
                <a:latin typeface="Consolas"/>
                <a:ea typeface="Consolas"/>
                <a:cs typeface="Consolas"/>
                <a:sym typeface="Consolas"/>
              </a:rPr>
              <a:t>console</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log</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96E072"/>
                </a:solidFill>
                <a:latin typeface="Consolas"/>
                <a:ea typeface="Consolas"/>
                <a:cs typeface="Consolas"/>
                <a:sym typeface="Consolas"/>
              </a:rPr>
              <a:t>"El resultado es: "</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resultado</a:t>
            </a:r>
            <a:r>
              <a:rPr lang="es" sz="1200" b="0" i="0" u="none" strike="noStrike" cap="none">
                <a:solidFill>
                  <a:srgbClr val="D5CED9"/>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p:txBody>
      </p:sp>
      <p:sp>
        <p:nvSpPr>
          <p:cNvPr id="287" name="Google Shape;287;p19"/>
          <p:cNvSpPr/>
          <p:nvPr/>
        </p:nvSpPr>
        <p:spPr>
          <a:xfrm>
            <a:off x="4572000" y="3020975"/>
            <a:ext cx="4140000" cy="1559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600"/>
              </a:spcAft>
              <a:buClr>
                <a:srgbClr val="595959"/>
              </a:buClr>
              <a:buSzPts val="1400"/>
              <a:buFont typeface="Montserrat"/>
              <a:buNone/>
            </a:pPr>
            <a:r>
              <a:rPr lang="es" sz="1400" b="0" i="0" u="none" strike="noStrike" cap="none">
                <a:solidFill>
                  <a:schemeClr val="dk2"/>
                </a:solidFill>
                <a:latin typeface="Montserrat"/>
                <a:ea typeface="Montserrat"/>
                <a:cs typeface="Montserrat"/>
                <a:sym typeface="Montserrat"/>
              </a:rPr>
              <a:t>En este caso la función devuelve un valor, y se almacena en una variable llamada </a:t>
            </a:r>
            <a:r>
              <a:rPr lang="es" sz="1400" b="1" i="0" u="none" strike="noStrike" cap="none">
                <a:solidFill>
                  <a:schemeClr val="dk2"/>
                </a:solidFill>
                <a:latin typeface="Montserrat"/>
                <a:ea typeface="Montserrat"/>
                <a:cs typeface="Montserrat"/>
                <a:sym typeface="Montserrat"/>
              </a:rPr>
              <a:t>resultado</a:t>
            </a:r>
            <a:r>
              <a:rPr lang="es" sz="1400" b="0" i="0" u="none" strike="noStrike" cap="none">
                <a:solidFill>
                  <a:schemeClr val="dk2"/>
                </a:solidFill>
                <a:latin typeface="Montserrat"/>
                <a:ea typeface="Montserrat"/>
                <a:cs typeface="Montserrat"/>
                <a:sym typeface="Montserrat"/>
              </a:rPr>
              <a:t> que contiene la suma de dos valores realizada por la función </a:t>
            </a:r>
            <a:r>
              <a:rPr lang="es" sz="1400" b="1" i="0" u="none" strike="noStrike" cap="none">
                <a:solidFill>
                  <a:schemeClr val="dk2"/>
                </a:solidFill>
                <a:latin typeface="Montserrat"/>
                <a:ea typeface="Montserrat"/>
                <a:cs typeface="Montserrat"/>
                <a:sym typeface="Montserrat"/>
              </a:rPr>
              <a:t>sumarDos</a:t>
            </a:r>
            <a:r>
              <a:rPr lang="es" sz="1400" b="0" i="0" u="none" strike="noStrike" cap="none">
                <a:solidFill>
                  <a:schemeClr val="dk2"/>
                </a:solidFill>
                <a:latin typeface="Montserrat"/>
                <a:ea typeface="Montserrat"/>
                <a:cs typeface="Montserrat"/>
                <a:sym typeface="Montserrat"/>
              </a:rPr>
              <a:t>.</a:t>
            </a:r>
            <a:endParaRPr sz="1400" b="0" i="0" u="none" strike="noStrike" cap="none">
              <a:solidFill>
                <a:schemeClr val="dk2"/>
              </a:solidFill>
              <a:latin typeface="Montserrat"/>
              <a:ea typeface="Montserrat"/>
              <a:cs typeface="Montserrat"/>
              <a:sym typeface="Montserrat"/>
            </a:endParaRPr>
          </a:p>
        </p:txBody>
      </p:sp>
      <p:sp>
        <p:nvSpPr>
          <p:cNvPr id="288" name="Google Shape;288;p19"/>
          <p:cNvSpPr/>
          <p:nvPr/>
        </p:nvSpPr>
        <p:spPr>
          <a:xfrm>
            <a:off x="4674900" y="1748900"/>
            <a:ext cx="4140000" cy="1106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600"/>
              </a:spcAft>
              <a:buClr>
                <a:schemeClr val="dk1"/>
              </a:buClr>
              <a:buSzPts val="1100"/>
              <a:buFont typeface="Arial"/>
              <a:buNone/>
            </a:pPr>
            <a:r>
              <a:rPr lang="es" sz="1400" b="0" i="0" u="none" strike="noStrike" cap="none">
                <a:solidFill>
                  <a:schemeClr val="dk2"/>
                </a:solidFill>
                <a:latin typeface="Montserrat"/>
                <a:ea typeface="Montserrat"/>
                <a:cs typeface="Montserrat"/>
                <a:sym typeface="Montserrat"/>
              </a:rPr>
              <a:t>Esta función muestra “La suma es …” en la consola, pero no retorna ningún valor al programa.</a:t>
            </a:r>
            <a:endParaRPr sz="1200" b="0" i="0" u="none" strike="noStrike" cap="none">
              <a:solidFill>
                <a:schemeClr val="dk2"/>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3"/>
          <p:cNvSpPr txBox="1">
            <a:spLocks noGrp="1"/>
          </p:cNvSpPr>
          <p:nvPr>
            <p:ph type="ctrTitle"/>
          </p:nvPr>
        </p:nvSpPr>
        <p:spPr>
          <a:xfrm>
            <a:off x="311700" y="1226800"/>
            <a:ext cx="8520600" cy="15705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Clr>
                <a:schemeClr val="dk1"/>
              </a:buClr>
              <a:buSzPts val="1100"/>
              <a:buFont typeface="Arial"/>
              <a:buNone/>
            </a:pPr>
            <a:r>
              <a:rPr lang="es"/>
              <a:t>Les damos la bienvenida</a:t>
            </a:r>
            <a:endParaRPr/>
          </a:p>
        </p:txBody>
      </p:sp>
      <p:sp>
        <p:nvSpPr>
          <p:cNvPr id="157" name="Google Shape;157;p3"/>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500"/>
              <a:buNone/>
            </a:pPr>
            <a:r>
              <a:rPr lang="es"/>
              <a:t>Vamos a comenzar a grabar la clase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20"/>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Funciones | Devolución de valores</a:t>
            </a:r>
            <a:endParaRPr/>
          </a:p>
        </p:txBody>
      </p:sp>
      <p:sp>
        <p:nvSpPr>
          <p:cNvPr id="294" name="Google Shape;294;p20"/>
          <p:cNvSpPr txBox="1">
            <a:spLocks noGrp="1"/>
          </p:cNvSpPr>
          <p:nvPr>
            <p:ph type="body" idx="1"/>
          </p:nvPr>
        </p:nvSpPr>
        <p:spPr>
          <a:xfrm>
            <a:off x="432025" y="1304875"/>
            <a:ext cx="8280000" cy="39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s" sz="1650"/>
              <a:t>Otra alternativa es hacer que la función guarde directamente el resultado que devuelve en una variable:</a:t>
            </a:r>
            <a:endParaRPr sz="1650"/>
          </a:p>
          <a:p>
            <a:pPr marL="0" lvl="0" indent="0" algn="l" rtl="0">
              <a:lnSpc>
                <a:spcPct val="115000"/>
              </a:lnSpc>
              <a:spcBef>
                <a:spcPts val="1200"/>
              </a:spcBef>
              <a:spcAft>
                <a:spcPts val="1200"/>
              </a:spcAft>
              <a:buSzPts val="1800"/>
              <a:buNone/>
            </a:pPr>
            <a:endParaRPr sz="1650"/>
          </a:p>
        </p:txBody>
      </p:sp>
      <p:sp>
        <p:nvSpPr>
          <p:cNvPr id="295" name="Google Shape;295;p20"/>
          <p:cNvSpPr/>
          <p:nvPr/>
        </p:nvSpPr>
        <p:spPr>
          <a:xfrm>
            <a:off x="5378950" y="3011700"/>
            <a:ext cx="3210900" cy="1559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chemeClr val="dk2"/>
                </a:solidFill>
                <a:latin typeface="Montserrat"/>
                <a:ea typeface="Montserrat"/>
                <a:cs typeface="Montserrat"/>
                <a:sym typeface="Montserrat"/>
              </a:rPr>
              <a:t>En este caso se piden dos valores y si la condición no se cumple se asume que el </a:t>
            </a:r>
            <a:r>
              <a:rPr lang="es" sz="1400" b="1" i="0" u="none" strike="noStrike" cap="none">
                <a:solidFill>
                  <a:schemeClr val="dk2"/>
                </a:solidFill>
                <a:latin typeface="Montserrat"/>
                <a:ea typeface="Montserrat"/>
                <a:cs typeface="Montserrat"/>
                <a:sym typeface="Montserrat"/>
              </a:rPr>
              <a:t>valor2</a:t>
            </a:r>
            <a:r>
              <a:rPr lang="es" sz="1400" b="0" i="0" u="none" strike="noStrike" cap="none">
                <a:solidFill>
                  <a:schemeClr val="dk2"/>
                </a:solidFill>
                <a:latin typeface="Montserrat"/>
                <a:ea typeface="Montserrat"/>
                <a:cs typeface="Montserrat"/>
                <a:sym typeface="Montserrat"/>
              </a:rPr>
              <a:t> es el máximo (no es necesario un </a:t>
            </a:r>
            <a:r>
              <a:rPr lang="es" sz="1400" b="1" i="0" u="none" strike="noStrike" cap="none">
                <a:solidFill>
                  <a:schemeClr val="dk2"/>
                </a:solidFill>
                <a:latin typeface="Montserrat"/>
                <a:ea typeface="Montserrat"/>
                <a:cs typeface="Montserrat"/>
                <a:sym typeface="Montserrat"/>
              </a:rPr>
              <a:t>else</a:t>
            </a:r>
            <a:r>
              <a:rPr lang="es" sz="1400" b="0" i="0" u="none" strike="noStrike" cap="none">
                <a:solidFill>
                  <a:schemeClr val="dk2"/>
                </a:solidFill>
                <a:latin typeface="Montserrat"/>
                <a:ea typeface="Montserrat"/>
                <a:cs typeface="Montserrat"/>
                <a:sym typeface="Montserrat"/>
              </a:rPr>
              <a:t>) </a:t>
            </a:r>
            <a:endParaRPr sz="1400" b="0" i="0" u="none" strike="noStrike" cap="none">
              <a:solidFill>
                <a:schemeClr val="dk2"/>
              </a:solidFill>
              <a:latin typeface="Montserrat"/>
              <a:ea typeface="Montserrat"/>
              <a:cs typeface="Montserrat"/>
              <a:sym typeface="Montserrat"/>
            </a:endParaRPr>
          </a:p>
          <a:p>
            <a:pPr marL="0" marR="0" lvl="0" indent="0" algn="l" rtl="0">
              <a:lnSpc>
                <a:spcPct val="100000"/>
              </a:lnSpc>
              <a:spcBef>
                <a:spcPts val="600"/>
              </a:spcBef>
              <a:spcAft>
                <a:spcPts val="0"/>
              </a:spcAft>
              <a:buClr>
                <a:schemeClr val="dk1"/>
              </a:buClr>
              <a:buSzPts val="1100"/>
              <a:buFont typeface="Arial"/>
              <a:buNone/>
            </a:pPr>
            <a:endParaRPr sz="1400" b="0" i="0" u="none" strike="noStrike" cap="none">
              <a:solidFill>
                <a:schemeClr val="dk2"/>
              </a:solidFill>
              <a:latin typeface="Montserrat"/>
              <a:ea typeface="Montserrat"/>
              <a:cs typeface="Montserrat"/>
              <a:sym typeface="Montserrat"/>
            </a:endParaRPr>
          </a:p>
          <a:p>
            <a:pPr marL="0" marR="0" lvl="0" indent="0" algn="l" rtl="0">
              <a:lnSpc>
                <a:spcPct val="100000"/>
              </a:lnSpc>
              <a:spcBef>
                <a:spcPts val="600"/>
              </a:spcBef>
              <a:spcAft>
                <a:spcPts val="600"/>
              </a:spcAft>
              <a:buClr>
                <a:srgbClr val="595959"/>
              </a:buClr>
              <a:buSzPts val="1400"/>
              <a:buFont typeface="Montserrat"/>
              <a:buNone/>
            </a:pPr>
            <a:endParaRPr sz="1400" b="0" i="0" u="none" strike="noStrike" cap="none">
              <a:solidFill>
                <a:schemeClr val="dk2"/>
              </a:solidFill>
              <a:latin typeface="Montserrat"/>
              <a:ea typeface="Montserrat"/>
              <a:cs typeface="Montserrat"/>
              <a:sym typeface="Montserrat"/>
            </a:endParaRPr>
          </a:p>
        </p:txBody>
      </p:sp>
      <p:sp>
        <p:nvSpPr>
          <p:cNvPr id="296" name="Google Shape;296;p20"/>
          <p:cNvSpPr/>
          <p:nvPr/>
        </p:nvSpPr>
        <p:spPr>
          <a:xfrm>
            <a:off x="5342400" y="1947200"/>
            <a:ext cx="3472500" cy="628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600"/>
              </a:spcAft>
              <a:buClr>
                <a:schemeClr val="dk1"/>
              </a:buClr>
              <a:buSzPts val="1100"/>
              <a:buFont typeface="Arial"/>
              <a:buNone/>
            </a:pPr>
            <a:r>
              <a:rPr lang="es" sz="1400" b="0" i="0" u="none" strike="noStrike" cap="none">
                <a:solidFill>
                  <a:schemeClr val="dk2"/>
                </a:solidFill>
                <a:latin typeface="Montserrat"/>
                <a:ea typeface="Montserrat"/>
                <a:cs typeface="Montserrat"/>
                <a:sym typeface="Montserrat"/>
              </a:rPr>
              <a:t>Al retornar un valor, éste se guarda en la variable suma.</a:t>
            </a:r>
            <a:endParaRPr sz="1200" b="0" i="0" u="none" strike="noStrike" cap="none">
              <a:solidFill>
                <a:schemeClr val="dk2"/>
              </a:solidFill>
              <a:latin typeface="Montserrat"/>
              <a:ea typeface="Montserrat"/>
              <a:cs typeface="Montserrat"/>
              <a:sym typeface="Montserrat"/>
            </a:endParaRPr>
          </a:p>
        </p:txBody>
      </p:sp>
      <p:sp>
        <p:nvSpPr>
          <p:cNvPr id="297" name="Google Shape;297;p20"/>
          <p:cNvSpPr/>
          <p:nvPr/>
        </p:nvSpPr>
        <p:spPr>
          <a:xfrm>
            <a:off x="484750" y="2023400"/>
            <a:ext cx="4894200" cy="9540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C74DED"/>
                </a:solidFill>
                <a:latin typeface="Consolas"/>
                <a:ea typeface="Consolas"/>
                <a:cs typeface="Consolas"/>
                <a:sym typeface="Consolas"/>
              </a:rPr>
              <a:t>var</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FE66D"/>
                </a:solidFill>
                <a:latin typeface="Consolas"/>
                <a:ea typeface="Consolas"/>
                <a:cs typeface="Consolas"/>
                <a:sym typeface="Consolas"/>
              </a:rPr>
              <a:t>suma</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C74DED"/>
                </a:solidFill>
                <a:latin typeface="Consolas"/>
                <a:ea typeface="Consolas"/>
                <a:cs typeface="Consolas"/>
                <a:sym typeface="Consolas"/>
              </a:rPr>
              <a:t>function</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FE66D"/>
                </a:solidFill>
                <a:latin typeface="Consolas"/>
                <a:ea typeface="Consolas"/>
                <a:cs typeface="Consolas"/>
                <a:sym typeface="Consolas"/>
              </a:rPr>
              <a:t>sumarTres</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00E8C6"/>
                </a:solidFill>
                <a:latin typeface="Consolas"/>
                <a:ea typeface="Consolas"/>
                <a:cs typeface="Consolas"/>
                <a:sym typeface="Consolas"/>
              </a:rPr>
              <a:t>numero1</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numero2</a:t>
            </a:r>
            <a:r>
              <a:rPr lang="es" sz="1200" b="0" i="0" u="none" strike="noStrike" cap="none">
                <a:solidFill>
                  <a:srgbClr val="D5CED9"/>
                </a:solidFill>
                <a:latin typeface="Consolas"/>
                <a:ea typeface="Consolas"/>
                <a:cs typeface="Consolas"/>
                <a:sym typeface="Consolas"/>
              </a:rPr>
              <a:t>) {</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C74DED"/>
                </a:solidFill>
                <a:latin typeface="Consolas"/>
                <a:ea typeface="Consolas"/>
                <a:cs typeface="Consolas"/>
                <a:sym typeface="Consolas"/>
              </a:rPr>
              <a:t>return</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numero1</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numero2</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D5CED9"/>
                </a:solidFill>
                <a:latin typeface="Consolas"/>
                <a:ea typeface="Consolas"/>
                <a:cs typeface="Consolas"/>
                <a:sym typeface="Consolas"/>
              </a:rPr>
              <a:t>}</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F39C12"/>
                </a:solidFill>
                <a:latin typeface="Consolas"/>
                <a:ea typeface="Consolas"/>
                <a:cs typeface="Consolas"/>
                <a:sym typeface="Consolas"/>
              </a:rPr>
              <a:t>console</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log</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suma</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40</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15</a:t>
            </a:r>
            <a:r>
              <a:rPr lang="es" sz="1200" b="0" i="0" u="none" strike="noStrike" cap="none">
                <a:solidFill>
                  <a:srgbClr val="D5CED9"/>
                </a:solidFill>
                <a:latin typeface="Consolas"/>
                <a:ea typeface="Consolas"/>
                <a:cs typeface="Consolas"/>
                <a:sym typeface="Consolas"/>
              </a:rPr>
              <a:t>))</a:t>
            </a:r>
            <a:endParaRPr sz="1200" b="0" i="0" u="none" strike="noStrike" cap="none">
              <a:solidFill>
                <a:srgbClr val="000000"/>
              </a:solidFill>
              <a:latin typeface="Arial"/>
              <a:ea typeface="Arial"/>
              <a:cs typeface="Arial"/>
              <a:sym typeface="Arial"/>
            </a:endParaRPr>
          </a:p>
        </p:txBody>
      </p:sp>
      <p:sp>
        <p:nvSpPr>
          <p:cNvPr id="298" name="Google Shape;298;p20"/>
          <p:cNvSpPr/>
          <p:nvPr/>
        </p:nvSpPr>
        <p:spPr>
          <a:xfrm>
            <a:off x="484750" y="3048750"/>
            <a:ext cx="4894200" cy="14850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C74DED"/>
                </a:solidFill>
                <a:latin typeface="Consolas"/>
                <a:ea typeface="Consolas"/>
                <a:cs typeface="Consolas"/>
                <a:sym typeface="Consolas"/>
              </a:rPr>
              <a:t>var</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FE66D"/>
                </a:solidFill>
                <a:latin typeface="Consolas"/>
                <a:ea typeface="Consolas"/>
                <a:cs typeface="Consolas"/>
                <a:sym typeface="Consolas"/>
              </a:rPr>
              <a:t>numeroMaximo</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C74DED"/>
                </a:solidFill>
                <a:latin typeface="Consolas"/>
                <a:ea typeface="Consolas"/>
                <a:cs typeface="Consolas"/>
                <a:sym typeface="Consolas"/>
              </a:rPr>
              <a:t>function</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valor1</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valor2</a:t>
            </a:r>
            <a:r>
              <a:rPr lang="es" sz="1200" b="0" i="0" u="none" strike="noStrike" cap="none">
                <a:solidFill>
                  <a:srgbClr val="D5CED9"/>
                </a:solidFill>
                <a:latin typeface="Consolas"/>
                <a:ea typeface="Consolas"/>
                <a:cs typeface="Consolas"/>
                <a:sym typeface="Consolas"/>
              </a:rPr>
              <a:t>) {</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C74DED"/>
                </a:solidFill>
                <a:latin typeface="Consolas"/>
                <a:ea typeface="Consolas"/>
                <a:cs typeface="Consolas"/>
                <a:sym typeface="Consolas"/>
              </a:rPr>
              <a:t>if</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valor1</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&gt;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valor2</a:t>
            </a:r>
            <a:r>
              <a:rPr lang="es" sz="1200" b="0" i="0" u="none" strike="noStrike" cap="none">
                <a:solidFill>
                  <a:srgbClr val="D5CED9"/>
                </a:solidFill>
                <a:latin typeface="Consolas"/>
                <a:ea typeface="Consolas"/>
                <a:cs typeface="Consolas"/>
                <a:sym typeface="Consolas"/>
              </a:rPr>
              <a:t>) {  </a:t>
            </a:r>
            <a:r>
              <a:rPr lang="es" sz="1200" b="0" i="0" u="none" strike="noStrike" cap="none">
                <a:solidFill>
                  <a:srgbClr val="C74DED"/>
                </a:solidFill>
                <a:latin typeface="Consolas"/>
                <a:ea typeface="Consolas"/>
                <a:cs typeface="Consolas"/>
                <a:sym typeface="Consolas"/>
              </a:rPr>
              <a:t>return</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valor1</a:t>
            </a:r>
            <a:r>
              <a:rPr lang="es" sz="1200" b="0" i="0" u="none" strike="noStrike" cap="none">
                <a:solidFill>
                  <a:srgbClr val="D5CED9"/>
                </a:solidFill>
                <a:latin typeface="Consolas"/>
                <a:ea typeface="Consolas"/>
                <a:cs typeface="Consolas"/>
                <a:sym typeface="Consolas"/>
              </a:rPr>
              <a:t> }</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C74DED"/>
                </a:solidFill>
                <a:latin typeface="Consolas"/>
                <a:ea typeface="Consolas"/>
                <a:cs typeface="Consolas"/>
                <a:sym typeface="Consolas"/>
              </a:rPr>
              <a:t>return</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valor2</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D5CED9"/>
                </a:solidFill>
                <a:latin typeface="Consolas"/>
                <a:ea typeface="Consolas"/>
                <a:cs typeface="Consolas"/>
                <a:sym typeface="Consolas"/>
              </a:rPr>
              <a:t>}</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C74DED"/>
                </a:solidFill>
                <a:latin typeface="Consolas"/>
                <a:ea typeface="Consolas"/>
                <a:cs typeface="Consolas"/>
                <a:sym typeface="Consolas"/>
              </a:rPr>
              <a:t>var</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v1</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FE66D"/>
                </a:solidFill>
                <a:latin typeface="Consolas"/>
                <a:ea typeface="Consolas"/>
                <a:cs typeface="Consolas"/>
                <a:sym typeface="Consolas"/>
              </a:rPr>
              <a:t>parseInt</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prompt</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96E072"/>
                </a:solidFill>
                <a:latin typeface="Consolas"/>
                <a:ea typeface="Consolas"/>
                <a:cs typeface="Consolas"/>
                <a:sym typeface="Consolas"/>
              </a:rPr>
              <a:t>"Ingrese un número entero"</a:t>
            </a:r>
            <a:r>
              <a:rPr lang="es" sz="1200" b="0" i="0" u="none" strike="noStrike" cap="none">
                <a:solidFill>
                  <a:srgbClr val="D5CED9"/>
                </a:solidFill>
                <a:latin typeface="Consolas"/>
                <a:ea typeface="Consolas"/>
                <a:cs typeface="Consolas"/>
                <a:sym typeface="Consolas"/>
              </a:rPr>
              <a:t>))</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C74DED"/>
                </a:solidFill>
                <a:latin typeface="Consolas"/>
                <a:ea typeface="Consolas"/>
                <a:cs typeface="Consolas"/>
                <a:sym typeface="Consolas"/>
              </a:rPr>
              <a:t>var</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v2</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FE66D"/>
                </a:solidFill>
                <a:latin typeface="Consolas"/>
                <a:ea typeface="Consolas"/>
                <a:cs typeface="Consolas"/>
                <a:sym typeface="Consolas"/>
              </a:rPr>
              <a:t>parseInt</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prompt</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96E072"/>
                </a:solidFill>
                <a:latin typeface="Consolas"/>
                <a:ea typeface="Consolas"/>
                <a:cs typeface="Consolas"/>
                <a:sym typeface="Consolas"/>
              </a:rPr>
              <a:t>"Ingrese otro número entero"</a:t>
            </a:r>
            <a:r>
              <a:rPr lang="es" sz="1200" b="0" i="0" u="none" strike="noStrike" cap="none">
                <a:solidFill>
                  <a:srgbClr val="D5CED9"/>
                </a:solidFill>
                <a:latin typeface="Consolas"/>
                <a:ea typeface="Consolas"/>
                <a:cs typeface="Consolas"/>
                <a:sym typeface="Consolas"/>
              </a:rPr>
              <a:t>))</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F39C12"/>
                </a:solidFill>
                <a:latin typeface="Consolas"/>
                <a:ea typeface="Consolas"/>
                <a:cs typeface="Consolas"/>
                <a:sym typeface="Consolas"/>
              </a:rPr>
              <a:t>console</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log</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96E072"/>
                </a:solidFill>
                <a:latin typeface="Consolas"/>
                <a:ea typeface="Consolas"/>
                <a:cs typeface="Consolas"/>
                <a:sym typeface="Consolas"/>
              </a:rPr>
              <a:t>"El número máximo es:"</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FE66D"/>
                </a:solidFill>
                <a:latin typeface="Consolas"/>
                <a:ea typeface="Consolas"/>
                <a:cs typeface="Consolas"/>
                <a:sym typeface="Consolas"/>
              </a:rPr>
              <a:t>numeroMaximo</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00E8C6"/>
                </a:solidFill>
                <a:latin typeface="Consolas"/>
                <a:ea typeface="Consolas"/>
                <a:cs typeface="Consolas"/>
                <a:sym typeface="Consolas"/>
              </a:rPr>
              <a:t>v1</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00E8C6"/>
                </a:solidFill>
                <a:latin typeface="Consolas"/>
                <a:ea typeface="Consolas"/>
                <a:cs typeface="Consolas"/>
                <a:sym typeface="Consolas"/>
              </a:rPr>
              <a:t>v2</a:t>
            </a:r>
            <a:r>
              <a:rPr lang="es" sz="1200" b="0" i="0" u="none" strike="noStrike" cap="none">
                <a:solidFill>
                  <a:srgbClr val="D5CED9"/>
                </a:solidFill>
                <a:latin typeface="Consolas"/>
                <a:ea typeface="Consolas"/>
                <a:cs typeface="Consolas"/>
                <a:sym typeface="Consolas"/>
              </a:rPr>
              <a:t>))</a:t>
            </a:r>
            <a:endParaRPr sz="1200" b="0" i="0" u="none" strike="noStrike" cap="non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21"/>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40740"/>
              <a:buFont typeface="Arial"/>
              <a:buNone/>
            </a:pPr>
            <a:r>
              <a:rPr lang="es"/>
              <a:t>Funciones | Función flecha (arrow Function)</a:t>
            </a:r>
            <a:endParaRPr/>
          </a:p>
        </p:txBody>
      </p:sp>
      <p:sp>
        <p:nvSpPr>
          <p:cNvPr id="304" name="Google Shape;304;p21"/>
          <p:cNvSpPr txBox="1">
            <a:spLocks noGrp="1"/>
          </p:cNvSpPr>
          <p:nvPr>
            <p:ph type="body" idx="1"/>
          </p:nvPr>
        </p:nvSpPr>
        <p:spPr>
          <a:xfrm>
            <a:off x="432000" y="1304875"/>
            <a:ext cx="8280000" cy="331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100"/>
              <a:buFont typeface="Arial"/>
              <a:buNone/>
            </a:pPr>
            <a:r>
              <a:rPr lang="es" sz="1650"/>
              <a:t>En </a:t>
            </a:r>
            <a:r>
              <a:rPr lang="es" sz="1650" b="1"/>
              <a:t>JavaScript</a:t>
            </a:r>
            <a:r>
              <a:rPr lang="es" sz="1650"/>
              <a:t> existe la forma resumida de escribir las funciones. Se llaman </a:t>
            </a:r>
            <a:r>
              <a:rPr lang="es" sz="1650" b="1"/>
              <a:t>funciones flecha</a:t>
            </a:r>
            <a:r>
              <a:rPr lang="es" sz="1650"/>
              <a:t>, en alusión a </a:t>
            </a:r>
            <a:r>
              <a:rPr lang="es" sz="1650" b="1"/>
              <a:t>=&gt;</a:t>
            </a:r>
            <a:r>
              <a:rPr lang="es" sz="1650"/>
              <a:t>. Permiten definir funciones de manera más fácil, breve y rápida, aunque están limitadas a funciones más simples. Para crear estas funciones flecha partiremos del ejemplo:</a:t>
            </a:r>
            <a:endParaRPr sz="1650"/>
          </a:p>
          <a:p>
            <a:pPr marL="0" lvl="0" indent="0" algn="l" rtl="0">
              <a:lnSpc>
                <a:spcPct val="115000"/>
              </a:lnSpc>
              <a:spcBef>
                <a:spcPts val="1200"/>
              </a:spcBef>
              <a:spcAft>
                <a:spcPts val="0"/>
              </a:spcAft>
              <a:buClr>
                <a:schemeClr val="dk1"/>
              </a:buClr>
              <a:buSzPts val="1100"/>
              <a:buFont typeface="Arial"/>
              <a:buNone/>
            </a:pPr>
            <a:endParaRPr sz="1650"/>
          </a:p>
          <a:p>
            <a:pPr marL="0" lvl="0" indent="0" algn="l" rtl="0">
              <a:lnSpc>
                <a:spcPct val="115000"/>
              </a:lnSpc>
              <a:spcBef>
                <a:spcPts val="1200"/>
              </a:spcBef>
              <a:spcAft>
                <a:spcPts val="1200"/>
              </a:spcAft>
              <a:buSzPts val="1800"/>
              <a:buNone/>
            </a:pPr>
            <a:endParaRPr sz="1650"/>
          </a:p>
        </p:txBody>
      </p:sp>
      <p:sp>
        <p:nvSpPr>
          <p:cNvPr id="305" name="Google Shape;305;p21"/>
          <p:cNvSpPr/>
          <p:nvPr/>
        </p:nvSpPr>
        <p:spPr>
          <a:xfrm>
            <a:off x="1186158" y="2696620"/>
            <a:ext cx="3299100" cy="11697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5F6167"/>
                </a:solidFill>
                <a:latin typeface="Consolas"/>
                <a:ea typeface="Consolas"/>
                <a:cs typeface="Consolas"/>
                <a:sym typeface="Consolas"/>
              </a:rPr>
              <a:t>// Función tradicional </a:t>
            </a:r>
            <a:endParaRPr sz="14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C74DED"/>
                </a:solidFill>
                <a:latin typeface="Consolas"/>
                <a:ea typeface="Consolas"/>
                <a:cs typeface="Consolas"/>
                <a:sym typeface="Consolas"/>
              </a:rPr>
              <a:t>function</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FFE66D"/>
                </a:solidFill>
                <a:latin typeface="Consolas"/>
                <a:ea typeface="Consolas"/>
                <a:cs typeface="Consolas"/>
                <a:sym typeface="Consolas"/>
              </a:rPr>
              <a:t>cuadrado</a:t>
            </a:r>
            <a:r>
              <a:rPr lang="es" sz="1400" b="0" i="0" u="none" strike="noStrike" cap="none">
                <a:solidFill>
                  <a:srgbClr val="D5CED9"/>
                </a:solidFill>
                <a:latin typeface="Consolas"/>
                <a:ea typeface="Consolas"/>
                <a:cs typeface="Consolas"/>
                <a:sym typeface="Consolas"/>
              </a:rPr>
              <a:t>(</a:t>
            </a:r>
            <a:r>
              <a:rPr lang="es" sz="1400" b="0" i="0" u="none" strike="noStrike" cap="none">
                <a:solidFill>
                  <a:srgbClr val="00E8C6"/>
                </a:solidFill>
                <a:latin typeface="Consolas"/>
                <a:ea typeface="Consolas"/>
                <a:cs typeface="Consolas"/>
                <a:sym typeface="Consolas"/>
              </a:rPr>
              <a:t>x</a:t>
            </a:r>
            <a:r>
              <a:rPr lang="es" sz="1400" b="0" i="0" u="none" strike="noStrike" cap="none">
                <a:solidFill>
                  <a:srgbClr val="D5CED9"/>
                </a:solidFill>
                <a:latin typeface="Consolas"/>
                <a:ea typeface="Consolas"/>
                <a:cs typeface="Consolas"/>
                <a:sym typeface="Consolas"/>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C74DED"/>
                </a:solidFill>
                <a:latin typeface="Consolas"/>
                <a:ea typeface="Consolas"/>
                <a:cs typeface="Consolas"/>
                <a:sym typeface="Consolas"/>
              </a:rPr>
              <a:t>return</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00E8C6"/>
                </a:solidFill>
                <a:latin typeface="Consolas"/>
                <a:ea typeface="Consolas"/>
                <a:cs typeface="Consolas"/>
                <a:sym typeface="Consolas"/>
              </a:rPr>
              <a:t>x</a:t>
            </a:r>
            <a:r>
              <a:rPr lang="es" sz="1400" b="0" i="0" u="none" strike="noStrike" cap="none">
                <a:solidFill>
                  <a:srgbClr val="EE5D43"/>
                </a:solidFill>
                <a:latin typeface="Consolas"/>
                <a:ea typeface="Consolas"/>
                <a:cs typeface="Consolas"/>
                <a:sym typeface="Consolas"/>
              </a:rPr>
              <a:t>*</a:t>
            </a:r>
            <a:r>
              <a:rPr lang="es" sz="1400" b="0" i="0" u="none" strike="noStrike" cap="none">
                <a:solidFill>
                  <a:srgbClr val="00E8C6"/>
                </a:solidFill>
                <a:latin typeface="Consolas"/>
                <a:ea typeface="Consolas"/>
                <a:cs typeface="Consolas"/>
                <a:sym typeface="Consolas"/>
              </a:rPr>
              <a:t>x</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D5CED9"/>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F39C12"/>
                </a:solidFill>
                <a:latin typeface="Consolas"/>
                <a:ea typeface="Consolas"/>
                <a:cs typeface="Consolas"/>
                <a:sym typeface="Consolas"/>
              </a:rPr>
              <a:t>console</a:t>
            </a:r>
            <a:r>
              <a:rPr lang="es" sz="1400" b="0" i="0" u="none" strike="noStrike" cap="none">
                <a:solidFill>
                  <a:srgbClr val="D5CED9"/>
                </a:solidFill>
                <a:latin typeface="Consolas"/>
                <a:ea typeface="Consolas"/>
                <a:cs typeface="Consolas"/>
                <a:sym typeface="Consolas"/>
              </a:rPr>
              <a:t>.</a:t>
            </a:r>
            <a:r>
              <a:rPr lang="es" sz="1400" b="0" i="0" u="none" strike="noStrike" cap="none">
                <a:solidFill>
                  <a:srgbClr val="FFE66D"/>
                </a:solidFill>
                <a:latin typeface="Consolas"/>
                <a:ea typeface="Consolas"/>
                <a:cs typeface="Consolas"/>
                <a:sym typeface="Consolas"/>
              </a:rPr>
              <a:t>log</a:t>
            </a:r>
            <a:r>
              <a:rPr lang="es" sz="1400" b="0" i="0" u="none" strike="noStrike" cap="none">
                <a:solidFill>
                  <a:srgbClr val="D5CED9"/>
                </a:solidFill>
                <a:latin typeface="Consolas"/>
                <a:ea typeface="Consolas"/>
                <a:cs typeface="Consolas"/>
                <a:sym typeface="Consolas"/>
              </a:rPr>
              <a:t>(</a:t>
            </a:r>
            <a:r>
              <a:rPr lang="es" sz="1400" b="0" i="0" u="none" strike="noStrike" cap="none">
                <a:solidFill>
                  <a:srgbClr val="FFE66D"/>
                </a:solidFill>
                <a:latin typeface="Consolas"/>
                <a:ea typeface="Consolas"/>
                <a:cs typeface="Consolas"/>
                <a:sym typeface="Consolas"/>
              </a:rPr>
              <a:t>cuadrado</a:t>
            </a:r>
            <a:r>
              <a:rPr lang="es" sz="1400" b="0" i="0" u="none" strike="noStrike" cap="none">
                <a:solidFill>
                  <a:srgbClr val="D5CED9"/>
                </a:solidFill>
                <a:latin typeface="Consolas"/>
                <a:ea typeface="Consolas"/>
                <a:cs typeface="Consolas"/>
                <a:sym typeface="Consolas"/>
              </a:rPr>
              <a:t>(</a:t>
            </a:r>
            <a:r>
              <a:rPr lang="es" sz="1400" b="0" i="0" u="none" strike="noStrike" cap="none">
                <a:solidFill>
                  <a:srgbClr val="F39C12"/>
                </a:solidFill>
                <a:latin typeface="Consolas"/>
                <a:ea typeface="Consolas"/>
                <a:cs typeface="Consolas"/>
                <a:sym typeface="Consolas"/>
              </a:rPr>
              <a:t>2</a:t>
            </a:r>
            <a:r>
              <a:rPr lang="es" sz="1400" b="0" i="0" u="none" strike="noStrike" cap="none">
                <a:solidFill>
                  <a:srgbClr val="D5CED9"/>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p:txBody>
      </p:sp>
      <p:sp>
        <p:nvSpPr>
          <p:cNvPr id="306" name="Google Shape;306;p21"/>
          <p:cNvSpPr/>
          <p:nvPr/>
        </p:nvSpPr>
        <p:spPr>
          <a:xfrm>
            <a:off x="4790142" y="2696624"/>
            <a:ext cx="3167700" cy="8748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5F6167"/>
                </a:solidFill>
                <a:latin typeface="Consolas"/>
                <a:ea typeface="Consolas"/>
                <a:cs typeface="Consolas"/>
                <a:sym typeface="Consolas"/>
              </a:rPr>
              <a:t>// Función Flecha (Arrow)</a:t>
            </a:r>
            <a:endParaRPr sz="14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C74DED"/>
                </a:solidFill>
                <a:latin typeface="Consolas"/>
                <a:ea typeface="Consolas"/>
                <a:cs typeface="Consolas"/>
                <a:sym typeface="Consolas"/>
              </a:rPr>
              <a:t>var</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FFE66D"/>
                </a:solidFill>
                <a:latin typeface="Consolas"/>
                <a:ea typeface="Consolas"/>
                <a:cs typeface="Consolas"/>
                <a:sym typeface="Consolas"/>
              </a:rPr>
              <a:t>aCuadrado</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EE5D43"/>
                </a:solidFill>
                <a:latin typeface="Consolas"/>
                <a:ea typeface="Consolas"/>
                <a:cs typeface="Consolas"/>
                <a:sym typeface="Consolas"/>
              </a:rPr>
              <a:t>=</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00E8C6"/>
                </a:solidFill>
                <a:latin typeface="Consolas"/>
                <a:ea typeface="Consolas"/>
                <a:cs typeface="Consolas"/>
                <a:sym typeface="Consolas"/>
              </a:rPr>
              <a:t>x</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C74DED"/>
                </a:solidFill>
                <a:latin typeface="Consolas"/>
                <a:ea typeface="Consolas"/>
                <a:cs typeface="Consolas"/>
                <a:sym typeface="Consolas"/>
              </a:rPr>
              <a:t>=&gt;</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00E8C6"/>
                </a:solidFill>
                <a:latin typeface="Consolas"/>
                <a:ea typeface="Consolas"/>
                <a:cs typeface="Consolas"/>
                <a:sym typeface="Consolas"/>
              </a:rPr>
              <a:t>x</a:t>
            </a:r>
            <a:r>
              <a:rPr lang="es" sz="1400" b="0" i="0" u="none" strike="noStrike" cap="none">
                <a:solidFill>
                  <a:srgbClr val="EE5D43"/>
                </a:solidFill>
                <a:latin typeface="Consolas"/>
                <a:ea typeface="Consolas"/>
                <a:cs typeface="Consolas"/>
                <a:sym typeface="Consolas"/>
              </a:rPr>
              <a:t>*</a:t>
            </a:r>
            <a:r>
              <a:rPr lang="es" sz="1400" b="0" i="0" u="none" strike="noStrike" cap="none">
                <a:solidFill>
                  <a:srgbClr val="00E8C6"/>
                </a:solidFill>
                <a:latin typeface="Consolas"/>
                <a:ea typeface="Consolas"/>
                <a:cs typeface="Consolas"/>
                <a:sym typeface="Consolas"/>
              </a:rPr>
              <a:t>x</a:t>
            </a:r>
            <a:endParaRPr sz="14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400"/>
              <a:buFont typeface="Arial"/>
              <a:buNone/>
            </a:pPr>
            <a:r>
              <a:rPr lang="es" sz="1400" b="0" i="0" u="none" strike="noStrike" cap="none">
                <a:solidFill>
                  <a:srgbClr val="F39C12"/>
                </a:solidFill>
                <a:latin typeface="Consolas"/>
                <a:ea typeface="Consolas"/>
                <a:cs typeface="Consolas"/>
                <a:sym typeface="Consolas"/>
              </a:rPr>
              <a:t>console</a:t>
            </a:r>
            <a:r>
              <a:rPr lang="es" sz="1400" b="0" i="0" u="none" strike="noStrike" cap="none">
                <a:solidFill>
                  <a:srgbClr val="D5CED9"/>
                </a:solidFill>
                <a:latin typeface="Consolas"/>
                <a:ea typeface="Consolas"/>
                <a:cs typeface="Consolas"/>
                <a:sym typeface="Consolas"/>
              </a:rPr>
              <a:t>.</a:t>
            </a:r>
            <a:r>
              <a:rPr lang="es" sz="1400" b="0" i="0" u="none" strike="noStrike" cap="none">
                <a:solidFill>
                  <a:srgbClr val="FFE66D"/>
                </a:solidFill>
                <a:latin typeface="Consolas"/>
                <a:ea typeface="Consolas"/>
                <a:cs typeface="Consolas"/>
                <a:sym typeface="Consolas"/>
              </a:rPr>
              <a:t>log</a:t>
            </a:r>
            <a:r>
              <a:rPr lang="es" sz="1400" b="0" i="0" u="none" strike="noStrike" cap="none">
                <a:solidFill>
                  <a:srgbClr val="D5CED9"/>
                </a:solidFill>
                <a:latin typeface="Consolas"/>
                <a:ea typeface="Consolas"/>
                <a:cs typeface="Consolas"/>
                <a:sym typeface="Consolas"/>
              </a:rPr>
              <a:t>(</a:t>
            </a:r>
            <a:r>
              <a:rPr lang="es" sz="1400" b="0" i="0" u="none" strike="noStrike" cap="none">
                <a:solidFill>
                  <a:srgbClr val="FFE66D"/>
                </a:solidFill>
                <a:latin typeface="Consolas"/>
                <a:ea typeface="Consolas"/>
                <a:cs typeface="Consolas"/>
                <a:sym typeface="Consolas"/>
              </a:rPr>
              <a:t>aCuadrado</a:t>
            </a:r>
            <a:r>
              <a:rPr lang="es" sz="1400" b="0" i="0" u="none" strike="noStrike" cap="none">
                <a:solidFill>
                  <a:srgbClr val="D5CED9"/>
                </a:solidFill>
                <a:latin typeface="Consolas"/>
                <a:ea typeface="Consolas"/>
                <a:cs typeface="Consolas"/>
                <a:sym typeface="Consolas"/>
              </a:rPr>
              <a:t>(</a:t>
            </a:r>
            <a:r>
              <a:rPr lang="es" sz="1400" b="0" i="0" u="none" strike="noStrike" cap="none">
                <a:solidFill>
                  <a:srgbClr val="F39C12"/>
                </a:solidFill>
                <a:latin typeface="Consolas"/>
                <a:ea typeface="Consolas"/>
                <a:cs typeface="Consolas"/>
                <a:sym typeface="Consolas"/>
              </a:rPr>
              <a:t>2</a:t>
            </a:r>
            <a:r>
              <a:rPr lang="es" sz="1400" b="0" i="0" u="none" strike="noStrike" cap="none">
                <a:solidFill>
                  <a:srgbClr val="D5CED9"/>
                </a:solidFill>
                <a:latin typeface="Consolas"/>
                <a:ea typeface="Consolas"/>
                <a:cs typeface="Consolas"/>
                <a:sym typeface="Consolas"/>
              </a:rPr>
              <a:t>))</a:t>
            </a:r>
            <a:endParaRPr sz="1400" b="0" i="0" u="none" strike="noStrike" cap="none">
              <a:solidFill>
                <a:srgbClr val="D5CED9"/>
              </a:solidFill>
              <a:latin typeface="Consolas"/>
              <a:ea typeface="Consolas"/>
              <a:cs typeface="Consolas"/>
              <a:sym typeface="Consolas"/>
            </a:endParaRPr>
          </a:p>
        </p:txBody>
      </p:sp>
      <p:sp>
        <p:nvSpPr>
          <p:cNvPr id="307" name="Google Shape;307;p21"/>
          <p:cNvSpPr txBox="1"/>
          <p:nvPr/>
        </p:nvSpPr>
        <p:spPr>
          <a:xfrm>
            <a:off x="692250" y="4040750"/>
            <a:ext cx="7977000" cy="692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50"/>
              <a:buFont typeface="Arial"/>
              <a:buNone/>
            </a:pPr>
            <a:r>
              <a:rPr lang="es" sz="1650" b="1" i="0" u="none" strike="noStrike" cap="none">
                <a:solidFill>
                  <a:schemeClr val="dk2"/>
                </a:solidFill>
                <a:latin typeface="Montserrat"/>
                <a:ea typeface="Montserrat"/>
                <a:cs typeface="Montserrat"/>
                <a:sym typeface="Montserrat"/>
              </a:rPr>
              <a:t>x</a:t>
            </a:r>
            <a:r>
              <a:rPr lang="es" sz="1650" b="0" i="0" u="none" strike="noStrike" cap="none">
                <a:solidFill>
                  <a:schemeClr val="dk2"/>
                </a:solidFill>
                <a:latin typeface="Montserrat"/>
                <a:ea typeface="Montserrat"/>
                <a:cs typeface="Montserrat"/>
                <a:sym typeface="Montserrat"/>
              </a:rPr>
              <a:t> es el parámetro. A la derecha de la flecha agregamos el </a:t>
            </a:r>
            <a:r>
              <a:rPr lang="es" sz="1650" b="1" i="0" u="none" strike="noStrike" cap="none">
                <a:solidFill>
                  <a:schemeClr val="dk2"/>
                </a:solidFill>
                <a:latin typeface="Montserrat"/>
                <a:ea typeface="Montserrat"/>
                <a:cs typeface="Montserrat"/>
                <a:sym typeface="Montserrat"/>
              </a:rPr>
              <a:t>contenido</a:t>
            </a:r>
            <a:r>
              <a:rPr lang="es" sz="1650" b="0" i="0" u="none" strike="noStrike" cap="none">
                <a:solidFill>
                  <a:schemeClr val="dk2"/>
                </a:solidFill>
                <a:latin typeface="Montserrat"/>
                <a:ea typeface="Montserrat"/>
                <a:cs typeface="Montserrat"/>
                <a:sym typeface="Montserrat"/>
              </a:rPr>
              <a:t> de la función, que es lo que se va a </a:t>
            </a:r>
            <a:r>
              <a:rPr lang="es" sz="1650" b="1" i="0" u="none" strike="noStrike" cap="none">
                <a:solidFill>
                  <a:schemeClr val="dk2"/>
                </a:solidFill>
                <a:latin typeface="Montserrat"/>
                <a:ea typeface="Montserrat"/>
                <a:cs typeface="Montserrat"/>
                <a:sym typeface="Montserrat"/>
              </a:rPr>
              <a:t>retornar</a:t>
            </a:r>
            <a:r>
              <a:rPr lang="es" sz="1650" b="0" i="0" u="none" strike="noStrike" cap="none">
                <a:solidFill>
                  <a:schemeClr val="dk2"/>
                </a:solidFill>
                <a:latin typeface="Montserrat"/>
                <a:ea typeface="Montserrat"/>
                <a:cs typeface="Montserrat"/>
                <a:sym typeface="Montserrat"/>
              </a:rPr>
              <a:t>.</a:t>
            </a:r>
            <a:endParaRPr sz="1650" b="0" i="0" u="none" strike="noStrike" cap="none">
              <a:solidFill>
                <a:schemeClr val="dk2"/>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22"/>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Funciones | Función flecha (arrow Function)</a:t>
            </a:r>
            <a:endParaRPr/>
          </a:p>
        </p:txBody>
      </p:sp>
      <p:sp>
        <p:nvSpPr>
          <p:cNvPr id="313" name="Google Shape;313;p22"/>
          <p:cNvSpPr txBox="1">
            <a:spLocks noGrp="1"/>
          </p:cNvSpPr>
          <p:nvPr>
            <p:ph type="body" idx="1"/>
          </p:nvPr>
        </p:nvSpPr>
        <p:spPr>
          <a:xfrm>
            <a:off x="432025" y="1304875"/>
            <a:ext cx="8280000" cy="417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s" sz="1650"/>
              <a:t>Si existe más de un parámetro, hay que usar paréntesis:</a:t>
            </a: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1200"/>
              </a:spcAft>
              <a:buSzPts val="1800"/>
              <a:buNone/>
            </a:pPr>
            <a:endParaRPr sz="1650"/>
          </a:p>
        </p:txBody>
      </p:sp>
      <p:sp>
        <p:nvSpPr>
          <p:cNvPr id="314" name="Google Shape;314;p22"/>
          <p:cNvSpPr txBox="1"/>
          <p:nvPr/>
        </p:nvSpPr>
        <p:spPr>
          <a:xfrm>
            <a:off x="3831475" y="2283850"/>
            <a:ext cx="4700700" cy="523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200" b="0" i="1" u="none" strike="noStrike" cap="none">
                <a:solidFill>
                  <a:schemeClr val="dk2"/>
                </a:solidFill>
                <a:latin typeface="Montserrat"/>
                <a:ea typeface="Montserrat"/>
                <a:cs typeface="Montserrat"/>
                <a:sym typeface="Montserrat"/>
              </a:rPr>
              <a:t>Mantenemos los parámetros entre paréntesis y colocamos a la derecha lo que devolverá la función.</a:t>
            </a:r>
            <a:endParaRPr sz="1200" b="0" i="1" u="none" strike="noStrike" cap="none">
              <a:solidFill>
                <a:schemeClr val="dk2"/>
              </a:solidFill>
              <a:latin typeface="Montserrat"/>
              <a:ea typeface="Montserrat"/>
              <a:cs typeface="Montserrat"/>
              <a:sym typeface="Montserrat"/>
            </a:endParaRPr>
          </a:p>
        </p:txBody>
      </p:sp>
      <p:sp>
        <p:nvSpPr>
          <p:cNvPr id="315" name="Google Shape;315;p22"/>
          <p:cNvSpPr/>
          <p:nvPr/>
        </p:nvSpPr>
        <p:spPr>
          <a:xfrm>
            <a:off x="537825" y="1760650"/>
            <a:ext cx="3108600" cy="9540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 sz="1200" b="0" i="0" u="none" strike="noStrike" cap="none">
                <a:solidFill>
                  <a:srgbClr val="C74DED"/>
                </a:solidFill>
                <a:latin typeface="Consolas"/>
                <a:ea typeface="Consolas"/>
                <a:cs typeface="Consolas"/>
                <a:sym typeface="Consolas"/>
              </a:rPr>
              <a:t>function</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FE66D"/>
                </a:solidFill>
                <a:latin typeface="Consolas"/>
                <a:ea typeface="Consolas"/>
                <a:cs typeface="Consolas"/>
                <a:sym typeface="Consolas"/>
              </a:rPr>
              <a:t>sumar</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num1</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00E8C6"/>
                </a:solidFill>
                <a:latin typeface="Consolas"/>
                <a:ea typeface="Consolas"/>
                <a:cs typeface="Consolas"/>
                <a:sym typeface="Consolas"/>
              </a:rPr>
              <a:t>num2</a:t>
            </a:r>
            <a:r>
              <a:rPr lang="es" sz="1200" b="0" i="0" u="none" strike="noStrike" cap="none">
                <a:solidFill>
                  <a:srgbClr val="D5CED9"/>
                </a:solidFill>
                <a:latin typeface="Consolas"/>
                <a:ea typeface="Consolas"/>
                <a:cs typeface="Consolas"/>
                <a:sym typeface="Consolas"/>
              </a:rPr>
              <a:t>) {</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C74DED"/>
                </a:solidFill>
                <a:latin typeface="Consolas"/>
                <a:ea typeface="Consolas"/>
                <a:cs typeface="Consolas"/>
                <a:sym typeface="Consolas"/>
              </a:rPr>
              <a:t>return</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num1</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00E8C6"/>
                </a:solidFill>
                <a:latin typeface="Consolas"/>
                <a:ea typeface="Consolas"/>
                <a:cs typeface="Consolas"/>
                <a:sym typeface="Consolas"/>
              </a:rPr>
              <a:t>num2</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200" b="0" i="0" u="none" strike="noStrike" cap="none">
                <a:solidFill>
                  <a:srgbClr val="D5CED9"/>
                </a:solidFill>
                <a:latin typeface="Consolas"/>
                <a:ea typeface="Consolas"/>
                <a:cs typeface="Consolas"/>
                <a:sym typeface="Consolas"/>
              </a:rPr>
              <a:t>} </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200" b="0" i="0" u="none" strike="noStrike" cap="none">
                <a:solidFill>
                  <a:srgbClr val="F39C12"/>
                </a:solidFill>
                <a:latin typeface="Consolas"/>
                <a:ea typeface="Consolas"/>
                <a:cs typeface="Consolas"/>
                <a:sym typeface="Consolas"/>
              </a:rPr>
              <a:t>console</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log</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sumar</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4</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6</a:t>
            </a:r>
            <a:r>
              <a:rPr lang="es" sz="1200" b="0" i="0" u="none" strike="noStrike" cap="none">
                <a:solidFill>
                  <a:srgbClr val="D5CED9"/>
                </a:solidFill>
                <a:latin typeface="Consolas"/>
                <a:ea typeface="Consolas"/>
                <a:cs typeface="Consolas"/>
                <a:sym typeface="Consolas"/>
              </a:rPr>
              <a:t>))</a:t>
            </a:r>
            <a:endParaRPr sz="1200" b="0" i="0" u="none" strike="noStrike" cap="none">
              <a:solidFill>
                <a:srgbClr val="000000"/>
              </a:solidFill>
              <a:latin typeface="Arial"/>
              <a:ea typeface="Arial"/>
              <a:cs typeface="Arial"/>
              <a:sym typeface="Arial"/>
            </a:endParaRPr>
          </a:p>
        </p:txBody>
      </p:sp>
      <p:sp>
        <p:nvSpPr>
          <p:cNvPr id="316" name="Google Shape;316;p22"/>
          <p:cNvSpPr/>
          <p:nvPr/>
        </p:nvSpPr>
        <p:spPr>
          <a:xfrm>
            <a:off x="3831475" y="1760650"/>
            <a:ext cx="4352400" cy="5232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 sz="1200" b="0" i="0" u="none" strike="noStrike" cap="none">
                <a:solidFill>
                  <a:srgbClr val="C74DED"/>
                </a:solidFill>
                <a:latin typeface="Consolas"/>
                <a:ea typeface="Consolas"/>
                <a:cs typeface="Consolas"/>
                <a:sym typeface="Consolas"/>
              </a:rPr>
              <a:t>var</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FE66D"/>
                </a:solidFill>
                <a:latin typeface="Consolas"/>
                <a:ea typeface="Consolas"/>
                <a:cs typeface="Consolas"/>
                <a:sym typeface="Consolas"/>
              </a:rPr>
              <a:t>aSumar</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num1</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00E8C6"/>
                </a:solidFill>
                <a:latin typeface="Consolas"/>
                <a:ea typeface="Consolas"/>
                <a:cs typeface="Consolas"/>
                <a:sym typeface="Consolas"/>
              </a:rPr>
              <a:t>num2</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C74DED"/>
                </a:solidFill>
                <a:latin typeface="Consolas"/>
                <a:ea typeface="Consolas"/>
                <a:cs typeface="Consolas"/>
                <a:sym typeface="Consolas"/>
              </a:rPr>
              <a:t>=&gt;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num1</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00E8C6"/>
                </a:solidFill>
                <a:latin typeface="Consolas"/>
                <a:ea typeface="Consolas"/>
                <a:cs typeface="Consolas"/>
                <a:sym typeface="Consolas"/>
              </a:rPr>
              <a:t>num2</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200" b="0" i="0" u="none" strike="noStrike" cap="none">
                <a:solidFill>
                  <a:srgbClr val="F39C12"/>
                </a:solidFill>
                <a:latin typeface="Consolas"/>
                <a:ea typeface="Consolas"/>
                <a:cs typeface="Consolas"/>
                <a:sym typeface="Consolas"/>
              </a:rPr>
              <a:t>console</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log</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aSumar</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5</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7</a:t>
            </a:r>
            <a:r>
              <a:rPr lang="es" sz="1200" b="0" i="0" u="none" strike="noStrike" cap="none">
                <a:solidFill>
                  <a:srgbClr val="D5CED9"/>
                </a:solidFill>
                <a:latin typeface="Consolas"/>
                <a:ea typeface="Consolas"/>
                <a:cs typeface="Consolas"/>
                <a:sym typeface="Consolas"/>
              </a:rPr>
              <a:t>))</a:t>
            </a:r>
            <a:endParaRPr sz="1200" b="0" i="0" u="none" strike="noStrike" cap="none">
              <a:solidFill>
                <a:srgbClr val="000000"/>
              </a:solidFill>
              <a:latin typeface="Arial"/>
              <a:ea typeface="Arial"/>
              <a:cs typeface="Arial"/>
              <a:sym typeface="Arial"/>
            </a:endParaRPr>
          </a:p>
        </p:txBody>
      </p:sp>
      <p:sp>
        <p:nvSpPr>
          <p:cNvPr id="317" name="Google Shape;317;p22"/>
          <p:cNvSpPr/>
          <p:nvPr/>
        </p:nvSpPr>
        <p:spPr>
          <a:xfrm>
            <a:off x="561975" y="2979150"/>
            <a:ext cx="3108600" cy="12306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 sz="1200" b="0" i="0" u="none" strike="noStrike" cap="none">
                <a:solidFill>
                  <a:srgbClr val="5F6167"/>
                </a:solidFill>
                <a:latin typeface="Consolas"/>
                <a:ea typeface="Consolas"/>
                <a:cs typeface="Consolas"/>
                <a:sym typeface="Consolas"/>
              </a:rPr>
              <a:t>// Función tradicional </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 sz="1200" b="0" i="0" u="none" strike="noStrike" cap="none">
                <a:solidFill>
                  <a:srgbClr val="C74DED"/>
                </a:solidFill>
                <a:latin typeface="Consolas"/>
                <a:ea typeface="Consolas"/>
                <a:cs typeface="Consolas"/>
                <a:sym typeface="Consolas"/>
              </a:rPr>
              <a:t>function</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FE66D"/>
                </a:solidFill>
                <a:latin typeface="Consolas"/>
                <a:ea typeface="Consolas"/>
                <a:cs typeface="Consolas"/>
                <a:sym typeface="Consolas"/>
              </a:rPr>
              <a:t>multiplicar</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num1</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00E8C6"/>
                </a:solidFill>
                <a:latin typeface="Consolas"/>
                <a:ea typeface="Consolas"/>
                <a:cs typeface="Consolas"/>
                <a:sym typeface="Consolas"/>
              </a:rPr>
              <a:t>num2</a:t>
            </a:r>
            <a:r>
              <a:rPr lang="es" sz="1200" b="0" i="0" u="none" strike="noStrike" cap="none">
                <a:solidFill>
                  <a:srgbClr val="D5CED9"/>
                </a:solidFill>
                <a:latin typeface="Consolas"/>
                <a:ea typeface="Consolas"/>
                <a:cs typeface="Consolas"/>
                <a:sym typeface="Consolas"/>
              </a:rPr>
              <a:t>) {</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producto</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num1</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00E8C6"/>
                </a:solidFill>
                <a:latin typeface="Consolas"/>
                <a:ea typeface="Consolas"/>
                <a:cs typeface="Consolas"/>
                <a:sym typeface="Consolas"/>
              </a:rPr>
              <a:t>num2</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C74DED"/>
                </a:solidFill>
                <a:latin typeface="Consolas"/>
                <a:ea typeface="Consolas"/>
                <a:cs typeface="Consolas"/>
                <a:sym typeface="Consolas"/>
              </a:rPr>
              <a:t>return</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producto</a:t>
            </a:r>
            <a:r>
              <a:rPr lang="es" sz="1200" b="0" i="0" u="none" strike="noStrike" cap="none">
                <a:solidFill>
                  <a:srgbClr val="D5CED9"/>
                </a:solidFill>
                <a:latin typeface="Consolas"/>
                <a:ea typeface="Consolas"/>
                <a:cs typeface="Consolas"/>
                <a:sym typeface="Consolas"/>
              </a:rPr>
              <a:t> </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200" b="0" i="0" u="none" strike="noStrike" cap="none">
                <a:solidFill>
                  <a:srgbClr val="D5CED9"/>
                </a:solidFill>
                <a:latin typeface="Consolas"/>
                <a:ea typeface="Consolas"/>
                <a:cs typeface="Consolas"/>
                <a:sym typeface="Consolas"/>
              </a:rPr>
              <a:t>} </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200" b="0" i="0" u="none" strike="noStrike" cap="none">
                <a:solidFill>
                  <a:srgbClr val="F39C12"/>
                </a:solidFill>
                <a:latin typeface="Consolas"/>
                <a:ea typeface="Consolas"/>
                <a:cs typeface="Consolas"/>
                <a:sym typeface="Consolas"/>
              </a:rPr>
              <a:t>console</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log</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multiplicar</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2</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3</a:t>
            </a:r>
            <a:r>
              <a:rPr lang="es" sz="1200" b="0" i="0" u="none" strike="noStrike" cap="none">
                <a:solidFill>
                  <a:srgbClr val="D5CED9"/>
                </a:solidFill>
                <a:latin typeface="Consolas"/>
                <a:ea typeface="Consolas"/>
                <a:cs typeface="Consolas"/>
                <a:sym typeface="Consolas"/>
              </a:rPr>
              <a:t>))</a:t>
            </a:r>
            <a:endParaRPr sz="1200" b="0" i="0" u="none" strike="noStrike" cap="none">
              <a:solidFill>
                <a:srgbClr val="000000"/>
              </a:solidFill>
              <a:latin typeface="Arial"/>
              <a:ea typeface="Arial"/>
              <a:cs typeface="Arial"/>
              <a:sym typeface="Arial"/>
            </a:endParaRPr>
          </a:p>
        </p:txBody>
      </p:sp>
      <p:sp>
        <p:nvSpPr>
          <p:cNvPr id="318" name="Google Shape;318;p22"/>
          <p:cNvSpPr/>
          <p:nvPr/>
        </p:nvSpPr>
        <p:spPr>
          <a:xfrm>
            <a:off x="3831325" y="2979150"/>
            <a:ext cx="4352400" cy="14319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 sz="1200" b="0" i="0" u="none" strike="noStrike" cap="none">
                <a:solidFill>
                  <a:srgbClr val="5F6167"/>
                </a:solidFill>
                <a:latin typeface="Consolas"/>
                <a:ea typeface="Consolas"/>
                <a:cs typeface="Consolas"/>
                <a:sym typeface="Consolas"/>
              </a:rPr>
              <a:t>// Función Arrow</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 sz="1200" b="0" i="0" u="none" strike="noStrike" cap="none">
                <a:solidFill>
                  <a:srgbClr val="C74DED"/>
                </a:solidFill>
                <a:latin typeface="Consolas"/>
                <a:ea typeface="Consolas"/>
                <a:cs typeface="Consolas"/>
                <a:sym typeface="Consolas"/>
              </a:rPr>
              <a:t>var</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FE66D"/>
                </a:solidFill>
                <a:latin typeface="Consolas"/>
                <a:ea typeface="Consolas"/>
                <a:cs typeface="Consolas"/>
                <a:sym typeface="Consolas"/>
              </a:rPr>
              <a:t>aMultiplicar</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num1</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00E8C6"/>
                </a:solidFill>
                <a:latin typeface="Consolas"/>
                <a:ea typeface="Consolas"/>
                <a:cs typeface="Consolas"/>
                <a:sym typeface="Consolas"/>
              </a:rPr>
              <a:t>num2</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C74DED"/>
                </a:solidFill>
                <a:latin typeface="Consolas"/>
                <a:ea typeface="Consolas"/>
                <a:cs typeface="Consolas"/>
                <a:sym typeface="Consolas"/>
              </a:rPr>
              <a:t>=&gt;</a:t>
            </a:r>
            <a:r>
              <a:rPr lang="es" sz="1200" b="0" i="0" u="none" strike="noStrike" cap="none">
                <a:solidFill>
                  <a:srgbClr val="D5CED9"/>
                </a:solidFill>
                <a:latin typeface="Consolas"/>
                <a:ea typeface="Consolas"/>
                <a:cs typeface="Consolas"/>
                <a:sym typeface="Consolas"/>
              </a:rPr>
              <a:t> </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200" b="0" i="0" u="none" strike="noStrike" cap="none">
                <a:solidFill>
                  <a:srgbClr val="D5CED9"/>
                </a:solidFill>
                <a:latin typeface="Consolas"/>
                <a:ea typeface="Consolas"/>
                <a:cs typeface="Consolas"/>
                <a:sym typeface="Consolas"/>
              </a:rPr>
              <a:t>{   </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producto</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num1</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00E8C6"/>
                </a:solidFill>
                <a:latin typeface="Consolas"/>
                <a:ea typeface="Consolas"/>
                <a:cs typeface="Consolas"/>
                <a:sym typeface="Consolas"/>
              </a:rPr>
              <a:t>num2</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C74DED"/>
                </a:solidFill>
                <a:latin typeface="Consolas"/>
                <a:ea typeface="Consolas"/>
                <a:cs typeface="Consolas"/>
                <a:sym typeface="Consolas"/>
              </a:rPr>
              <a:t>return</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producto</a:t>
            </a:r>
            <a:r>
              <a:rPr lang="es" sz="1200" b="0" i="0" u="none" strike="noStrike" cap="none">
                <a:solidFill>
                  <a:srgbClr val="D5CED9"/>
                </a:solidFill>
                <a:latin typeface="Consolas"/>
                <a:ea typeface="Consolas"/>
                <a:cs typeface="Consolas"/>
                <a:sym typeface="Consolas"/>
              </a:rPr>
              <a:t> </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200" b="0" i="0" u="none" strike="noStrike" cap="none">
                <a:solidFill>
                  <a:srgbClr val="D5CED9"/>
                </a:solidFill>
                <a:latin typeface="Consolas"/>
                <a:ea typeface="Consolas"/>
                <a:cs typeface="Consolas"/>
                <a:sym typeface="Consolas"/>
              </a:rPr>
              <a:t>}</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200" b="0" i="0" u="none" strike="noStrike" cap="none">
                <a:solidFill>
                  <a:srgbClr val="F39C12"/>
                </a:solidFill>
                <a:latin typeface="Consolas"/>
                <a:ea typeface="Consolas"/>
                <a:cs typeface="Consolas"/>
                <a:sym typeface="Consolas"/>
              </a:rPr>
              <a:t>console</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log</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aMultiplicar</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6</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7</a:t>
            </a:r>
            <a:r>
              <a:rPr lang="es" sz="1200" b="0" i="0" u="none" strike="noStrike" cap="none">
                <a:solidFill>
                  <a:srgbClr val="D5CED9"/>
                </a:solidFill>
                <a:latin typeface="Consolas"/>
                <a:ea typeface="Consolas"/>
                <a:cs typeface="Consolas"/>
                <a:sym typeface="Consolas"/>
              </a:rPr>
              <a:t>))</a:t>
            </a:r>
            <a:endParaRPr sz="1200" b="0" i="0" u="none" strike="noStrike" cap="none">
              <a:solidFill>
                <a:srgbClr val="000000"/>
              </a:solidFill>
              <a:latin typeface="Arial"/>
              <a:ea typeface="Arial"/>
              <a:cs typeface="Arial"/>
              <a:sym typeface="Arial"/>
            </a:endParaRPr>
          </a:p>
        </p:txBody>
      </p:sp>
      <p:sp>
        <p:nvSpPr>
          <p:cNvPr id="319" name="Google Shape;319;p22"/>
          <p:cNvSpPr txBox="1"/>
          <p:nvPr/>
        </p:nvSpPr>
        <p:spPr>
          <a:xfrm>
            <a:off x="1222825" y="4209750"/>
            <a:ext cx="2608500" cy="27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200" b="0" i="1" u="none" strike="noStrike" cap="none">
                <a:solidFill>
                  <a:schemeClr val="dk2"/>
                </a:solidFill>
                <a:latin typeface="Montserrat"/>
                <a:ea typeface="Montserrat"/>
                <a:cs typeface="Montserrat"/>
                <a:sym typeface="Montserrat"/>
              </a:rPr>
              <a:t>Función flecha de varias líneas.</a:t>
            </a:r>
            <a:endParaRPr sz="1200" b="0" i="1" u="none" strike="noStrike" cap="none">
              <a:solidFill>
                <a:schemeClr val="dk2"/>
              </a:solidFill>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23"/>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Funciones | Función flecha (arrow Function)</a:t>
            </a:r>
            <a:endParaRPr/>
          </a:p>
        </p:txBody>
      </p:sp>
      <p:sp>
        <p:nvSpPr>
          <p:cNvPr id="325" name="Google Shape;325;p23"/>
          <p:cNvSpPr txBox="1">
            <a:spLocks noGrp="1"/>
          </p:cNvSpPr>
          <p:nvPr>
            <p:ph type="body" idx="1"/>
          </p:nvPr>
        </p:nvSpPr>
        <p:spPr>
          <a:xfrm>
            <a:off x="432025" y="1304875"/>
            <a:ext cx="8280000" cy="72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s" sz="1650"/>
              <a:t>Existen varias formas de declarar una</a:t>
            </a:r>
            <a:r>
              <a:rPr lang="es" sz="1650" b="1"/>
              <a:t> función flecha</a:t>
            </a:r>
            <a:r>
              <a:rPr lang="es" sz="1650"/>
              <a:t>. Cada paso a lo largo del camino es una </a:t>
            </a:r>
            <a:r>
              <a:rPr lang="es" sz="1650" b="1"/>
              <a:t>función flecha</a:t>
            </a:r>
            <a:r>
              <a:rPr lang="es" sz="1650"/>
              <a:t> válida:</a:t>
            </a: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1200"/>
              </a:spcAft>
              <a:buSzPts val="1800"/>
              <a:buNone/>
            </a:pPr>
            <a:endParaRPr sz="1650"/>
          </a:p>
        </p:txBody>
      </p:sp>
      <p:sp>
        <p:nvSpPr>
          <p:cNvPr id="326" name="Google Shape;326;p23"/>
          <p:cNvSpPr/>
          <p:nvPr/>
        </p:nvSpPr>
        <p:spPr>
          <a:xfrm>
            <a:off x="681450" y="2028475"/>
            <a:ext cx="7763700" cy="26706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C74DED"/>
                </a:solidFill>
                <a:latin typeface="Consolas"/>
                <a:ea typeface="Consolas"/>
                <a:cs typeface="Consolas"/>
                <a:sym typeface="Consolas"/>
              </a:rPr>
              <a:t>function</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a</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5F6167"/>
                </a:solidFill>
                <a:latin typeface="Consolas"/>
                <a:ea typeface="Consolas"/>
                <a:cs typeface="Consolas"/>
                <a:sym typeface="Consolas"/>
              </a:rPr>
              <a:t>// Función tradicional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C74DED"/>
                </a:solidFill>
                <a:latin typeface="Consolas"/>
                <a:ea typeface="Consolas"/>
                <a:cs typeface="Consolas"/>
                <a:sym typeface="Consolas"/>
              </a:rPr>
              <a:t>return</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a</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100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D5CED9"/>
                </a:solidFill>
                <a:latin typeface="Consolas"/>
                <a:ea typeface="Consolas"/>
                <a:cs typeface="Consolas"/>
                <a:sym typeface="Consolas"/>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br>
              <a:rPr lang="es" sz="1200" b="0" i="0" u="none" strike="noStrike" cap="none">
                <a:solidFill>
                  <a:srgbClr val="D5CED9"/>
                </a:solidFill>
                <a:latin typeface="Consolas"/>
                <a:ea typeface="Consolas"/>
                <a:cs typeface="Consolas"/>
                <a:sym typeface="Consolas"/>
              </a:rPr>
            </a:br>
            <a:r>
              <a:rPr lang="es" sz="1200" b="0" i="0" u="none" strike="noStrike" cap="none">
                <a:solidFill>
                  <a:srgbClr val="5F6167"/>
                </a:solidFill>
                <a:latin typeface="Consolas"/>
                <a:ea typeface="Consolas"/>
                <a:cs typeface="Consolas"/>
                <a:sym typeface="Consolas"/>
              </a:rPr>
              <a:t>// Desglose de la función flecha </a:t>
            </a:r>
            <a:br>
              <a:rPr lang="es" sz="1200" b="0" i="0" u="none" strike="noStrike" cap="none">
                <a:solidFill>
                  <a:srgbClr val="D5CED9"/>
                </a:solidFill>
                <a:latin typeface="Consolas"/>
                <a:ea typeface="Consolas"/>
                <a:cs typeface="Consolas"/>
                <a:sym typeface="Consolas"/>
              </a:rPr>
            </a:br>
            <a:r>
              <a:rPr lang="es" sz="1200" b="0" i="0" u="none" strike="noStrike" cap="none">
                <a:solidFill>
                  <a:srgbClr val="5F6167"/>
                </a:solidFill>
                <a:latin typeface="Consolas"/>
                <a:ea typeface="Consolas"/>
                <a:cs typeface="Consolas"/>
                <a:sym typeface="Consolas"/>
              </a:rPr>
              <a:t>// 1. Elimina la palabra "function" y coloca la flecha entre el argumento y las llaves de apertura.</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00E8C6"/>
                </a:solidFill>
                <a:latin typeface="Consolas"/>
                <a:ea typeface="Consolas"/>
                <a:cs typeface="Consolas"/>
                <a:sym typeface="Consolas"/>
              </a:rPr>
              <a:t>a</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C74DED"/>
                </a:solidFill>
                <a:latin typeface="Consolas"/>
                <a:ea typeface="Consolas"/>
                <a:cs typeface="Consolas"/>
                <a:sym typeface="Consolas"/>
              </a:rPr>
              <a:t>=&gt;</a:t>
            </a:r>
            <a:r>
              <a:rPr lang="es" sz="1200" b="0" i="0" u="none" strike="noStrike" cap="none">
                <a:solidFill>
                  <a:srgbClr val="D5CED9"/>
                </a:solidFill>
                <a:latin typeface="Consolas"/>
                <a:ea typeface="Consolas"/>
                <a:cs typeface="Consolas"/>
                <a:sym typeface="Consolas"/>
              </a:rPr>
              <a:t> { </a:t>
            </a:r>
            <a:r>
              <a:rPr lang="es" sz="1200" b="0" i="0" u="none" strike="noStrike" cap="none">
                <a:solidFill>
                  <a:srgbClr val="C74DED"/>
                </a:solidFill>
                <a:latin typeface="Consolas"/>
                <a:ea typeface="Consolas"/>
                <a:cs typeface="Consolas"/>
                <a:sym typeface="Consolas"/>
              </a:rPr>
              <a:t>return</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a</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100</a:t>
            </a:r>
            <a:r>
              <a:rPr lang="es" sz="1200" b="0" i="0" u="none" strike="noStrike" cap="none">
                <a:solidFill>
                  <a:srgbClr val="D5CED9"/>
                </a:solidFill>
                <a:latin typeface="Consolas"/>
                <a:ea typeface="Consolas"/>
                <a:cs typeface="Consolas"/>
                <a:sym typeface="Consolas"/>
              </a:rPr>
              <a:t> }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br>
              <a:rPr lang="es" sz="1200" b="0" i="0" u="none" strike="noStrike" cap="none">
                <a:solidFill>
                  <a:srgbClr val="D5CED9"/>
                </a:solidFill>
                <a:latin typeface="Consolas"/>
                <a:ea typeface="Consolas"/>
                <a:cs typeface="Consolas"/>
                <a:sym typeface="Consolas"/>
              </a:rPr>
            </a:br>
            <a:r>
              <a:rPr lang="es" sz="1200" b="0" i="0" u="none" strike="noStrike" cap="none">
                <a:solidFill>
                  <a:srgbClr val="5F6167"/>
                </a:solidFill>
                <a:latin typeface="Consolas"/>
                <a:ea typeface="Consolas"/>
                <a:cs typeface="Consolas"/>
                <a:sym typeface="Consolas"/>
              </a:rPr>
              <a:t>// 2. Quita los llaves{} del cuerpo y la palabra "return" (el return está implícito). </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00E8C6"/>
                </a:solidFill>
                <a:latin typeface="Consolas"/>
                <a:ea typeface="Consolas"/>
                <a:cs typeface="Consolas"/>
                <a:sym typeface="Consolas"/>
              </a:rPr>
              <a:t>a</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C74DED"/>
                </a:solidFill>
                <a:latin typeface="Consolas"/>
                <a:ea typeface="Consolas"/>
                <a:cs typeface="Consolas"/>
                <a:sym typeface="Consolas"/>
              </a:rPr>
              <a:t>=&gt;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a</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100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br>
              <a:rPr lang="es" sz="1200" b="0" i="0" u="none" strike="noStrike" cap="none">
                <a:solidFill>
                  <a:srgbClr val="D5CED9"/>
                </a:solidFill>
                <a:latin typeface="Consolas"/>
                <a:ea typeface="Consolas"/>
                <a:cs typeface="Consolas"/>
                <a:sym typeface="Consolas"/>
              </a:rPr>
            </a:br>
            <a:r>
              <a:rPr lang="es" sz="1200" b="0" i="0" u="none" strike="noStrike" cap="none">
                <a:solidFill>
                  <a:srgbClr val="5F6167"/>
                </a:solidFill>
                <a:latin typeface="Consolas"/>
                <a:ea typeface="Consolas"/>
                <a:cs typeface="Consolas"/>
                <a:sym typeface="Consolas"/>
              </a:rPr>
              <a:t>// 3. Suprime los paréntesis de los argumentos </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00E8C6"/>
                </a:solidFill>
                <a:latin typeface="Consolas"/>
                <a:ea typeface="Consolas"/>
                <a:cs typeface="Consolas"/>
                <a:sym typeface="Consolas"/>
              </a:rPr>
              <a:t>a</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C74DED"/>
                </a:solidFill>
                <a:latin typeface="Consolas"/>
                <a:ea typeface="Consolas"/>
                <a:cs typeface="Consolas"/>
                <a:sym typeface="Consolas"/>
              </a:rPr>
              <a:t>=&gt;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a</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100</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24"/>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Funciones | Función flecha - Sintaxis básica</a:t>
            </a:r>
            <a:endParaRPr/>
          </a:p>
        </p:txBody>
      </p:sp>
      <p:sp>
        <p:nvSpPr>
          <p:cNvPr id="332" name="Google Shape;332;p24"/>
          <p:cNvSpPr/>
          <p:nvPr/>
        </p:nvSpPr>
        <p:spPr>
          <a:xfrm>
            <a:off x="432025" y="1173275"/>
            <a:ext cx="8188800" cy="34170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5F6167"/>
                </a:solidFill>
                <a:latin typeface="Consolas"/>
                <a:ea typeface="Consolas"/>
                <a:cs typeface="Consolas"/>
                <a:sym typeface="Consolas"/>
              </a:rPr>
              <a:t>//Un parámetro. Con una expresión simple no se necesita return:</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00E8C6"/>
                </a:solidFill>
                <a:latin typeface="Consolas"/>
                <a:ea typeface="Consolas"/>
                <a:cs typeface="Consolas"/>
                <a:sym typeface="Consolas"/>
              </a:rPr>
              <a:t>param</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C74DED"/>
                </a:solidFill>
                <a:latin typeface="Consolas"/>
                <a:ea typeface="Consolas"/>
                <a:cs typeface="Consolas"/>
                <a:sym typeface="Consolas"/>
              </a:rPr>
              <a:t>=&gt;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expression</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br>
              <a:rPr lang="es" sz="1200" b="0" i="0" u="none" strike="noStrike" cap="none">
                <a:solidFill>
                  <a:srgbClr val="D5CED9"/>
                </a:solidFill>
                <a:latin typeface="Consolas"/>
                <a:ea typeface="Consolas"/>
                <a:cs typeface="Consolas"/>
                <a:sym typeface="Consolas"/>
              </a:rPr>
            </a:br>
            <a:r>
              <a:rPr lang="es" sz="1200" b="0" i="0" u="none" strike="noStrike" cap="none">
                <a:solidFill>
                  <a:srgbClr val="5F6167"/>
                </a:solidFill>
                <a:latin typeface="Consolas"/>
                <a:ea typeface="Consolas"/>
                <a:cs typeface="Consolas"/>
                <a:sym typeface="Consolas"/>
              </a:rPr>
              <a:t>//Varios parámetros requieren paréntesis. Con una expresión simple no se necesita return:</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00E8C6"/>
                </a:solidFill>
                <a:latin typeface="Consolas"/>
                <a:ea typeface="Consolas"/>
                <a:cs typeface="Consolas"/>
                <a:sym typeface="Consolas"/>
              </a:rPr>
              <a:t>param1</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paramN</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C74DED"/>
                </a:solidFill>
                <a:latin typeface="Consolas"/>
                <a:ea typeface="Consolas"/>
                <a:cs typeface="Consolas"/>
                <a:sym typeface="Consolas"/>
              </a:rPr>
              <a:t>=&gt;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expression</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br>
              <a:rPr lang="es" sz="1200" b="0" i="0" u="none" strike="noStrike" cap="none">
                <a:solidFill>
                  <a:srgbClr val="D5CED9"/>
                </a:solidFill>
                <a:latin typeface="Consolas"/>
                <a:ea typeface="Consolas"/>
                <a:cs typeface="Consolas"/>
                <a:sym typeface="Consolas"/>
              </a:rPr>
            </a:br>
            <a:r>
              <a:rPr lang="es" sz="1200" b="0" i="0" u="none" strike="noStrike" cap="none">
                <a:solidFill>
                  <a:srgbClr val="5F6167"/>
                </a:solidFill>
                <a:latin typeface="Consolas"/>
                <a:ea typeface="Consolas"/>
                <a:cs typeface="Consolas"/>
                <a:sym typeface="Consolas"/>
              </a:rPr>
              <a:t>//Las declaraciones de varias líneas requieren llaves y return:</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00E8C6"/>
                </a:solidFill>
                <a:latin typeface="Consolas"/>
                <a:ea typeface="Consolas"/>
                <a:cs typeface="Consolas"/>
                <a:sym typeface="Consolas"/>
              </a:rPr>
              <a:t>param</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C74DED"/>
                </a:solidFill>
                <a:latin typeface="Consolas"/>
                <a:ea typeface="Consolas"/>
                <a:cs typeface="Consolas"/>
                <a:sym typeface="Consolas"/>
              </a:rPr>
              <a:t>=&gt;</a:t>
            </a:r>
            <a:r>
              <a:rPr lang="es" sz="1200" b="0" i="0" u="none" strike="noStrike" cap="none">
                <a:solidFill>
                  <a:srgbClr val="D5CED9"/>
                </a:solidFill>
                <a:latin typeface="Consolas"/>
                <a:ea typeface="Consolas"/>
                <a:cs typeface="Consolas"/>
                <a:sym typeface="Consolas"/>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C74DED"/>
                </a:solidFill>
                <a:latin typeface="Consolas"/>
                <a:ea typeface="Consolas"/>
                <a:cs typeface="Consolas"/>
                <a:sym typeface="Consolas"/>
              </a:rPr>
              <a:t>let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a</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C74DED"/>
                </a:solidFill>
                <a:latin typeface="Consolas"/>
                <a:ea typeface="Consolas"/>
                <a:cs typeface="Consolas"/>
                <a:sym typeface="Consolas"/>
              </a:rPr>
              <a:t>return</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a</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b</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D5CED9"/>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br>
              <a:rPr lang="es" sz="1200" b="0" i="0" u="none" strike="noStrike" cap="none">
                <a:solidFill>
                  <a:srgbClr val="D5CED9"/>
                </a:solidFill>
                <a:latin typeface="Consolas"/>
                <a:ea typeface="Consolas"/>
                <a:cs typeface="Consolas"/>
                <a:sym typeface="Consolas"/>
              </a:rPr>
            </a:br>
            <a:r>
              <a:rPr lang="es" sz="1200" b="0" i="0" u="none" strike="noStrike" cap="none">
                <a:solidFill>
                  <a:srgbClr val="5F6167"/>
                </a:solidFill>
                <a:latin typeface="Consolas"/>
                <a:ea typeface="Consolas"/>
                <a:cs typeface="Consolas"/>
                <a:sym typeface="Consolas"/>
              </a:rPr>
              <a:t>//Varios parámetros requieren paréntesis. Las declaraciones de varias líneas requieren llaves y return:</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00E8C6"/>
                </a:solidFill>
                <a:latin typeface="Consolas"/>
                <a:ea typeface="Consolas"/>
                <a:cs typeface="Consolas"/>
                <a:sym typeface="Consolas"/>
              </a:rPr>
              <a:t>param1</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paramN</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C74DED"/>
                </a:solidFill>
                <a:latin typeface="Consolas"/>
                <a:ea typeface="Consolas"/>
                <a:cs typeface="Consolas"/>
                <a:sym typeface="Consolas"/>
              </a:rPr>
              <a:t>=&gt;</a:t>
            </a:r>
            <a:r>
              <a:rPr lang="es" sz="1200" b="0" i="0" u="none" strike="noStrike" cap="none">
                <a:solidFill>
                  <a:srgbClr val="D5CED9"/>
                </a:solidFill>
                <a:latin typeface="Consolas"/>
                <a:ea typeface="Consolas"/>
                <a:cs typeface="Consolas"/>
                <a:sym typeface="Consolas"/>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C74DED"/>
                </a:solidFill>
                <a:latin typeface="Consolas"/>
                <a:ea typeface="Consolas"/>
                <a:cs typeface="Consolas"/>
                <a:sym typeface="Consolas"/>
              </a:rPr>
              <a:t>let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a</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C74DED"/>
                </a:solidFill>
                <a:latin typeface="Consolas"/>
                <a:ea typeface="Consolas"/>
                <a:cs typeface="Consolas"/>
                <a:sym typeface="Consolas"/>
              </a:rPr>
              <a:t>return</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a</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b</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D5CED9"/>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25"/>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Funciones | Función anónima</a:t>
            </a:r>
            <a:endParaRPr/>
          </a:p>
        </p:txBody>
      </p:sp>
      <p:sp>
        <p:nvSpPr>
          <p:cNvPr id="338" name="Google Shape;338;p25"/>
          <p:cNvSpPr txBox="1">
            <a:spLocks noGrp="1"/>
          </p:cNvSpPr>
          <p:nvPr>
            <p:ph type="body" idx="1"/>
          </p:nvPr>
        </p:nvSpPr>
        <p:spPr>
          <a:xfrm>
            <a:off x="432025" y="1304875"/>
            <a:ext cx="8280000" cy="3307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SzPts val="1800"/>
              <a:buNone/>
            </a:pPr>
            <a:r>
              <a:rPr lang="es" sz="1650"/>
              <a:t>Las </a:t>
            </a:r>
            <a:r>
              <a:rPr lang="es" sz="1650" b="1"/>
              <a:t>funciones anónimas </a:t>
            </a:r>
            <a:r>
              <a:rPr lang="es" sz="1650"/>
              <a:t>son un tipo de funciones que se declaran sin nombre de función y se alojan en el interior de una variable y haciendo referencia a ella cada vez que queramos utilizarla:</a:t>
            </a:r>
            <a:endParaRPr sz="1650"/>
          </a:p>
        </p:txBody>
      </p:sp>
      <p:sp>
        <p:nvSpPr>
          <p:cNvPr id="339" name="Google Shape;339;p25"/>
          <p:cNvSpPr/>
          <p:nvPr/>
        </p:nvSpPr>
        <p:spPr>
          <a:xfrm>
            <a:off x="3816900" y="2318050"/>
            <a:ext cx="3257400" cy="8310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5F6167"/>
                </a:solidFill>
                <a:latin typeface="Consolas"/>
                <a:ea typeface="Consolas"/>
                <a:cs typeface="Consolas"/>
                <a:sym typeface="Consolas"/>
              </a:rPr>
              <a:t>// Función anónima "saludo"</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C74DED"/>
                </a:solidFill>
                <a:latin typeface="Consolas"/>
                <a:ea typeface="Consolas"/>
                <a:cs typeface="Consolas"/>
                <a:sym typeface="Consolas"/>
              </a:rPr>
              <a:t>const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FE66D"/>
                </a:solidFill>
                <a:latin typeface="Consolas"/>
                <a:ea typeface="Consolas"/>
                <a:cs typeface="Consolas"/>
                <a:sym typeface="Consolas"/>
              </a:rPr>
              <a:t>saludo</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C74DED"/>
                </a:solidFill>
                <a:latin typeface="Consolas"/>
                <a:ea typeface="Consolas"/>
                <a:cs typeface="Consolas"/>
                <a:sym typeface="Consolas"/>
              </a:rPr>
              <a:t>function</a:t>
            </a:r>
            <a:r>
              <a:rPr lang="es" sz="1200" b="0" i="0" u="none" strike="noStrike" cap="none">
                <a:solidFill>
                  <a:srgbClr val="D5CED9"/>
                </a:solidFill>
                <a:latin typeface="Consolas"/>
                <a:ea typeface="Consolas"/>
                <a:cs typeface="Consolas"/>
                <a:sym typeface="Consolas"/>
              </a:rPr>
              <a:t> ()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C74DED"/>
                </a:solidFill>
                <a:latin typeface="Consolas"/>
                <a:ea typeface="Consolas"/>
                <a:cs typeface="Consolas"/>
                <a:sym typeface="Consolas"/>
              </a:rPr>
              <a:t>return</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96E072"/>
                </a:solidFill>
                <a:latin typeface="Consolas"/>
                <a:ea typeface="Consolas"/>
                <a:cs typeface="Consolas"/>
                <a:sym typeface="Consolas"/>
              </a:rPr>
              <a:t>"Hola"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D5CED9"/>
                </a:solidFill>
                <a:latin typeface="Consolas"/>
                <a:ea typeface="Consolas"/>
                <a:cs typeface="Consolas"/>
                <a:sym typeface="Consolas"/>
              </a:rPr>
              <a:t>  }</a:t>
            </a:r>
            <a:endParaRPr sz="1200" b="0" i="0" u="none" strike="noStrike" cap="none">
              <a:solidFill>
                <a:srgbClr val="D5CED9"/>
              </a:solidFill>
              <a:latin typeface="Consolas"/>
              <a:ea typeface="Consolas"/>
              <a:cs typeface="Consolas"/>
              <a:sym typeface="Consolas"/>
            </a:endParaRPr>
          </a:p>
        </p:txBody>
      </p:sp>
      <p:sp>
        <p:nvSpPr>
          <p:cNvPr id="340" name="Google Shape;340;p25"/>
          <p:cNvSpPr/>
          <p:nvPr/>
        </p:nvSpPr>
        <p:spPr>
          <a:xfrm>
            <a:off x="3816900" y="3472525"/>
            <a:ext cx="3257400" cy="10464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5F6167"/>
                </a:solidFill>
                <a:latin typeface="Consolas"/>
                <a:ea typeface="Consolas"/>
                <a:cs typeface="Consolas"/>
                <a:sym typeface="Consolas"/>
              </a:rPr>
              <a:t>// Función anónima "saludo"</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C74DED"/>
                </a:solidFill>
                <a:latin typeface="Consolas"/>
                <a:ea typeface="Consolas"/>
                <a:cs typeface="Consolas"/>
                <a:sym typeface="Consolas"/>
              </a:rPr>
              <a:t>const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FE66D"/>
                </a:solidFill>
                <a:latin typeface="Consolas"/>
                <a:ea typeface="Consolas"/>
                <a:cs typeface="Consolas"/>
                <a:sym typeface="Consolas"/>
              </a:rPr>
              <a:t>saludo</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C74DED"/>
                </a:solidFill>
                <a:latin typeface="Consolas"/>
                <a:ea typeface="Consolas"/>
                <a:cs typeface="Consolas"/>
                <a:sym typeface="Consolas"/>
              </a:rPr>
              <a:t>function</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nombre</a:t>
            </a:r>
            <a:r>
              <a:rPr lang="es" sz="1200" b="0" i="0" u="none" strike="noStrike" cap="none">
                <a:solidFill>
                  <a:srgbClr val="D5CED9"/>
                </a:solidFill>
                <a:latin typeface="Consolas"/>
                <a:ea typeface="Consolas"/>
                <a:cs typeface="Consolas"/>
                <a:sym typeface="Consolas"/>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C74DED"/>
                </a:solidFill>
                <a:latin typeface="Consolas"/>
                <a:ea typeface="Consolas"/>
                <a:cs typeface="Consolas"/>
                <a:sym typeface="Consolas"/>
              </a:rPr>
              <a:t>var</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mensaje</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96E072"/>
                </a:solidFill>
                <a:latin typeface="Consolas"/>
                <a:ea typeface="Consolas"/>
                <a:cs typeface="Consolas"/>
                <a:sym typeface="Consolas"/>
              </a:rPr>
              <a:t>"Hola "</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nombre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C74DED"/>
                </a:solidFill>
                <a:latin typeface="Consolas"/>
                <a:ea typeface="Consolas"/>
                <a:cs typeface="Consolas"/>
                <a:sym typeface="Consolas"/>
              </a:rPr>
              <a:t>return</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mensaje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D5CED9"/>
                </a:solidFill>
                <a:latin typeface="Consolas"/>
                <a:ea typeface="Consolas"/>
                <a:cs typeface="Consolas"/>
                <a:sym typeface="Consolas"/>
              </a:rPr>
              <a:t>  }</a:t>
            </a:r>
            <a:endParaRPr sz="1200" b="0" i="0" u="none" strike="noStrike" cap="none">
              <a:solidFill>
                <a:srgbClr val="D5CED9"/>
              </a:solidFill>
              <a:latin typeface="Consolas"/>
              <a:ea typeface="Consolas"/>
              <a:cs typeface="Consolas"/>
              <a:sym typeface="Consolas"/>
            </a:endParaRPr>
          </a:p>
        </p:txBody>
      </p:sp>
      <p:sp>
        <p:nvSpPr>
          <p:cNvPr id="341" name="Google Shape;341;p25"/>
          <p:cNvSpPr txBox="1"/>
          <p:nvPr/>
        </p:nvSpPr>
        <p:spPr>
          <a:xfrm>
            <a:off x="501875" y="2318050"/>
            <a:ext cx="3257400" cy="1293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chemeClr val="dk2"/>
                </a:solidFill>
                <a:latin typeface="Montserrat"/>
                <a:ea typeface="Montserrat"/>
                <a:cs typeface="Montserrat"/>
                <a:sym typeface="Montserrat"/>
              </a:rPr>
              <a:t>En la consola mostramos el contenido de la variable (</a:t>
            </a:r>
            <a:r>
              <a:rPr lang="es" sz="1200" b="0" i="1" u="none" strike="noStrike" cap="none">
                <a:solidFill>
                  <a:schemeClr val="dk2"/>
                </a:solidFill>
                <a:latin typeface="Montserrat"/>
                <a:ea typeface="Montserrat"/>
                <a:cs typeface="Montserrat"/>
                <a:sym typeface="Montserrat"/>
              </a:rPr>
              <a:t>sin ejecutarla, no hay paréntesis</a:t>
            </a:r>
            <a:r>
              <a:rPr lang="es" sz="1200" b="0" i="0" u="none" strike="noStrike" cap="none">
                <a:solidFill>
                  <a:schemeClr val="dk2"/>
                </a:solidFill>
                <a:latin typeface="Montserrat"/>
                <a:ea typeface="Montserrat"/>
                <a:cs typeface="Montserrat"/>
                <a:sym typeface="Montserrat"/>
              </a:rPr>
              <a:t>) y nos devuelve la función en sí.</a:t>
            </a:r>
            <a:br>
              <a:rPr lang="es" sz="1200" b="0" i="0" u="none" strike="noStrike" cap="none">
                <a:solidFill>
                  <a:schemeClr val="dk2"/>
                </a:solidFill>
                <a:latin typeface="Montserrat"/>
                <a:ea typeface="Montserrat"/>
                <a:cs typeface="Montserrat"/>
                <a:sym typeface="Montserrat"/>
              </a:rPr>
            </a:br>
            <a:r>
              <a:rPr lang="es" sz="1200" b="0" i="0" u="none" strike="noStrike" cap="none">
                <a:solidFill>
                  <a:schemeClr val="dk2"/>
                </a:solidFill>
                <a:latin typeface="Montserrat"/>
                <a:ea typeface="Montserrat"/>
                <a:cs typeface="Montserrat"/>
                <a:sym typeface="Montserrat"/>
              </a:rPr>
              <a:t>Luego </a:t>
            </a:r>
            <a:r>
              <a:rPr lang="es" sz="1200" b="1" i="0" u="none" strike="noStrike" cap="none">
                <a:solidFill>
                  <a:schemeClr val="dk2"/>
                </a:solidFill>
                <a:latin typeface="Montserrat"/>
                <a:ea typeface="Montserrat"/>
                <a:cs typeface="Montserrat"/>
                <a:sym typeface="Montserrat"/>
              </a:rPr>
              <a:t>ejecutamos la función </a:t>
            </a:r>
            <a:r>
              <a:rPr lang="es" sz="1200" b="0" i="0" u="none" strike="noStrike" cap="none">
                <a:solidFill>
                  <a:schemeClr val="dk2"/>
                </a:solidFill>
                <a:latin typeface="Montserrat"/>
                <a:ea typeface="Montserrat"/>
                <a:cs typeface="Montserrat"/>
                <a:sym typeface="Montserrat"/>
              </a:rPr>
              <a:t>contenida en la variable.</a:t>
            </a:r>
            <a:endParaRPr sz="1200" b="0" i="0" u="none" strike="noStrike" cap="none">
              <a:solidFill>
                <a:schemeClr val="dk2"/>
              </a:solidFill>
              <a:latin typeface="Montserrat"/>
              <a:ea typeface="Montserrat"/>
              <a:cs typeface="Montserrat"/>
              <a:sym typeface="Montserrat"/>
            </a:endParaRPr>
          </a:p>
        </p:txBody>
      </p:sp>
      <p:sp>
        <p:nvSpPr>
          <p:cNvPr id="342" name="Google Shape;342;p25"/>
          <p:cNvSpPr txBox="1"/>
          <p:nvPr/>
        </p:nvSpPr>
        <p:spPr>
          <a:xfrm>
            <a:off x="512275" y="4002125"/>
            <a:ext cx="30000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600"/>
              </a:spcAft>
              <a:buClr>
                <a:srgbClr val="000000"/>
              </a:buClr>
              <a:buSzPts val="1200"/>
              <a:buFont typeface="Arial"/>
              <a:buNone/>
            </a:pPr>
            <a:r>
              <a:rPr lang="es" sz="1200" b="0" i="0" u="none" strike="noStrike" cap="none">
                <a:solidFill>
                  <a:schemeClr val="dk2"/>
                </a:solidFill>
                <a:latin typeface="Montserrat"/>
                <a:ea typeface="Montserrat"/>
                <a:cs typeface="Montserrat"/>
                <a:sym typeface="Montserrat"/>
              </a:rPr>
              <a:t>Las </a:t>
            </a:r>
            <a:r>
              <a:rPr lang="es" sz="1200" b="1" i="0" u="none" strike="noStrike" cap="none">
                <a:solidFill>
                  <a:schemeClr val="dk2"/>
                </a:solidFill>
                <a:latin typeface="Montserrat"/>
                <a:ea typeface="Montserrat"/>
                <a:cs typeface="Montserrat"/>
                <a:sym typeface="Montserrat"/>
              </a:rPr>
              <a:t>funciones anónimas </a:t>
            </a:r>
            <a:r>
              <a:rPr lang="es" sz="1200" b="0" i="0" u="none" strike="noStrike" cap="none">
                <a:solidFill>
                  <a:schemeClr val="dk2"/>
                </a:solidFill>
                <a:latin typeface="Montserrat"/>
                <a:ea typeface="Montserrat"/>
                <a:cs typeface="Montserrat"/>
                <a:sym typeface="Montserrat"/>
              </a:rPr>
              <a:t>también permiten utilizar parámetros</a:t>
            </a:r>
            <a:endParaRPr sz="1200" b="0" i="0" u="none" strike="noStrike" cap="none">
              <a:solidFill>
                <a:schemeClr val="dk2"/>
              </a:solidFill>
              <a:latin typeface="Montserrat"/>
              <a:ea typeface="Montserrat"/>
              <a:cs typeface="Montserrat"/>
              <a:sym typeface="Montserrat"/>
            </a:endParaRPr>
          </a:p>
        </p:txBody>
      </p:sp>
      <p:pic>
        <p:nvPicPr>
          <p:cNvPr id="343" name="Google Shape;343;p25"/>
          <p:cNvPicPr preferRelativeResize="0"/>
          <p:nvPr/>
        </p:nvPicPr>
        <p:blipFill rotWithShape="1">
          <a:blip r:embed="rId3">
            <a:alphaModFix/>
          </a:blip>
          <a:srcRect t="35415" r="58687"/>
          <a:stretch/>
        </p:blipFill>
        <p:spPr>
          <a:xfrm>
            <a:off x="7102852" y="2305725"/>
            <a:ext cx="1224725" cy="1008050"/>
          </a:xfrm>
          <a:prstGeom prst="rect">
            <a:avLst/>
          </a:prstGeom>
          <a:noFill/>
          <a:ln>
            <a:noFill/>
          </a:ln>
        </p:spPr>
      </p:pic>
      <p:pic>
        <p:nvPicPr>
          <p:cNvPr id="344" name="Google Shape;344;p25"/>
          <p:cNvPicPr preferRelativeResize="0"/>
          <p:nvPr/>
        </p:nvPicPr>
        <p:blipFill rotWithShape="1">
          <a:blip r:embed="rId4">
            <a:alphaModFix/>
          </a:blip>
          <a:srcRect r="71942"/>
          <a:stretch/>
        </p:blipFill>
        <p:spPr>
          <a:xfrm>
            <a:off x="7102854" y="3463057"/>
            <a:ext cx="1122424" cy="6081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26"/>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Scope (alcance)</a:t>
            </a:r>
            <a:endParaRPr/>
          </a:p>
        </p:txBody>
      </p:sp>
      <p:sp>
        <p:nvSpPr>
          <p:cNvPr id="350" name="Google Shape;350;p26"/>
          <p:cNvSpPr txBox="1">
            <a:spLocks noGrp="1"/>
          </p:cNvSpPr>
          <p:nvPr>
            <p:ph type="body" idx="1"/>
          </p:nvPr>
        </p:nvSpPr>
        <p:spPr>
          <a:xfrm>
            <a:off x="432025" y="1304875"/>
            <a:ext cx="8280000" cy="3275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s" sz="1650"/>
              <a:t>El </a:t>
            </a:r>
            <a:r>
              <a:rPr lang="es" sz="1650" b="1"/>
              <a:t>scope</a:t>
            </a:r>
            <a:r>
              <a:rPr lang="es" sz="1650"/>
              <a:t> (alcance) determina la accesibilidad (visibilidad) de las variables. Define </a:t>
            </a:r>
            <a:r>
              <a:rPr lang="es" sz="1650" i="1"/>
              <a:t>¿en qué contexto las variables son visibles y cuándo no lo son?</a:t>
            </a:r>
            <a:r>
              <a:rPr lang="es" sz="1650"/>
              <a:t>.</a:t>
            </a:r>
            <a:r>
              <a:rPr lang="es" sz="1650" i="1"/>
              <a:t> </a:t>
            </a:r>
            <a:r>
              <a:rPr lang="es" sz="1650"/>
              <a:t>Una variable que no está “</a:t>
            </a:r>
            <a:r>
              <a:rPr lang="es" sz="1650" i="1"/>
              <a:t>al alcance actual</a:t>
            </a:r>
            <a:r>
              <a:rPr lang="es" sz="1650"/>
              <a:t>” no está disponible para su uso.</a:t>
            </a:r>
            <a:endParaRPr sz="1650"/>
          </a:p>
          <a:p>
            <a:pPr marL="0" lvl="0" indent="0" algn="l" rtl="0">
              <a:lnSpc>
                <a:spcPct val="115000"/>
              </a:lnSpc>
              <a:spcBef>
                <a:spcPts val="1200"/>
              </a:spcBef>
              <a:spcAft>
                <a:spcPts val="0"/>
              </a:spcAft>
              <a:buClr>
                <a:schemeClr val="dk1"/>
              </a:buClr>
              <a:buSzPts val="1100"/>
              <a:buFont typeface="Arial"/>
              <a:buNone/>
            </a:pPr>
            <a:r>
              <a:rPr lang="es" sz="1650"/>
              <a:t>En JavaScript hay dos tipos de alcance:</a:t>
            </a:r>
            <a:endParaRPr sz="1650"/>
          </a:p>
          <a:p>
            <a:pPr marL="457200" lvl="0" indent="-333375" algn="l" rtl="0">
              <a:lnSpc>
                <a:spcPct val="115000"/>
              </a:lnSpc>
              <a:spcBef>
                <a:spcPts val="1200"/>
              </a:spcBef>
              <a:spcAft>
                <a:spcPts val="0"/>
              </a:spcAft>
              <a:buSzPts val="1650"/>
              <a:buChar char="●"/>
            </a:pPr>
            <a:r>
              <a:rPr lang="es" sz="1650"/>
              <a:t>Alcance local (por ejemplo, una función)</a:t>
            </a:r>
            <a:endParaRPr sz="1650"/>
          </a:p>
          <a:p>
            <a:pPr marL="457200" lvl="0" indent="-333375" algn="l" rtl="0">
              <a:lnSpc>
                <a:spcPct val="115000"/>
              </a:lnSpc>
              <a:spcBef>
                <a:spcPts val="0"/>
              </a:spcBef>
              <a:spcAft>
                <a:spcPts val="0"/>
              </a:spcAft>
              <a:buSzPts val="1650"/>
              <a:buChar char="●"/>
            </a:pPr>
            <a:r>
              <a:rPr lang="es" sz="1650"/>
              <a:t>Alcance global (entorno completo de JavaScript)</a:t>
            </a:r>
            <a:endParaRPr sz="1650"/>
          </a:p>
          <a:p>
            <a:pPr marL="0" lvl="0" indent="0" algn="l" rtl="0">
              <a:lnSpc>
                <a:spcPct val="115000"/>
              </a:lnSpc>
              <a:spcBef>
                <a:spcPts val="1200"/>
              </a:spcBef>
              <a:spcAft>
                <a:spcPts val="0"/>
              </a:spcAft>
              <a:buClr>
                <a:schemeClr val="dk1"/>
              </a:buClr>
              <a:buSzPts val="1100"/>
              <a:buFont typeface="Arial"/>
              <a:buNone/>
            </a:pPr>
            <a:r>
              <a:rPr lang="es" sz="1650"/>
              <a:t>Las variables definidas dentro de una función </a:t>
            </a:r>
            <a:r>
              <a:rPr lang="es" sz="1650" b="1"/>
              <a:t>no son accesibles </a:t>
            </a:r>
            <a:r>
              <a:rPr lang="es" sz="1650"/>
              <a:t>(visibles) desde fuera. La función “</a:t>
            </a:r>
            <a:r>
              <a:rPr lang="es" sz="1650" i="1"/>
              <a:t>crea un ámbito cerrado</a:t>
            </a:r>
            <a:r>
              <a:rPr lang="es" sz="1650"/>
              <a:t>” que impide el acceso a una variable de su interior desde fuera de ella o desde otras funciones. </a:t>
            </a:r>
            <a:endParaRPr sz="1650"/>
          </a:p>
          <a:p>
            <a:pPr marL="0" lvl="0" indent="0" algn="l" rtl="0">
              <a:lnSpc>
                <a:spcPct val="115000"/>
              </a:lnSpc>
              <a:spcBef>
                <a:spcPts val="1200"/>
              </a:spcBef>
              <a:spcAft>
                <a:spcPts val="0"/>
              </a:spcAft>
              <a:buClr>
                <a:schemeClr val="dk1"/>
              </a:buClr>
              <a:buSzPts val="1100"/>
              <a:buFont typeface="Arial"/>
              <a:buNone/>
            </a:pPr>
            <a:endParaRPr sz="1650"/>
          </a:p>
          <a:p>
            <a:pPr marL="0" lvl="0" indent="0" algn="l" rtl="0">
              <a:lnSpc>
                <a:spcPct val="115000"/>
              </a:lnSpc>
              <a:spcBef>
                <a:spcPts val="1200"/>
              </a:spcBef>
              <a:spcAft>
                <a:spcPts val="1200"/>
              </a:spcAft>
              <a:buSzPts val="1800"/>
              <a:buNone/>
            </a:pPr>
            <a:endParaRPr sz="165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27"/>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Scope (alcance) | Variables locales</a:t>
            </a:r>
            <a:endParaRPr/>
          </a:p>
        </p:txBody>
      </p:sp>
      <p:sp>
        <p:nvSpPr>
          <p:cNvPr id="356" name="Google Shape;356;p27"/>
          <p:cNvSpPr txBox="1">
            <a:spLocks noGrp="1"/>
          </p:cNvSpPr>
          <p:nvPr>
            <p:ph type="body" idx="1"/>
          </p:nvPr>
        </p:nvSpPr>
        <p:spPr>
          <a:xfrm>
            <a:off x="432025" y="1304875"/>
            <a:ext cx="8280000" cy="3275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s" sz="1650"/>
              <a:t>En el siguiente ejemplo creamos una variable llamada </a:t>
            </a:r>
            <a:r>
              <a:rPr lang="es" sz="1650" i="1"/>
              <a:t>carName</a:t>
            </a:r>
            <a:r>
              <a:rPr lang="es" sz="1650"/>
              <a:t> a la cual le asignamos un valor:</a:t>
            </a: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1200"/>
              </a:spcAft>
              <a:buSzPts val="1800"/>
              <a:buNone/>
            </a:pPr>
            <a:endParaRPr sz="1650"/>
          </a:p>
        </p:txBody>
      </p:sp>
      <p:sp>
        <p:nvSpPr>
          <p:cNvPr id="357" name="Google Shape;357;p27"/>
          <p:cNvSpPr/>
          <p:nvPr/>
        </p:nvSpPr>
        <p:spPr>
          <a:xfrm>
            <a:off x="432025" y="2065350"/>
            <a:ext cx="3971100" cy="12156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 sz="1200" b="0" i="0" u="none" strike="noStrike" cap="none" dirty="0">
                <a:solidFill>
                  <a:srgbClr val="5F6167"/>
                </a:solidFill>
                <a:latin typeface="Consolas"/>
                <a:ea typeface="Consolas"/>
                <a:cs typeface="Consolas"/>
                <a:sym typeface="Consolas"/>
              </a:rPr>
              <a:t>// aca no puedo usar la variable carName</a:t>
            </a:r>
            <a:endParaRPr sz="1200" b="0" i="0" u="none" strike="noStrike" cap="none" dirty="0">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 sz="1200" b="0" i="0" u="none" strike="noStrike" cap="none" dirty="0">
                <a:solidFill>
                  <a:srgbClr val="C74DED"/>
                </a:solidFill>
                <a:latin typeface="Consolas"/>
                <a:ea typeface="Consolas"/>
                <a:cs typeface="Consolas"/>
                <a:sym typeface="Consolas"/>
              </a:rPr>
              <a:t>function</a:t>
            </a:r>
            <a:r>
              <a:rPr lang="es" sz="1200" b="0" i="0" u="none" strike="noStrike" cap="none" dirty="0">
                <a:solidFill>
                  <a:srgbClr val="D5CED9"/>
                </a:solidFill>
                <a:latin typeface="Consolas"/>
                <a:ea typeface="Consolas"/>
                <a:cs typeface="Consolas"/>
                <a:sym typeface="Consolas"/>
              </a:rPr>
              <a:t> </a:t>
            </a:r>
            <a:r>
              <a:rPr lang="es" sz="1200" b="0" i="0" u="none" strike="noStrike" cap="none" dirty="0">
                <a:solidFill>
                  <a:srgbClr val="FFE66D"/>
                </a:solidFill>
                <a:latin typeface="Consolas"/>
                <a:ea typeface="Consolas"/>
                <a:cs typeface="Consolas"/>
                <a:sym typeface="Consolas"/>
              </a:rPr>
              <a:t>myFunction</a:t>
            </a:r>
            <a:r>
              <a:rPr lang="es" sz="1200" b="0" i="0" u="none" strike="noStrike" cap="none" dirty="0">
                <a:solidFill>
                  <a:srgbClr val="D5CED9"/>
                </a:solidFill>
                <a:latin typeface="Consolas"/>
                <a:ea typeface="Consolas"/>
                <a:cs typeface="Consolas"/>
                <a:sym typeface="Consolas"/>
              </a:rPr>
              <a:t>() {</a:t>
            </a:r>
            <a:endParaRPr sz="12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200" b="0" i="0" u="none" strike="noStrike" cap="none" dirty="0">
                <a:solidFill>
                  <a:srgbClr val="D5CED9"/>
                </a:solidFill>
                <a:latin typeface="Consolas"/>
                <a:ea typeface="Consolas"/>
                <a:cs typeface="Consolas"/>
                <a:sym typeface="Consolas"/>
              </a:rPr>
              <a:t>    </a:t>
            </a:r>
            <a:r>
              <a:rPr lang="es" sz="1200" b="0" i="0" u="none" strike="noStrike" cap="none" dirty="0">
                <a:solidFill>
                  <a:srgbClr val="C74DED"/>
                </a:solidFill>
                <a:latin typeface="Consolas"/>
                <a:ea typeface="Consolas"/>
                <a:cs typeface="Consolas"/>
                <a:sym typeface="Consolas"/>
              </a:rPr>
              <a:t>let</a:t>
            </a:r>
            <a:r>
              <a:rPr lang="es" sz="1200" b="0" i="0" u="none" strike="noStrike" cap="none" dirty="0">
                <a:solidFill>
                  <a:srgbClr val="D5CED9"/>
                </a:solidFill>
                <a:latin typeface="Consolas"/>
                <a:ea typeface="Consolas"/>
                <a:cs typeface="Consolas"/>
                <a:sym typeface="Consolas"/>
              </a:rPr>
              <a:t> </a:t>
            </a:r>
            <a:r>
              <a:rPr lang="es" sz="1200" b="0" i="0" u="none" strike="noStrike" cap="none" dirty="0">
                <a:solidFill>
                  <a:srgbClr val="00E8C6"/>
                </a:solidFill>
                <a:latin typeface="Consolas"/>
                <a:ea typeface="Consolas"/>
                <a:cs typeface="Consolas"/>
                <a:sym typeface="Consolas"/>
              </a:rPr>
              <a:t>carName</a:t>
            </a:r>
            <a:r>
              <a:rPr lang="es" sz="1200" b="0" i="0" u="none" strike="noStrike" cap="none" dirty="0">
                <a:solidFill>
                  <a:srgbClr val="D5CED9"/>
                </a:solidFill>
                <a:latin typeface="Consolas"/>
                <a:ea typeface="Consolas"/>
                <a:cs typeface="Consolas"/>
                <a:sym typeface="Consolas"/>
              </a:rPr>
              <a:t> </a:t>
            </a:r>
            <a:r>
              <a:rPr lang="es" sz="1200" b="0" i="0" u="none" strike="noStrike" cap="none" dirty="0">
                <a:solidFill>
                  <a:srgbClr val="EE5D43"/>
                </a:solidFill>
                <a:latin typeface="Consolas"/>
                <a:ea typeface="Consolas"/>
                <a:cs typeface="Consolas"/>
                <a:sym typeface="Consolas"/>
              </a:rPr>
              <a:t>=</a:t>
            </a:r>
            <a:r>
              <a:rPr lang="es" sz="1200" b="0" i="0" u="none" strike="noStrike" cap="none" dirty="0">
                <a:solidFill>
                  <a:srgbClr val="D5CED9"/>
                </a:solidFill>
                <a:latin typeface="Consolas"/>
                <a:ea typeface="Consolas"/>
                <a:cs typeface="Consolas"/>
                <a:sym typeface="Consolas"/>
              </a:rPr>
              <a:t> </a:t>
            </a:r>
            <a:r>
              <a:rPr lang="es" sz="1200" b="0" i="0" u="none" strike="noStrike" cap="none" dirty="0">
                <a:solidFill>
                  <a:srgbClr val="96E072"/>
                </a:solidFill>
                <a:latin typeface="Consolas"/>
                <a:ea typeface="Consolas"/>
                <a:cs typeface="Consolas"/>
                <a:sym typeface="Consolas"/>
              </a:rPr>
              <a:t>"Volvo"</a:t>
            </a:r>
            <a:endParaRPr sz="12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200" b="0" i="0" u="none" strike="noStrike" cap="none" dirty="0">
                <a:solidFill>
                  <a:srgbClr val="D5CED9"/>
                </a:solidFill>
                <a:latin typeface="Consolas"/>
                <a:ea typeface="Consolas"/>
                <a:cs typeface="Consolas"/>
                <a:sym typeface="Consolas"/>
              </a:rPr>
              <a:t>    </a:t>
            </a:r>
            <a:r>
              <a:rPr lang="es" sz="1200" b="0" i="0" u="none" strike="noStrike" cap="none" dirty="0">
                <a:solidFill>
                  <a:srgbClr val="5F6167"/>
                </a:solidFill>
                <a:latin typeface="Consolas"/>
                <a:ea typeface="Consolas"/>
                <a:cs typeface="Consolas"/>
                <a:sym typeface="Consolas"/>
              </a:rPr>
              <a:t>// aca si puedo usar la variable carName</a:t>
            </a:r>
            <a:endParaRPr sz="1200" b="0" i="0" u="none" strike="noStrike" cap="none" dirty="0">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 sz="1200" b="0" i="0" u="none" strike="noStrike" cap="none" dirty="0">
                <a:solidFill>
                  <a:srgbClr val="D5CED9"/>
                </a:solidFill>
                <a:latin typeface="Consolas"/>
                <a:ea typeface="Consolas"/>
                <a:cs typeface="Consolas"/>
                <a:sym typeface="Consolas"/>
              </a:rPr>
              <a:t>}</a:t>
            </a:r>
            <a:endParaRPr sz="12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200" b="0" i="0" u="none" strike="noStrike" cap="none" dirty="0">
                <a:solidFill>
                  <a:srgbClr val="5F6167"/>
                </a:solidFill>
                <a:latin typeface="Consolas"/>
                <a:ea typeface="Consolas"/>
                <a:cs typeface="Consolas"/>
                <a:sym typeface="Consolas"/>
              </a:rPr>
              <a:t>// aca no puedo usar la variable carName</a:t>
            </a:r>
            <a:endParaRPr sz="1200" b="0" i="0" u="none" strike="noStrike" cap="none" dirty="0">
              <a:solidFill>
                <a:srgbClr val="D5CED9"/>
              </a:solidFill>
              <a:latin typeface="Consolas"/>
              <a:ea typeface="Consolas"/>
              <a:cs typeface="Consolas"/>
              <a:sym typeface="Consolas"/>
            </a:endParaRPr>
          </a:p>
        </p:txBody>
      </p:sp>
      <p:sp>
        <p:nvSpPr>
          <p:cNvPr id="358" name="Google Shape;358;p27"/>
          <p:cNvSpPr txBox="1"/>
          <p:nvPr/>
        </p:nvSpPr>
        <p:spPr>
          <a:xfrm>
            <a:off x="4515625" y="2042100"/>
            <a:ext cx="4196400" cy="831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chemeClr val="dk2"/>
                </a:solidFill>
                <a:latin typeface="Montserrat"/>
                <a:ea typeface="Montserrat"/>
                <a:cs typeface="Montserrat"/>
                <a:sym typeface="Montserrat"/>
              </a:rPr>
              <a:t>Podremos acceder al contenido de la variable </a:t>
            </a:r>
            <a:r>
              <a:rPr lang="es" sz="1400" b="1" i="0" u="none" strike="noStrike" cap="none">
                <a:solidFill>
                  <a:schemeClr val="dk2"/>
                </a:solidFill>
                <a:latin typeface="Montserrat"/>
                <a:ea typeface="Montserrat"/>
                <a:cs typeface="Montserrat"/>
                <a:sym typeface="Montserrat"/>
              </a:rPr>
              <a:t>carName</a:t>
            </a:r>
            <a:r>
              <a:rPr lang="es" sz="1400" b="0" i="0" u="none" strike="noStrike" cap="none">
                <a:solidFill>
                  <a:schemeClr val="dk2"/>
                </a:solidFill>
                <a:latin typeface="Montserrat"/>
                <a:ea typeface="Montserrat"/>
                <a:cs typeface="Montserrat"/>
                <a:sym typeface="Montserrat"/>
              </a:rPr>
              <a:t> solamente dentro de la función. </a:t>
            </a:r>
            <a:endParaRPr sz="1400" b="0" i="0" u="none" strike="noStrike" cap="none">
              <a:solidFill>
                <a:srgbClr val="000000"/>
              </a:solidFill>
              <a:latin typeface="Arial"/>
              <a:ea typeface="Arial"/>
              <a:cs typeface="Arial"/>
              <a:sym typeface="Arial"/>
            </a:endParaRPr>
          </a:p>
        </p:txBody>
      </p:sp>
      <p:sp>
        <p:nvSpPr>
          <p:cNvPr id="359" name="Google Shape;359;p27"/>
          <p:cNvSpPr txBox="1"/>
          <p:nvPr/>
        </p:nvSpPr>
        <p:spPr>
          <a:xfrm>
            <a:off x="432025" y="3373675"/>
            <a:ext cx="8382900" cy="1162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50"/>
              <a:buFont typeface="Arial"/>
              <a:buNone/>
            </a:pPr>
            <a:r>
              <a:rPr lang="es" sz="1650" b="0" i="0" u="none" strike="noStrike" cap="none">
                <a:solidFill>
                  <a:schemeClr val="dk2"/>
                </a:solidFill>
                <a:latin typeface="Montserrat"/>
                <a:ea typeface="Montserrat"/>
                <a:cs typeface="Montserrat"/>
                <a:sym typeface="Montserrat"/>
              </a:rPr>
              <a:t>Este tipo de variables son de alcance local, porque solamente valen en el ámbito de la función, y no en el ámbito a nivel de programa. Los parámetros de la función funcionan como </a:t>
            </a:r>
            <a:r>
              <a:rPr lang="es" sz="1650" b="1" i="0" u="none" strike="noStrike" cap="none">
                <a:solidFill>
                  <a:schemeClr val="dk2"/>
                </a:solidFill>
                <a:latin typeface="Montserrat"/>
                <a:ea typeface="Montserrat"/>
                <a:cs typeface="Montserrat"/>
                <a:sym typeface="Montserrat"/>
              </a:rPr>
              <a:t>variables locales </a:t>
            </a:r>
            <a:r>
              <a:rPr lang="es" sz="1650" b="0" i="0" u="none" strike="noStrike" cap="none">
                <a:solidFill>
                  <a:schemeClr val="dk2"/>
                </a:solidFill>
                <a:latin typeface="Montserrat"/>
                <a:ea typeface="Montserrat"/>
                <a:cs typeface="Montserrat"/>
                <a:sym typeface="Montserrat"/>
              </a:rPr>
              <a:t>dentro de las mismas.</a:t>
            </a:r>
            <a:endParaRPr sz="165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50"/>
              <a:buFont typeface="Arial"/>
              <a:buNone/>
            </a:pPr>
            <a:endParaRPr sz="1650" b="0" i="0" u="none" strike="noStrike" cap="none">
              <a:solidFill>
                <a:schemeClr val="dk2"/>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28"/>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Scope (alcance) | Variables globales</a:t>
            </a:r>
            <a:endParaRPr/>
          </a:p>
        </p:txBody>
      </p:sp>
      <p:sp>
        <p:nvSpPr>
          <p:cNvPr id="365" name="Google Shape;365;p28"/>
          <p:cNvSpPr txBox="1">
            <a:spLocks noGrp="1"/>
          </p:cNvSpPr>
          <p:nvPr>
            <p:ph type="body" idx="1"/>
          </p:nvPr>
        </p:nvSpPr>
        <p:spPr>
          <a:xfrm>
            <a:off x="432025" y="1304875"/>
            <a:ext cx="8280000" cy="3275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s" sz="1650"/>
              <a:t>Una variable declarada fuera de una función se convierte en </a:t>
            </a:r>
            <a:r>
              <a:rPr lang="es" sz="1650" b="1"/>
              <a:t>global</a:t>
            </a:r>
            <a:r>
              <a:rPr lang="es" sz="1650"/>
              <a:t>. Esto quiere decir que tiene alcance global: todos los scripts y funciones de una página web pueden acceder a ella. </a:t>
            </a: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1200"/>
              </a:spcAft>
              <a:buSzPts val="1800"/>
              <a:buNone/>
            </a:pPr>
            <a:endParaRPr sz="1650"/>
          </a:p>
        </p:txBody>
      </p:sp>
      <p:sp>
        <p:nvSpPr>
          <p:cNvPr id="366" name="Google Shape;366;p28"/>
          <p:cNvSpPr txBox="1"/>
          <p:nvPr/>
        </p:nvSpPr>
        <p:spPr>
          <a:xfrm>
            <a:off x="5650600" y="2270700"/>
            <a:ext cx="3061500" cy="1262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chemeClr val="dk2"/>
                </a:solidFill>
                <a:latin typeface="Montserrat"/>
                <a:ea typeface="Montserrat"/>
                <a:cs typeface="Montserrat"/>
                <a:sym typeface="Montserrat"/>
              </a:rPr>
              <a:t>En este caso podremos acceder al contenido la variable </a:t>
            </a:r>
            <a:r>
              <a:rPr lang="es" sz="1400" b="1" i="0" u="none" strike="noStrike" cap="none">
                <a:solidFill>
                  <a:schemeClr val="dk2"/>
                </a:solidFill>
                <a:latin typeface="Montserrat"/>
                <a:ea typeface="Montserrat"/>
                <a:cs typeface="Montserrat"/>
                <a:sym typeface="Montserrat"/>
              </a:rPr>
              <a:t>carName</a:t>
            </a:r>
            <a:r>
              <a:rPr lang="es" sz="1400" b="0" i="0" u="none" strike="noStrike" cap="none">
                <a:solidFill>
                  <a:schemeClr val="dk2"/>
                </a:solidFill>
                <a:latin typeface="Montserrat"/>
                <a:ea typeface="Montserrat"/>
                <a:cs typeface="Montserrat"/>
                <a:sym typeface="Montserrat"/>
              </a:rPr>
              <a:t> tanto desde fuera como desde adentro de la función</a:t>
            </a:r>
            <a:endParaRPr sz="1400" b="0" i="0" u="none" strike="noStrike" cap="none">
              <a:solidFill>
                <a:srgbClr val="000000"/>
              </a:solidFill>
              <a:latin typeface="Arial"/>
              <a:ea typeface="Arial"/>
              <a:cs typeface="Arial"/>
              <a:sym typeface="Arial"/>
            </a:endParaRPr>
          </a:p>
        </p:txBody>
      </p:sp>
      <p:sp>
        <p:nvSpPr>
          <p:cNvPr id="367" name="Google Shape;367;p28"/>
          <p:cNvSpPr txBox="1"/>
          <p:nvPr/>
        </p:nvSpPr>
        <p:spPr>
          <a:xfrm>
            <a:off x="432025" y="3686525"/>
            <a:ext cx="8382900" cy="692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50"/>
              <a:buFont typeface="Arial"/>
              <a:buNone/>
            </a:pPr>
            <a:r>
              <a:rPr lang="es" sz="1650" b="0" i="0" u="none" strike="noStrike" cap="none">
                <a:solidFill>
                  <a:schemeClr val="dk2"/>
                </a:solidFill>
                <a:latin typeface="Montserrat"/>
                <a:ea typeface="Montserrat"/>
                <a:cs typeface="Montserrat"/>
                <a:sym typeface="Montserrat"/>
              </a:rPr>
              <a:t>El alcance determina la accesibilidad de variables, objetos y funciones de diferentes partes del código.</a:t>
            </a:r>
            <a:endParaRPr sz="1650" b="0" i="0" u="none" strike="noStrike" cap="none">
              <a:solidFill>
                <a:schemeClr val="dk2"/>
              </a:solidFill>
              <a:latin typeface="Montserrat"/>
              <a:ea typeface="Montserrat"/>
              <a:cs typeface="Montserrat"/>
              <a:sym typeface="Montserrat"/>
            </a:endParaRPr>
          </a:p>
        </p:txBody>
      </p:sp>
      <p:sp>
        <p:nvSpPr>
          <p:cNvPr id="368" name="Google Shape;368;p28"/>
          <p:cNvSpPr/>
          <p:nvPr/>
        </p:nvSpPr>
        <p:spPr>
          <a:xfrm>
            <a:off x="432025" y="2357575"/>
            <a:ext cx="5218500" cy="11697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 sz="1200" b="0" i="0" u="none" strike="noStrike" cap="none">
                <a:solidFill>
                  <a:srgbClr val="C74DED"/>
                </a:solidFill>
                <a:latin typeface="Consolas"/>
                <a:ea typeface="Consolas"/>
                <a:cs typeface="Consolas"/>
                <a:sym typeface="Consolas"/>
              </a:rPr>
              <a:t>var</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carName2</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96E072"/>
                </a:solidFill>
                <a:latin typeface="Consolas"/>
                <a:ea typeface="Consolas"/>
                <a:cs typeface="Consolas"/>
                <a:sym typeface="Consolas"/>
              </a:rPr>
              <a:t>"Fiat"</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5F6167"/>
                </a:solidFill>
                <a:latin typeface="Consolas"/>
                <a:ea typeface="Consolas"/>
                <a:cs typeface="Consolas"/>
                <a:sym typeface="Consolas"/>
              </a:rPr>
              <a:t>// aqui si puedo usar carName2</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 sz="1200" b="0" i="0" u="none" strike="noStrike" cap="none">
                <a:solidFill>
                  <a:srgbClr val="C74DED"/>
                </a:solidFill>
                <a:latin typeface="Consolas"/>
                <a:ea typeface="Consolas"/>
                <a:cs typeface="Consolas"/>
                <a:sym typeface="Consolas"/>
              </a:rPr>
              <a:t>function</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FE66D"/>
                </a:solidFill>
                <a:latin typeface="Consolas"/>
                <a:ea typeface="Consolas"/>
                <a:cs typeface="Consolas"/>
                <a:sym typeface="Consolas"/>
              </a:rPr>
              <a:t>myFunction</a:t>
            </a:r>
            <a:r>
              <a:rPr lang="es" sz="1200" b="0" i="0" u="none" strike="noStrike" cap="none">
                <a:solidFill>
                  <a:srgbClr val="D5CED9"/>
                </a:solidFill>
                <a:latin typeface="Consolas"/>
                <a:ea typeface="Consolas"/>
                <a:cs typeface="Consolas"/>
                <a:sym typeface="Consolas"/>
              </a:rPr>
              <a:t>() {</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5F6167"/>
                </a:solidFill>
                <a:latin typeface="Consolas"/>
                <a:ea typeface="Consolas"/>
                <a:cs typeface="Consolas"/>
                <a:sym typeface="Consolas"/>
              </a:rPr>
              <a:t>// aqui tambien puedo usar la variable carName2</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 sz="1200" b="0" i="0" u="none" strike="noStrike" cap="none">
                <a:solidFill>
                  <a:srgbClr val="D5CED9"/>
                </a:solidFill>
                <a:latin typeface="Consolas"/>
                <a:ea typeface="Consolas"/>
                <a:cs typeface="Consolas"/>
                <a:sym typeface="Consolas"/>
              </a:rPr>
              <a:t>}</a:t>
            </a:r>
            <a:endParaRPr sz="1200" b="0" i="0" u="none" strike="noStrike" cap="non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29"/>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Scope (alcance) | Variable automáticamente global</a:t>
            </a:r>
            <a:endParaRPr/>
          </a:p>
        </p:txBody>
      </p:sp>
      <p:sp>
        <p:nvSpPr>
          <p:cNvPr id="374" name="Google Shape;374;p29"/>
          <p:cNvSpPr txBox="1">
            <a:spLocks noGrp="1"/>
          </p:cNvSpPr>
          <p:nvPr>
            <p:ph type="body" idx="1"/>
          </p:nvPr>
        </p:nvSpPr>
        <p:spPr>
          <a:xfrm>
            <a:off x="432025" y="1304875"/>
            <a:ext cx="8280000" cy="3275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s" sz="1650"/>
              <a:t>Si asignamos un valor a una variable que no ha sido declarada, </a:t>
            </a:r>
            <a:r>
              <a:rPr lang="es" sz="1650" b="1"/>
              <a:t>se convertirá en una variable global</a:t>
            </a:r>
            <a:r>
              <a:rPr lang="es" sz="1650"/>
              <a:t>. Este ejemplo declara la variable global </a:t>
            </a:r>
            <a:r>
              <a:rPr lang="es" sz="1650" b="1"/>
              <a:t>carName</a:t>
            </a:r>
            <a:r>
              <a:rPr lang="es" sz="1650"/>
              <a:t>, aún cuando su valor se asigna dentro de una función.</a:t>
            </a: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1200"/>
              </a:spcAft>
              <a:buSzPts val="1800"/>
              <a:buNone/>
            </a:pPr>
            <a:endParaRPr sz="1650"/>
          </a:p>
        </p:txBody>
      </p:sp>
      <p:sp>
        <p:nvSpPr>
          <p:cNvPr id="375" name="Google Shape;375;p29"/>
          <p:cNvSpPr txBox="1"/>
          <p:nvPr/>
        </p:nvSpPr>
        <p:spPr>
          <a:xfrm>
            <a:off x="4740925" y="2361925"/>
            <a:ext cx="3971100" cy="1046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chemeClr val="dk2"/>
                </a:solidFill>
                <a:latin typeface="Montserrat"/>
                <a:ea typeface="Montserrat"/>
                <a:cs typeface="Montserrat"/>
                <a:sym typeface="Montserrat"/>
              </a:rPr>
              <a:t>En este caso podremos acceder al contenido la variable </a:t>
            </a:r>
            <a:r>
              <a:rPr lang="es" sz="1400" b="1" i="0" u="none" strike="noStrike" cap="none">
                <a:solidFill>
                  <a:schemeClr val="dk2"/>
                </a:solidFill>
                <a:latin typeface="Montserrat"/>
                <a:ea typeface="Montserrat"/>
                <a:cs typeface="Montserrat"/>
                <a:sym typeface="Montserrat"/>
              </a:rPr>
              <a:t>carName</a:t>
            </a:r>
            <a:r>
              <a:rPr lang="es" sz="1400" b="0" i="0" u="none" strike="noStrike" cap="none">
                <a:solidFill>
                  <a:schemeClr val="dk2"/>
                </a:solidFill>
                <a:latin typeface="Montserrat"/>
                <a:ea typeface="Montserrat"/>
                <a:cs typeface="Montserrat"/>
                <a:sym typeface="Montserrat"/>
              </a:rPr>
              <a:t> tanto desde fuera como desde adentro de la función por ser automáticamente global.</a:t>
            </a:r>
            <a:endParaRPr sz="1400" b="0" i="0" u="none" strike="noStrike" cap="none">
              <a:solidFill>
                <a:srgbClr val="000000"/>
              </a:solidFill>
              <a:latin typeface="Arial"/>
              <a:ea typeface="Arial"/>
              <a:cs typeface="Arial"/>
              <a:sym typeface="Arial"/>
            </a:endParaRPr>
          </a:p>
        </p:txBody>
      </p:sp>
      <p:sp>
        <p:nvSpPr>
          <p:cNvPr id="376" name="Google Shape;376;p29"/>
          <p:cNvSpPr txBox="1"/>
          <p:nvPr/>
        </p:nvSpPr>
        <p:spPr>
          <a:xfrm>
            <a:off x="432025" y="3686525"/>
            <a:ext cx="8382900" cy="692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50"/>
              <a:buFont typeface="Arial"/>
              <a:buNone/>
            </a:pPr>
            <a:r>
              <a:rPr lang="es" sz="1650" b="0" i="0" u="none" strike="noStrike" cap="none">
                <a:solidFill>
                  <a:schemeClr val="dk2"/>
                </a:solidFill>
                <a:latin typeface="Montserrat"/>
                <a:ea typeface="Montserrat"/>
                <a:cs typeface="Montserrat"/>
                <a:sym typeface="Montserrat"/>
              </a:rPr>
              <a:t>La vida útil de una variable comienza cuando se declara. Las variables locales se eliminan cuando se completa la función.</a:t>
            </a:r>
            <a:endParaRPr sz="1650" b="0" i="0" u="none" strike="noStrike" cap="none">
              <a:solidFill>
                <a:schemeClr val="dk2"/>
              </a:solidFill>
              <a:latin typeface="Montserrat"/>
              <a:ea typeface="Montserrat"/>
              <a:cs typeface="Montserrat"/>
              <a:sym typeface="Montserrat"/>
            </a:endParaRPr>
          </a:p>
        </p:txBody>
      </p:sp>
      <p:sp>
        <p:nvSpPr>
          <p:cNvPr id="377" name="Google Shape;377;p29"/>
          <p:cNvSpPr/>
          <p:nvPr/>
        </p:nvSpPr>
        <p:spPr>
          <a:xfrm>
            <a:off x="432025" y="2357575"/>
            <a:ext cx="4260600" cy="10554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 sz="1200" b="0" i="0" u="none" strike="noStrike" cap="none">
                <a:solidFill>
                  <a:srgbClr val="FFE66D"/>
                </a:solidFill>
                <a:latin typeface="Consolas"/>
                <a:ea typeface="Consolas"/>
                <a:cs typeface="Consolas"/>
                <a:sym typeface="Consolas"/>
              </a:rPr>
              <a:t>myFunction</a:t>
            </a:r>
            <a:r>
              <a:rPr lang="es" sz="1200" b="0" i="0" u="none" strike="noStrike" cap="none">
                <a:solidFill>
                  <a:srgbClr val="D5CED9"/>
                </a:solidFill>
                <a:latin typeface="Consolas"/>
                <a:ea typeface="Consolas"/>
                <a:cs typeface="Consolas"/>
                <a:sym typeface="Consolas"/>
              </a:rPr>
              <a:t>();</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200" b="0" i="0" u="none" strike="noStrike" cap="none">
                <a:solidFill>
                  <a:srgbClr val="5F6167"/>
                </a:solidFill>
                <a:latin typeface="Consolas"/>
                <a:ea typeface="Consolas"/>
                <a:cs typeface="Consolas"/>
                <a:sym typeface="Consolas"/>
              </a:rPr>
              <a:t>// aquí puede se puede usar carName</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 sz="1200" b="0" i="0" u="none" strike="noStrike" cap="none">
                <a:solidFill>
                  <a:srgbClr val="C74DED"/>
                </a:solidFill>
                <a:latin typeface="Consolas"/>
                <a:ea typeface="Consolas"/>
                <a:cs typeface="Consolas"/>
                <a:sym typeface="Consolas"/>
              </a:rPr>
              <a:t>function</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FE66D"/>
                </a:solidFill>
                <a:latin typeface="Consolas"/>
                <a:ea typeface="Consolas"/>
                <a:cs typeface="Consolas"/>
                <a:sym typeface="Consolas"/>
              </a:rPr>
              <a:t>myFunction</a:t>
            </a:r>
            <a:r>
              <a:rPr lang="es" sz="1200" b="0" i="0" u="none" strike="noStrike" cap="none">
                <a:solidFill>
                  <a:srgbClr val="D5CED9"/>
                </a:solidFill>
                <a:latin typeface="Consolas"/>
                <a:ea typeface="Consolas"/>
                <a:cs typeface="Consolas"/>
                <a:sym typeface="Consolas"/>
              </a:rPr>
              <a:t>() {</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carName</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96E072"/>
                </a:solidFill>
                <a:latin typeface="Consolas"/>
                <a:ea typeface="Consolas"/>
                <a:cs typeface="Consolas"/>
                <a:sym typeface="Consolas"/>
              </a:rPr>
              <a:t>"Volvo"</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5F6167"/>
                </a:solidFill>
                <a:latin typeface="Consolas"/>
                <a:ea typeface="Consolas"/>
                <a:cs typeface="Consolas"/>
                <a:sym typeface="Consolas"/>
              </a:rPr>
              <a:t>// variable no declarada</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 sz="1200" b="0" i="0" u="none" strike="noStrike" cap="none">
                <a:solidFill>
                  <a:srgbClr val="D5CED9"/>
                </a:solidFill>
                <a:latin typeface="Consolas"/>
                <a:ea typeface="Consolas"/>
                <a:cs typeface="Consolas"/>
                <a:sym typeface="Consolas"/>
              </a:rPr>
              <a:t>}</a:t>
            </a:r>
            <a:endParaRPr sz="12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
          <p:cNvSpPr txBox="1">
            <a:spLocks noGrp="1"/>
          </p:cNvSpPr>
          <p:nvPr>
            <p:ph type="ctrTitle"/>
          </p:nvPr>
        </p:nvSpPr>
        <p:spPr>
          <a:xfrm>
            <a:off x="311700" y="1226800"/>
            <a:ext cx="8520600" cy="1570500"/>
          </a:xfrm>
          <a:prstGeom prst="rect">
            <a:avLst/>
          </a:prstGeom>
          <a:noFill/>
          <a:ln>
            <a:noFill/>
          </a:ln>
        </p:spPr>
        <p:txBody>
          <a:bodyPr spcFirstLastPara="1" wrap="square" lIns="91425" tIns="91425" rIns="91425" bIns="91425" anchor="ctr" anchorCtr="0">
            <a:normAutofit fontScale="90000"/>
          </a:bodyPr>
          <a:lstStyle/>
          <a:p>
            <a:pPr marL="0" lvl="0" indent="0" algn="ctr" rtl="0">
              <a:lnSpc>
                <a:spcPct val="100000"/>
              </a:lnSpc>
              <a:spcBef>
                <a:spcPts val="0"/>
              </a:spcBef>
              <a:spcAft>
                <a:spcPts val="0"/>
              </a:spcAft>
              <a:buSzPct val="111111"/>
              <a:buNone/>
            </a:pPr>
            <a:r>
              <a:rPr lang="es" b="0"/>
              <a:t>Programación modular con funciones</a:t>
            </a:r>
            <a:endParaRPr b="0"/>
          </a:p>
        </p:txBody>
      </p:sp>
      <p:pic>
        <p:nvPicPr>
          <p:cNvPr id="151" name="Google Shape;151;p2"/>
          <p:cNvPicPr preferRelativeResize="0"/>
          <p:nvPr/>
        </p:nvPicPr>
        <p:blipFill rotWithShape="1">
          <a:blip r:embed="rId3">
            <a:alphaModFix/>
          </a:blip>
          <a:srcRect/>
          <a:stretch/>
        </p:blipFill>
        <p:spPr>
          <a:xfrm>
            <a:off x="4210050" y="2868475"/>
            <a:ext cx="723900" cy="7239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30"/>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let y var</a:t>
            </a:r>
            <a:endParaRPr/>
          </a:p>
        </p:txBody>
      </p:sp>
      <p:sp>
        <p:nvSpPr>
          <p:cNvPr id="383" name="Google Shape;383;p30"/>
          <p:cNvSpPr txBox="1">
            <a:spLocks noGrp="1"/>
          </p:cNvSpPr>
          <p:nvPr>
            <p:ph type="body" idx="1"/>
          </p:nvPr>
        </p:nvSpPr>
        <p:spPr>
          <a:xfrm>
            <a:off x="432025" y="1304875"/>
            <a:ext cx="8280000" cy="3275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SzPts val="1800"/>
              <a:buNone/>
            </a:pPr>
            <a:r>
              <a:rPr lang="es" sz="1650" b="1"/>
              <a:t>let</a:t>
            </a:r>
            <a:r>
              <a:rPr lang="es" sz="1650"/>
              <a:t> declara una variable de alcance local, limitando su alcance (scope) al </a:t>
            </a:r>
            <a:r>
              <a:rPr lang="es" sz="1650" b="1"/>
              <a:t>bloque</a:t>
            </a:r>
            <a:r>
              <a:rPr lang="es" sz="1650"/>
              <a:t>, declaración, o expresión donde se está usando. </a:t>
            </a:r>
            <a:r>
              <a:rPr lang="es" sz="1650" b="1"/>
              <a:t>var</a:t>
            </a:r>
            <a:r>
              <a:rPr lang="es" sz="1650"/>
              <a:t> define una variable global o local en una función </a:t>
            </a:r>
            <a:r>
              <a:rPr lang="es" sz="1650" i="1"/>
              <a:t>sin importar el ámbito del bloque</a:t>
            </a:r>
            <a:r>
              <a:rPr lang="es" sz="1650"/>
              <a:t>.</a:t>
            </a:r>
            <a:endParaRPr sz="1650"/>
          </a:p>
        </p:txBody>
      </p:sp>
      <p:sp>
        <p:nvSpPr>
          <p:cNvPr id="384" name="Google Shape;384;p30"/>
          <p:cNvSpPr/>
          <p:nvPr/>
        </p:nvSpPr>
        <p:spPr>
          <a:xfrm>
            <a:off x="2039700" y="2299475"/>
            <a:ext cx="5047200" cy="21996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C74DED"/>
                </a:solidFill>
                <a:latin typeface="Consolas"/>
                <a:ea typeface="Consolas"/>
                <a:cs typeface="Consolas"/>
                <a:sym typeface="Consolas"/>
              </a:rPr>
              <a:t>var</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a</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5</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C74DED"/>
                </a:solidFill>
                <a:latin typeface="Consolas"/>
                <a:ea typeface="Consolas"/>
                <a:cs typeface="Consolas"/>
                <a:sym typeface="Consolas"/>
              </a:rPr>
              <a:t>var</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b</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10</a:t>
            </a:r>
            <a:br>
              <a:rPr lang="es" sz="1200" b="0" i="0" u="none" strike="noStrike" cap="none">
                <a:solidFill>
                  <a:srgbClr val="D5CED9"/>
                </a:solidFill>
                <a:latin typeface="Consolas"/>
                <a:ea typeface="Consolas"/>
                <a:cs typeface="Consolas"/>
                <a:sym typeface="Consolas"/>
              </a:rPr>
            </a:br>
            <a:r>
              <a:rPr lang="es" sz="1200" b="0" i="0" u="none" strike="noStrike" cap="none">
                <a:solidFill>
                  <a:srgbClr val="C74DED"/>
                </a:solidFill>
                <a:latin typeface="Consolas"/>
                <a:ea typeface="Consolas"/>
                <a:cs typeface="Consolas"/>
                <a:sym typeface="Consolas"/>
              </a:rPr>
              <a:t>if</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a</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5</a:t>
            </a:r>
            <a:r>
              <a:rPr lang="es" sz="1200" b="0" i="0" u="none" strike="noStrike" cap="none">
                <a:solidFill>
                  <a:srgbClr val="D5CED9"/>
                </a:solidFill>
                <a:latin typeface="Consolas"/>
                <a:ea typeface="Consolas"/>
                <a:cs typeface="Consolas"/>
                <a:sym typeface="Consolas"/>
              </a:rPr>
              <a:t>) {</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C74DED"/>
                </a:solidFill>
                <a:latin typeface="Consolas"/>
                <a:ea typeface="Consolas"/>
                <a:cs typeface="Consolas"/>
                <a:sym typeface="Consolas"/>
              </a:rPr>
              <a:t>let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a</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4</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5F6167"/>
                </a:solidFill>
                <a:latin typeface="Consolas"/>
                <a:ea typeface="Consolas"/>
                <a:cs typeface="Consolas"/>
                <a:sym typeface="Consolas"/>
              </a:rPr>
              <a:t>// El alcance es dentro del bloque if</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C74DED"/>
                </a:solidFill>
                <a:latin typeface="Consolas"/>
                <a:ea typeface="Consolas"/>
                <a:cs typeface="Consolas"/>
                <a:sym typeface="Consolas"/>
              </a:rPr>
              <a:t>var</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b</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15</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5F6167"/>
                </a:solidFill>
                <a:latin typeface="Consolas"/>
                <a:ea typeface="Consolas"/>
                <a:cs typeface="Consolas"/>
                <a:sym typeface="Consolas"/>
              </a:rPr>
              <a:t>// El alcance es global, sobreescribe a 10</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console</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log</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00E8C6"/>
                </a:solidFill>
                <a:latin typeface="Consolas"/>
                <a:ea typeface="Consolas"/>
                <a:cs typeface="Consolas"/>
                <a:sym typeface="Consolas"/>
              </a:rPr>
              <a:t>a</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5F6167"/>
                </a:solidFill>
                <a:latin typeface="Consolas"/>
                <a:ea typeface="Consolas"/>
                <a:cs typeface="Consolas"/>
                <a:sym typeface="Consolas"/>
              </a:rPr>
              <a:t>// 4, por alcance a nivel de bloque</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console</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log</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00E8C6"/>
                </a:solidFill>
                <a:latin typeface="Consolas"/>
                <a:ea typeface="Consolas"/>
                <a:cs typeface="Consolas"/>
                <a:sym typeface="Consolas"/>
              </a:rPr>
              <a:t>b</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5F6167"/>
                </a:solidFill>
                <a:latin typeface="Consolas"/>
                <a:ea typeface="Consolas"/>
                <a:cs typeface="Consolas"/>
                <a:sym typeface="Consolas"/>
              </a:rPr>
              <a:t>// 15, por alcance global</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D5CED9"/>
                </a:solidFill>
                <a:latin typeface="Consolas"/>
                <a:ea typeface="Consolas"/>
                <a:cs typeface="Consolas"/>
                <a:sym typeface="Consolas"/>
              </a:rPr>
              <a:t>}</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F39C12"/>
                </a:solidFill>
                <a:latin typeface="Consolas"/>
                <a:ea typeface="Consolas"/>
                <a:cs typeface="Consolas"/>
                <a:sym typeface="Consolas"/>
              </a:rPr>
              <a:t>console</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log</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00E8C6"/>
                </a:solidFill>
                <a:latin typeface="Consolas"/>
                <a:ea typeface="Consolas"/>
                <a:cs typeface="Consolas"/>
                <a:sym typeface="Consolas"/>
              </a:rPr>
              <a:t>a</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5F6167"/>
                </a:solidFill>
                <a:latin typeface="Consolas"/>
                <a:ea typeface="Consolas"/>
                <a:cs typeface="Consolas"/>
                <a:sym typeface="Consolas"/>
              </a:rPr>
              <a:t>// 5, por alcance global</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F39C12"/>
                </a:solidFill>
                <a:latin typeface="Consolas"/>
                <a:ea typeface="Consolas"/>
                <a:cs typeface="Consolas"/>
                <a:sym typeface="Consolas"/>
              </a:rPr>
              <a:t>console</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log</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00E8C6"/>
                </a:solidFill>
                <a:latin typeface="Consolas"/>
                <a:ea typeface="Consolas"/>
                <a:cs typeface="Consolas"/>
                <a:sym typeface="Consolas"/>
              </a:rPr>
              <a:t>b</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5F6167"/>
                </a:solidFill>
                <a:latin typeface="Consolas"/>
                <a:ea typeface="Consolas"/>
                <a:cs typeface="Consolas"/>
                <a:sym typeface="Consolas"/>
              </a:rPr>
              <a:t>// 15, por alcance global</a:t>
            </a:r>
            <a:endParaRPr sz="1200" b="0" i="0" u="none" strike="noStrike" cap="none">
              <a:solidFill>
                <a:srgbClr val="D5CED9"/>
              </a:solidFill>
              <a:latin typeface="Consolas"/>
              <a:ea typeface="Consolas"/>
              <a:cs typeface="Consolas"/>
              <a:sym typeface="Consola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31"/>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Callbacks (devolución de llamada)</a:t>
            </a:r>
            <a:endParaRPr/>
          </a:p>
        </p:txBody>
      </p:sp>
      <p:sp>
        <p:nvSpPr>
          <p:cNvPr id="390" name="Google Shape;390;p31"/>
          <p:cNvSpPr txBox="1">
            <a:spLocks noGrp="1"/>
          </p:cNvSpPr>
          <p:nvPr>
            <p:ph type="body" idx="1"/>
          </p:nvPr>
        </p:nvSpPr>
        <p:spPr>
          <a:xfrm>
            <a:off x="432025" y="1304875"/>
            <a:ext cx="8280000" cy="3275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SzPts val="1800"/>
              <a:buNone/>
            </a:pPr>
            <a:r>
              <a:rPr lang="es" sz="1650"/>
              <a:t>Las funciones en JavaScript son objetos. Como cualquier otro objeto, se pueden pasar como parámetro. Por lo tanto, </a:t>
            </a:r>
            <a:r>
              <a:rPr lang="es" sz="1650" b="1"/>
              <a:t>podemos pasar una función como argumento de otra función</a:t>
            </a:r>
            <a:r>
              <a:rPr lang="es" sz="1650"/>
              <a:t>. Esto se llama función de devolución de llamada (</a:t>
            </a:r>
            <a:r>
              <a:rPr lang="es" sz="1650" b="1"/>
              <a:t>callback</a:t>
            </a:r>
            <a:r>
              <a:rPr lang="es" sz="1650"/>
              <a:t>). Las funciones también se pueden devolver como resultado de otra función.</a:t>
            </a:r>
            <a:endParaRPr sz="1650"/>
          </a:p>
        </p:txBody>
      </p:sp>
      <p:sp>
        <p:nvSpPr>
          <p:cNvPr id="391" name="Google Shape;391;p31"/>
          <p:cNvSpPr/>
          <p:nvPr/>
        </p:nvSpPr>
        <p:spPr>
          <a:xfrm>
            <a:off x="541200" y="2950975"/>
            <a:ext cx="4835700" cy="16290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 sz="1200" b="0" i="0" u="none" strike="noStrike" cap="none">
                <a:solidFill>
                  <a:srgbClr val="C74DED"/>
                </a:solidFill>
                <a:latin typeface="Consolas"/>
                <a:ea typeface="Consolas"/>
                <a:cs typeface="Consolas"/>
                <a:sym typeface="Consolas"/>
              </a:rPr>
              <a:t>function</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FE66D"/>
                </a:solidFill>
                <a:latin typeface="Consolas"/>
                <a:ea typeface="Consolas"/>
                <a:cs typeface="Consolas"/>
                <a:sym typeface="Consolas"/>
              </a:rPr>
              <a:t>saludar</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00E8C6"/>
                </a:solidFill>
                <a:latin typeface="Consolas"/>
                <a:ea typeface="Consolas"/>
                <a:cs typeface="Consolas"/>
                <a:sym typeface="Consolas"/>
              </a:rPr>
              <a:t>nombre</a:t>
            </a:r>
            <a:r>
              <a:rPr lang="es" sz="1200" b="0" i="0" u="none" strike="noStrike" cap="none">
                <a:solidFill>
                  <a:srgbClr val="D5CED9"/>
                </a:solidFill>
                <a:latin typeface="Consolas"/>
                <a:ea typeface="Consolas"/>
                <a:cs typeface="Consolas"/>
                <a:sym typeface="Consolas"/>
              </a:rPr>
              <a:t>) {</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FE66D"/>
                </a:solidFill>
                <a:latin typeface="Consolas"/>
                <a:ea typeface="Consolas"/>
                <a:cs typeface="Consolas"/>
                <a:sym typeface="Consolas"/>
              </a:rPr>
              <a:t>alert</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96E072"/>
                </a:solidFill>
                <a:latin typeface="Consolas"/>
                <a:ea typeface="Consolas"/>
                <a:cs typeface="Consolas"/>
                <a:sym typeface="Consolas"/>
              </a:rPr>
              <a:t>'Hola '</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nombre</a:t>
            </a:r>
            <a:r>
              <a:rPr lang="es" sz="1200" b="0" i="0" u="none" strike="noStrike" cap="none">
                <a:solidFill>
                  <a:srgbClr val="D5CED9"/>
                </a:solidFill>
                <a:latin typeface="Consolas"/>
                <a:ea typeface="Consolas"/>
                <a:cs typeface="Consolas"/>
                <a:sym typeface="Consolas"/>
              </a:rPr>
              <a:t>)</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200" b="0" i="0" u="none" strike="noStrike" cap="none">
                <a:solidFill>
                  <a:srgbClr val="D5CED9"/>
                </a:solidFill>
                <a:latin typeface="Consolas"/>
                <a:ea typeface="Consolas"/>
                <a:cs typeface="Consolas"/>
                <a:sym typeface="Consolas"/>
              </a:rPr>
              <a:t>}</a:t>
            </a:r>
            <a:br>
              <a:rPr lang="es" sz="1200" b="0" i="0" u="none" strike="noStrike" cap="none">
                <a:solidFill>
                  <a:srgbClr val="D5CED9"/>
                </a:solidFill>
                <a:latin typeface="Consolas"/>
                <a:ea typeface="Consolas"/>
                <a:cs typeface="Consolas"/>
                <a:sym typeface="Consolas"/>
              </a:rPr>
            </a:br>
            <a:r>
              <a:rPr lang="es" sz="1200" b="0" i="0" u="none" strike="noStrike" cap="none">
                <a:solidFill>
                  <a:srgbClr val="C74DED"/>
                </a:solidFill>
                <a:latin typeface="Consolas"/>
                <a:ea typeface="Consolas"/>
                <a:cs typeface="Consolas"/>
                <a:sym typeface="Consolas"/>
              </a:rPr>
              <a:t>function</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FE66D"/>
                </a:solidFill>
                <a:latin typeface="Consolas"/>
                <a:ea typeface="Consolas"/>
                <a:cs typeface="Consolas"/>
                <a:sym typeface="Consolas"/>
              </a:rPr>
              <a:t>procesarEntradaUsuario</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00E8C6"/>
                </a:solidFill>
                <a:latin typeface="Consolas"/>
                <a:ea typeface="Consolas"/>
                <a:cs typeface="Consolas"/>
                <a:sym typeface="Consolas"/>
              </a:rPr>
              <a:t>callback</a:t>
            </a:r>
            <a:r>
              <a:rPr lang="es" sz="1200" b="0" i="0" u="none" strike="noStrike" cap="none">
                <a:solidFill>
                  <a:srgbClr val="D5CED9"/>
                </a:solidFill>
                <a:latin typeface="Consolas"/>
                <a:ea typeface="Consolas"/>
                <a:cs typeface="Consolas"/>
                <a:sym typeface="Consolas"/>
              </a:rPr>
              <a:t>) {</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C74DED"/>
                </a:solidFill>
                <a:latin typeface="Consolas"/>
                <a:ea typeface="Consolas"/>
                <a:cs typeface="Consolas"/>
                <a:sym typeface="Consolas"/>
              </a:rPr>
              <a:t>var</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nombre</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FE66D"/>
                </a:solidFill>
                <a:latin typeface="Consolas"/>
                <a:ea typeface="Consolas"/>
                <a:cs typeface="Consolas"/>
                <a:sym typeface="Consolas"/>
              </a:rPr>
              <a:t>prompt</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96E072"/>
                </a:solidFill>
                <a:latin typeface="Consolas"/>
                <a:ea typeface="Consolas"/>
                <a:cs typeface="Consolas"/>
                <a:sym typeface="Consolas"/>
              </a:rPr>
              <a:t>'Por favor ingresa tu nombre.'</a:t>
            </a:r>
            <a:r>
              <a:rPr lang="es" sz="1200" b="0" i="0" u="none" strike="noStrike" cap="none">
                <a:solidFill>
                  <a:srgbClr val="D5CED9"/>
                </a:solidFill>
                <a:latin typeface="Consolas"/>
                <a:ea typeface="Consolas"/>
                <a:cs typeface="Consolas"/>
                <a:sym typeface="Consolas"/>
              </a:rPr>
              <a:t>)</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FE66D"/>
                </a:solidFill>
                <a:latin typeface="Consolas"/>
                <a:ea typeface="Consolas"/>
                <a:cs typeface="Consolas"/>
                <a:sym typeface="Consolas"/>
              </a:rPr>
              <a:t>callback</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00E8C6"/>
                </a:solidFill>
                <a:latin typeface="Consolas"/>
                <a:ea typeface="Consolas"/>
                <a:cs typeface="Consolas"/>
                <a:sym typeface="Consolas"/>
              </a:rPr>
              <a:t>nombre</a:t>
            </a:r>
            <a:r>
              <a:rPr lang="es" sz="1200" b="0" i="0" u="none" strike="noStrike" cap="none">
                <a:solidFill>
                  <a:srgbClr val="D5CED9"/>
                </a:solidFill>
                <a:latin typeface="Consolas"/>
                <a:ea typeface="Consolas"/>
                <a:cs typeface="Consolas"/>
                <a:sym typeface="Consolas"/>
              </a:rPr>
              <a:t>)</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200" b="0" i="0" u="none" strike="noStrike" cap="none">
                <a:solidFill>
                  <a:srgbClr val="D5CED9"/>
                </a:solidFill>
                <a:latin typeface="Consolas"/>
                <a:ea typeface="Consolas"/>
                <a:cs typeface="Consolas"/>
                <a:sym typeface="Consolas"/>
              </a:rPr>
              <a:t>}</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200" b="0" i="0" u="none" strike="noStrike" cap="none">
                <a:solidFill>
                  <a:srgbClr val="FFE66D"/>
                </a:solidFill>
                <a:latin typeface="Consolas"/>
                <a:ea typeface="Consolas"/>
                <a:cs typeface="Consolas"/>
                <a:sym typeface="Consolas"/>
              </a:rPr>
              <a:t>procesarEntradaUsuario</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00E8C6"/>
                </a:solidFill>
                <a:latin typeface="Consolas"/>
                <a:ea typeface="Consolas"/>
                <a:cs typeface="Consolas"/>
                <a:sym typeface="Consolas"/>
              </a:rPr>
              <a:t>saludar</a:t>
            </a:r>
            <a:r>
              <a:rPr lang="es" sz="1200" b="0" i="0" u="none" strike="noStrike" cap="none">
                <a:solidFill>
                  <a:srgbClr val="D5CED9"/>
                </a:solidFill>
                <a:latin typeface="Consolas"/>
                <a:ea typeface="Consolas"/>
                <a:cs typeface="Consolas"/>
                <a:sym typeface="Consolas"/>
              </a:rPr>
              <a:t>)</a:t>
            </a:r>
            <a:endParaRPr sz="1200" b="0" i="0" u="none" strike="noStrike" cap="none">
              <a:solidFill>
                <a:srgbClr val="000000"/>
              </a:solidFill>
              <a:latin typeface="Arial"/>
              <a:ea typeface="Arial"/>
              <a:cs typeface="Arial"/>
              <a:sym typeface="Arial"/>
            </a:endParaRPr>
          </a:p>
        </p:txBody>
      </p:sp>
      <p:sp>
        <p:nvSpPr>
          <p:cNvPr id="392" name="Google Shape;392;p31"/>
          <p:cNvSpPr txBox="1"/>
          <p:nvPr/>
        </p:nvSpPr>
        <p:spPr>
          <a:xfrm>
            <a:off x="5425250" y="2986275"/>
            <a:ext cx="2817600" cy="831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chemeClr val="dk2"/>
                </a:solidFill>
                <a:latin typeface="Montserrat"/>
                <a:ea typeface="Montserrat"/>
                <a:cs typeface="Montserrat"/>
                <a:sym typeface="Montserrat"/>
              </a:rPr>
              <a:t>El ejemplo es un callback sincrónico, ya que se ejecuta inmediatamente.</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2"/>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Clausuras (clousure)</a:t>
            </a:r>
            <a:endParaRPr/>
          </a:p>
        </p:txBody>
      </p:sp>
      <p:sp>
        <p:nvSpPr>
          <p:cNvPr id="398" name="Google Shape;398;p32"/>
          <p:cNvSpPr txBox="1">
            <a:spLocks noGrp="1"/>
          </p:cNvSpPr>
          <p:nvPr>
            <p:ph type="body" idx="1"/>
          </p:nvPr>
        </p:nvSpPr>
        <p:spPr>
          <a:xfrm>
            <a:off x="423300" y="1304875"/>
            <a:ext cx="8280000" cy="3275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s" sz="1400"/>
              <a:t>Una </a:t>
            </a:r>
            <a:r>
              <a:rPr lang="es" sz="1400" b="1"/>
              <a:t>clausura </a:t>
            </a:r>
            <a:r>
              <a:rPr lang="es" sz="1400"/>
              <a:t>o cierre se define como una función que «encierra» variables en su propio ámbito (y que continúan existiendo aún habiendo terminado la función).</a:t>
            </a:r>
            <a:endParaRPr sz="1400"/>
          </a:p>
          <a:p>
            <a:pPr marL="0" lvl="0" indent="0" algn="l" rtl="0">
              <a:lnSpc>
                <a:spcPct val="115000"/>
              </a:lnSpc>
              <a:spcBef>
                <a:spcPts val="1200"/>
              </a:spcBef>
              <a:spcAft>
                <a:spcPts val="0"/>
              </a:spcAft>
              <a:buSzPts val="1800"/>
              <a:buNone/>
            </a:pPr>
            <a:r>
              <a:rPr lang="es" sz="1400"/>
              <a:t>Es decir, devolvemos una función en una función externa que hace referencia a las variables locales de la función externa. Esto es posible si tenemos funciones anidadas en otra función y devueltas como referencia.</a:t>
            </a:r>
            <a:endParaRPr sz="1400"/>
          </a:p>
          <a:p>
            <a:pPr marL="0" lvl="0" indent="0" algn="l" rtl="0">
              <a:lnSpc>
                <a:spcPct val="115000"/>
              </a:lnSpc>
              <a:spcBef>
                <a:spcPts val="1200"/>
              </a:spcBef>
              <a:spcAft>
                <a:spcPts val="0"/>
              </a:spcAft>
              <a:buSzPts val="1800"/>
              <a:buNone/>
            </a:pPr>
            <a:r>
              <a:rPr lang="es" sz="1400"/>
              <a:t>En la función interna, podemos usar las variables de la función externa. Debido al alcance de las variables locales, las funciones internas pueden acceder a las variables de la función externa.</a:t>
            </a:r>
            <a:endParaRPr sz="1400"/>
          </a:p>
          <a:p>
            <a:pPr marL="0" lvl="0" indent="0" algn="l" rtl="0">
              <a:lnSpc>
                <a:spcPct val="115000"/>
              </a:lnSpc>
              <a:spcBef>
                <a:spcPts val="1200"/>
              </a:spcBef>
              <a:spcAft>
                <a:spcPts val="1200"/>
              </a:spcAft>
              <a:buSzPts val="1800"/>
              <a:buNone/>
            </a:pPr>
            <a:r>
              <a:rPr lang="es" sz="1400"/>
              <a:t>Cuando devolvemos la función interna en la función externa, las referencias a las variables locales de la función externa todavía están referenciadas en la función interna.</a:t>
            </a:r>
            <a:endParaRPr sz="14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3"/>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Clausuras (clousure)</a:t>
            </a:r>
            <a:endParaRPr/>
          </a:p>
        </p:txBody>
      </p:sp>
      <p:sp>
        <p:nvSpPr>
          <p:cNvPr id="404" name="Google Shape;404;p33"/>
          <p:cNvSpPr txBox="1">
            <a:spLocks noGrp="1"/>
          </p:cNvSpPr>
          <p:nvPr>
            <p:ph type="body" idx="1"/>
          </p:nvPr>
        </p:nvSpPr>
        <p:spPr>
          <a:xfrm>
            <a:off x="423300" y="1304875"/>
            <a:ext cx="8280000" cy="3275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s" sz="1650"/>
              <a:t>La función</a:t>
            </a:r>
            <a:r>
              <a:rPr lang="es" sz="1650" b="1"/>
              <a:t> iniciar()</a:t>
            </a:r>
            <a:r>
              <a:rPr lang="es" sz="1650"/>
              <a:t> crea una variable local llamada </a:t>
            </a:r>
            <a:r>
              <a:rPr lang="es" sz="1650" b="1"/>
              <a:t>nombre</a:t>
            </a:r>
            <a:r>
              <a:rPr lang="es" sz="1650"/>
              <a:t> y una función interna llamada </a:t>
            </a:r>
            <a:r>
              <a:rPr lang="es" sz="1650" b="1"/>
              <a:t>mostrarNombre()</a:t>
            </a:r>
            <a:r>
              <a:rPr lang="es" sz="1650"/>
              <a:t>. Por ser una función interna, esta última solo está disponible dentro de </a:t>
            </a:r>
            <a:r>
              <a:rPr lang="es" sz="1650" b="1"/>
              <a:t>iniciar()</a:t>
            </a:r>
            <a:r>
              <a:rPr lang="es" sz="1650"/>
              <a:t>. </a:t>
            </a:r>
            <a:r>
              <a:rPr lang="es" sz="1650" b="1"/>
              <a:t>mostrarNombre() </a:t>
            </a:r>
            <a:r>
              <a:rPr lang="es" sz="1650"/>
              <a:t>no tiene ninguna variable propia; pero puede acceder a la variable nombre declarada en la función iniciar().</a:t>
            </a: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1200"/>
              </a:spcAft>
              <a:buSzPts val="1800"/>
              <a:buNone/>
            </a:pPr>
            <a:endParaRPr sz="1650"/>
          </a:p>
        </p:txBody>
      </p:sp>
      <p:sp>
        <p:nvSpPr>
          <p:cNvPr id="405" name="Google Shape;405;p33"/>
          <p:cNvSpPr/>
          <p:nvPr/>
        </p:nvSpPr>
        <p:spPr>
          <a:xfrm>
            <a:off x="482950" y="2970200"/>
            <a:ext cx="8220300" cy="16419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C74DED"/>
                </a:solidFill>
                <a:latin typeface="Consolas"/>
                <a:ea typeface="Consolas"/>
                <a:cs typeface="Consolas"/>
                <a:sym typeface="Consolas"/>
              </a:rPr>
              <a:t>function</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FE66D"/>
                </a:solidFill>
                <a:latin typeface="Consolas"/>
                <a:ea typeface="Consolas"/>
                <a:cs typeface="Consolas"/>
                <a:sym typeface="Consolas"/>
              </a:rPr>
              <a:t>iniciar</a:t>
            </a:r>
            <a:r>
              <a:rPr lang="es" sz="1200" b="0" i="0" u="none" strike="noStrike" cap="none">
                <a:solidFill>
                  <a:srgbClr val="D5CED9"/>
                </a:solidFill>
                <a:latin typeface="Consolas"/>
                <a:ea typeface="Consolas"/>
                <a:cs typeface="Consolas"/>
                <a:sym typeface="Consolas"/>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C74DED"/>
                </a:solidFill>
                <a:latin typeface="Consolas"/>
                <a:ea typeface="Consolas"/>
                <a:cs typeface="Consolas"/>
                <a:sym typeface="Consolas"/>
              </a:rPr>
              <a:t>var</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nombre</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96E072"/>
                </a:solidFill>
                <a:latin typeface="Consolas"/>
                <a:ea typeface="Consolas"/>
                <a:cs typeface="Consolas"/>
                <a:sym typeface="Consolas"/>
              </a:rPr>
              <a:t>"Codo a Codo"</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5F6167"/>
                </a:solidFill>
                <a:latin typeface="Consolas"/>
                <a:ea typeface="Consolas"/>
                <a:cs typeface="Consolas"/>
                <a:sym typeface="Consolas"/>
              </a:rPr>
              <a:t>// La variable nombre es una variable local creada por iniciar. </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C74DED"/>
                </a:solidFill>
                <a:latin typeface="Consolas"/>
                <a:ea typeface="Consolas"/>
                <a:cs typeface="Consolas"/>
                <a:sym typeface="Consolas"/>
              </a:rPr>
              <a:t>function</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FE66D"/>
                </a:solidFill>
                <a:latin typeface="Consolas"/>
                <a:ea typeface="Consolas"/>
                <a:cs typeface="Consolas"/>
                <a:sym typeface="Consolas"/>
              </a:rPr>
              <a:t>mostrarNombre</a:t>
            </a:r>
            <a:r>
              <a:rPr lang="es" sz="1200" b="0" i="0" u="none" strike="noStrike" cap="none">
                <a:solidFill>
                  <a:srgbClr val="D5CED9"/>
                </a:solidFill>
                <a:latin typeface="Consolas"/>
                <a:ea typeface="Consolas"/>
                <a:cs typeface="Consolas"/>
                <a:sym typeface="Consolas"/>
              </a:rPr>
              <a:t>() { </a:t>
            </a:r>
            <a:r>
              <a:rPr lang="es" sz="1200" b="0" i="0" u="none" strike="noStrike" cap="none">
                <a:solidFill>
                  <a:srgbClr val="5F6167"/>
                </a:solidFill>
                <a:latin typeface="Consolas"/>
                <a:ea typeface="Consolas"/>
                <a:cs typeface="Consolas"/>
                <a:sym typeface="Consolas"/>
              </a:rPr>
              <a:t>// La función mostrarNombre es una función interna, una clausura. </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FE66D"/>
                </a:solidFill>
                <a:latin typeface="Consolas"/>
                <a:ea typeface="Consolas"/>
                <a:cs typeface="Consolas"/>
                <a:sym typeface="Consolas"/>
              </a:rPr>
              <a:t>alert</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00E8C6"/>
                </a:solidFill>
                <a:latin typeface="Consolas"/>
                <a:ea typeface="Consolas"/>
                <a:cs typeface="Consolas"/>
                <a:sym typeface="Consolas"/>
              </a:rPr>
              <a:t>nombre</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5F6167"/>
                </a:solidFill>
                <a:latin typeface="Consolas"/>
                <a:ea typeface="Consolas"/>
                <a:cs typeface="Consolas"/>
                <a:sym typeface="Consolas"/>
              </a:rPr>
              <a:t>// Usa una variable declarada en la función externa. </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D5CED9"/>
                </a:solidFill>
                <a:latin typeface="Consolas"/>
                <a:ea typeface="Consolas"/>
                <a:cs typeface="Consolas"/>
                <a:sym typeface="Consolas"/>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FE66D"/>
                </a:solidFill>
                <a:latin typeface="Consolas"/>
                <a:ea typeface="Consolas"/>
                <a:cs typeface="Consolas"/>
                <a:sym typeface="Consolas"/>
              </a:rPr>
              <a:t>mostrarNombre</a:t>
            </a:r>
            <a:r>
              <a:rPr lang="es" sz="1200" b="0" i="0" u="none" strike="noStrike" cap="none">
                <a:solidFill>
                  <a:srgbClr val="D5CED9"/>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D5CED9"/>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FFE66D"/>
                </a:solidFill>
                <a:latin typeface="Consolas"/>
                <a:ea typeface="Consolas"/>
                <a:cs typeface="Consolas"/>
                <a:sym typeface="Consolas"/>
              </a:rPr>
              <a:t>iniciar</a:t>
            </a:r>
            <a:r>
              <a:rPr lang="es" sz="1200" b="0" i="0" u="none" strike="noStrike" cap="none">
                <a:solidFill>
                  <a:srgbClr val="D5CED9"/>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34"/>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400"/>
              <a:buNone/>
            </a:pPr>
            <a:endParaRPr/>
          </a:p>
        </p:txBody>
      </p:sp>
      <p:sp>
        <p:nvSpPr>
          <p:cNvPr id="411" name="Google Shape;411;p34"/>
          <p:cNvSpPr txBox="1">
            <a:spLocks noGrp="1"/>
          </p:cNvSpPr>
          <p:nvPr>
            <p:ph type="title"/>
          </p:nvPr>
        </p:nvSpPr>
        <p:spPr>
          <a:xfrm>
            <a:off x="311700" y="5974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39285"/>
              <a:buFont typeface="Arial"/>
              <a:buNone/>
            </a:pPr>
            <a:r>
              <a:rPr lang="es"/>
              <a:t>Clausuras | Ejemplo</a:t>
            </a:r>
            <a:endParaRPr/>
          </a:p>
        </p:txBody>
      </p:sp>
      <p:sp>
        <p:nvSpPr>
          <p:cNvPr id="412" name="Google Shape;412;p34"/>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100"/>
              <a:buFont typeface="Arial"/>
              <a:buNone/>
            </a:pPr>
            <a:r>
              <a:rPr lang="es"/>
              <a:t>La función creaSumador(x) toma un argumento único x y devuelve una nueva función. Esa nueva función toma un único argumento y, devolviendo la suma de x + y.</a:t>
            </a:r>
            <a:endParaRPr/>
          </a:p>
          <a:p>
            <a:pPr marL="0" lvl="0" indent="0" algn="l" rtl="0">
              <a:lnSpc>
                <a:spcPct val="115000"/>
              </a:lnSpc>
              <a:spcBef>
                <a:spcPts val="1200"/>
              </a:spcBef>
              <a:spcAft>
                <a:spcPts val="1200"/>
              </a:spcAft>
              <a:buSzPts val="1400"/>
              <a:buNone/>
            </a:pPr>
            <a:r>
              <a:rPr lang="es"/>
              <a:t>creaSumador es una fábrica de función. suma5 y suma10 son ambos closures. Comparten la misma definición de cuerpo de función, pero almacenan diferentes entornos. En el entorno suma5, x es 5. En lo que respecta a suma10, x es 10.</a:t>
            </a:r>
            <a:endParaRPr/>
          </a:p>
        </p:txBody>
      </p:sp>
      <p:sp>
        <p:nvSpPr>
          <p:cNvPr id="413" name="Google Shape;413;p34"/>
          <p:cNvSpPr/>
          <p:nvPr/>
        </p:nvSpPr>
        <p:spPr>
          <a:xfrm>
            <a:off x="4832400" y="1152475"/>
            <a:ext cx="3999900" cy="22161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C74DED"/>
                </a:solidFill>
                <a:highlight>
                  <a:srgbClr val="23262E"/>
                </a:highlight>
                <a:latin typeface="Consolas"/>
                <a:ea typeface="Consolas"/>
                <a:cs typeface="Consolas"/>
                <a:sym typeface="Consolas"/>
              </a:rPr>
              <a:t>function</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FE66D"/>
                </a:solidFill>
                <a:highlight>
                  <a:srgbClr val="23262E"/>
                </a:highlight>
                <a:latin typeface="Consolas"/>
                <a:ea typeface="Consolas"/>
                <a:cs typeface="Consolas"/>
                <a:sym typeface="Consolas"/>
              </a:rPr>
              <a:t>creaSumador</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00E8C6"/>
                </a:solidFill>
                <a:highlight>
                  <a:srgbClr val="23262E"/>
                </a:highlight>
                <a:latin typeface="Consolas"/>
                <a:ea typeface="Consolas"/>
                <a:cs typeface="Consolas"/>
                <a:sym typeface="Consolas"/>
              </a:rPr>
              <a:t>x</a:t>
            </a:r>
            <a:r>
              <a:rPr lang="es" sz="1200" b="0" i="0" u="none" strike="noStrike" cap="none">
                <a:solidFill>
                  <a:srgbClr val="D5CED9"/>
                </a:solidFill>
                <a:highlight>
                  <a:srgbClr val="23262E"/>
                </a:highlight>
                <a:latin typeface="Consolas"/>
                <a:ea typeface="Consolas"/>
                <a:cs typeface="Consolas"/>
                <a:sym typeface="Consolas"/>
              </a:rPr>
              <a:t>) {</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C74DED"/>
                </a:solidFill>
                <a:highlight>
                  <a:srgbClr val="23262E"/>
                </a:highlight>
                <a:latin typeface="Consolas"/>
                <a:ea typeface="Consolas"/>
                <a:cs typeface="Consolas"/>
                <a:sym typeface="Consolas"/>
              </a:rPr>
              <a:t>return</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C74DED"/>
                </a:solidFill>
                <a:highlight>
                  <a:srgbClr val="23262E"/>
                </a:highlight>
                <a:latin typeface="Consolas"/>
                <a:ea typeface="Consolas"/>
                <a:cs typeface="Consolas"/>
                <a:sym typeface="Consolas"/>
              </a:rPr>
              <a:t>function</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00E8C6"/>
                </a:solidFill>
                <a:highlight>
                  <a:srgbClr val="23262E"/>
                </a:highlight>
                <a:latin typeface="Consolas"/>
                <a:ea typeface="Consolas"/>
                <a:cs typeface="Consolas"/>
                <a:sym typeface="Consolas"/>
              </a:rPr>
              <a:t>y</a:t>
            </a:r>
            <a:r>
              <a:rPr lang="es" sz="1200" b="0" i="0" u="none" strike="noStrike" cap="none">
                <a:solidFill>
                  <a:srgbClr val="D5CED9"/>
                </a:solidFill>
                <a:highlight>
                  <a:srgbClr val="23262E"/>
                </a:highlight>
                <a:latin typeface="Consolas"/>
                <a:ea typeface="Consolas"/>
                <a:cs typeface="Consolas"/>
                <a:sym typeface="Consolas"/>
              </a:rPr>
              <a:t>) {</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C74DED"/>
                </a:solidFill>
                <a:highlight>
                  <a:srgbClr val="23262E"/>
                </a:highlight>
                <a:latin typeface="Consolas"/>
                <a:ea typeface="Consolas"/>
                <a:cs typeface="Consolas"/>
                <a:sym typeface="Consolas"/>
              </a:rPr>
              <a:t>return</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00E8C6"/>
                </a:solidFill>
                <a:highlight>
                  <a:srgbClr val="23262E"/>
                </a:highlight>
                <a:latin typeface="Consolas"/>
                <a:ea typeface="Consolas"/>
                <a:cs typeface="Consolas"/>
                <a:sym typeface="Consolas"/>
              </a:rPr>
              <a:t>x</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00E8C6"/>
                </a:solidFill>
                <a:highlight>
                  <a:srgbClr val="23262E"/>
                </a:highlight>
                <a:latin typeface="Consolas"/>
                <a:ea typeface="Consolas"/>
                <a:cs typeface="Consolas"/>
                <a:sym typeface="Consolas"/>
              </a:rPr>
              <a:t>y</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C74DED"/>
                </a:solidFill>
                <a:highlight>
                  <a:srgbClr val="23262E"/>
                </a:highlight>
                <a:latin typeface="Consolas"/>
                <a:ea typeface="Consolas"/>
                <a:cs typeface="Consolas"/>
                <a:sym typeface="Consolas"/>
              </a:rPr>
              <a:t>var</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00E8C6"/>
                </a:solidFill>
                <a:highlight>
                  <a:srgbClr val="23262E"/>
                </a:highlight>
                <a:latin typeface="Consolas"/>
                <a:ea typeface="Consolas"/>
                <a:cs typeface="Consolas"/>
                <a:sym typeface="Consolas"/>
              </a:rPr>
              <a:t>suma5</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FE66D"/>
                </a:solidFill>
                <a:highlight>
                  <a:srgbClr val="23262E"/>
                </a:highlight>
                <a:latin typeface="Consolas"/>
                <a:ea typeface="Consolas"/>
                <a:cs typeface="Consolas"/>
                <a:sym typeface="Consolas"/>
              </a:rPr>
              <a:t>creaSumador</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39C12"/>
                </a:solidFill>
                <a:highlight>
                  <a:srgbClr val="23262E"/>
                </a:highlight>
                <a:latin typeface="Consolas"/>
                <a:ea typeface="Consolas"/>
                <a:cs typeface="Consolas"/>
                <a:sym typeface="Consolas"/>
              </a:rPr>
              <a:t>5</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C74DED"/>
                </a:solidFill>
                <a:highlight>
                  <a:srgbClr val="23262E"/>
                </a:highlight>
                <a:latin typeface="Consolas"/>
                <a:ea typeface="Consolas"/>
                <a:cs typeface="Consolas"/>
                <a:sym typeface="Consolas"/>
              </a:rPr>
              <a:t>var</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00E8C6"/>
                </a:solidFill>
                <a:highlight>
                  <a:srgbClr val="23262E"/>
                </a:highlight>
                <a:latin typeface="Consolas"/>
                <a:ea typeface="Consolas"/>
                <a:cs typeface="Consolas"/>
                <a:sym typeface="Consolas"/>
              </a:rPr>
              <a:t>suma10</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FE66D"/>
                </a:solidFill>
                <a:highlight>
                  <a:srgbClr val="23262E"/>
                </a:highlight>
                <a:latin typeface="Consolas"/>
                <a:ea typeface="Consolas"/>
                <a:cs typeface="Consolas"/>
                <a:sym typeface="Consolas"/>
              </a:rPr>
              <a:t>creaSumador</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39C12"/>
                </a:solidFill>
                <a:highlight>
                  <a:srgbClr val="23262E"/>
                </a:highlight>
                <a:latin typeface="Consolas"/>
                <a:ea typeface="Consolas"/>
                <a:cs typeface="Consolas"/>
                <a:sym typeface="Consolas"/>
              </a:rPr>
              <a:t>10</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39C12"/>
                </a:solidFill>
                <a:highlight>
                  <a:srgbClr val="23262E"/>
                </a:highlight>
                <a:latin typeface="Consolas"/>
                <a:ea typeface="Consolas"/>
                <a:cs typeface="Consolas"/>
                <a:sym typeface="Consolas"/>
              </a:rPr>
              <a:t>console</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FE66D"/>
                </a:solidFill>
                <a:highlight>
                  <a:srgbClr val="23262E"/>
                </a:highlight>
                <a:latin typeface="Consolas"/>
                <a:ea typeface="Consolas"/>
                <a:cs typeface="Consolas"/>
                <a:sym typeface="Consolas"/>
              </a:rPr>
              <a:t>log</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FE66D"/>
                </a:solidFill>
                <a:highlight>
                  <a:srgbClr val="23262E"/>
                </a:highlight>
                <a:latin typeface="Consolas"/>
                <a:ea typeface="Consolas"/>
                <a:cs typeface="Consolas"/>
                <a:sym typeface="Consolas"/>
              </a:rPr>
              <a:t>suma5</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39C12"/>
                </a:solidFill>
                <a:highlight>
                  <a:srgbClr val="23262E"/>
                </a:highlight>
                <a:latin typeface="Consolas"/>
                <a:ea typeface="Consolas"/>
                <a:cs typeface="Consolas"/>
                <a:sym typeface="Consolas"/>
              </a:rPr>
              <a:t>2</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5F6167"/>
                </a:solidFill>
                <a:highlight>
                  <a:srgbClr val="23262E"/>
                </a:highlight>
                <a:latin typeface="Consolas"/>
                <a:ea typeface="Consolas"/>
                <a:cs typeface="Consolas"/>
                <a:sym typeface="Consolas"/>
              </a:rPr>
              <a:t>// muestra 7</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39C12"/>
                </a:solidFill>
                <a:highlight>
                  <a:srgbClr val="23262E"/>
                </a:highlight>
                <a:latin typeface="Consolas"/>
                <a:ea typeface="Consolas"/>
                <a:cs typeface="Consolas"/>
                <a:sym typeface="Consolas"/>
              </a:rPr>
              <a:t>console</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FE66D"/>
                </a:solidFill>
                <a:highlight>
                  <a:srgbClr val="23262E"/>
                </a:highlight>
                <a:latin typeface="Consolas"/>
                <a:ea typeface="Consolas"/>
                <a:cs typeface="Consolas"/>
                <a:sym typeface="Consolas"/>
              </a:rPr>
              <a:t>log</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FE66D"/>
                </a:solidFill>
                <a:highlight>
                  <a:srgbClr val="23262E"/>
                </a:highlight>
                <a:latin typeface="Consolas"/>
                <a:ea typeface="Consolas"/>
                <a:cs typeface="Consolas"/>
                <a:sym typeface="Consolas"/>
              </a:rPr>
              <a:t>suma10</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39C12"/>
                </a:solidFill>
                <a:highlight>
                  <a:srgbClr val="23262E"/>
                </a:highlight>
                <a:latin typeface="Consolas"/>
                <a:ea typeface="Consolas"/>
                <a:cs typeface="Consolas"/>
                <a:sym typeface="Consolas"/>
              </a:rPr>
              <a:t>2</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5F6167"/>
                </a:solidFill>
                <a:highlight>
                  <a:srgbClr val="23262E"/>
                </a:highlight>
                <a:latin typeface="Consolas"/>
                <a:ea typeface="Consolas"/>
                <a:cs typeface="Consolas"/>
                <a:sym typeface="Consolas"/>
              </a:rPr>
              <a:t>// muestra 12</a:t>
            </a:r>
            <a:endParaRPr sz="1200" b="0" i="0" u="none" strike="noStrike" cap="none">
              <a:solidFill>
                <a:srgbClr val="C74DED"/>
              </a:solidFill>
              <a:latin typeface="Consolas"/>
              <a:ea typeface="Consolas"/>
              <a:cs typeface="Consolas"/>
              <a:sym typeface="Consola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35"/>
          <p:cNvSpPr txBox="1">
            <a:spLocks noGrp="1"/>
          </p:cNvSpPr>
          <p:nvPr>
            <p:ph type="ctrTitle"/>
          </p:nvPr>
        </p:nvSpPr>
        <p:spPr>
          <a:xfrm>
            <a:off x="311700" y="1226800"/>
            <a:ext cx="8520600" cy="15705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Clr>
                <a:schemeClr val="dk1"/>
              </a:buClr>
              <a:buSzPts val="1100"/>
              <a:buFont typeface="Arial"/>
              <a:buNone/>
            </a:pPr>
            <a:r>
              <a:rPr lang="es"/>
              <a:t>Material extra</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36"/>
          <p:cNvSpPr txBox="1"/>
          <p:nvPr/>
        </p:nvSpPr>
        <p:spPr>
          <a:xfrm>
            <a:off x="311700" y="597425"/>
            <a:ext cx="8503200" cy="572700"/>
          </a:xfrm>
          <a:prstGeom prst="rect">
            <a:avLst/>
          </a:prstGeom>
          <a:noFill/>
          <a:ln>
            <a:noFill/>
          </a:ln>
        </p:spPr>
        <p:txBody>
          <a:bodyPr spcFirstLastPara="1" wrap="square" lIns="91425" tIns="91425" rIns="91425" bIns="91425" anchor="t" anchorCtr="0">
            <a:normAutofit lnSpcReduction="10000"/>
          </a:bodyPr>
          <a:lstStyle/>
          <a:p>
            <a:pPr marL="0" marR="0" lvl="0" indent="0" algn="l" rtl="0">
              <a:lnSpc>
                <a:spcPct val="100000"/>
              </a:lnSpc>
              <a:spcBef>
                <a:spcPts val="0"/>
              </a:spcBef>
              <a:spcAft>
                <a:spcPts val="0"/>
              </a:spcAft>
              <a:buClr>
                <a:srgbClr val="000000"/>
              </a:buClr>
              <a:buSzPts val="2700"/>
              <a:buFont typeface="Arial"/>
              <a:buNone/>
            </a:pPr>
            <a:r>
              <a:rPr lang="es" sz="2700" b="0" i="0" u="none" strike="noStrike" cap="none">
                <a:solidFill>
                  <a:srgbClr val="000000"/>
                </a:solidFill>
                <a:latin typeface="Montserrat"/>
                <a:ea typeface="Montserrat"/>
                <a:cs typeface="Montserrat"/>
                <a:sym typeface="Montserrat"/>
              </a:rPr>
              <a:t>Artículos de interés</a:t>
            </a:r>
            <a:endParaRPr sz="2700" b="0" i="0" u="none" strike="noStrike" cap="none">
              <a:solidFill>
                <a:srgbClr val="000000"/>
              </a:solidFill>
              <a:latin typeface="Montserrat"/>
              <a:ea typeface="Montserrat"/>
              <a:cs typeface="Montserrat"/>
              <a:sym typeface="Montserrat"/>
            </a:endParaRPr>
          </a:p>
        </p:txBody>
      </p:sp>
      <p:sp>
        <p:nvSpPr>
          <p:cNvPr id="425" name="Google Shape;425;p36"/>
          <p:cNvSpPr txBo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p>
            <a:pPr marL="0" marR="0" lvl="0" indent="0" algn="l" rtl="0">
              <a:lnSpc>
                <a:spcPct val="115000"/>
              </a:lnSpc>
              <a:spcBef>
                <a:spcPts val="0"/>
              </a:spcBef>
              <a:spcAft>
                <a:spcPts val="0"/>
              </a:spcAft>
              <a:buClr>
                <a:srgbClr val="000000"/>
              </a:buClr>
              <a:buSzPts val="1650"/>
              <a:buFont typeface="Arial"/>
              <a:buNone/>
            </a:pPr>
            <a:r>
              <a:rPr lang="es" sz="1650" b="0" i="0" u="none" strike="noStrike" cap="none">
                <a:solidFill>
                  <a:srgbClr val="595959"/>
                </a:solidFill>
                <a:latin typeface="Montserrat"/>
                <a:ea typeface="Montserrat"/>
                <a:cs typeface="Montserrat"/>
                <a:sym typeface="Montserrat"/>
              </a:rPr>
              <a:t>Material de lectura:</a:t>
            </a:r>
            <a:endParaRPr sz="1650" b="0" i="0" u="none" strike="noStrike" cap="none">
              <a:solidFill>
                <a:srgbClr val="595959"/>
              </a:solidFill>
              <a:latin typeface="Montserrat"/>
              <a:ea typeface="Montserrat"/>
              <a:cs typeface="Montserrat"/>
              <a:sym typeface="Montserrat"/>
            </a:endParaRPr>
          </a:p>
          <a:p>
            <a:pPr marL="457200" marR="0" lvl="0" indent="-313295" algn="l" rtl="0">
              <a:lnSpc>
                <a:spcPct val="115000"/>
              </a:lnSpc>
              <a:spcBef>
                <a:spcPts val="1200"/>
              </a:spcBef>
              <a:spcAft>
                <a:spcPts val="0"/>
              </a:spcAft>
              <a:buClr>
                <a:srgbClr val="595959"/>
              </a:buClr>
              <a:buSzPts val="1334"/>
              <a:buFont typeface="Montserrat"/>
              <a:buChar char="●"/>
            </a:pPr>
            <a:r>
              <a:rPr lang="es" sz="1333" b="0" i="0" u="sng" strike="noStrike" cap="none">
                <a:solidFill>
                  <a:schemeClr val="hlink"/>
                </a:solidFill>
                <a:latin typeface="Montserrat"/>
                <a:ea typeface="Montserrat"/>
                <a:cs typeface="Montserrat"/>
                <a:sym typeface="Montserrat"/>
                <a:hlinkClick r:id="rId3"/>
              </a:rPr>
              <a:t>Funciones básicas</a:t>
            </a:r>
            <a:endParaRPr sz="1333" b="0" i="0" u="none" strike="noStrike" cap="none">
              <a:solidFill>
                <a:srgbClr val="595959"/>
              </a:solidFill>
              <a:latin typeface="Montserrat"/>
              <a:ea typeface="Montserrat"/>
              <a:cs typeface="Montserrat"/>
              <a:sym typeface="Montserrat"/>
            </a:endParaRPr>
          </a:p>
          <a:p>
            <a:pPr marL="457200" marR="0" lvl="0" indent="-313295" algn="l" rtl="0">
              <a:lnSpc>
                <a:spcPct val="115000"/>
              </a:lnSpc>
              <a:spcBef>
                <a:spcPts val="0"/>
              </a:spcBef>
              <a:spcAft>
                <a:spcPts val="0"/>
              </a:spcAft>
              <a:buClr>
                <a:srgbClr val="595959"/>
              </a:buClr>
              <a:buSzPts val="1334"/>
              <a:buFont typeface="Montserrat"/>
              <a:buChar char="●"/>
            </a:pPr>
            <a:r>
              <a:rPr lang="es" sz="1333" b="0" i="0" u="sng" strike="noStrike" cap="none">
                <a:solidFill>
                  <a:schemeClr val="hlink"/>
                </a:solidFill>
                <a:latin typeface="Montserrat"/>
                <a:ea typeface="Montserrat"/>
                <a:cs typeface="Montserrat"/>
                <a:sym typeface="Montserrat"/>
                <a:hlinkClick r:id="rId4"/>
              </a:rPr>
              <a:t>Fundamentos sobre funciones</a:t>
            </a:r>
            <a:endParaRPr sz="1333" b="0" i="0" u="none" strike="noStrike" cap="none">
              <a:solidFill>
                <a:srgbClr val="595959"/>
              </a:solidFill>
              <a:latin typeface="Montserrat"/>
              <a:ea typeface="Montserrat"/>
              <a:cs typeface="Montserrat"/>
              <a:sym typeface="Montserrat"/>
            </a:endParaRPr>
          </a:p>
          <a:p>
            <a:pPr marL="457200" marR="0" lvl="0" indent="-313295" algn="l" rtl="0">
              <a:lnSpc>
                <a:spcPct val="115000"/>
              </a:lnSpc>
              <a:spcBef>
                <a:spcPts val="0"/>
              </a:spcBef>
              <a:spcAft>
                <a:spcPts val="0"/>
              </a:spcAft>
              <a:buClr>
                <a:srgbClr val="595959"/>
              </a:buClr>
              <a:buSzPts val="1334"/>
              <a:buFont typeface="Montserrat"/>
              <a:buChar char="●"/>
            </a:pPr>
            <a:r>
              <a:rPr lang="es" sz="1333" b="0" i="0" u="sng" strike="noStrike" cap="none">
                <a:solidFill>
                  <a:schemeClr val="accent5"/>
                </a:solidFill>
                <a:latin typeface="Montserrat"/>
                <a:ea typeface="Montserrat"/>
                <a:cs typeface="Montserrat"/>
                <a:sym typeface="Montserrat"/>
                <a:hlinkClick r:id="rId5">
                  <a:extLst>
                    <a:ext uri="{A12FA001-AC4F-418D-AE19-62706E023703}">
                      <ahyp:hlinkClr xmlns:ahyp="http://schemas.microsoft.com/office/drawing/2018/hyperlinkcolor" val="tx"/>
                    </a:ext>
                  </a:extLst>
                </a:hlinkClick>
              </a:rPr>
              <a:t>Uso de la instrucción let en Javascript</a:t>
            </a:r>
            <a:endParaRPr sz="1333" b="0" i="0" u="none" strike="noStrike" cap="none">
              <a:solidFill>
                <a:srgbClr val="595959"/>
              </a:solidFill>
              <a:latin typeface="Montserrat"/>
              <a:ea typeface="Montserrat"/>
              <a:cs typeface="Montserrat"/>
              <a:sym typeface="Montserrat"/>
            </a:endParaRPr>
          </a:p>
          <a:p>
            <a:pPr marL="457200" marR="0" lvl="0" indent="-313295" algn="l" rtl="0">
              <a:lnSpc>
                <a:spcPct val="115000"/>
              </a:lnSpc>
              <a:spcBef>
                <a:spcPts val="0"/>
              </a:spcBef>
              <a:spcAft>
                <a:spcPts val="0"/>
              </a:spcAft>
              <a:buClr>
                <a:srgbClr val="595959"/>
              </a:buClr>
              <a:buSzPts val="1334"/>
              <a:buFont typeface="Montserrat"/>
              <a:buChar char="●"/>
            </a:pPr>
            <a:r>
              <a:rPr lang="es" sz="1333" b="0" i="0" u="none" strike="noStrike" cap="none">
                <a:solidFill>
                  <a:srgbClr val="595959"/>
                </a:solidFill>
                <a:latin typeface="Montserrat"/>
                <a:ea typeface="Montserrat"/>
                <a:cs typeface="Montserrat"/>
                <a:sym typeface="Montserrat"/>
              </a:rPr>
              <a:t>Funciones flecha, en </a:t>
            </a:r>
            <a:r>
              <a:rPr lang="es" sz="1333" b="0" i="0" u="sng" strike="noStrike" cap="none">
                <a:solidFill>
                  <a:schemeClr val="hlink"/>
                </a:solidFill>
                <a:latin typeface="Montserrat"/>
                <a:ea typeface="Montserrat"/>
                <a:cs typeface="Montserrat"/>
                <a:sym typeface="Montserrat"/>
                <a:hlinkClick r:id="rId6"/>
              </a:rPr>
              <a:t>Mozilla</a:t>
            </a:r>
            <a:r>
              <a:rPr lang="es" sz="1333" b="0" i="0" u="none" strike="noStrike" cap="none">
                <a:solidFill>
                  <a:srgbClr val="595959"/>
                </a:solidFill>
                <a:latin typeface="Montserrat"/>
                <a:ea typeface="Montserrat"/>
                <a:cs typeface="Montserrat"/>
                <a:sym typeface="Montserrat"/>
              </a:rPr>
              <a:t> y </a:t>
            </a:r>
            <a:r>
              <a:rPr lang="es" sz="1333" b="0" i="0" u="sng" strike="noStrike" cap="none">
                <a:solidFill>
                  <a:schemeClr val="hlink"/>
                </a:solidFill>
                <a:latin typeface="Montserrat"/>
                <a:ea typeface="Montserrat"/>
                <a:cs typeface="Montserrat"/>
                <a:sym typeface="Montserrat"/>
                <a:hlinkClick r:id="rId7"/>
              </a:rPr>
              <a:t>W3Schools</a:t>
            </a:r>
            <a:endParaRPr sz="1333" b="0" i="0" u="none" strike="noStrike" cap="none">
              <a:solidFill>
                <a:srgbClr val="595959"/>
              </a:solidFill>
              <a:latin typeface="Montserrat"/>
              <a:ea typeface="Montserrat"/>
              <a:cs typeface="Montserrat"/>
              <a:sym typeface="Montserrat"/>
            </a:endParaRPr>
          </a:p>
          <a:p>
            <a:pPr marL="457200" marR="0" lvl="0" indent="-313295" algn="l" rtl="0">
              <a:lnSpc>
                <a:spcPct val="115000"/>
              </a:lnSpc>
              <a:spcBef>
                <a:spcPts val="0"/>
              </a:spcBef>
              <a:spcAft>
                <a:spcPts val="0"/>
              </a:spcAft>
              <a:buClr>
                <a:srgbClr val="595959"/>
              </a:buClr>
              <a:buSzPts val="1334"/>
              <a:buFont typeface="Montserrat"/>
              <a:buChar char="●"/>
            </a:pPr>
            <a:r>
              <a:rPr lang="es" sz="1333" b="0" i="0" u="sng" strike="noStrike" cap="none">
                <a:solidFill>
                  <a:schemeClr val="hlink"/>
                </a:solidFill>
                <a:latin typeface="Montserrat"/>
                <a:ea typeface="Montserrat"/>
                <a:cs typeface="Montserrat"/>
                <a:sym typeface="Montserrat"/>
                <a:hlinkClick r:id="rId8"/>
              </a:rPr>
              <a:t>Callbacks</a:t>
            </a:r>
            <a:r>
              <a:rPr lang="es" sz="1333" b="0" i="0" u="none" strike="noStrike" cap="none">
                <a:solidFill>
                  <a:srgbClr val="595959"/>
                </a:solidFill>
                <a:latin typeface="Montserrat"/>
                <a:ea typeface="Montserrat"/>
                <a:cs typeface="Montserrat"/>
                <a:sym typeface="Montserrat"/>
              </a:rPr>
              <a:t> y </a:t>
            </a:r>
            <a:r>
              <a:rPr lang="es" sz="1333" b="0" i="0" u="sng" strike="noStrike" cap="none">
                <a:solidFill>
                  <a:schemeClr val="hlink"/>
                </a:solidFill>
                <a:latin typeface="Montserrat"/>
                <a:ea typeface="Montserrat"/>
                <a:cs typeface="Montserrat"/>
                <a:sym typeface="Montserrat"/>
                <a:hlinkClick r:id="rId9"/>
              </a:rPr>
              <a:t>Clausuras</a:t>
            </a:r>
            <a:endParaRPr sz="1333" b="0" i="0" u="none" strike="noStrike" cap="none">
              <a:solidFill>
                <a:srgbClr val="595959"/>
              </a:solidFill>
              <a:latin typeface="Montserrat"/>
              <a:ea typeface="Montserrat"/>
              <a:cs typeface="Montserrat"/>
              <a:sym typeface="Montserrat"/>
            </a:endParaRPr>
          </a:p>
          <a:p>
            <a:pPr marL="0" marR="0" lvl="0" indent="0" algn="l" rtl="0">
              <a:lnSpc>
                <a:spcPct val="115000"/>
              </a:lnSpc>
              <a:spcBef>
                <a:spcPts val="1200"/>
              </a:spcBef>
              <a:spcAft>
                <a:spcPts val="0"/>
              </a:spcAft>
              <a:buClr>
                <a:srgbClr val="000000"/>
              </a:buClr>
              <a:buSzPts val="1650"/>
              <a:buFont typeface="Arial"/>
              <a:buNone/>
            </a:pPr>
            <a:r>
              <a:rPr lang="es" sz="1650" b="0" i="0" u="none" strike="noStrike" cap="none">
                <a:solidFill>
                  <a:srgbClr val="595959"/>
                </a:solidFill>
                <a:latin typeface="Montserrat"/>
                <a:ea typeface="Montserrat"/>
                <a:cs typeface="Montserrat"/>
                <a:sym typeface="Montserrat"/>
              </a:rPr>
              <a:t>Videos:</a:t>
            </a:r>
            <a:endParaRPr sz="1650" b="0" i="0" u="none" strike="noStrike" cap="none">
              <a:solidFill>
                <a:srgbClr val="595959"/>
              </a:solidFill>
              <a:latin typeface="Montserrat"/>
              <a:ea typeface="Montserrat"/>
              <a:cs typeface="Montserrat"/>
              <a:sym typeface="Montserrat"/>
            </a:endParaRPr>
          </a:p>
          <a:p>
            <a:pPr marL="457200" marR="0" lvl="0" indent="-313295" algn="l" rtl="0">
              <a:lnSpc>
                <a:spcPct val="115000"/>
              </a:lnSpc>
              <a:spcBef>
                <a:spcPts val="1200"/>
              </a:spcBef>
              <a:spcAft>
                <a:spcPts val="0"/>
              </a:spcAft>
              <a:buClr>
                <a:srgbClr val="595959"/>
              </a:buClr>
              <a:buSzPts val="1334"/>
              <a:buFont typeface="Montserrat"/>
              <a:buChar char="●"/>
            </a:pPr>
            <a:r>
              <a:rPr lang="es" sz="1333" b="0" i="0" u="sng" strike="noStrike" cap="none">
                <a:solidFill>
                  <a:schemeClr val="hlink"/>
                </a:solidFill>
                <a:latin typeface="Montserrat"/>
                <a:ea typeface="Montserrat"/>
                <a:cs typeface="Montserrat"/>
                <a:sym typeface="Montserrat"/>
                <a:hlinkClick r:id="rId10"/>
              </a:rPr>
              <a:t>Curso Básico de Javascript - Funciones</a:t>
            </a:r>
            <a:endParaRPr sz="1333" b="0" i="0" u="none" strike="noStrike" cap="none">
              <a:solidFill>
                <a:srgbClr val="595959"/>
              </a:solidFill>
              <a:latin typeface="Montserrat"/>
              <a:ea typeface="Montserrat"/>
              <a:cs typeface="Montserrat"/>
              <a:sym typeface="Montserrat"/>
            </a:endParaRPr>
          </a:p>
          <a:p>
            <a:pPr marL="457200" marR="0" lvl="0" indent="-313295" algn="l" rtl="0">
              <a:lnSpc>
                <a:spcPct val="115000"/>
              </a:lnSpc>
              <a:spcBef>
                <a:spcPts val="0"/>
              </a:spcBef>
              <a:spcAft>
                <a:spcPts val="0"/>
              </a:spcAft>
              <a:buClr>
                <a:srgbClr val="595959"/>
              </a:buClr>
              <a:buSzPts val="1334"/>
              <a:buFont typeface="Montserrat"/>
              <a:buChar char="●"/>
            </a:pPr>
            <a:r>
              <a:rPr lang="es" sz="1333" b="0" i="0" u="sng" strike="noStrike" cap="none">
                <a:solidFill>
                  <a:schemeClr val="hlink"/>
                </a:solidFill>
                <a:latin typeface="Montserrat"/>
                <a:ea typeface="Montserrat"/>
                <a:cs typeface="Montserrat"/>
                <a:sym typeface="Montserrat"/>
                <a:hlinkClick r:id="rId11"/>
              </a:rPr>
              <a:t>Funciones Arrow (de Flecha) Javascript 2018</a:t>
            </a:r>
            <a:endParaRPr sz="1333" b="0" i="0" u="none" strike="noStrike" cap="none">
              <a:solidFill>
                <a:srgbClr val="595959"/>
              </a:solidFill>
              <a:latin typeface="Montserrat"/>
              <a:ea typeface="Montserrat"/>
              <a:cs typeface="Montserrat"/>
              <a:sym typeface="Montserrat"/>
            </a:endParaRPr>
          </a:p>
          <a:p>
            <a:pPr marL="457200" marR="0" lvl="0" indent="-313295" algn="l" rtl="0">
              <a:lnSpc>
                <a:spcPct val="115000"/>
              </a:lnSpc>
              <a:spcBef>
                <a:spcPts val="0"/>
              </a:spcBef>
              <a:spcAft>
                <a:spcPts val="0"/>
              </a:spcAft>
              <a:buClr>
                <a:srgbClr val="595959"/>
              </a:buClr>
              <a:buSzPts val="1334"/>
              <a:buFont typeface="Montserrat"/>
              <a:buChar char="●"/>
            </a:pPr>
            <a:r>
              <a:rPr lang="es" sz="1333" b="0" i="0" u="sng" strike="noStrike" cap="none">
                <a:solidFill>
                  <a:schemeClr val="hlink"/>
                </a:solidFill>
                <a:latin typeface="Montserrat"/>
                <a:ea typeface="Montserrat"/>
                <a:cs typeface="Montserrat"/>
                <a:sym typeface="Montserrat"/>
                <a:hlinkClick r:id="rId12"/>
              </a:rPr>
              <a:t>Qué es una función de flecha - JavaScript Arrow Functions</a:t>
            </a:r>
            <a:endParaRPr sz="1333" b="0" i="0" u="none" strike="noStrike" cap="none">
              <a:solidFill>
                <a:srgbClr val="595959"/>
              </a:solidFill>
              <a:latin typeface="Montserrat"/>
              <a:ea typeface="Montserrat"/>
              <a:cs typeface="Montserrat"/>
              <a:sym typeface="Montserrat"/>
            </a:endParaRPr>
          </a:p>
          <a:p>
            <a:pPr marL="457200" marR="0" lvl="0" indent="-313295" algn="l" rtl="0">
              <a:lnSpc>
                <a:spcPct val="115000"/>
              </a:lnSpc>
              <a:spcBef>
                <a:spcPts val="0"/>
              </a:spcBef>
              <a:spcAft>
                <a:spcPts val="0"/>
              </a:spcAft>
              <a:buClr>
                <a:srgbClr val="595959"/>
              </a:buClr>
              <a:buSzPts val="1334"/>
              <a:buFont typeface="Montserrat"/>
              <a:buChar char="●"/>
            </a:pPr>
            <a:r>
              <a:rPr lang="es" sz="1333" b="0" i="0" u="sng" strike="noStrike" cap="none">
                <a:solidFill>
                  <a:schemeClr val="hlink"/>
                </a:solidFill>
                <a:latin typeface="Montserrat"/>
                <a:ea typeface="Montserrat"/>
                <a:cs typeface="Montserrat"/>
                <a:sym typeface="Montserrat"/>
                <a:hlinkClick r:id="rId13"/>
              </a:rPr>
              <a:t>¿Qué es un callback en JavaScript?</a:t>
            </a:r>
            <a:endParaRPr sz="1333" b="0" i="0" u="none" strike="noStrike" cap="none">
              <a:solidFill>
                <a:srgbClr val="595959"/>
              </a:solidFill>
              <a:latin typeface="Montserrat"/>
              <a:ea typeface="Montserrat"/>
              <a:cs typeface="Montserrat"/>
              <a:sym typeface="Montserrat"/>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37"/>
          <p:cNvSpPr txBox="1">
            <a:spLocks noGrp="1"/>
          </p:cNvSpPr>
          <p:nvPr>
            <p:ph type="title"/>
          </p:nvPr>
        </p:nvSpPr>
        <p:spPr>
          <a:xfrm>
            <a:off x="432025" y="187325"/>
            <a:ext cx="7982100" cy="497100"/>
          </a:xfrm>
          <a:prstGeom prst="rect">
            <a:avLst/>
          </a:prstGeom>
          <a:noFill/>
          <a:ln>
            <a:noFill/>
          </a:ln>
        </p:spPr>
        <p:txBody>
          <a:bodyPr spcFirstLastPara="1" wrap="square" lIns="91425" tIns="91425" rIns="91425" bIns="91425" anchor="ctr" anchorCtr="0">
            <a:normAutofit fontScale="90000"/>
          </a:bodyPr>
          <a:lstStyle/>
          <a:p>
            <a:pPr marL="0" lvl="0" indent="0" algn="l" rtl="0">
              <a:lnSpc>
                <a:spcPct val="100000"/>
              </a:lnSpc>
              <a:spcBef>
                <a:spcPts val="0"/>
              </a:spcBef>
              <a:spcAft>
                <a:spcPts val="0"/>
              </a:spcAft>
              <a:buSzPct val="111111"/>
              <a:buNone/>
            </a:pPr>
            <a:r>
              <a:rPr lang="es"/>
              <a:t>Actividades prácticas:</a:t>
            </a:r>
            <a:endParaRPr/>
          </a:p>
        </p:txBody>
      </p:sp>
      <p:sp>
        <p:nvSpPr>
          <p:cNvPr id="431" name="Google Shape;431;p37"/>
          <p:cNvSpPr txBox="1">
            <a:spLocks noGrp="1"/>
          </p:cNvSpPr>
          <p:nvPr>
            <p:ph type="body" idx="1"/>
          </p:nvPr>
        </p:nvSpPr>
        <p:spPr>
          <a:xfrm>
            <a:off x="432025" y="847675"/>
            <a:ext cx="8280000" cy="33180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s"/>
              <a:t>Del archivo “</a:t>
            </a:r>
            <a:r>
              <a:rPr lang="es" b="1"/>
              <a:t>Actividad Práctica - JavaScript Unidad 2</a:t>
            </a:r>
            <a:r>
              <a:rPr lang="es"/>
              <a:t>” están en condiciones de hacer los ejercicios: 1 a 18</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38"/>
          <p:cNvSpPr txBox="1">
            <a:spLocks noGrp="1"/>
          </p:cNvSpPr>
          <p:nvPr>
            <p:ph type="title"/>
          </p:nvPr>
        </p:nvSpPr>
        <p:spPr>
          <a:xfrm>
            <a:off x="490250" y="1135950"/>
            <a:ext cx="8097300" cy="3623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3700"/>
              <a:buNone/>
            </a:pPr>
            <a:r>
              <a:rPr lang="es"/>
              <a:t>No te olvides de dar el presente</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39"/>
          <p:cNvSpPr txBox="1">
            <a:spLocks noGrp="1"/>
          </p:cNvSpPr>
          <p:nvPr>
            <p:ph type="title"/>
          </p:nvPr>
        </p:nvSpPr>
        <p:spPr>
          <a:xfrm>
            <a:off x="490250" y="1135950"/>
            <a:ext cx="8097300" cy="3623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3700"/>
              <a:buNone/>
            </a:pPr>
            <a:r>
              <a:rPr lang="es"/>
              <a:t>Recordá: </a:t>
            </a:r>
            <a:endParaRPr/>
          </a:p>
          <a:p>
            <a:pPr marL="457200" lvl="0" indent="-431800" algn="l" rtl="0">
              <a:lnSpc>
                <a:spcPct val="100000"/>
              </a:lnSpc>
              <a:spcBef>
                <a:spcPts val="0"/>
              </a:spcBef>
              <a:spcAft>
                <a:spcPts val="0"/>
              </a:spcAft>
              <a:buSzPts val="3200"/>
              <a:buFont typeface="Montserrat SemiBold"/>
              <a:buChar char="●"/>
            </a:pPr>
            <a:r>
              <a:rPr lang="es" sz="3200" b="0">
                <a:latin typeface="Montserrat SemiBold"/>
                <a:ea typeface="Montserrat SemiBold"/>
                <a:cs typeface="Montserrat SemiBold"/>
                <a:sym typeface="Montserrat SemiBold"/>
              </a:rPr>
              <a:t>Revisar la Cartelera de Novedades.</a:t>
            </a:r>
            <a:endParaRPr sz="3200" b="0">
              <a:latin typeface="Montserrat SemiBold"/>
              <a:ea typeface="Montserrat SemiBold"/>
              <a:cs typeface="Montserrat SemiBold"/>
              <a:sym typeface="Montserrat SemiBold"/>
            </a:endParaRPr>
          </a:p>
          <a:p>
            <a:pPr marL="457200" lvl="0" indent="-431800" algn="l" rtl="0">
              <a:lnSpc>
                <a:spcPct val="100000"/>
              </a:lnSpc>
              <a:spcBef>
                <a:spcPts val="0"/>
              </a:spcBef>
              <a:spcAft>
                <a:spcPts val="0"/>
              </a:spcAft>
              <a:buSzPts val="3200"/>
              <a:buFont typeface="Montserrat SemiBold"/>
              <a:buChar char="●"/>
            </a:pPr>
            <a:r>
              <a:rPr lang="es" sz="3200" b="0">
                <a:latin typeface="Montserrat SemiBold"/>
                <a:ea typeface="Montserrat SemiBold"/>
                <a:cs typeface="Montserrat SemiBold"/>
                <a:sym typeface="Montserrat SemiBold"/>
              </a:rPr>
              <a:t>Hacer tus consultas en el Foro.</a:t>
            </a:r>
            <a:endParaRPr sz="3200" b="0">
              <a:latin typeface="Montserrat SemiBold"/>
              <a:ea typeface="Montserrat SemiBold"/>
              <a:cs typeface="Montserrat SemiBold"/>
              <a:sym typeface="Montserrat SemiBold"/>
            </a:endParaRPr>
          </a:p>
          <a:p>
            <a:pPr marL="457200" lvl="0" indent="-431800" algn="l" rtl="0">
              <a:lnSpc>
                <a:spcPct val="100000"/>
              </a:lnSpc>
              <a:spcBef>
                <a:spcPts val="0"/>
              </a:spcBef>
              <a:spcAft>
                <a:spcPts val="0"/>
              </a:spcAft>
              <a:buSzPts val="3200"/>
              <a:buFont typeface="Montserrat SemiBold"/>
              <a:buChar char="●"/>
            </a:pPr>
            <a:r>
              <a:rPr lang="es" sz="3200" b="0">
                <a:latin typeface="Montserrat SemiBold"/>
                <a:ea typeface="Montserrat SemiBold"/>
                <a:cs typeface="Montserrat SemiBold"/>
                <a:sym typeface="Montserrat SemiBold"/>
              </a:rPr>
              <a:t>Realizar los Ejercicios de repaso.</a:t>
            </a:r>
            <a:endParaRPr sz="3200" b="0">
              <a:latin typeface="Montserrat SemiBold"/>
              <a:ea typeface="Montserrat SemiBold"/>
              <a:cs typeface="Montserrat SemiBold"/>
              <a:sym typeface="Montserrat SemiBold"/>
            </a:endParaRPr>
          </a:p>
          <a:p>
            <a:pPr marL="0" lvl="0" indent="0" algn="l" rtl="0">
              <a:lnSpc>
                <a:spcPct val="100000"/>
              </a:lnSpc>
              <a:spcBef>
                <a:spcPts val="0"/>
              </a:spcBef>
              <a:spcAft>
                <a:spcPts val="0"/>
              </a:spcAft>
              <a:buSzPts val="3700"/>
              <a:buNone/>
            </a:pPr>
            <a:endParaRPr sz="3200"/>
          </a:p>
          <a:p>
            <a:pPr marL="0" lvl="0" indent="0" algn="l" rtl="0">
              <a:lnSpc>
                <a:spcPct val="100000"/>
              </a:lnSpc>
              <a:spcBef>
                <a:spcPts val="0"/>
              </a:spcBef>
              <a:spcAft>
                <a:spcPts val="0"/>
              </a:spcAft>
              <a:buSzPts val="3700"/>
              <a:buNone/>
            </a:pPr>
            <a:r>
              <a:rPr lang="es" sz="3200"/>
              <a:t>Todo en el Aula Virtual.</a:t>
            </a:r>
            <a:endParaRPr sz="3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4"/>
          <p:cNvSpPr txBox="1">
            <a:spLocks noGrp="1"/>
          </p:cNvSpPr>
          <p:nvPr>
            <p:ph type="title" idx="2"/>
          </p:nvPr>
        </p:nvSpPr>
        <p:spPr>
          <a:xfrm>
            <a:off x="3938175" y="1159375"/>
            <a:ext cx="1091700" cy="3006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s"/>
              <a:t>Clase 15</a:t>
            </a:r>
            <a:endParaRPr/>
          </a:p>
        </p:txBody>
      </p:sp>
      <p:sp>
        <p:nvSpPr>
          <p:cNvPr id="163" name="Google Shape;163;p4"/>
          <p:cNvSpPr txBox="1">
            <a:spLocks noGrp="1"/>
          </p:cNvSpPr>
          <p:nvPr>
            <p:ph type="title"/>
          </p:nvPr>
        </p:nvSpPr>
        <p:spPr>
          <a:xfrm>
            <a:off x="1275675" y="1159375"/>
            <a:ext cx="911700" cy="3006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s"/>
              <a:t>Clase 14</a:t>
            </a:r>
            <a:endParaRPr/>
          </a:p>
        </p:txBody>
      </p:sp>
      <p:sp>
        <p:nvSpPr>
          <p:cNvPr id="164" name="Google Shape;164;p4"/>
          <p:cNvSpPr txBox="1">
            <a:spLocks noGrp="1"/>
          </p:cNvSpPr>
          <p:nvPr>
            <p:ph type="title" idx="3"/>
          </p:nvPr>
        </p:nvSpPr>
        <p:spPr>
          <a:xfrm>
            <a:off x="6877450" y="1159388"/>
            <a:ext cx="911700" cy="3006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Clr>
                <a:schemeClr val="dk1"/>
              </a:buClr>
              <a:buSzPct val="78571"/>
              <a:buFont typeface="Arial"/>
              <a:buNone/>
            </a:pPr>
            <a:r>
              <a:rPr lang="es"/>
              <a:t>Clase 16</a:t>
            </a:r>
            <a:endParaRPr/>
          </a:p>
        </p:txBody>
      </p:sp>
      <p:sp>
        <p:nvSpPr>
          <p:cNvPr id="165" name="Google Shape;165;p4"/>
          <p:cNvSpPr txBox="1">
            <a:spLocks noGrp="1"/>
          </p:cNvSpPr>
          <p:nvPr>
            <p:ph type="title" idx="4"/>
          </p:nvPr>
        </p:nvSpPr>
        <p:spPr>
          <a:xfrm>
            <a:off x="532575" y="2150850"/>
            <a:ext cx="2397900" cy="2112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s" b="1"/>
              <a:t>Condicionales y Ciclos</a:t>
            </a:r>
            <a:endParaRPr b="1"/>
          </a:p>
          <a:p>
            <a:pPr marL="0" lvl="0" indent="0" algn="l" rtl="0">
              <a:lnSpc>
                <a:spcPct val="100000"/>
              </a:lnSpc>
              <a:spcBef>
                <a:spcPts val="0"/>
              </a:spcBef>
              <a:spcAft>
                <a:spcPts val="0"/>
              </a:spcAft>
              <a:buClr>
                <a:schemeClr val="dk1"/>
              </a:buClr>
              <a:buSzPts val="1100"/>
              <a:buFont typeface="Arial"/>
              <a:buNone/>
            </a:pPr>
            <a:endParaRPr b="1"/>
          </a:p>
          <a:p>
            <a:pPr marL="457200" lvl="0" indent="-292100" algn="l" rtl="0">
              <a:lnSpc>
                <a:spcPct val="115000"/>
              </a:lnSpc>
              <a:spcBef>
                <a:spcPts val="0"/>
              </a:spcBef>
              <a:spcAft>
                <a:spcPts val="0"/>
              </a:spcAft>
              <a:buSzPts val="1000"/>
              <a:buChar char="●"/>
            </a:pPr>
            <a:r>
              <a:rPr lang="es"/>
              <a:t>Control de flujos.</a:t>
            </a:r>
            <a:endParaRPr/>
          </a:p>
          <a:p>
            <a:pPr marL="457200" lvl="0" indent="-292100" algn="l" rtl="0">
              <a:lnSpc>
                <a:spcPct val="115000"/>
              </a:lnSpc>
              <a:spcBef>
                <a:spcPts val="0"/>
              </a:spcBef>
              <a:spcAft>
                <a:spcPts val="0"/>
              </a:spcAft>
              <a:buSzPts val="1000"/>
              <a:buChar char="●"/>
            </a:pPr>
            <a:r>
              <a:rPr lang="es"/>
              <a:t>Condicional. ¿Qué es?</a:t>
            </a:r>
            <a:endParaRPr/>
          </a:p>
          <a:p>
            <a:pPr marL="457200" lvl="0" indent="-292100" algn="l" rtl="0">
              <a:lnSpc>
                <a:spcPct val="115000"/>
              </a:lnSpc>
              <a:spcBef>
                <a:spcPts val="0"/>
              </a:spcBef>
              <a:spcAft>
                <a:spcPts val="0"/>
              </a:spcAft>
              <a:buSzPts val="1000"/>
              <a:buChar char="●"/>
            </a:pPr>
            <a:r>
              <a:rPr lang="es"/>
              <a:t>Operadores lógicos y de comparación. Uso en los condicionales?</a:t>
            </a:r>
            <a:endParaRPr/>
          </a:p>
          <a:p>
            <a:pPr marL="457200" lvl="0" indent="-292100" algn="l" rtl="0">
              <a:lnSpc>
                <a:spcPct val="115000"/>
              </a:lnSpc>
              <a:spcBef>
                <a:spcPts val="0"/>
              </a:spcBef>
              <a:spcAft>
                <a:spcPts val="0"/>
              </a:spcAft>
              <a:buSzPts val="1000"/>
              <a:buChar char="●"/>
            </a:pPr>
            <a:r>
              <a:rPr lang="es"/>
              <a:t>Ciclos. ¿Qué son? Tipos y diferencias entre sí.</a:t>
            </a:r>
            <a:endParaRPr/>
          </a:p>
          <a:p>
            <a:pPr marL="457200" lvl="0" indent="-292100" algn="l" rtl="0">
              <a:lnSpc>
                <a:spcPct val="115000"/>
              </a:lnSpc>
              <a:spcBef>
                <a:spcPts val="0"/>
              </a:spcBef>
              <a:spcAft>
                <a:spcPts val="0"/>
              </a:spcAft>
              <a:buSzPts val="1000"/>
              <a:buChar char="●"/>
            </a:pPr>
            <a:r>
              <a:rPr lang="es"/>
              <a:t>Cómo combinar operadores lógicos y ciclos.</a:t>
            </a:r>
            <a:endParaRPr b="1"/>
          </a:p>
        </p:txBody>
      </p:sp>
      <p:sp>
        <p:nvSpPr>
          <p:cNvPr id="166" name="Google Shape;166;p4"/>
          <p:cNvSpPr txBox="1">
            <a:spLocks noGrp="1"/>
          </p:cNvSpPr>
          <p:nvPr>
            <p:ph type="title" idx="5"/>
          </p:nvPr>
        </p:nvSpPr>
        <p:spPr>
          <a:xfrm>
            <a:off x="6130475" y="2159925"/>
            <a:ext cx="2397900" cy="2112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b="1"/>
              <a:t>Objetos</a:t>
            </a:r>
            <a:endParaRPr b="1"/>
          </a:p>
          <a:p>
            <a:pPr marL="0" lvl="0" indent="0" algn="l" rtl="0">
              <a:lnSpc>
                <a:spcPct val="100000"/>
              </a:lnSpc>
              <a:spcBef>
                <a:spcPts val="0"/>
              </a:spcBef>
              <a:spcAft>
                <a:spcPts val="0"/>
              </a:spcAft>
              <a:buClr>
                <a:schemeClr val="dk1"/>
              </a:buClr>
              <a:buSzPts val="1100"/>
              <a:buFont typeface="Arial"/>
              <a:buNone/>
            </a:pPr>
            <a:endParaRPr b="1"/>
          </a:p>
          <a:p>
            <a:pPr marL="457200" lvl="0" indent="-292100" algn="l" rtl="0">
              <a:lnSpc>
                <a:spcPct val="115000"/>
              </a:lnSpc>
              <a:spcBef>
                <a:spcPts val="0"/>
              </a:spcBef>
              <a:spcAft>
                <a:spcPts val="0"/>
              </a:spcAft>
              <a:buSzPts val="1000"/>
              <a:buChar char="●"/>
            </a:pPr>
            <a:r>
              <a:rPr lang="es"/>
              <a:t>Objetos. ¿Qué son y cómo se usan?</a:t>
            </a:r>
            <a:endParaRPr/>
          </a:p>
          <a:p>
            <a:pPr marL="457200" lvl="0" indent="-292100" algn="l" rtl="0">
              <a:lnSpc>
                <a:spcPct val="115000"/>
              </a:lnSpc>
              <a:spcBef>
                <a:spcPts val="0"/>
              </a:spcBef>
              <a:spcAft>
                <a:spcPts val="0"/>
              </a:spcAft>
              <a:buSzPts val="1000"/>
              <a:buChar char="●"/>
            </a:pPr>
            <a:r>
              <a:rPr lang="es"/>
              <a:t>Propiedades y métodos.</a:t>
            </a:r>
            <a:endParaRPr/>
          </a:p>
          <a:p>
            <a:pPr marL="457200" lvl="0" indent="-292100" algn="l" rtl="0">
              <a:lnSpc>
                <a:spcPct val="115000"/>
              </a:lnSpc>
              <a:spcBef>
                <a:spcPts val="0"/>
              </a:spcBef>
              <a:spcAft>
                <a:spcPts val="0"/>
              </a:spcAft>
              <a:buSzPts val="1000"/>
              <a:buChar char="●"/>
            </a:pPr>
            <a:r>
              <a:rPr lang="es"/>
              <a:t>Función constructora.</a:t>
            </a:r>
            <a:endParaRPr/>
          </a:p>
          <a:p>
            <a:pPr marL="457200" lvl="0" indent="-292100" algn="l" rtl="0">
              <a:lnSpc>
                <a:spcPct val="115000"/>
              </a:lnSpc>
              <a:spcBef>
                <a:spcPts val="0"/>
              </a:spcBef>
              <a:spcAft>
                <a:spcPts val="0"/>
              </a:spcAft>
              <a:buSzPts val="1000"/>
              <a:buChar char="●"/>
            </a:pPr>
            <a:r>
              <a:rPr lang="es"/>
              <a:t>El objeto String y sus métodos.</a:t>
            </a:r>
            <a:endParaRPr/>
          </a:p>
          <a:p>
            <a:pPr marL="457200" lvl="0" indent="-292100" algn="l" rtl="0">
              <a:lnSpc>
                <a:spcPct val="115000"/>
              </a:lnSpc>
              <a:spcBef>
                <a:spcPts val="0"/>
              </a:spcBef>
              <a:spcAft>
                <a:spcPts val="0"/>
              </a:spcAft>
              <a:buSzPts val="1000"/>
              <a:buChar char="●"/>
            </a:pPr>
            <a:r>
              <a:rPr lang="es"/>
              <a:t>El objeto Math, sus propiedades y métodos.</a:t>
            </a:r>
            <a:endParaRPr/>
          </a:p>
        </p:txBody>
      </p:sp>
      <p:sp>
        <p:nvSpPr>
          <p:cNvPr id="167" name="Google Shape;167;p4"/>
          <p:cNvSpPr txBox="1">
            <a:spLocks noGrp="1"/>
          </p:cNvSpPr>
          <p:nvPr>
            <p:ph type="title" idx="6"/>
          </p:nvPr>
        </p:nvSpPr>
        <p:spPr>
          <a:xfrm>
            <a:off x="3331525" y="2155125"/>
            <a:ext cx="2397900" cy="2121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b="1" dirty="0"/>
              <a:t>Programación modular con funciones</a:t>
            </a:r>
            <a:endParaRPr b="1" dirty="0"/>
          </a:p>
          <a:p>
            <a:pPr marL="0" lvl="0" indent="0" algn="l" rtl="0">
              <a:lnSpc>
                <a:spcPct val="100000"/>
              </a:lnSpc>
              <a:spcBef>
                <a:spcPts val="0"/>
              </a:spcBef>
              <a:spcAft>
                <a:spcPts val="0"/>
              </a:spcAft>
              <a:buClr>
                <a:schemeClr val="dk1"/>
              </a:buClr>
              <a:buSzPts val="1100"/>
              <a:buFont typeface="Arial"/>
              <a:buNone/>
            </a:pPr>
            <a:endParaRPr b="1" dirty="0"/>
          </a:p>
          <a:p>
            <a:pPr marL="457200" lvl="0" indent="-292100" algn="l" rtl="0">
              <a:lnSpc>
                <a:spcPct val="115000"/>
              </a:lnSpc>
              <a:spcBef>
                <a:spcPts val="0"/>
              </a:spcBef>
              <a:spcAft>
                <a:spcPts val="0"/>
              </a:spcAft>
              <a:buSzPts val="1000"/>
              <a:buChar char="●"/>
            </a:pPr>
            <a:r>
              <a:rPr lang="es" dirty="0"/>
              <a:t>Funciones. ¿Qué son? Scope global y local.</a:t>
            </a:r>
            <a:endParaRPr dirty="0"/>
          </a:p>
          <a:p>
            <a:pPr marL="457200" lvl="0" indent="-292100" algn="l" rtl="0">
              <a:lnSpc>
                <a:spcPct val="115000"/>
              </a:lnSpc>
              <a:spcBef>
                <a:spcPts val="0"/>
              </a:spcBef>
              <a:spcAft>
                <a:spcPts val="0"/>
              </a:spcAft>
              <a:buSzPts val="1000"/>
              <a:buChar char="●"/>
            </a:pPr>
            <a:r>
              <a:rPr lang="es" dirty="0"/>
              <a:t>Programación modular vs. Funciones.</a:t>
            </a:r>
            <a:endParaRPr dirty="0"/>
          </a:p>
          <a:p>
            <a:pPr marL="457200" lvl="0" indent="-292100" algn="l" rtl="0">
              <a:lnSpc>
                <a:spcPct val="115000"/>
              </a:lnSpc>
              <a:spcBef>
                <a:spcPts val="0"/>
              </a:spcBef>
              <a:spcAft>
                <a:spcPts val="0"/>
              </a:spcAft>
              <a:buSzPts val="1000"/>
              <a:buChar char="●"/>
            </a:pPr>
            <a:r>
              <a:rPr lang="es" dirty="0"/>
              <a:t>Función anónima y función flecha.</a:t>
            </a:r>
            <a:endParaRPr dirty="0"/>
          </a:p>
          <a:p>
            <a:pPr marL="457200" lvl="0" indent="-292100" algn="l" rtl="0">
              <a:lnSpc>
                <a:spcPct val="115000"/>
              </a:lnSpc>
              <a:spcBef>
                <a:spcPts val="0"/>
              </a:spcBef>
              <a:spcAft>
                <a:spcPts val="0"/>
              </a:spcAft>
              <a:buSzPts val="1000"/>
              <a:buChar char="●"/>
            </a:pPr>
            <a:r>
              <a:rPr lang="es" dirty="0"/>
              <a:t>Callbacks y closures.</a:t>
            </a:r>
            <a:endParaRP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40"/>
          <p:cNvSpPr txBox="1">
            <a:spLocks noGrp="1"/>
          </p:cNvSpPr>
          <p:nvPr>
            <p:ph type="title"/>
          </p:nvPr>
        </p:nvSpPr>
        <p:spPr>
          <a:xfrm>
            <a:off x="490250" y="1135950"/>
            <a:ext cx="8097300" cy="3623700"/>
          </a:xfrm>
          <a:prstGeom prst="rect">
            <a:avLst/>
          </a:prstGeom>
          <a:noFill/>
          <a:ln>
            <a:noFill/>
          </a:ln>
        </p:spPr>
        <p:txBody>
          <a:bodyPr spcFirstLastPara="1" wrap="square" lIns="91425" tIns="91425" rIns="91425" bIns="91425" anchor="ctr" anchorCtr="0">
            <a:normAutofit/>
          </a:bodyPr>
          <a:lstStyle/>
          <a:p>
            <a:pPr marL="0" lvl="0" indent="0" algn="l" rtl="0">
              <a:lnSpc>
                <a:spcPct val="115000"/>
              </a:lnSpc>
              <a:spcBef>
                <a:spcPts val="1200"/>
              </a:spcBef>
              <a:spcAft>
                <a:spcPts val="0"/>
              </a:spcAft>
              <a:buSzPts val="3700"/>
              <a:buNone/>
            </a:pPr>
            <a:r>
              <a:rPr lang="es"/>
              <a:t>Muchas gracias por tu atención.</a:t>
            </a:r>
            <a:endParaRPr/>
          </a:p>
          <a:p>
            <a:pPr marL="0" lvl="0" indent="0" algn="l" rtl="0">
              <a:lnSpc>
                <a:spcPct val="115000"/>
              </a:lnSpc>
              <a:spcBef>
                <a:spcPts val="1200"/>
              </a:spcBef>
              <a:spcAft>
                <a:spcPts val="1200"/>
              </a:spcAft>
              <a:buSzPts val="3700"/>
              <a:buNone/>
            </a:pPr>
            <a:r>
              <a:rPr lang="es"/>
              <a:t>Nos vemos pronto</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5"/>
          <p:cNvSpPr txBox="1">
            <a:spLocks noGrp="1"/>
          </p:cNvSpPr>
          <p:nvPr>
            <p:ph type="ctrTitle"/>
          </p:nvPr>
        </p:nvSpPr>
        <p:spPr>
          <a:xfrm>
            <a:off x="550375" y="7600"/>
            <a:ext cx="8043300" cy="15705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000"/>
              <a:buNone/>
            </a:pPr>
            <a:r>
              <a:rPr lang="es"/>
              <a:t>Funciones</a:t>
            </a:r>
            <a:endParaRPr/>
          </a:p>
        </p:txBody>
      </p:sp>
      <p:sp>
        <p:nvSpPr>
          <p:cNvPr id="173" name="Google Shape;173;p5"/>
          <p:cNvSpPr txBox="1">
            <a:spLocks noGrp="1"/>
          </p:cNvSpPr>
          <p:nvPr>
            <p:ph type="subTitle" idx="1"/>
          </p:nvPr>
        </p:nvSpPr>
        <p:spPr>
          <a:xfrm>
            <a:off x="550375" y="1614925"/>
            <a:ext cx="8043300" cy="26493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1100"/>
              <a:buFont typeface="Arial"/>
              <a:buNone/>
            </a:pPr>
            <a:r>
              <a:rPr lang="es" sz="1600"/>
              <a:t>Las </a:t>
            </a:r>
            <a:r>
              <a:rPr lang="es" sz="1600" b="1">
                <a:latin typeface="Montserrat"/>
                <a:ea typeface="Montserrat"/>
                <a:cs typeface="Montserrat"/>
                <a:sym typeface="Montserrat"/>
              </a:rPr>
              <a:t>funciones</a:t>
            </a:r>
            <a:r>
              <a:rPr lang="es" sz="1600"/>
              <a:t> son estructuras esenciales dentro del código. Una función es un grupo de instrucciones que constituyen una </a:t>
            </a:r>
            <a:r>
              <a:rPr lang="es" sz="1600" b="1">
                <a:latin typeface="Montserrat"/>
                <a:ea typeface="Montserrat"/>
                <a:cs typeface="Montserrat"/>
                <a:sym typeface="Montserrat"/>
              </a:rPr>
              <a:t>unidad lógica</a:t>
            </a:r>
            <a:r>
              <a:rPr lang="es" sz="1600"/>
              <a:t> del programa y resuelven un problema muy concreto. Presentan varias ventajas, entre ellas las de permitir dividir un problema complejo en partes menores y más simples, reutilizar código en el mismo o en otro programa, simplificar</a:t>
            </a:r>
            <a:endParaRPr sz="1600"/>
          </a:p>
          <a:p>
            <a:pPr marL="0" lvl="0" indent="0" algn="l" rtl="0">
              <a:lnSpc>
                <a:spcPct val="90000"/>
              </a:lnSpc>
              <a:spcBef>
                <a:spcPts val="0"/>
              </a:spcBef>
              <a:spcAft>
                <a:spcPts val="0"/>
              </a:spcAft>
              <a:buClr>
                <a:schemeClr val="dk1"/>
              </a:buClr>
              <a:buSzPts val="1100"/>
              <a:buFont typeface="Arial"/>
              <a:buNone/>
            </a:pPr>
            <a:r>
              <a:rPr lang="es" sz="1600"/>
              <a:t>la depuración, etcétera.</a:t>
            </a:r>
            <a:endParaRPr sz="1600"/>
          </a:p>
          <a:p>
            <a:pPr marL="0" lvl="0" indent="0" algn="l" rtl="0">
              <a:lnSpc>
                <a:spcPct val="90000"/>
              </a:lnSpc>
              <a:spcBef>
                <a:spcPts val="0"/>
              </a:spcBef>
              <a:spcAft>
                <a:spcPts val="0"/>
              </a:spcAft>
              <a:buClr>
                <a:schemeClr val="dk1"/>
              </a:buClr>
              <a:buSzPts val="1100"/>
              <a:buFont typeface="Arial"/>
              <a:buNone/>
            </a:pPr>
            <a:r>
              <a:rPr lang="es" sz="1600"/>
              <a:t>JavaScript proporciona al usuario una serie de funciones implementadas y</a:t>
            </a:r>
            <a:endParaRPr sz="1600"/>
          </a:p>
          <a:p>
            <a:pPr marL="0" lvl="0" indent="0" algn="l" rtl="0">
              <a:lnSpc>
                <a:spcPct val="90000"/>
              </a:lnSpc>
              <a:spcBef>
                <a:spcPts val="0"/>
              </a:spcBef>
              <a:spcAft>
                <a:spcPts val="0"/>
              </a:spcAft>
              <a:buSzPts val="1700"/>
              <a:buNone/>
            </a:pPr>
            <a:r>
              <a:rPr lang="es" sz="1600"/>
              <a:t>listas para utilizar. Sin embargo, no es difícil encontrar situaciones en las que necesitamos realizar alguna tarea para la cual no existe una función disponible, y debemos utilizar los mecanismos que nos proporciona JS para construir nuestras propias funciones.</a:t>
            </a:r>
            <a:endParaRPr sz="13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6"/>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Programación modular</a:t>
            </a:r>
            <a:endParaRPr/>
          </a:p>
        </p:txBody>
      </p:sp>
      <p:sp>
        <p:nvSpPr>
          <p:cNvPr id="179" name="Google Shape;179;p6"/>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100"/>
              <a:buFont typeface="Arial"/>
              <a:buNone/>
            </a:pPr>
            <a:r>
              <a:rPr lang="es"/>
              <a:t>La </a:t>
            </a:r>
            <a:r>
              <a:rPr lang="es" b="1"/>
              <a:t>metodología de división</a:t>
            </a:r>
            <a:r>
              <a:rPr lang="es"/>
              <a:t> por módulos se conoce habitualmente como “divide y vencerás” y en programación se llama </a:t>
            </a:r>
            <a:r>
              <a:rPr lang="es" b="1"/>
              <a:t>Desarrollo Top Down</a:t>
            </a:r>
            <a:r>
              <a:rPr lang="es"/>
              <a:t>.</a:t>
            </a:r>
            <a:endParaRPr/>
          </a:p>
          <a:p>
            <a:pPr marL="0" lvl="0" indent="0" algn="l" rtl="0">
              <a:lnSpc>
                <a:spcPct val="115000"/>
              </a:lnSpc>
              <a:spcBef>
                <a:spcPts val="1200"/>
              </a:spcBef>
              <a:spcAft>
                <a:spcPts val="1200"/>
              </a:spcAft>
              <a:buSzPts val="1800"/>
              <a:buNone/>
            </a:pPr>
            <a:r>
              <a:rPr lang="es"/>
              <a:t>¿Cuál será la </a:t>
            </a:r>
            <a:r>
              <a:rPr lang="es" b="1"/>
              <a:t>estrategia </a:t>
            </a:r>
            <a:r>
              <a:rPr lang="es"/>
              <a:t>para resolver problemas? Pensar en el problema general e ir </a:t>
            </a:r>
            <a:r>
              <a:rPr lang="es" b="1"/>
              <a:t>descomponiéndolo en sub-problemas</a:t>
            </a:r>
            <a:r>
              <a:rPr lang="es"/>
              <a:t> (sub-algoritmos). A su vez, estos subproblemas se podrán seguir dividiendo hasta llegar a un subproblema lo bastante simple como para poder resolverse de forma sencilla.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7"/>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Abstracción</a:t>
            </a:r>
            <a:endParaRPr/>
          </a:p>
        </p:txBody>
      </p:sp>
      <p:sp>
        <p:nvSpPr>
          <p:cNvPr id="185" name="Google Shape;185;p7"/>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lnSpcReduction="20000"/>
          </a:bodyPr>
          <a:lstStyle/>
          <a:p>
            <a:pPr marL="0" lvl="0" indent="0" algn="l" rtl="0">
              <a:lnSpc>
                <a:spcPct val="115000"/>
              </a:lnSpc>
              <a:spcBef>
                <a:spcPts val="0"/>
              </a:spcBef>
              <a:spcAft>
                <a:spcPts val="0"/>
              </a:spcAft>
              <a:buClr>
                <a:schemeClr val="dk1"/>
              </a:buClr>
              <a:buSzPts val="1100"/>
              <a:buFont typeface="Arial"/>
              <a:buNone/>
            </a:pPr>
            <a:r>
              <a:rPr lang="es"/>
              <a:t>Podemos definir la </a:t>
            </a:r>
            <a:r>
              <a:rPr lang="es" b="1"/>
              <a:t>abstracción </a:t>
            </a:r>
            <a:r>
              <a:rPr lang="es"/>
              <a:t>como el aislamiento de un elemento de su contexto o del resto de los elementos que lo acompañan. En programación la abstracción está relacionada con “qué hace”.</a:t>
            </a:r>
            <a:endParaRPr/>
          </a:p>
          <a:p>
            <a:pPr marL="0" lvl="0" indent="0" algn="l" rtl="0">
              <a:lnSpc>
                <a:spcPct val="115000"/>
              </a:lnSpc>
              <a:spcBef>
                <a:spcPts val="1200"/>
              </a:spcBef>
              <a:spcAft>
                <a:spcPts val="0"/>
              </a:spcAft>
              <a:buClr>
                <a:schemeClr val="dk1"/>
              </a:buClr>
              <a:buSzPts val="1100"/>
              <a:buFont typeface="Arial"/>
              <a:buNone/>
            </a:pPr>
            <a:r>
              <a:rPr lang="es"/>
              <a:t>Concretamente, la abstracción se produce cuando creamos módulos.</a:t>
            </a:r>
            <a:endParaRPr/>
          </a:p>
          <a:p>
            <a:pPr marL="0" lvl="0" indent="0" algn="l" rtl="0">
              <a:lnSpc>
                <a:spcPct val="115000"/>
              </a:lnSpc>
              <a:spcBef>
                <a:spcPts val="1200"/>
              </a:spcBef>
              <a:spcAft>
                <a:spcPts val="0"/>
              </a:spcAft>
              <a:buClr>
                <a:schemeClr val="dk1"/>
              </a:buClr>
              <a:buSzPts val="1100"/>
              <a:buFont typeface="Arial"/>
              <a:buNone/>
            </a:pPr>
            <a:r>
              <a:rPr lang="es"/>
              <a:t>Lo </a:t>
            </a:r>
            <a:r>
              <a:rPr lang="es" b="1"/>
              <a:t>importante</a:t>
            </a:r>
            <a:r>
              <a:rPr lang="es"/>
              <a:t>, para entender el concepto de abstracción, es comprender que </a:t>
            </a:r>
            <a:r>
              <a:rPr lang="es" b="1"/>
              <a:t>cada módulo es independiente de los demás módulos</a:t>
            </a:r>
            <a:r>
              <a:rPr lang="es"/>
              <a:t> (</a:t>
            </a:r>
            <a:r>
              <a:rPr lang="es" b="1"/>
              <a:t>bajo acoplamiento</a:t>
            </a:r>
            <a:r>
              <a:rPr lang="es"/>
              <a:t>) y que es </a:t>
            </a:r>
            <a:r>
              <a:rPr lang="es" b="1"/>
              <a:t>ideal que realice una sola tarea</a:t>
            </a:r>
            <a:r>
              <a:rPr lang="es"/>
              <a:t> (</a:t>
            </a:r>
            <a:r>
              <a:rPr lang="es" b="1"/>
              <a:t>alta cohesión</a:t>
            </a:r>
            <a:r>
              <a:rPr lang="es"/>
              <a:t>).</a:t>
            </a:r>
            <a:endParaRPr/>
          </a:p>
          <a:p>
            <a:pPr marL="0" lvl="0" indent="0" algn="l" rtl="0">
              <a:lnSpc>
                <a:spcPct val="115000"/>
              </a:lnSpc>
              <a:spcBef>
                <a:spcPts val="1200"/>
              </a:spcBef>
              <a:spcAft>
                <a:spcPts val="1200"/>
              </a:spcAft>
              <a:buSzPts val="1800"/>
              <a:buNone/>
            </a:pPr>
            <a:r>
              <a:rPr lang="es"/>
              <a:t>Los módulos son independientes entre sí, aunque algunos pueden necesitar colaborar con otros, o trabajar de forma conjunta.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8"/>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Funciones</a:t>
            </a:r>
            <a:endParaRPr/>
          </a:p>
        </p:txBody>
      </p:sp>
      <p:sp>
        <p:nvSpPr>
          <p:cNvPr id="191" name="Google Shape;191;p8"/>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lnSpcReduction="20000"/>
          </a:bodyPr>
          <a:lstStyle/>
          <a:p>
            <a:pPr marL="0" lvl="0" indent="0" algn="l" rtl="0">
              <a:lnSpc>
                <a:spcPct val="115000"/>
              </a:lnSpc>
              <a:spcBef>
                <a:spcPts val="0"/>
              </a:spcBef>
              <a:spcAft>
                <a:spcPts val="0"/>
              </a:spcAft>
              <a:buClr>
                <a:schemeClr val="dk1"/>
              </a:buClr>
              <a:buSzPts val="1100"/>
              <a:buFont typeface="Arial"/>
              <a:buNone/>
            </a:pPr>
            <a:r>
              <a:rPr lang="es" sz="1650"/>
              <a:t>Las funciones nos permiten agrupar líneas de código en tareas con un nombre (subprograma), para que posteriormente podamos referenciar ese nombre para realizar dicha tarea. Algunas razones para declarar funciones:</a:t>
            </a:r>
            <a:endParaRPr sz="1650"/>
          </a:p>
          <a:p>
            <a:pPr marL="457200" lvl="0" indent="-320160" algn="l" rtl="0">
              <a:lnSpc>
                <a:spcPct val="115000"/>
              </a:lnSpc>
              <a:spcBef>
                <a:spcPts val="1200"/>
              </a:spcBef>
              <a:spcAft>
                <a:spcPts val="0"/>
              </a:spcAft>
              <a:buSzPts val="1442"/>
              <a:buChar char="●"/>
            </a:pPr>
            <a:r>
              <a:rPr lang="es" sz="1441" b="1"/>
              <a:t>Simplificación: </a:t>
            </a:r>
            <a:r>
              <a:rPr lang="es" sz="1441"/>
              <a:t>Cuando un conjunto de instrucciones se va a usar muchas veces, se crea una función con esas instrucciones y se llama la cantidad de veces que sea necesario, reduciendo un programa complejo en unidades más simples.</a:t>
            </a:r>
            <a:endParaRPr sz="1441"/>
          </a:p>
          <a:p>
            <a:pPr marL="457200" lvl="0" indent="-320160" algn="l" rtl="0">
              <a:lnSpc>
                <a:spcPct val="115000"/>
              </a:lnSpc>
              <a:spcBef>
                <a:spcPts val="0"/>
              </a:spcBef>
              <a:spcAft>
                <a:spcPts val="0"/>
              </a:spcAft>
              <a:buSzPts val="1442"/>
              <a:buChar char="●"/>
            </a:pPr>
            <a:r>
              <a:rPr lang="es" sz="1441" b="1"/>
              <a:t>División:</a:t>
            </a:r>
            <a:r>
              <a:rPr lang="es" sz="1441"/>
              <a:t> Una función me permite modularizar, es decir, armar módulos. De esta manera un equipo puede dividir el trabajo en partes. Cada integrante realiza una función, para luego integrarlas en un programa principal más grande. </a:t>
            </a:r>
            <a:endParaRPr sz="1441"/>
          </a:p>
          <a:p>
            <a:pPr marL="457200" lvl="0" indent="-320160" algn="l" rtl="0">
              <a:lnSpc>
                <a:spcPct val="115000"/>
              </a:lnSpc>
              <a:spcBef>
                <a:spcPts val="0"/>
              </a:spcBef>
              <a:spcAft>
                <a:spcPts val="0"/>
              </a:spcAft>
              <a:buSzPts val="1442"/>
              <a:buChar char="●"/>
            </a:pPr>
            <a:r>
              <a:rPr lang="es" sz="1441" b="1"/>
              <a:t>Claridad: </a:t>
            </a:r>
            <a:r>
              <a:rPr lang="es" sz="1441"/>
              <a:t>Usando funciones un programa gana claridad, aunque esa función solo se llame una vez. </a:t>
            </a:r>
            <a:endParaRPr sz="1441"/>
          </a:p>
          <a:p>
            <a:pPr marL="457200" lvl="0" indent="-320160" algn="l" rtl="0">
              <a:lnSpc>
                <a:spcPct val="115000"/>
              </a:lnSpc>
              <a:spcBef>
                <a:spcPts val="0"/>
              </a:spcBef>
              <a:spcAft>
                <a:spcPts val="0"/>
              </a:spcAft>
              <a:buSzPts val="1442"/>
              <a:buChar char="●"/>
            </a:pPr>
            <a:r>
              <a:rPr lang="es" sz="1441" b="1"/>
              <a:t>Reusabilidad:</a:t>
            </a:r>
            <a:r>
              <a:rPr lang="es" sz="1441"/>
              <a:t> Una función es reutilizable, sólo es necesario cambiar los valores de entrada.</a:t>
            </a:r>
            <a:endParaRPr sz="144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9"/>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Funciones</a:t>
            </a:r>
            <a:endParaRPr/>
          </a:p>
        </p:txBody>
      </p:sp>
      <p:sp>
        <p:nvSpPr>
          <p:cNvPr id="197" name="Google Shape;197;p9"/>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100"/>
              <a:buFont typeface="Arial"/>
              <a:buNone/>
            </a:pPr>
            <a:r>
              <a:rPr lang="es" sz="1650"/>
              <a:t>Para usar funciones es necesario hacer dos cosas:</a:t>
            </a:r>
            <a:endParaRPr sz="1650"/>
          </a:p>
          <a:p>
            <a:pPr marL="457200" lvl="0" indent="-317500" algn="l" rtl="0">
              <a:lnSpc>
                <a:spcPct val="115000"/>
              </a:lnSpc>
              <a:spcBef>
                <a:spcPts val="1200"/>
              </a:spcBef>
              <a:spcAft>
                <a:spcPts val="0"/>
              </a:spcAft>
              <a:buSzPts val="1400"/>
              <a:buChar char="●"/>
            </a:pPr>
            <a:r>
              <a:rPr lang="es" sz="1400" b="1"/>
              <a:t>Declarar la función</a:t>
            </a:r>
            <a:r>
              <a:rPr lang="es" sz="1400"/>
              <a:t>: crear la función es </a:t>
            </a:r>
            <a:r>
              <a:rPr lang="es" sz="1400" b="1"/>
              <a:t>darle un nombre</a:t>
            </a:r>
            <a:r>
              <a:rPr lang="es" sz="1400"/>
              <a:t>, definir los datos de entrada (opcional) e indicar las tareas (instrucciones) que realizará y qué valor retornará (opcional).</a:t>
            </a:r>
            <a:endParaRPr sz="1400"/>
          </a:p>
          <a:p>
            <a:pPr marL="457200" lvl="0" indent="-317500" algn="l" rtl="0">
              <a:lnSpc>
                <a:spcPct val="115000"/>
              </a:lnSpc>
              <a:spcBef>
                <a:spcPts val="0"/>
              </a:spcBef>
              <a:spcAft>
                <a:spcPts val="0"/>
              </a:spcAft>
              <a:buSzPts val="1400"/>
              <a:buChar char="●"/>
            </a:pPr>
            <a:r>
              <a:rPr lang="es" sz="1400" b="1"/>
              <a:t>Ejecutar la función</a:t>
            </a:r>
            <a:r>
              <a:rPr lang="es" sz="1400"/>
              <a:t>: «Llamar» (invocar) a la función para que realice las tareas del código que aloja. Se puede invocar una misma función la cantidad de veces que se necesita desde el programa principal.</a:t>
            </a:r>
            <a:endParaRPr sz="1400"/>
          </a:p>
        </p:txBody>
      </p:sp>
      <p:sp>
        <p:nvSpPr>
          <p:cNvPr id="198" name="Google Shape;198;p9"/>
          <p:cNvSpPr/>
          <p:nvPr/>
        </p:nvSpPr>
        <p:spPr>
          <a:xfrm>
            <a:off x="484950" y="3431025"/>
            <a:ext cx="4087200" cy="11919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 sz="1400" b="0" i="0" u="none" strike="noStrike" cap="none" dirty="0">
                <a:solidFill>
                  <a:srgbClr val="5F6167"/>
                </a:solidFill>
                <a:latin typeface="Consolas"/>
                <a:ea typeface="Consolas"/>
                <a:cs typeface="Consolas"/>
                <a:sym typeface="Consolas"/>
              </a:rPr>
              <a:t>// Declaración de la función "saludar"</a:t>
            </a:r>
            <a:endParaRPr sz="1400" b="0" i="0" u="none" strike="noStrike" cap="none" dirty="0">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dirty="0">
                <a:solidFill>
                  <a:srgbClr val="C74DED"/>
                </a:solidFill>
                <a:latin typeface="Consolas"/>
                <a:ea typeface="Consolas"/>
                <a:cs typeface="Consolas"/>
                <a:sym typeface="Consolas"/>
              </a:rPr>
              <a:t>function</a:t>
            </a:r>
            <a:r>
              <a:rPr lang="es" sz="1400" b="0" i="0" u="none" strike="noStrike" cap="none" dirty="0">
                <a:solidFill>
                  <a:srgbClr val="D5CED9"/>
                </a:solidFill>
                <a:latin typeface="Consolas"/>
                <a:ea typeface="Consolas"/>
                <a:cs typeface="Consolas"/>
                <a:sym typeface="Consolas"/>
              </a:rPr>
              <a:t> </a:t>
            </a:r>
            <a:r>
              <a:rPr lang="es" sz="1400" b="0" i="0" u="none" strike="noStrike" cap="none" dirty="0">
                <a:solidFill>
                  <a:srgbClr val="FFE66D"/>
                </a:solidFill>
                <a:latin typeface="Consolas"/>
                <a:ea typeface="Consolas"/>
                <a:cs typeface="Consolas"/>
                <a:sym typeface="Consolas"/>
              </a:rPr>
              <a:t>saludar</a:t>
            </a:r>
            <a:r>
              <a:rPr lang="es" sz="1400" b="0" i="0" u="none" strike="noStrike" cap="none" dirty="0">
                <a:solidFill>
                  <a:srgbClr val="D5CED9"/>
                </a:solidFill>
                <a:latin typeface="Consolas"/>
                <a:ea typeface="Consolas"/>
                <a:cs typeface="Consolas"/>
                <a:sym typeface="Consolas"/>
              </a:rPr>
              <a:t>() {</a:t>
            </a:r>
            <a:endParaRPr sz="1400" b="0" i="0" u="none" strike="noStrike" cap="none" dirty="0">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400"/>
              <a:buFont typeface="Arial"/>
              <a:buNone/>
            </a:pPr>
            <a:r>
              <a:rPr lang="es" sz="1400" b="0" i="0" u="none" strike="noStrike" cap="none" dirty="0">
                <a:solidFill>
                  <a:srgbClr val="5F6167"/>
                </a:solidFill>
                <a:latin typeface="Consolas"/>
                <a:ea typeface="Consolas"/>
                <a:cs typeface="Consolas"/>
                <a:sym typeface="Consolas"/>
              </a:rPr>
              <a:t> // Contenido de la función</a:t>
            </a:r>
            <a:endParaRPr sz="1400" b="0" i="0" u="none" strike="noStrike" cap="none" dirty="0">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dirty="0">
                <a:solidFill>
                  <a:srgbClr val="D5CED9"/>
                </a:solidFill>
                <a:latin typeface="Consolas"/>
                <a:ea typeface="Consolas"/>
                <a:cs typeface="Consolas"/>
                <a:sym typeface="Consolas"/>
              </a:rPr>
              <a:t>  </a:t>
            </a:r>
            <a:r>
              <a:rPr lang="es" sz="1400" b="0" i="0" u="none" strike="noStrike" cap="none" dirty="0">
                <a:solidFill>
                  <a:srgbClr val="F39C12"/>
                </a:solidFill>
                <a:latin typeface="Consolas"/>
                <a:ea typeface="Consolas"/>
                <a:cs typeface="Consolas"/>
                <a:sym typeface="Consolas"/>
              </a:rPr>
              <a:t>console</a:t>
            </a:r>
            <a:r>
              <a:rPr lang="es" sz="1400" b="0" i="0" u="none" strike="noStrike" cap="none" dirty="0">
                <a:solidFill>
                  <a:srgbClr val="D5CED9"/>
                </a:solidFill>
                <a:latin typeface="Consolas"/>
                <a:ea typeface="Consolas"/>
                <a:cs typeface="Consolas"/>
                <a:sym typeface="Consolas"/>
              </a:rPr>
              <a:t>.</a:t>
            </a:r>
            <a:r>
              <a:rPr lang="es" sz="1400" b="0" i="0" u="none" strike="noStrike" cap="none" dirty="0">
                <a:solidFill>
                  <a:srgbClr val="FFE66D"/>
                </a:solidFill>
                <a:latin typeface="Consolas"/>
                <a:ea typeface="Consolas"/>
                <a:cs typeface="Consolas"/>
                <a:sym typeface="Consolas"/>
              </a:rPr>
              <a:t>log</a:t>
            </a:r>
            <a:r>
              <a:rPr lang="es" sz="1400" b="0" i="0" u="none" strike="noStrike" cap="none" dirty="0">
                <a:solidFill>
                  <a:srgbClr val="D5CED9"/>
                </a:solidFill>
                <a:latin typeface="Consolas"/>
                <a:ea typeface="Consolas"/>
                <a:cs typeface="Consolas"/>
                <a:sym typeface="Consolas"/>
              </a:rPr>
              <a:t>(</a:t>
            </a:r>
            <a:r>
              <a:rPr lang="es" sz="1400" b="0" i="0" u="none" strike="noStrike" cap="none" dirty="0">
                <a:solidFill>
                  <a:srgbClr val="96E072"/>
                </a:solidFill>
                <a:latin typeface="Consolas"/>
                <a:ea typeface="Consolas"/>
                <a:cs typeface="Consolas"/>
                <a:sym typeface="Consolas"/>
              </a:rPr>
              <a:t>"Hola, soy una función"</a:t>
            </a:r>
            <a:r>
              <a:rPr lang="es" sz="1400" b="0" i="0" u="none" strike="noStrike" cap="none" dirty="0">
                <a:solidFill>
                  <a:srgbClr val="D5CED9"/>
                </a:solidFill>
                <a:latin typeface="Consolas"/>
                <a:ea typeface="Consolas"/>
                <a:cs typeface="Consolas"/>
                <a:sym typeface="Consolas"/>
              </a:rPr>
              <a:t>);</a:t>
            </a:r>
            <a:endParaRPr sz="1400" b="0" i="0" u="none" strike="noStrike" cap="none" dirty="0">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dirty="0">
                <a:solidFill>
                  <a:srgbClr val="D5CED9"/>
                </a:solidFill>
                <a:latin typeface="Consolas"/>
                <a:ea typeface="Consolas"/>
                <a:cs typeface="Consolas"/>
                <a:sym typeface="Consolas"/>
              </a:rPr>
              <a:t>}</a:t>
            </a:r>
            <a:endParaRPr sz="1400" b="0" i="0" u="none" strike="noStrike" cap="none" dirty="0">
              <a:solidFill>
                <a:srgbClr val="000000"/>
              </a:solidFill>
              <a:latin typeface="Arial"/>
              <a:ea typeface="Arial"/>
              <a:cs typeface="Arial"/>
              <a:sym typeface="Arial"/>
            </a:endParaRPr>
          </a:p>
        </p:txBody>
      </p:sp>
      <p:sp>
        <p:nvSpPr>
          <p:cNvPr id="199" name="Google Shape;199;p9"/>
          <p:cNvSpPr/>
          <p:nvPr/>
        </p:nvSpPr>
        <p:spPr>
          <a:xfrm>
            <a:off x="5202591" y="3431019"/>
            <a:ext cx="3427500" cy="5232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 sz="1400" b="0" i="0" u="none" strike="noStrike" cap="none" dirty="0">
                <a:solidFill>
                  <a:srgbClr val="5F6167"/>
                </a:solidFill>
                <a:latin typeface="Consolas"/>
                <a:ea typeface="Consolas"/>
                <a:cs typeface="Consolas"/>
                <a:sym typeface="Consolas"/>
              </a:rPr>
              <a:t>// Ejecución de la función</a:t>
            </a:r>
            <a:endParaRPr sz="1400" b="0" i="0" u="none" strike="noStrike" cap="none" dirty="0">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dirty="0">
                <a:solidFill>
                  <a:srgbClr val="FFE66D"/>
                </a:solidFill>
                <a:latin typeface="Consolas"/>
                <a:ea typeface="Consolas"/>
                <a:cs typeface="Consolas"/>
                <a:sym typeface="Consolas"/>
              </a:rPr>
              <a:t>saludar</a:t>
            </a:r>
            <a:r>
              <a:rPr lang="es" sz="1400" b="0" i="0" u="none" strike="noStrike" cap="none" dirty="0">
                <a:solidFill>
                  <a:srgbClr val="D5CED9"/>
                </a:solidFill>
                <a:latin typeface="Consolas"/>
                <a:ea typeface="Consolas"/>
                <a:cs typeface="Consolas"/>
                <a:sym typeface="Consolas"/>
              </a:rPr>
              <a:t>();</a:t>
            </a:r>
            <a:endParaRPr sz="1400" b="0" i="0" u="none" strike="noStrike" cap="none" dirty="0">
              <a:solidFill>
                <a:srgbClr val="000000"/>
              </a:solidFill>
              <a:latin typeface="Arial"/>
              <a:ea typeface="Arial"/>
              <a:cs typeface="Arial"/>
              <a:sym typeface="Arial"/>
            </a:endParaRPr>
          </a:p>
        </p:txBody>
      </p:sp>
      <p:sp>
        <p:nvSpPr>
          <p:cNvPr id="200" name="Google Shape;200;p9"/>
          <p:cNvSpPr txBox="1"/>
          <p:nvPr/>
        </p:nvSpPr>
        <p:spPr>
          <a:xfrm>
            <a:off x="4572000" y="4068775"/>
            <a:ext cx="16338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600"/>
              </a:spcAft>
              <a:buClr>
                <a:srgbClr val="000000"/>
              </a:buClr>
              <a:buSzPts val="1200"/>
              <a:buFont typeface="Arial"/>
              <a:buNone/>
            </a:pPr>
            <a:r>
              <a:rPr lang="es" sz="1200" b="1" i="0" u="none" strike="noStrike" cap="none">
                <a:solidFill>
                  <a:schemeClr val="dk2"/>
                </a:solidFill>
                <a:latin typeface="Montserrat"/>
                <a:ea typeface="Montserrat"/>
                <a:cs typeface="Montserrat"/>
                <a:sym typeface="Montserrat"/>
              </a:rPr>
              <a:t>Primer paso: </a:t>
            </a:r>
            <a:r>
              <a:rPr lang="es" sz="1200" b="0" i="0" u="none" strike="noStrike" cap="none">
                <a:solidFill>
                  <a:schemeClr val="dk2"/>
                </a:solidFill>
                <a:latin typeface="Montserrat"/>
                <a:ea typeface="Montserrat"/>
                <a:cs typeface="Montserrat"/>
                <a:sym typeface="Montserrat"/>
              </a:rPr>
              <a:t>Declarar la función</a:t>
            </a:r>
            <a:endParaRPr sz="1400" b="0" i="0" u="none" strike="noStrike" cap="none">
              <a:solidFill>
                <a:schemeClr val="dk2"/>
              </a:solidFill>
              <a:latin typeface="Arial"/>
              <a:ea typeface="Arial"/>
              <a:cs typeface="Arial"/>
              <a:sym typeface="Arial"/>
            </a:endParaRPr>
          </a:p>
        </p:txBody>
      </p:sp>
      <p:sp>
        <p:nvSpPr>
          <p:cNvPr id="201" name="Google Shape;201;p9"/>
          <p:cNvSpPr txBox="1"/>
          <p:nvPr/>
        </p:nvSpPr>
        <p:spPr>
          <a:xfrm>
            <a:off x="6930300" y="3920000"/>
            <a:ext cx="15858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600"/>
              </a:spcAft>
              <a:buClr>
                <a:srgbClr val="000000"/>
              </a:buClr>
              <a:buSzPts val="1200"/>
              <a:buFont typeface="Arial"/>
              <a:buNone/>
            </a:pPr>
            <a:r>
              <a:rPr lang="es" sz="1200" b="1" i="0" u="none" strike="noStrike" cap="none">
                <a:solidFill>
                  <a:schemeClr val="dk2"/>
                </a:solidFill>
                <a:latin typeface="Montserrat"/>
                <a:ea typeface="Montserrat"/>
                <a:cs typeface="Montserrat"/>
                <a:sym typeface="Montserrat"/>
              </a:rPr>
              <a:t>Segundo paso: </a:t>
            </a:r>
            <a:r>
              <a:rPr lang="es" sz="1200" b="0" i="0" u="none" strike="noStrike" cap="none">
                <a:solidFill>
                  <a:schemeClr val="dk2"/>
                </a:solidFill>
                <a:latin typeface="Montserrat"/>
                <a:ea typeface="Montserrat"/>
                <a:cs typeface="Montserrat"/>
                <a:sym typeface="Montserrat"/>
              </a:rPr>
              <a:t>Ejecutarla</a:t>
            </a:r>
            <a:endParaRPr sz="1400" b="0" i="0" u="none" strike="noStrike" cap="none">
              <a:solidFill>
                <a:schemeClr val="dk2"/>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4050</Words>
  <Application>Microsoft Office PowerPoint</Application>
  <PresentationFormat>On-screen Show (16:9)</PresentationFormat>
  <Paragraphs>396</Paragraphs>
  <Slides>40</Slides>
  <Notes>40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Montserrat SemiBold</vt:lpstr>
      <vt:lpstr>Arial</vt:lpstr>
      <vt:lpstr>Montserrat</vt:lpstr>
      <vt:lpstr>Consolas</vt:lpstr>
      <vt:lpstr>Simple Light</vt:lpstr>
      <vt:lpstr>PowerPoint Presentation</vt:lpstr>
      <vt:lpstr>Les damos la bienvenida</vt:lpstr>
      <vt:lpstr>Programación modular con funciones</vt:lpstr>
      <vt:lpstr>Clase 15</vt:lpstr>
      <vt:lpstr>Funciones</vt:lpstr>
      <vt:lpstr>Programación modular</vt:lpstr>
      <vt:lpstr>Abstracción</vt:lpstr>
      <vt:lpstr>Funciones</vt:lpstr>
      <vt:lpstr>Funciones</vt:lpstr>
      <vt:lpstr>Funciones</vt:lpstr>
      <vt:lpstr>Funciones | Ejemplo</vt:lpstr>
      <vt:lpstr>Funciones | Clasificación</vt:lpstr>
      <vt:lpstr>Funciones | Parámetros y Argumentos</vt:lpstr>
      <vt:lpstr>Funciones | Parámetros y Argumentos</vt:lpstr>
      <vt:lpstr>Funciones | Parámetros múltiples</vt:lpstr>
      <vt:lpstr>Funciones | Parámetros múltiples</vt:lpstr>
      <vt:lpstr>Parámetros predeterminados</vt:lpstr>
      <vt:lpstr>Funciones | Devolución de valores</vt:lpstr>
      <vt:lpstr>Funciones | Devolución de valores</vt:lpstr>
      <vt:lpstr>Funciones | Devolución de valores</vt:lpstr>
      <vt:lpstr>Funciones | Función flecha (arrow Function)</vt:lpstr>
      <vt:lpstr>Funciones | Función flecha (arrow Function)</vt:lpstr>
      <vt:lpstr>Funciones | Función flecha (arrow Function)</vt:lpstr>
      <vt:lpstr>Funciones | Función flecha - Sintaxis básica</vt:lpstr>
      <vt:lpstr>Funciones | Función anónima</vt:lpstr>
      <vt:lpstr>Scope (alcance)</vt:lpstr>
      <vt:lpstr>Scope (alcance) | Variables locales</vt:lpstr>
      <vt:lpstr>Scope (alcance) | Variables globales</vt:lpstr>
      <vt:lpstr>Scope (alcance) | Variable automáticamente global</vt:lpstr>
      <vt:lpstr>let y var</vt:lpstr>
      <vt:lpstr>Callbacks (devolución de llamada)</vt:lpstr>
      <vt:lpstr>Clausuras (clousure)</vt:lpstr>
      <vt:lpstr>Clausuras (clousure)</vt:lpstr>
      <vt:lpstr>Clausuras | Ejemplo</vt:lpstr>
      <vt:lpstr>Material extra</vt:lpstr>
      <vt:lpstr>PowerPoint Presentation</vt:lpstr>
      <vt:lpstr>Actividades prácticas:</vt:lpstr>
      <vt:lpstr>No te olvides de dar el presente</vt:lpstr>
      <vt:lpstr>Recordá:  Revisar la Cartelera de Novedades. Hacer tus consultas en el Foro. Realizar los Ejercicios de repaso.  Todo en el Aula Virtual.</vt:lpstr>
      <vt:lpstr>Muchas gracias por tu atención. Nos vemos pronto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Alejandro Hunt</cp:lastModifiedBy>
  <cp:revision>3</cp:revision>
  <dcterms:modified xsi:type="dcterms:W3CDTF">2024-04-24T20:38:35Z</dcterms:modified>
</cp:coreProperties>
</file>