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ExtraBold" panose="00000900000000000000" pitchFamily="2" charset="0"/>
      <p:bold r:id="rId32"/>
    </p:embeddedFont>
    <p:embeddedFont>
      <p:font typeface="Montserrat Medium" panose="00000600000000000000" pitchFamily="2"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nJWHSkfnCg0yQWxxmX0RiDlMd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Un proyecto en django es un conjunto de aplicaciones,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sz="1100" b="0" i="0" u="none" strike="noStrike" cap="none">
                <a:solidFill>
                  <a:srgbClr val="000000"/>
                </a:solidFill>
                <a:latin typeface="Arial"/>
                <a:ea typeface="Arial"/>
                <a:cs typeface="Arial"/>
                <a:sym typeface="Aria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419">
                <a:solidFill>
                  <a:schemeClr val="dk1"/>
                </a:solidFill>
              </a:rPr>
              <a:t>En Flask, g es un objeto especial proporcionado por Flask que actúa como un espacio de almacenamiento global durante el ciclo de vida de una solicitud.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Contexto de Solicitud</a:t>
            </a:r>
            <a:r>
              <a:rPr lang="es-419">
                <a:solidFill>
                  <a:schemeClr val="dk1"/>
                </a:solidFill>
              </a:rPr>
              <a:t>: g está disponible durante toda la duración de una solicitud HTTP. Cada solicitud tiene su propio objeto g, lo que significa que los datos almacenados en g durante una solicitud no serán accesibles en otra solicitud.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Almacenamiento Temporal</a:t>
            </a:r>
            <a:r>
              <a:rPr lang="es-419">
                <a:solidFill>
                  <a:schemeClr val="dk1"/>
                </a:solidFill>
              </a:rPr>
              <a:t>: Se utiliza para almacenar datos que deben estar disponibles en diferentes partes del código durante el manejo de una solicitud, como conexiones a bases de datos, configuraciones temporales, o cualquier otra información que necesites compartir entre diferentes funciones o módulos durante una solicitud.</a:t>
            </a:r>
            <a:endParaRPr>
              <a:solidFill>
                <a:schemeClr val="dk1"/>
              </a:solidFill>
            </a:endParaRPr>
          </a:p>
          <a:p>
            <a:pPr marL="0" lvl="0" indent="0" algn="l" rtl="0">
              <a:lnSpc>
                <a:spcPct val="115000"/>
              </a:lnSpc>
              <a:spcBef>
                <a:spcPts val="0"/>
              </a:spcBef>
              <a:spcAft>
                <a:spcPts val="0"/>
              </a:spcAft>
              <a:buSzPts val="1100"/>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¿Para qué se utiliza flask.g?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a:solidFill>
                  <a:schemeClr val="dk1"/>
                </a:solidFill>
              </a:rPr>
              <a:t>flask.g es útil para almacenar información temporal y específica de la solicitud que debe ser accesible en cualquier lugar de tu aplicación durante la vida de esa solicitud. Algunos ejemplos comunes de uso incluyen:</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Conexiones a Bases de Datos</a:t>
            </a:r>
            <a:r>
              <a:rPr lang="es-419">
                <a:solidFill>
                  <a:schemeClr val="dk1"/>
                </a:solidFill>
              </a:rPr>
              <a:t>: Mantener una conexión a la base de datos abierta durante una solicitud y cerrarla al final.</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Datos de Usuario</a:t>
            </a:r>
            <a:r>
              <a:rPr lang="es-419">
                <a:solidFill>
                  <a:schemeClr val="dk1"/>
                </a:solidFill>
              </a:rPr>
              <a:t>: Almacenar información sobre el usuario autenticado para que sea fácilmente accesible en cualquier parte del código.</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Configuraciones Temporales</a:t>
            </a:r>
            <a:r>
              <a:rPr lang="es-419">
                <a:solidFill>
                  <a:schemeClr val="dk1"/>
                </a:solidFill>
              </a:rPr>
              <a:t>: Almacenar configuraciones temporales o datos de contexto que son relevantes solo durante la solicitud actual.</a:t>
            </a:r>
            <a:endParaRPr>
              <a:solidFill>
                <a:schemeClr val="dk1"/>
              </a:solidFill>
            </a:endParaRPr>
          </a:p>
          <a:p>
            <a:pPr marL="0" lvl="0" indent="0" algn="l" rtl="0">
              <a:lnSpc>
                <a:spcPct val="115000"/>
              </a:lnSpc>
              <a:spcBef>
                <a:spcPts val="0"/>
              </a:spcBef>
              <a:spcAft>
                <a:spcPts val="0"/>
              </a:spcAft>
              <a:buSzPts val="1100"/>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Buenas Prácticas con flask.g</a:t>
            </a:r>
            <a:endParaRPr b="1">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1.</a:t>
            </a:r>
            <a:r>
              <a:rPr lang="es-419" b="1">
                <a:solidFill>
                  <a:schemeClr val="dk1"/>
                </a:solidFill>
              </a:rPr>
              <a:t>Uso Específico por Solicitud</a:t>
            </a:r>
            <a:r>
              <a:rPr lang="es-419">
                <a:solidFill>
                  <a:schemeClr val="dk1"/>
                </a:solidFill>
              </a:rPr>
              <a:t>: Utiliza g solo para datos que deben persistir durante el ciclo de vida de una solicitud. No almacenes datos globales o permanentes en g.</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2.</a:t>
            </a:r>
            <a:r>
              <a:rPr lang="es-419" b="1">
                <a:solidFill>
                  <a:schemeClr val="dk1"/>
                </a:solidFill>
              </a:rPr>
              <a:t>Limpieza de Recursos</a:t>
            </a:r>
            <a:r>
              <a:rPr lang="es-419">
                <a:solidFill>
                  <a:schemeClr val="dk1"/>
                </a:solidFill>
              </a:rPr>
              <a:t>: Asegúrate de limpiar los recursos que almacenas en g al final de la solicitud. Flask proporciona mecanismos como teardown_appcontext para registrar funciones de limpieza.</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3.</a:t>
            </a:r>
            <a:r>
              <a:rPr lang="es-419" b="1">
                <a:solidFill>
                  <a:schemeClr val="dk1"/>
                </a:solidFill>
              </a:rPr>
              <a:t>Nombres Descriptivos</a:t>
            </a:r>
            <a:r>
              <a:rPr lang="es-419">
                <a:solidFill>
                  <a:schemeClr val="dk1"/>
                </a:solidFill>
              </a:rPr>
              <a:t>: Usa nombres descriptivos para los atributos que agregues a g para evitar colisiones y hacer el código más legible. Por ejemplo, usa g.db_connection en lugar de simplemente g.db.</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4.</a:t>
            </a:r>
            <a:r>
              <a:rPr lang="es-419" b="1">
                <a:solidFill>
                  <a:schemeClr val="dk1"/>
                </a:solidFill>
              </a:rPr>
              <a:t>Limitación de Uso</a:t>
            </a:r>
            <a:r>
              <a:rPr lang="es-419">
                <a:solidFill>
                  <a:schemeClr val="dk1"/>
                </a:solidFill>
              </a:rPr>
              <a:t>: Limita el uso de g a lo necesario. Aunque es conveniente, abusar de g puede llevar a un código menos estructurado y más difícil de mantener.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a:solidFill>
                  <a:schemeClr val="dk1"/>
                </a:solidFill>
              </a:rPr>
              <a:t>https://www.geeksforgeeks.org/when-should-flask-g-be-used/</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3"/>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3"/>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3"/>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3"/>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3"/>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2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2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25"/>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2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2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26"/>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2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2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2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2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2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2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47"/>
        <p:cNvGrpSpPr/>
        <p:nvPr/>
      </p:nvGrpSpPr>
      <p:grpSpPr>
        <a:xfrm>
          <a:off x="0" y="0"/>
          <a:ext cx="0" cy="0"/>
          <a:chOff x="0" y="0"/>
          <a:chExt cx="0" cy="0"/>
        </a:xfrm>
      </p:grpSpPr>
      <p:sp>
        <p:nvSpPr>
          <p:cNvPr id="48" name="Google Shape;48;p2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2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50" name="Google Shape;50;p2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51" name="Google Shape;51;p2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52" name="Google Shape;52;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castrojuan1990/django-variables-de-entorno-env-efde4f7ad8a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es/what-is/ap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doflife.date/python"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a:br>
            <a:r>
              <a:rPr lang="es-419"/>
              <a:t>Clase 33</a:t>
            </a:r>
            <a:endParaRPr dirty="0"/>
          </a:p>
        </p:txBody>
      </p:sp>
      <p:sp>
        <p:nvSpPr>
          <p:cNvPr id="58" name="Google Shape;58;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 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p:nvPr/>
        </p:nvSpPr>
        <p:spPr>
          <a:xfrm>
            <a:off x="755374" y="3552043"/>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de flask</a:t>
            </a:r>
            <a:endParaRPr sz="1300" b="0" i="0" u="none" strike="noStrike" cap="none">
              <a:solidFill>
                <a:srgbClr val="000000"/>
              </a:solidFill>
              <a:latin typeface="Montserrat"/>
              <a:ea typeface="Montserrat"/>
              <a:cs typeface="Montserrat"/>
              <a:sym typeface="Montserrat"/>
            </a:endParaRPr>
          </a:p>
        </p:txBody>
      </p:sp>
      <p:pic>
        <p:nvPicPr>
          <p:cNvPr id="115" name="Google Shape;115;p10"/>
          <p:cNvPicPr preferRelativeResize="0"/>
          <p:nvPr/>
        </p:nvPicPr>
        <p:blipFill rotWithShape="1">
          <a:blip r:embed="rId3">
            <a:alphaModFix/>
          </a:blip>
          <a:srcRect/>
          <a:stretch/>
        </p:blipFill>
        <p:spPr>
          <a:xfrm>
            <a:off x="8610119" y="264580"/>
            <a:ext cx="283692" cy="270344"/>
          </a:xfrm>
          <a:prstGeom prst="rect">
            <a:avLst/>
          </a:prstGeom>
          <a:noFill/>
          <a:ln>
            <a:noFill/>
          </a:ln>
        </p:spPr>
      </p:pic>
      <p:sp>
        <p:nvSpPr>
          <p:cNvPr id="116" name="Google Shape;116;p10"/>
          <p:cNvSpPr/>
          <p:nvPr/>
        </p:nvSpPr>
        <p:spPr>
          <a:xfrm>
            <a:off x="3658641" y="3887268"/>
            <a:ext cx="1350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install flask</a:t>
            </a:r>
            <a:endParaRPr/>
          </a:p>
        </p:txBody>
      </p:sp>
      <p:sp>
        <p:nvSpPr>
          <p:cNvPr id="117" name="Google Shape;117;p10"/>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18" name="Google Shape;118;p10"/>
          <p:cNvSpPr/>
          <p:nvPr/>
        </p:nvSpPr>
        <p:spPr>
          <a:xfrm>
            <a:off x="709689" y="2626605"/>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Activación entorno virtual</a:t>
            </a:r>
            <a:endParaRPr sz="1300" b="0" i="0" u="none" strike="noStrike" cap="none">
              <a:solidFill>
                <a:srgbClr val="000000"/>
              </a:solidFill>
              <a:latin typeface="Montserrat"/>
              <a:ea typeface="Montserrat"/>
              <a:cs typeface="Montserrat"/>
              <a:sym typeface="Montserrat"/>
            </a:endParaRPr>
          </a:p>
        </p:txBody>
      </p:sp>
      <p:sp>
        <p:nvSpPr>
          <p:cNvPr id="119" name="Google Shape;119;p10"/>
          <p:cNvSpPr/>
          <p:nvPr/>
        </p:nvSpPr>
        <p:spPr>
          <a:xfrm>
            <a:off x="2558320" y="3032423"/>
            <a:ext cx="38058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source path\mientornovirutual\Scripts\activate</a:t>
            </a:r>
            <a:endParaRPr sz="1400" b="0" i="1" u="none" strike="noStrike" cap="none">
              <a:solidFill>
                <a:srgbClr val="0C4B33"/>
              </a:solidFill>
              <a:latin typeface="Arial"/>
              <a:ea typeface="Arial"/>
              <a:cs typeface="Arial"/>
              <a:sym typeface="Arial"/>
            </a:endParaRPr>
          </a:p>
        </p:txBody>
      </p:sp>
      <p:sp>
        <p:nvSpPr>
          <p:cNvPr id="120" name="Google Shape;120;p10"/>
          <p:cNvSpPr/>
          <p:nvPr/>
        </p:nvSpPr>
        <p:spPr>
          <a:xfrm>
            <a:off x="567843" y="1050269"/>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entorno virtual</a:t>
            </a:r>
            <a:endParaRPr sz="1300" b="0" i="0" u="none" strike="noStrike" cap="none">
              <a:solidFill>
                <a:srgbClr val="000000"/>
              </a:solidFill>
              <a:latin typeface="Montserrat"/>
              <a:ea typeface="Montserrat"/>
              <a:cs typeface="Montserrat"/>
              <a:sym typeface="Montserrat"/>
            </a:endParaRPr>
          </a:p>
        </p:txBody>
      </p:sp>
      <p:sp>
        <p:nvSpPr>
          <p:cNvPr id="121" name="Google Shape;121;p10"/>
          <p:cNvSpPr/>
          <p:nvPr/>
        </p:nvSpPr>
        <p:spPr>
          <a:xfrm>
            <a:off x="3186845" y="2106451"/>
            <a:ext cx="27703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python –m venv mientornovirtual</a:t>
            </a:r>
            <a:endParaRPr sz="1400" b="0" i="1" u="none" strike="noStrike" cap="none">
              <a:solidFill>
                <a:srgbClr val="0C4B33"/>
              </a:solidFill>
              <a:latin typeface="Arial"/>
              <a:ea typeface="Arial"/>
              <a:cs typeface="Arial"/>
              <a:sym typeface="Arial"/>
            </a:endParaRPr>
          </a:p>
        </p:txBody>
      </p:sp>
      <p:sp>
        <p:nvSpPr>
          <p:cNvPr id="122" name="Google Shape;122;p10"/>
          <p:cNvSpPr txBox="1"/>
          <p:nvPr/>
        </p:nvSpPr>
        <p:spPr>
          <a:xfrm>
            <a:off x="755374" y="1382184"/>
            <a:ext cx="7720173" cy="62057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611"/>
              <a:buFont typeface="Montserrat Medium"/>
              <a:buNone/>
            </a:pPr>
            <a:r>
              <a:rPr lang="es-419" sz="1000" b="0" i="0" u="none" strike="noStrike" cap="none">
                <a:solidFill>
                  <a:schemeClr val="dk2"/>
                </a:solidFill>
                <a:latin typeface="Montserrat Medium"/>
                <a:ea typeface="Montserrat Medium"/>
                <a:cs typeface="Montserrat Medium"/>
                <a:sym typeface="Montserrat Medium"/>
              </a:rPr>
              <a:t>Es un entorno aislado que permite instalar paquetes específicos para un proyecto sin afectar otros proyectos. La ventaja de utilizar un entorno virtual es que facilita la gestión de dependencias y evita conflictos entre versiones de paquetes.</a:t>
            </a:r>
            <a:endParaRPr sz="1200" b="0" i="0" u="none" strike="noStrike" cap="non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p:nvPr/>
        </p:nvSpPr>
        <p:spPr>
          <a:xfrm>
            <a:off x="550863" y="1203088"/>
            <a:ext cx="8042275"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requirements.txt</a:t>
            </a:r>
            <a:endParaRPr sz="1300" b="0" i="0" u="none" strike="noStrike" cap="none">
              <a:solidFill>
                <a:srgbClr val="000000"/>
              </a:solidFill>
              <a:latin typeface="Montserrat"/>
              <a:ea typeface="Montserrat"/>
              <a:cs typeface="Montserrat"/>
              <a:sym typeface="Montserrat"/>
            </a:endParaRPr>
          </a:p>
        </p:txBody>
      </p:sp>
      <p:sp>
        <p:nvSpPr>
          <p:cNvPr id="128" name="Google Shape;128;p11"/>
          <p:cNvSpPr/>
          <p:nvPr/>
        </p:nvSpPr>
        <p:spPr>
          <a:xfrm>
            <a:off x="550862" y="2464714"/>
            <a:ext cx="8042275"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300" b="0" i="0" u="none" strike="noStrike" cap="none">
                <a:solidFill>
                  <a:srgbClr val="000000"/>
                </a:solidFill>
                <a:latin typeface="Montserrat"/>
                <a:ea typeface="Montserrat"/>
                <a:cs typeface="Montserrat"/>
                <a:sym typeface="Montserrat"/>
              </a:rPr>
              <a:t>Este comando nos generará un archivo requirements.txt que contendrá el listado de todas las librerías y sus versiones instaladas en nuestro virtual env para el proyecto. Esto es útil para que posteriormente podamos instalarlas directamente por medio de este archivo en cualquier otro entorno virtual donde llevemos al proyecto.</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300" b="0" i="0" u="none" strike="noStrike" cap="none">
              <a:solidFill>
                <a:srgbClr val="000000"/>
              </a:solidFill>
              <a:latin typeface="Montserrat"/>
              <a:ea typeface="Montserrat"/>
              <a:cs typeface="Montserrat"/>
              <a:sym typeface="Montserrat"/>
            </a:endParaRPr>
          </a:p>
        </p:txBody>
      </p:sp>
      <p:sp>
        <p:nvSpPr>
          <p:cNvPr id="129" name="Google Shape;129;p11"/>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30" name="Google Shape;130;p11"/>
          <p:cNvSpPr/>
          <p:nvPr/>
        </p:nvSpPr>
        <p:spPr>
          <a:xfrm>
            <a:off x="3343939" y="1911183"/>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freeze &gt; requirements.txt</a:t>
            </a:r>
            <a:endParaRPr/>
          </a:p>
        </p:txBody>
      </p:sp>
      <p:sp>
        <p:nvSpPr>
          <p:cNvPr id="131" name="Google Shape;131;p11"/>
          <p:cNvSpPr/>
          <p:nvPr/>
        </p:nvSpPr>
        <p:spPr>
          <a:xfrm>
            <a:off x="3343939" y="3595203"/>
            <a:ext cx="24320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install -r requirements.txt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Estructura de directorios Flask</a:t>
            </a:r>
            <a:endParaRPr sz="2500" b="1" i="0" u="none" strike="noStrike" cap="none">
              <a:solidFill>
                <a:srgbClr val="333333"/>
              </a:solidFill>
              <a:latin typeface="Montserrat"/>
              <a:ea typeface="Montserrat"/>
              <a:cs typeface="Montserrat"/>
              <a:sym typeface="Montserrat"/>
            </a:endParaRPr>
          </a:p>
        </p:txBody>
      </p:sp>
      <p:sp>
        <p:nvSpPr>
          <p:cNvPr id="137" name="Google Shape;137;p12"/>
          <p:cNvSpPr/>
          <p:nvPr/>
        </p:nvSpPr>
        <p:spPr>
          <a:xfrm>
            <a:off x="4174440" y="1152403"/>
            <a:ext cx="4579946" cy="32778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app/: </a:t>
            </a:r>
            <a:r>
              <a:rPr lang="es-419" sz="900" b="0" i="0" u="none" strike="noStrike" cap="none">
                <a:solidFill>
                  <a:srgbClr val="000000"/>
                </a:solidFill>
                <a:latin typeface="Montserrat Medium"/>
                <a:ea typeface="Montserrat Medium"/>
                <a:cs typeface="Montserrat Medium"/>
                <a:sym typeface="Montserrat Medium"/>
              </a:rPr>
              <a:t>Carpeta principal de la aplicación.</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__init__.py: </a:t>
            </a:r>
            <a:r>
              <a:rPr lang="es-419" sz="900" b="0" i="0" u="none" strike="noStrike" cap="none">
                <a:solidFill>
                  <a:srgbClr val="000000"/>
                </a:solidFill>
                <a:latin typeface="Montserrat Medium"/>
                <a:ea typeface="Montserrat Medium"/>
                <a:cs typeface="Montserrat Medium"/>
                <a:sym typeface="Montserrat Medium"/>
              </a:rPr>
              <a:t>Un archivo vacío que le indica a Python que este directorio debería ser considerado como un paquete Python.</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a:latin typeface="Montserrat Medium"/>
                <a:ea typeface="Montserrat Medium"/>
                <a:cs typeface="Montserrat Medium"/>
                <a:sym typeface="Montserrat Medium"/>
              </a:rPr>
              <a:t>views</a:t>
            </a:r>
            <a:r>
              <a:rPr lang="es-419" sz="900" b="1" i="0" u="none" strike="noStrike" cap="none">
                <a:solidFill>
                  <a:srgbClr val="000000"/>
                </a:solidFill>
                <a:latin typeface="Montserrat Medium"/>
                <a:ea typeface="Montserrat Medium"/>
                <a:cs typeface="Montserrat Medium"/>
                <a:sym typeface="Montserrat Medium"/>
              </a:rPr>
              <a:t>.py: </a:t>
            </a:r>
            <a:r>
              <a:rPr lang="es-419" sz="900" b="0" i="0" u="none" strike="noStrike" cap="none">
                <a:solidFill>
                  <a:srgbClr val="000000"/>
                </a:solidFill>
                <a:latin typeface="Montserrat Medium"/>
                <a:ea typeface="Montserrat Medium"/>
                <a:cs typeface="Montserrat Medium"/>
                <a:sym typeface="Montserrat Medium"/>
              </a:rPr>
              <a:t>define las rutas y la logica de negocio de la aplicación.</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models.py:</a:t>
            </a:r>
            <a:r>
              <a:rPr lang="es-419" sz="900" b="0" i="0" u="none" strike="noStrike" cap="none">
                <a:solidFill>
                  <a:srgbClr val="000000"/>
                </a:solidFill>
                <a:latin typeface="Montserrat Medium"/>
                <a:ea typeface="Montserrat Medium"/>
                <a:cs typeface="Montserrat Medium"/>
                <a:sym typeface="Montserrat Medium"/>
              </a:rPr>
              <a:t> define los modelos de datos que se implementaran en la aplicación.</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database.py:</a:t>
            </a:r>
            <a:r>
              <a:rPr lang="es-419" sz="900" b="0" i="0" u="none" strike="noStrike" cap="none">
                <a:solidFill>
                  <a:srgbClr val="000000"/>
                </a:solidFill>
                <a:latin typeface="Montserrat Medium"/>
                <a:ea typeface="Montserrat Medium"/>
                <a:cs typeface="Montserrat Medium"/>
                <a:sym typeface="Montserrat Medium"/>
              </a:rPr>
              <a:t> Contiene la configuración de la base de datos.</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venv/: </a:t>
            </a:r>
            <a:r>
              <a:rPr lang="es-419" sz="900" b="0" i="0" u="none" strike="noStrike" cap="none">
                <a:solidFill>
                  <a:srgbClr val="000000"/>
                </a:solidFill>
                <a:latin typeface="Montserrat Medium"/>
                <a:ea typeface="Montserrat Medium"/>
                <a:cs typeface="Montserrat Medium"/>
                <a:sym typeface="Montserrat Medium"/>
              </a:rPr>
              <a:t>entorno virtual</a:t>
            </a: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run.py:</a:t>
            </a:r>
            <a:r>
              <a:rPr lang="es-419" sz="900" b="0" i="0" u="none" strike="noStrike" cap="none">
                <a:solidFill>
                  <a:srgbClr val="000000"/>
                </a:solidFill>
                <a:latin typeface="Montserrat Medium"/>
                <a:ea typeface="Montserrat Medium"/>
                <a:cs typeface="Montserrat Medium"/>
                <a:sym typeface="Montserrat Medium"/>
              </a:rPr>
              <a:t> Script para ejecutar la aplicación.</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requirements.txt:</a:t>
            </a:r>
            <a:r>
              <a:rPr lang="es-419" sz="900" b="0" i="0" u="none" strike="noStrike" cap="none">
                <a:solidFill>
                  <a:srgbClr val="000000"/>
                </a:solidFill>
                <a:latin typeface="Montserrat Medium"/>
                <a:ea typeface="Montserrat Medium"/>
                <a:cs typeface="Montserrat Medium"/>
                <a:sym typeface="Montserrat Medium"/>
              </a:rPr>
              <a:t> Archivo que contiene la lista de dependencias del proyecto.</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900" b="1" i="0" u="none" strike="noStrike" cap="none">
                <a:solidFill>
                  <a:srgbClr val="000000"/>
                </a:solidFill>
                <a:latin typeface="Montserrat Medium"/>
                <a:ea typeface="Montserrat Medium"/>
                <a:cs typeface="Montserrat Medium"/>
                <a:sym typeface="Montserrat Medium"/>
              </a:rPr>
              <a:t>.env: </a:t>
            </a:r>
            <a:r>
              <a:rPr lang="es-419" sz="900" b="0" i="0" u="none" strike="noStrike" cap="none">
                <a:solidFill>
                  <a:srgbClr val="000000"/>
                </a:solidFill>
                <a:latin typeface="Montserrat Medium"/>
                <a:ea typeface="Montserrat Medium"/>
                <a:cs typeface="Montserrat Medium"/>
                <a:sym typeface="Montserrat Medium"/>
              </a:rPr>
              <a:t>archivo que contiene la definición de las variables de entornos del proyecto. </a:t>
            </a:r>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endParaRPr sz="900" b="0" i="0" u="none" strike="noStrike" cap="none">
              <a:solidFill>
                <a:srgbClr val="000000"/>
              </a:solidFill>
              <a:latin typeface="Montserrat Medium"/>
              <a:ea typeface="Montserrat Medium"/>
              <a:cs typeface="Montserrat Medium"/>
              <a:sym typeface="Montserrat Medium"/>
            </a:endParaRPr>
          </a:p>
        </p:txBody>
      </p:sp>
      <p:pic>
        <p:nvPicPr>
          <p:cNvPr id="138" name="Google Shape;138;p12"/>
          <p:cNvPicPr preferRelativeResize="0"/>
          <p:nvPr/>
        </p:nvPicPr>
        <p:blipFill>
          <a:blip r:embed="rId3">
            <a:alphaModFix/>
          </a:blip>
          <a:stretch>
            <a:fillRect/>
          </a:stretch>
        </p:blipFill>
        <p:spPr>
          <a:xfrm>
            <a:off x="809175" y="1165050"/>
            <a:ext cx="2503375" cy="28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t>
            </a:r>
            <a:r>
              <a:rPr lang="es-419" sz="2500" b="1">
                <a:solidFill>
                  <a:srgbClr val="333333"/>
                </a:solidFill>
                <a:latin typeface="Montserrat"/>
                <a:ea typeface="Montserrat"/>
                <a:cs typeface="Montserrat"/>
                <a:sym typeface="Montserrat"/>
              </a:rPr>
              <a:t>a</a:t>
            </a:r>
            <a:r>
              <a:rPr lang="es-419" sz="2500" b="1" i="0" u="none" strike="noStrike" cap="none">
                <a:solidFill>
                  <a:srgbClr val="333333"/>
                </a:solidFill>
                <a:latin typeface="Montserrat"/>
                <a:ea typeface="Montserrat"/>
                <a:cs typeface="Montserrat"/>
                <a:sym typeface="Montserrat"/>
              </a:rPr>
              <a:t> prim</a:t>
            </a:r>
            <a:r>
              <a:rPr lang="es-419" sz="2500" b="1">
                <a:solidFill>
                  <a:srgbClr val="333333"/>
                </a:solidFill>
                <a:latin typeface="Montserrat"/>
                <a:ea typeface="Montserrat"/>
                <a:cs typeface="Montserrat"/>
                <a:sym typeface="Montserrat"/>
              </a:rPr>
              <a:t>a</a:t>
            </a:r>
            <a:r>
              <a:rPr lang="es-419" sz="2500" b="1" i="0" u="none" strike="noStrike" cap="none">
                <a:solidFill>
                  <a:srgbClr val="333333"/>
                </a:solidFill>
                <a:latin typeface="Montserrat"/>
                <a:ea typeface="Montserrat"/>
                <a:cs typeface="Montserrat"/>
                <a:sym typeface="Montserrat"/>
              </a:rPr>
              <a:t> </a:t>
            </a:r>
            <a:r>
              <a:rPr lang="es-419" sz="2500" b="1">
                <a:solidFill>
                  <a:srgbClr val="333333"/>
                </a:solidFill>
                <a:latin typeface="Montserrat"/>
                <a:ea typeface="Montserrat"/>
                <a:cs typeface="Montserrat"/>
                <a:sym typeface="Montserrat"/>
              </a:rPr>
              <a:t>vista</a:t>
            </a:r>
            <a:endParaRPr sz="2500" b="1" i="0" u="none" strike="noStrike" cap="none">
              <a:solidFill>
                <a:srgbClr val="333333"/>
              </a:solidFill>
              <a:latin typeface="Montserrat"/>
              <a:ea typeface="Montserrat"/>
              <a:cs typeface="Montserrat"/>
              <a:sym typeface="Montserrat"/>
            </a:endParaRPr>
          </a:p>
        </p:txBody>
      </p:sp>
      <p:sp>
        <p:nvSpPr>
          <p:cNvPr id="144" name="Google Shape;144;p13"/>
          <p:cNvSpPr/>
          <p:nvPr/>
        </p:nvSpPr>
        <p:spPr>
          <a:xfrm>
            <a:off x="550862" y="1126771"/>
            <a:ext cx="8042275"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Montserrat Medium"/>
                <a:ea typeface="Montserrat Medium"/>
                <a:cs typeface="Montserrat Medium"/>
                <a:sym typeface="Montserrat Medium"/>
              </a:rPr>
              <a:t>Para completar el ejemplo anterior, en el archivo controllers.py de la aplicación deberemos crear una nueva función index, que retorna una respuesta del tipo JSON. Posteriormente en el archivo run.py, creamos nuestra aplicación Flask y asociamos la función del controlador con una ruta y un método HTTP.</a:t>
            </a:r>
            <a:endParaRPr/>
          </a:p>
        </p:txBody>
      </p:sp>
      <p:sp>
        <p:nvSpPr>
          <p:cNvPr id="145" name="Google Shape;145;p13"/>
          <p:cNvSpPr txBox="1"/>
          <p:nvPr/>
        </p:nvSpPr>
        <p:spPr>
          <a:xfrm>
            <a:off x="559580" y="2903608"/>
            <a:ext cx="3186251" cy="116955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jsonify</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index</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Hello World API Cac-movies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p:txBody>
      </p:sp>
      <p:sp>
        <p:nvSpPr>
          <p:cNvPr id="146" name="Google Shape;146;p13"/>
          <p:cNvSpPr txBox="1"/>
          <p:nvPr/>
        </p:nvSpPr>
        <p:spPr>
          <a:xfrm>
            <a:off x="4691034" y="2472260"/>
            <a:ext cx="3957900" cy="17856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flask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Flask</a:t>
            </a:r>
            <a:endParaRPr/>
          </a:p>
          <a:p>
            <a:pPr marL="0" marR="0" lvl="0" indent="0" algn="l" rtl="0">
              <a:lnSpc>
                <a:spcPct val="100000"/>
              </a:lnSpc>
              <a:spcBef>
                <a:spcPts val="0"/>
              </a:spcBef>
              <a:spcAft>
                <a:spcPts val="0"/>
              </a:spcAft>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app.</a:t>
            </a:r>
            <a:r>
              <a:rPr lang="es-419" sz="1100">
                <a:solidFill>
                  <a:srgbClr val="BFC7D5"/>
                </a:solidFill>
                <a:highlight>
                  <a:srgbClr val="292D3E"/>
                </a:highlight>
                <a:latin typeface="Consolas"/>
                <a:ea typeface="Consolas"/>
                <a:cs typeface="Consolas"/>
                <a:sym typeface="Consolas"/>
              </a:rPr>
              <a:t>views</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BFC7D5"/>
                </a:solidFill>
                <a:highlight>
                  <a:srgbClr val="292D3E"/>
                </a:highlight>
                <a:latin typeface="Consolas"/>
                <a:ea typeface="Consolas"/>
                <a:cs typeface="Consolas"/>
                <a:sym typeface="Consolas"/>
              </a:rPr>
              <a:t>app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B2CCD6"/>
                </a:solidFill>
                <a:highlight>
                  <a:srgbClr val="292D3E"/>
                </a:highlight>
                <a:latin typeface="Consolas"/>
                <a:ea typeface="Consolas"/>
                <a:cs typeface="Consolas"/>
                <a:sym typeface="Consolas"/>
              </a:rPr>
              <a:t>Flask</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__name__</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 Rutas de la API-REST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app.</a:t>
            </a:r>
            <a:r>
              <a:rPr lang="es-419" sz="1100" b="0" i="0" u="none" strike="noStrike" cap="none">
                <a:solidFill>
                  <a:srgbClr val="B2CCD6"/>
                </a:solidFill>
                <a:highlight>
                  <a:srgbClr val="292D3E"/>
                </a:highlight>
                <a:latin typeface="Consolas"/>
                <a:ea typeface="Consolas"/>
                <a:cs typeface="Consolas"/>
                <a:sym typeface="Consolas"/>
              </a:rPr>
              <a:t>route</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 methods</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GET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index</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C792EA"/>
                </a:solidFill>
                <a:highlight>
                  <a:srgbClr val="292D3E"/>
                </a:highlight>
                <a:latin typeface="Consolas"/>
                <a:ea typeface="Consolas"/>
                <a:cs typeface="Consolas"/>
                <a:sym typeface="Consolas"/>
              </a:rPr>
              <a:t>if</a:t>
            </a:r>
            <a:r>
              <a:rPr lang="es-419" sz="1100" b="0" i="0" u="none" strike="noStrike" cap="none">
                <a:solidFill>
                  <a:srgbClr val="BFC7D5"/>
                </a:solidFill>
                <a:highlight>
                  <a:srgbClr val="292D3E"/>
                </a:highlight>
                <a:latin typeface="Consolas"/>
                <a:ea typeface="Consolas"/>
                <a:cs typeface="Consolas"/>
                <a:sym typeface="Consolas"/>
              </a:rPr>
              <a:t> __name__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__main__</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app.</a:t>
            </a:r>
            <a:r>
              <a:rPr lang="es-419" sz="1100" b="0" i="0" u="none" strike="noStrike" cap="none">
                <a:solidFill>
                  <a:srgbClr val="B2CCD6"/>
                </a:solidFill>
                <a:highlight>
                  <a:srgbClr val="292D3E"/>
                </a:highlight>
                <a:latin typeface="Consolas"/>
                <a:ea typeface="Consolas"/>
                <a:cs typeface="Consolas"/>
                <a:sym typeface="Consolas"/>
              </a:rPr>
              <a:t>run</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debug</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FF5874"/>
                </a:solidFill>
                <a:highlight>
                  <a:srgbClr val="292D3E"/>
                </a:highlight>
                <a:latin typeface="Consolas"/>
                <a:ea typeface="Consolas"/>
                <a:cs typeface="Consolas"/>
                <a:sym typeface="Consolas"/>
              </a:rPr>
              <a:t>True</a:t>
            </a:r>
            <a:r>
              <a:rPr lang="es-419" sz="1100" b="0" i="0" u="none" strike="noStrike" cap="none">
                <a:solidFill>
                  <a:srgbClr val="BFC7D5"/>
                </a:solidFill>
                <a:highlight>
                  <a:srgbClr val="292D3E"/>
                </a:highlight>
                <a:latin typeface="Consolas"/>
                <a:ea typeface="Consolas"/>
                <a:cs typeface="Consolas"/>
                <a:sym typeface="Consolas"/>
              </a:rPr>
              <a:t>)</a:t>
            </a:r>
            <a:endParaRPr/>
          </a:p>
        </p:txBody>
      </p:sp>
      <p:sp>
        <p:nvSpPr>
          <p:cNvPr id="147" name="Google Shape;147;p13"/>
          <p:cNvSpPr/>
          <p:nvPr/>
        </p:nvSpPr>
        <p:spPr>
          <a:xfrm>
            <a:off x="550862" y="2417882"/>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a:t>
            </a:r>
            <a:endParaRPr/>
          </a:p>
        </p:txBody>
      </p:sp>
      <p:sp>
        <p:nvSpPr>
          <p:cNvPr id="148" name="Google Shape;148;p13"/>
          <p:cNvSpPr/>
          <p:nvPr/>
        </p:nvSpPr>
        <p:spPr>
          <a:xfrm>
            <a:off x="4666186" y="2126160"/>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p:nvPr/>
        </p:nvSpPr>
        <p:spPr>
          <a:xfrm>
            <a:off x="550862" y="1169988"/>
            <a:ext cx="8042275"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Montserrat Medium"/>
                <a:ea typeface="Montserrat Medium"/>
                <a:cs typeface="Montserrat Medium"/>
                <a:sym typeface="Montserrat Medium"/>
              </a:rPr>
              <a:t>Luego procedemos a correr el servidor de desarrollo de flask para probar nuestra API-Rest. Desde consola, posicionados en el directorio del proyecto, ejecutamos el siguiente comando</a:t>
            </a:r>
            <a:endParaRPr/>
          </a:p>
          <a:p>
            <a:pPr marL="0" marR="0" lvl="0" indent="0" algn="l" rtl="0">
              <a:lnSpc>
                <a:spcPct val="100000"/>
              </a:lnSpc>
              <a:spcBef>
                <a:spcPts val="0"/>
              </a:spcBef>
              <a:spcAft>
                <a:spcPts val="0"/>
              </a:spcAft>
              <a:buNone/>
            </a:pPr>
            <a:endParaRPr sz="14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endParaRPr sz="13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s-419" sz="1300" b="0" i="0" u="none" strike="noStrike" cap="none">
                <a:solidFill>
                  <a:srgbClr val="000000"/>
                </a:solidFill>
                <a:latin typeface="Montserrat Medium"/>
                <a:ea typeface="Montserrat Medium"/>
                <a:cs typeface="Montserrat Medium"/>
                <a:sym typeface="Montserrat Medium"/>
              </a:rPr>
              <a:t>En consola podremos ver que el servidor </a:t>
            </a:r>
            <a:r>
              <a:rPr lang="es-419" sz="1300">
                <a:latin typeface="Montserrat Medium"/>
                <a:ea typeface="Montserrat Medium"/>
                <a:cs typeface="Montserrat Medium"/>
                <a:sym typeface="Montserrat Medium"/>
              </a:rPr>
              <a:t>está</a:t>
            </a:r>
            <a:r>
              <a:rPr lang="es-419" sz="1300" b="0" i="0" u="none" strike="noStrike" cap="none">
                <a:solidFill>
                  <a:srgbClr val="000000"/>
                </a:solidFill>
                <a:latin typeface="Montserrat Medium"/>
                <a:ea typeface="Montserrat Medium"/>
                <a:cs typeface="Montserrat Medium"/>
                <a:sym typeface="Montserrat Medium"/>
              </a:rPr>
              <a:t> a la espera de recibir peticiones, por medio de la ruta </a:t>
            </a:r>
            <a:r>
              <a:rPr lang="es-419" sz="1300" b="0" i="0" u="sng" strike="noStrike" cap="none">
                <a:solidFill>
                  <a:srgbClr val="000000"/>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http://127.0.0.1:5000</a:t>
            </a:r>
            <a:r>
              <a:rPr lang="es-419" sz="1300" b="0" i="0" u="none" strike="noStrike" cap="none">
                <a:solidFill>
                  <a:srgbClr val="000000"/>
                </a:solidFill>
                <a:latin typeface="Montserrat Medium"/>
                <a:ea typeface="Montserrat Medium"/>
                <a:cs typeface="Montserrat Medium"/>
                <a:sym typeface="Montserrat Medium"/>
              </a:rPr>
              <a:t>. Si se accede desde un navegador podremos ver el mensaje de bienvenida.</a:t>
            </a:r>
            <a:endParaRPr sz="1300" b="0" i="0" u="none" strike="noStrike" cap="none">
              <a:solidFill>
                <a:srgbClr val="000000"/>
              </a:solidFill>
              <a:latin typeface="Montserrat Medium"/>
              <a:ea typeface="Montserrat Medium"/>
              <a:cs typeface="Montserrat Medium"/>
              <a:sym typeface="Montserrat Medium"/>
            </a:endParaRPr>
          </a:p>
        </p:txBody>
      </p:sp>
      <p:sp>
        <p:nvSpPr>
          <p:cNvPr id="154" name="Google Shape;154;p14"/>
          <p:cNvSpPr txBox="1"/>
          <p:nvPr/>
        </p:nvSpPr>
        <p:spPr>
          <a:xfrm>
            <a:off x="550862" y="597288"/>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t>
            </a:r>
            <a:r>
              <a:rPr lang="es-419" sz="2500" b="1">
                <a:solidFill>
                  <a:srgbClr val="333333"/>
                </a:solidFill>
                <a:latin typeface="Montserrat"/>
                <a:ea typeface="Montserrat"/>
                <a:cs typeface="Montserrat"/>
                <a:sym typeface="Montserrat"/>
              </a:rPr>
              <a:t>a</a:t>
            </a:r>
            <a:r>
              <a:rPr lang="es-419" sz="2500" b="1" i="0" u="none" strike="noStrike" cap="none">
                <a:solidFill>
                  <a:srgbClr val="333333"/>
                </a:solidFill>
                <a:latin typeface="Montserrat"/>
                <a:ea typeface="Montserrat"/>
                <a:cs typeface="Montserrat"/>
                <a:sym typeface="Montserrat"/>
              </a:rPr>
              <a:t> primera </a:t>
            </a:r>
            <a:r>
              <a:rPr lang="es-419" sz="2500" b="1">
                <a:solidFill>
                  <a:srgbClr val="333333"/>
                </a:solidFill>
                <a:latin typeface="Montserrat"/>
                <a:ea typeface="Montserrat"/>
                <a:cs typeface="Montserrat"/>
                <a:sym typeface="Montserrat"/>
              </a:rPr>
              <a:t>vista</a:t>
            </a:r>
            <a:endParaRPr sz="2500" b="1" i="0" u="none" strike="noStrike" cap="none">
              <a:solidFill>
                <a:srgbClr val="333333"/>
              </a:solidFill>
              <a:latin typeface="Montserrat"/>
              <a:ea typeface="Montserrat"/>
              <a:cs typeface="Montserrat"/>
              <a:sym typeface="Montserrat"/>
            </a:endParaRPr>
          </a:p>
        </p:txBody>
      </p:sp>
      <p:sp>
        <p:nvSpPr>
          <p:cNvPr id="155" name="Google Shape;155;p14"/>
          <p:cNvSpPr/>
          <p:nvPr/>
        </p:nvSpPr>
        <p:spPr>
          <a:xfrm>
            <a:off x="3733923" y="1855934"/>
            <a:ext cx="12682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python run.py</a:t>
            </a:r>
            <a:endParaRPr/>
          </a:p>
        </p:txBody>
      </p:sp>
      <p:pic>
        <p:nvPicPr>
          <p:cNvPr id="156" name="Google Shape;156;p14"/>
          <p:cNvPicPr preferRelativeResize="0"/>
          <p:nvPr/>
        </p:nvPicPr>
        <p:blipFill rotWithShape="1">
          <a:blip r:embed="rId4">
            <a:alphaModFix/>
          </a:blip>
          <a:srcRect/>
          <a:stretch/>
        </p:blipFill>
        <p:spPr>
          <a:xfrm>
            <a:off x="550862" y="3114651"/>
            <a:ext cx="4150581" cy="991138"/>
          </a:xfrm>
          <a:prstGeom prst="rect">
            <a:avLst/>
          </a:prstGeom>
          <a:noFill/>
          <a:ln>
            <a:noFill/>
          </a:ln>
        </p:spPr>
      </p:pic>
      <p:pic>
        <p:nvPicPr>
          <p:cNvPr id="157" name="Google Shape;157;p14"/>
          <p:cNvPicPr preferRelativeResize="0"/>
          <p:nvPr/>
        </p:nvPicPr>
        <p:blipFill rotWithShape="1">
          <a:blip r:embed="rId5">
            <a:alphaModFix/>
          </a:blip>
          <a:srcRect/>
          <a:stretch/>
        </p:blipFill>
        <p:spPr>
          <a:xfrm>
            <a:off x="5435628" y="2982374"/>
            <a:ext cx="3302856" cy="1220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p:nvPr/>
        </p:nvSpPr>
        <p:spPr>
          <a:xfrm>
            <a:off x="416646" y="1627070"/>
            <a:ext cx="8310707" cy="14926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Las variables de entorno se utilizan para almacenar los secretos de la aplicación y los datos de configuración, que son recuperados por tu aplicación en ejecución cuando se necesitan. El valor de estas variables puede proceder de diversas fuentes: archivos de texto, gestores secretos de terceros, scripts de llamada, etc.</a:t>
            </a:r>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librería </a:t>
            </a:r>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p:txBody>
      </p:sp>
      <p:sp>
        <p:nvSpPr>
          <p:cNvPr id="163" name="Google Shape;163;p15"/>
          <p:cNvSpPr/>
          <p:nvPr/>
        </p:nvSpPr>
        <p:spPr>
          <a:xfrm>
            <a:off x="3406107" y="2972600"/>
            <a:ext cx="21146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install python-dotenv</a:t>
            </a:r>
            <a:endParaRPr sz="1400" b="0" i="1" u="none" strike="noStrike" cap="none">
              <a:solidFill>
                <a:srgbClr val="0C4B33"/>
              </a:solidFill>
              <a:latin typeface="Arial"/>
              <a:ea typeface="Arial"/>
              <a:cs typeface="Arial"/>
              <a:sym typeface="Arial"/>
            </a:endParaRPr>
          </a:p>
        </p:txBody>
      </p:sp>
      <p:sp>
        <p:nvSpPr>
          <p:cNvPr id="164" name="Google Shape;164;p15"/>
          <p:cNvSpPr txBox="1"/>
          <p:nvPr/>
        </p:nvSpPr>
        <p:spPr>
          <a:xfrm>
            <a:off x="437086" y="518765"/>
            <a:ext cx="8310707" cy="9476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Variables de entorno</a:t>
            </a:r>
            <a:endParaRPr sz="2500" b="1" i="0" u="none" strike="noStrike" cap="none">
              <a:solidFill>
                <a:srgbClr val="333333"/>
              </a:solidFill>
              <a:latin typeface="Montserrat"/>
              <a:ea typeface="Montserrat"/>
              <a:cs typeface="Montserrat"/>
              <a:sym typeface="Montserrat"/>
            </a:endParaRPr>
          </a:p>
        </p:txBody>
      </p:sp>
      <p:sp>
        <p:nvSpPr>
          <p:cNvPr id="165" name="Google Shape;165;p15"/>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Variables de entorno</a:t>
            </a:r>
            <a:endParaRPr sz="1400" b="0" i="0" u="none" strike="noStrike" cap="none">
              <a:solidFill>
                <a:srgbClr val="000000"/>
              </a:solidFill>
              <a:latin typeface="Arial"/>
              <a:ea typeface="Arial"/>
              <a:cs typeface="Arial"/>
              <a:sym typeface="Arial"/>
            </a:endParaRPr>
          </a:p>
        </p:txBody>
      </p:sp>
      <p:sp>
        <p:nvSpPr>
          <p:cNvPr id="166" name="Google Shape;166;p15"/>
          <p:cNvSpPr txBox="1"/>
          <p:nvPr/>
        </p:nvSpPr>
        <p:spPr>
          <a:xfrm>
            <a:off x="416646" y="3367395"/>
            <a:ext cx="80598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200" b="0" i="0" u="none" strike="noStrike" cap="none">
                <a:solidFill>
                  <a:srgbClr val="000000"/>
                </a:solidFill>
                <a:latin typeface="Montserrat"/>
                <a:ea typeface="Montserrat"/>
                <a:cs typeface="Montserrat"/>
                <a:sym typeface="Montserrat"/>
              </a:rPr>
              <a:t>Siempre que se instala un nueva librería, recordar de actualizar el archivo requirements.txt </a:t>
            </a:r>
            <a:endParaRPr sz="1200" b="0" i="0" u="none" strike="noStrike" cap="none">
              <a:solidFill>
                <a:srgbClr val="000000"/>
              </a:solidFill>
              <a:latin typeface="Arial"/>
              <a:ea typeface="Arial"/>
              <a:cs typeface="Arial"/>
              <a:sym typeface="Arial"/>
            </a:endParaRPr>
          </a:p>
        </p:txBody>
      </p:sp>
      <p:sp>
        <p:nvSpPr>
          <p:cNvPr id="167" name="Google Shape;167;p15"/>
          <p:cNvSpPr/>
          <p:nvPr/>
        </p:nvSpPr>
        <p:spPr>
          <a:xfrm>
            <a:off x="3364379" y="3738154"/>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freeze &gt; requirements.txt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p:nvPr/>
        </p:nvSpPr>
        <p:spPr>
          <a:xfrm>
            <a:off x="416644" y="1100858"/>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librería para conectar el proyecto con MySQL</a:t>
            </a:r>
            <a:endParaRPr/>
          </a:p>
          <a:p>
            <a:pPr marL="0" marR="0" lvl="0" indent="0" algn="l" rtl="0">
              <a:lnSpc>
                <a:spcPct val="100000"/>
              </a:lnSpc>
              <a:spcBef>
                <a:spcPts val="0"/>
              </a:spcBef>
              <a:spcAft>
                <a:spcPts val="0"/>
              </a:spcAft>
              <a:buNone/>
            </a:pPr>
            <a:r>
              <a:rPr lang="es-419" sz="1300" b="0" i="0" u="none" strike="noStrike" cap="none">
                <a:solidFill>
                  <a:srgbClr val="000000"/>
                </a:solidFill>
                <a:latin typeface="Montserrat"/>
                <a:ea typeface="Montserrat"/>
                <a:cs typeface="Montserrat"/>
                <a:sym typeface="Montserrat"/>
              </a:rPr>
              <a:t>Se debe tener en cuenta que para instalar librerías se debe tener el entorno virtual activado, de otro modo la librería se instalará en el entorno global de Python.</a:t>
            </a:r>
            <a:endParaRPr sz="1300" b="0" i="0" u="none" strike="noStrike" cap="none">
              <a:solidFill>
                <a:srgbClr val="000000"/>
              </a:solidFill>
              <a:latin typeface="Montserrat"/>
              <a:ea typeface="Montserrat"/>
              <a:cs typeface="Montserrat"/>
              <a:sym typeface="Montserrat"/>
            </a:endParaRPr>
          </a:p>
        </p:txBody>
      </p:sp>
      <p:sp>
        <p:nvSpPr>
          <p:cNvPr id="173" name="Google Shape;173;p16"/>
          <p:cNvSpPr/>
          <p:nvPr/>
        </p:nvSpPr>
        <p:spPr>
          <a:xfrm>
            <a:off x="3126728" y="1793315"/>
            <a:ext cx="28905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1" u="none" strike="noStrike" cap="none">
                <a:solidFill>
                  <a:srgbClr val="0C4B33"/>
                </a:solidFill>
                <a:latin typeface="Arial"/>
                <a:ea typeface="Arial"/>
                <a:cs typeface="Arial"/>
                <a:sym typeface="Arial"/>
              </a:rPr>
              <a:t>pip install mysql-connector-python</a:t>
            </a:r>
            <a:endParaRPr/>
          </a:p>
        </p:txBody>
      </p:sp>
      <p:sp>
        <p:nvSpPr>
          <p:cNvPr id="174" name="Google Shape;174;p16"/>
          <p:cNvSpPr/>
          <p:nvPr/>
        </p:nvSpPr>
        <p:spPr>
          <a:xfrm>
            <a:off x="416644" y="2125494"/>
            <a:ext cx="8310707"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Base de datos</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una primera instancia vamos a tener que crear una base de datos desde el cliente de base de datos MySQL que se este usando (Workbench, phpmyadmin,etc). Creamos por ejemplo una base de datos llamada: </a:t>
            </a:r>
            <a:r>
              <a:rPr lang="es-419" sz="1300" b="1" i="0" u="none" strike="noStrike" cap="none">
                <a:solidFill>
                  <a:srgbClr val="000000"/>
                </a:solidFill>
                <a:latin typeface="Montserrat"/>
                <a:ea typeface="Montserrat"/>
                <a:cs typeface="Montserrat"/>
                <a:sym typeface="Montserrat"/>
              </a:rPr>
              <a:t>db_cac_movies_flask</a:t>
            </a:r>
            <a:r>
              <a:rPr lang="es-419" sz="1300" b="0" i="0" u="none" strike="noStrike" cap="none">
                <a:solidFill>
                  <a:srgbClr val="000000"/>
                </a:solidFill>
                <a:latin typeface="Montserrat"/>
                <a:ea typeface="Montserrat"/>
                <a:cs typeface="Montserrat"/>
                <a:sym typeface="Montserrat"/>
              </a:rPr>
              <a:t> y la tabla movies con el siguiente SQL.</a:t>
            </a:r>
            <a:endParaRPr sz="1300" b="1" i="0" u="none" strike="noStrike" cap="none">
              <a:solidFill>
                <a:srgbClr val="000000"/>
              </a:solidFill>
              <a:latin typeface="Montserrat"/>
              <a:ea typeface="Montserrat"/>
              <a:cs typeface="Montserrat"/>
              <a:sym typeface="Montserrat"/>
            </a:endParaRPr>
          </a:p>
        </p:txBody>
      </p:sp>
      <p:sp>
        <p:nvSpPr>
          <p:cNvPr id="175" name="Google Shape;175;p16"/>
          <p:cNvSpPr txBox="1"/>
          <p:nvPr/>
        </p:nvSpPr>
        <p:spPr>
          <a:xfrm>
            <a:off x="550863" y="523093"/>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MySQL</a:t>
            </a:r>
            <a:endParaRPr sz="2500" b="1" i="0" u="none" strike="noStrike" cap="none">
              <a:solidFill>
                <a:srgbClr val="333333"/>
              </a:solidFill>
              <a:latin typeface="Montserrat"/>
              <a:ea typeface="Montserrat"/>
              <a:cs typeface="Montserrat"/>
              <a:sym typeface="Montserrat"/>
            </a:endParaRPr>
          </a:p>
        </p:txBody>
      </p:sp>
      <p:sp>
        <p:nvSpPr>
          <p:cNvPr id="176" name="Google Shape;176;p16"/>
          <p:cNvSpPr txBox="1"/>
          <p:nvPr/>
        </p:nvSpPr>
        <p:spPr>
          <a:xfrm>
            <a:off x="2382448" y="3106019"/>
            <a:ext cx="4647536" cy="1200329"/>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CREATE</a:t>
            </a:r>
            <a:r>
              <a:rPr lang="es-419" sz="800" b="0" i="0" u="none" strike="noStrike" cap="none">
                <a:solidFill>
                  <a:srgbClr val="BFC7D5"/>
                </a:solidFill>
                <a:highlight>
                  <a:srgbClr val="292D3E"/>
                </a:highlight>
                <a:latin typeface="Consolas"/>
                <a:ea typeface="Consolas"/>
                <a:cs typeface="Consolas"/>
                <a:sym typeface="Consolas"/>
              </a:rPr>
              <a:t> TABLE </a:t>
            </a:r>
            <a:r>
              <a:rPr lang="es-419" sz="800" b="0" i="0" u="none" strike="noStrike" cap="none">
                <a:solidFill>
                  <a:srgbClr val="82AAFF"/>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movies`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id_movie`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int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 NULL</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AUTO_INCREMENT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title`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varchar</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F78C6C"/>
                </a:solidFill>
                <a:highlight>
                  <a:srgbClr val="292D3E"/>
                </a:highlight>
                <a:latin typeface="Consolas"/>
                <a:ea typeface="Consolas"/>
                <a:cs typeface="Consolas"/>
                <a:sym typeface="Consolas"/>
              </a:rPr>
              <a:t>100</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 NULL</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director`</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varchar</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F78C6C"/>
                </a:solidFill>
                <a:highlight>
                  <a:srgbClr val="292D3E"/>
                </a:highlight>
                <a:latin typeface="Consolas"/>
                <a:ea typeface="Consolas"/>
                <a:cs typeface="Consolas"/>
                <a:sym typeface="Consolas"/>
              </a:rPr>
              <a:t>100</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 NULL</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release_date`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date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 NULL</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banner`</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varchar</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F78C6C"/>
                </a:solidFill>
                <a:highlight>
                  <a:srgbClr val="292D3E"/>
                </a:highlight>
                <a:latin typeface="Consolas"/>
                <a:ea typeface="Consolas"/>
                <a:cs typeface="Consolas"/>
                <a:sym typeface="Consolas"/>
              </a:rPr>
              <a:t>255</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DEFAULT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NULL</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PRIMARY KEY</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id_movie`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ENGINE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InnoDB </a:t>
            </a:r>
            <a:r>
              <a:rPr lang="es-419" sz="800" b="0" i="0" u="none" strike="noStrike" cap="none">
                <a:solidFill>
                  <a:srgbClr val="C792EA"/>
                </a:solidFill>
                <a:highlight>
                  <a:srgbClr val="292D3E"/>
                </a:highlight>
                <a:latin typeface="Consolas"/>
                <a:ea typeface="Consolas"/>
                <a:cs typeface="Consolas"/>
                <a:sym typeface="Consolas"/>
              </a:rPr>
              <a:t>AUTO_INCREMENT=</a:t>
            </a:r>
            <a:r>
              <a:rPr lang="es-419" sz="800" b="0" i="0" u="none" strike="noStrike" cap="none">
                <a:solidFill>
                  <a:srgbClr val="F78C6C"/>
                </a:solidFill>
                <a:highlight>
                  <a:srgbClr val="292D3E"/>
                </a:highlight>
                <a:latin typeface="Consolas"/>
                <a:ea typeface="Consolas"/>
                <a:cs typeface="Consolas"/>
                <a:sym typeface="Consolas"/>
              </a:rPr>
              <a:t>1</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DEFAULT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CHARSET</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utf8mb4 COLLATE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utf8mb4_0900_ai_ci;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p:nvPr/>
        </p:nvSpPr>
        <p:spPr>
          <a:xfrm>
            <a:off x="209909" y="1046881"/>
            <a:ext cx="5133368"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.env</a:t>
            </a:r>
            <a:endParaRPr sz="13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s-419" sz="1300" b="0" i="0" u="none" strike="noStrike" cap="none">
                <a:solidFill>
                  <a:srgbClr val="000000"/>
                </a:solidFill>
                <a:latin typeface="Montserrat"/>
                <a:ea typeface="Montserrat"/>
                <a:cs typeface="Montserrat"/>
                <a:sym typeface="Montserrat"/>
              </a:rPr>
              <a:t>En la raíz del proyecto creamos el archivo .env que contendrá los datos de accesos a la base de datos de MySQL con la que trabajaremos. Tiene que tener la siguiente estructura.</a:t>
            </a:r>
            <a:endParaRPr sz="1300" b="0" i="0" u="none" strike="noStrike" cap="none">
              <a:solidFill>
                <a:srgbClr val="000000"/>
              </a:solidFill>
              <a:latin typeface="Montserrat"/>
              <a:ea typeface="Montserrat"/>
              <a:cs typeface="Montserrat"/>
              <a:sym typeface="Montserrat"/>
            </a:endParaRPr>
          </a:p>
        </p:txBody>
      </p:sp>
      <p:sp>
        <p:nvSpPr>
          <p:cNvPr id="182" name="Google Shape;182;p17"/>
          <p:cNvSpPr txBox="1"/>
          <p:nvPr/>
        </p:nvSpPr>
        <p:spPr>
          <a:xfrm>
            <a:off x="416643" y="416642"/>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MySQL</a:t>
            </a:r>
            <a:endParaRPr sz="2500" b="1" i="0" u="none" strike="noStrike" cap="none">
              <a:solidFill>
                <a:srgbClr val="333333"/>
              </a:solidFill>
              <a:latin typeface="Montserrat"/>
              <a:ea typeface="Montserrat"/>
              <a:cs typeface="Montserrat"/>
              <a:sym typeface="Montserrat"/>
            </a:endParaRPr>
          </a:p>
        </p:txBody>
      </p:sp>
      <p:sp>
        <p:nvSpPr>
          <p:cNvPr id="183" name="Google Shape;183;p17"/>
          <p:cNvSpPr txBox="1"/>
          <p:nvPr/>
        </p:nvSpPr>
        <p:spPr>
          <a:xfrm>
            <a:off x="5825324" y="1143041"/>
            <a:ext cx="2364520" cy="900246"/>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DB_USERNAME</a:t>
            </a:r>
            <a:r>
              <a:rPr lang="es-419" sz="1050" b="0" i="0" u="none" strike="noStrike" cap="none">
                <a:solidFill>
                  <a:srgbClr val="BFC7D5"/>
                </a:solidFill>
                <a:highlight>
                  <a:srgbClr val="292D3E"/>
                </a:highlight>
                <a:latin typeface="Consolas"/>
                <a:ea typeface="Consolas"/>
                <a:cs typeface="Consolas"/>
                <a:sym typeface="Consolas"/>
              </a:rPr>
              <a:t>=root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DB_PASSWORD</a:t>
            </a:r>
            <a:r>
              <a:rPr lang="es-419" sz="1050" b="0" i="0" u="none" strike="noStrike" cap="none">
                <a:solidFill>
                  <a:srgbClr val="BFC7D5"/>
                </a:solidFill>
                <a:highlight>
                  <a:srgbClr val="292D3E"/>
                </a:highlight>
                <a:latin typeface="Consolas"/>
                <a:ea typeface="Consolas"/>
                <a:cs typeface="Consolas"/>
                <a:sym typeface="Consolas"/>
              </a:rPr>
              <a:t>=tupassword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DB_HOST</a:t>
            </a:r>
            <a:r>
              <a:rPr lang="es-419" sz="1050" b="0" i="0" u="none" strike="noStrike" cap="none">
                <a:solidFill>
                  <a:srgbClr val="BFC7D5"/>
                </a:solidFill>
                <a:highlight>
                  <a:srgbClr val="292D3E"/>
                </a:highlight>
                <a:latin typeface="Consolas"/>
                <a:ea typeface="Consolas"/>
                <a:cs typeface="Consolas"/>
                <a:sym typeface="Consolas"/>
              </a:rPr>
              <a:t>=localhost</a:t>
            </a:r>
            <a:endParaRPr/>
          </a:p>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DB_PORT</a:t>
            </a:r>
            <a:r>
              <a:rPr lang="es-419" sz="1050" b="0" i="0" u="none" strike="noStrike" cap="none">
                <a:solidFill>
                  <a:srgbClr val="BFC7D5"/>
                </a:solidFill>
                <a:highlight>
                  <a:srgbClr val="292D3E"/>
                </a:highlight>
                <a:latin typeface="Consolas"/>
                <a:ea typeface="Consolas"/>
                <a:cs typeface="Consolas"/>
                <a:sym typeface="Consolas"/>
              </a:rPr>
              <a:t>=3306</a:t>
            </a:r>
            <a:endParaRPr/>
          </a:p>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DB_NAME</a:t>
            </a:r>
            <a:r>
              <a:rPr lang="es-419" sz="1050" b="0" i="0" u="none" strike="noStrike" cap="none">
                <a:solidFill>
                  <a:srgbClr val="BFC7D5"/>
                </a:solidFill>
                <a:highlight>
                  <a:srgbClr val="292D3E"/>
                </a:highlight>
                <a:latin typeface="Consolas"/>
                <a:ea typeface="Consolas"/>
                <a:cs typeface="Consolas"/>
                <a:sym typeface="Consolas"/>
              </a:rPr>
              <a:t>=db_cac_movies_flask</a:t>
            </a:r>
            <a:endParaRPr sz="1050" b="0" i="0" u="none" strike="noStrike" cap="none">
              <a:solidFill>
                <a:srgbClr val="BFC7D5"/>
              </a:solidFill>
              <a:highlight>
                <a:srgbClr val="292D3E"/>
              </a:highlight>
              <a:latin typeface="Consolas"/>
              <a:ea typeface="Consolas"/>
              <a:cs typeface="Consolas"/>
              <a:sym typeface="Consolas"/>
            </a:endParaRPr>
          </a:p>
        </p:txBody>
      </p:sp>
      <p:sp>
        <p:nvSpPr>
          <p:cNvPr id="184" name="Google Shape;184;p17"/>
          <p:cNvSpPr/>
          <p:nvPr/>
        </p:nvSpPr>
        <p:spPr>
          <a:xfrm>
            <a:off x="209909" y="2788385"/>
            <a:ext cx="4791461"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del archivo  app/database.py</a:t>
            </a:r>
            <a:endParaRPr/>
          </a:p>
          <a:p>
            <a:pPr marL="0" marR="0" lvl="0" indent="0" algn="l" rtl="0">
              <a:lnSpc>
                <a:spcPct val="100000"/>
              </a:lnSpc>
              <a:spcBef>
                <a:spcPts val="0"/>
              </a:spcBef>
              <a:spcAft>
                <a:spcPts val="0"/>
              </a:spcAft>
              <a:buNone/>
            </a:pPr>
            <a:r>
              <a:rPr lang="es-419" sz="1300" b="0" i="0" u="none" strike="noStrike" cap="none">
                <a:solidFill>
                  <a:srgbClr val="000000"/>
                </a:solidFill>
                <a:latin typeface="Montserrat"/>
                <a:ea typeface="Montserrat"/>
                <a:cs typeface="Montserrat"/>
                <a:sym typeface="Montserrat"/>
              </a:rPr>
              <a:t>En el directorio app, creamos el archivo database.py que contendrá las funciones para establecer la conexión con la base de datos de MySQL.</a:t>
            </a:r>
            <a:endParaRPr sz="1300" b="0" i="0" u="none" strike="noStrike" cap="none">
              <a:solidFill>
                <a:srgbClr val="000000"/>
              </a:solidFill>
              <a:latin typeface="Montserrat"/>
              <a:ea typeface="Montserrat"/>
              <a:cs typeface="Montserrat"/>
              <a:sym typeface="Montserrat"/>
            </a:endParaRPr>
          </a:p>
        </p:txBody>
      </p:sp>
      <p:sp>
        <p:nvSpPr>
          <p:cNvPr id="185" name="Google Shape;185;p17"/>
          <p:cNvSpPr txBox="1"/>
          <p:nvPr/>
        </p:nvSpPr>
        <p:spPr>
          <a:xfrm>
            <a:off x="4846325" y="2203589"/>
            <a:ext cx="4162504" cy="206210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import</a:t>
            </a:r>
            <a:r>
              <a:rPr lang="es-419" sz="800" b="0" i="0" u="none" strike="noStrike" cap="none">
                <a:solidFill>
                  <a:srgbClr val="BFC7D5"/>
                </a:solidFill>
                <a:highlight>
                  <a:srgbClr val="292D3E"/>
                </a:highlight>
                <a:latin typeface="Consolas"/>
                <a:ea typeface="Consolas"/>
                <a:cs typeface="Consolas"/>
                <a:sym typeface="Consolas"/>
              </a:rPr>
              <a:t> os</a:t>
            </a:r>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import</a:t>
            </a:r>
            <a:r>
              <a:rPr lang="es-419" sz="800" b="0" i="0" u="none" strike="noStrike" cap="none">
                <a:solidFill>
                  <a:srgbClr val="BFC7D5"/>
                </a:solidFill>
                <a:highlight>
                  <a:srgbClr val="292D3E"/>
                </a:highlight>
                <a:latin typeface="Consolas"/>
                <a:ea typeface="Consolas"/>
                <a:cs typeface="Consolas"/>
                <a:sym typeface="Consolas"/>
              </a:rPr>
              <a:t> mysql.connector</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from</a:t>
            </a:r>
            <a:r>
              <a:rPr lang="es-419" sz="800" b="0" i="0" u="none" strike="noStrike" cap="none">
                <a:solidFill>
                  <a:srgbClr val="BFC7D5"/>
                </a:solidFill>
                <a:highlight>
                  <a:srgbClr val="292D3E"/>
                </a:highlight>
                <a:latin typeface="Consolas"/>
                <a:ea typeface="Consolas"/>
                <a:cs typeface="Consolas"/>
                <a:sym typeface="Consolas"/>
              </a:rPr>
              <a:t> flask </a:t>
            </a:r>
            <a:r>
              <a:rPr lang="es-419" sz="800" b="0" i="0" u="none" strike="noStrike" cap="none">
                <a:solidFill>
                  <a:srgbClr val="C792EA"/>
                </a:solidFill>
                <a:highlight>
                  <a:srgbClr val="292D3E"/>
                </a:highlight>
                <a:latin typeface="Consolas"/>
                <a:ea typeface="Consolas"/>
                <a:cs typeface="Consolas"/>
                <a:sym typeface="Consolas"/>
              </a:rPr>
              <a:t>import</a:t>
            </a:r>
            <a:r>
              <a:rPr lang="es-419" sz="800" b="0" i="0" u="none" strike="noStrike" cap="none">
                <a:solidFill>
                  <a:srgbClr val="BFC7D5"/>
                </a:solidFill>
                <a:highlight>
                  <a:srgbClr val="292D3E"/>
                </a:highlight>
                <a:latin typeface="Consolas"/>
                <a:ea typeface="Consolas"/>
                <a:cs typeface="Consolas"/>
                <a:sym typeface="Consolas"/>
              </a:rPr>
              <a:t> g</a:t>
            </a:r>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from</a:t>
            </a:r>
            <a:r>
              <a:rPr lang="es-419" sz="800" b="0" i="0" u="none" strike="noStrike" cap="none">
                <a:solidFill>
                  <a:srgbClr val="BFC7D5"/>
                </a:solidFill>
                <a:highlight>
                  <a:srgbClr val="292D3E"/>
                </a:highlight>
                <a:latin typeface="Consolas"/>
                <a:ea typeface="Consolas"/>
                <a:cs typeface="Consolas"/>
                <a:sym typeface="Consolas"/>
              </a:rPr>
              <a:t> dotenv </a:t>
            </a:r>
            <a:r>
              <a:rPr lang="es-419" sz="800" b="0" i="0" u="none" strike="noStrike" cap="none">
                <a:solidFill>
                  <a:srgbClr val="C792EA"/>
                </a:solidFill>
                <a:highlight>
                  <a:srgbClr val="292D3E"/>
                </a:highlight>
                <a:latin typeface="Consolas"/>
                <a:ea typeface="Consolas"/>
                <a:cs typeface="Consolas"/>
                <a:sym typeface="Consolas"/>
              </a:rPr>
              <a:t>import</a:t>
            </a:r>
            <a:r>
              <a:rPr lang="es-419" sz="800" b="0" i="0" u="none" strike="noStrike" cap="none">
                <a:solidFill>
                  <a:srgbClr val="BFC7D5"/>
                </a:solidFill>
                <a:highlight>
                  <a:srgbClr val="292D3E"/>
                </a:highlight>
                <a:latin typeface="Consolas"/>
                <a:ea typeface="Consolas"/>
                <a:cs typeface="Consolas"/>
                <a:sym typeface="Consolas"/>
              </a:rPr>
              <a:t> load_dotenv</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Cargar variables de entorno desde el archivo .env</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2CCD6"/>
                </a:solidFill>
                <a:highlight>
                  <a:srgbClr val="292D3E"/>
                </a:highlight>
                <a:latin typeface="Consolas"/>
                <a:ea typeface="Consolas"/>
                <a:cs typeface="Consolas"/>
                <a:sym typeface="Consolas"/>
              </a:rPr>
              <a:t>load_dotenv</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Configuración de la base de datos usando variables de entorno</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82AAFF"/>
                </a:solidFill>
                <a:highlight>
                  <a:srgbClr val="292D3E"/>
                </a:highlight>
                <a:latin typeface="Consolas"/>
                <a:ea typeface="Consolas"/>
                <a:cs typeface="Consolas"/>
                <a:sym typeface="Consolas"/>
              </a:rPr>
              <a:t>DATABASE_CONFIG</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user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os.</a:t>
            </a:r>
            <a:r>
              <a:rPr lang="es-419" sz="800" b="0" i="0" u="none" strike="noStrike" cap="none">
                <a:solidFill>
                  <a:srgbClr val="B2CCD6"/>
                </a:solidFill>
                <a:highlight>
                  <a:srgbClr val="292D3E"/>
                </a:highlight>
                <a:latin typeface="Consolas"/>
                <a:ea typeface="Consolas"/>
                <a:cs typeface="Consolas"/>
                <a:sym typeface="Consolas"/>
              </a:rPr>
              <a:t>getenv</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DB_USERNAME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password</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os.</a:t>
            </a:r>
            <a:r>
              <a:rPr lang="es-419" sz="800" b="0" i="0" u="none" strike="noStrike" cap="none">
                <a:solidFill>
                  <a:srgbClr val="B2CCD6"/>
                </a:solidFill>
                <a:highlight>
                  <a:srgbClr val="292D3E"/>
                </a:highlight>
                <a:latin typeface="Consolas"/>
                <a:ea typeface="Consolas"/>
                <a:cs typeface="Consolas"/>
                <a:sym typeface="Consolas"/>
              </a:rPr>
              <a:t>getenv</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DB_PASSWORD</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host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os.</a:t>
            </a:r>
            <a:r>
              <a:rPr lang="es-419" sz="800" b="0" i="0" u="none" strike="noStrike" cap="none">
                <a:solidFill>
                  <a:srgbClr val="B2CCD6"/>
                </a:solidFill>
                <a:highlight>
                  <a:srgbClr val="292D3E"/>
                </a:highlight>
                <a:latin typeface="Consolas"/>
                <a:ea typeface="Consolas"/>
                <a:cs typeface="Consolas"/>
                <a:sym typeface="Consolas"/>
              </a:rPr>
              <a:t>getenv</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DB_HOST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database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os.</a:t>
            </a:r>
            <a:r>
              <a:rPr lang="es-419" sz="800" b="0" i="0" u="none" strike="noStrike" cap="none">
                <a:solidFill>
                  <a:srgbClr val="B2CCD6"/>
                </a:solidFill>
                <a:highlight>
                  <a:srgbClr val="292D3E"/>
                </a:highlight>
                <a:latin typeface="Consolas"/>
                <a:ea typeface="Consolas"/>
                <a:cs typeface="Consolas"/>
                <a:sym typeface="Consolas"/>
              </a:rPr>
              <a:t>getenv</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DB_NAME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port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os.</a:t>
            </a:r>
            <a:r>
              <a:rPr lang="es-419" sz="800" b="0" i="0" u="none" strike="noStrike" cap="none">
                <a:solidFill>
                  <a:srgbClr val="B2CCD6"/>
                </a:solidFill>
                <a:highlight>
                  <a:srgbClr val="292D3E"/>
                </a:highlight>
                <a:latin typeface="Consolas"/>
                <a:ea typeface="Consolas"/>
                <a:cs typeface="Consolas"/>
                <a:sym typeface="Consolas"/>
              </a:rPr>
              <a:t>getenv</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DB_PORT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a:t>
            </a:r>
            <a:r>
              <a:rPr lang="es-419" sz="800" b="0" i="0" u="none" strike="noStrike" cap="none">
                <a:solidFill>
                  <a:srgbClr val="F78C6C"/>
                </a:solidFill>
                <a:highlight>
                  <a:srgbClr val="292D3E"/>
                </a:highlight>
                <a:latin typeface="Consolas"/>
                <a:ea typeface="Consolas"/>
                <a:cs typeface="Consolas"/>
                <a:sym typeface="Consolas"/>
              </a:rPr>
              <a:t>3306</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p:nvPr/>
        </p:nvSpPr>
        <p:spPr>
          <a:xfrm>
            <a:off x="265570" y="930440"/>
            <a:ext cx="8310707"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del archivo  app/database.py</a:t>
            </a:r>
            <a:endParaRPr/>
          </a:p>
        </p:txBody>
      </p:sp>
      <p:sp>
        <p:nvSpPr>
          <p:cNvPr id="191" name="Google Shape;191;p18"/>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MySQL</a:t>
            </a:r>
            <a:endParaRPr sz="2500" b="1" i="0" u="none" strike="noStrike" cap="none">
              <a:solidFill>
                <a:srgbClr val="333333"/>
              </a:solidFill>
              <a:latin typeface="Montserrat"/>
              <a:ea typeface="Montserrat"/>
              <a:cs typeface="Montserrat"/>
              <a:sym typeface="Montserrat"/>
            </a:endParaRPr>
          </a:p>
        </p:txBody>
      </p:sp>
      <p:sp>
        <p:nvSpPr>
          <p:cNvPr id="192" name="Google Shape;192;p18"/>
          <p:cNvSpPr txBox="1"/>
          <p:nvPr/>
        </p:nvSpPr>
        <p:spPr>
          <a:xfrm>
            <a:off x="2377437" y="1368007"/>
            <a:ext cx="4647536" cy="2800767"/>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obtener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get_db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Si 'db' no está en el contexto global de Flask 'g'</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in</a:t>
            </a:r>
            <a:r>
              <a:rPr lang="es-419" sz="800" b="0" i="0" u="none" strike="noStrike" cap="none">
                <a:solidFill>
                  <a:srgbClr val="BFC7D5"/>
                </a:solidFill>
                <a:highlight>
                  <a:srgbClr val="292D3E"/>
                </a:highlight>
                <a:latin typeface="Consolas"/>
                <a:ea typeface="Consolas"/>
                <a:cs typeface="Consolas"/>
                <a:sym typeface="Consolas"/>
              </a:rPr>
              <a:t> g:</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Crear una nueva conexión a la base de datos y guardarla en 'g'</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g.db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mysql.connector.</a:t>
            </a:r>
            <a:r>
              <a:rPr lang="es-419" sz="800" b="0" i="0" u="none" strike="noStrike" cap="none">
                <a:solidFill>
                  <a:srgbClr val="B2CCD6"/>
                </a:solidFill>
                <a:highlight>
                  <a:srgbClr val="292D3E"/>
                </a:highlight>
                <a:latin typeface="Consolas"/>
                <a:ea typeface="Consolas"/>
                <a:cs typeface="Consolas"/>
                <a:sym typeface="Consolas"/>
              </a:rPr>
              <a:t>connect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DATABASE_CONFIG</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Retornar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return</a:t>
            </a:r>
            <a:r>
              <a:rPr lang="es-419" sz="800" b="0" i="0" u="none" strike="noStrike" cap="none">
                <a:solidFill>
                  <a:srgbClr val="BFC7D5"/>
                </a:solidFill>
                <a:highlight>
                  <a:srgbClr val="292D3E"/>
                </a:highlight>
                <a:latin typeface="Consolas"/>
                <a:ea typeface="Consolas"/>
                <a:cs typeface="Consolas"/>
                <a:sym typeface="Consolas"/>
              </a:rPr>
              <a:t> g.db</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cerrar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close_db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e=</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Extraer la conexión a la base de datos de 'g' y eliminarla</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db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g.</a:t>
            </a:r>
            <a:r>
              <a:rPr lang="es-419" sz="800" b="0" i="0" u="none" strike="noStrike" cap="none">
                <a:solidFill>
                  <a:srgbClr val="B2CCD6"/>
                </a:solidFill>
                <a:highlight>
                  <a:srgbClr val="292D3E"/>
                </a:highlight>
                <a:latin typeface="Consolas"/>
                <a:ea typeface="Consolas"/>
                <a:cs typeface="Consolas"/>
                <a:sym typeface="Consolas"/>
              </a:rPr>
              <a:t>pop</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Si la conexión existe, cerrarla</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if</a:t>
            </a:r>
            <a:r>
              <a:rPr lang="es-419" sz="800" b="0" i="0" u="none" strike="noStrike" cap="none">
                <a:solidFill>
                  <a:srgbClr val="BFC7D5"/>
                </a:solidFill>
                <a:highlight>
                  <a:srgbClr val="292D3E"/>
                </a:highlight>
                <a:latin typeface="Consolas"/>
                <a:ea typeface="Consolas"/>
                <a:cs typeface="Consolas"/>
                <a:sym typeface="Consolas"/>
              </a:rPr>
              <a:t> db </a:t>
            </a:r>
            <a:r>
              <a:rPr lang="es-419" sz="800" b="0" i="0" u="none" strike="noStrike" cap="none">
                <a:solidFill>
                  <a:srgbClr val="C792EA"/>
                </a:solidFill>
                <a:highlight>
                  <a:srgbClr val="292D3E"/>
                </a:highlight>
                <a:latin typeface="Consolas"/>
                <a:ea typeface="Consolas"/>
                <a:cs typeface="Consolas"/>
                <a:sym typeface="Consolas"/>
              </a:rPr>
              <a:t>is</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db.</a:t>
            </a:r>
            <a:r>
              <a:rPr lang="es-419" sz="800" b="0" i="0" u="none" strike="noStrike" cap="none">
                <a:solidFill>
                  <a:srgbClr val="B2CCD6"/>
                </a:solidFill>
                <a:highlight>
                  <a:srgbClr val="292D3E"/>
                </a:highlight>
                <a:latin typeface="Consolas"/>
                <a:ea typeface="Consolas"/>
                <a:cs typeface="Consolas"/>
                <a:sym typeface="Consolas"/>
              </a:rPr>
              <a:t>close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inicializar la aplicación con el manejo de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init_app</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app</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Registrar 'close_db' para que se ejecute al final del contexto de la aplicación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app.</a:t>
            </a:r>
            <a:r>
              <a:rPr lang="es-419" sz="800" b="0" i="0" u="none" strike="noStrike" cap="none">
                <a:solidFill>
                  <a:srgbClr val="B2CCD6"/>
                </a:solidFill>
                <a:highlight>
                  <a:srgbClr val="292D3E"/>
                </a:highlight>
                <a:latin typeface="Consolas"/>
                <a:ea typeface="Consolas"/>
                <a:cs typeface="Consolas"/>
                <a:sym typeface="Consolas"/>
              </a:rPr>
              <a:t>teardown_appcontext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close_db</a:t>
            </a:r>
            <a:r>
              <a:rPr lang="es-419" sz="800" b="0" i="0" u="none" strike="noStrike" cap="none">
                <a:solidFill>
                  <a:srgbClr val="BFC7D5"/>
                </a:solidFill>
                <a:highlight>
                  <a:srgbClr val="292D3E"/>
                </a:highlight>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p:nvPr/>
        </p:nvSpPr>
        <p:spPr>
          <a:xfrm>
            <a:off x="265569" y="1097417"/>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Inicialización de la conexión de la base de datos con el proyecto</a:t>
            </a:r>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el archivo run.py, importamos la función init_app del archivo app/database.py, de tal manera que podamos inicializar la conexión de la base de datos.</a:t>
            </a:r>
            <a:endParaRPr/>
          </a:p>
        </p:txBody>
      </p:sp>
      <p:sp>
        <p:nvSpPr>
          <p:cNvPr id="198" name="Google Shape;198;p19"/>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MySQL</a:t>
            </a:r>
            <a:endParaRPr sz="2500" b="1" i="0" u="none" strike="noStrike" cap="none">
              <a:solidFill>
                <a:srgbClr val="333333"/>
              </a:solidFill>
              <a:latin typeface="Montserrat"/>
              <a:ea typeface="Montserrat"/>
              <a:cs typeface="Montserrat"/>
              <a:sym typeface="Montserrat"/>
            </a:endParaRPr>
          </a:p>
        </p:txBody>
      </p:sp>
      <p:sp>
        <p:nvSpPr>
          <p:cNvPr id="199" name="Google Shape;199;p19"/>
          <p:cNvSpPr txBox="1"/>
          <p:nvPr/>
        </p:nvSpPr>
        <p:spPr>
          <a:xfrm>
            <a:off x="1759225" y="2087825"/>
            <a:ext cx="5913900" cy="18162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Flask</a:t>
            </a:r>
            <a:endParaRPr/>
          </a:p>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app.database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init_app</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a:t>
            </a:r>
            <a:r>
              <a:rPr lang="es-419">
                <a:solidFill>
                  <a:srgbClr val="BFC7D5"/>
                </a:solidFill>
                <a:highlight>
                  <a:srgbClr val="292D3E"/>
                </a:highlight>
                <a:latin typeface="Consolas"/>
                <a:ea typeface="Consolas"/>
                <a:cs typeface="Consolas"/>
                <a:sym typeface="Consolas"/>
              </a:rPr>
              <a:t>views</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9DDFF"/>
                </a:solidFill>
                <a:highlight>
                  <a:srgbClr val="292D3E"/>
                </a:highlight>
                <a:latin typeface="Consolas"/>
                <a:ea typeface="Consolas"/>
                <a:cs typeface="Consolas"/>
                <a:sym typeface="Consolas"/>
              </a:rPr>
              <a:t>*</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BFC7D5"/>
                </a:solidFill>
                <a:highlight>
                  <a:srgbClr val="292D3E"/>
                </a:highlight>
                <a:latin typeface="Consolas"/>
                <a:ea typeface="Consolas"/>
                <a:cs typeface="Consolas"/>
                <a:sym typeface="Consolas"/>
              </a:rPr>
              <a:t>app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Flask</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__name__</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Inicializar la base de datos con la aplicación Flask</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2CCD6"/>
                </a:solidFill>
                <a:highlight>
                  <a:srgbClr val="292D3E"/>
                </a:highlight>
                <a:latin typeface="Consolas"/>
                <a:ea typeface="Consolas"/>
                <a:cs typeface="Consolas"/>
                <a:sym typeface="Consolas"/>
              </a:rPr>
              <a:t>init_app</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app</a:t>
            </a:r>
            <a:r>
              <a:rPr lang="es-419" sz="14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419"/>
              <a:t>Les damos la bienvenida</a:t>
            </a:r>
            <a:endParaRPr/>
          </a:p>
        </p:txBody>
      </p:sp>
      <p:sp>
        <p:nvSpPr>
          <p:cNvPr id="64" name="Google Shape;6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un API?</a:t>
            </a:r>
            <a:endParaRPr/>
          </a:p>
        </p:txBody>
      </p:sp>
      <p:sp>
        <p:nvSpPr>
          <p:cNvPr id="70" name="Google Shape;70;p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419"/>
              <a:t>API es una abreviatura de Application Programing Interfaces, que en español significa interfaz de Programación de Aplicaciones.</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419"/>
              <a:t>Es un conjunto de definiciones y protocolos que que permite que dos programas se comuniquen entre sí. Es una forma de definir cómo se deben solicitar y enviar datos entre diferentes componentes de software. Puedes pensar en una API como un intermediario que permite que una aplicación hable con otra, solicitando ciertos servicios o datos y recibiendo respuestas en un formato específico.</a:t>
            </a:r>
            <a:endParaRPr/>
          </a:p>
        </p:txBody>
      </p:sp>
      <p:sp>
        <p:nvSpPr>
          <p:cNvPr id="71" name="Google Shape;71;p3"/>
          <p:cNvSpPr txBox="1"/>
          <p:nvPr/>
        </p:nvSpPr>
        <p:spPr>
          <a:xfrm>
            <a:off x="3379075" y="4404836"/>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API - 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4" descr="Guía de APIs para principiantes » APIAddicts"/>
          <p:cNvPicPr preferRelativeResize="0"/>
          <p:nvPr/>
        </p:nvPicPr>
        <p:blipFill rotWithShape="1">
          <a:blip r:embed="rId3">
            <a:alphaModFix/>
          </a:blip>
          <a:srcRect/>
          <a:stretch/>
        </p:blipFill>
        <p:spPr>
          <a:xfrm>
            <a:off x="914400" y="776288"/>
            <a:ext cx="73152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5"/>
          <p:cNvPicPr preferRelativeResize="0"/>
          <p:nvPr/>
        </p:nvPicPr>
        <p:blipFill rotWithShape="1">
          <a:blip r:embed="rId3">
            <a:alphaModFix/>
          </a:blip>
          <a:srcRect t="29083"/>
          <a:stretch/>
        </p:blipFill>
        <p:spPr>
          <a:xfrm>
            <a:off x="2008843" y="3053301"/>
            <a:ext cx="4948548" cy="1440731"/>
          </a:xfrm>
          <a:prstGeom prst="rect">
            <a:avLst/>
          </a:prstGeom>
          <a:noFill/>
          <a:ln>
            <a:noFill/>
          </a:ln>
        </p:spPr>
      </p:pic>
      <p:sp>
        <p:nvSpPr>
          <p:cNvPr id="82" name="Google Shape;82;p5"/>
          <p:cNvSpPr txBox="1"/>
          <p:nvPr/>
        </p:nvSpPr>
        <p:spPr>
          <a:xfrm>
            <a:off x="455025" y="1117846"/>
            <a:ext cx="7885893" cy="16158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REST significa transferencia de estado representacional. Una API REST es un tipo específico de API que sigue ciertas convenciones y principios arquitectónicos. Está diseñada para funcionar de manera eficiente en la web y utiliza los métodos estándar de HTTP (como GET, POST, PUT y DELETE) para realizar operaciones en los datos.</a:t>
            </a:r>
            <a:endParaRPr/>
          </a:p>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términos aún más simples, puedes pensar en una API REST como una interfaz que te permite interactuar con los datos de una aplicación a través de la web utilizando solicitudes HTTP. Cada recurso (como un usuario o un artículo) tiene una URL única, y puedes realizar acciones sobre esos recursos utilizando los métodos de HTTP. Por ejemplo, puedes usar GET para obtener información, POST para agregar nueva información, PUT para actualizar información existente y DELETE para eliminarla.</a:t>
            </a:r>
            <a:endParaRPr sz="1100" b="0" i="0" u="none" strike="noStrike" cap="none">
              <a:solidFill>
                <a:srgbClr val="000000"/>
              </a:solidFill>
              <a:latin typeface="Arial"/>
              <a:ea typeface="Arial"/>
              <a:cs typeface="Arial"/>
              <a:sym typeface="Arial"/>
            </a:endParaRPr>
          </a:p>
        </p:txBody>
      </p:sp>
      <p:sp>
        <p:nvSpPr>
          <p:cNvPr id="83" name="Google Shape;83;p5"/>
          <p:cNvSpPr txBox="1"/>
          <p:nvPr/>
        </p:nvSpPr>
        <p:spPr>
          <a:xfrm>
            <a:off x="455025" y="545146"/>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ctrTitle"/>
          </p:nvPr>
        </p:nvSpPr>
        <p:spPr>
          <a:xfrm>
            <a:off x="550375" y="7600"/>
            <a:ext cx="8043300" cy="1253164"/>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Flask?</a:t>
            </a:r>
            <a:endParaRPr/>
          </a:p>
        </p:txBody>
      </p:sp>
      <p:sp>
        <p:nvSpPr>
          <p:cNvPr id="89" name="Google Shape;89;p6"/>
          <p:cNvSpPr txBox="1">
            <a:spLocks noGrp="1"/>
          </p:cNvSpPr>
          <p:nvPr>
            <p:ph type="subTitle" idx="1"/>
          </p:nvPr>
        </p:nvSpPr>
        <p:spPr>
          <a:xfrm>
            <a:off x="550325" y="1247100"/>
            <a:ext cx="8043300" cy="320563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419"/>
              <a:t>Flask es un microframework para Python que permite crear aplicaciones web de manera sencilla y rápida. Es ligero y flexible, ideal para proyectos pequeños y medianos.</a:t>
            </a:r>
            <a:endParaRPr/>
          </a:p>
          <a:p>
            <a:pPr marL="0" lvl="0" indent="0" algn="l" rtl="0">
              <a:lnSpc>
                <a:spcPct val="100000"/>
              </a:lnSpc>
              <a:spcBef>
                <a:spcPts val="0"/>
              </a:spcBef>
              <a:spcAft>
                <a:spcPts val="0"/>
              </a:spcAft>
              <a:buSzPct val="108108"/>
              <a:buNone/>
            </a:pPr>
            <a:endParaRPr/>
          </a:p>
          <a:p>
            <a:pPr marL="0" lvl="0" indent="0" algn="l" rtl="0">
              <a:lnSpc>
                <a:spcPct val="100000"/>
              </a:lnSpc>
              <a:spcBef>
                <a:spcPts val="0"/>
              </a:spcBef>
              <a:spcAft>
                <a:spcPts val="0"/>
              </a:spcAft>
              <a:buSzPct val="96728"/>
              <a:buNone/>
            </a:pPr>
            <a:r>
              <a:rPr lang="es-419" sz="1900" b="1"/>
              <a:t>Características:</a:t>
            </a:r>
            <a:endParaRPr b="1"/>
          </a:p>
          <a:p>
            <a:pPr marL="285750" lvl="0" indent="-285750" algn="l" rtl="0">
              <a:lnSpc>
                <a:spcPct val="100000"/>
              </a:lnSpc>
              <a:spcBef>
                <a:spcPts val="0"/>
              </a:spcBef>
              <a:spcAft>
                <a:spcPts val="0"/>
              </a:spcAft>
              <a:buSzPct val="108108"/>
              <a:buFont typeface="Arial"/>
              <a:buChar char="•"/>
            </a:pPr>
            <a:r>
              <a:rPr lang="es-419"/>
              <a:t>Microframework: es ligero y no incluye componentes adicionales por defecto. Esto permite a los desarrolladores elegir las bibliotecas y herramientas que necesitan. Por ej.: no incluye ORM o validación de formularios por defecto.</a:t>
            </a:r>
            <a:endParaRPr/>
          </a:p>
          <a:p>
            <a:pPr marL="285750" lvl="0" indent="-285750" algn="l" rtl="0">
              <a:lnSpc>
                <a:spcPct val="100000"/>
              </a:lnSpc>
              <a:spcBef>
                <a:spcPts val="0"/>
              </a:spcBef>
              <a:spcAft>
                <a:spcPts val="0"/>
              </a:spcAft>
              <a:buSzPct val="108108"/>
              <a:buFont typeface="Arial"/>
              <a:buChar char="•"/>
            </a:pPr>
            <a:r>
              <a:rPr lang="es-419"/>
              <a:t>Extensible: Permite agregar extensiones según las necesidades del proyecto.</a:t>
            </a:r>
            <a:endParaRPr/>
          </a:p>
          <a:p>
            <a:pPr marL="285750" lvl="0" indent="-285750" algn="l" rtl="0">
              <a:lnSpc>
                <a:spcPct val="100000"/>
              </a:lnSpc>
              <a:spcBef>
                <a:spcPts val="0"/>
              </a:spcBef>
              <a:spcAft>
                <a:spcPts val="0"/>
              </a:spcAft>
              <a:buSzPct val="108108"/>
              <a:buFont typeface="Arial"/>
              <a:buChar char="•"/>
            </a:pPr>
            <a:r>
              <a:rPr lang="es-419"/>
              <a:t>WSGI: Flask está basado en WSGI (Web Server Gateway Interface), que es un estándar para las aplicaciones web de Python. WSGI actúa como un intermediario entre el servidor web y la aplicación web.</a:t>
            </a:r>
            <a:endParaRPr/>
          </a:p>
          <a:p>
            <a:pPr marL="285750" lvl="0" indent="-177800" algn="l" rtl="0">
              <a:lnSpc>
                <a:spcPct val="100000"/>
              </a:lnSpc>
              <a:spcBef>
                <a:spcPts val="0"/>
              </a:spcBef>
              <a:spcAft>
                <a:spcPts val="0"/>
              </a:spcAft>
              <a:buSzPct val="108108"/>
              <a:buFont typeface="Arial"/>
              <a:buNone/>
            </a:pPr>
            <a:endParaRPr/>
          </a:p>
          <a:p>
            <a:pPr marL="0" lvl="0" indent="0" algn="l" rtl="0">
              <a:lnSpc>
                <a:spcPct val="100000"/>
              </a:lnSpc>
              <a:spcBef>
                <a:spcPts val="0"/>
              </a:spcBef>
              <a:spcAft>
                <a:spcPts val="0"/>
              </a:spcAft>
              <a:buSzPct val="108108"/>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a:t>Cómo funciona Flask</a:t>
            </a:r>
            <a:endParaRPr/>
          </a:p>
        </p:txBody>
      </p:sp>
      <p:sp>
        <p:nvSpPr>
          <p:cNvPr id="95" name="Google Shape;95;p7"/>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Python | endoflife.date</a:t>
            </a:r>
            <a:endParaRPr sz="1400" b="0" i="0" u="none" strike="noStrike" cap="none">
              <a:solidFill>
                <a:srgbClr val="000000"/>
              </a:solidFill>
              <a:latin typeface="Arial"/>
              <a:ea typeface="Arial"/>
              <a:cs typeface="Arial"/>
              <a:sym typeface="Arial"/>
            </a:endParaRPr>
          </a:p>
        </p:txBody>
      </p:sp>
      <p:sp>
        <p:nvSpPr>
          <p:cNvPr id="96" name="Google Shape;96;p7"/>
          <p:cNvSpPr txBox="1"/>
          <p:nvPr/>
        </p:nvSpPr>
        <p:spPr>
          <a:xfrm>
            <a:off x="550325" y="1247100"/>
            <a:ext cx="8043300" cy="320563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a:solidFill>
                  <a:schemeClr val="dk2"/>
                </a:solidFill>
                <a:latin typeface="Montserrat"/>
                <a:ea typeface="Montserrat"/>
                <a:cs typeface="Montserrat"/>
                <a:sym typeface="Montserrat"/>
              </a:rPr>
              <a:t>Rutas y Vistas:</a:t>
            </a:r>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Rutas: Una ruta es una URL específica que se asocia con una función en la aplicación Flask. Estas funciones se denominan "vistas".</a:t>
            </a:r>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Vistas: Las vistas son funciones Python que reciben solicitudes HTTP y devuelven respuestas HTTP. Las respuestas pueden ser de diferentes tipos, como HTML, JSON, texto plano, etc.</a:t>
            </a:r>
            <a:endParaRPr/>
          </a:p>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a:solidFill>
                  <a:schemeClr val="dk2"/>
                </a:solidFill>
                <a:latin typeface="Montserrat"/>
                <a:ea typeface="Montserrat"/>
                <a:cs typeface="Montserrat"/>
                <a:sym typeface="Montserrat"/>
              </a:rPr>
              <a:t>Contexto de Aplicación y Solicitud:</a:t>
            </a:r>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Contexto de Aplicación: Contiene información sobre la configuración y el estado de la aplicación.</a:t>
            </a:r>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Contexto de Solicitud: Contiene datos específicos de una solicitud HTTP, como datos de formularios, cookies y archivos.</a:t>
            </a:r>
            <a:endParaRPr/>
          </a:p>
          <a:p>
            <a:pPr marL="285750" marR="0" lvl="0" indent="-196850" algn="l" rtl="0">
              <a:lnSpc>
                <a:spcPct val="115000"/>
              </a:lnSpc>
              <a:spcBef>
                <a:spcPts val="0"/>
              </a:spcBef>
              <a:spcAft>
                <a:spcPts val="0"/>
              </a:spcAft>
              <a:buClr>
                <a:schemeClr val="dk2"/>
              </a:buClr>
              <a:buSzPts val="1400"/>
              <a:buFont typeface="Arial"/>
              <a:buNone/>
            </a:pPr>
            <a:endParaRPr sz="140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2"/>
              </a:buClr>
              <a:buSzPts val="1400"/>
              <a:buFont typeface="Montserrat"/>
              <a:buNone/>
            </a:pP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a:t>Cómo funciona Flask</a:t>
            </a:r>
            <a:endParaRPr/>
          </a:p>
        </p:txBody>
      </p:sp>
      <p:sp>
        <p:nvSpPr>
          <p:cNvPr id="102" name="Google Shape;102;p8"/>
          <p:cNvSpPr txBox="1"/>
          <p:nvPr/>
        </p:nvSpPr>
        <p:spPr>
          <a:xfrm>
            <a:off x="2285999" y="1710758"/>
            <a:ext cx="4901979" cy="2246769"/>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Flask</a:t>
            </a:r>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BFC7D5"/>
                </a:solidFill>
                <a:highlight>
                  <a:srgbClr val="292D3E"/>
                </a:highlight>
                <a:latin typeface="Consolas"/>
                <a:ea typeface="Consolas"/>
                <a:cs typeface="Consolas"/>
                <a:sym typeface="Consolas"/>
              </a:rPr>
              <a:t>app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Flask</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__name__</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FFCB6B"/>
                </a:solidFill>
                <a:highlight>
                  <a:srgbClr val="292D3E"/>
                </a:highlight>
                <a:latin typeface="Consolas"/>
                <a:ea typeface="Consolas"/>
                <a:cs typeface="Consolas"/>
                <a:sym typeface="Consolas"/>
              </a:rPr>
              <a:t>@app.route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home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¡Hola, mundo!</a:t>
            </a:r>
            <a:r>
              <a:rPr lang="es-419" sz="1400" b="0" i="0" u="none" strike="noStrike" cap="none">
                <a:solidFill>
                  <a:srgbClr val="D9F5DD"/>
                </a:solidFill>
                <a:highlight>
                  <a:srgbClr val="292D3E"/>
                </a:highlight>
                <a:latin typeface="Consolas"/>
                <a:ea typeface="Consolas"/>
                <a:cs typeface="Consolas"/>
                <a:sym typeface="Consolas"/>
              </a:rPr>
              <a:t>'</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__name__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__main__</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app.</a:t>
            </a:r>
            <a:r>
              <a:rPr lang="es-419" sz="1400" b="0" i="0" u="none" strike="noStrike" cap="none">
                <a:solidFill>
                  <a:srgbClr val="B2CCD6"/>
                </a:solidFill>
                <a:highlight>
                  <a:srgbClr val="292D3E"/>
                </a:highlight>
                <a:latin typeface="Consolas"/>
                <a:ea typeface="Consolas"/>
                <a:cs typeface="Consolas"/>
                <a:sym typeface="Consolas"/>
              </a:rPr>
              <a:t>run</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debug</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FF5874"/>
                </a:solidFill>
                <a:highlight>
                  <a:srgbClr val="292D3E"/>
                </a:highlight>
                <a:latin typeface="Consolas"/>
                <a:ea typeface="Consolas"/>
                <a:cs typeface="Consolas"/>
                <a:sym typeface="Consolas"/>
              </a:rPr>
              <a:t>True</a:t>
            </a:r>
            <a:r>
              <a:rPr lang="es-419" sz="14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body" idx="1"/>
          </p:nvPr>
        </p:nvSpPr>
        <p:spPr>
          <a:xfrm>
            <a:off x="4290928" y="1382183"/>
            <a:ext cx="4184619" cy="26729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733"/>
              <a:buNone/>
            </a:pPr>
            <a:r>
              <a:rPr lang="es-419" sz="1200"/>
              <a:t>Flask nos permitirá crear aplicaciones web rápidamente siguiendo un patrón de diseño MVT</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Model</a:t>
            </a:r>
            <a:r>
              <a:rPr lang="es-419" sz="1200"/>
              <a:t>: la capa de acceso a la base de datos (ORM).</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View</a:t>
            </a:r>
            <a:r>
              <a:rPr lang="es-419" sz="1200"/>
              <a:t>: la capa de la lógica de negocios..</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Template</a:t>
            </a:r>
            <a:r>
              <a:rPr lang="es-419" sz="1200"/>
              <a:t>: (Plantilla), la capa de presentación. En una API Rest no se implementa</a:t>
            </a:r>
            <a:endParaRPr/>
          </a:p>
          <a:p>
            <a:pPr marL="0" lvl="0" indent="0" algn="l" rtl="0">
              <a:lnSpc>
                <a:spcPct val="115000"/>
              </a:lnSpc>
              <a:spcBef>
                <a:spcPts val="1200"/>
              </a:spcBef>
              <a:spcAft>
                <a:spcPts val="1200"/>
              </a:spcAft>
              <a:buSzPts val="1800"/>
              <a:buNone/>
            </a:pPr>
            <a:endParaRPr sz="1200"/>
          </a:p>
        </p:txBody>
      </p:sp>
      <p:sp>
        <p:nvSpPr>
          <p:cNvPr id="108" name="Google Shape;108;p9"/>
          <p:cNvSpPr txBox="1"/>
          <p:nvPr/>
        </p:nvSpPr>
        <p:spPr>
          <a:xfrm>
            <a:off x="431800" y="565801"/>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Patrón MV</a:t>
            </a:r>
            <a:r>
              <a:rPr lang="es-419" sz="2500" b="1">
                <a:solidFill>
                  <a:srgbClr val="333333"/>
                </a:solidFill>
                <a:latin typeface="Montserrat"/>
                <a:ea typeface="Montserrat"/>
                <a:cs typeface="Montserrat"/>
                <a:sym typeface="Montserrat"/>
              </a:rPr>
              <a:t>T</a:t>
            </a:r>
            <a:endParaRPr sz="2500" b="1" i="0" u="none" strike="noStrike" cap="none">
              <a:solidFill>
                <a:srgbClr val="333333"/>
              </a:solidFill>
              <a:latin typeface="Montserrat"/>
              <a:ea typeface="Montserrat"/>
              <a:cs typeface="Montserrat"/>
              <a:sym typeface="Montserrat"/>
            </a:endParaRPr>
          </a:p>
        </p:txBody>
      </p:sp>
      <p:pic>
        <p:nvPicPr>
          <p:cNvPr id="109" name="Google Shape;109;p9"/>
          <p:cNvPicPr preferRelativeResize="0"/>
          <p:nvPr/>
        </p:nvPicPr>
        <p:blipFill>
          <a:blip r:embed="rId3">
            <a:alphaModFix/>
          </a:blip>
          <a:stretch>
            <a:fillRect/>
          </a:stretch>
        </p:blipFill>
        <p:spPr>
          <a:xfrm>
            <a:off x="431800" y="1446975"/>
            <a:ext cx="3598351" cy="2024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2345</Words>
  <Application>Microsoft Office PowerPoint</Application>
  <PresentationFormat>On-screen Show (16:9)</PresentationFormat>
  <Paragraphs>197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Roboto</vt:lpstr>
      <vt:lpstr>Montserrat ExtraBold</vt:lpstr>
      <vt:lpstr>Consolas</vt:lpstr>
      <vt:lpstr>Montserrat</vt:lpstr>
      <vt:lpstr>Montserrat Medium</vt:lpstr>
      <vt:lpstr>Montserrat SemiBold</vt:lpstr>
      <vt:lpstr>Simple Light</vt:lpstr>
      <vt:lpstr>Flask Clase 33</vt:lpstr>
      <vt:lpstr>Les damos la bienvenida</vt:lpstr>
      <vt:lpstr>¿Qué es un API?</vt:lpstr>
      <vt:lpstr>PowerPoint Presentation</vt:lpstr>
      <vt:lpstr>PowerPoint Presentation</vt:lpstr>
      <vt:lpstr>¿Qué es Flask?</vt:lpstr>
      <vt:lpstr>Cómo funciona Flask</vt:lpstr>
      <vt:lpstr>Cómo funciona Flask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33</dc:title>
  <dc:creator>Jose Federico Liquin</dc:creator>
  <cp:lastModifiedBy>Alejandro Hunt</cp:lastModifiedBy>
  <cp:revision>1</cp:revision>
  <dcterms:modified xsi:type="dcterms:W3CDTF">2024-06-28T20:35:05Z</dcterms:modified>
</cp:coreProperties>
</file>