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onsolas" panose="020B0609020204030204" pitchFamily="49"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ExtraBold" panose="00000900000000000000" pitchFamily="2" charset="0"/>
      <p:bold r:id="rId30"/>
    </p:embeddedFont>
    <p:embeddedFont>
      <p:font typeface="Montserrat Medium" panose="00000600000000000000" pitchFamily="2" charset="0"/>
      <p:regular r:id="rId31"/>
      <p:bold r:id="rId32"/>
      <p:italic r:id="rId33"/>
      <p:boldItalic r:id="rId34"/>
    </p:embeddedFont>
    <p:embeddedFont>
      <p:font typeface="Montserrat SemiBold" panose="000007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wc6aD55YPy2Zldi/sieVCKMwDA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rnando Masino" initials="" lastIdx="3" clrIdx="0"/>
  <p:cmAuthor id="1" name="Federico Liquin"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customschemas.google.com/relationships/presentationmetadata" Target="meta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ink/ink1.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96.48241" units="1/cm"/>
          <inkml:channelProperty channel="Y" name="resolution" value="32.14286" units="1/cm"/>
          <inkml:channelProperty channel="T" name="resolution" value="1" units="1/dev"/>
        </inkml:channelProperties>
      </inkml:inkSource>
      <inkml:timestamp xml:id="ts0" timeString="2024-06-28T21:14:18.212"/>
    </inkml:context>
    <inkml:brush xml:id="br0">
      <inkml:brushProperty name="width" value="0.05292" units="cm"/>
      <inkml:brushProperty name="height" value="0.05292" units="cm"/>
      <inkml:brushProperty name="color" value="#FF0000"/>
    </inkml:brush>
  </inkml:definitions>
  <inkml:trace contextRef="#ctx0" brushRef="#br0">17224 7197 0,'80'0'125,"-54"0"-110,-13 0-15,1 0 16,12 0-16,-13 0 16,14 0-1,-14 0-15,27 0 16,-1 0 0,1 0-1,-27 0-15,14 0 16,-1 0-16,1 0 15,-1 0-15,14 0 16,-14-14-16,1 14 16,12 0-16,-12 0 15,13 0-15,13 0 16,-1 0-16,-25-13 16,26 13-16,13 0 15,-13 0-15,0 0 16,0-13-16,13 13 15,-26-13-15,-14 13 16,27 0 0,-27 0-16,1 0 15,-14-13-15,0 13 16,1 0-16,-1 0 16,0 0-16,0 0 31,0-14-16,1 14 1,-1-13 31,0 13-31,14-13-1,-14 13 1,0 0-1,27 0-15,-27 0 16,0 0 0,14 0-16,-14 0 15,27 0-15,-27 0 16,26 0-16,-12 0 16,-14 0-16,14 0 15,-14 0-15,0 0 16,0 0-1,1 0 173,12-13-172,0 13-1,-12 0-15,-1 0 16,0 0-16,0 0 31,1 0-15,-1 0-1,13 0 17,1 0-17,-14 0 1,0 0-16,14 0 15,-14 0 1,0 0 0,0 0-16,1 0 15,-1 0 1,0 0 0,14 0-1,-14 0 1</inkml:trace>
  <inkml:trace contextRef="#ctx0" brushRef="#br0" timeOffset="44352.7">17092 7091 0,'27'0'0,"-1"0"16,0 0-1,1 13 1,-14-13-16,14 0 15,-1 0 1,-13 0-16,1 0 16,-1 0-1,13 0 1,-13 0 0,1 0-1,12 13 1,67-13-16,-54 0 15,14 14 1,0-14-16,40 0 16,-40 0-1,106 0-15,-93 0 16,-13 0-16,13 0 16,13 0-16,-39 0 15,-1 0-15,1 0 16,-13 0-16,12 0 15,1 0-15,-14 0 16,1 0-16,13 0 16,-14 0-16,-13 0 15,14 0 1,-14 0-16,0 0 16,14 0-16,-14 0 15,0 0-15,27 0 16,-14 0-1,-13 0-15,14 0 16,-1 0-16,-12 0 16,-1 0-16,27 0 15,-27 0-15,13 0 16,-13 0-16,14 0 16,-14 0-16,0 0 15,14 0 1,-1 0-16,-12 0 31,-1 0-31,0 0 0,13 0 16,-12 0-16,12 0 15,-13 0-15,27 0 16,-27 0-16,14 0 16,-14 0-16,13 0 15,-12 0-15,25 0 16,-25 0 15</inkml:trace>
  <inkml:trace contextRef="#ctx0" brushRef="#br0" timeOffset="68381">7197 4286 0,'0'53'63,"26"27"-63,-13-54 15,14 27-15,-1 26 16,-13-26-16,27 13 16,-13-13-16,-1 27 15,1-1-15,-1 0 16,-13-39-16,14 53 15,-14-40-15,-13-14 16,13 27 0,-13-39-16,13-1 15,-13 1-15,14 13 16,-14-14-16,0 14 16,0-14-16,0 14 15,0-14-15,0 27 16,0-13-16,0 13 15,0-27 1,0 27-16,-14-40 16,14 1-16,-13 12 15,13 1 1,-13-14-16,0 0 16,13 27-16,0-27 15,-14-13-15,14 26 16,0-12-1,-13-14-15,13 13 32,0 0-17</inkml:trace>
  <inkml:trace contextRef="#ctx0" brushRef="#br0" timeOffset="71522.25">3916 4604 0,'13'13'141,"14"-13"-125,12 0-16,-12 0 15,-1 0-15,14 0 16,-14 0-16,1 0 16,-1 0-16,1 0 15,-14 0-15,13 0 16,1 0-16,-1 0 15,14 0 1,-14 0-16,27 0 0,0 0 16,-26 0-16,26 0 15,13 13 1,-40-13-16,14 0 16,0 0-16,-1 0 15,14 0-15,-26 0 16,-1 0-16,1 0 15,25 0-15,-25 0 16,13 0-16,-14 0 16,-13 0-16,14 0 15,-14 0-15,0 0 16,0 0-16,14 0 16,-14 0 15,0 0-16,1 0 1,-1 0 15,-26 0 126,-14 0-142,-26 0-15,0 0 16,27 0-16,-27 0 15,26 0-15,1 0 16,0 0-16,-27 0 16,13 0-16,13 0 15,-25 0-15,12 0 16,0 0-16,14 0 16,-1 0-16,1 0 15,13 0-15,-14 13 16,14-13-16,0 0 15,-1 0-15,1 0 16,0 0-16,0 0 16,-14 0-1,1 0 157,-14 0-156,14 0-16,-1 0 15,-12 0-15,-1 0 16,27 0-16,-14 0 16,1 0-16,-1 0 15,14 0-15,-27 0 16,27 0 0,0 0-16,0 0 15,-1 0 1,1 0-1,0 0 1,0 0 15,39 0 157,-13 0-173,1 0-15,-1 0 16,0 0-16,0 0 16,1 0-16,25 0 15,-12 0-15,12 0 16,-12 0-16,-14 0 16,14 0-16,-14 0 15,0 0-15,0 0 16,0 0-16,14 0 15,-1 0-15,-12 0 16,-1 0-16,13 0 16,-12 0-16,-1 0 15,13 0 1,-13 0 0,1 0-1,-1 0-15,0 0 16,0 0-1,1 0-15,12 0 16,-13 0 0,14 14-1,-14-14-15,0 0 16,0 0-16,1 0 16,-1 0-16,0 0 15,14 0 1,-14 0-16,13 0 31,-13 0 0</inkml:trace>
  <inkml:trace contextRef="#ctx0" brushRef="#br0" timeOffset="74444.56">18150 6906 0,'0'13'63,"67"-13"-48,-28 0-15,1 13 16,0-13-16,13 0 16,-14 0-16,-12 0 15,26 0-15,-27 0 16,14 0 0,-14 0-1,-13 0-15,67 0 16,-67 0-16,13 0 15,-12 0-15,12 0 16,1 0 0,-1 0-16,1 0 15,-1 0-15,-13 0 16,14 0-16,-14 0 16,0 0-16,0 0 15,14 0 126,-14 0-141,0 0 15,1 0 1</inkml:trace>
  <inkml:trace contextRef="#ctx0" brushRef="#br0" timeOffset="92452.8">2606 5675 0,'106'27'47,"-53"-14"-31,0-13-16,39 13 15,-39 0-15,0-13 16,-13 0-16,79 14 16,-66-14-16,40 0 15,-27 0-15,26 13 16,-39-13-16,27 0 16,-1 0-1,-26 13-15,0-13 0,39 13 16,-25-13-1,-1 0-15,26 0 16,14 0-16,13 0 16,-13 0-16,13 0 15,13-26-15,-13 13 16,14-1-16,-27 1 16,-1 13-16,14-13 15,-52 13-15,-28 0 16,94-13-16,-81 0 15,1 13-15,27-14 16,-27 1-16,0 0 16,13 0-16,-13 13 15,0 0-15,-1-14 16,1 14-16,-13 0 16,0 0-16,-14 0 15,-13 0-15,1 0 31</inkml:trace>
  <inkml:trace contextRef="#ctx0" brushRef="#br0" timeOffset="110483.28">19182 6456 0,'14'0'78,"12"0"-62,14 13-16,-27-13 16,27 0-16,-27 0 15,13 13-15,1-13 16,-14 0-16,27 0 16,-27 0-1,27 0-15,-14 0 16,14 0-16,-1 0 15,-12 0-15,-1 0 16,14 0 0,-14 0-16,1 0 0,-1 14 15,1-14 1,-1 0-16,1 0 16,12 13-16,-25-13 15,-1 0-15,27 0 16,-27 0-16,13 0 15,-13 0-15,1 0 16,-1 0-16,13 0 16,-12 0-16,-1 0 15,0 13-15,0-13 16,1 0 0,-1 0-16,0 0 15,0 0-15,0 0 16,1 0-16,-1 0 31,0 0 0</inkml:trace>
  <inkml:trace contextRef="#ctx0" brushRef="#br0" timeOffset="112285.02">21008 6443 0,'13'13'16,"0"-13"-1,1 0-15,-1 0 16,13 0 0,1 0-16,-14 0 15,0 0-15,14 0 16,-1 0-16,1 0 16,-14 0-16,13 0 15,14 0-15,-27 0 16,27 0-16,-14 0 15,1 0 1,-14 0-16,27 0 16,-27 0-16,13 0 15,-12 0-15,-1 0 16,0 0-16,0 0 16,27 0-16,-27 0 15,14 0 1,-14 0-16,13 0 15,-12 0-15,-1 0 16,13 0 0,-12 0-1,12 0 1,-13 0 0,14 0-1,-14 0 1,0 0-1,0 0 1,1 0 15,-1 0 1</inkml:trace>
  <inkml:trace contextRef="#ctx0" brushRef="#br0" timeOffset="167607.51">4366 9750 0,'26'0'94,"-13"0"-47,-13 26 0,0-12-47,0-1 15,0 0-15,0 0 16,0 0-16,0 1 16,0-1 15,0 0-15,0 0-1,0 1 32,0 12-31,0 1-1,0-14 1,0 0 0,0 0 187,0 14-188</inkml:trace>
</inkml:ink>
</file>

<file path=ppt/ink/ink2.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96.48241" units="1/cm"/>
          <inkml:channelProperty channel="Y" name="resolution" value="32.14286" units="1/cm"/>
          <inkml:channelProperty channel="T" name="resolution" value="1" units="1/dev"/>
        </inkml:channelProperties>
      </inkml:inkSource>
      <inkml:timestamp xml:id="ts0" timeString="2024-06-28T21:17:54.716"/>
    </inkml:context>
    <inkml:brush xml:id="br0">
      <inkml:brushProperty name="width" value="0.05292" units="cm"/>
      <inkml:brushProperty name="height" value="0.05292" units="cm"/>
      <inkml:brushProperty name="color" value="#FF0000"/>
    </inkml:brush>
  </inkml:definitions>
  <inkml:trace contextRef="#ctx0" brushRef="#br0">12581 6032 0,'0'27'62,"0"-1"-62,0 1 16,0-14-16,-13 14 16,-1-1-16,1 0 15,13-12-15,0-1 16,0 0-16,-13 0 15,13 1 1,0-1 15,-13 13-15,0 1 0,-14 12-16,27-12 15,-26 39-15,-1 0 16,14-13-16,-14 40 15,14-14-15,13 14 16,0-40-16,0-14 16,0 14-16,0 0 15,0 0-15,0-26 16,0-1-16,0 14 16,13-14-16,1 14 15,12-14-15,-13-13 16,14 14-16,-14-1 15,0-26-15,1 14 16,-1-1-16,0 0 16,13-13-1,-26 13 1</inkml:trace>
  <inkml:trace contextRef="#ctx0" brushRef="#br0" timeOffset="2256.98">19315 7276 0,'0'13'32,"92"0"-1,-79-13-16,14 14-15,13-14 16,-27 0-16,13 0 16,1 0-16,12 0 15,-12 0-15,13 0 16,-1 0-16,14 0 16,0 0-16,0 0 15,0 0 1,-13 0-16,12 0 15,1 0-15,40 0 16,-27 0-16,-13 0 16,26-14-16,14 14 15,0-13-15,-27 13 16,26 0-16,-25-13 16,12 13-16,-26 0 15,0 0-15,-14 0 16,1 0-16,-13 0 15,-1 0-15,1 0 16,-1 0-16,0 13 16,14-13-16,-13 13 15,25-13-15,-25 0 16,39 14-16,-39-14 16,12 13-16,-12-13 15,-1 0 1,-13 0-1,1 0 17,-1 0 61,0 0-77,14 0 0,-14 0 15,0 0 0,0 0 0,14 13 16,-14-13-47,13 0 16,-12 0-16,-1 0 16,0 0-16,0 0 15,1 0-15,-1 0 16,0 0-16,0 0 15,0 0 1,1 0 15</inkml:trace>
  <inkml:trace contextRef="#ctx0" brushRef="#br0" timeOffset="9104.69">14843 7395 0,'40'0'78,"-27"0"-62,27 0-1,-1 0-15,1 0 16,13 0-16,40 0 15,-40 0-15,13 0 16,26 0-16,27 13 16,-13-13-16,40 0 15,-40 0-15,39 0 16,1 0-16,12 0 16,-12 0-16,13 0 15,-1 14-15,1-14 16,-40 0-16,40 13 15,0-13-15,-14 13 16,-26-13-16,27 0 16,-40 0-16,-1 0 15,1 0-15,-40 0 16,-13 0 0,53 0-16,-66 0 15,0 0-15,12 13 16,-25-13-16,-1 0 15,14 0-15,-13 0 16,-1 0-16,-13 0 16,0 0-16,14 0 15,-14 0 1,0 0 0,1 0-1</inkml:trace>
</inkml:ink>
</file>

<file path=ppt/ink/ink3.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96.48241" units="1/cm"/>
          <inkml:channelProperty channel="Y" name="resolution" value="32.14286" units="1/cm"/>
          <inkml:channelProperty channel="T" name="resolution" value="1" units="1/dev"/>
        </inkml:channelProperties>
      </inkml:inkSource>
      <inkml:timestamp xml:id="ts0" timeString="2024-06-28T21:21:49.952"/>
    </inkml:context>
    <inkml:brush xml:id="br0">
      <inkml:brushProperty name="width" value="0.05292" units="cm"/>
      <inkml:brushProperty name="height" value="0.05292" units="cm"/>
      <inkml:brushProperty name="color" value="#FF0000"/>
    </inkml:brush>
  </inkml:definitions>
  <inkml:trace contextRef="#ctx0" brushRef="#br0">2447 7620 0</inkml:trace>
  <inkml:trace contextRef="#ctx0" brushRef="#br0" timeOffset="857.16">2461 7607 0,'0'26'47,"0"14"-47,0-14 15,0 1-15,0-14 16,0 14-16,0-1 16,0 0-16,0-12 15,0 25 1,0-25-16,0 12 15,0 14 1,0-27 0,0 0-16,0 0 15,0 1-15,0-1 16,0 0-16,0 14 16,0-1-16,13-26 15,-13 13 1,0 0-1,13 1 1,0-14 0</inkml:trace>
  <inkml:trace contextRef="#ctx0" brushRef="#br0" timeOffset="2333.23">3109 8162 0,'0'14'31,"-27"39"-15,27-40 0,-26 26-1,13 1-15,13-27 16,0 40-16,0-26 16,0-14-16,-14 13 15,14 14-15,0-13 16,0-14-16,0 13 15,0 14-15,0-27 16,27 14-16,-27-1 16,13-13-16,0 1 15,1-1 1,-14 0-16,26-13 16,1 13-1,-14 0-15,13-13 16,-13 14-1,1-14-15,-1 0 16,0 0-16,0 0 16,1 0-16,12 0 31,-13 0-15</inkml:trace>
  <inkml:trace contextRef="#ctx0" brushRef="#br0" timeOffset="6845.2">4180 8639 0,'0'39'63,"-13"-12"-63,13 26 15,0-27-15,0 14 16,0 0-16,0 12 15,0 1-15,0 0 16,0 13-16,0-26 16,0 13-16,0 0 15,0 0-15,0-27 16,0 1-16,0 12 16,0 14-1,0-26-15,0 26 16,0-14-16,0 14 15,0 0-15,0 13 16,0 1-16,-13-15 16,13 15-16,0-41 15,-13 106 1,13-105-16,0 26 16,0-27-16,0-13 15,0 1-15,0-1 16,0 0-16,0 0 15,0 1-15,0 12 32,13-26-17,-13 13 1,13-13 0,0 27 187,-13 12-203,0 14 15,0-26-15,0-1 16,0 1-16,0-1 16,0-13-16,0 27 15,0-27 1,0 1 296,14 25-296,-14-12-16,13-14 16,-13 0-16,0 0 31,0 1-16</inkml:trace>
  <inkml:trace contextRef="#ctx0" brushRef="#br0" timeOffset="42918.5">3612 7223 0,'79'27'94,"-66"-27"-94,14 13 16,-14 0-16,13-13 15,-12 0-15,-1 13 16,0-13-16,0 0 31,0 13-15,27-13-1,-27 14 1,27-14-16,0 0 16,-14 0-16,40 0 15,-13 0-15,0 0 16,0 13-1,40-13-15,-27 0 0,26 0 16,-12 0 0,-1 0-16,-26 0 15,40 0-15,-14 0 16,14 0-16,-54 0 16,14 0-16,27-13 15,-41 13-15,14-14 16,13 14-16,-39 0 15,26 0-15,-27 0 16,1 0-16,12-13 16,-12 13-16,-1 0 15,14 0-15,-27 0 16,14-13 0,-14 13-16,0 0 0,27 0 15,0 0 1,-27-13-16,40 13 15,-14 0-15,-12 0 16,13 0 0,-14-13-16,-13 13 15,0 0-15,14 0 16,-14-14 0,14 14-1</inkml:trace>
</inkml:ink>
</file>

<file path=ppt/ink/ink4.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96.48241" units="1/cm"/>
          <inkml:channelProperty channel="Y" name="resolution" value="32.14286" units="1/cm"/>
          <inkml:channelProperty channel="T" name="resolution" value="1" units="1/dev"/>
        </inkml:channelProperties>
      </inkml:inkSource>
      <inkml:timestamp xml:id="ts0" timeString="2024-06-28T21:23:27.296"/>
    </inkml:context>
    <inkml:brush xml:id="br0">
      <inkml:brushProperty name="width" value="0.05292" units="cm"/>
      <inkml:brushProperty name="height" value="0.05292" units="cm"/>
      <inkml:brushProperty name="color" value="#FF0000"/>
    </inkml:brush>
  </inkml:definitions>
  <inkml:trace contextRef="#ctx0" brushRef="#br0">2540 5120 0,'0'13'94,"0"13"-79,0 14-15,0-13 16,-13-27 0,13 13-16,0 0 15,0 13 1,0-12 15,0-1 0,0 0-31,0 14 16,0-14 0,0 13-1,0-12-15,0 12 16,0 0 0,0-12 30</inkml:trace>
  <inkml:trace contextRef="#ctx0" brushRef="#br0" timeOffset="102780.22">6191 7792 0,'53'0'203,"-26"0"-203,-1 0 16,1 0-16,-14 0 15,13 0 1,14 0-16,0 0 0,-1 0 15,1 0 1,13 0-16,-27 0 16,1 0-16,26 0 15,-14 0-15,-12 0 16,-1 0-16,1 0 16,12 0-16,28-13 15,-14 13-15,-27-13 16,40-1-1,-39 14-15,26-13 16,13-13-16,-13 12 16,13 1-16,-40 13 15,1 0-15,-1 0 16,1-13-16,-1 13 16,0 0-16,-12 0 15,-1 0 1,0 0-16,0 0 15,27 0-15,-27 0 16,1 0-16,12-13 16,0 13-1,1-14-15,-14 14 16,14 0-16,-14 0 16,13 0-1,-12 0-15,-1 0 16,0 0-16,13 0 15,-12 0 1,25 0-16,-25 0 16,25 0-16,-12 0 15,12 0-15,14 14 16,-26-14-16,12 0 16,14 0-16,-26 0 15,-1 0 1,14 13-16,-14-13 15,54 0-15,-67 0 16,14 0-16,-1 0 16,0 0-16,1-13 15,-14 13-15,14-14 16,-14 1-16,0 13 16,13-13-16,1 0 15,-1 0 1,-12 13-1</inkml:trace>
</inkml:ink>
</file>

<file path=ppt/ink/ink5.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96.48241" units="1/cm"/>
          <inkml:channelProperty channel="Y" name="resolution" value="32.14286" units="1/cm"/>
          <inkml:channelProperty channel="T" name="resolution" value="1" units="1/dev"/>
        </inkml:channelProperties>
      </inkml:inkSource>
      <inkml:timestamp xml:id="ts0" timeString="2024-06-28T21:26:23.697"/>
    </inkml:context>
    <inkml:brush xml:id="br0">
      <inkml:brushProperty name="width" value="0.05292" units="cm"/>
      <inkml:brushProperty name="height" value="0.05292" units="cm"/>
      <inkml:brushProperty name="color" value="#FF0000"/>
    </inkml:brush>
  </inkml:definitions>
  <inkml:trace contextRef="#ctx0" brushRef="#br0">18322 7660 0,'27'0'31,"-14"0"-15,27 0-16,13 0 15,-14 0-15,-12 0 16,26 0-1,0 0-15,-27 0 16,27 0-16,13 0 16,-39 0-16,-1 0 15,1 0-15,12 0 16,-12 0-16,-1 0 16,-13 0-16,1 0 15,12 0-15,1 0 16,12 0-1,-26 0-15,1 0 16,12 0-16,14 0 16,-27 0-16,14 0 15,-14 0 1,0 0 0</inkml:trace>
</inkml:ink>
</file>

<file path=ppt/ink/ink6.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96.48241" units="1/cm"/>
          <inkml:channelProperty channel="Y" name="resolution" value="32.14286" units="1/cm"/>
          <inkml:channelProperty channel="T" name="resolution" value="1" units="1/dev"/>
        </inkml:channelProperties>
      </inkml:inkSource>
      <inkml:timestamp xml:id="ts0" timeString="2024-06-28T21:27:57.720"/>
    </inkml:context>
    <inkml:brush xml:id="br0">
      <inkml:brushProperty name="width" value="0.05292" units="cm"/>
      <inkml:brushProperty name="height" value="0.05292" units="cm"/>
      <inkml:brushProperty name="color" value="#FF0000"/>
    </inkml:brush>
  </inkml:definitions>
  <inkml:trace contextRef="#ctx0" brushRef="#br0">1601 5133 0,'53'0'109,"-27"0"-109,27 0 16,-40 0-16,27 0 15,-14 0-15,1 0 16,13 0 0,-14 0-16,0 0 15,-12 0-15,25 0 16,-12 0-16,13 0 16,-14 0-16,14 0 15,13 0-15,-27 0 16,93 0-1,-106 0 1,27 0-16,-14 0 16,1 0-16,13 0 15,-14 0-15,1 0 16,12 0-16,14 0 16,-26 0-16,12 13 15,-25-13-15,65 13 16,-53-13-16,27 14 15,-26-14 1,26 0-16,-14 0 16,-12 0-16,-1 0 15,-13 0-15,1 0 16,12 0-16,-13 0 31,14 0-15,-14 0-1,0 0 1,1 0 0,-1 0-16,0 0 15,0 0 17,0 0 14,-13-14 1,14 14-31,-1-13-16,0 0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https://pythones.net/arquitectura-mvc-en-python/#:~:text=El%20controlador%20en%20el%20caso,obtiene%20o%20solicita%20al%20modelo.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https://codigofacilito.com/articulos/mvc-model-view-controller-explicado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1"/>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1"/>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1"/>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1"/>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2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22"/>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2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2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2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25"/>
        <p:cNvGrpSpPr/>
        <p:nvPr/>
      </p:nvGrpSpPr>
      <p:grpSpPr>
        <a:xfrm>
          <a:off x="0" y="0"/>
          <a:ext cx="0" cy="0"/>
          <a:chOff x="0" y="0"/>
          <a:chExt cx="0" cy="0"/>
        </a:xfrm>
      </p:grpSpPr>
      <p:sp>
        <p:nvSpPr>
          <p:cNvPr id="26" name="Google Shape;26;p2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8" name="Google Shape;28;p2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9" name="Google Shape;29;p23"/>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30" name="Google Shape;30;p2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1" name="Google Shape;31;p2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24"/>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36" name="Google Shape;36;p2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Google Shape;37;p2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8" name="Google Shape;38;p2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39"/>
        <p:cNvGrpSpPr/>
        <p:nvPr/>
      </p:nvGrpSpPr>
      <p:grpSpPr>
        <a:xfrm>
          <a:off x="0" y="0"/>
          <a:ext cx="0" cy="0"/>
          <a:chOff x="0" y="0"/>
          <a:chExt cx="0" cy="0"/>
        </a:xfrm>
      </p:grpSpPr>
      <p:sp>
        <p:nvSpPr>
          <p:cNvPr id="40" name="Google Shape;40;p25"/>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25"/>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42" name="Google Shape;42;p25"/>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43" name="Google Shape;43;p25"/>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44" name="Google Shape;44;p2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dirty="0" err="1"/>
              <a:t>Flask</a:t>
            </a:r>
            <a:br>
              <a:rPr lang="es-419" dirty="0"/>
            </a:br>
            <a:r>
              <a:rPr lang="es-419" dirty="0"/>
              <a:t>Clase 34</a:t>
            </a:r>
            <a:endParaRPr dirty="0"/>
          </a:p>
        </p:txBody>
      </p:sp>
      <p:sp>
        <p:nvSpPr>
          <p:cNvPr id="50" name="Google Shape;50;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Flask</a:t>
            </a:r>
            <a:r>
              <a:rPr lang="es-419" dirty="0"/>
              <a:t>: Introducción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txBox="1"/>
          <p:nvPr/>
        </p:nvSpPr>
        <p:spPr>
          <a:xfrm>
            <a:off x="375513" y="626625"/>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20" name="Google Shape;120;p10"/>
          <p:cNvSpPr txBox="1"/>
          <p:nvPr/>
        </p:nvSpPr>
        <p:spPr>
          <a:xfrm>
            <a:off x="441158" y="1199325"/>
            <a:ext cx="41308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para traer una película</a:t>
            </a:r>
            <a:endParaRPr sz="1400" b="1" i="0" u="none" strike="noStrike" cap="none">
              <a:solidFill>
                <a:srgbClr val="333333"/>
              </a:solidFill>
              <a:latin typeface="Montserrat"/>
              <a:ea typeface="Montserrat"/>
              <a:cs typeface="Montserrat"/>
              <a:sym typeface="Montserrat"/>
            </a:endParaRPr>
          </a:p>
        </p:txBody>
      </p:sp>
      <p:sp>
        <p:nvSpPr>
          <p:cNvPr id="121" name="Google Shape;121;p10"/>
          <p:cNvSpPr txBox="1"/>
          <p:nvPr/>
        </p:nvSpPr>
        <p:spPr>
          <a:xfrm>
            <a:off x="441158" y="1618677"/>
            <a:ext cx="8323214" cy="2462213"/>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FFCB6B"/>
                </a:solidFill>
                <a:highlight>
                  <a:srgbClr val="292D3E"/>
                </a:highlight>
                <a:latin typeface="Consolas"/>
                <a:ea typeface="Consolas"/>
                <a:cs typeface="Consolas"/>
                <a:sym typeface="Consolas"/>
              </a:rPr>
              <a:t>    @staticmethod</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get_by_id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89DDFF"/>
                </a:solidFill>
                <a:highlight>
                  <a:srgbClr val="292D3E"/>
                </a:highlight>
                <a:latin typeface="Consolas"/>
                <a:ea typeface="Consolas"/>
                <a:cs typeface="Consolas"/>
                <a:sym typeface="Consolas"/>
              </a:rPr>
              <a:t>movie_id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db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get_db</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cursor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db.</a:t>
            </a:r>
            <a:r>
              <a:rPr lang="es-419" sz="1400" b="0" i="0" u="none" strike="noStrike" cap="none">
                <a:solidFill>
                  <a:srgbClr val="B2CCD6"/>
                </a:solidFill>
                <a:highlight>
                  <a:srgbClr val="292D3E"/>
                </a:highlight>
                <a:latin typeface="Consolas"/>
                <a:ea typeface="Consolas"/>
                <a:cs typeface="Consolas"/>
                <a:sym typeface="Consolas"/>
              </a:rPr>
              <a:t>cursor</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cursor.</a:t>
            </a:r>
            <a:r>
              <a:rPr lang="es-419" sz="1400" b="0" i="0" u="none" strike="noStrike" cap="none">
                <a:solidFill>
                  <a:srgbClr val="B2CCD6"/>
                </a:solidFill>
                <a:highlight>
                  <a:srgbClr val="292D3E"/>
                </a:highlight>
                <a:latin typeface="Consolas"/>
                <a:ea typeface="Consolas"/>
                <a:cs typeface="Consolas"/>
                <a:sym typeface="Consolas"/>
              </a:rPr>
              <a:t>execute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SELECT * FROM movies WHERE id_movie = </a:t>
            </a:r>
            <a:r>
              <a:rPr lang="es-419" sz="1400" b="0" i="0" u="none" strike="noStrike" cap="none">
                <a:solidFill>
                  <a:srgbClr val="82AAFF"/>
                </a:solidFill>
                <a:highlight>
                  <a:srgbClr val="292D3E"/>
                </a:highlight>
                <a:latin typeface="Consolas"/>
                <a:ea typeface="Consolas"/>
                <a:cs typeface="Consolas"/>
                <a:sym typeface="Consolas"/>
              </a:rPr>
              <a:t>%s</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(movie_id,)</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row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cursor.</a:t>
            </a:r>
            <a:r>
              <a:rPr lang="es-419" sz="1400" b="0" i="0" u="none" strike="noStrike" cap="none">
                <a:solidFill>
                  <a:srgbClr val="B2CCD6"/>
                </a:solidFill>
                <a:highlight>
                  <a:srgbClr val="292D3E"/>
                </a:highlight>
                <a:latin typeface="Consolas"/>
                <a:ea typeface="Consolas"/>
                <a:cs typeface="Consolas"/>
                <a:sym typeface="Consolas"/>
              </a:rPr>
              <a:t>fetchone</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cursor.</a:t>
            </a:r>
            <a:r>
              <a:rPr lang="es-419" sz="1400" b="0" i="0" u="none" strike="noStrike" cap="none">
                <a:solidFill>
                  <a:srgbClr val="B2CCD6"/>
                </a:solidFill>
                <a:highlight>
                  <a:srgbClr val="292D3E"/>
                </a:highlight>
                <a:latin typeface="Consolas"/>
                <a:ea typeface="Consolas"/>
                <a:cs typeface="Consolas"/>
                <a:sym typeface="Consolas"/>
              </a:rPr>
              <a:t>close</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if</a:t>
            </a:r>
            <a:r>
              <a:rPr lang="es-419" sz="1400" b="0" i="0" u="none" strike="noStrike" cap="none">
                <a:solidFill>
                  <a:srgbClr val="BFC7D5"/>
                </a:solidFill>
                <a:highlight>
                  <a:srgbClr val="292D3E"/>
                </a:highlight>
                <a:latin typeface="Consolas"/>
                <a:ea typeface="Consolas"/>
                <a:cs typeface="Consolas"/>
                <a:sym typeface="Consolas"/>
              </a:rPr>
              <a:t> row:</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Movie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id_movie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0</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title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1</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director</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2</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release_date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3</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banner</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4</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FF5874"/>
                </a:solidFill>
                <a:highlight>
                  <a:srgbClr val="292D3E"/>
                </a:highlight>
                <a:latin typeface="Consolas"/>
                <a:ea typeface="Consolas"/>
                <a:cs typeface="Consolas"/>
                <a:sym typeface="Consolas"/>
              </a:rPr>
              <a:t>None</a:t>
            </a:r>
            <a:endParaRPr sz="1400" b="0" i="0" u="none" strike="noStrike" cap="none">
              <a:solidFill>
                <a:srgbClr val="BFC7D5"/>
              </a:solidFill>
              <a:highlight>
                <a:srgbClr val="292D3E"/>
              </a:highlight>
              <a:latin typeface="Consolas"/>
              <a:ea typeface="Consolas"/>
              <a:cs typeface="Consolas"/>
              <a:sym typeface="Consolas"/>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EEE0D20-4B27-CCAA-FF9F-C10E8569F1D9}"/>
                  </a:ext>
                </a:extLst>
              </p14:cNvPr>
              <p14:cNvContentPartPr/>
              <p14:nvPr/>
            </p14:nvContentPartPr>
            <p14:xfrm>
              <a:off x="6595920" y="2757600"/>
              <a:ext cx="324360" cy="360"/>
            </p14:xfrm>
          </p:contentPart>
        </mc:Choice>
        <mc:Fallback>
          <p:pic>
            <p:nvPicPr>
              <p:cNvPr id="2" name="Ink 1">
                <a:extLst>
                  <a:ext uri="{FF2B5EF4-FFF2-40B4-BE49-F238E27FC236}">
                    <a16:creationId xmlns:a16="http://schemas.microsoft.com/office/drawing/2014/main" id="{8EEE0D20-4B27-CCAA-FF9F-C10E8569F1D9}"/>
                  </a:ext>
                </a:extLst>
              </p:cNvPr>
              <p:cNvPicPr/>
              <p:nvPr/>
            </p:nvPicPr>
            <p:blipFill>
              <a:blip r:embed="rId4"/>
              <a:stretch>
                <a:fillRect/>
              </a:stretch>
            </p:blipFill>
            <p:spPr>
              <a:xfrm>
                <a:off x="6586560" y="2748240"/>
                <a:ext cx="343080" cy="190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1"/>
          <p:cNvSpPr txBox="1"/>
          <p:nvPr/>
        </p:nvSpPr>
        <p:spPr>
          <a:xfrm>
            <a:off x="375513" y="626625"/>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27" name="Google Shape;127;p11"/>
          <p:cNvSpPr txBox="1"/>
          <p:nvPr/>
        </p:nvSpPr>
        <p:spPr>
          <a:xfrm>
            <a:off x="441158" y="1199325"/>
            <a:ext cx="50452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para guardar/actualizar una película</a:t>
            </a:r>
            <a:endParaRPr sz="1400" b="1" i="0" u="none" strike="noStrike" cap="none">
              <a:solidFill>
                <a:srgbClr val="333333"/>
              </a:solidFill>
              <a:latin typeface="Montserrat"/>
              <a:ea typeface="Montserrat"/>
              <a:cs typeface="Montserrat"/>
              <a:sym typeface="Montserrat"/>
            </a:endParaRPr>
          </a:p>
        </p:txBody>
      </p:sp>
      <p:sp>
        <p:nvSpPr>
          <p:cNvPr id="128" name="Google Shape;128;p11"/>
          <p:cNvSpPr txBox="1"/>
          <p:nvPr/>
        </p:nvSpPr>
        <p:spPr>
          <a:xfrm>
            <a:off x="441158" y="1618677"/>
            <a:ext cx="8323214" cy="2677656"/>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50" b="0" i="0" u="none" strike="noStrike" cap="none">
                <a:solidFill>
                  <a:srgbClr val="C792EA"/>
                </a:solidFill>
                <a:highlight>
                  <a:srgbClr val="292D3E"/>
                </a:highlight>
                <a:latin typeface="Consolas"/>
                <a:ea typeface="Consolas"/>
                <a:cs typeface="Consolas"/>
                <a:sym typeface="Consolas"/>
              </a:rPr>
              <a:t>def</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save</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89DDFF"/>
                </a:solidFill>
                <a:highlight>
                  <a:srgbClr val="292D3E"/>
                </a:highlight>
                <a:latin typeface="Consolas"/>
                <a:ea typeface="Consolas"/>
                <a:cs typeface="Consolas"/>
                <a:sym typeface="Consolas"/>
              </a:rPr>
              <a:t>self</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db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B2CCD6"/>
                </a:solidFill>
                <a:highlight>
                  <a:srgbClr val="292D3E"/>
                </a:highlight>
                <a:latin typeface="Consolas"/>
                <a:ea typeface="Consolas"/>
                <a:cs typeface="Consolas"/>
                <a:sym typeface="Consolas"/>
              </a:rPr>
              <a:t>get_db</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db.</a:t>
            </a:r>
            <a:r>
              <a:rPr lang="es-419" sz="1050" b="0" i="0" u="none" strike="noStrike" cap="none">
                <a:solidFill>
                  <a:srgbClr val="B2CCD6"/>
                </a:solidFill>
                <a:highlight>
                  <a:srgbClr val="292D3E"/>
                </a:highlight>
                <a:latin typeface="Consolas"/>
                <a:ea typeface="Consolas"/>
                <a:cs typeface="Consolas"/>
                <a:sym typeface="Consolas"/>
              </a:rPr>
              <a:t>cursor</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if</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BFC7D5"/>
                </a:solidFill>
                <a:highlight>
                  <a:srgbClr val="292D3E"/>
                </a:highlight>
                <a:latin typeface="Consolas"/>
                <a:ea typeface="Consolas"/>
                <a:cs typeface="Consolas"/>
                <a:sym typeface="Consolas"/>
              </a:rPr>
              <a:t>.id_movie:</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execute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UPDATE movies SET title =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director =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release_date =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banner = </a:t>
            </a:r>
            <a:r>
              <a:rPr lang="es-419" sz="1050" b="0" i="0" u="none" strike="noStrike" cap="none">
                <a:solidFill>
                  <a:srgbClr val="82AAFF"/>
                </a:solidFill>
                <a:highlight>
                  <a:srgbClr val="292D3E"/>
                </a:highlight>
                <a:latin typeface="Consolas"/>
                <a:ea typeface="Consolas"/>
                <a:cs typeface="Consolas"/>
                <a:sym typeface="Consolas"/>
              </a:rPr>
              <a:t>%s</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WHERE id_movie = </a:t>
            </a:r>
            <a:r>
              <a:rPr lang="es-419" sz="1050" b="0" i="0" u="none" strike="noStrike" cap="none">
                <a:solidFill>
                  <a:srgbClr val="82AAFF"/>
                </a:solidFill>
                <a:highlight>
                  <a:srgbClr val="292D3E"/>
                </a:highlight>
                <a:latin typeface="Consolas"/>
                <a:ea typeface="Consolas"/>
                <a:cs typeface="Consolas"/>
                <a:sym typeface="Consolas"/>
              </a:rPr>
              <a:t>%s</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.title,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.director,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.release_date,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.banner,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.id_movie)</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else</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execute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INSERT INTO movies (title, director, release_date, banner) VALUES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.title,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.director,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.release_date,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.banner)</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BFC7D5"/>
                </a:solidFill>
                <a:highlight>
                  <a:srgbClr val="292D3E"/>
                </a:highlight>
                <a:latin typeface="Consolas"/>
                <a:ea typeface="Consolas"/>
                <a:cs typeface="Consolas"/>
                <a:sym typeface="Consolas"/>
              </a:rPr>
              <a:t>.id_movie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cursor.lastrowid</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db.</a:t>
            </a:r>
            <a:r>
              <a:rPr lang="es-419" sz="1050" b="0" i="0" u="none" strike="noStrike" cap="none">
                <a:solidFill>
                  <a:srgbClr val="B2CCD6"/>
                </a:solidFill>
                <a:highlight>
                  <a:srgbClr val="292D3E"/>
                </a:highlight>
                <a:latin typeface="Consolas"/>
                <a:ea typeface="Consolas"/>
                <a:cs typeface="Consolas"/>
                <a:sym typeface="Consolas"/>
              </a:rPr>
              <a:t>commit</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close</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endParaRPr sz="1050" b="0" i="0" u="none" strike="noStrike" cap="none">
              <a:solidFill>
                <a:srgbClr val="BFC7D5"/>
              </a:solidFill>
              <a:highlight>
                <a:srgbClr val="292D3E"/>
              </a:highlight>
              <a:latin typeface="Consolas"/>
              <a:ea typeface="Consolas"/>
              <a:cs typeface="Consolas"/>
              <a:sym typeface="Consolas"/>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DDB0DAD-F393-4A1D-AA82-ADD6C5ACF160}"/>
                  </a:ext>
                </a:extLst>
              </p14:cNvPr>
              <p14:cNvContentPartPr/>
              <p14:nvPr/>
            </p14:nvContentPartPr>
            <p14:xfrm>
              <a:off x="576360" y="1847880"/>
              <a:ext cx="590760" cy="14760"/>
            </p14:xfrm>
          </p:contentPart>
        </mc:Choice>
        <mc:Fallback>
          <p:pic>
            <p:nvPicPr>
              <p:cNvPr id="2" name="Ink 1">
                <a:extLst>
                  <a:ext uri="{FF2B5EF4-FFF2-40B4-BE49-F238E27FC236}">
                    <a16:creationId xmlns:a16="http://schemas.microsoft.com/office/drawing/2014/main" id="{1DDB0DAD-F393-4A1D-AA82-ADD6C5ACF160}"/>
                  </a:ext>
                </a:extLst>
              </p:cNvPr>
              <p:cNvPicPr/>
              <p:nvPr/>
            </p:nvPicPr>
            <p:blipFill>
              <a:blip r:embed="rId4"/>
              <a:stretch>
                <a:fillRect/>
              </a:stretch>
            </p:blipFill>
            <p:spPr>
              <a:xfrm>
                <a:off x="567000" y="1838520"/>
                <a:ext cx="609480" cy="334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2"/>
          <p:cNvSpPr txBox="1"/>
          <p:nvPr/>
        </p:nvSpPr>
        <p:spPr>
          <a:xfrm>
            <a:off x="375513" y="515050"/>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34" name="Google Shape;134;p12"/>
          <p:cNvSpPr txBox="1"/>
          <p:nvPr/>
        </p:nvSpPr>
        <p:spPr>
          <a:xfrm>
            <a:off x="441158" y="1031433"/>
            <a:ext cx="50452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para eliminar una película</a:t>
            </a:r>
            <a:endParaRPr sz="1400" b="1" i="0" u="none" strike="noStrike" cap="none">
              <a:solidFill>
                <a:srgbClr val="333333"/>
              </a:solidFill>
              <a:latin typeface="Montserrat"/>
              <a:ea typeface="Montserrat"/>
              <a:cs typeface="Montserrat"/>
              <a:sym typeface="Montserrat"/>
            </a:endParaRPr>
          </a:p>
        </p:txBody>
      </p:sp>
      <p:sp>
        <p:nvSpPr>
          <p:cNvPr id="135" name="Google Shape;135;p12"/>
          <p:cNvSpPr txBox="1"/>
          <p:nvPr/>
        </p:nvSpPr>
        <p:spPr>
          <a:xfrm>
            <a:off x="441158" y="1310015"/>
            <a:ext cx="8323214" cy="136191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200" b="0" i="0" u="none" strike="noStrike" cap="none">
                <a:solidFill>
                  <a:srgbClr val="C792EA"/>
                </a:solidFill>
                <a:highlight>
                  <a:srgbClr val="292D3E"/>
                </a:highlight>
                <a:latin typeface="Consolas"/>
                <a:ea typeface="Consolas"/>
                <a:cs typeface="Consolas"/>
                <a:sym typeface="Consolas"/>
              </a:rPr>
              <a:t>def</a:t>
            </a:r>
            <a:r>
              <a:rPr lang="es-419" sz="1200" b="0" i="0" u="none" strike="noStrike" cap="none">
                <a:solidFill>
                  <a:srgbClr val="BFC7D5"/>
                </a:solidFill>
                <a:highlight>
                  <a:srgbClr val="292D3E"/>
                </a:highlight>
                <a:latin typeface="Consolas"/>
                <a:ea typeface="Consolas"/>
                <a:cs typeface="Consolas"/>
                <a:sym typeface="Consolas"/>
              </a:rPr>
              <a:t> </a:t>
            </a:r>
            <a:r>
              <a:rPr lang="es-419" sz="1200" b="0" i="0" u="none" strike="noStrike" cap="none">
                <a:solidFill>
                  <a:srgbClr val="82AAFF"/>
                </a:solidFill>
                <a:highlight>
                  <a:srgbClr val="292D3E"/>
                </a:highlight>
                <a:latin typeface="Consolas"/>
                <a:ea typeface="Consolas"/>
                <a:cs typeface="Consolas"/>
                <a:sym typeface="Consolas"/>
              </a:rPr>
              <a:t>delete</a:t>
            </a:r>
            <a:r>
              <a:rPr lang="es-419" sz="1200" b="0" i="0" u="none" strike="noStrike" cap="none">
                <a:solidFill>
                  <a:srgbClr val="D9F5DD"/>
                </a:solidFill>
                <a:highlight>
                  <a:srgbClr val="292D3E"/>
                </a:highlight>
                <a:latin typeface="Consolas"/>
                <a:ea typeface="Consolas"/>
                <a:cs typeface="Consolas"/>
                <a:sym typeface="Consolas"/>
              </a:rPr>
              <a:t>(</a:t>
            </a:r>
            <a:r>
              <a:rPr lang="es-419" sz="1200" b="0" i="0" u="none" strike="noStrike" cap="none">
                <a:solidFill>
                  <a:srgbClr val="89DDFF"/>
                </a:solidFill>
                <a:highlight>
                  <a:srgbClr val="292D3E"/>
                </a:highlight>
                <a:latin typeface="Consolas"/>
                <a:ea typeface="Consolas"/>
                <a:cs typeface="Consolas"/>
                <a:sym typeface="Consolas"/>
              </a:rPr>
              <a:t>self</a:t>
            </a:r>
            <a:r>
              <a:rPr lang="es-419" sz="1200" b="0" i="0" u="none" strike="noStrike" cap="none">
                <a:solidFill>
                  <a:srgbClr val="D9F5DD"/>
                </a:solidFill>
                <a:highlight>
                  <a:srgbClr val="292D3E"/>
                </a:highlight>
                <a:latin typeface="Consolas"/>
                <a:ea typeface="Consolas"/>
                <a:cs typeface="Consolas"/>
                <a:sym typeface="Consolas"/>
              </a:rPr>
              <a:t>)</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db </a:t>
            </a:r>
            <a:r>
              <a:rPr lang="es-419" sz="1200" b="0" i="0" u="none" strike="noStrike" cap="none">
                <a:solidFill>
                  <a:srgbClr val="C792EA"/>
                </a:solidFill>
                <a:highlight>
                  <a:srgbClr val="292D3E"/>
                </a:highlight>
                <a:latin typeface="Consolas"/>
                <a:ea typeface="Consolas"/>
                <a:cs typeface="Consolas"/>
                <a:sym typeface="Consolas"/>
              </a:rPr>
              <a:t>=</a:t>
            </a:r>
            <a:r>
              <a:rPr lang="es-419" sz="1200" b="0" i="0" u="none" strike="noStrike" cap="none">
                <a:solidFill>
                  <a:srgbClr val="BFC7D5"/>
                </a:solidFill>
                <a:highlight>
                  <a:srgbClr val="292D3E"/>
                </a:highlight>
                <a:latin typeface="Consolas"/>
                <a:ea typeface="Consolas"/>
                <a:cs typeface="Consolas"/>
                <a:sym typeface="Consolas"/>
              </a:rPr>
              <a:t> </a:t>
            </a:r>
            <a:r>
              <a:rPr lang="es-419" sz="1200" b="0" i="0" u="none" strike="noStrike" cap="none">
                <a:solidFill>
                  <a:srgbClr val="B2CCD6"/>
                </a:solidFill>
                <a:highlight>
                  <a:srgbClr val="292D3E"/>
                </a:highlight>
                <a:latin typeface="Consolas"/>
                <a:ea typeface="Consolas"/>
                <a:cs typeface="Consolas"/>
                <a:sym typeface="Consolas"/>
              </a:rPr>
              <a:t>get_db</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cursor </a:t>
            </a:r>
            <a:r>
              <a:rPr lang="es-419" sz="1200" b="0" i="0" u="none" strike="noStrike" cap="none">
                <a:solidFill>
                  <a:srgbClr val="C792EA"/>
                </a:solidFill>
                <a:highlight>
                  <a:srgbClr val="292D3E"/>
                </a:highlight>
                <a:latin typeface="Consolas"/>
                <a:ea typeface="Consolas"/>
                <a:cs typeface="Consolas"/>
                <a:sym typeface="Consolas"/>
              </a:rPr>
              <a:t>=</a:t>
            </a:r>
            <a:r>
              <a:rPr lang="es-419" sz="1200" b="0" i="0" u="none" strike="noStrike" cap="none">
                <a:solidFill>
                  <a:srgbClr val="BFC7D5"/>
                </a:solidFill>
                <a:highlight>
                  <a:srgbClr val="292D3E"/>
                </a:highlight>
                <a:latin typeface="Consolas"/>
                <a:ea typeface="Consolas"/>
                <a:cs typeface="Consolas"/>
                <a:sym typeface="Consolas"/>
              </a:rPr>
              <a:t> db.</a:t>
            </a:r>
            <a:r>
              <a:rPr lang="es-419" sz="1200" b="0" i="0" u="none" strike="noStrike" cap="none">
                <a:solidFill>
                  <a:srgbClr val="B2CCD6"/>
                </a:solidFill>
                <a:highlight>
                  <a:srgbClr val="292D3E"/>
                </a:highlight>
                <a:latin typeface="Consolas"/>
                <a:ea typeface="Consolas"/>
                <a:cs typeface="Consolas"/>
                <a:sym typeface="Consolas"/>
              </a:rPr>
              <a:t>cursor</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cursor.</a:t>
            </a:r>
            <a:r>
              <a:rPr lang="es-419" sz="1200" b="0" i="0" u="none" strike="noStrike" cap="none">
                <a:solidFill>
                  <a:srgbClr val="B2CCD6"/>
                </a:solidFill>
                <a:highlight>
                  <a:srgbClr val="292D3E"/>
                </a:highlight>
                <a:latin typeface="Consolas"/>
                <a:ea typeface="Consolas"/>
                <a:cs typeface="Consolas"/>
                <a:sym typeface="Consolas"/>
              </a:rPr>
              <a:t>execute</a:t>
            </a:r>
            <a:r>
              <a:rPr lang="es-419" sz="1200" b="0" i="0" u="none" strike="noStrike" cap="none">
                <a:solidFill>
                  <a:srgbClr val="BFC7D5"/>
                </a:solidFill>
                <a:highlight>
                  <a:srgbClr val="292D3E"/>
                </a:highlight>
                <a:latin typeface="Consolas"/>
                <a:ea typeface="Consolas"/>
                <a:cs typeface="Consolas"/>
                <a:sym typeface="Consolas"/>
              </a:rPr>
              <a:t>(</a:t>
            </a:r>
            <a:r>
              <a:rPr lang="es-419" sz="1200" b="0" i="0" u="none" strike="noStrike" cap="none">
                <a:solidFill>
                  <a:srgbClr val="D9F5DD"/>
                </a:solidFill>
                <a:highlight>
                  <a:srgbClr val="292D3E"/>
                </a:highlight>
                <a:latin typeface="Consolas"/>
                <a:ea typeface="Consolas"/>
                <a:cs typeface="Consolas"/>
                <a:sym typeface="Consolas"/>
              </a:rPr>
              <a:t>"</a:t>
            </a:r>
            <a:r>
              <a:rPr lang="es-419" sz="1200" b="0" i="0" u="none" strike="noStrike" cap="none">
                <a:solidFill>
                  <a:srgbClr val="C3E88D"/>
                </a:solidFill>
                <a:highlight>
                  <a:srgbClr val="292D3E"/>
                </a:highlight>
                <a:latin typeface="Consolas"/>
                <a:ea typeface="Consolas"/>
                <a:cs typeface="Consolas"/>
                <a:sym typeface="Consolas"/>
              </a:rPr>
              <a:t>DELETE FROM movies WHERE id_movie = </a:t>
            </a:r>
            <a:r>
              <a:rPr lang="es-419" sz="1200" b="0" i="0" u="none" strike="noStrike" cap="none">
                <a:solidFill>
                  <a:srgbClr val="82AAFF"/>
                </a:solidFill>
                <a:highlight>
                  <a:srgbClr val="292D3E"/>
                </a:highlight>
                <a:latin typeface="Consolas"/>
                <a:ea typeface="Consolas"/>
                <a:cs typeface="Consolas"/>
                <a:sym typeface="Consolas"/>
              </a:rPr>
              <a:t>%s</a:t>
            </a:r>
            <a:r>
              <a:rPr lang="es-419" sz="1200" b="0" i="0" u="none" strike="noStrike" cap="none">
                <a:solidFill>
                  <a:srgbClr val="D9F5DD"/>
                </a:solidFill>
                <a:highlight>
                  <a:srgbClr val="292D3E"/>
                </a:highlight>
                <a:latin typeface="Consolas"/>
                <a:ea typeface="Consolas"/>
                <a:cs typeface="Consolas"/>
                <a:sym typeface="Consolas"/>
              </a:rPr>
              <a:t>",</a:t>
            </a:r>
            <a:r>
              <a:rPr lang="es-419" sz="1200" b="0" i="0" u="none" strike="noStrike" cap="none">
                <a:solidFill>
                  <a:srgbClr val="7986E7"/>
                </a:solidFill>
                <a:highlight>
                  <a:srgbClr val="292D3E"/>
                </a:highlight>
                <a:latin typeface="Consolas"/>
                <a:ea typeface="Consolas"/>
                <a:cs typeface="Consolas"/>
                <a:sym typeface="Consolas"/>
              </a:rPr>
              <a:t> (</a:t>
            </a:r>
            <a:r>
              <a:rPr lang="es-419" sz="1200" b="0" i="0" u="none" strike="noStrike" cap="none">
                <a:solidFill>
                  <a:srgbClr val="8EACE3"/>
                </a:solidFill>
                <a:highlight>
                  <a:srgbClr val="292D3E"/>
                </a:highlight>
                <a:latin typeface="Consolas"/>
                <a:ea typeface="Consolas"/>
                <a:cs typeface="Consolas"/>
                <a:sym typeface="Consolas"/>
              </a:rPr>
              <a:t>self</a:t>
            </a:r>
            <a:r>
              <a:rPr lang="es-419" sz="1200" b="0" i="0" u="none" strike="noStrike" cap="none">
                <a:solidFill>
                  <a:srgbClr val="7986E7"/>
                </a:solidFill>
                <a:highlight>
                  <a:srgbClr val="292D3E"/>
                </a:highlight>
                <a:latin typeface="Consolas"/>
                <a:ea typeface="Consolas"/>
                <a:cs typeface="Consolas"/>
                <a:sym typeface="Consolas"/>
              </a:rPr>
              <a:t>.id_movie,)</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db.</a:t>
            </a:r>
            <a:r>
              <a:rPr lang="es-419" sz="1200" b="0" i="0" u="none" strike="noStrike" cap="none">
                <a:solidFill>
                  <a:srgbClr val="B2CCD6"/>
                </a:solidFill>
                <a:highlight>
                  <a:srgbClr val="292D3E"/>
                </a:highlight>
                <a:latin typeface="Consolas"/>
                <a:ea typeface="Consolas"/>
                <a:cs typeface="Consolas"/>
                <a:sym typeface="Consolas"/>
              </a:rPr>
              <a:t>commit</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cursor.</a:t>
            </a:r>
            <a:r>
              <a:rPr lang="es-419" sz="1200" b="0" i="0" u="none" strike="noStrike" cap="none">
                <a:solidFill>
                  <a:srgbClr val="B2CCD6"/>
                </a:solidFill>
                <a:highlight>
                  <a:srgbClr val="292D3E"/>
                </a:highlight>
                <a:latin typeface="Consolas"/>
                <a:ea typeface="Consolas"/>
                <a:cs typeface="Consolas"/>
                <a:sym typeface="Consolas"/>
              </a:rPr>
              <a:t>close</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endParaRPr sz="1050" b="0" i="0" u="none" strike="noStrike" cap="none">
              <a:solidFill>
                <a:srgbClr val="BFC7D5"/>
              </a:solidFill>
              <a:highlight>
                <a:srgbClr val="292D3E"/>
              </a:highlight>
              <a:latin typeface="Consolas"/>
              <a:ea typeface="Consolas"/>
              <a:cs typeface="Consolas"/>
              <a:sym typeface="Consolas"/>
            </a:endParaRPr>
          </a:p>
        </p:txBody>
      </p:sp>
      <p:sp>
        <p:nvSpPr>
          <p:cNvPr id="136" name="Google Shape;136;p12"/>
          <p:cNvSpPr txBox="1"/>
          <p:nvPr/>
        </p:nvSpPr>
        <p:spPr>
          <a:xfrm>
            <a:off x="441158" y="2740302"/>
            <a:ext cx="50452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serializador de una película</a:t>
            </a:r>
            <a:endParaRPr sz="1400" b="1" i="0" u="none" strike="noStrike" cap="none">
              <a:solidFill>
                <a:srgbClr val="333333"/>
              </a:solidFill>
              <a:latin typeface="Montserrat"/>
              <a:ea typeface="Montserrat"/>
              <a:cs typeface="Montserrat"/>
              <a:sym typeface="Montserrat"/>
            </a:endParaRPr>
          </a:p>
        </p:txBody>
      </p:sp>
      <p:sp>
        <p:nvSpPr>
          <p:cNvPr id="137" name="Google Shape;137;p12"/>
          <p:cNvSpPr txBox="1"/>
          <p:nvPr/>
        </p:nvSpPr>
        <p:spPr>
          <a:xfrm>
            <a:off x="2313100" y="3638975"/>
            <a:ext cx="5185200" cy="13314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00" b="0" i="0" u="none" strike="noStrike" cap="none">
                <a:solidFill>
                  <a:srgbClr val="C792EA"/>
                </a:solidFill>
                <a:highlight>
                  <a:srgbClr val="292D3E"/>
                </a:highlight>
                <a:latin typeface="Consolas"/>
                <a:ea typeface="Consolas"/>
                <a:cs typeface="Consolas"/>
                <a:sym typeface="Consolas"/>
              </a:rPr>
              <a:t>def</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2AAFF"/>
                </a:solidFill>
                <a:highlight>
                  <a:srgbClr val="292D3E"/>
                </a:highlight>
                <a:latin typeface="Consolas"/>
                <a:ea typeface="Consolas"/>
                <a:cs typeface="Consolas"/>
                <a:sym typeface="Consolas"/>
              </a:rPr>
              <a:t>serialize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89DDFF"/>
                </a:solidFill>
                <a:highlight>
                  <a:srgbClr val="292D3E"/>
                </a:highlight>
                <a:latin typeface="Consolas"/>
                <a:ea typeface="Consolas"/>
                <a:cs typeface="Consolas"/>
                <a:sym typeface="Consolas"/>
              </a:rPr>
              <a:t>self</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C792EA"/>
                </a:solidFill>
                <a:highlight>
                  <a:srgbClr val="292D3E"/>
                </a:highlight>
                <a:latin typeface="Consolas"/>
                <a:ea typeface="Consolas"/>
                <a:cs typeface="Consolas"/>
                <a:sym typeface="Consolas"/>
              </a:rPr>
              <a:t>return</a:t>
            </a:r>
            <a:r>
              <a:rPr lang="es-419" sz="10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id_movie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.id_movie,</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title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.title,</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director</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.director,</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release_date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.release_date</a:t>
            </a:r>
            <a:r>
              <a:rPr lang="es-419" sz="1050">
                <a:solidFill>
                  <a:srgbClr val="BFC7D5"/>
                </a:solidFill>
                <a:highlight>
                  <a:srgbClr val="292D3E"/>
                </a:highlight>
                <a:latin typeface="Consolas"/>
                <a:ea typeface="Consolas"/>
                <a:cs typeface="Consolas"/>
                <a:sym typeface="Consolas"/>
              </a:rPr>
              <a:t>.</a:t>
            </a:r>
            <a:r>
              <a:rPr lang="es-419" sz="1050">
                <a:solidFill>
                  <a:srgbClr val="B2CCD6"/>
                </a:solidFill>
                <a:highlight>
                  <a:srgbClr val="292D3E"/>
                </a:highlight>
                <a:latin typeface="Consolas"/>
                <a:ea typeface="Consolas"/>
                <a:cs typeface="Consolas"/>
                <a:sym typeface="Consolas"/>
              </a:rPr>
              <a:t>strftime</a:t>
            </a:r>
            <a:r>
              <a:rPr lang="es-419" sz="1050">
                <a:solidFill>
                  <a:srgbClr val="BFC7D5"/>
                </a:solidFill>
                <a:highlight>
                  <a:srgbClr val="292D3E"/>
                </a:highlight>
                <a:latin typeface="Consolas"/>
                <a:ea typeface="Consolas"/>
                <a:cs typeface="Consolas"/>
                <a:sym typeface="Consolas"/>
              </a:rPr>
              <a:t>(</a:t>
            </a:r>
            <a:r>
              <a:rPr lang="es-419" sz="1050">
                <a:solidFill>
                  <a:srgbClr val="D9F5DD"/>
                </a:solidFill>
                <a:highlight>
                  <a:srgbClr val="292D3E"/>
                </a:highlight>
                <a:latin typeface="Consolas"/>
                <a:ea typeface="Consolas"/>
                <a:cs typeface="Consolas"/>
                <a:sym typeface="Consolas"/>
              </a:rPr>
              <a:t>'</a:t>
            </a:r>
            <a:r>
              <a:rPr lang="es-419" sz="1050">
                <a:solidFill>
                  <a:srgbClr val="C3E88D"/>
                </a:solidFill>
                <a:highlight>
                  <a:srgbClr val="292D3E"/>
                </a:highlight>
                <a:latin typeface="Consolas"/>
                <a:ea typeface="Consolas"/>
                <a:cs typeface="Consolas"/>
                <a:sym typeface="Consolas"/>
              </a:rPr>
              <a:t>%Y-%m-</a:t>
            </a:r>
            <a:r>
              <a:rPr lang="es-419" sz="1050">
                <a:solidFill>
                  <a:srgbClr val="82AAFF"/>
                </a:solidFill>
                <a:highlight>
                  <a:srgbClr val="292D3E"/>
                </a:highlight>
                <a:latin typeface="Consolas"/>
                <a:ea typeface="Consolas"/>
                <a:cs typeface="Consolas"/>
                <a:sym typeface="Consolas"/>
              </a:rPr>
              <a:t>%d</a:t>
            </a:r>
            <a:r>
              <a:rPr lang="es-419" sz="1050">
                <a:solidFill>
                  <a:srgbClr val="D9F5DD"/>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banner</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.banner</a:t>
            </a:r>
            <a:endParaRPr sz="10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endParaRPr/>
          </a:p>
        </p:txBody>
      </p:sp>
      <p:sp>
        <p:nvSpPr>
          <p:cNvPr id="138" name="Google Shape;138;p12"/>
          <p:cNvSpPr txBox="1"/>
          <p:nvPr/>
        </p:nvSpPr>
        <p:spPr>
          <a:xfrm>
            <a:off x="503375" y="3048079"/>
            <a:ext cx="8199467"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Este método nos permitirá representar la instancia de un objeto de la clase Movie, como un diccionario. Esto nos resultará conveniente para que desde el controlador podamos hacer una conversión directa desde una representación de diccionario a formato JSON.</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p:nvPr/>
        </p:nvSpPr>
        <p:spPr>
          <a:xfrm>
            <a:off x="408742" y="554071"/>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
        <p:nvSpPr>
          <p:cNvPr id="144" name="Google Shape;144;p13"/>
          <p:cNvSpPr/>
          <p:nvPr/>
        </p:nvSpPr>
        <p:spPr>
          <a:xfrm>
            <a:off x="408742" y="1402377"/>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Traer todas las películas </a:t>
            </a:r>
            <a:endParaRPr/>
          </a:p>
        </p:txBody>
      </p:sp>
      <p:sp>
        <p:nvSpPr>
          <p:cNvPr id="145" name="Google Shape;145;p13"/>
          <p:cNvSpPr txBox="1"/>
          <p:nvPr/>
        </p:nvSpPr>
        <p:spPr>
          <a:xfrm>
            <a:off x="1624063" y="2146119"/>
            <a:ext cx="6088711" cy="1384995"/>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app.models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Movie</a:t>
            </a:r>
            <a:endParaRPr/>
          </a:p>
          <a:p>
            <a:pPr marL="0" marR="0" lvl="0" indent="0" algn="l" rtl="0">
              <a:lnSpc>
                <a:spcPct val="100000"/>
              </a:lnSpc>
              <a:spcBef>
                <a:spcPts val="0"/>
              </a:spcBef>
              <a:spcAft>
                <a:spcPts val="0"/>
              </a:spcAft>
              <a:buNone/>
            </a:pPr>
            <a:endParaRPr sz="1400" b="0" i="0" u="none" strike="noStrike" cap="none">
              <a:solidFill>
                <a:srgbClr val="C792EA"/>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get_all_movies</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movies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Movie.</a:t>
            </a:r>
            <a:r>
              <a:rPr lang="es-419" sz="1400" b="0" i="0" u="none" strike="noStrike" cap="none">
                <a:solidFill>
                  <a:srgbClr val="B2CCD6"/>
                </a:solidFill>
                <a:highlight>
                  <a:srgbClr val="292D3E"/>
                </a:highlight>
                <a:latin typeface="Consolas"/>
                <a:ea typeface="Consolas"/>
                <a:cs typeface="Consolas"/>
                <a:sym typeface="Consolas"/>
              </a:rPr>
              <a:t>get_all</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movie.</a:t>
            </a:r>
            <a:r>
              <a:rPr lang="es-419" sz="1400" b="0" i="0" u="none" strike="noStrike" cap="none">
                <a:solidFill>
                  <a:srgbClr val="B2CCD6"/>
                </a:solidFill>
                <a:highlight>
                  <a:srgbClr val="292D3E"/>
                </a:highlight>
                <a:latin typeface="Consolas"/>
                <a:ea typeface="Consolas"/>
                <a:cs typeface="Consolas"/>
                <a:sym typeface="Consolas"/>
              </a:rPr>
              <a:t>serialize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for</a:t>
            </a:r>
            <a:r>
              <a:rPr lang="es-419" sz="1400" b="0" i="0" u="none" strike="noStrike" cap="none">
                <a:solidFill>
                  <a:srgbClr val="7986E7"/>
                </a:solidFill>
                <a:highlight>
                  <a:srgbClr val="292D3E"/>
                </a:highlight>
                <a:latin typeface="Consolas"/>
                <a:ea typeface="Consolas"/>
                <a:cs typeface="Consolas"/>
                <a:sym typeface="Consolas"/>
              </a:rPr>
              <a:t> movie </a:t>
            </a:r>
            <a:r>
              <a:rPr lang="es-419" sz="1400" b="0" i="0" u="none" strike="noStrike" cap="none">
                <a:solidFill>
                  <a:srgbClr val="C792EA"/>
                </a:solidFill>
                <a:highlight>
                  <a:srgbClr val="292D3E"/>
                </a:highlight>
                <a:latin typeface="Consolas"/>
                <a:ea typeface="Consolas"/>
                <a:cs typeface="Consolas"/>
                <a:sym typeface="Consolas"/>
              </a:rPr>
              <a:t>in</a:t>
            </a:r>
            <a:r>
              <a:rPr lang="es-419" sz="1400" b="0" i="0" u="none" strike="noStrike" cap="none">
                <a:solidFill>
                  <a:srgbClr val="7986E7"/>
                </a:solidFill>
                <a:highlight>
                  <a:srgbClr val="292D3E"/>
                </a:highlight>
                <a:latin typeface="Consolas"/>
                <a:ea typeface="Consolas"/>
                <a:cs typeface="Consolas"/>
                <a:sym typeface="Consolas"/>
              </a:rPr>
              <a:t> movies</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BFC7D5"/>
              </a:solidFill>
              <a:highlight>
                <a:srgbClr val="292D3E"/>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p:nvPr/>
        </p:nvSpPr>
        <p:spPr>
          <a:xfrm>
            <a:off x="408742" y="1259253"/>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Traer una película</a:t>
            </a:r>
            <a:endParaRPr/>
          </a:p>
        </p:txBody>
      </p:sp>
      <p:sp>
        <p:nvSpPr>
          <p:cNvPr id="151" name="Google Shape;151;p14"/>
          <p:cNvSpPr txBox="1"/>
          <p:nvPr/>
        </p:nvSpPr>
        <p:spPr>
          <a:xfrm>
            <a:off x="938253" y="2019282"/>
            <a:ext cx="7267493" cy="116955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get_movie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89DDFF"/>
                </a:solidFill>
                <a:highlight>
                  <a:srgbClr val="292D3E"/>
                </a:highlight>
                <a:latin typeface="Consolas"/>
                <a:ea typeface="Consolas"/>
                <a:cs typeface="Consolas"/>
                <a:sym typeface="Consolas"/>
              </a:rPr>
              <a:t>movie_id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movie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Movie.</a:t>
            </a:r>
            <a:r>
              <a:rPr lang="es-419" sz="1400" b="0" i="0" u="none" strike="noStrike" cap="none">
                <a:solidFill>
                  <a:srgbClr val="B2CCD6"/>
                </a:solidFill>
                <a:highlight>
                  <a:srgbClr val="292D3E"/>
                </a:highlight>
                <a:latin typeface="Consolas"/>
                <a:ea typeface="Consolas"/>
                <a:cs typeface="Consolas"/>
                <a:sym typeface="Consolas"/>
              </a:rPr>
              <a:t>get_by_id</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movie_id</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if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not</a:t>
            </a:r>
            <a:r>
              <a:rPr lang="es-419" sz="1400" b="0" i="0" u="none" strike="noStrike" cap="none">
                <a:solidFill>
                  <a:srgbClr val="BFC7D5"/>
                </a:solidFill>
                <a:highlight>
                  <a:srgbClr val="292D3E"/>
                </a:highlight>
                <a:latin typeface="Consolas"/>
                <a:ea typeface="Consolas"/>
                <a:cs typeface="Consolas"/>
                <a:sym typeface="Consolas"/>
              </a:rPr>
              <a:t> movie:</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Movie not found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F78C6C"/>
                </a:solidFill>
                <a:highlight>
                  <a:srgbClr val="292D3E"/>
                </a:highlight>
                <a:latin typeface="Consolas"/>
                <a:ea typeface="Consolas"/>
                <a:cs typeface="Consolas"/>
                <a:sym typeface="Consolas"/>
              </a:rPr>
              <a:t>404</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movie.</a:t>
            </a:r>
            <a:r>
              <a:rPr lang="es-419" sz="1400" b="0" i="0" u="none" strike="noStrike" cap="none">
                <a:solidFill>
                  <a:srgbClr val="B2CCD6"/>
                </a:solidFill>
                <a:highlight>
                  <a:srgbClr val="292D3E"/>
                </a:highlight>
                <a:latin typeface="Consolas"/>
                <a:ea typeface="Consolas"/>
                <a:cs typeface="Consolas"/>
                <a:sym typeface="Consolas"/>
              </a:rPr>
              <a:t>serialize</a:t>
            </a:r>
            <a:r>
              <a:rPr lang="es-419" sz="1400" b="0" i="0" u="none" strike="noStrike" cap="none">
                <a:solidFill>
                  <a:srgbClr val="BFC7D5"/>
                </a:solidFill>
                <a:highlight>
                  <a:srgbClr val="292D3E"/>
                </a:highlight>
                <a:latin typeface="Consolas"/>
                <a:ea typeface="Consolas"/>
                <a:cs typeface="Consolas"/>
                <a:sym typeface="Consolas"/>
              </a:rPr>
              <a:t>())</a:t>
            </a:r>
            <a:endParaRPr/>
          </a:p>
        </p:txBody>
      </p:sp>
      <p:sp>
        <p:nvSpPr>
          <p:cNvPr id="152" name="Google Shape;152;p14"/>
          <p:cNvSpPr txBox="1"/>
          <p:nvPr/>
        </p:nvSpPr>
        <p:spPr>
          <a:xfrm>
            <a:off x="408742" y="554071"/>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5"/>
          <p:cNvSpPr/>
          <p:nvPr/>
        </p:nvSpPr>
        <p:spPr>
          <a:xfrm>
            <a:off x="408742" y="1265290"/>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Crear una película</a:t>
            </a:r>
            <a:endParaRPr/>
          </a:p>
        </p:txBody>
      </p:sp>
      <p:sp>
        <p:nvSpPr>
          <p:cNvPr id="158" name="Google Shape;158;p15"/>
          <p:cNvSpPr txBox="1"/>
          <p:nvPr/>
        </p:nvSpPr>
        <p:spPr>
          <a:xfrm>
            <a:off x="508885" y="1957367"/>
            <a:ext cx="7479246" cy="1815882"/>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create_movie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data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request.json</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new_movie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Movie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title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data</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title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director</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data</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director</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release_date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data</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release_date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banner</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data</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banner</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new_movie.</a:t>
            </a:r>
            <a:r>
              <a:rPr lang="es-419" sz="1400" b="0" i="0" u="none" strike="noStrike" cap="none">
                <a:solidFill>
                  <a:srgbClr val="B2CCD6"/>
                </a:solidFill>
                <a:highlight>
                  <a:srgbClr val="292D3E"/>
                </a:highlight>
                <a:latin typeface="Consolas"/>
                <a:ea typeface="Consolas"/>
                <a:cs typeface="Consolas"/>
                <a:sym typeface="Consolas"/>
              </a:rPr>
              <a:t>save</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Movie created successfully</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F78C6C"/>
                </a:solidFill>
                <a:highlight>
                  <a:srgbClr val="292D3E"/>
                </a:highlight>
                <a:latin typeface="Consolas"/>
                <a:ea typeface="Consolas"/>
                <a:cs typeface="Consolas"/>
                <a:sym typeface="Consolas"/>
              </a:rPr>
              <a:t>201</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1400" b="0" i="0" u="none" strike="noStrike" cap="none">
                <a:solidFill>
                  <a:srgbClr val="BFC7D5"/>
                </a:solidFill>
                <a:highlight>
                  <a:srgbClr val="292D3E"/>
                </a:highlight>
                <a:latin typeface="Consolas"/>
                <a:ea typeface="Consolas"/>
                <a:cs typeface="Consolas"/>
                <a:sym typeface="Consolas"/>
              </a:rPr>
            </a:br>
            <a:endParaRPr sz="1400" b="0" i="0" u="none" strike="noStrike" cap="none">
              <a:solidFill>
                <a:srgbClr val="BFC7D5"/>
              </a:solidFill>
              <a:highlight>
                <a:srgbClr val="292D3E"/>
              </a:highlight>
              <a:latin typeface="Consolas"/>
              <a:ea typeface="Consolas"/>
              <a:cs typeface="Consolas"/>
              <a:sym typeface="Consolas"/>
            </a:endParaRPr>
          </a:p>
        </p:txBody>
      </p:sp>
      <p:sp>
        <p:nvSpPr>
          <p:cNvPr id="159" name="Google Shape;159;p15"/>
          <p:cNvSpPr txBox="1"/>
          <p:nvPr/>
        </p:nvSpPr>
        <p:spPr>
          <a:xfrm>
            <a:off x="408742" y="554071"/>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p:nvPr/>
        </p:nvSpPr>
        <p:spPr>
          <a:xfrm>
            <a:off x="408742" y="1265290"/>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Actualizar una película</a:t>
            </a:r>
            <a:endParaRPr/>
          </a:p>
        </p:txBody>
      </p:sp>
      <p:sp>
        <p:nvSpPr>
          <p:cNvPr id="165" name="Google Shape;165;p16"/>
          <p:cNvSpPr txBox="1"/>
          <p:nvPr/>
        </p:nvSpPr>
        <p:spPr>
          <a:xfrm>
            <a:off x="1536200" y="1746450"/>
            <a:ext cx="6249000" cy="2401200"/>
          </a:xfrm>
          <a:prstGeom prst="rect">
            <a:avLst/>
          </a:prstGeom>
          <a:solidFill>
            <a:srgbClr val="292D3E"/>
          </a:solid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s-419" sz="1200">
                <a:solidFill>
                  <a:srgbClr val="C792EA"/>
                </a:solidFill>
                <a:highlight>
                  <a:srgbClr val="292D3E"/>
                </a:highlight>
                <a:latin typeface="Consolas"/>
                <a:ea typeface="Consolas"/>
                <a:cs typeface="Consolas"/>
                <a:sym typeface="Consolas"/>
              </a:rPr>
              <a:t>def</a:t>
            </a:r>
            <a:r>
              <a:rPr lang="es-419" sz="1200">
                <a:solidFill>
                  <a:srgbClr val="BFC7D5"/>
                </a:solidFill>
                <a:highlight>
                  <a:srgbClr val="292D3E"/>
                </a:highlight>
                <a:latin typeface="Consolas"/>
                <a:ea typeface="Consolas"/>
                <a:cs typeface="Consolas"/>
                <a:sym typeface="Consolas"/>
              </a:rPr>
              <a:t> </a:t>
            </a:r>
            <a:r>
              <a:rPr lang="es-419" sz="1200">
                <a:solidFill>
                  <a:srgbClr val="82AAFF"/>
                </a:solidFill>
                <a:highlight>
                  <a:srgbClr val="292D3E"/>
                </a:highlight>
                <a:latin typeface="Consolas"/>
                <a:ea typeface="Consolas"/>
                <a:cs typeface="Consolas"/>
                <a:sym typeface="Consolas"/>
              </a:rPr>
              <a:t>update_movie</a:t>
            </a:r>
            <a:r>
              <a:rPr lang="es-419" sz="1200">
                <a:solidFill>
                  <a:srgbClr val="D9F5DD"/>
                </a:solidFill>
                <a:highlight>
                  <a:srgbClr val="292D3E"/>
                </a:highlight>
                <a:latin typeface="Consolas"/>
                <a:ea typeface="Consolas"/>
                <a:cs typeface="Consolas"/>
                <a:sym typeface="Consolas"/>
              </a:rPr>
              <a:t>(</a:t>
            </a:r>
            <a:r>
              <a:rPr lang="es-419" sz="1200">
                <a:solidFill>
                  <a:srgbClr val="89DDFF"/>
                </a:solidFill>
                <a:highlight>
                  <a:srgbClr val="292D3E"/>
                </a:highlight>
                <a:latin typeface="Consolas"/>
                <a:ea typeface="Consolas"/>
                <a:cs typeface="Consolas"/>
                <a:sym typeface="Consolas"/>
              </a:rPr>
              <a:t>movie_id</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Movie.</a:t>
            </a:r>
            <a:r>
              <a:rPr lang="es-419" sz="1200">
                <a:solidFill>
                  <a:srgbClr val="B2CCD6"/>
                </a:solidFill>
                <a:highlight>
                  <a:srgbClr val="292D3E"/>
                </a:highlight>
                <a:latin typeface="Consolas"/>
                <a:ea typeface="Consolas"/>
                <a:cs typeface="Consolas"/>
                <a:sym typeface="Consolas"/>
              </a:rPr>
              <a:t>get_by_id</a:t>
            </a:r>
            <a:r>
              <a:rPr lang="es-419" sz="1200">
                <a:solidFill>
                  <a:srgbClr val="BFC7D5"/>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movie_id</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a:t>
            </a:r>
            <a:r>
              <a:rPr lang="es-419" sz="1200">
                <a:solidFill>
                  <a:srgbClr val="C792EA"/>
                </a:solidFill>
                <a:highlight>
                  <a:srgbClr val="292D3E"/>
                </a:highlight>
                <a:latin typeface="Consolas"/>
                <a:ea typeface="Consolas"/>
                <a:cs typeface="Consolas"/>
                <a:sym typeface="Consolas"/>
              </a:rPr>
              <a:t>if</a:t>
            </a:r>
            <a:r>
              <a:rPr lang="es-419" sz="1200">
                <a:solidFill>
                  <a:srgbClr val="BFC7D5"/>
                </a:solidFill>
                <a:highlight>
                  <a:srgbClr val="292D3E"/>
                </a:highlight>
                <a:latin typeface="Consolas"/>
                <a:ea typeface="Consolas"/>
                <a:cs typeface="Consolas"/>
                <a:sym typeface="Consolas"/>
              </a:rPr>
              <a:t> </a:t>
            </a:r>
            <a:r>
              <a:rPr lang="es-419" sz="1200">
                <a:solidFill>
                  <a:srgbClr val="C792EA"/>
                </a:solidFill>
                <a:highlight>
                  <a:srgbClr val="292D3E"/>
                </a:highlight>
                <a:latin typeface="Consolas"/>
                <a:ea typeface="Consolas"/>
                <a:cs typeface="Consolas"/>
                <a:sym typeface="Consolas"/>
              </a:rPr>
              <a:t>not</a:t>
            </a:r>
            <a:r>
              <a:rPr lang="es-419" sz="1200">
                <a:solidFill>
                  <a:srgbClr val="BFC7D5"/>
                </a:solidFill>
                <a:highlight>
                  <a:srgbClr val="292D3E"/>
                </a:highlight>
                <a:latin typeface="Consolas"/>
                <a:ea typeface="Consolas"/>
                <a:cs typeface="Consolas"/>
                <a:sym typeface="Consolas"/>
              </a:rPr>
              <a:t> movie:</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a:t>
            </a:r>
            <a:r>
              <a:rPr lang="es-419" sz="1200">
                <a:solidFill>
                  <a:srgbClr val="C792EA"/>
                </a:solidFill>
                <a:highlight>
                  <a:srgbClr val="292D3E"/>
                </a:highlight>
                <a:latin typeface="Consolas"/>
                <a:ea typeface="Consolas"/>
                <a:cs typeface="Consolas"/>
                <a:sym typeface="Consolas"/>
              </a:rPr>
              <a:t>return</a:t>
            </a:r>
            <a:r>
              <a:rPr lang="es-419" sz="1200">
                <a:solidFill>
                  <a:srgbClr val="BFC7D5"/>
                </a:solidFill>
                <a:highlight>
                  <a:srgbClr val="292D3E"/>
                </a:highlight>
                <a:latin typeface="Consolas"/>
                <a:ea typeface="Consolas"/>
                <a:cs typeface="Consolas"/>
                <a:sym typeface="Consolas"/>
              </a:rPr>
              <a:t> </a:t>
            </a:r>
            <a:r>
              <a:rPr lang="es-419" sz="1200">
                <a:solidFill>
                  <a:srgbClr val="B2CCD6"/>
                </a:solidFill>
                <a:highlight>
                  <a:srgbClr val="292D3E"/>
                </a:highlight>
                <a:latin typeface="Consolas"/>
                <a:ea typeface="Consolas"/>
                <a:cs typeface="Consolas"/>
                <a:sym typeface="Consolas"/>
              </a:rPr>
              <a:t>jsonify</a:t>
            </a:r>
            <a:r>
              <a:rPr lang="es-419" sz="1200">
                <a:solidFill>
                  <a:srgbClr val="BFC7D5"/>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message</a:t>
            </a:r>
            <a:r>
              <a:rPr lang="es-419" sz="1200">
                <a:solidFill>
                  <a:srgbClr val="D9F5DD"/>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 </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Movie not found</a:t>
            </a:r>
            <a:r>
              <a:rPr lang="es-419" sz="1200">
                <a:solidFill>
                  <a:srgbClr val="D9F5DD"/>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a:t>
            </a:r>
            <a:r>
              <a:rPr lang="es-419" sz="1200">
                <a:solidFill>
                  <a:srgbClr val="F78C6C"/>
                </a:solidFill>
                <a:highlight>
                  <a:srgbClr val="292D3E"/>
                </a:highlight>
                <a:latin typeface="Consolas"/>
                <a:ea typeface="Consolas"/>
                <a:cs typeface="Consolas"/>
                <a:sym typeface="Consolas"/>
              </a:rPr>
              <a:t>404</a:t>
            </a:r>
            <a:endParaRPr sz="1200">
              <a:solidFill>
                <a:srgbClr val="F78C6C"/>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data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request.json</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movie.title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data[</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title</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movie.director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data[</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director</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movie.release_date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data[</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release_date</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movie.banner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data[</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banner</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a:t>
            </a:r>
            <a:r>
              <a:rPr lang="es-419" sz="1200">
                <a:solidFill>
                  <a:srgbClr val="B2CCD6"/>
                </a:solidFill>
                <a:highlight>
                  <a:srgbClr val="292D3E"/>
                </a:highlight>
                <a:latin typeface="Consolas"/>
                <a:ea typeface="Consolas"/>
                <a:cs typeface="Consolas"/>
                <a:sym typeface="Consolas"/>
              </a:rPr>
              <a:t>save</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200">
                <a:solidFill>
                  <a:srgbClr val="BFC7D5"/>
                </a:solidFill>
                <a:highlight>
                  <a:srgbClr val="292D3E"/>
                </a:highlight>
                <a:latin typeface="Consolas"/>
                <a:ea typeface="Consolas"/>
                <a:cs typeface="Consolas"/>
                <a:sym typeface="Consolas"/>
              </a:rPr>
              <a:t>    </a:t>
            </a:r>
            <a:r>
              <a:rPr lang="es-419" sz="1200">
                <a:solidFill>
                  <a:srgbClr val="C792EA"/>
                </a:solidFill>
                <a:highlight>
                  <a:srgbClr val="292D3E"/>
                </a:highlight>
                <a:latin typeface="Consolas"/>
                <a:ea typeface="Consolas"/>
                <a:cs typeface="Consolas"/>
                <a:sym typeface="Consolas"/>
              </a:rPr>
              <a:t>return</a:t>
            </a:r>
            <a:r>
              <a:rPr lang="es-419" sz="1200">
                <a:solidFill>
                  <a:srgbClr val="BFC7D5"/>
                </a:solidFill>
                <a:highlight>
                  <a:srgbClr val="292D3E"/>
                </a:highlight>
                <a:latin typeface="Consolas"/>
                <a:ea typeface="Consolas"/>
                <a:cs typeface="Consolas"/>
                <a:sym typeface="Consolas"/>
              </a:rPr>
              <a:t> </a:t>
            </a:r>
            <a:r>
              <a:rPr lang="es-419" sz="1200">
                <a:solidFill>
                  <a:srgbClr val="B2CCD6"/>
                </a:solidFill>
                <a:highlight>
                  <a:srgbClr val="292D3E"/>
                </a:highlight>
                <a:latin typeface="Consolas"/>
                <a:ea typeface="Consolas"/>
                <a:cs typeface="Consolas"/>
                <a:sym typeface="Consolas"/>
              </a:rPr>
              <a:t>jsonify</a:t>
            </a:r>
            <a:r>
              <a:rPr lang="es-419" sz="1200">
                <a:solidFill>
                  <a:srgbClr val="BFC7D5"/>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message</a:t>
            </a:r>
            <a:r>
              <a:rPr lang="es-419" sz="1200">
                <a:solidFill>
                  <a:srgbClr val="D9F5DD"/>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 </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Movie updated successfully</a:t>
            </a:r>
            <a:r>
              <a:rPr lang="es-419" sz="1200">
                <a:solidFill>
                  <a:srgbClr val="D9F5DD"/>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)ä</a:t>
            </a:r>
            <a:endParaRPr sz="1100">
              <a:solidFill>
                <a:srgbClr val="C792EA"/>
              </a:solidFill>
              <a:highlight>
                <a:srgbClr val="292D3E"/>
              </a:highlight>
              <a:latin typeface="Consolas"/>
              <a:ea typeface="Consolas"/>
              <a:cs typeface="Consolas"/>
              <a:sym typeface="Consolas"/>
            </a:endParaRPr>
          </a:p>
        </p:txBody>
      </p:sp>
      <p:sp>
        <p:nvSpPr>
          <p:cNvPr id="166" name="Google Shape;166;p16"/>
          <p:cNvSpPr txBox="1"/>
          <p:nvPr/>
        </p:nvSpPr>
        <p:spPr>
          <a:xfrm>
            <a:off x="408742" y="554071"/>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p:nvPr/>
        </p:nvSpPr>
        <p:spPr>
          <a:xfrm>
            <a:off x="408742" y="1265290"/>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Eliminar una película</a:t>
            </a:r>
            <a:endParaRPr/>
          </a:p>
        </p:txBody>
      </p:sp>
      <p:sp>
        <p:nvSpPr>
          <p:cNvPr id="172" name="Google Shape;172;p17"/>
          <p:cNvSpPr txBox="1"/>
          <p:nvPr/>
        </p:nvSpPr>
        <p:spPr>
          <a:xfrm>
            <a:off x="1460058" y="2041992"/>
            <a:ext cx="6223884" cy="1384995"/>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delete_movie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89DDFF"/>
                </a:solidFill>
                <a:highlight>
                  <a:srgbClr val="292D3E"/>
                </a:highlight>
                <a:latin typeface="Consolas"/>
                <a:ea typeface="Consolas"/>
                <a:cs typeface="Consolas"/>
                <a:sym typeface="Consolas"/>
              </a:rPr>
              <a:t>movie_id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movie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Movie.</a:t>
            </a:r>
            <a:r>
              <a:rPr lang="es-419" sz="1400" b="0" i="0" u="none" strike="noStrike" cap="none">
                <a:solidFill>
                  <a:srgbClr val="B2CCD6"/>
                </a:solidFill>
                <a:highlight>
                  <a:srgbClr val="292D3E"/>
                </a:highlight>
                <a:latin typeface="Consolas"/>
                <a:ea typeface="Consolas"/>
                <a:cs typeface="Consolas"/>
                <a:sym typeface="Consolas"/>
              </a:rPr>
              <a:t>get_by_id</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movie_id</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if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not</a:t>
            </a:r>
            <a:r>
              <a:rPr lang="es-419" sz="1400" b="0" i="0" u="none" strike="noStrike" cap="none">
                <a:solidFill>
                  <a:srgbClr val="BFC7D5"/>
                </a:solidFill>
                <a:highlight>
                  <a:srgbClr val="292D3E"/>
                </a:highlight>
                <a:latin typeface="Consolas"/>
                <a:ea typeface="Consolas"/>
                <a:cs typeface="Consolas"/>
                <a:sym typeface="Consolas"/>
              </a:rPr>
              <a:t> movie:</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Movie not found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F78C6C"/>
                </a:solidFill>
                <a:highlight>
                  <a:srgbClr val="292D3E"/>
                </a:highlight>
                <a:latin typeface="Consolas"/>
                <a:ea typeface="Consolas"/>
                <a:cs typeface="Consolas"/>
                <a:sym typeface="Consolas"/>
              </a:rPr>
              <a:t>404</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movie.</a:t>
            </a:r>
            <a:r>
              <a:rPr lang="es-419" sz="1400" b="0" i="0" u="none" strike="noStrike" cap="none">
                <a:solidFill>
                  <a:srgbClr val="B2CCD6"/>
                </a:solidFill>
                <a:highlight>
                  <a:srgbClr val="292D3E"/>
                </a:highlight>
                <a:latin typeface="Consolas"/>
                <a:ea typeface="Consolas"/>
                <a:cs typeface="Consolas"/>
                <a:sym typeface="Consolas"/>
              </a:rPr>
              <a:t>delete</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Movie deleted successfully</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p:txBody>
      </p:sp>
      <p:sp>
        <p:nvSpPr>
          <p:cNvPr id="173" name="Google Shape;173;p17"/>
          <p:cNvSpPr txBox="1"/>
          <p:nvPr/>
        </p:nvSpPr>
        <p:spPr>
          <a:xfrm>
            <a:off x="408742" y="554071"/>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462330" y="759900"/>
            <a:ext cx="8097300" cy="3623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a:t>No te olvides de completar la asistencia y consultar dudas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419"/>
              <a:t>Recordá: </a:t>
            </a:r>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ctr" rtl="0">
              <a:lnSpc>
                <a:spcPct val="100000"/>
              </a:lnSpc>
              <a:spcBef>
                <a:spcPts val="0"/>
              </a:spcBef>
              <a:spcAft>
                <a:spcPts val="0"/>
              </a:spcAft>
              <a:buSzPts val="3700"/>
              <a:buNone/>
            </a:pPr>
            <a:r>
              <a:rPr lang="es-419" sz="3200"/>
              <a:t>TODO EN EL AULA VIRTUAL</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419"/>
              <a:t>Les damos la bienvenida</a:t>
            </a:r>
            <a:endParaRPr/>
          </a:p>
        </p:txBody>
      </p:sp>
      <p:sp>
        <p:nvSpPr>
          <p:cNvPr id="56" name="Google Shape;56;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Vamos a comenzar a grabar la clase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ctrTitle"/>
          </p:nvPr>
        </p:nvSpPr>
        <p:spPr>
          <a:xfrm>
            <a:off x="550350" y="286247"/>
            <a:ext cx="8043300" cy="84658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la Vista?</a:t>
            </a:r>
            <a:endParaRPr/>
          </a:p>
        </p:txBody>
      </p:sp>
      <p:sp>
        <p:nvSpPr>
          <p:cNvPr id="62" name="Google Shape;62;p3"/>
          <p:cNvSpPr txBox="1">
            <a:spLocks noGrp="1"/>
          </p:cNvSpPr>
          <p:nvPr>
            <p:ph type="subTitle" idx="1"/>
          </p:nvPr>
        </p:nvSpPr>
        <p:spPr>
          <a:xfrm>
            <a:off x="550350" y="1247100"/>
            <a:ext cx="8043300" cy="2649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700"/>
              <a:buNone/>
            </a:pPr>
            <a:r>
              <a:rPr lang="es-419"/>
              <a:t>La vista entre otras cosas contiene el código fuente necesario para responder a las acciones que el usuario solicita y servir como puente de interacción entre las vistas y el modelo de datos. Normalmente podemos tener más de una vista dependiendo la organización de nuestro proyecto y la magnitud de este. </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419"/>
              <a:t>La vista en este caso con FLASK y desarrollando una API-Rest será la encargada de gestionar las rutas de enlace y determinar cuál será la respuesta en cada url así como también la gestión de los datos que obtiene o solicita al modelo.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p:nvPr/>
        </p:nvSpPr>
        <p:spPr>
          <a:xfrm>
            <a:off x="170202" y="45755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a:t>
            </a:r>
            <a:r>
              <a:rPr lang="es-419" sz="2500" b="1">
                <a:solidFill>
                  <a:srgbClr val="333333"/>
                </a:solidFill>
                <a:latin typeface="Montserrat"/>
                <a:ea typeface="Montserrat"/>
                <a:cs typeface="Montserrat"/>
                <a:sym typeface="Montserrat"/>
              </a:rPr>
              <a:t>e métodos en la vista</a:t>
            </a:r>
            <a:endParaRPr sz="2500" b="1" i="0" u="none" strike="noStrike" cap="none">
              <a:solidFill>
                <a:srgbClr val="333333"/>
              </a:solidFill>
              <a:latin typeface="Montserrat"/>
              <a:ea typeface="Montserrat"/>
              <a:cs typeface="Montserrat"/>
              <a:sym typeface="Montserrat"/>
            </a:endParaRPr>
          </a:p>
        </p:txBody>
      </p:sp>
      <p:sp>
        <p:nvSpPr>
          <p:cNvPr id="68" name="Google Shape;68;p4"/>
          <p:cNvSpPr/>
          <p:nvPr/>
        </p:nvSpPr>
        <p:spPr>
          <a:xfrm>
            <a:off x="170202" y="978089"/>
            <a:ext cx="8799627"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000000"/>
                </a:solidFill>
                <a:latin typeface="Montserrat Medium"/>
                <a:ea typeface="Montserrat Medium"/>
                <a:cs typeface="Montserrat Medium"/>
                <a:sym typeface="Montserrat Medium"/>
              </a:rPr>
              <a:t>En el archivo </a:t>
            </a:r>
            <a:r>
              <a:rPr lang="es-419">
                <a:latin typeface="Montserrat Medium"/>
                <a:ea typeface="Montserrat Medium"/>
                <a:cs typeface="Montserrat Medium"/>
                <a:sym typeface="Montserrat Medium"/>
              </a:rPr>
              <a:t>views</a:t>
            </a:r>
            <a:r>
              <a:rPr lang="es-419" sz="1400" b="0" i="0" u="none" strike="noStrike" cap="none">
                <a:solidFill>
                  <a:srgbClr val="000000"/>
                </a:solidFill>
                <a:latin typeface="Montserrat Medium"/>
                <a:ea typeface="Montserrat Medium"/>
                <a:cs typeface="Montserrat Medium"/>
                <a:sym typeface="Montserrat Medium"/>
              </a:rPr>
              <a:t>.py de la aplicación vamos a crear distintas funciones que permitirán gestionar el CRUD de películas. Posteriormente en el archivo run.py se tendrá que asociar dichas funciones, con las URLs y métodos HTTP que queremos escuchar</a:t>
            </a:r>
            <a:endParaRPr/>
          </a:p>
        </p:txBody>
      </p:sp>
      <p:sp>
        <p:nvSpPr>
          <p:cNvPr id="69" name="Google Shape;69;p4"/>
          <p:cNvSpPr txBox="1"/>
          <p:nvPr/>
        </p:nvSpPr>
        <p:spPr>
          <a:xfrm>
            <a:off x="282450" y="2178362"/>
            <a:ext cx="3249000" cy="20319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700" b="0" i="0" u="none" strike="noStrike" cap="none">
                <a:solidFill>
                  <a:srgbClr val="C792EA"/>
                </a:solidFill>
                <a:highlight>
                  <a:srgbClr val="292D3E"/>
                </a:highlight>
                <a:latin typeface="Consolas"/>
                <a:ea typeface="Consolas"/>
                <a:cs typeface="Consolas"/>
                <a:sym typeface="Consolas"/>
              </a:rPr>
              <a:t>def</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get_all_movies</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movies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id_movie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F78C6C"/>
                </a:solidFill>
                <a:highlight>
                  <a:srgbClr val="292D3E"/>
                </a:highlight>
                <a:latin typeface="Consolas"/>
                <a:ea typeface="Consolas"/>
                <a:cs typeface="Consolas"/>
                <a:sym typeface="Consolas"/>
              </a:rPr>
              <a:t>1</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title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Pelicula</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director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Test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release_date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2024-01-01</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banner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banner.png</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id_movie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F78C6C"/>
                </a:solidFill>
                <a:highlight>
                  <a:srgbClr val="292D3E"/>
                </a:highlight>
                <a:latin typeface="Consolas"/>
                <a:ea typeface="Consolas"/>
                <a:cs typeface="Consolas"/>
                <a:sym typeface="Consolas"/>
              </a:rPr>
              <a:t>2</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title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Pelicula 2</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director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Test 2</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release_date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2024-01-01</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banner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banner2.png</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return</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B2CCD6"/>
                </a:solidFill>
                <a:highlight>
                  <a:srgbClr val="292D3E"/>
                </a:highlight>
                <a:latin typeface="Consolas"/>
                <a:ea typeface="Consolas"/>
                <a:cs typeface="Consolas"/>
                <a:sym typeface="Consolas"/>
              </a:rPr>
              <a:t>jsonify</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7986E7"/>
                </a:solidFill>
                <a:highlight>
                  <a:srgbClr val="292D3E"/>
                </a:highlight>
                <a:latin typeface="Consolas"/>
                <a:ea typeface="Consolas"/>
                <a:cs typeface="Consolas"/>
                <a:sym typeface="Consolas"/>
              </a:rPr>
              <a:t>movies</a:t>
            </a:r>
            <a:r>
              <a:rPr lang="es-419" sz="700" b="0" i="0" u="none" strike="noStrike" cap="none">
                <a:solidFill>
                  <a:srgbClr val="BFC7D5"/>
                </a:solidFill>
                <a:highlight>
                  <a:srgbClr val="292D3E"/>
                </a:highlight>
                <a:latin typeface="Consolas"/>
                <a:ea typeface="Consolas"/>
                <a:cs typeface="Consolas"/>
                <a:sym typeface="Consolas"/>
              </a:rPr>
              <a:t>)</a:t>
            </a:r>
            <a:endParaRPr/>
          </a:p>
        </p:txBody>
      </p:sp>
      <p:sp>
        <p:nvSpPr>
          <p:cNvPr id="70" name="Google Shape;70;p4"/>
          <p:cNvSpPr/>
          <p:nvPr/>
        </p:nvSpPr>
        <p:spPr>
          <a:xfrm>
            <a:off x="170200" y="1762375"/>
            <a:ext cx="464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Traer todas las películas </a:t>
            </a:r>
            <a:endParaRPr/>
          </a:p>
        </p:txBody>
      </p:sp>
      <p:sp>
        <p:nvSpPr>
          <p:cNvPr id="71" name="Google Shape;71;p4"/>
          <p:cNvSpPr/>
          <p:nvPr/>
        </p:nvSpPr>
        <p:spPr>
          <a:xfrm>
            <a:off x="6065616" y="3040446"/>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run.py</a:t>
            </a:r>
            <a:endParaRPr/>
          </a:p>
        </p:txBody>
      </p:sp>
      <p:sp>
        <p:nvSpPr>
          <p:cNvPr id="72" name="Google Shape;72;p4"/>
          <p:cNvSpPr txBox="1"/>
          <p:nvPr/>
        </p:nvSpPr>
        <p:spPr>
          <a:xfrm>
            <a:off x="4322293" y="3348182"/>
            <a:ext cx="4647536" cy="26161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app.</a:t>
            </a:r>
            <a:r>
              <a:rPr lang="es-419" sz="1050" b="0" i="0" u="none" strike="noStrike" cap="none">
                <a:solidFill>
                  <a:srgbClr val="B2CCD6"/>
                </a:solidFill>
                <a:highlight>
                  <a:srgbClr val="292D3E"/>
                </a:highlight>
                <a:latin typeface="Consolas"/>
                <a:ea typeface="Consolas"/>
                <a:cs typeface="Consolas"/>
                <a:sym typeface="Consolas"/>
              </a:rPr>
              <a:t>route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C3E88D"/>
                </a:solidFill>
                <a:highlight>
                  <a:srgbClr val="292D3E"/>
                </a:highlight>
                <a:latin typeface="Consolas"/>
                <a:ea typeface="Consolas"/>
                <a:cs typeface="Consolas"/>
                <a:sym typeface="Consolas"/>
              </a:rPr>
              <a:t>/api/movies/</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methods</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C3E88D"/>
                </a:solidFill>
                <a:highlight>
                  <a:srgbClr val="292D3E"/>
                </a:highlight>
                <a:latin typeface="Consolas"/>
                <a:ea typeface="Consolas"/>
                <a:cs typeface="Consolas"/>
                <a:sym typeface="Consolas"/>
              </a:rPr>
              <a:t>GET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get_all_movies</a:t>
            </a:r>
            <a:r>
              <a:rPr lang="es-419" sz="105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5"/>
          <p:cNvSpPr/>
          <p:nvPr/>
        </p:nvSpPr>
        <p:spPr>
          <a:xfrm>
            <a:off x="170202" y="1030253"/>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Traer una película</a:t>
            </a:r>
            <a:endParaRPr/>
          </a:p>
        </p:txBody>
      </p:sp>
      <p:sp>
        <p:nvSpPr>
          <p:cNvPr id="78" name="Google Shape;78;p5"/>
          <p:cNvSpPr/>
          <p:nvPr/>
        </p:nvSpPr>
        <p:spPr>
          <a:xfrm>
            <a:off x="6255218" y="1830746"/>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run.py</a:t>
            </a:r>
            <a:endParaRPr/>
          </a:p>
        </p:txBody>
      </p:sp>
      <p:sp>
        <p:nvSpPr>
          <p:cNvPr id="79" name="Google Shape;79;p5"/>
          <p:cNvSpPr txBox="1"/>
          <p:nvPr/>
        </p:nvSpPr>
        <p:spPr>
          <a:xfrm>
            <a:off x="4572000" y="2138482"/>
            <a:ext cx="4505415" cy="369332"/>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app.</a:t>
            </a:r>
            <a:r>
              <a:rPr lang="es-419" sz="900" b="0" i="0" u="none" strike="noStrike" cap="none">
                <a:solidFill>
                  <a:srgbClr val="B2CCD6"/>
                </a:solidFill>
                <a:highlight>
                  <a:srgbClr val="292D3E"/>
                </a:highlight>
                <a:latin typeface="Consolas"/>
                <a:ea typeface="Consolas"/>
                <a:cs typeface="Consolas"/>
                <a:sym typeface="Consolas"/>
              </a:rPr>
              <a:t>route</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/api/movies/</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 methods</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POST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create_movie</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app.</a:t>
            </a:r>
            <a:r>
              <a:rPr lang="es-419" sz="900" b="0" i="0" u="none" strike="noStrike" cap="none">
                <a:solidFill>
                  <a:srgbClr val="B2CCD6"/>
                </a:solidFill>
                <a:highlight>
                  <a:srgbClr val="292D3E"/>
                </a:highlight>
                <a:latin typeface="Consolas"/>
                <a:ea typeface="Consolas"/>
                <a:cs typeface="Consolas"/>
                <a:sym typeface="Consolas"/>
              </a:rPr>
              <a:t>route</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/api/movies/&lt;int:movie_id&gt;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 methods</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GET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get_movie</a:t>
            </a:r>
            <a:r>
              <a:rPr lang="es-419" sz="900" b="0" i="0" u="none" strike="noStrike" cap="none">
                <a:solidFill>
                  <a:srgbClr val="BFC7D5"/>
                </a:solidFill>
                <a:highlight>
                  <a:srgbClr val="292D3E"/>
                </a:highlight>
                <a:latin typeface="Consolas"/>
                <a:ea typeface="Consolas"/>
                <a:cs typeface="Consolas"/>
                <a:sym typeface="Consolas"/>
              </a:rPr>
              <a:t>)</a:t>
            </a:r>
            <a:endParaRPr/>
          </a:p>
        </p:txBody>
      </p:sp>
      <p:sp>
        <p:nvSpPr>
          <p:cNvPr id="80" name="Google Shape;80;p5"/>
          <p:cNvSpPr txBox="1"/>
          <p:nvPr/>
        </p:nvSpPr>
        <p:spPr>
          <a:xfrm>
            <a:off x="282814" y="1459512"/>
            <a:ext cx="3398640" cy="86177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00" b="0" i="0" u="none" strike="noStrike" cap="none">
                <a:solidFill>
                  <a:srgbClr val="C792EA"/>
                </a:solidFill>
                <a:highlight>
                  <a:srgbClr val="292D3E"/>
                </a:highlight>
                <a:latin typeface="Consolas"/>
                <a:ea typeface="Consolas"/>
                <a:cs typeface="Consolas"/>
                <a:sym typeface="Consolas"/>
              </a:rPr>
              <a:t>def</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2AAFF"/>
                </a:solidFill>
                <a:highlight>
                  <a:srgbClr val="292D3E"/>
                </a:highlight>
                <a:latin typeface="Consolas"/>
                <a:ea typeface="Consolas"/>
                <a:cs typeface="Consolas"/>
                <a:sym typeface="Consolas"/>
              </a:rPr>
              <a:t>get_movie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89DDFF"/>
                </a:solidFill>
                <a:highlight>
                  <a:srgbClr val="292D3E"/>
                </a:highlight>
                <a:latin typeface="Consolas"/>
                <a:ea typeface="Consolas"/>
                <a:cs typeface="Consolas"/>
                <a:sym typeface="Consolas"/>
              </a:rPr>
              <a:t>movie_id</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movie </a:t>
            </a:r>
            <a:r>
              <a:rPr lang="es-419" sz="1000" b="0" i="0" u="none" strike="noStrike" cap="none">
                <a:solidFill>
                  <a:srgbClr val="C792EA"/>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id_movie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:movie_id,</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C792EA"/>
                </a:solidFill>
                <a:highlight>
                  <a:srgbClr val="292D3E"/>
                </a:highlight>
                <a:latin typeface="Consolas"/>
                <a:ea typeface="Consolas"/>
                <a:cs typeface="Consolas"/>
                <a:sym typeface="Consolas"/>
              </a:rPr>
              <a:t>return</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B2CCD6"/>
                </a:solidFill>
                <a:highlight>
                  <a:srgbClr val="292D3E"/>
                </a:highlight>
                <a:latin typeface="Consolas"/>
                <a:ea typeface="Consolas"/>
                <a:cs typeface="Consolas"/>
                <a:sym typeface="Consolas"/>
              </a:rPr>
              <a:t>jsonify</a:t>
            </a:r>
            <a:r>
              <a:rPr lang="es-419" sz="1000" b="0" i="0" u="none" strike="noStrike" cap="none">
                <a:solidFill>
                  <a:srgbClr val="BFC7D5"/>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movie</a:t>
            </a:r>
            <a:r>
              <a:rPr lang="es-419" sz="1000" b="0" i="0" u="none" strike="noStrike" cap="none">
                <a:solidFill>
                  <a:srgbClr val="BFC7D5"/>
                </a:solidFill>
                <a:highlight>
                  <a:srgbClr val="292D3E"/>
                </a:highlight>
                <a:latin typeface="Consolas"/>
                <a:ea typeface="Consolas"/>
                <a:cs typeface="Consolas"/>
                <a:sym typeface="Consolas"/>
              </a:rPr>
              <a:t>)</a:t>
            </a:r>
            <a:endParaRPr/>
          </a:p>
        </p:txBody>
      </p:sp>
      <p:sp>
        <p:nvSpPr>
          <p:cNvPr id="81" name="Google Shape;81;p5"/>
          <p:cNvSpPr/>
          <p:nvPr/>
        </p:nvSpPr>
        <p:spPr>
          <a:xfrm>
            <a:off x="170201" y="282221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Crear una película</a:t>
            </a:r>
            <a:endParaRPr/>
          </a:p>
        </p:txBody>
      </p:sp>
      <p:sp>
        <p:nvSpPr>
          <p:cNvPr id="82" name="Google Shape;82;p5"/>
          <p:cNvSpPr txBox="1"/>
          <p:nvPr/>
        </p:nvSpPr>
        <p:spPr>
          <a:xfrm>
            <a:off x="170202" y="3199013"/>
            <a:ext cx="4647536" cy="707886"/>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def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create_movie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datos recibidos en formato json</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data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request.json</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return</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B2CCD6"/>
                </a:solidFill>
                <a:highlight>
                  <a:srgbClr val="292D3E"/>
                </a:highlight>
                <a:latin typeface="Consolas"/>
                <a:ea typeface="Consolas"/>
                <a:cs typeface="Consolas"/>
                <a:sym typeface="Consolas"/>
              </a:rPr>
              <a:t>jsonify</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message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Movie created successfully</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data</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:data}</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F78C6C"/>
                </a:solidFill>
                <a:highlight>
                  <a:srgbClr val="292D3E"/>
                </a:highlight>
                <a:latin typeface="Consolas"/>
                <a:ea typeface="Consolas"/>
                <a:cs typeface="Consolas"/>
                <a:sym typeface="Consolas"/>
              </a:rPr>
              <a:t>201</a:t>
            </a:r>
            <a:br>
              <a:rPr lang="es-419" sz="800" b="0" i="0" u="none" strike="noStrike" cap="none">
                <a:solidFill>
                  <a:srgbClr val="BFC7D5"/>
                </a:solidFill>
                <a:highlight>
                  <a:srgbClr val="292D3E"/>
                </a:highlight>
                <a:latin typeface="Consolas"/>
                <a:ea typeface="Consolas"/>
                <a:cs typeface="Consolas"/>
                <a:sym typeface="Consolas"/>
              </a:rPr>
            </a:br>
            <a:endParaRPr sz="800" b="0" i="0" u="none" strike="noStrike" cap="none">
              <a:solidFill>
                <a:srgbClr val="BFC7D5"/>
              </a:solidFill>
              <a:highlight>
                <a:srgbClr val="292D3E"/>
              </a:highlight>
              <a:latin typeface="Consolas"/>
              <a:ea typeface="Consolas"/>
              <a:cs typeface="Consolas"/>
              <a:sym typeface="Consolas"/>
            </a:endParaRPr>
          </a:p>
        </p:txBody>
      </p:sp>
      <p:sp>
        <p:nvSpPr>
          <p:cNvPr id="83" name="Google Shape;83;p5"/>
          <p:cNvSpPr txBox="1"/>
          <p:nvPr/>
        </p:nvSpPr>
        <p:spPr>
          <a:xfrm>
            <a:off x="170202" y="457553"/>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a:t>
            </a:r>
            <a:r>
              <a:rPr lang="es-419" sz="2500" b="1">
                <a:solidFill>
                  <a:srgbClr val="333333"/>
                </a:solidFill>
                <a:latin typeface="Montserrat"/>
                <a:ea typeface="Montserrat"/>
                <a:cs typeface="Montserrat"/>
                <a:sym typeface="Montserrat"/>
              </a:rPr>
              <a:t>e métodos en la vista</a:t>
            </a:r>
            <a:endParaRPr sz="2500" b="1" i="0" u="none" strike="noStrike" cap="none">
              <a:solidFill>
                <a:srgbClr val="333333"/>
              </a:solidFill>
              <a:latin typeface="Montserrat"/>
              <a:ea typeface="Montserrat"/>
              <a:cs typeface="Montserrat"/>
              <a:sym typeface="Montserra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E0A5547-38FA-01A8-BC5E-6A1DF7E770C1}"/>
                  </a:ext>
                </a:extLst>
              </p14:cNvPr>
              <p14:cNvContentPartPr/>
              <p14:nvPr/>
            </p14:nvContentPartPr>
            <p14:xfrm>
              <a:off x="938160" y="1542960"/>
              <a:ext cx="6934680" cy="2067480"/>
            </p14:xfrm>
          </p:contentPart>
        </mc:Choice>
        <mc:Fallback>
          <p:pic>
            <p:nvPicPr>
              <p:cNvPr id="2" name="Ink 1">
                <a:extLst>
                  <a:ext uri="{FF2B5EF4-FFF2-40B4-BE49-F238E27FC236}">
                    <a16:creationId xmlns:a16="http://schemas.microsoft.com/office/drawing/2014/main" id="{2E0A5547-38FA-01A8-BC5E-6A1DF7E770C1}"/>
                  </a:ext>
                </a:extLst>
              </p:cNvPr>
              <p:cNvPicPr/>
              <p:nvPr/>
            </p:nvPicPr>
            <p:blipFill>
              <a:blip r:embed="rId4"/>
              <a:stretch>
                <a:fillRect/>
              </a:stretch>
            </p:blipFill>
            <p:spPr>
              <a:xfrm>
                <a:off x="928800" y="1533600"/>
                <a:ext cx="6953400" cy="20862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p:nvPr/>
        </p:nvSpPr>
        <p:spPr>
          <a:xfrm>
            <a:off x="170202" y="1030253"/>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Actualizar una película</a:t>
            </a:r>
            <a:endParaRPr/>
          </a:p>
        </p:txBody>
      </p:sp>
      <p:sp>
        <p:nvSpPr>
          <p:cNvPr id="89" name="Google Shape;89;p6"/>
          <p:cNvSpPr/>
          <p:nvPr/>
        </p:nvSpPr>
        <p:spPr>
          <a:xfrm>
            <a:off x="6255218" y="1830746"/>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run.py</a:t>
            </a:r>
            <a:endParaRPr/>
          </a:p>
        </p:txBody>
      </p:sp>
      <p:sp>
        <p:nvSpPr>
          <p:cNvPr id="90" name="Google Shape;90;p6"/>
          <p:cNvSpPr txBox="1"/>
          <p:nvPr/>
        </p:nvSpPr>
        <p:spPr>
          <a:xfrm>
            <a:off x="4591671" y="2233196"/>
            <a:ext cx="4505415" cy="33855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app.</a:t>
            </a:r>
            <a:r>
              <a:rPr lang="es-419" sz="800" b="0" i="0" u="none" strike="noStrike" cap="none">
                <a:solidFill>
                  <a:srgbClr val="B2CCD6"/>
                </a:solidFill>
                <a:highlight>
                  <a:srgbClr val="292D3E"/>
                </a:highlight>
                <a:latin typeface="Consolas"/>
                <a:ea typeface="Consolas"/>
                <a:cs typeface="Consolas"/>
                <a:sym typeface="Consolas"/>
              </a:rPr>
              <a:t>route</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/api/movies/&lt;int:movie_id&gt;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methods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PUT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update_movie</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app.</a:t>
            </a:r>
            <a:r>
              <a:rPr lang="es-419" sz="800" b="0" i="0" u="none" strike="noStrike" cap="none">
                <a:solidFill>
                  <a:srgbClr val="B2CCD6"/>
                </a:solidFill>
                <a:highlight>
                  <a:srgbClr val="292D3E"/>
                </a:highlight>
                <a:latin typeface="Consolas"/>
                <a:ea typeface="Consolas"/>
                <a:cs typeface="Consolas"/>
                <a:sym typeface="Consolas"/>
              </a:rPr>
              <a:t>route</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/api/movies/&lt;int:movie_id&gt;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methods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DELETE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delete_movie</a:t>
            </a:r>
            <a:r>
              <a:rPr lang="es-419" sz="800" b="0" i="0" u="none" strike="noStrike" cap="none">
                <a:solidFill>
                  <a:srgbClr val="BFC7D5"/>
                </a:solidFill>
                <a:highlight>
                  <a:srgbClr val="292D3E"/>
                </a:highlight>
                <a:latin typeface="Consolas"/>
                <a:ea typeface="Consolas"/>
                <a:cs typeface="Consolas"/>
                <a:sym typeface="Consolas"/>
              </a:rPr>
              <a:t>)</a:t>
            </a:r>
            <a:endParaRPr/>
          </a:p>
        </p:txBody>
      </p:sp>
      <p:sp>
        <p:nvSpPr>
          <p:cNvPr id="91" name="Google Shape;91;p6"/>
          <p:cNvSpPr txBox="1"/>
          <p:nvPr/>
        </p:nvSpPr>
        <p:spPr>
          <a:xfrm>
            <a:off x="282814" y="1459512"/>
            <a:ext cx="3398640" cy="892552"/>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900" b="0" i="0" u="none" strike="noStrike" cap="none">
                <a:solidFill>
                  <a:srgbClr val="C792EA"/>
                </a:solidFill>
                <a:highlight>
                  <a:srgbClr val="292D3E"/>
                </a:highlight>
                <a:latin typeface="Consolas"/>
                <a:ea typeface="Consolas"/>
                <a:cs typeface="Consolas"/>
                <a:sym typeface="Consolas"/>
              </a:rPr>
              <a:t>def</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update_movie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movie_id</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697098"/>
                </a:solidFill>
                <a:highlight>
                  <a:srgbClr val="292D3E"/>
                </a:highlight>
                <a:latin typeface="Consolas"/>
                <a:ea typeface="Consolas"/>
                <a:cs typeface="Consolas"/>
                <a:sym typeface="Consolas"/>
              </a:rPr>
              <a:t>#</a:t>
            </a:r>
            <a:r>
              <a:rPr lang="es-419" sz="900" b="0" i="1" u="none" strike="noStrike" cap="none">
                <a:solidFill>
                  <a:srgbClr val="697098"/>
                </a:solidFill>
                <a:highlight>
                  <a:srgbClr val="292D3E"/>
                </a:highlight>
                <a:latin typeface="Consolas"/>
                <a:ea typeface="Consolas"/>
                <a:cs typeface="Consolas"/>
                <a:sym typeface="Consolas"/>
              </a:rPr>
              <a:t>datos recibidos en formato json</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data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request.json</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return</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B2CCD6"/>
                </a:solidFill>
                <a:highlight>
                  <a:srgbClr val="292D3E"/>
                </a:highlight>
                <a:latin typeface="Consolas"/>
                <a:ea typeface="Consolas"/>
                <a:cs typeface="Consolas"/>
                <a:sym typeface="Consolas"/>
              </a:rPr>
              <a:t>jsonify</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message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Movie updated successfully</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data</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:data,</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id</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:movie_id}</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endParaRPr sz="700" b="0" i="0" u="none" strike="noStrike" cap="none">
              <a:solidFill>
                <a:srgbClr val="BFC7D5"/>
              </a:solidFill>
              <a:highlight>
                <a:srgbClr val="292D3E"/>
              </a:highlight>
              <a:latin typeface="Consolas"/>
              <a:ea typeface="Consolas"/>
              <a:cs typeface="Consolas"/>
              <a:sym typeface="Consolas"/>
            </a:endParaRPr>
          </a:p>
        </p:txBody>
      </p:sp>
      <p:sp>
        <p:nvSpPr>
          <p:cNvPr id="92" name="Google Shape;92;p6"/>
          <p:cNvSpPr/>
          <p:nvPr/>
        </p:nvSpPr>
        <p:spPr>
          <a:xfrm>
            <a:off x="170201" y="282221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Eliminar una película</a:t>
            </a:r>
            <a:endParaRPr/>
          </a:p>
        </p:txBody>
      </p:sp>
      <p:sp>
        <p:nvSpPr>
          <p:cNvPr id="93" name="Google Shape;93;p6"/>
          <p:cNvSpPr txBox="1"/>
          <p:nvPr/>
        </p:nvSpPr>
        <p:spPr>
          <a:xfrm>
            <a:off x="267915" y="3354433"/>
            <a:ext cx="5448911"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00" b="0" i="0" u="none" strike="noStrike" cap="none">
                <a:solidFill>
                  <a:srgbClr val="C792EA"/>
                </a:solidFill>
                <a:highlight>
                  <a:srgbClr val="292D3E"/>
                </a:highlight>
                <a:latin typeface="Consolas"/>
                <a:ea typeface="Consolas"/>
                <a:cs typeface="Consolas"/>
                <a:sym typeface="Consolas"/>
              </a:rPr>
              <a:t>def</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2AAFF"/>
                </a:solidFill>
                <a:highlight>
                  <a:srgbClr val="292D3E"/>
                </a:highlight>
                <a:latin typeface="Consolas"/>
                <a:ea typeface="Consolas"/>
                <a:cs typeface="Consolas"/>
                <a:sym typeface="Consolas"/>
              </a:rPr>
              <a:t>delete_movie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89DDFF"/>
                </a:solidFill>
                <a:highlight>
                  <a:srgbClr val="292D3E"/>
                </a:highlight>
                <a:latin typeface="Consolas"/>
                <a:ea typeface="Consolas"/>
                <a:cs typeface="Consolas"/>
                <a:sym typeface="Consolas"/>
              </a:rPr>
              <a:t>movie_id</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C792EA"/>
                </a:solidFill>
                <a:highlight>
                  <a:srgbClr val="292D3E"/>
                </a:highlight>
                <a:latin typeface="Consolas"/>
                <a:ea typeface="Consolas"/>
                <a:cs typeface="Consolas"/>
                <a:sym typeface="Consolas"/>
              </a:rPr>
              <a:t>return</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B2CCD6"/>
                </a:solidFill>
                <a:highlight>
                  <a:srgbClr val="292D3E"/>
                </a:highlight>
                <a:latin typeface="Consolas"/>
                <a:ea typeface="Consolas"/>
                <a:cs typeface="Consolas"/>
                <a:sym typeface="Consolas"/>
              </a:rPr>
              <a:t>jsonify</a:t>
            </a:r>
            <a:r>
              <a:rPr lang="es-419" sz="1000" b="0" i="0" u="none" strike="noStrike" cap="none">
                <a:solidFill>
                  <a:srgbClr val="BFC7D5"/>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message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Movie deleted successfully</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id</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:movie_id}</a:t>
            </a:r>
            <a:r>
              <a:rPr lang="es-419" sz="1000" b="0" i="0" u="none" strike="noStrike" cap="none">
                <a:solidFill>
                  <a:srgbClr val="BFC7D5"/>
                </a:solidFill>
                <a:highlight>
                  <a:srgbClr val="292D3E"/>
                </a:highlight>
                <a:latin typeface="Consolas"/>
                <a:ea typeface="Consolas"/>
                <a:cs typeface="Consolas"/>
                <a:sym typeface="Consolas"/>
              </a:rPr>
              <a:t>)</a:t>
            </a:r>
            <a:br>
              <a:rPr lang="es-419" sz="800" b="0" i="0" u="none" strike="noStrike" cap="none">
                <a:solidFill>
                  <a:srgbClr val="BFC7D5"/>
                </a:solidFill>
                <a:highlight>
                  <a:srgbClr val="292D3E"/>
                </a:highlight>
                <a:latin typeface="Consolas"/>
                <a:ea typeface="Consolas"/>
                <a:cs typeface="Consolas"/>
                <a:sym typeface="Consolas"/>
              </a:rPr>
            </a:br>
            <a:endParaRPr sz="800" b="0" i="0" u="none" strike="noStrike" cap="none">
              <a:solidFill>
                <a:srgbClr val="BFC7D5"/>
              </a:solidFill>
              <a:highlight>
                <a:srgbClr val="292D3E"/>
              </a:highlight>
              <a:latin typeface="Consolas"/>
              <a:ea typeface="Consolas"/>
              <a:cs typeface="Consolas"/>
              <a:sym typeface="Consolas"/>
            </a:endParaRPr>
          </a:p>
        </p:txBody>
      </p:sp>
      <p:sp>
        <p:nvSpPr>
          <p:cNvPr id="94" name="Google Shape;94;p6"/>
          <p:cNvSpPr txBox="1"/>
          <p:nvPr/>
        </p:nvSpPr>
        <p:spPr>
          <a:xfrm>
            <a:off x="170202" y="457553"/>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a:t>
            </a:r>
            <a:r>
              <a:rPr lang="es-419" sz="2500" b="1">
                <a:solidFill>
                  <a:srgbClr val="333333"/>
                </a:solidFill>
                <a:latin typeface="Montserrat"/>
                <a:ea typeface="Montserrat"/>
                <a:cs typeface="Montserrat"/>
                <a:sym typeface="Montserrat"/>
              </a:rPr>
              <a:t>e métodos en la vista</a:t>
            </a:r>
            <a:endParaRPr sz="2500" b="1" i="0" u="none" strike="noStrike" cap="none">
              <a:solidFill>
                <a:srgbClr val="333333"/>
              </a:solidFill>
              <a:latin typeface="Montserrat"/>
              <a:ea typeface="Montserrat"/>
              <a:cs typeface="Montserrat"/>
              <a:sym typeface="Montserra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DA11D66-27CE-0869-6894-19D9E59AB350}"/>
                  </a:ext>
                </a:extLst>
              </p14:cNvPr>
              <p14:cNvContentPartPr/>
              <p14:nvPr/>
            </p14:nvContentPartPr>
            <p14:xfrm>
              <a:off x="4452840" y="2171520"/>
              <a:ext cx="3396240" cy="514800"/>
            </p14:xfrm>
          </p:contentPart>
        </mc:Choice>
        <mc:Fallback>
          <p:pic>
            <p:nvPicPr>
              <p:cNvPr id="2" name="Ink 1">
                <a:extLst>
                  <a:ext uri="{FF2B5EF4-FFF2-40B4-BE49-F238E27FC236}">
                    <a16:creationId xmlns:a16="http://schemas.microsoft.com/office/drawing/2014/main" id="{2DA11D66-27CE-0869-6894-19D9E59AB350}"/>
                  </a:ext>
                </a:extLst>
              </p:cNvPr>
              <p:cNvPicPr/>
              <p:nvPr/>
            </p:nvPicPr>
            <p:blipFill>
              <a:blip r:embed="rId4"/>
              <a:stretch>
                <a:fillRect/>
              </a:stretch>
            </p:blipFill>
            <p:spPr>
              <a:xfrm>
                <a:off x="4443480" y="2162160"/>
                <a:ext cx="3414960" cy="5335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un Modelo?</a:t>
            </a:r>
            <a:endParaRPr/>
          </a:p>
        </p:txBody>
      </p:sp>
      <p:sp>
        <p:nvSpPr>
          <p:cNvPr id="100" name="Google Shape;100;p7"/>
          <p:cNvSpPr txBox="1">
            <a:spLocks noGrp="1"/>
          </p:cNvSpPr>
          <p:nvPr>
            <p:ph type="subTitle" idx="1"/>
          </p:nvPr>
        </p:nvSpPr>
        <p:spPr>
          <a:xfrm>
            <a:off x="550375" y="1994901"/>
            <a:ext cx="8043300" cy="1570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419" dirty="0"/>
              <a:t>La capa del Modelo en la arquitectura MVT es aquella que se encarga de trabajar con los datos; por lo que normalmente dentro del modelo encontraremos mecanismos para acceder a la información y actualizar los datos en la fuente de almacenamiento, que bien podría ser una base de datos relacional o no relacional.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06" name="Google Shape;106;p8"/>
          <p:cNvSpPr txBox="1"/>
          <p:nvPr/>
        </p:nvSpPr>
        <p:spPr>
          <a:xfrm>
            <a:off x="359611" y="1234386"/>
            <a:ext cx="7907814"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el archivo app/models.py se van a definir cada modelo que contendrá los campos y métodos que pueden ser utilizados para interactuar con la base de datos.</a:t>
            </a:r>
            <a:endParaRPr/>
          </a:p>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Por lo que vamos a utilizar la implementación de una clases, definiremos los atributos de la clase correspondientemente con los campos de la tabla “movies” de nuestra base de datos.</a:t>
            </a:r>
            <a:endParaRPr sz="1100" b="0" i="0" u="none" strike="noStrike" cap="none">
              <a:solidFill>
                <a:srgbClr val="000000"/>
              </a:solidFill>
              <a:latin typeface="Arial"/>
              <a:ea typeface="Arial"/>
              <a:cs typeface="Arial"/>
              <a:sym typeface="Arial"/>
            </a:endParaRPr>
          </a:p>
        </p:txBody>
      </p:sp>
      <p:sp>
        <p:nvSpPr>
          <p:cNvPr id="107" name="Google Shape;107;p8"/>
          <p:cNvSpPr txBox="1"/>
          <p:nvPr/>
        </p:nvSpPr>
        <p:spPr>
          <a:xfrm>
            <a:off x="826936" y="2331760"/>
            <a:ext cx="7639272" cy="1615827"/>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C792EA"/>
                </a:solidFill>
                <a:highlight>
                  <a:srgbClr val="292D3E"/>
                </a:highlight>
                <a:latin typeface="Consolas"/>
                <a:ea typeface="Consolas"/>
                <a:cs typeface="Consolas"/>
                <a:sym typeface="Consolas"/>
              </a:rPr>
              <a:t>from</a:t>
            </a:r>
            <a:r>
              <a:rPr lang="es-419" sz="1100" b="0" i="0" u="none" strike="noStrike" cap="none">
                <a:solidFill>
                  <a:srgbClr val="BFC7D5"/>
                </a:solidFill>
                <a:highlight>
                  <a:srgbClr val="292D3E"/>
                </a:highlight>
                <a:latin typeface="Consolas"/>
                <a:ea typeface="Consolas"/>
                <a:cs typeface="Consolas"/>
                <a:sym typeface="Consolas"/>
              </a:rPr>
              <a:t> app.database </a:t>
            </a:r>
            <a:r>
              <a:rPr lang="es-419" sz="1100" b="0" i="0" u="none" strike="noStrike" cap="none">
                <a:solidFill>
                  <a:srgbClr val="C792EA"/>
                </a:solidFill>
                <a:highlight>
                  <a:srgbClr val="292D3E"/>
                </a:highlight>
                <a:latin typeface="Consolas"/>
                <a:ea typeface="Consolas"/>
                <a:cs typeface="Consolas"/>
                <a:sym typeface="Consolas"/>
              </a:rPr>
              <a:t>import</a:t>
            </a:r>
            <a:r>
              <a:rPr lang="es-419" sz="1100" b="0" i="0" u="none" strike="noStrike" cap="none">
                <a:solidFill>
                  <a:srgbClr val="BFC7D5"/>
                </a:solidFill>
                <a:highlight>
                  <a:srgbClr val="292D3E"/>
                </a:highlight>
                <a:latin typeface="Consolas"/>
                <a:ea typeface="Consolas"/>
                <a:cs typeface="Consolas"/>
                <a:sym typeface="Consolas"/>
              </a:rPr>
              <a:t> get_db</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1100" b="0" i="0" u="none" strike="noStrike" cap="none">
                <a:solidFill>
                  <a:srgbClr val="BFC7D5"/>
                </a:solidFill>
                <a:highlight>
                  <a:srgbClr val="292D3E"/>
                </a:highlight>
                <a:latin typeface="Consolas"/>
                <a:ea typeface="Consolas"/>
                <a:cs typeface="Consolas"/>
                <a:sym typeface="Consolas"/>
              </a:rPr>
            </a:br>
            <a:r>
              <a:rPr lang="es-419" sz="1100" b="0" i="0" u="none" strike="noStrike" cap="none">
                <a:solidFill>
                  <a:srgbClr val="C792EA"/>
                </a:solidFill>
                <a:highlight>
                  <a:srgbClr val="292D3E"/>
                </a:highlight>
                <a:latin typeface="Consolas"/>
                <a:ea typeface="Consolas"/>
                <a:cs typeface="Consolas"/>
                <a:sym typeface="Consolas"/>
              </a:rPr>
              <a:t>class</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FFCB6B"/>
                </a:solidFill>
                <a:highlight>
                  <a:srgbClr val="292D3E"/>
                </a:highlight>
                <a:latin typeface="Consolas"/>
                <a:ea typeface="Consolas"/>
                <a:cs typeface="Consolas"/>
                <a:sym typeface="Consolas"/>
              </a:rPr>
              <a:t>Movie</a:t>
            </a:r>
            <a:r>
              <a:rPr lang="es-419" sz="11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C792EA"/>
                </a:solidFill>
                <a:highlight>
                  <a:srgbClr val="292D3E"/>
                </a:highlight>
                <a:latin typeface="Consolas"/>
                <a:ea typeface="Consolas"/>
                <a:cs typeface="Consolas"/>
                <a:sym typeface="Consolas"/>
              </a:rPr>
              <a:t>def</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__init__</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89DDFF"/>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id_movie=</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title=</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director=</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release_date=</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banner=</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.id_movie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id_movie</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.title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title</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.director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director</a:t>
            </a:r>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.release_date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release_date</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.banner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banner</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4B654EE-F504-CE4F-F0C9-5AA382A8BFAB}"/>
                  </a:ext>
                </a:extLst>
              </p14:cNvPr>
              <p14:cNvContentPartPr/>
              <p14:nvPr/>
            </p14:nvContentPartPr>
            <p14:xfrm>
              <a:off x="880920" y="2600280"/>
              <a:ext cx="1272240" cy="1257840"/>
            </p14:xfrm>
          </p:contentPart>
        </mc:Choice>
        <mc:Fallback>
          <p:pic>
            <p:nvPicPr>
              <p:cNvPr id="2" name="Ink 1">
                <a:extLst>
                  <a:ext uri="{FF2B5EF4-FFF2-40B4-BE49-F238E27FC236}">
                    <a16:creationId xmlns:a16="http://schemas.microsoft.com/office/drawing/2014/main" id="{64B654EE-F504-CE4F-F0C9-5AA382A8BFAB}"/>
                  </a:ext>
                </a:extLst>
              </p:cNvPr>
              <p:cNvPicPr/>
              <p:nvPr/>
            </p:nvPicPr>
            <p:blipFill>
              <a:blip r:embed="rId4"/>
              <a:stretch>
                <a:fillRect/>
              </a:stretch>
            </p:blipFill>
            <p:spPr>
              <a:xfrm>
                <a:off x="871560" y="2590920"/>
                <a:ext cx="1290960" cy="12765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p:nvPr/>
        </p:nvSpPr>
        <p:spPr>
          <a:xfrm>
            <a:off x="375513" y="626625"/>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13" name="Google Shape;113;p9"/>
          <p:cNvSpPr txBox="1"/>
          <p:nvPr/>
        </p:nvSpPr>
        <p:spPr>
          <a:xfrm>
            <a:off x="441158" y="1199325"/>
            <a:ext cx="41308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para traer listado de películas</a:t>
            </a:r>
            <a:endParaRPr sz="1400" b="1" i="0" u="none" strike="noStrike" cap="none">
              <a:solidFill>
                <a:srgbClr val="333333"/>
              </a:solidFill>
              <a:latin typeface="Montserrat"/>
              <a:ea typeface="Montserrat"/>
              <a:cs typeface="Montserrat"/>
              <a:sym typeface="Montserrat"/>
            </a:endParaRPr>
          </a:p>
        </p:txBody>
      </p:sp>
      <p:sp>
        <p:nvSpPr>
          <p:cNvPr id="114" name="Google Shape;114;p9"/>
          <p:cNvSpPr txBox="1"/>
          <p:nvPr/>
        </p:nvSpPr>
        <p:spPr>
          <a:xfrm>
            <a:off x="588396" y="1772025"/>
            <a:ext cx="8142000" cy="17082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50" b="0" i="0" u="none" strike="noStrike" cap="none">
                <a:solidFill>
                  <a:srgbClr val="FFCB6B"/>
                </a:solidFill>
                <a:highlight>
                  <a:srgbClr val="292D3E"/>
                </a:highlight>
                <a:latin typeface="Consolas"/>
                <a:ea typeface="Consolas"/>
                <a:cs typeface="Consolas"/>
                <a:sym typeface="Consolas"/>
              </a:rPr>
              <a:t>    @staticmethod</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def</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get_all</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db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B2CCD6"/>
                </a:solidFill>
                <a:highlight>
                  <a:srgbClr val="292D3E"/>
                </a:highlight>
                <a:latin typeface="Consolas"/>
                <a:ea typeface="Consolas"/>
                <a:cs typeface="Consolas"/>
                <a:sym typeface="Consolas"/>
              </a:rPr>
              <a:t>get_db</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db.</a:t>
            </a:r>
            <a:r>
              <a:rPr lang="es-419" sz="1050" b="0" i="0" u="none" strike="noStrike" cap="none">
                <a:solidFill>
                  <a:srgbClr val="B2CCD6"/>
                </a:solidFill>
                <a:highlight>
                  <a:srgbClr val="292D3E"/>
                </a:highlight>
                <a:latin typeface="Consolas"/>
                <a:ea typeface="Consolas"/>
                <a:cs typeface="Consolas"/>
                <a:sym typeface="Consolas"/>
              </a:rPr>
              <a:t>cursor</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execute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C3E88D"/>
                </a:solidFill>
                <a:highlight>
                  <a:srgbClr val="292D3E"/>
                </a:highlight>
                <a:latin typeface="Consolas"/>
                <a:ea typeface="Consolas"/>
                <a:cs typeface="Consolas"/>
                <a:sym typeface="Consolas"/>
              </a:rPr>
              <a:t>SELECT * FROM movies</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rows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fetchall</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movies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2CCD6"/>
                </a:solidFill>
                <a:highlight>
                  <a:srgbClr val="292D3E"/>
                </a:highlight>
                <a:latin typeface="Consolas"/>
                <a:ea typeface="Consolas"/>
                <a:cs typeface="Consolas"/>
                <a:sym typeface="Consolas"/>
              </a:rPr>
              <a:t>Movie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id_movie</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0</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title</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1</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director</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2</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release_date</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3</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banner</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4</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for</a:t>
            </a:r>
            <a:r>
              <a:rPr lang="es-419" sz="1050" b="0" i="0" u="none" strike="noStrike" cap="none">
                <a:solidFill>
                  <a:srgbClr val="BFC7D5"/>
                </a:solidFill>
                <a:highlight>
                  <a:srgbClr val="292D3E"/>
                </a:highlight>
                <a:latin typeface="Consolas"/>
                <a:ea typeface="Consolas"/>
                <a:cs typeface="Consolas"/>
                <a:sym typeface="Consolas"/>
              </a:rPr>
              <a:t> row </a:t>
            </a:r>
            <a:r>
              <a:rPr lang="es-419" sz="1050" b="0" i="0" u="none" strike="noStrike" cap="none">
                <a:solidFill>
                  <a:srgbClr val="C792EA"/>
                </a:solidFill>
                <a:highlight>
                  <a:srgbClr val="292D3E"/>
                </a:highlight>
                <a:latin typeface="Consolas"/>
                <a:ea typeface="Consolas"/>
                <a:cs typeface="Consolas"/>
                <a:sym typeface="Consolas"/>
              </a:rPr>
              <a:t>in</a:t>
            </a:r>
            <a:r>
              <a:rPr lang="es-419" sz="1050" b="0" i="0" u="none" strike="noStrike" cap="none">
                <a:solidFill>
                  <a:srgbClr val="BFC7D5"/>
                </a:solidFill>
                <a:highlight>
                  <a:srgbClr val="292D3E"/>
                </a:highlight>
                <a:latin typeface="Consolas"/>
                <a:ea typeface="Consolas"/>
                <a:cs typeface="Consolas"/>
                <a:sym typeface="Consolas"/>
              </a:rPr>
              <a:t> rows</a:t>
            </a:r>
            <a:r>
              <a:rPr lang="es-419" sz="1050" b="0" i="0" u="none" strike="noStrike" cap="none">
                <a:solidFill>
                  <a:srgbClr val="D9F5DD"/>
                </a:solidFill>
                <a:highlight>
                  <a:srgbClr val="292D3E"/>
                </a:highlight>
                <a:latin typeface="Consolas"/>
                <a:ea typeface="Consolas"/>
                <a:cs typeface="Consolas"/>
                <a:sym typeface="Consolas"/>
              </a:rPr>
              <a: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close</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return</a:t>
            </a:r>
            <a:r>
              <a:rPr lang="es-419" sz="1050" b="0" i="0" u="none" strike="noStrike" cap="none">
                <a:solidFill>
                  <a:srgbClr val="BFC7D5"/>
                </a:solidFill>
                <a:highlight>
                  <a:srgbClr val="292D3E"/>
                </a:highlight>
                <a:latin typeface="Consolas"/>
                <a:ea typeface="Consolas"/>
                <a:cs typeface="Consolas"/>
                <a:sym typeface="Consolas"/>
              </a:rPr>
              <a:t> movies</a:t>
            </a:r>
            <a:endParaRPr sz="1050" b="0" i="0" u="none" strike="noStrike" cap="none">
              <a:solidFill>
                <a:srgbClr val="BFC7D5"/>
              </a:solidFill>
              <a:highlight>
                <a:srgbClr val="292D3E"/>
              </a:highlight>
              <a:latin typeface="Consolas"/>
              <a:ea typeface="Consolas"/>
              <a:cs typeface="Consolas"/>
              <a:sym typeface="Consolas"/>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98F7430-9A30-102A-4A4E-2D05C23584A3}"/>
                  </a:ext>
                </a:extLst>
              </p14:cNvPr>
              <p14:cNvContentPartPr/>
              <p14:nvPr/>
            </p14:nvContentPartPr>
            <p14:xfrm>
              <a:off x="909720" y="1843200"/>
              <a:ext cx="2200680" cy="962280"/>
            </p14:xfrm>
          </p:contentPart>
        </mc:Choice>
        <mc:Fallback>
          <p:pic>
            <p:nvPicPr>
              <p:cNvPr id="2" name="Ink 1">
                <a:extLst>
                  <a:ext uri="{FF2B5EF4-FFF2-40B4-BE49-F238E27FC236}">
                    <a16:creationId xmlns:a16="http://schemas.microsoft.com/office/drawing/2014/main" id="{598F7430-9A30-102A-4A4E-2D05C23584A3}"/>
                  </a:ext>
                </a:extLst>
              </p:cNvPr>
              <p:cNvPicPr/>
              <p:nvPr/>
            </p:nvPicPr>
            <p:blipFill>
              <a:blip r:embed="rId4"/>
              <a:stretch>
                <a:fillRect/>
              </a:stretch>
            </p:blipFill>
            <p:spPr>
              <a:xfrm>
                <a:off x="900360" y="1833840"/>
                <a:ext cx="2219400" cy="981000"/>
              </a:xfrm>
              <a:prstGeom prst="rect">
                <a:avLst/>
              </a:prstGeom>
            </p:spPr>
          </p:pic>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1783</Words>
  <Application>Microsoft Office PowerPoint</Application>
  <PresentationFormat>On-screen Show (16:9)</PresentationFormat>
  <Paragraphs>180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Montserrat Medium</vt:lpstr>
      <vt:lpstr>Montserrat SemiBold</vt:lpstr>
      <vt:lpstr>Montserrat ExtraBold</vt:lpstr>
      <vt:lpstr>Consolas</vt:lpstr>
      <vt:lpstr>Montserrat</vt:lpstr>
      <vt:lpstr>Simple Light</vt:lpstr>
      <vt:lpstr>Flask Clase 34</vt:lpstr>
      <vt:lpstr>Les damos la bienvenida</vt:lpstr>
      <vt:lpstr>¿Qué es la Vista?</vt:lpstr>
      <vt:lpstr>PowerPoint Presentation</vt:lpstr>
      <vt:lpstr>PowerPoint Presentation</vt:lpstr>
      <vt:lpstr>PowerPoint Presentation</vt:lpstr>
      <vt:lpstr>¿Qué es un Modelo?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Clase 34</dc:title>
  <dc:creator>Jose Federico Liquin</dc:creator>
  <cp:lastModifiedBy>Alejandro Hunt</cp:lastModifiedBy>
  <cp:revision>3</cp:revision>
  <dcterms:modified xsi:type="dcterms:W3CDTF">2024-06-28T22:43:30Z</dcterms:modified>
</cp:coreProperties>
</file>