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SemiBold"/>
      <p:regular r:id="rId27"/>
      <p:bold r:id="rId28"/>
      <p:italic r:id="rId29"/>
      <p:boldItalic r:id="rId30"/>
    </p:embeddedFont>
    <p:embeddedFont>
      <p:font typeface="Roboto"/>
      <p:regular r:id="rId31"/>
      <p:bold r:id="rId32"/>
      <p:italic r:id="rId33"/>
      <p:boldItalic r:id="rId34"/>
    </p:embeddedFont>
    <p:embeddedFont>
      <p:font typeface="Montserrat"/>
      <p:regular r:id="rId35"/>
      <p:bold r:id="rId36"/>
      <p:italic r:id="rId37"/>
      <p:boldItalic r:id="rId38"/>
    </p:embeddedFont>
    <p:embeddedFont>
      <p:font typeface="Montserrat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43" roundtripDataSignature="AMtx7mhnJWHSkfnCg0yQWxxmX0RiDlMd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fntdata"/><Relationship Id="rId20" Type="http://schemas.openxmlformats.org/officeDocument/2006/relationships/slide" Target="slides/slide15.xml"/><Relationship Id="rId42" Type="http://schemas.openxmlformats.org/officeDocument/2006/relationships/font" Target="fonts/MontserratMedium-boldItalic.fntdata"/><Relationship Id="rId41" Type="http://schemas.openxmlformats.org/officeDocument/2006/relationships/font" Target="fonts/MontserratMedium-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SemiBold-bold.fntdata"/><Relationship Id="rId27" Type="http://schemas.openxmlformats.org/officeDocument/2006/relationships/font" Target="fonts/Montserrat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MontserratSemiBold-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MontserratMedium-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Un proyecto en django es un conjunto de aplicaciones,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s-419" sz="1100" u="none" cap="none" strike="noStrike">
                <a:solidFill>
                  <a:srgbClr val="000000"/>
                </a:solidFill>
                <a:latin typeface="Arial"/>
                <a:ea typeface="Arial"/>
                <a:cs typeface="Arial"/>
                <a:sym typeface="Arial"/>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a:solidFill>
                  <a:schemeClr val="dk1"/>
                </a:solidFill>
              </a:rPr>
              <a:t>En Flask, g es un objeto especial proporcionado por Flask que actúa como un espacio de almacenamiento global durante el ciclo de vida de una solicitud.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419">
                <a:solidFill>
                  <a:schemeClr val="dk1"/>
                </a:solidFill>
              </a:rPr>
              <a:t>Contexto de Solicitud</a:t>
            </a:r>
            <a:r>
              <a:rPr lang="es-419">
                <a:solidFill>
                  <a:schemeClr val="dk1"/>
                </a:solidFill>
              </a:rPr>
              <a:t>: g está disponible durante toda la duración de una solicitud HTTP. Cada solicitud tiene su propio objeto g, lo que significa que los datos almacenados en g durante una solicitud no serán accesibles en otra solicitud.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419">
                <a:solidFill>
                  <a:schemeClr val="dk1"/>
                </a:solidFill>
              </a:rPr>
              <a:t>Almacenamiento Temporal</a:t>
            </a:r>
            <a:r>
              <a:rPr lang="es-419">
                <a:solidFill>
                  <a:schemeClr val="dk1"/>
                </a:solidFill>
              </a:rPr>
              <a:t>: Se utiliza para almacenar datos que deben estar disponibles en diferentes partes del código durante el manejo de una solicitud, como conexiones a bases de datos, configuraciones temporales, o cualquier otra información que necesites compartir entre diferentes funciones o módulos durante una solicitud.</a:t>
            </a:r>
            <a:endParaRPr>
              <a:solidFill>
                <a:schemeClr val="dk1"/>
              </a:solidFill>
            </a:endParaRPr>
          </a:p>
          <a:p>
            <a:pPr indent="0" lvl="0" marL="0" rtl="0" algn="l">
              <a:lnSpc>
                <a:spcPct val="115000"/>
              </a:lnSpc>
              <a:spcBef>
                <a:spcPts val="0"/>
              </a:spcBef>
              <a:spcAft>
                <a:spcPts val="0"/>
              </a:spcAft>
              <a:buSzPts val="1100"/>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419">
                <a:solidFill>
                  <a:schemeClr val="dk1"/>
                </a:solidFill>
              </a:rPr>
              <a:t>¿Para qué se utiliza flask.g?</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flask.g es útil para almacenar información temporal y específica de la solicitud que debe ser accesible en cualquier lugar de tu aplicación durante la vida de esa solicitud. Algunos ejemplos comunes de uso incluyen:</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s-419">
                <a:solidFill>
                  <a:schemeClr val="dk1"/>
                </a:solidFill>
              </a:rPr>
              <a:t>•</a:t>
            </a:r>
            <a:r>
              <a:rPr b="1" lang="es-419">
                <a:solidFill>
                  <a:schemeClr val="dk1"/>
                </a:solidFill>
              </a:rPr>
              <a:t>Conexiones a Bases de Datos</a:t>
            </a:r>
            <a:r>
              <a:rPr lang="es-419">
                <a:solidFill>
                  <a:schemeClr val="dk1"/>
                </a:solidFill>
              </a:rPr>
              <a:t>: Mantener una conexión a la base de datos abierta durante una solicitud y cerrarla al final.</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s-419">
                <a:solidFill>
                  <a:schemeClr val="dk1"/>
                </a:solidFill>
              </a:rPr>
              <a:t>•</a:t>
            </a:r>
            <a:r>
              <a:rPr b="1" lang="es-419">
                <a:solidFill>
                  <a:schemeClr val="dk1"/>
                </a:solidFill>
              </a:rPr>
              <a:t>Datos de Usuario</a:t>
            </a:r>
            <a:r>
              <a:rPr lang="es-419">
                <a:solidFill>
                  <a:schemeClr val="dk1"/>
                </a:solidFill>
              </a:rPr>
              <a:t>: Almacenar información sobre el usuario autenticado para que sea fácilmente accesible en cualquier parte del código.</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s-419">
                <a:solidFill>
                  <a:schemeClr val="dk1"/>
                </a:solidFill>
              </a:rPr>
              <a:t>•</a:t>
            </a:r>
            <a:r>
              <a:rPr b="1" lang="es-419">
                <a:solidFill>
                  <a:schemeClr val="dk1"/>
                </a:solidFill>
              </a:rPr>
              <a:t>Configuraciones Temporales</a:t>
            </a:r>
            <a:r>
              <a:rPr lang="es-419">
                <a:solidFill>
                  <a:schemeClr val="dk1"/>
                </a:solidFill>
              </a:rPr>
              <a:t>: Almacenar configuraciones temporales o datos de contexto que son relevantes solo durante la solicitud actual.</a:t>
            </a:r>
            <a:endParaRPr>
              <a:solidFill>
                <a:schemeClr val="dk1"/>
              </a:solidFill>
            </a:endParaRPr>
          </a:p>
          <a:p>
            <a:pPr indent="0" lvl="0" marL="0" rtl="0" algn="l">
              <a:lnSpc>
                <a:spcPct val="115000"/>
              </a:lnSpc>
              <a:spcBef>
                <a:spcPts val="0"/>
              </a:spcBef>
              <a:spcAft>
                <a:spcPts val="0"/>
              </a:spcAft>
              <a:buSzPts val="1100"/>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419">
                <a:solidFill>
                  <a:schemeClr val="dk1"/>
                </a:solidFill>
              </a:rPr>
              <a:t>Buenas Prácticas con flask.g</a:t>
            </a:r>
            <a:endParaRPr b="1">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s-419">
                <a:solidFill>
                  <a:schemeClr val="dk1"/>
                </a:solidFill>
              </a:rPr>
              <a:t>1.</a:t>
            </a:r>
            <a:r>
              <a:rPr b="1" lang="es-419">
                <a:solidFill>
                  <a:schemeClr val="dk1"/>
                </a:solidFill>
              </a:rPr>
              <a:t>Uso Específico por Solicitud</a:t>
            </a:r>
            <a:r>
              <a:rPr lang="es-419">
                <a:solidFill>
                  <a:schemeClr val="dk1"/>
                </a:solidFill>
              </a:rPr>
              <a:t>: Utiliza g solo para datos que deben persistir durante el ciclo de vida de una solicitud. No almacenes datos globales o permanentes en g.</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s-419">
                <a:solidFill>
                  <a:schemeClr val="dk1"/>
                </a:solidFill>
              </a:rPr>
              <a:t>2.</a:t>
            </a:r>
            <a:r>
              <a:rPr b="1" lang="es-419">
                <a:solidFill>
                  <a:schemeClr val="dk1"/>
                </a:solidFill>
              </a:rPr>
              <a:t>Limpieza de Recursos</a:t>
            </a:r>
            <a:r>
              <a:rPr lang="es-419">
                <a:solidFill>
                  <a:schemeClr val="dk1"/>
                </a:solidFill>
              </a:rPr>
              <a:t>: Asegúrate de limpiar los recursos que almacenas en g al final de la solicitud. Flask proporciona mecanismos como teardown_appcontext para registrar funciones de limpieza.</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s-419">
                <a:solidFill>
                  <a:schemeClr val="dk1"/>
                </a:solidFill>
              </a:rPr>
              <a:t>3.</a:t>
            </a:r>
            <a:r>
              <a:rPr b="1" lang="es-419">
                <a:solidFill>
                  <a:schemeClr val="dk1"/>
                </a:solidFill>
              </a:rPr>
              <a:t>Nombres Descriptivos</a:t>
            </a:r>
            <a:r>
              <a:rPr lang="es-419">
                <a:solidFill>
                  <a:schemeClr val="dk1"/>
                </a:solidFill>
              </a:rPr>
              <a:t>: Usa nombres descriptivos para los atributos que agregues a g para evitar colisiones y hacer el código más legible. Por ejemplo, usa g.db_connection en lugar de simplemente g.db.</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s-419">
                <a:solidFill>
                  <a:schemeClr val="dk1"/>
                </a:solidFill>
              </a:rPr>
              <a:t>4.</a:t>
            </a:r>
            <a:r>
              <a:rPr b="1" lang="es-419">
                <a:solidFill>
                  <a:schemeClr val="dk1"/>
                </a:solidFill>
              </a:rPr>
              <a:t>Limitación de Uso</a:t>
            </a:r>
            <a:r>
              <a:rPr lang="es-419">
                <a:solidFill>
                  <a:schemeClr val="dk1"/>
                </a:solidFill>
              </a:rPr>
              <a:t>: Limita el uso de g a lo necesario. Aunque es conveniente, abusar de g puede llevar a un código menos estructurado y más difícil de mantener.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https://www.geeksforgeeks.org/when-should-flask-g-be-used/</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i="0">
              <a:solidFill>
                <a:srgbClr val="C1CAD2"/>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i="0">
              <a:solidFill>
                <a:srgbClr val="C1CAD2"/>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Font typeface="Arial"/>
              <a:buNone/>
            </a:pPr>
            <a:br>
              <a:rPr lang="es-419" sz="3200"/>
            </a:br>
            <a:endParaRPr b="0" i="0" sz="3200">
              <a:solidFill>
                <a:srgbClr val="58595B"/>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Font typeface="Arial"/>
              <a:buNone/>
            </a:pPr>
            <a:br>
              <a:rPr lang="es-419" sz="3200"/>
            </a:br>
            <a:endParaRPr b="0" i="0" sz="3200">
              <a:solidFill>
                <a:srgbClr val="58595B"/>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3"/>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23"/>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23"/>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23"/>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23"/>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23"/>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24"/>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4"/>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24"/>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2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24"/>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24"/>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25" name="Shape 25"/>
        <p:cNvGrpSpPr/>
        <p:nvPr/>
      </p:nvGrpSpPr>
      <p:grpSpPr>
        <a:xfrm>
          <a:off x="0" y="0"/>
          <a:ext cx="0" cy="0"/>
          <a:chOff x="0" y="0"/>
          <a:chExt cx="0" cy="0"/>
        </a:xfrm>
      </p:grpSpPr>
      <p:sp>
        <p:nvSpPr>
          <p:cNvPr id="26" name="Google Shape;26;p2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8" name="Google Shape;28;p2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9" name="Google Shape;29;p25"/>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30" name="Google Shape;30;p25"/>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31" name="Google Shape;31;p2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2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2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35" name="Google Shape;35;p26"/>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36" name="Google Shape;36;p2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 name="Google Shape;37;p26"/>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38" name="Google Shape;38;p2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2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7"/>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 name="Google Shape;42;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43" name="Google Shape;43;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44" name="Google Shape;44;p27"/>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45" name="Google Shape;45;p27"/>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46" name="Google Shape;46;p2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47" name="Shape 47"/>
        <p:cNvGrpSpPr/>
        <p:nvPr/>
      </p:nvGrpSpPr>
      <p:grpSpPr>
        <a:xfrm>
          <a:off x="0" y="0"/>
          <a:ext cx="0" cy="0"/>
          <a:chOff x="0" y="0"/>
          <a:chExt cx="0" cy="0"/>
        </a:xfrm>
      </p:grpSpPr>
      <p:sp>
        <p:nvSpPr>
          <p:cNvPr id="48" name="Google Shape;48;p28"/>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 name="Google Shape;49;p28"/>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50" name="Google Shape;50;p28"/>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51" name="Google Shape;51;p28"/>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52" name="Google Shape;52;p28"/>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127.0.0.1:5000/" TargetMode="External"/><Relationship Id="rId4" Type="http://schemas.openxmlformats.org/officeDocument/2006/relationships/image" Target="../media/image9.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medium.com/@castrojuan1990/django-variables-de-entorno-env-efde4f7ad8a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ws.amazon.com/es/what-is/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endoflife.date/pyth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700"/>
              <a:buNone/>
            </a:pPr>
            <a:r>
              <a:rPr lang="es-419"/>
              <a:t>Flask</a:t>
            </a:r>
            <a:br>
              <a:rPr lang="es-419"/>
            </a:br>
            <a:r>
              <a:rPr lang="es-419"/>
              <a:t>Clase 31</a:t>
            </a:r>
            <a:endParaRPr/>
          </a:p>
        </p:txBody>
      </p:sp>
      <p:sp>
        <p:nvSpPr>
          <p:cNvPr id="58" name="Google Shape;58;p1"/>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419"/>
              <a:t>Flask: Introducción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p:nvPr/>
        </p:nvSpPr>
        <p:spPr>
          <a:xfrm>
            <a:off x="755374" y="3552043"/>
            <a:ext cx="8042276" cy="2923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419" sz="1300" u="none" cap="none" strike="noStrike">
                <a:solidFill>
                  <a:srgbClr val="000000"/>
                </a:solidFill>
                <a:latin typeface="Montserrat"/>
                <a:ea typeface="Montserrat"/>
                <a:cs typeface="Montserrat"/>
                <a:sym typeface="Montserrat"/>
              </a:rPr>
              <a:t>Instalación de flask</a:t>
            </a:r>
            <a:endParaRPr b="0" i="0" sz="1300" u="none" cap="none" strike="noStrike">
              <a:solidFill>
                <a:srgbClr val="000000"/>
              </a:solidFill>
              <a:latin typeface="Montserrat"/>
              <a:ea typeface="Montserrat"/>
              <a:cs typeface="Montserrat"/>
              <a:sym typeface="Montserrat"/>
            </a:endParaRPr>
          </a:p>
        </p:txBody>
      </p:sp>
      <p:pic>
        <p:nvPicPr>
          <p:cNvPr id="115" name="Google Shape;115;p10"/>
          <p:cNvPicPr preferRelativeResize="0"/>
          <p:nvPr/>
        </p:nvPicPr>
        <p:blipFill rotWithShape="1">
          <a:blip r:embed="rId3">
            <a:alphaModFix/>
          </a:blip>
          <a:srcRect b="0" l="0" r="0" t="0"/>
          <a:stretch/>
        </p:blipFill>
        <p:spPr>
          <a:xfrm>
            <a:off x="8610119" y="264580"/>
            <a:ext cx="283692" cy="270344"/>
          </a:xfrm>
          <a:prstGeom prst="rect">
            <a:avLst/>
          </a:prstGeom>
          <a:noFill/>
          <a:ln>
            <a:noFill/>
          </a:ln>
        </p:spPr>
      </p:pic>
      <p:sp>
        <p:nvSpPr>
          <p:cNvPr id="116" name="Google Shape;116;p10"/>
          <p:cNvSpPr/>
          <p:nvPr/>
        </p:nvSpPr>
        <p:spPr>
          <a:xfrm>
            <a:off x="3658641" y="3887268"/>
            <a:ext cx="13500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s-419" sz="1400" u="none" cap="none" strike="noStrike">
                <a:solidFill>
                  <a:srgbClr val="0C4B33"/>
                </a:solidFill>
                <a:latin typeface="Arial"/>
                <a:ea typeface="Arial"/>
                <a:cs typeface="Arial"/>
                <a:sym typeface="Arial"/>
              </a:rPr>
              <a:t>pip install flask</a:t>
            </a:r>
            <a:endParaRPr/>
          </a:p>
        </p:txBody>
      </p:sp>
      <p:sp>
        <p:nvSpPr>
          <p:cNvPr id="117" name="Google Shape;117;p10"/>
          <p:cNvSpPr txBox="1"/>
          <p:nvPr/>
        </p:nvSpPr>
        <p:spPr>
          <a:xfrm>
            <a:off x="550863" y="523093"/>
            <a:ext cx="6674177"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419" sz="2500" u="none" cap="none" strike="noStrike">
                <a:solidFill>
                  <a:srgbClr val="333333"/>
                </a:solidFill>
                <a:latin typeface="Montserrat"/>
                <a:ea typeface="Montserrat"/>
                <a:cs typeface="Montserrat"/>
                <a:sym typeface="Montserrat"/>
              </a:rPr>
              <a:t>Instalación y configuración</a:t>
            </a:r>
            <a:endParaRPr b="1" i="0" sz="2500" u="none" cap="none" strike="noStrike">
              <a:solidFill>
                <a:srgbClr val="333333"/>
              </a:solidFill>
              <a:latin typeface="Montserrat"/>
              <a:ea typeface="Montserrat"/>
              <a:cs typeface="Montserrat"/>
              <a:sym typeface="Montserrat"/>
            </a:endParaRPr>
          </a:p>
        </p:txBody>
      </p:sp>
      <p:sp>
        <p:nvSpPr>
          <p:cNvPr id="118" name="Google Shape;118;p10"/>
          <p:cNvSpPr/>
          <p:nvPr/>
        </p:nvSpPr>
        <p:spPr>
          <a:xfrm>
            <a:off x="709689" y="2626605"/>
            <a:ext cx="8042276" cy="2923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419" sz="1300" u="none" cap="none" strike="noStrike">
                <a:solidFill>
                  <a:srgbClr val="000000"/>
                </a:solidFill>
                <a:latin typeface="Montserrat"/>
                <a:ea typeface="Montserrat"/>
                <a:cs typeface="Montserrat"/>
                <a:sym typeface="Montserrat"/>
              </a:rPr>
              <a:t>Activación entorno virtual</a:t>
            </a:r>
            <a:endParaRPr b="0" i="0" sz="1300" u="none" cap="none" strike="noStrike">
              <a:solidFill>
                <a:srgbClr val="000000"/>
              </a:solidFill>
              <a:latin typeface="Montserrat"/>
              <a:ea typeface="Montserrat"/>
              <a:cs typeface="Montserrat"/>
              <a:sym typeface="Montserrat"/>
            </a:endParaRPr>
          </a:p>
        </p:txBody>
      </p:sp>
      <p:sp>
        <p:nvSpPr>
          <p:cNvPr id="119" name="Google Shape;119;p10"/>
          <p:cNvSpPr/>
          <p:nvPr/>
        </p:nvSpPr>
        <p:spPr>
          <a:xfrm>
            <a:off x="2558320" y="3032423"/>
            <a:ext cx="38058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s-419" sz="1400" u="none" cap="none" strike="noStrike">
                <a:solidFill>
                  <a:srgbClr val="0C4B33"/>
                </a:solidFill>
                <a:latin typeface="Arial"/>
                <a:ea typeface="Arial"/>
                <a:cs typeface="Arial"/>
                <a:sym typeface="Arial"/>
              </a:rPr>
              <a:t>source path\mientornovirutual\Scripts\activate</a:t>
            </a:r>
            <a:endParaRPr b="0" i="1" sz="1400" u="none" cap="none" strike="noStrike">
              <a:solidFill>
                <a:srgbClr val="0C4B33"/>
              </a:solidFill>
              <a:latin typeface="Arial"/>
              <a:ea typeface="Arial"/>
              <a:cs typeface="Arial"/>
              <a:sym typeface="Arial"/>
            </a:endParaRPr>
          </a:p>
        </p:txBody>
      </p:sp>
      <p:sp>
        <p:nvSpPr>
          <p:cNvPr id="120" name="Google Shape;120;p10"/>
          <p:cNvSpPr/>
          <p:nvPr/>
        </p:nvSpPr>
        <p:spPr>
          <a:xfrm>
            <a:off x="567843" y="1050269"/>
            <a:ext cx="8042276" cy="2923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419" sz="1300" u="none" cap="none" strike="noStrike">
                <a:solidFill>
                  <a:srgbClr val="000000"/>
                </a:solidFill>
                <a:latin typeface="Montserrat"/>
                <a:ea typeface="Montserrat"/>
                <a:cs typeface="Montserrat"/>
                <a:sym typeface="Montserrat"/>
              </a:rPr>
              <a:t>Creación de entorno virtual</a:t>
            </a:r>
            <a:endParaRPr b="0" i="0" sz="1300" u="none" cap="none" strike="noStrike">
              <a:solidFill>
                <a:srgbClr val="000000"/>
              </a:solidFill>
              <a:latin typeface="Montserrat"/>
              <a:ea typeface="Montserrat"/>
              <a:cs typeface="Montserrat"/>
              <a:sym typeface="Montserrat"/>
            </a:endParaRPr>
          </a:p>
        </p:txBody>
      </p:sp>
      <p:sp>
        <p:nvSpPr>
          <p:cNvPr id="121" name="Google Shape;121;p10"/>
          <p:cNvSpPr/>
          <p:nvPr/>
        </p:nvSpPr>
        <p:spPr>
          <a:xfrm>
            <a:off x="3186845" y="2106451"/>
            <a:ext cx="277031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s-419" sz="1400" u="none" cap="none" strike="noStrike">
                <a:solidFill>
                  <a:srgbClr val="0C4B33"/>
                </a:solidFill>
                <a:latin typeface="Arial"/>
                <a:ea typeface="Arial"/>
                <a:cs typeface="Arial"/>
                <a:sym typeface="Arial"/>
              </a:rPr>
              <a:t>python –m venv mientornovirtual</a:t>
            </a:r>
            <a:endParaRPr b="0" i="1" sz="1400" u="none" cap="none" strike="noStrike">
              <a:solidFill>
                <a:srgbClr val="0C4B33"/>
              </a:solidFill>
              <a:latin typeface="Arial"/>
              <a:ea typeface="Arial"/>
              <a:cs typeface="Arial"/>
              <a:sym typeface="Arial"/>
            </a:endParaRPr>
          </a:p>
        </p:txBody>
      </p:sp>
      <p:sp>
        <p:nvSpPr>
          <p:cNvPr id="122" name="Google Shape;122;p10"/>
          <p:cNvSpPr txBox="1"/>
          <p:nvPr/>
        </p:nvSpPr>
        <p:spPr>
          <a:xfrm>
            <a:off x="755374" y="1382184"/>
            <a:ext cx="7720173" cy="62057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611"/>
              <a:buFont typeface="Montserrat Medium"/>
              <a:buNone/>
            </a:pPr>
            <a:r>
              <a:rPr b="0" i="0" lang="es-419" sz="1000" u="none" cap="none" strike="noStrike">
                <a:solidFill>
                  <a:schemeClr val="dk2"/>
                </a:solidFill>
                <a:latin typeface="Montserrat Medium"/>
                <a:ea typeface="Montserrat Medium"/>
                <a:cs typeface="Montserrat Medium"/>
                <a:sym typeface="Montserrat Medium"/>
              </a:rPr>
              <a:t>Es un entorno aislado que permite instalar paquetes específicos para un proyecto sin afectar otros proyectos. La ventaja de utilizar un entorno virtual es que facilita la gestión de dependencias y evita conflictos entre versiones de paquetes.</a:t>
            </a:r>
            <a:endParaRPr b="0" i="0" sz="1200" u="none" cap="none" strike="noStrike">
              <a:solidFill>
                <a:schemeClr val="dk2"/>
              </a:solidFill>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p:nvPr/>
        </p:nvSpPr>
        <p:spPr>
          <a:xfrm>
            <a:off x="550863" y="1203088"/>
            <a:ext cx="8042275" cy="2923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419" sz="1300" u="none" cap="none" strike="noStrike">
                <a:solidFill>
                  <a:srgbClr val="000000"/>
                </a:solidFill>
                <a:latin typeface="Montserrat"/>
                <a:ea typeface="Montserrat"/>
                <a:cs typeface="Montserrat"/>
                <a:sym typeface="Montserrat"/>
              </a:rPr>
              <a:t>Creación de archivo requirements.txt</a:t>
            </a:r>
            <a:endParaRPr b="0" i="0" sz="1300" u="none" cap="none" strike="noStrike">
              <a:solidFill>
                <a:srgbClr val="000000"/>
              </a:solidFill>
              <a:latin typeface="Montserrat"/>
              <a:ea typeface="Montserrat"/>
              <a:cs typeface="Montserrat"/>
              <a:sym typeface="Montserrat"/>
            </a:endParaRPr>
          </a:p>
        </p:txBody>
      </p:sp>
      <p:sp>
        <p:nvSpPr>
          <p:cNvPr id="128" name="Google Shape;128;p11"/>
          <p:cNvSpPr/>
          <p:nvPr/>
        </p:nvSpPr>
        <p:spPr>
          <a:xfrm>
            <a:off x="550862" y="2464714"/>
            <a:ext cx="8042275" cy="10925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419" sz="1300" u="none" cap="none" strike="noStrike">
                <a:solidFill>
                  <a:srgbClr val="000000"/>
                </a:solidFill>
                <a:latin typeface="Montserrat"/>
                <a:ea typeface="Montserrat"/>
                <a:cs typeface="Montserrat"/>
                <a:sym typeface="Montserrat"/>
              </a:rPr>
              <a:t>Este comando nos generará un archivo requirements.txt que contendrá el listado de todas las librerías y sus versiones instaladas en nuestro virtual env para el proyecto. Esto es útil para que posteriormente podamos instalarlas directamente por medio de este archivo en cualquier otro entorno virtual donde llevemos al proyecto.</a:t>
            </a:r>
            <a:endParaRPr b="0" i="0" sz="13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300" u="none" cap="none" strike="noStrike">
              <a:solidFill>
                <a:srgbClr val="000000"/>
              </a:solidFill>
              <a:latin typeface="Montserrat"/>
              <a:ea typeface="Montserrat"/>
              <a:cs typeface="Montserrat"/>
              <a:sym typeface="Montserrat"/>
            </a:endParaRPr>
          </a:p>
        </p:txBody>
      </p:sp>
      <p:sp>
        <p:nvSpPr>
          <p:cNvPr id="129" name="Google Shape;129;p11"/>
          <p:cNvSpPr txBox="1"/>
          <p:nvPr/>
        </p:nvSpPr>
        <p:spPr>
          <a:xfrm>
            <a:off x="550863" y="523093"/>
            <a:ext cx="6674177"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419" sz="2500" u="none" cap="none" strike="noStrike">
                <a:solidFill>
                  <a:srgbClr val="333333"/>
                </a:solidFill>
                <a:latin typeface="Montserrat"/>
                <a:ea typeface="Montserrat"/>
                <a:cs typeface="Montserrat"/>
                <a:sym typeface="Montserrat"/>
              </a:rPr>
              <a:t>Instalación y configuración</a:t>
            </a:r>
            <a:endParaRPr b="1" i="0" sz="2500" u="none" cap="none" strike="noStrike">
              <a:solidFill>
                <a:srgbClr val="333333"/>
              </a:solidFill>
              <a:latin typeface="Montserrat"/>
              <a:ea typeface="Montserrat"/>
              <a:cs typeface="Montserrat"/>
              <a:sym typeface="Montserrat"/>
            </a:endParaRPr>
          </a:p>
        </p:txBody>
      </p:sp>
      <p:sp>
        <p:nvSpPr>
          <p:cNvPr id="130" name="Google Shape;130;p11"/>
          <p:cNvSpPr/>
          <p:nvPr/>
        </p:nvSpPr>
        <p:spPr>
          <a:xfrm>
            <a:off x="3343939" y="1911183"/>
            <a:ext cx="24561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s-419" sz="1400" u="none" cap="none" strike="noStrike">
                <a:solidFill>
                  <a:srgbClr val="0C4B33"/>
                </a:solidFill>
                <a:latin typeface="Arial"/>
                <a:ea typeface="Arial"/>
                <a:cs typeface="Arial"/>
                <a:sym typeface="Arial"/>
              </a:rPr>
              <a:t>pip freeze &gt; requirements.txt</a:t>
            </a:r>
            <a:endParaRPr/>
          </a:p>
        </p:txBody>
      </p:sp>
      <p:sp>
        <p:nvSpPr>
          <p:cNvPr id="131" name="Google Shape;131;p11"/>
          <p:cNvSpPr/>
          <p:nvPr/>
        </p:nvSpPr>
        <p:spPr>
          <a:xfrm>
            <a:off x="3343939" y="3595203"/>
            <a:ext cx="24320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s-419" sz="1400" u="none" cap="none" strike="noStrike">
                <a:solidFill>
                  <a:srgbClr val="0C4B33"/>
                </a:solidFill>
                <a:latin typeface="Arial"/>
                <a:ea typeface="Arial"/>
                <a:cs typeface="Arial"/>
                <a:sym typeface="Arial"/>
              </a:rPr>
              <a:t>pip install -r requirements.txt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2"/>
          <p:cNvSpPr txBox="1"/>
          <p:nvPr/>
        </p:nvSpPr>
        <p:spPr>
          <a:xfrm>
            <a:off x="550863" y="523093"/>
            <a:ext cx="6674177"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419" sz="2500" u="none" cap="none" strike="noStrike">
                <a:solidFill>
                  <a:srgbClr val="333333"/>
                </a:solidFill>
                <a:latin typeface="Montserrat"/>
                <a:ea typeface="Montserrat"/>
                <a:cs typeface="Montserrat"/>
                <a:sym typeface="Montserrat"/>
              </a:rPr>
              <a:t>Estructura de directorios Flask</a:t>
            </a:r>
            <a:endParaRPr b="1" i="0" sz="2500" u="none" cap="none" strike="noStrike">
              <a:solidFill>
                <a:srgbClr val="333333"/>
              </a:solidFill>
              <a:latin typeface="Montserrat"/>
              <a:ea typeface="Montserrat"/>
              <a:cs typeface="Montserrat"/>
              <a:sym typeface="Montserrat"/>
            </a:endParaRPr>
          </a:p>
        </p:txBody>
      </p:sp>
      <p:sp>
        <p:nvSpPr>
          <p:cNvPr id="137" name="Google Shape;137;p12"/>
          <p:cNvSpPr/>
          <p:nvPr/>
        </p:nvSpPr>
        <p:spPr>
          <a:xfrm>
            <a:off x="4174440" y="1152403"/>
            <a:ext cx="4579946" cy="32778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419" sz="900" u="none" cap="none" strike="noStrike">
                <a:solidFill>
                  <a:srgbClr val="000000"/>
                </a:solidFill>
                <a:latin typeface="Montserrat Medium"/>
                <a:ea typeface="Montserrat Medium"/>
                <a:cs typeface="Montserrat Medium"/>
                <a:sym typeface="Montserrat Medium"/>
              </a:rPr>
              <a:t>app/: </a:t>
            </a:r>
            <a:r>
              <a:rPr b="0" i="0" lang="es-419" sz="900" u="none" cap="none" strike="noStrike">
                <a:solidFill>
                  <a:srgbClr val="000000"/>
                </a:solidFill>
                <a:latin typeface="Montserrat Medium"/>
                <a:ea typeface="Montserrat Medium"/>
                <a:cs typeface="Montserrat Medium"/>
                <a:sym typeface="Montserrat Medium"/>
              </a:rPr>
              <a:t>Carpeta principal de la aplicación.</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b="1" i="0" lang="es-419" sz="900" u="none" cap="none" strike="noStrike">
                <a:solidFill>
                  <a:srgbClr val="000000"/>
                </a:solidFill>
                <a:latin typeface="Montserrat Medium"/>
                <a:ea typeface="Montserrat Medium"/>
                <a:cs typeface="Montserrat Medium"/>
                <a:sym typeface="Montserrat Medium"/>
              </a:rPr>
              <a:t>__init__.py: </a:t>
            </a:r>
            <a:r>
              <a:rPr b="0" i="0" lang="es-419" sz="900" u="none" cap="none" strike="noStrike">
                <a:solidFill>
                  <a:srgbClr val="000000"/>
                </a:solidFill>
                <a:latin typeface="Montserrat Medium"/>
                <a:ea typeface="Montserrat Medium"/>
                <a:cs typeface="Montserrat Medium"/>
                <a:sym typeface="Montserrat Medium"/>
              </a:rPr>
              <a:t>Un archivo vacío que le indica a Python que este directorio debería ser considerado como un paquete Python.</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b="1" lang="es-419" sz="900">
                <a:latin typeface="Montserrat Medium"/>
                <a:ea typeface="Montserrat Medium"/>
                <a:cs typeface="Montserrat Medium"/>
                <a:sym typeface="Montserrat Medium"/>
              </a:rPr>
              <a:t>views</a:t>
            </a:r>
            <a:r>
              <a:rPr b="1" i="0" lang="es-419" sz="900" u="none" cap="none" strike="noStrike">
                <a:solidFill>
                  <a:srgbClr val="000000"/>
                </a:solidFill>
                <a:latin typeface="Montserrat Medium"/>
                <a:ea typeface="Montserrat Medium"/>
                <a:cs typeface="Montserrat Medium"/>
                <a:sym typeface="Montserrat Medium"/>
              </a:rPr>
              <a:t>.py: </a:t>
            </a:r>
            <a:r>
              <a:rPr b="0" i="0" lang="es-419" sz="900" u="none" cap="none" strike="noStrike">
                <a:solidFill>
                  <a:srgbClr val="000000"/>
                </a:solidFill>
                <a:latin typeface="Montserrat Medium"/>
                <a:ea typeface="Montserrat Medium"/>
                <a:cs typeface="Montserrat Medium"/>
                <a:sym typeface="Montserrat Medium"/>
              </a:rPr>
              <a:t>define las rutas y la logica de negocio de la aplicación.</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b="1" i="0" lang="es-419" sz="900" u="none" cap="none" strike="noStrike">
                <a:solidFill>
                  <a:srgbClr val="000000"/>
                </a:solidFill>
                <a:latin typeface="Montserrat Medium"/>
                <a:ea typeface="Montserrat Medium"/>
                <a:cs typeface="Montserrat Medium"/>
                <a:sym typeface="Montserrat Medium"/>
              </a:rPr>
              <a:t>models.py:</a:t>
            </a:r>
            <a:r>
              <a:rPr b="0" i="0" lang="es-419" sz="900" u="none" cap="none" strike="noStrike">
                <a:solidFill>
                  <a:srgbClr val="000000"/>
                </a:solidFill>
                <a:latin typeface="Montserrat Medium"/>
                <a:ea typeface="Montserrat Medium"/>
                <a:cs typeface="Montserrat Medium"/>
                <a:sym typeface="Montserrat Medium"/>
              </a:rPr>
              <a:t> define los modelos de datos que se implementaran en la aplicación.</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b="1" i="0" lang="es-419" sz="900" u="none" cap="none" strike="noStrike">
                <a:solidFill>
                  <a:srgbClr val="000000"/>
                </a:solidFill>
                <a:latin typeface="Montserrat Medium"/>
                <a:ea typeface="Montserrat Medium"/>
                <a:cs typeface="Montserrat Medium"/>
                <a:sym typeface="Montserrat Medium"/>
              </a:rPr>
              <a:t>database.py:</a:t>
            </a:r>
            <a:r>
              <a:rPr b="0" i="0" lang="es-419" sz="900" u="none" cap="none" strike="noStrike">
                <a:solidFill>
                  <a:srgbClr val="000000"/>
                </a:solidFill>
                <a:latin typeface="Montserrat Medium"/>
                <a:ea typeface="Montserrat Medium"/>
                <a:cs typeface="Montserrat Medium"/>
                <a:sym typeface="Montserrat Medium"/>
              </a:rPr>
              <a:t> Contiene la configuración de la base de datos.</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b="1" i="0" lang="es-419" sz="900" u="none" cap="none" strike="noStrike">
                <a:solidFill>
                  <a:srgbClr val="000000"/>
                </a:solidFill>
                <a:latin typeface="Montserrat Medium"/>
                <a:ea typeface="Montserrat Medium"/>
                <a:cs typeface="Montserrat Medium"/>
                <a:sym typeface="Montserrat Medium"/>
              </a:rPr>
              <a:t>venv/: </a:t>
            </a:r>
            <a:r>
              <a:rPr b="0" i="0" lang="es-419" sz="900" u="none" cap="none" strike="noStrike">
                <a:solidFill>
                  <a:srgbClr val="000000"/>
                </a:solidFill>
                <a:latin typeface="Montserrat Medium"/>
                <a:ea typeface="Montserrat Medium"/>
                <a:cs typeface="Montserrat Medium"/>
                <a:sym typeface="Montserrat Medium"/>
              </a:rPr>
              <a:t>entorno virtual</a:t>
            </a:r>
            <a:endParaRPr b="0" i="0" sz="9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b="1" i="0" lang="es-419" sz="900" u="none" cap="none" strike="noStrike">
                <a:solidFill>
                  <a:srgbClr val="000000"/>
                </a:solidFill>
                <a:latin typeface="Montserrat Medium"/>
                <a:ea typeface="Montserrat Medium"/>
                <a:cs typeface="Montserrat Medium"/>
                <a:sym typeface="Montserrat Medium"/>
              </a:rPr>
              <a:t>run.py:</a:t>
            </a:r>
            <a:r>
              <a:rPr b="0" i="0" lang="es-419" sz="900" u="none" cap="none" strike="noStrike">
                <a:solidFill>
                  <a:srgbClr val="000000"/>
                </a:solidFill>
                <a:latin typeface="Montserrat Medium"/>
                <a:ea typeface="Montserrat Medium"/>
                <a:cs typeface="Montserrat Medium"/>
                <a:sym typeface="Montserrat Medium"/>
              </a:rPr>
              <a:t> Script para ejecutar la aplicación.</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b="1" i="0" lang="es-419" sz="900" u="none" cap="none" strike="noStrike">
                <a:solidFill>
                  <a:srgbClr val="000000"/>
                </a:solidFill>
                <a:latin typeface="Montserrat Medium"/>
                <a:ea typeface="Montserrat Medium"/>
                <a:cs typeface="Montserrat Medium"/>
                <a:sym typeface="Montserrat Medium"/>
              </a:rPr>
              <a:t>requirements.txt:</a:t>
            </a:r>
            <a:r>
              <a:rPr b="0" i="0" lang="es-419" sz="900" u="none" cap="none" strike="noStrike">
                <a:solidFill>
                  <a:srgbClr val="000000"/>
                </a:solidFill>
                <a:latin typeface="Montserrat Medium"/>
                <a:ea typeface="Montserrat Medium"/>
                <a:cs typeface="Montserrat Medium"/>
                <a:sym typeface="Montserrat Medium"/>
              </a:rPr>
              <a:t> Archivo que contiene la lista de dependencias del proyecto.</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b="1" i="0" lang="es-419" sz="900" u="none" cap="none" strike="noStrike">
                <a:solidFill>
                  <a:srgbClr val="000000"/>
                </a:solidFill>
                <a:latin typeface="Montserrat Medium"/>
                <a:ea typeface="Montserrat Medium"/>
                <a:cs typeface="Montserrat Medium"/>
                <a:sym typeface="Montserrat Medium"/>
              </a:rPr>
              <a:t>.env: </a:t>
            </a:r>
            <a:r>
              <a:rPr b="0" i="0" lang="es-419" sz="900" u="none" cap="none" strike="noStrike">
                <a:solidFill>
                  <a:srgbClr val="000000"/>
                </a:solidFill>
                <a:latin typeface="Montserrat Medium"/>
                <a:ea typeface="Montserrat Medium"/>
                <a:cs typeface="Montserrat Medium"/>
                <a:sym typeface="Montserrat Medium"/>
              </a:rPr>
              <a:t>archivo que contiene la definición de las variables de entornos del proyecto. </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Montserrat Medium"/>
              <a:ea typeface="Montserrat Medium"/>
              <a:cs typeface="Montserrat Medium"/>
              <a:sym typeface="Montserrat Medium"/>
            </a:endParaRPr>
          </a:p>
        </p:txBody>
      </p:sp>
      <p:pic>
        <p:nvPicPr>
          <p:cNvPr id="138" name="Google Shape;138;p12"/>
          <p:cNvPicPr preferRelativeResize="0"/>
          <p:nvPr/>
        </p:nvPicPr>
        <p:blipFill>
          <a:blip r:embed="rId3">
            <a:alphaModFix/>
          </a:blip>
          <a:stretch>
            <a:fillRect/>
          </a:stretch>
        </p:blipFill>
        <p:spPr>
          <a:xfrm>
            <a:off x="809175" y="1165050"/>
            <a:ext cx="2503375" cy="281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3"/>
          <p:cNvSpPr txBox="1"/>
          <p:nvPr/>
        </p:nvSpPr>
        <p:spPr>
          <a:xfrm>
            <a:off x="408742" y="554071"/>
            <a:ext cx="6674177"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419" sz="2500" u="none" cap="none" strike="noStrike">
                <a:solidFill>
                  <a:srgbClr val="333333"/>
                </a:solidFill>
                <a:latin typeface="Montserrat"/>
                <a:ea typeface="Montserrat"/>
                <a:cs typeface="Montserrat"/>
                <a:sym typeface="Montserrat"/>
              </a:rPr>
              <a:t>Nuestr</a:t>
            </a:r>
            <a:r>
              <a:rPr b="1" lang="es-419" sz="2500">
                <a:solidFill>
                  <a:srgbClr val="333333"/>
                </a:solidFill>
                <a:latin typeface="Montserrat"/>
                <a:ea typeface="Montserrat"/>
                <a:cs typeface="Montserrat"/>
                <a:sym typeface="Montserrat"/>
              </a:rPr>
              <a:t>a</a:t>
            </a:r>
            <a:r>
              <a:rPr b="1" i="0" lang="es-419" sz="2500" u="none" cap="none" strike="noStrike">
                <a:solidFill>
                  <a:srgbClr val="333333"/>
                </a:solidFill>
                <a:latin typeface="Montserrat"/>
                <a:ea typeface="Montserrat"/>
                <a:cs typeface="Montserrat"/>
                <a:sym typeface="Montserrat"/>
              </a:rPr>
              <a:t> prim</a:t>
            </a:r>
            <a:r>
              <a:rPr b="1" lang="es-419" sz="2500">
                <a:solidFill>
                  <a:srgbClr val="333333"/>
                </a:solidFill>
                <a:latin typeface="Montserrat"/>
                <a:ea typeface="Montserrat"/>
                <a:cs typeface="Montserrat"/>
                <a:sym typeface="Montserrat"/>
              </a:rPr>
              <a:t>a</a:t>
            </a:r>
            <a:r>
              <a:rPr b="1" i="0" lang="es-419" sz="2500" u="none" cap="none" strike="noStrike">
                <a:solidFill>
                  <a:srgbClr val="333333"/>
                </a:solidFill>
                <a:latin typeface="Montserrat"/>
                <a:ea typeface="Montserrat"/>
                <a:cs typeface="Montserrat"/>
                <a:sym typeface="Montserrat"/>
              </a:rPr>
              <a:t> </a:t>
            </a:r>
            <a:r>
              <a:rPr b="1" lang="es-419" sz="2500">
                <a:solidFill>
                  <a:srgbClr val="333333"/>
                </a:solidFill>
                <a:latin typeface="Montserrat"/>
                <a:ea typeface="Montserrat"/>
                <a:cs typeface="Montserrat"/>
                <a:sym typeface="Montserrat"/>
              </a:rPr>
              <a:t>vista</a:t>
            </a:r>
            <a:endParaRPr b="1" i="0" sz="2500" u="none" cap="none" strike="noStrike">
              <a:solidFill>
                <a:srgbClr val="333333"/>
              </a:solidFill>
              <a:latin typeface="Montserrat"/>
              <a:ea typeface="Montserrat"/>
              <a:cs typeface="Montserrat"/>
              <a:sym typeface="Montserrat"/>
            </a:endParaRPr>
          </a:p>
        </p:txBody>
      </p:sp>
      <p:sp>
        <p:nvSpPr>
          <p:cNvPr id="144" name="Google Shape;144;p13"/>
          <p:cNvSpPr/>
          <p:nvPr/>
        </p:nvSpPr>
        <p:spPr>
          <a:xfrm>
            <a:off x="550862" y="1126771"/>
            <a:ext cx="8042275"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419" sz="1400" u="none" cap="none" strike="noStrike">
                <a:solidFill>
                  <a:srgbClr val="000000"/>
                </a:solidFill>
                <a:latin typeface="Montserrat Medium"/>
                <a:ea typeface="Montserrat Medium"/>
                <a:cs typeface="Montserrat Medium"/>
                <a:sym typeface="Montserrat Medium"/>
              </a:rPr>
              <a:t>Para completar el ejemplo anterior, en el archivo controllers.py de la aplicación deberemos crear una nueva función index, que retorna una respuesta del tipo JSON. Posteriormente en el archivo run.py, creamos nuestra aplicación Flask y asociamos la función del controlador con una ruta y un método HTTP.</a:t>
            </a:r>
            <a:endParaRPr/>
          </a:p>
        </p:txBody>
      </p:sp>
      <p:sp>
        <p:nvSpPr>
          <p:cNvPr id="145" name="Google Shape;145;p13"/>
          <p:cNvSpPr txBox="1"/>
          <p:nvPr/>
        </p:nvSpPr>
        <p:spPr>
          <a:xfrm>
            <a:off x="559580" y="2903608"/>
            <a:ext cx="3186251" cy="1169551"/>
          </a:xfrm>
          <a:prstGeom prst="rect">
            <a:avLst/>
          </a:prstGeom>
          <a:solidFill>
            <a:srgbClr val="292D3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419" sz="1400" u="none" cap="none" strike="noStrike">
                <a:solidFill>
                  <a:srgbClr val="C792EA"/>
                </a:solidFill>
                <a:highlight>
                  <a:srgbClr val="292D3E"/>
                </a:highlight>
                <a:latin typeface="Consolas"/>
                <a:ea typeface="Consolas"/>
                <a:cs typeface="Consolas"/>
                <a:sym typeface="Consolas"/>
              </a:rPr>
              <a:t>from</a:t>
            </a:r>
            <a:r>
              <a:rPr b="0" i="0" lang="es-419" sz="1400" u="none" cap="none" strike="noStrike">
                <a:solidFill>
                  <a:srgbClr val="BFC7D5"/>
                </a:solidFill>
                <a:highlight>
                  <a:srgbClr val="292D3E"/>
                </a:highlight>
                <a:latin typeface="Consolas"/>
                <a:ea typeface="Consolas"/>
                <a:cs typeface="Consolas"/>
                <a:sym typeface="Consolas"/>
              </a:rPr>
              <a:t> flask </a:t>
            </a:r>
            <a:r>
              <a:rPr b="0" i="0" lang="es-419" sz="1400" u="none" cap="none" strike="noStrike">
                <a:solidFill>
                  <a:srgbClr val="C792EA"/>
                </a:solidFill>
                <a:highlight>
                  <a:srgbClr val="292D3E"/>
                </a:highlight>
                <a:latin typeface="Consolas"/>
                <a:ea typeface="Consolas"/>
                <a:cs typeface="Consolas"/>
                <a:sym typeface="Consolas"/>
              </a:rPr>
              <a:t>import</a:t>
            </a:r>
            <a:r>
              <a:rPr b="0" i="0" lang="es-419" sz="1400" u="none" cap="none" strike="noStrike">
                <a:solidFill>
                  <a:srgbClr val="BFC7D5"/>
                </a:solidFill>
                <a:highlight>
                  <a:srgbClr val="292D3E"/>
                </a:highlight>
                <a:latin typeface="Consolas"/>
                <a:ea typeface="Consolas"/>
                <a:cs typeface="Consolas"/>
                <a:sym typeface="Consolas"/>
              </a:rPr>
              <a:t> jsonify</a:t>
            </a:r>
            <a:endParaRPr b="0" i="0" sz="14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419" sz="1400" u="none" cap="none" strike="noStrike">
                <a:solidFill>
                  <a:srgbClr val="BFC7D5"/>
                </a:solidFill>
                <a:highlight>
                  <a:srgbClr val="292D3E"/>
                </a:highlight>
                <a:latin typeface="Consolas"/>
                <a:ea typeface="Consolas"/>
                <a:cs typeface="Consolas"/>
                <a:sym typeface="Consolas"/>
              </a:rPr>
            </a:br>
            <a:r>
              <a:rPr b="0" i="0" lang="es-419" sz="1400" u="none" cap="none" strike="noStrike">
                <a:solidFill>
                  <a:srgbClr val="C792EA"/>
                </a:solidFill>
                <a:highlight>
                  <a:srgbClr val="292D3E"/>
                </a:highlight>
                <a:latin typeface="Consolas"/>
                <a:ea typeface="Consolas"/>
                <a:cs typeface="Consolas"/>
                <a:sym typeface="Consolas"/>
              </a:rPr>
              <a:t>def</a:t>
            </a:r>
            <a:r>
              <a:rPr b="0" i="0" lang="es-419" sz="1400" u="none" cap="none" strike="noStrike">
                <a:solidFill>
                  <a:srgbClr val="BFC7D5"/>
                </a:solidFill>
                <a:highlight>
                  <a:srgbClr val="292D3E"/>
                </a:highlight>
                <a:latin typeface="Consolas"/>
                <a:ea typeface="Consolas"/>
                <a:cs typeface="Consolas"/>
                <a:sym typeface="Consolas"/>
              </a:rPr>
              <a:t> </a:t>
            </a:r>
            <a:r>
              <a:rPr b="0" i="0" lang="es-419" sz="1400" u="none" cap="none" strike="noStrike">
                <a:solidFill>
                  <a:srgbClr val="82AAFF"/>
                </a:solidFill>
                <a:highlight>
                  <a:srgbClr val="292D3E"/>
                </a:highlight>
                <a:latin typeface="Consolas"/>
                <a:ea typeface="Consolas"/>
                <a:cs typeface="Consolas"/>
                <a:sym typeface="Consolas"/>
              </a:rPr>
              <a:t>index</a:t>
            </a:r>
            <a:r>
              <a:rPr b="0" i="0" lang="es-419" sz="1400" u="none" cap="none" strike="noStrike">
                <a:solidFill>
                  <a:srgbClr val="D9F5DD"/>
                </a:solidFill>
                <a:highlight>
                  <a:srgbClr val="292D3E"/>
                </a:highlight>
                <a:latin typeface="Consolas"/>
                <a:ea typeface="Consolas"/>
                <a:cs typeface="Consolas"/>
                <a:sym typeface="Consolas"/>
              </a:rPr>
              <a:t>()</a:t>
            </a:r>
            <a:r>
              <a:rPr b="0" i="0" lang="es-419" sz="14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419" sz="1400" u="none" cap="none" strike="noStrike">
                <a:solidFill>
                  <a:srgbClr val="BFC7D5"/>
                </a:solidFill>
                <a:highlight>
                  <a:srgbClr val="292D3E"/>
                </a:highlight>
                <a:latin typeface="Consolas"/>
                <a:ea typeface="Consolas"/>
                <a:cs typeface="Consolas"/>
                <a:sym typeface="Consolas"/>
              </a:rPr>
              <a:t>    </a:t>
            </a:r>
            <a:r>
              <a:rPr b="0" i="0" lang="es-419" sz="1400" u="none" cap="none" strike="noStrike">
                <a:solidFill>
                  <a:srgbClr val="C792EA"/>
                </a:solidFill>
                <a:highlight>
                  <a:srgbClr val="292D3E"/>
                </a:highlight>
                <a:latin typeface="Consolas"/>
                <a:ea typeface="Consolas"/>
                <a:cs typeface="Consolas"/>
                <a:sym typeface="Consolas"/>
              </a:rPr>
              <a:t>return</a:t>
            </a:r>
            <a:r>
              <a:rPr b="0" i="0" lang="es-419" sz="1400" u="none" cap="none" strike="noStrike">
                <a:solidFill>
                  <a:srgbClr val="BFC7D5"/>
                </a:solidFill>
                <a:highlight>
                  <a:srgbClr val="292D3E"/>
                </a:highlight>
                <a:latin typeface="Consolas"/>
                <a:ea typeface="Consolas"/>
                <a:cs typeface="Consolas"/>
                <a:sym typeface="Consolas"/>
              </a:rPr>
              <a:t> </a:t>
            </a:r>
            <a:r>
              <a:rPr b="0" i="0" lang="es-419" sz="1400" u="none" cap="none" strike="noStrike">
                <a:solidFill>
                  <a:srgbClr val="B2CCD6"/>
                </a:solidFill>
                <a:highlight>
                  <a:srgbClr val="292D3E"/>
                </a:highlight>
                <a:latin typeface="Consolas"/>
                <a:ea typeface="Consolas"/>
                <a:cs typeface="Consolas"/>
                <a:sym typeface="Consolas"/>
              </a:rPr>
              <a:t>jsonify</a:t>
            </a:r>
            <a:r>
              <a:rPr b="0" i="0" lang="es-419" sz="1400" u="none" cap="none" strike="noStrike">
                <a:solidFill>
                  <a:srgbClr val="BFC7D5"/>
                </a:solidFill>
                <a:highlight>
                  <a:srgbClr val="292D3E"/>
                </a:highlight>
                <a:latin typeface="Consolas"/>
                <a:ea typeface="Consolas"/>
                <a:cs typeface="Consolas"/>
                <a:sym typeface="Consolas"/>
              </a:rPr>
              <a:t>(</a:t>
            </a:r>
            <a:r>
              <a:rPr b="0" i="0" lang="es-419" sz="1400" u="none" cap="none" strike="noStrike">
                <a:solidFill>
                  <a:srgbClr val="7986E7"/>
                </a:solidFill>
                <a:highlight>
                  <a:srgbClr val="292D3E"/>
                </a:highlight>
                <a:latin typeface="Consolas"/>
                <a:ea typeface="Consolas"/>
                <a:cs typeface="Consolas"/>
                <a:sym typeface="Consolas"/>
              </a:rPr>
              <a:t>{</a:t>
            </a:r>
            <a:r>
              <a:rPr b="0" i="0" lang="es-419" sz="1400" u="none" cap="none" strike="noStrike">
                <a:solidFill>
                  <a:srgbClr val="D9F5DD"/>
                </a:solidFill>
                <a:highlight>
                  <a:srgbClr val="292D3E"/>
                </a:highlight>
                <a:latin typeface="Consolas"/>
                <a:ea typeface="Consolas"/>
                <a:cs typeface="Consolas"/>
                <a:sym typeface="Consolas"/>
              </a:rPr>
              <a:t>'</a:t>
            </a:r>
            <a:r>
              <a:rPr b="0" i="0" lang="es-419" sz="1400" u="none" cap="none" strike="noStrike">
                <a:solidFill>
                  <a:srgbClr val="C3E88D"/>
                </a:solidFill>
                <a:highlight>
                  <a:srgbClr val="292D3E"/>
                </a:highlight>
                <a:latin typeface="Consolas"/>
                <a:ea typeface="Consolas"/>
                <a:cs typeface="Consolas"/>
                <a:sym typeface="Consolas"/>
              </a:rPr>
              <a:t>message</a:t>
            </a:r>
            <a:r>
              <a:rPr b="0" i="0" lang="es-419" sz="1400" u="none" cap="none" strike="noStrike">
                <a:solidFill>
                  <a:srgbClr val="D9F5DD"/>
                </a:solidFill>
                <a:highlight>
                  <a:srgbClr val="292D3E"/>
                </a:highlight>
                <a:latin typeface="Consolas"/>
                <a:ea typeface="Consolas"/>
                <a:cs typeface="Consolas"/>
                <a:sym typeface="Consolas"/>
              </a:rPr>
              <a:t>'</a:t>
            </a:r>
            <a:r>
              <a:rPr b="0" i="0" lang="es-419" sz="1400" u="none" cap="none" strike="noStrike">
                <a:solidFill>
                  <a:srgbClr val="7986E7"/>
                </a:solidFill>
                <a:highlight>
                  <a:srgbClr val="292D3E"/>
                </a:highlight>
                <a:latin typeface="Consolas"/>
                <a:ea typeface="Consolas"/>
                <a:cs typeface="Consolas"/>
                <a:sym typeface="Consolas"/>
              </a:rPr>
              <a:t>: </a:t>
            </a:r>
            <a:r>
              <a:rPr b="0" i="0" lang="es-419" sz="1400" u="none" cap="none" strike="noStrike">
                <a:solidFill>
                  <a:srgbClr val="D9F5DD"/>
                </a:solidFill>
                <a:highlight>
                  <a:srgbClr val="292D3E"/>
                </a:highlight>
                <a:latin typeface="Consolas"/>
                <a:ea typeface="Consolas"/>
                <a:cs typeface="Consolas"/>
                <a:sym typeface="Consolas"/>
              </a:rPr>
              <a:t>'</a:t>
            </a:r>
            <a:r>
              <a:rPr b="0" i="0" lang="es-419" sz="1400" u="none" cap="none" strike="noStrike">
                <a:solidFill>
                  <a:srgbClr val="C3E88D"/>
                </a:solidFill>
                <a:highlight>
                  <a:srgbClr val="292D3E"/>
                </a:highlight>
                <a:latin typeface="Consolas"/>
                <a:ea typeface="Consolas"/>
                <a:cs typeface="Consolas"/>
                <a:sym typeface="Consolas"/>
              </a:rPr>
              <a:t>Hello World API Cac-movies</a:t>
            </a:r>
            <a:r>
              <a:rPr b="0" i="0" lang="es-419" sz="1400" u="none" cap="none" strike="noStrike">
                <a:solidFill>
                  <a:srgbClr val="D9F5DD"/>
                </a:solidFill>
                <a:highlight>
                  <a:srgbClr val="292D3E"/>
                </a:highlight>
                <a:latin typeface="Consolas"/>
                <a:ea typeface="Consolas"/>
                <a:cs typeface="Consolas"/>
                <a:sym typeface="Consolas"/>
              </a:rPr>
              <a:t>'</a:t>
            </a:r>
            <a:r>
              <a:rPr b="0" i="0" lang="es-419" sz="1400" u="none" cap="none" strike="noStrike">
                <a:solidFill>
                  <a:srgbClr val="7986E7"/>
                </a:solidFill>
                <a:highlight>
                  <a:srgbClr val="292D3E"/>
                </a:highlight>
                <a:latin typeface="Consolas"/>
                <a:ea typeface="Consolas"/>
                <a:cs typeface="Consolas"/>
                <a:sym typeface="Consolas"/>
              </a:rPr>
              <a:t>}</a:t>
            </a:r>
            <a:r>
              <a:rPr b="0" i="0" lang="es-419" sz="1400" u="none" cap="none" strike="noStrike">
                <a:solidFill>
                  <a:srgbClr val="BFC7D5"/>
                </a:solidFill>
                <a:highlight>
                  <a:srgbClr val="292D3E"/>
                </a:highlight>
                <a:latin typeface="Consolas"/>
                <a:ea typeface="Consolas"/>
                <a:cs typeface="Consolas"/>
                <a:sym typeface="Consolas"/>
              </a:rPr>
              <a:t>)</a:t>
            </a:r>
            <a:endParaRPr/>
          </a:p>
        </p:txBody>
      </p:sp>
      <p:sp>
        <p:nvSpPr>
          <p:cNvPr id="146" name="Google Shape;146;p13"/>
          <p:cNvSpPr txBox="1"/>
          <p:nvPr/>
        </p:nvSpPr>
        <p:spPr>
          <a:xfrm>
            <a:off x="4691034" y="2472260"/>
            <a:ext cx="3957900" cy="1785600"/>
          </a:xfrm>
          <a:prstGeom prst="rect">
            <a:avLst/>
          </a:prstGeom>
          <a:solidFill>
            <a:srgbClr val="292D3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419" sz="1100" u="none" cap="none" strike="noStrike">
                <a:solidFill>
                  <a:srgbClr val="C792EA"/>
                </a:solidFill>
                <a:highlight>
                  <a:srgbClr val="292D3E"/>
                </a:highlight>
                <a:latin typeface="Consolas"/>
                <a:ea typeface="Consolas"/>
                <a:cs typeface="Consolas"/>
                <a:sym typeface="Consolas"/>
              </a:rPr>
              <a:t>from</a:t>
            </a:r>
            <a:r>
              <a:rPr b="0" i="0" lang="es-419" sz="1100" u="none" cap="none" strike="noStrike">
                <a:solidFill>
                  <a:srgbClr val="BFC7D5"/>
                </a:solidFill>
                <a:highlight>
                  <a:srgbClr val="292D3E"/>
                </a:highlight>
                <a:latin typeface="Consolas"/>
                <a:ea typeface="Consolas"/>
                <a:cs typeface="Consolas"/>
                <a:sym typeface="Consolas"/>
              </a:rPr>
              <a:t> flask </a:t>
            </a:r>
            <a:r>
              <a:rPr b="0" i="0" lang="es-419" sz="1100" u="none" cap="none" strike="noStrike">
                <a:solidFill>
                  <a:srgbClr val="C792EA"/>
                </a:solidFill>
                <a:highlight>
                  <a:srgbClr val="292D3E"/>
                </a:highlight>
                <a:latin typeface="Consolas"/>
                <a:ea typeface="Consolas"/>
                <a:cs typeface="Consolas"/>
                <a:sym typeface="Consolas"/>
              </a:rPr>
              <a:t>import</a:t>
            </a:r>
            <a:r>
              <a:rPr b="0" i="0" lang="es-419" sz="1100" u="none" cap="none" strike="noStrike">
                <a:solidFill>
                  <a:srgbClr val="BFC7D5"/>
                </a:solidFill>
                <a:highlight>
                  <a:srgbClr val="292D3E"/>
                </a:highlight>
                <a:latin typeface="Consolas"/>
                <a:ea typeface="Consolas"/>
                <a:cs typeface="Consolas"/>
                <a:sym typeface="Consolas"/>
              </a:rPr>
              <a:t> Flask</a:t>
            </a:r>
            <a:endParaRPr/>
          </a:p>
          <a:p>
            <a:pPr indent="0" lvl="0" marL="0" marR="0" rtl="0" algn="l">
              <a:lnSpc>
                <a:spcPct val="100000"/>
              </a:lnSpc>
              <a:spcBef>
                <a:spcPts val="0"/>
              </a:spcBef>
              <a:spcAft>
                <a:spcPts val="0"/>
              </a:spcAft>
              <a:buNone/>
            </a:pPr>
            <a:r>
              <a:rPr b="0" i="0" lang="es-419" sz="1100" u="none" cap="none" strike="noStrike">
                <a:solidFill>
                  <a:srgbClr val="C792EA"/>
                </a:solidFill>
                <a:highlight>
                  <a:srgbClr val="292D3E"/>
                </a:highlight>
                <a:latin typeface="Consolas"/>
                <a:ea typeface="Consolas"/>
                <a:cs typeface="Consolas"/>
                <a:sym typeface="Consolas"/>
              </a:rPr>
              <a:t>from</a:t>
            </a:r>
            <a:r>
              <a:rPr b="0" i="0" lang="es-419" sz="1100" u="none" cap="none" strike="noStrike">
                <a:solidFill>
                  <a:srgbClr val="BFC7D5"/>
                </a:solidFill>
                <a:highlight>
                  <a:srgbClr val="292D3E"/>
                </a:highlight>
                <a:latin typeface="Consolas"/>
                <a:ea typeface="Consolas"/>
                <a:cs typeface="Consolas"/>
                <a:sym typeface="Consolas"/>
              </a:rPr>
              <a:t> app.</a:t>
            </a:r>
            <a:r>
              <a:rPr lang="es-419" sz="1100">
                <a:solidFill>
                  <a:srgbClr val="BFC7D5"/>
                </a:solidFill>
                <a:highlight>
                  <a:srgbClr val="292D3E"/>
                </a:highlight>
                <a:latin typeface="Consolas"/>
                <a:ea typeface="Consolas"/>
                <a:cs typeface="Consolas"/>
                <a:sym typeface="Consolas"/>
              </a:rPr>
              <a:t>views</a:t>
            </a:r>
            <a:r>
              <a:rPr b="0" i="0" lang="es-419" sz="1100" u="none" cap="none" strike="noStrike">
                <a:solidFill>
                  <a:srgbClr val="BFC7D5"/>
                </a:solidFill>
                <a:highlight>
                  <a:srgbClr val="292D3E"/>
                </a:highlight>
                <a:latin typeface="Consolas"/>
                <a:ea typeface="Consolas"/>
                <a:cs typeface="Consolas"/>
                <a:sym typeface="Consolas"/>
              </a:rPr>
              <a:t> </a:t>
            </a:r>
            <a:r>
              <a:rPr b="0" i="0" lang="es-419" sz="1100" u="none" cap="none" strike="noStrike">
                <a:solidFill>
                  <a:srgbClr val="C792EA"/>
                </a:solidFill>
                <a:highlight>
                  <a:srgbClr val="292D3E"/>
                </a:highlight>
                <a:latin typeface="Consolas"/>
                <a:ea typeface="Consolas"/>
                <a:cs typeface="Consolas"/>
                <a:sym typeface="Consolas"/>
              </a:rPr>
              <a:t>import</a:t>
            </a:r>
            <a:r>
              <a:rPr b="0" i="0" lang="es-419" sz="1100" u="none" cap="none" strike="noStrike">
                <a:solidFill>
                  <a:srgbClr val="BFC7D5"/>
                </a:solidFill>
                <a:highlight>
                  <a:srgbClr val="292D3E"/>
                </a:highlight>
                <a:latin typeface="Consolas"/>
                <a:ea typeface="Consolas"/>
                <a:cs typeface="Consolas"/>
                <a:sym typeface="Consolas"/>
              </a:rPr>
              <a:t> </a:t>
            </a:r>
            <a:r>
              <a:rPr b="0" i="0" lang="es-419" sz="1100" u="none" cap="none" strike="noStrike">
                <a:solidFill>
                  <a:srgbClr val="89DDFF"/>
                </a:solidFill>
                <a:highlight>
                  <a:srgbClr val="292D3E"/>
                </a:highlight>
                <a:latin typeface="Consolas"/>
                <a:ea typeface="Consolas"/>
                <a:cs typeface="Consolas"/>
                <a:sym typeface="Consolas"/>
              </a:rPr>
              <a:t>*</a:t>
            </a:r>
            <a:endParaRPr b="0" i="0" sz="11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419" sz="1100" u="none" cap="none" strike="noStrike">
                <a:solidFill>
                  <a:srgbClr val="BFC7D5"/>
                </a:solidFill>
                <a:highlight>
                  <a:srgbClr val="292D3E"/>
                </a:highlight>
                <a:latin typeface="Consolas"/>
                <a:ea typeface="Consolas"/>
                <a:cs typeface="Consolas"/>
                <a:sym typeface="Consolas"/>
              </a:rPr>
            </a:br>
            <a:r>
              <a:rPr b="0" i="0" lang="es-419" sz="1100" u="none" cap="none" strike="noStrike">
                <a:solidFill>
                  <a:srgbClr val="BFC7D5"/>
                </a:solidFill>
                <a:highlight>
                  <a:srgbClr val="292D3E"/>
                </a:highlight>
                <a:latin typeface="Consolas"/>
                <a:ea typeface="Consolas"/>
                <a:cs typeface="Consolas"/>
                <a:sym typeface="Consolas"/>
              </a:rPr>
              <a:t>app </a:t>
            </a:r>
            <a:r>
              <a:rPr b="0" i="0" lang="es-419" sz="1100" u="none" cap="none" strike="noStrike">
                <a:solidFill>
                  <a:srgbClr val="C792EA"/>
                </a:solidFill>
                <a:highlight>
                  <a:srgbClr val="292D3E"/>
                </a:highlight>
                <a:latin typeface="Consolas"/>
                <a:ea typeface="Consolas"/>
                <a:cs typeface="Consolas"/>
                <a:sym typeface="Consolas"/>
              </a:rPr>
              <a:t>=</a:t>
            </a:r>
            <a:r>
              <a:rPr b="0" i="0" lang="es-419" sz="1100" u="none" cap="none" strike="noStrike">
                <a:solidFill>
                  <a:srgbClr val="BFC7D5"/>
                </a:solidFill>
                <a:highlight>
                  <a:srgbClr val="292D3E"/>
                </a:highlight>
                <a:latin typeface="Consolas"/>
                <a:ea typeface="Consolas"/>
                <a:cs typeface="Consolas"/>
                <a:sym typeface="Consolas"/>
              </a:rPr>
              <a:t> </a:t>
            </a:r>
            <a:r>
              <a:rPr b="0" i="0" lang="es-419" sz="1100" u="none" cap="none" strike="noStrike">
                <a:solidFill>
                  <a:srgbClr val="B2CCD6"/>
                </a:solidFill>
                <a:highlight>
                  <a:srgbClr val="292D3E"/>
                </a:highlight>
                <a:latin typeface="Consolas"/>
                <a:ea typeface="Consolas"/>
                <a:cs typeface="Consolas"/>
                <a:sym typeface="Consolas"/>
              </a:rPr>
              <a:t>Flask</a:t>
            </a:r>
            <a:r>
              <a:rPr b="0" i="0" lang="es-419" sz="1100" u="none" cap="none" strike="noStrike">
                <a:solidFill>
                  <a:srgbClr val="BFC7D5"/>
                </a:solidFill>
                <a:highlight>
                  <a:srgbClr val="292D3E"/>
                </a:highlight>
                <a:latin typeface="Consolas"/>
                <a:ea typeface="Consolas"/>
                <a:cs typeface="Consolas"/>
                <a:sym typeface="Consolas"/>
              </a:rPr>
              <a:t>(</a:t>
            </a:r>
            <a:r>
              <a:rPr b="0" i="0" lang="es-419" sz="1100" u="none" cap="none" strike="noStrike">
                <a:solidFill>
                  <a:srgbClr val="7986E7"/>
                </a:solidFill>
                <a:highlight>
                  <a:srgbClr val="292D3E"/>
                </a:highlight>
                <a:latin typeface="Consolas"/>
                <a:ea typeface="Consolas"/>
                <a:cs typeface="Consolas"/>
                <a:sym typeface="Consolas"/>
              </a:rPr>
              <a:t>__name__</a:t>
            </a:r>
            <a:r>
              <a:rPr b="0" i="0" lang="es-419" sz="11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419" sz="1100" u="none" cap="none" strike="noStrike">
                <a:solidFill>
                  <a:srgbClr val="BFC7D5"/>
                </a:solidFill>
                <a:highlight>
                  <a:srgbClr val="292D3E"/>
                </a:highlight>
                <a:latin typeface="Consolas"/>
                <a:ea typeface="Consolas"/>
                <a:cs typeface="Consolas"/>
                <a:sym typeface="Consolas"/>
              </a:rPr>
            </a:br>
            <a:r>
              <a:rPr b="0" i="0" lang="es-419" sz="1100" u="none" cap="none" strike="noStrike">
                <a:solidFill>
                  <a:srgbClr val="697098"/>
                </a:solidFill>
                <a:highlight>
                  <a:srgbClr val="292D3E"/>
                </a:highlight>
                <a:latin typeface="Consolas"/>
                <a:ea typeface="Consolas"/>
                <a:cs typeface="Consolas"/>
                <a:sym typeface="Consolas"/>
              </a:rPr>
              <a:t>#</a:t>
            </a:r>
            <a:r>
              <a:rPr b="0" i="1" lang="es-419" sz="1100" u="none" cap="none" strike="noStrike">
                <a:solidFill>
                  <a:srgbClr val="697098"/>
                </a:solidFill>
                <a:highlight>
                  <a:srgbClr val="292D3E"/>
                </a:highlight>
                <a:latin typeface="Consolas"/>
                <a:ea typeface="Consolas"/>
                <a:cs typeface="Consolas"/>
                <a:sym typeface="Consolas"/>
              </a:rPr>
              <a:t> Rutas de la API-REST</a:t>
            </a:r>
            <a:endParaRPr b="0" i="0" sz="11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419" sz="1100" u="none" cap="none" strike="noStrike">
                <a:solidFill>
                  <a:srgbClr val="BFC7D5"/>
                </a:solidFill>
                <a:highlight>
                  <a:srgbClr val="292D3E"/>
                </a:highlight>
                <a:latin typeface="Consolas"/>
                <a:ea typeface="Consolas"/>
                <a:cs typeface="Consolas"/>
                <a:sym typeface="Consolas"/>
              </a:rPr>
              <a:t>app.</a:t>
            </a:r>
            <a:r>
              <a:rPr b="0" i="0" lang="es-419" sz="1100" u="none" cap="none" strike="noStrike">
                <a:solidFill>
                  <a:srgbClr val="B2CCD6"/>
                </a:solidFill>
                <a:highlight>
                  <a:srgbClr val="292D3E"/>
                </a:highlight>
                <a:latin typeface="Consolas"/>
                <a:ea typeface="Consolas"/>
                <a:cs typeface="Consolas"/>
                <a:sym typeface="Consolas"/>
              </a:rPr>
              <a:t>route</a:t>
            </a:r>
            <a:r>
              <a:rPr b="0" i="0" lang="es-419" sz="1100" u="none" cap="none" strike="noStrike">
                <a:solidFill>
                  <a:srgbClr val="BFC7D5"/>
                </a:solidFill>
                <a:highlight>
                  <a:srgbClr val="292D3E"/>
                </a:highlight>
                <a:latin typeface="Consolas"/>
                <a:ea typeface="Consolas"/>
                <a:cs typeface="Consolas"/>
                <a:sym typeface="Consolas"/>
              </a:rPr>
              <a:t>(</a:t>
            </a:r>
            <a:r>
              <a:rPr b="0" i="0" lang="es-419" sz="1100" u="none" cap="none" strike="noStrike">
                <a:solidFill>
                  <a:srgbClr val="D9F5DD"/>
                </a:solidFill>
                <a:highlight>
                  <a:srgbClr val="292D3E"/>
                </a:highlight>
                <a:latin typeface="Consolas"/>
                <a:ea typeface="Consolas"/>
                <a:cs typeface="Consolas"/>
                <a:sym typeface="Consolas"/>
              </a:rPr>
              <a:t>'</a:t>
            </a:r>
            <a:r>
              <a:rPr b="0" i="0" lang="es-419" sz="1100" u="none" cap="none" strike="noStrike">
                <a:solidFill>
                  <a:srgbClr val="C3E88D"/>
                </a:solidFill>
                <a:highlight>
                  <a:srgbClr val="292D3E"/>
                </a:highlight>
                <a:latin typeface="Consolas"/>
                <a:ea typeface="Consolas"/>
                <a:cs typeface="Consolas"/>
                <a:sym typeface="Consolas"/>
              </a:rPr>
              <a:t>/</a:t>
            </a:r>
            <a:r>
              <a:rPr b="0" i="0" lang="es-419" sz="1100" u="none" cap="none" strike="noStrike">
                <a:solidFill>
                  <a:srgbClr val="D9F5DD"/>
                </a:solidFill>
                <a:highlight>
                  <a:srgbClr val="292D3E"/>
                </a:highlight>
                <a:latin typeface="Consolas"/>
                <a:ea typeface="Consolas"/>
                <a:cs typeface="Consolas"/>
                <a:sym typeface="Consolas"/>
              </a:rPr>
              <a:t>',</a:t>
            </a:r>
            <a:r>
              <a:rPr b="0" i="0" lang="es-419" sz="1100" u="none" cap="none" strike="noStrike">
                <a:solidFill>
                  <a:srgbClr val="7986E7"/>
                </a:solidFill>
                <a:highlight>
                  <a:srgbClr val="292D3E"/>
                </a:highlight>
                <a:latin typeface="Consolas"/>
                <a:ea typeface="Consolas"/>
                <a:cs typeface="Consolas"/>
                <a:sym typeface="Consolas"/>
              </a:rPr>
              <a:t> methods</a:t>
            </a:r>
            <a:r>
              <a:rPr b="0" i="0" lang="es-419" sz="1100" u="none" cap="none" strike="noStrike">
                <a:solidFill>
                  <a:srgbClr val="C792EA"/>
                </a:solidFill>
                <a:highlight>
                  <a:srgbClr val="292D3E"/>
                </a:highlight>
                <a:latin typeface="Consolas"/>
                <a:ea typeface="Consolas"/>
                <a:cs typeface="Consolas"/>
                <a:sym typeface="Consolas"/>
              </a:rPr>
              <a:t>=</a:t>
            </a:r>
            <a:r>
              <a:rPr b="0" i="0" lang="es-419" sz="1100" u="none" cap="none" strike="noStrike">
                <a:solidFill>
                  <a:srgbClr val="D9F5DD"/>
                </a:solidFill>
                <a:highlight>
                  <a:srgbClr val="292D3E"/>
                </a:highlight>
                <a:latin typeface="Consolas"/>
                <a:ea typeface="Consolas"/>
                <a:cs typeface="Consolas"/>
                <a:sym typeface="Consolas"/>
              </a:rPr>
              <a:t>['</a:t>
            </a:r>
            <a:r>
              <a:rPr b="0" i="0" lang="es-419" sz="1100" u="none" cap="none" strike="noStrike">
                <a:solidFill>
                  <a:srgbClr val="C3E88D"/>
                </a:solidFill>
                <a:highlight>
                  <a:srgbClr val="292D3E"/>
                </a:highlight>
                <a:latin typeface="Consolas"/>
                <a:ea typeface="Consolas"/>
                <a:cs typeface="Consolas"/>
                <a:sym typeface="Consolas"/>
              </a:rPr>
              <a:t>GET</a:t>
            </a:r>
            <a:r>
              <a:rPr b="0" i="0" lang="es-419" sz="1100" u="none" cap="none" strike="noStrike">
                <a:solidFill>
                  <a:srgbClr val="D9F5DD"/>
                </a:solidFill>
                <a:highlight>
                  <a:srgbClr val="292D3E"/>
                </a:highlight>
                <a:latin typeface="Consolas"/>
                <a:ea typeface="Consolas"/>
                <a:cs typeface="Consolas"/>
                <a:sym typeface="Consolas"/>
              </a:rPr>
              <a:t>']</a:t>
            </a:r>
            <a:r>
              <a:rPr b="0" i="0" lang="es-419" sz="1100" u="none" cap="none" strike="noStrike">
                <a:solidFill>
                  <a:srgbClr val="BFC7D5"/>
                </a:solidFill>
                <a:highlight>
                  <a:srgbClr val="292D3E"/>
                </a:highlight>
                <a:latin typeface="Consolas"/>
                <a:ea typeface="Consolas"/>
                <a:cs typeface="Consolas"/>
                <a:sym typeface="Consolas"/>
              </a:rPr>
              <a:t>)(</a:t>
            </a:r>
            <a:r>
              <a:rPr b="0" i="0" lang="es-419" sz="1100" u="none" cap="none" strike="noStrike">
                <a:solidFill>
                  <a:srgbClr val="7986E7"/>
                </a:solidFill>
                <a:highlight>
                  <a:srgbClr val="292D3E"/>
                </a:highlight>
                <a:latin typeface="Consolas"/>
                <a:ea typeface="Consolas"/>
                <a:cs typeface="Consolas"/>
                <a:sym typeface="Consolas"/>
              </a:rPr>
              <a:t>index</a:t>
            </a:r>
            <a:r>
              <a:rPr b="0" i="0" lang="es-419" sz="11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419" sz="1100" u="none" cap="none" strike="noStrike">
                <a:solidFill>
                  <a:srgbClr val="BFC7D5"/>
                </a:solidFill>
                <a:highlight>
                  <a:srgbClr val="292D3E"/>
                </a:highlight>
                <a:latin typeface="Consolas"/>
                <a:ea typeface="Consolas"/>
                <a:cs typeface="Consolas"/>
                <a:sym typeface="Consolas"/>
              </a:rPr>
            </a:br>
            <a:r>
              <a:rPr b="0" i="0" lang="es-419" sz="1100" u="none" cap="none" strike="noStrike">
                <a:solidFill>
                  <a:srgbClr val="C792EA"/>
                </a:solidFill>
                <a:highlight>
                  <a:srgbClr val="292D3E"/>
                </a:highlight>
                <a:latin typeface="Consolas"/>
                <a:ea typeface="Consolas"/>
                <a:cs typeface="Consolas"/>
                <a:sym typeface="Consolas"/>
              </a:rPr>
              <a:t>if</a:t>
            </a:r>
            <a:r>
              <a:rPr b="0" i="0" lang="es-419" sz="1100" u="none" cap="none" strike="noStrike">
                <a:solidFill>
                  <a:srgbClr val="BFC7D5"/>
                </a:solidFill>
                <a:highlight>
                  <a:srgbClr val="292D3E"/>
                </a:highlight>
                <a:latin typeface="Consolas"/>
                <a:ea typeface="Consolas"/>
                <a:cs typeface="Consolas"/>
                <a:sym typeface="Consolas"/>
              </a:rPr>
              <a:t> __name__ </a:t>
            </a:r>
            <a:r>
              <a:rPr b="0" i="0" lang="es-419" sz="1100" u="none" cap="none" strike="noStrike">
                <a:solidFill>
                  <a:srgbClr val="C792EA"/>
                </a:solidFill>
                <a:highlight>
                  <a:srgbClr val="292D3E"/>
                </a:highlight>
                <a:latin typeface="Consolas"/>
                <a:ea typeface="Consolas"/>
                <a:cs typeface="Consolas"/>
                <a:sym typeface="Consolas"/>
              </a:rPr>
              <a:t>==</a:t>
            </a:r>
            <a:r>
              <a:rPr b="0" i="0" lang="es-419" sz="1100" u="none" cap="none" strike="noStrike">
                <a:solidFill>
                  <a:srgbClr val="BFC7D5"/>
                </a:solidFill>
                <a:highlight>
                  <a:srgbClr val="292D3E"/>
                </a:highlight>
                <a:latin typeface="Consolas"/>
                <a:ea typeface="Consolas"/>
                <a:cs typeface="Consolas"/>
                <a:sym typeface="Consolas"/>
              </a:rPr>
              <a:t> </a:t>
            </a:r>
            <a:r>
              <a:rPr b="0" i="0" lang="es-419" sz="1100" u="none" cap="none" strike="noStrike">
                <a:solidFill>
                  <a:srgbClr val="D9F5DD"/>
                </a:solidFill>
                <a:highlight>
                  <a:srgbClr val="292D3E"/>
                </a:highlight>
                <a:latin typeface="Consolas"/>
                <a:ea typeface="Consolas"/>
                <a:cs typeface="Consolas"/>
                <a:sym typeface="Consolas"/>
              </a:rPr>
              <a:t>'</a:t>
            </a:r>
            <a:r>
              <a:rPr b="0" i="0" lang="es-419" sz="1100" u="none" cap="none" strike="noStrike">
                <a:solidFill>
                  <a:srgbClr val="C3E88D"/>
                </a:solidFill>
                <a:highlight>
                  <a:srgbClr val="292D3E"/>
                </a:highlight>
                <a:latin typeface="Consolas"/>
                <a:ea typeface="Consolas"/>
                <a:cs typeface="Consolas"/>
                <a:sym typeface="Consolas"/>
              </a:rPr>
              <a:t>__main__</a:t>
            </a:r>
            <a:r>
              <a:rPr b="0" i="0" lang="es-419" sz="1100" u="none" cap="none" strike="noStrike">
                <a:solidFill>
                  <a:srgbClr val="D9F5DD"/>
                </a:solidFill>
                <a:highlight>
                  <a:srgbClr val="292D3E"/>
                </a:highlight>
                <a:latin typeface="Consolas"/>
                <a:ea typeface="Consolas"/>
                <a:cs typeface="Consolas"/>
                <a:sym typeface="Consolas"/>
              </a:rPr>
              <a:t>'</a:t>
            </a:r>
            <a:r>
              <a:rPr b="0" i="0" lang="es-419" sz="11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419" sz="1100" u="none" cap="none" strike="noStrike">
                <a:solidFill>
                  <a:srgbClr val="BFC7D5"/>
                </a:solidFill>
                <a:highlight>
                  <a:srgbClr val="292D3E"/>
                </a:highlight>
                <a:latin typeface="Consolas"/>
                <a:ea typeface="Consolas"/>
                <a:cs typeface="Consolas"/>
                <a:sym typeface="Consolas"/>
              </a:rPr>
              <a:t>    app.</a:t>
            </a:r>
            <a:r>
              <a:rPr b="0" i="0" lang="es-419" sz="1100" u="none" cap="none" strike="noStrike">
                <a:solidFill>
                  <a:srgbClr val="B2CCD6"/>
                </a:solidFill>
                <a:highlight>
                  <a:srgbClr val="292D3E"/>
                </a:highlight>
                <a:latin typeface="Consolas"/>
                <a:ea typeface="Consolas"/>
                <a:cs typeface="Consolas"/>
                <a:sym typeface="Consolas"/>
              </a:rPr>
              <a:t>run</a:t>
            </a:r>
            <a:r>
              <a:rPr b="0" i="0" lang="es-419" sz="1100" u="none" cap="none" strike="noStrike">
                <a:solidFill>
                  <a:srgbClr val="BFC7D5"/>
                </a:solidFill>
                <a:highlight>
                  <a:srgbClr val="292D3E"/>
                </a:highlight>
                <a:latin typeface="Consolas"/>
                <a:ea typeface="Consolas"/>
                <a:cs typeface="Consolas"/>
                <a:sym typeface="Consolas"/>
              </a:rPr>
              <a:t>(</a:t>
            </a:r>
            <a:r>
              <a:rPr b="0" i="0" lang="es-419" sz="1100" u="none" cap="none" strike="noStrike">
                <a:solidFill>
                  <a:srgbClr val="7986E7"/>
                </a:solidFill>
                <a:highlight>
                  <a:srgbClr val="292D3E"/>
                </a:highlight>
                <a:latin typeface="Consolas"/>
                <a:ea typeface="Consolas"/>
                <a:cs typeface="Consolas"/>
                <a:sym typeface="Consolas"/>
              </a:rPr>
              <a:t>debug</a:t>
            </a:r>
            <a:r>
              <a:rPr b="0" i="0" lang="es-419" sz="1100" u="none" cap="none" strike="noStrike">
                <a:solidFill>
                  <a:srgbClr val="C792EA"/>
                </a:solidFill>
                <a:highlight>
                  <a:srgbClr val="292D3E"/>
                </a:highlight>
                <a:latin typeface="Consolas"/>
                <a:ea typeface="Consolas"/>
                <a:cs typeface="Consolas"/>
                <a:sym typeface="Consolas"/>
              </a:rPr>
              <a:t>=</a:t>
            </a:r>
            <a:r>
              <a:rPr b="0" i="0" lang="es-419" sz="1100" u="none" cap="none" strike="noStrike">
                <a:solidFill>
                  <a:srgbClr val="FF5874"/>
                </a:solidFill>
                <a:highlight>
                  <a:srgbClr val="292D3E"/>
                </a:highlight>
                <a:latin typeface="Consolas"/>
                <a:ea typeface="Consolas"/>
                <a:cs typeface="Consolas"/>
                <a:sym typeface="Consolas"/>
              </a:rPr>
              <a:t>True</a:t>
            </a:r>
            <a:r>
              <a:rPr b="0" i="0" lang="es-419" sz="1100" u="none" cap="none" strike="noStrike">
                <a:solidFill>
                  <a:srgbClr val="BFC7D5"/>
                </a:solidFill>
                <a:highlight>
                  <a:srgbClr val="292D3E"/>
                </a:highlight>
                <a:latin typeface="Consolas"/>
                <a:ea typeface="Consolas"/>
                <a:cs typeface="Consolas"/>
                <a:sym typeface="Consolas"/>
              </a:rPr>
              <a:t>)</a:t>
            </a:r>
            <a:endParaRPr/>
          </a:p>
        </p:txBody>
      </p:sp>
      <p:sp>
        <p:nvSpPr>
          <p:cNvPr id="147" name="Google Shape;147;p13"/>
          <p:cNvSpPr/>
          <p:nvPr/>
        </p:nvSpPr>
        <p:spPr>
          <a:xfrm>
            <a:off x="550862" y="2417882"/>
            <a:ext cx="2003729"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419" sz="1400" u="none" cap="none" strike="noStrike">
                <a:solidFill>
                  <a:srgbClr val="000000"/>
                </a:solidFill>
                <a:latin typeface="Montserrat Medium"/>
                <a:ea typeface="Montserrat Medium"/>
                <a:cs typeface="Montserrat Medium"/>
                <a:sym typeface="Montserrat Medium"/>
              </a:rPr>
              <a:t>app/</a:t>
            </a:r>
            <a:r>
              <a:rPr b="1" lang="es-419">
                <a:latin typeface="Montserrat Medium"/>
                <a:ea typeface="Montserrat Medium"/>
                <a:cs typeface="Montserrat Medium"/>
                <a:sym typeface="Montserrat Medium"/>
              </a:rPr>
              <a:t>views</a:t>
            </a:r>
            <a:r>
              <a:rPr b="1" i="0" lang="es-419" sz="1400" u="none" cap="none" strike="noStrike">
                <a:solidFill>
                  <a:srgbClr val="000000"/>
                </a:solidFill>
                <a:latin typeface="Montserrat Medium"/>
                <a:ea typeface="Montserrat Medium"/>
                <a:cs typeface="Montserrat Medium"/>
                <a:sym typeface="Montserrat Medium"/>
              </a:rPr>
              <a:t>.py</a:t>
            </a:r>
            <a:endParaRPr/>
          </a:p>
        </p:txBody>
      </p:sp>
      <p:sp>
        <p:nvSpPr>
          <p:cNvPr id="148" name="Google Shape;148;p13"/>
          <p:cNvSpPr/>
          <p:nvPr/>
        </p:nvSpPr>
        <p:spPr>
          <a:xfrm>
            <a:off x="4666186" y="2126160"/>
            <a:ext cx="2003729"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419" sz="1400" u="none" cap="none" strike="noStrike">
                <a:solidFill>
                  <a:srgbClr val="000000"/>
                </a:solidFill>
                <a:latin typeface="Montserrat Medium"/>
                <a:ea typeface="Montserrat Medium"/>
                <a:cs typeface="Montserrat Medium"/>
                <a:sym typeface="Montserrat Medium"/>
              </a:rPr>
              <a:t>run.py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4"/>
          <p:cNvSpPr/>
          <p:nvPr/>
        </p:nvSpPr>
        <p:spPr>
          <a:xfrm>
            <a:off x="550862" y="1169988"/>
            <a:ext cx="8042275" cy="17542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419" sz="1400" u="none" cap="none" strike="noStrike">
                <a:solidFill>
                  <a:srgbClr val="000000"/>
                </a:solidFill>
                <a:latin typeface="Montserrat Medium"/>
                <a:ea typeface="Montserrat Medium"/>
                <a:cs typeface="Montserrat Medium"/>
                <a:sym typeface="Montserrat Medium"/>
              </a:rPr>
              <a:t>Luego procedemos a correr el servidor de desarrollo de flask para probar nuestra API-Rest. Desde consola, posicionados en el directorio del proyecto, ejecutamos el siguiente comando</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b="0" i="0" sz="13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b="0" i="0" lang="es-419" sz="1300" u="none" cap="none" strike="noStrike">
                <a:solidFill>
                  <a:srgbClr val="000000"/>
                </a:solidFill>
                <a:latin typeface="Montserrat Medium"/>
                <a:ea typeface="Montserrat Medium"/>
                <a:cs typeface="Montserrat Medium"/>
                <a:sym typeface="Montserrat Medium"/>
              </a:rPr>
              <a:t>En consola podremos ver que el servidor </a:t>
            </a:r>
            <a:r>
              <a:rPr lang="es-419" sz="1300">
                <a:latin typeface="Montserrat Medium"/>
                <a:ea typeface="Montserrat Medium"/>
                <a:cs typeface="Montserrat Medium"/>
                <a:sym typeface="Montserrat Medium"/>
              </a:rPr>
              <a:t>está</a:t>
            </a:r>
            <a:r>
              <a:rPr b="0" i="0" lang="es-419" sz="1300" u="none" cap="none" strike="noStrike">
                <a:solidFill>
                  <a:srgbClr val="000000"/>
                </a:solidFill>
                <a:latin typeface="Montserrat Medium"/>
                <a:ea typeface="Montserrat Medium"/>
                <a:cs typeface="Montserrat Medium"/>
                <a:sym typeface="Montserrat Medium"/>
              </a:rPr>
              <a:t> a la espera de recibir peticiones, por medio de la ruta </a:t>
            </a:r>
            <a:r>
              <a:rPr b="0" i="0" lang="es-419" sz="1300" u="sng" cap="none" strike="noStrike">
                <a:solidFill>
                  <a:srgbClr val="000000"/>
                </a:solidFill>
                <a:latin typeface="Montserrat Medium"/>
                <a:ea typeface="Montserrat Medium"/>
                <a:cs typeface="Montserrat Medium"/>
                <a:sym typeface="Montserrat Medium"/>
                <a:hlinkClick r:id="rId3">
                  <a:extLst>
                    <a:ext uri="{A12FA001-AC4F-418D-AE19-62706E023703}">
                      <ahyp:hlinkClr val="tx"/>
                    </a:ext>
                  </a:extLst>
                </a:hlinkClick>
              </a:rPr>
              <a:t>http://127.0.0.1:5000</a:t>
            </a:r>
            <a:r>
              <a:rPr b="0" i="0" lang="es-419" sz="1300" u="none" cap="none" strike="noStrike">
                <a:solidFill>
                  <a:srgbClr val="000000"/>
                </a:solidFill>
                <a:latin typeface="Montserrat Medium"/>
                <a:ea typeface="Montserrat Medium"/>
                <a:cs typeface="Montserrat Medium"/>
                <a:sym typeface="Montserrat Medium"/>
              </a:rPr>
              <a:t>. Si se accede desde un navegador podremos ver el mensaje de bienvenida.</a:t>
            </a:r>
            <a:endParaRPr b="0" i="0" sz="1300" u="none" cap="none" strike="noStrike">
              <a:solidFill>
                <a:srgbClr val="000000"/>
              </a:solidFill>
              <a:latin typeface="Montserrat Medium"/>
              <a:ea typeface="Montserrat Medium"/>
              <a:cs typeface="Montserrat Medium"/>
              <a:sym typeface="Montserrat Medium"/>
            </a:endParaRPr>
          </a:p>
        </p:txBody>
      </p:sp>
      <p:sp>
        <p:nvSpPr>
          <p:cNvPr id="154" name="Google Shape;154;p14"/>
          <p:cNvSpPr txBox="1"/>
          <p:nvPr/>
        </p:nvSpPr>
        <p:spPr>
          <a:xfrm>
            <a:off x="550862" y="597288"/>
            <a:ext cx="6674177"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419" sz="2500" u="none" cap="none" strike="noStrike">
                <a:solidFill>
                  <a:srgbClr val="333333"/>
                </a:solidFill>
                <a:latin typeface="Montserrat"/>
                <a:ea typeface="Montserrat"/>
                <a:cs typeface="Montserrat"/>
                <a:sym typeface="Montserrat"/>
              </a:rPr>
              <a:t>Nuestr</a:t>
            </a:r>
            <a:r>
              <a:rPr b="1" lang="es-419" sz="2500">
                <a:solidFill>
                  <a:srgbClr val="333333"/>
                </a:solidFill>
                <a:latin typeface="Montserrat"/>
                <a:ea typeface="Montserrat"/>
                <a:cs typeface="Montserrat"/>
                <a:sym typeface="Montserrat"/>
              </a:rPr>
              <a:t>a</a:t>
            </a:r>
            <a:r>
              <a:rPr b="1" i="0" lang="es-419" sz="2500" u="none" cap="none" strike="noStrike">
                <a:solidFill>
                  <a:srgbClr val="333333"/>
                </a:solidFill>
                <a:latin typeface="Montserrat"/>
                <a:ea typeface="Montserrat"/>
                <a:cs typeface="Montserrat"/>
                <a:sym typeface="Montserrat"/>
              </a:rPr>
              <a:t> primera </a:t>
            </a:r>
            <a:r>
              <a:rPr b="1" lang="es-419" sz="2500">
                <a:solidFill>
                  <a:srgbClr val="333333"/>
                </a:solidFill>
                <a:latin typeface="Montserrat"/>
                <a:ea typeface="Montserrat"/>
                <a:cs typeface="Montserrat"/>
                <a:sym typeface="Montserrat"/>
              </a:rPr>
              <a:t>vista</a:t>
            </a:r>
            <a:endParaRPr b="1" i="0" sz="2500" u="none" cap="none" strike="noStrike">
              <a:solidFill>
                <a:srgbClr val="333333"/>
              </a:solidFill>
              <a:latin typeface="Montserrat"/>
              <a:ea typeface="Montserrat"/>
              <a:cs typeface="Montserrat"/>
              <a:sym typeface="Montserrat"/>
            </a:endParaRPr>
          </a:p>
        </p:txBody>
      </p:sp>
      <p:sp>
        <p:nvSpPr>
          <p:cNvPr id="155" name="Google Shape;155;p14"/>
          <p:cNvSpPr/>
          <p:nvPr/>
        </p:nvSpPr>
        <p:spPr>
          <a:xfrm>
            <a:off x="3733923" y="1855934"/>
            <a:ext cx="12682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s-419" sz="1400" u="none" cap="none" strike="noStrike">
                <a:solidFill>
                  <a:srgbClr val="0C4B33"/>
                </a:solidFill>
                <a:latin typeface="Arial"/>
                <a:ea typeface="Arial"/>
                <a:cs typeface="Arial"/>
                <a:sym typeface="Arial"/>
              </a:rPr>
              <a:t>python run.py</a:t>
            </a:r>
            <a:endParaRPr/>
          </a:p>
        </p:txBody>
      </p:sp>
      <p:pic>
        <p:nvPicPr>
          <p:cNvPr id="156" name="Google Shape;156;p14"/>
          <p:cNvPicPr preferRelativeResize="0"/>
          <p:nvPr/>
        </p:nvPicPr>
        <p:blipFill rotWithShape="1">
          <a:blip r:embed="rId4">
            <a:alphaModFix/>
          </a:blip>
          <a:srcRect b="0" l="0" r="0" t="0"/>
          <a:stretch/>
        </p:blipFill>
        <p:spPr>
          <a:xfrm>
            <a:off x="550862" y="3114651"/>
            <a:ext cx="4150581" cy="991138"/>
          </a:xfrm>
          <a:prstGeom prst="rect">
            <a:avLst/>
          </a:prstGeom>
          <a:noFill/>
          <a:ln>
            <a:noFill/>
          </a:ln>
        </p:spPr>
      </p:pic>
      <p:pic>
        <p:nvPicPr>
          <p:cNvPr id="157" name="Google Shape;157;p14"/>
          <p:cNvPicPr preferRelativeResize="0"/>
          <p:nvPr/>
        </p:nvPicPr>
        <p:blipFill rotWithShape="1">
          <a:blip r:embed="rId5">
            <a:alphaModFix/>
          </a:blip>
          <a:srcRect b="0" l="0" r="0" t="0"/>
          <a:stretch/>
        </p:blipFill>
        <p:spPr>
          <a:xfrm>
            <a:off x="5435628" y="2982374"/>
            <a:ext cx="3302856" cy="12203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5"/>
          <p:cNvSpPr/>
          <p:nvPr/>
        </p:nvSpPr>
        <p:spPr>
          <a:xfrm>
            <a:off x="416646" y="1627070"/>
            <a:ext cx="8310707" cy="14926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rgbClr val="000000"/>
                </a:solidFill>
                <a:latin typeface="Montserrat"/>
                <a:ea typeface="Montserrat"/>
                <a:cs typeface="Montserrat"/>
                <a:sym typeface="Montserrat"/>
              </a:rPr>
              <a:t>Las variables de entorno se utilizan para almacenar los secretos de la aplicación y los datos de configuración, que son recuperados por tu aplicación en ejecución cuando se necesitan. El valor de estas variables puede proceder de diversas fuentes: archivos de texto, gestores secretos de terceros, scripts de llamada, etc.</a:t>
            </a:r>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1" i="0" lang="es-419" sz="1300" u="none" cap="none" strike="noStrike">
                <a:solidFill>
                  <a:srgbClr val="000000"/>
                </a:solidFill>
                <a:latin typeface="Montserrat"/>
                <a:ea typeface="Montserrat"/>
                <a:cs typeface="Montserrat"/>
                <a:sym typeface="Montserrat"/>
              </a:rPr>
              <a:t>Instalación librería </a:t>
            </a:r>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Montserrat"/>
              <a:ea typeface="Montserrat"/>
              <a:cs typeface="Montserrat"/>
              <a:sym typeface="Montserrat"/>
            </a:endParaRPr>
          </a:p>
        </p:txBody>
      </p:sp>
      <p:sp>
        <p:nvSpPr>
          <p:cNvPr id="163" name="Google Shape;163;p15"/>
          <p:cNvSpPr/>
          <p:nvPr/>
        </p:nvSpPr>
        <p:spPr>
          <a:xfrm>
            <a:off x="3406107" y="2972600"/>
            <a:ext cx="21146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s-419" sz="1400" u="none" cap="none" strike="noStrike">
                <a:solidFill>
                  <a:srgbClr val="0C4B33"/>
                </a:solidFill>
                <a:latin typeface="Arial"/>
                <a:ea typeface="Arial"/>
                <a:cs typeface="Arial"/>
                <a:sym typeface="Arial"/>
              </a:rPr>
              <a:t>pip install python-dotenv</a:t>
            </a:r>
            <a:endParaRPr b="0" i="1" sz="1400" u="none" cap="none" strike="noStrike">
              <a:solidFill>
                <a:srgbClr val="0C4B33"/>
              </a:solidFill>
              <a:latin typeface="Arial"/>
              <a:ea typeface="Arial"/>
              <a:cs typeface="Arial"/>
              <a:sym typeface="Arial"/>
            </a:endParaRPr>
          </a:p>
        </p:txBody>
      </p:sp>
      <p:sp>
        <p:nvSpPr>
          <p:cNvPr id="164" name="Google Shape;164;p15"/>
          <p:cNvSpPr txBox="1"/>
          <p:nvPr/>
        </p:nvSpPr>
        <p:spPr>
          <a:xfrm>
            <a:off x="437086" y="518765"/>
            <a:ext cx="8310707" cy="94767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419" sz="2500" u="none" cap="none" strike="noStrike">
                <a:solidFill>
                  <a:srgbClr val="333333"/>
                </a:solidFill>
                <a:latin typeface="Montserrat"/>
                <a:ea typeface="Montserrat"/>
                <a:cs typeface="Montserrat"/>
                <a:sym typeface="Montserrat"/>
              </a:rPr>
              <a:t>Instalación y configuración – Variables de entorno</a:t>
            </a:r>
            <a:endParaRPr b="1" i="0" sz="2500" u="none" cap="none" strike="noStrike">
              <a:solidFill>
                <a:srgbClr val="333333"/>
              </a:solidFill>
              <a:latin typeface="Montserrat"/>
              <a:ea typeface="Montserrat"/>
              <a:cs typeface="Montserrat"/>
              <a:sym typeface="Montserrat"/>
            </a:endParaRPr>
          </a:p>
        </p:txBody>
      </p:sp>
      <p:sp>
        <p:nvSpPr>
          <p:cNvPr id="165" name="Google Shape;165;p15"/>
          <p:cNvSpPr txBox="1"/>
          <p:nvPr/>
        </p:nvSpPr>
        <p:spPr>
          <a:xfrm>
            <a:off x="2963917" y="4661485"/>
            <a:ext cx="260656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419" sz="1400" u="none" cap="none" strike="noStrike">
                <a:solidFill>
                  <a:srgbClr val="000000"/>
                </a:solidFill>
                <a:latin typeface="Arial"/>
                <a:ea typeface="Arial"/>
                <a:cs typeface="Arial"/>
                <a:sym typeface="Arial"/>
              </a:rPr>
              <a:t>ref: </a:t>
            </a:r>
            <a:r>
              <a:rPr b="0" i="0" lang="es-419" sz="1400" u="sng" cap="none" strike="noStrike">
                <a:solidFill>
                  <a:srgbClr val="000000"/>
                </a:solidFill>
                <a:latin typeface="Arial"/>
                <a:ea typeface="Arial"/>
                <a:cs typeface="Arial"/>
                <a:sym typeface="Arial"/>
                <a:hlinkClick r:id="rId3">
                  <a:extLst>
                    <a:ext uri="{A12FA001-AC4F-418D-AE19-62706E023703}">
                      <ahyp:hlinkClr val="tx"/>
                    </a:ext>
                  </a:extLst>
                </a:hlinkClick>
              </a:rPr>
              <a:t>Variables de entorno</a:t>
            </a:r>
            <a:endParaRPr b="0" i="0" sz="1400" u="none" cap="none" strike="noStrike">
              <a:solidFill>
                <a:srgbClr val="000000"/>
              </a:solidFill>
              <a:latin typeface="Arial"/>
              <a:ea typeface="Arial"/>
              <a:cs typeface="Arial"/>
              <a:sym typeface="Arial"/>
            </a:endParaRPr>
          </a:p>
        </p:txBody>
      </p:sp>
      <p:sp>
        <p:nvSpPr>
          <p:cNvPr id="166" name="Google Shape;166;p15"/>
          <p:cNvSpPr txBox="1"/>
          <p:nvPr/>
        </p:nvSpPr>
        <p:spPr>
          <a:xfrm>
            <a:off x="416646" y="3367395"/>
            <a:ext cx="805984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419" sz="1200" u="none" cap="none" strike="noStrike">
                <a:solidFill>
                  <a:srgbClr val="000000"/>
                </a:solidFill>
                <a:latin typeface="Montserrat"/>
                <a:ea typeface="Montserrat"/>
                <a:cs typeface="Montserrat"/>
                <a:sym typeface="Montserrat"/>
              </a:rPr>
              <a:t>Siempre que se instala un nueva librería, recordar de actualizar el archivo requirements.txt </a:t>
            </a:r>
            <a:endParaRPr b="0" i="0" sz="1200" u="none" cap="none" strike="noStrike">
              <a:solidFill>
                <a:srgbClr val="000000"/>
              </a:solidFill>
              <a:latin typeface="Arial"/>
              <a:ea typeface="Arial"/>
              <a:cs typeface="Arial"/>
              <a:sym typeface="Arial"/>
            </a:endParaRPr>
          </a:p>
        </p:txBody>
      </p:sp>
      <p:sp>
        <p:nvSpPr>
          <p:cNvPr id="167" name="Google Shape;167;p15"/>
          <p:cNvSpPr/>
          <p:nvPr/>
        </p:nvSpPr>
        <p:spPr>
          <a:xfrm>
            <a:off x="3364379" y="3738154"/>
            <a:ext cx="24561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s-419" sz="1400" u="none" cap="none" strike="noStrike">
                <a:solidFill>
                  <a:srgbClr val="0C4B33"/>
                </a:solidFill>
                <a:latin typeface="Arial"/>
                <a:ea typeface="Arial"/>
                <a:cs typeface="Arial"/>
                <a:sym typeface="Arial"/>
              </a:rPr>
              <a:t>pip freeze &gt; requirements.txt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6"/>
          <p:cNvSpPr/>
          <p:nvPr/>
        </p:nvSpPr>
        <p:spPr>
          <a:xfrm>
            <a:off x="416644" y="1100858"/>
            <a:ext cx="8310707" cy="6924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419" sz="1300" u="none" cap="none" strike="noStrike">
                <a:solidFill>
                  <a:srgbClr val="000000"/>
                </a:solidFill>
                <a:latin typeface="Montserrat"/>
                <a:ea typeface="Montserrat"/>
                <a:cs typeface="Montserrat"/>
                <a:sym typeface="Montserrat"/>
              </a:rPr>
              <a:t>Instalación librería para conectar el proyecto con MySQL</a:t>
            </a:r>
            <a:endParaRPr/>
          </a:p>
          <a:p>
            <a:pPr indent="0" lvl="0" marL="0" marR="0" rtl="0" algn="l">
              <a:lnSpc>
                <a:spcPct val="100000"/>
              </a:lnSpc>
              <a:spcBef>
                <a:spcPts val="0"/>
              </a:spcBef>
              <a:spcAft>
                <a:spcPts val="0"/>
              </a:spcAft>
              <a:buNone/>
            </a:pPr>
            <a:r>
              <a:rPr b="0" i="0" lang="es-419" sz="1300" u="none" cap="none" strike="noStrike">
                <a:solidFill>
                  <a:srgbClr val="000000"/>
                </a:solidFill>
                <a:latin typeface="Montserrat"/>
                <a:ea typeface="Montserrat"/>
                <a:cs typeface="Montserrat"/>
                <a:sym typeface="Montserrat"/>
              </a:rPr>
              <a:t>Se debe tener en cuenta que para instalar librerías se debe tener el entorno virtual activado, de otro modo la librería se instalará en el entorno global de Python.</a:t>
            </a:r>
            <a:endParaRPr b="0" i="0" sz="1300" u="none" cap="none" strike="noStrike">
              <a:solidFill>
                <a:srgbClr val="000000"/>
              </a:solidFill>
              <a:latin typeface="Montserrat"/>
              <a:ea typeface="Montserrat"/>
              <a:cs typeface="Montserrat"/>
              <a:sym typeface="Montserrat"/>
            </a:endParaRPr>
          </a:p>
        </p:txBody>
      </p:sp>
      <p:sp>
        <p:nvSpPr>
          <p:cNvPr id="173" name="Google Shape;173;p16"/>
          <p:cNvSpPr/>
          <p:nvPr/>
        </p:nvSpPr>
        <p:spPr>
          <a:xfrm>
            <a:off x="3126728" y="1793315"/>
            <a:ext cx="289053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s-419" sz="1400" u="none" cap="none" strike="noStrike">
                <a:solidFill>
                  <a:srgbClr val="0C4B33"/>
                </a:solidFill>
                <a:latin typeface="Arial"/>
                <a:ea typeface="Arial"/>
                <a:cs typeface="Arial"/>
                <a:sym typeface="Arial"/>
              </a:rPr>
              <a:t>pip install mysql-connector-python</a:t>
            </a:r>
            <a:endParaRPr/>
          </a:p>
        </p:txBody>
      </p:sp>
      <p:sp>
        <p:nvSpPr>
          <p:cNvPr id="174" name="Google Shape;174;p16"/>
          <p:cNvSpPr/>
          <p:nvPr/>
        </p:nvSpPr>
        <p:spPr>
          <a:xfrm>
            <a:off x="416644" y="2125494"/>
            <a:ext cx="8310707" cy="8925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419" sz="1300" u="none" cap="none" strike="noStrike">
                <a:solidFill>
                  <a:srgbClr val="000000"/>
                </a:solidFill>
                <a:latin typeface="Montserrat"/>
                <a:ea typeface="Montserrat"/>
                <a:cs typeface="Montserrat"/>
                <a:sym typeface="Montserrat"/>
              </a:rPr>
              <a:t>Creación de Base de datos</a:t>
            </a:r>
            <a:endParaRPr b="0" i="0" sz="13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rgbClr val="000000"/>
                </a:solidFill>
                <a:latin typeface="Montserrat"/>
                <a:ea typeface="Montserrat"/>
                <a:cs typeface="Montserrat"/>
                <a:sym typeface="Montserrat"/>
              </a:rPr>
              <a:t>En una primera instancia vamos a tener que crear una base de datos desde el cliente de base de datos MySQL que se este usando (Workbench, phpmyadmin,etc). Creamos por ejemplo una base de datos llamada: </a:t>
            </a:r>
            <a:r>
              <a:rPr b="1" i="0" lang="es-419" sz="1300" u="none" cap="none" strike="noStrike">
                <a:solidFill>
                  <a:srgbClr val="000000"/>
                </a:solidFill>
                <a:latin typeface="Montserrat"/>
                <a:ea typeface="Montserrat"/>
                <a:cs typeface="Montserrat"/>
                <a:sym typeface="Montserrat"/>
              </a:rPr>
              <a:t>db_cac_movies_flask</a:t>
            </a:r>
            <a:r>
              <a:rPr b="0" i="0" lang="es-419" sz="1300" u="none" cap="none" strike="noStrike">
                <a:solidFill>
                  <a:srgbClr val="000000"/>
                </a:solidFill>
                <a:latin typeface="Montserrat"/>
                <a:ea typeface="Montserrat"/>
                <a:cs typeface="Montserrat"/>
                <a:sym typeface="Montserrat"/>
              </a:rPr>
              <a:t> y la tabla movies con el siguiente SQL.</a:t>
            </a:r>
            <a:endParaRPr b="1" i="0" sz="1300" u="none" cap="none" strike="noStrike">
              <a:solidFill>
                <a:srgbClr val="000000"/>
              </a:solidFill>
              <a:latin typeface="Montserrat"/>
              <a:ea typeface="Montserrat"/>
              <a:cs typeface="Montserrat"/>
              <a:sym typeface="Montserrat"/>
            </a:endParaRPr>
          </a:p>
        </p:txBody>
      </p:sp>
      <p:sp>
        <p:nvSpPr>
          <p:cNvPr id="175" name="Google Shape;175;p16"/>
          <p:cNvSpPr txBox="1"/>
          <p:nvPr/>
        </p:nvSpPr>
        <p:spPr>
          <a:xfrm>
            <a:off x="550863" y="523093"/>
            <a:ext cx="8310707"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419" sz="2500" u="none" cap="none" strike="noStrike">
                <a:solidFill>
                  <a:srgbClr val="333333"/>
                </a:solidFill>
                <a:latin typeface="Montserrat"/>
                <a:ea typeface="Montserrat"/>
                <a:cs typeface="Montserrat"/>
                <a:sym typeface="Montserrat"/>
              </a:rPr>
              <a:t>Instalación y configuración – MySQL</a:t>
            </a:r>
            <a:endParaRPr b="1" i="0" sz="2500" u="none" cap="none" strike="noStrike">
              <a:solidFill>
                <a:srgbClr val="333333"/>
              </a:solidFill>
              <a:latin typeface="Montserrat"/>
              <a:ea typeface="Montserrat"/>
              <a:cs typeface="Montserrat"/>
              <a:sym typeface="Montserrat"/>
            </a:endParaRPr>
          </a:p>
        </p:txBody>
      </p:sp>
      <p:sp>
        <p:nvSpPr>
          <p:cNvPr id="176" name="Google Shape;176;p16"/>
          <p:cNvSpPr txBox="1"/>
          <p:nvPr/>
        </p:nvSpPr>
        <p:spPr>
          <a:xfrm>
            <a:off x="2382448" y="3106019"/>
            <a:ext cx="4647536" cy="1200329"/>
          </a:xfrm>
          <a:prstGeom prst="rect">
            <a:avLst/>
          </a:prstGeom>
          <a:solidFill>
            <a:srgbClr val="292D3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419" sz="800" u="none" cap="none" strike="noStrike">
                <a:solidFill>
                  <a:srgbClr val="C792EA"/>
                </a:solidFill>
                <a:highlight>
                  <a:srgbClr val="292D3E"/>
                </a:highlight>
                <a:latin typeface="Consolas"/>
                <a:ea typeface="Consolas"/>
                <a:cs typeface="Consolas"/>
                <a:sym typeface="Consolas"/>
              </a:rPr>
              <a:t>CREATE</a:t>
            </a:r>
            <a:r>
              <a:rPr b="0" i="0" lang="es-419" sz="800" u="none" cap="none" strike="noStrike">
                <a:solidFill>
                  <a:srgbClr val="BFC7D5"/>
                </a:solidFill>
                <a:highlight>
                  <a:srgbClr val="292D3E"/>
                </a:highlight>
                <a:latin typeface="Consolas"/>
                <a:ea typeface="Consolas"/>
                <a:cs typeface="Consolas"/>
                <a:sym typeface="Consolas"/>
              </a:rPr>
              <a:t> TABLE </a:t>
            </a:r>
            <a:r>
              <a:rPr b="0" i="0" lang="es-419" sz="800" u="none" cap="none" strike="noStrike">
                <a:solidFill>
                  <a:srgbClr val="82AAFF"/>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movies` (</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id_movie`</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int</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NOT NULL</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AUTO_INCREMENT</a:t>
            </a:r>
            <a:r>
              <a:rPr b="0" i="0" lang="es-419" sz="8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title`</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varchar</a:t>
            </a:r>
            <a:r>
              <a:rPr b="0" i="0" lang="es-419" sz="800" u="none" cap="none" strike="noStrike">
                <a:solidFill>
                  <a:srgbClr val="BFC7D5"/>
                </a:solidFill>
                <a:highlight>
                  <a:srgbClr val="292D3E"/>
                </a:highlight>
                <a:latin typeface="Consolas"/>
                <a:ea typeface="Consolas"/>
                <a:cs typeface="Consolas"/>
                <a:sym typeface="Consolas"/>
              </a:rPr>
              <a:t>(</a:t>
            </a:r>
            <a:r>
              <a:rPr b="0" i="0" lang="es-419" sz="800" u="none" cap="none" strike="noStrike">
                <a:solidFill>
                  <a:srgbClr val="F78C6C"/>
                </a:solidFill>
                <a:highlight>
                  <a:srgbClr val="292D3E"/>
                </a:highlight>
                <a:latin typeface="Consolas"/>
                <a:ea typeface="Consolas"/>
                <a:cs typeface="Consolas"/>
                <a:sym typeface="Consolas"/>
              </a:rPr>
              <a:t>100</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NOT NULL</a:t>
            </a:r>
            <a:r>
              <a:rPr b="0" i="0" lang="es-419" sz="8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director`</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varchar</a:t>
            </a:r>
            <a:r>
              <a:rPr b="0" i="0" lang="es-419" sz="800" u="none" cap="none" strike="noStrike">
                <a:solidFill>
                  <a:srgbClr val="BFC7D5"/>
                </a:solidFill>
                <a:highlight>
                  <a:srgbClr val="292D3E"/>
                </a:highlight>
                <a:latin typeface="Consolas"/>
                <a:ea typeface="Consolas"/>
                <a:cs typeface="Consolas"/>
                <a:sym typeface="Consolas"/>
              </a:rPr>
              <a:t>(</a:t>
            </a:r>
            <a:r>
              <a:rPr b="0" i="0" lang="es-419" sz="800" u="none" cap="none" strike="noStrike">
                <a:solidFill>
                  <a:srgbClr val="F78C6C"/>
                </a:solidFill>
                <a:highlight>
                  <a:srgbClr val="292D3E"/>
                </a:highlight>
                <a:latin typeface="Consolas"/>
                <a:ea typeface="Consolas"/>
                <a:cs typeface="Consolas"/>
                <a:sym typeface="Consolas"/>
              </a:rPr>
              <a:t>100</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NOT NULL</a:t>
            </a:r>
            <a:r>
              <a:rPr b="0" i="0" lang="es-419" sz="8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release_date`</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date</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NOT NULL</a:t>
            </a:r>
            <a:r>
              <a:rPr b="0" i="0" lang="es-419" sz="8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banner`</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varchar</a:t>
            </a:r>
            <a:r>
              <a:rPr b="0" i="0" lang="es-419" sz="800" u="none" cap="none" strike="noStrike">
                <a:solidFill>
                  <a:srgbClr val="BFC7D5"/>
                </a:solidFill>
                <a:highlight>
                  <a:srgbClr val="292D3E"/>
                </a:highlight>
                <a:latin typeface="Consolas"/>
                <a:ea typeface="Consolas"/>
                <a:cs typeface="Consolas"/>
                <a:sym typeface="Consolas"/>
              </a:rPr>
              <a:t>(</a:t>
            </a:r>
            <a:r>
              <a:rPr b="0" i="0" lang="es-419" sz="800" u="none" cap="none" strike="noStrike">
                <a:solidFill>
                  <a:srgbClr val="F78C6C"/>
                </a:solidFill>
                <a:highlight>
                  <a:srgbClr val="292D3E"/>
                </a:highlight>
                <a:latin typeface="Consolas"/>
                <a:ea typeface="Consolas"/>
                <a:cs typeface="Consolas"/>
                <a:sym typeface="Consolas"/>
              </a:rPr>
              <a:t>255</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89DDFF"/>
                </a:solidFill>
                <a:highlight>
                  <a:srgbClr val="292D3E"/>
                </a:highlight>
                <a:latin typeface="Consolas"/>
                <a:ea typeface="Consolas"/>
                <a:cs typeface="Consolas"/>
                <a:sym typeface="Consolas"/>
              </a:rPr>
              <a:t>DEFAULT</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NULL</a:t>
            </a:r>
            <a:r>
              <a:rPr b="0" i="0" lang="es-419" sz="8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PRIMARY KEY</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id_movie`</a:t>
            </a:r>
            <a:r>
              <a:rPr b="0" i="0" lang="es-419" sz="8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ENGINE</a:t>
            </a:r>
            <a:r>
              <a:rPr b="0" i="0" lang="es-419" sz="800" u="none" cap="none" strike="noStrike">
                <a:solidFill>
                  <a:srgbClr val="C792EA"/>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InnoDB </a:t>
            </a:r>
            <a:r>
              <a:rPr b="0" i="0" lang="es-419" sz="800" u="none" cap="none" strike="noStrike">
                <a:solidFill>
                  <a:srgbClr val="C792EA"/>
                </a:solidFill>
                <a:highlight>
                  <a:srgbClr val="292D3E"/>
                </a:highlight>
                <a:latin typeface="Consolas"/>
                <a:ea typeface="Consolas"/>
                <a:cs typeface="Consolas"/>
                <a:sym typeface="Consolas"/>
              </a:rPr>
              <a:t>AUTO_INCREMENT=</a:t>
            </a:r>
            <a:r>
              <a:rPr b="0" i="0" lang="es-419" sz="800" u="none" cap="none" strike="noStrike">
                <a:solidFill>
                  <a:srgbClr val="F78C6C"/>
                </a:solidFill>
                <a:highlight>
                  <a:srgbClr val="292D3E"/>
                </a:highlight>
                <a:latin typeface="Consolas"/>
                <a:ea typeface="Consolas"/>
                <a:cs typeface="Consolas"/>
                <a:sym typeface="Consolas"/>
              </a:rPr>
              <a:t>1</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89DDFF"/>
                </a:solidFill>
                <a:highlight>
                  <a:srgbClr val="292D3E"/>
                </a:highlight>
                <a:latin typeface="Consolas"/>
                <a:ea typeface="Consolas"/>
                <a:cs typeface="Consolas"/>
                <a:sym typeface="Consolas"/>
              </a:rPr>
              <a:t>DEFAULT</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89DDFF"/>
                </a:solidFill>
                <a:highlight>
                  <a:srgbClr val="292D3E"/>
                </a:highlight>
                <a:latin typeface="Consolas"/>
                <a:ea typeface="Consolas"/>
                <a:cs typeface="Consolas"/>
                <a:sym typeface="Consolas"/>
              </a:rPr>
              <a:t>CHARSET</a:t>
            </a:r>
            <a:r>
              <a:rPr b="0" i="0" lang="es-419" sz="800" u="none" cap="none" strike="noStrike">
                <a:solidFill>
                  <a:srgbClr val="C792EA"/>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utf8mb4 COLLATE</a:t>
            </a:r>
            <a:r>
              <a:rPr b="0" i="0" lang="es-419" sz="800" u="none" cap="none" strike="noStrike">
                <a:solidFill>
                  <a:srgbClr val="C792EA"/>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utf8mb4_0900_ai_ci;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p:nvPr/>
        </p:nvSpPr>
        <p:spPr>
          <a:xfrm>
            <a:off x="209909" y="1046881"/>
            <a:ext cx="5133368" cy="10925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419" sz="1300" u="none" cap="none" strike="noStrike">
                <a:solidFill>
                  <a:srgbClr val="000000"/>
                </a:solidFill>
                <a:latin typeface="Montserrat"/>
                <a:ea typeface="Montserrat"/>
                <a:cs typeface="Montserrat"/>
                <a:sym typeface="Montserrat"/>
              </a:rPr>
              <a:t>Creación de archivo .env</a:t>
            </a:r>
            <a:endParaRPr b="1" i="0" sz="13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s-419" sz="1300" u="none" cap="none" strike="noStrike">
                <a:solidFill>
                  <a:srgbClr val="000000"/>
                </a:solidFill>
                <a:latin typeface="Montserrat"/>
                <a:ea typeface="Montserrat"/>
                <a:cs typeface="Montserrat"/>
                <a:sym typeface="Montserrat"/>
              </a:rPr>
              <a:t>En la raíz del proyecto creamos el archivo .env que contendrá los datos de accesos a la base de datos de MySQL con la que trabajaremos. Tiene que tener la siguiente estructura.</a:t>
            </a:r>
            <a:endParaRPr b="0" i="0" sz="1300" u="none" cap="none" strike="noStrike">
              <a:solidFill>
                <a:srgbClr val="000000"/>
              </a:solidFill>
              <a:latin typeface="Montserrat"/>
              <a:ea typeface="Montserrat"/>
              <a:cs typeface="Montserrat"/>
              <a:sym typeface="Montserrat"/>
            </a:endParaRPr>
          </a:p>
        </p:txBody>
      </p:sp>
      <p:sp>
        <p:nvSpPr>
          <p:cNvPr id="182" name="Google Shape;182;p17"/>
          <p:cNvSpPr txBox="1"/>
          <p:nvPr/>
        </p:nvSpPr>
        <p:spPr>
          <a:xfrm>
            <a:off x="416643" y="416642"/>
            <a:ext cx="8310707"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419" sz="2500" u="none" cap="none" strike="noStrike">
                <a:solidFill>
                  <a:srgbClr val="333333"/>
                </a:solidFill>
                <a:latin typeface="Montserrat"/>
                <a:ea typeface="Montserrat"/>
                <a:cs typeface="Montserrat"/>
                <a:sym typeface="Montserrat"/>
              </a:rPr>
              <a:t>Instalación y configuración – MySQL</a:t>
            </a:r>
            <a:endParaRPr b="1" i="0" sz="2500" u="none" cap="none" strike="noStrike">
              <a:solidFill>
                <a:srgbClr val="333333"/>
              </a:solidFill>
              <a:latin typeface="Montserrat"/>
              <a:ea typeface="Montserrat"/>
              <a:cs typeface="Montserrat"/>
              <a:sym typeface="Montserrat"/>
            </a:endParaRPr>
          </a:p>
        </p:txBody>
      </p:sp>
      <p:sp>
        <p:nvSpPr>
          <p:cNvPr id="183" name="Google Shape;183;p17"/>
          <p:cNvSpPr txBox="1"/>
          <p:nvPr/>
        </p:nvSpPr>
        <p:spPr>
          <a:xfrm>
            <a:off x="5825324" y="1143041"/>
            <a:ext cx="2364520" cy="900246"/>
          </a:xfrm>
          <a:prstGeom prst="rect">
            <a:avLst/>
          </a:prstGeom>
          <a:solidFill>
            <a:srgbClr val="292D3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419" sz="1050" u="none" cap="none" strike="noStrike">
                <a:solidFill>
                  <a:srgbClr val="C792EA"/>
                </a:solidFill>
                <a:highlight>
                  <a:srgbClr val="292D3E"/>
                </a:highlight>
                <a:latin typeface="Consolas"/>
                <a:ea typeface="Consolas"/>
                <a:cs typeface="Consolas"/>
                <a:sym typeface="Consolas"/>
              </a:rPr>
              <a:t>DB_USERNAME</a:t>
            </a:r>
            <a:r>
              <a:rPr b="0" i="0" lang="es-419" sz="1050" u="none" cap="none" strike="noStrike">
                <a:solidFill>
                  <a:srgbClr val="BFC7D5"/>
                </a:solidFill>
                <a:highlight>
                  <a:srgbClr val="292D3E"/>
                </a:highlight>
                <a:latin typeface="Consolas"/>
                <a:ea typeface="Consolas"/>
                <a:cs typeface="Consolas"/>
                <a:sym typeface="Consolas"/>
              </a:rPr>
              <a:t>=root</a:t>
            </a:r>
            <a:endParaRPr b="0" i="0" sz="105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419" sz="1050" u="none" cap="none" strike="noStrike">
                <a:solidFill>
                  <a:srgbClr val="C792EA"/>
                </a:solidFill>
                <a:highlight>
                  <a:srgbClr val="292D3E"/>
                </a:highlight>
                <a:latin typeface="Consolas"/>
                <a:ea typeface="Consolas"/>
                <a:cs typeface="Consolas"/>
                <a:sym typeface="Consolas"/>
              </a:rPr>
              <a:t>DB_PASSWORD</a:t>
            </a:r>
            <a:r>
              <a:rPr b="0" i="0" lang="es-419" sz="1050" u="none" cap="none" strike="noStrike">
                <a:solidFill>
                  <a:srgbClr val="BFC7D5"/>
                </a:solidFill>
                <a:highlight>
                  <a:srgbClr val="292D3E"/>
                </a:highlight>
                <a:latin typeface="Consolas"/>
                <a:ea typeface="Consolas"/>
                <a:cs typeface="Consolas"/>
                <a:sym typeface="Consolas"/>
              </a:rPr>
              <a:t>=tupassword</a:t>
            </a:r>
            <a:endParaRPr b="0" i="0" sz="105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419" sz="1050" u="none" cap="none" strike="noStrike">
                <a:solidFill>
                  <a:srgbClr val="C792EA"/>
                </a:solidFill>
                <a:highlight>
                  <a:srgbClr val="292D3E"/>
                </a:highlight>
                <a:latin typeface="Consolas"/>
                <a:ea typeface="Consolas"/>
                <a:cs typeface="Consolas"/>
                <a:sym typeface="Consolas"/>
              </a:rPr>
              <a:t>DB_HOST</a:t>
            </a:r>
            <a:r>
              <a:rPr b="0" i="0" lang="es-419" sz="1050" u="none" cap="none" strike="noStrike">
                <a:solidFill>
                  <a:srgbClr val="BFC7D5"/>
                </a:solidFill>
                <a:highlight>
                  <a:srgbClr val="292D3E"/>
                </a:highlight>
                <a:latin typeface="Consolas"/>
                <a:ea typeface="Consolas"/>
                <a:cs typeface="Consolas"/>
                <a:sym typeface="Consolas"/>
              </a:rPr>
              <a:t>=localhost</a:t>
            </a:r>
            <a:endParaRPr/>
          </a:p>
          <a:p>
            <a:pPr indent="0" lvl="0" marL="0" marR="0" rtl="0" algn="l">
              <a:lnSpc>
                <a:spcPct val="100000"/>
              </a:lnSpc>
              <a:spcBef>
                <a:spcPts val="0"/>
              </a:spcBef>
              <a:spcAft>
                <a:spcPts val="0"/>
              </a:spcAft>
              <a:buNone/>
            </a:pPr>
            <a:r>
              <a:rPr b="0" i="0" lang="es-419" sz="1050" u="none" cap="none" strike="noStrike">
                <a:solidFill>
                  <a:srgbClr val="C792EA"/>
                </a:solidFill>
                <a:highlight>
                  <a:srgbClr val="292D3E"/>
                </a:highlight>
                <a:latin typeface="Consolas"/>
                <a:ea typeface="Consolas"/>
                <a:cs typeface="Consolas"/>
                <a:sym typeface="Consolas"/>
              </a:rPr>
              <a:t>DB_PORT</a:t>
            </a:r>
            <a:r>
              <a:rPr b="0" i="0" lang="es-419" sz="1050" u="none" cap="none" strike="noStrike">
                <a:solidFill>
                  <a:srgbClr val="BFC7D5"/>
                </a:solidFill>
                <a:highlight>
                  <a:srgbClr val="292D3E"/>
                </a:highlight>
                <a:latin typeface="Consolas"/>
                <a:ea typeface="Consolas"/>
                <a:cs typeface="Consolas"/>
                <a:sym typeface="Consolas"/>
              </a:rPr>
              <a:t>=3306</a:t>
            </a:r>
            <a:endParaRPr/>
          </a:p>
          <a:p>
            <a:pPr indent="0" lvl="0" marL="0" marR="0" rtl="0" algn="l">
              <a:lnSpc>
                <a:spcPct val="100000"/>
              </a:lnSpc>
              <a:spcBef>
                <a:spcPts val="0"/>
              </a:spcBef>
              <a:spcAft>
                <a:spcPts val="0"/>
              </a:spcAft>
              <a:buNone/>
            </a:pPr>
            <a:r>
              <a:rPr b="0" i="0" lang="es-419" sz="1050" u="none" cap="none" strike="noStrike">
                <a:solidFill>
                  <a:srgbClr val="C792EA"/>
                </a:solidFill>
                <a:highlight>
                  <a:srgbClr val="292D3E"/>
                </a:highlight>
                <a:latin typeface="Consolas"/>
                <a:ea typeface="Consolas"/>
                <a:cs typeface="Consolas"/>
                <a:sym typeface="Consolas"/>
              </a:rPr>
              <a:t>DB_NAME</a:t>
            </a:r>
            <a:r>
              <a:rPr b="0" i="0" lang="es-419" sz="1050" u="none" cap="none" strike="noStrike">
                <a:solidFill>
                  <a:srgbClr val="BFC7D5"/>
                </a:solidFill>
                <a:highlight>
                  <a:srgbClr val="292D3E"/>
                </a:highlight>
                <a:latin typeface="Consolas"/>
                <a:ea typeface="Consolas"/>
                <a:cs typeface="Consolas"/>
                <a:sym typeface="Consolas"/>
              </a:rPr>
              <a:t>=db_cac_movies_flask</a:t>
            </a:r>
            <a:endParaRPr b="0" i="0" sz="1050" u="none" cap="none" strike="noStrike">
              <a:solidFill>
                <a:srgbClr val="BFC7D5"/>
              </a:solidFill>
              <a:highlight>
                <a:srgbClr val="292D3E"/>
              </a:highlight>
              <a:latin typeface="Consolas"/>
              <a:ea typeface="Consolas"/>
              <a:cs typeface="Consolas"/>
              <a:sym typeface="Consolas"/>
            </a:endParaRPr>
          </a:p>
        </p:txBody>
      </p:sp>
      <p:sp>
        <p:nvSpPr>
          <p:cNvPr id="184" name="Google Shape;184;p17"/>
          <p:cNvSpPr/>
          <p:nvPr/>
        </p:nvSpPr>
        <p:spPr>
          <a:xfrm>
            <a:off x="209909" y="2788385"/>
            <a:ext cx="4791461" cy="8925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419" sz="1300" u="none" cap="none" strike="noStrike">
                <a:solidFill>
                  <a:srgbClr val="000000"/>
                </a:solidFill>
                <a:latin typeface="Montserrat"/>
                <a:ea typeface="Montserrat"/>
                <a:cs typeface="Montserrat"/>
                <a:sym typeface="Montserrat"/>
              </a:rPr>
              <a:t>Creación del archivo  app/database.py</a:t>
            </a:r>
            <a:endParaRPr/>
          </a:p>
          <a:p>
            <a:pPr indent="0" lvl="0" marL="0" marR="0" rtl="0" algn="l">
              <a:lnSpc>
                <a:spcPct val="100000"/>
              </a:lnSpc>
              <a:spcBef>
                <a:spcPts val="0"/>
              </a:spcBef>
              <a:spcAft>
                <a:spcPts val="0"/>
              </a:spcAft>
              <a:buNone/>
            </a:pPr>
            <a:r>
              <a:rPr b="0" i="0" lang="es-419" sz="1300" u="none" cap="none" strike="noStrike">
                <a:solidFill>
                  <a:srgbClr val="000000"/>
                </a:solidFill>
                <a:latin typeface="Montserrat"/>
                <a:ea typeface="Montserrat"/>
                <a:cs typeface="Montserrat"/>
                <a:sym typeface="Montserrat"/>
              </a:rPr>
              <a:t>En el directorio app, creamos el archivo database.py que contendrá las funciones para establecer la conexión con la base de datos de MySQL.</a:t>
            </a:r>
            <a:endParaRPr b="0" i="0" sz="1300" u="none" cap="none" strike="noStrike">
              <a:solidFill>
                <a:srgbClr val="000000"/>
              </a:solidFill>
              <a:latin typeface="Montserrat"/>
              <a:ea typeface="Montserrat"/>
              <a:cs typeface="Montserrat"/>
              <a:sym typeface="Montserrat"/>
            </a:endParaRPr>
          </a:p>
        </p:txBody>
      </p:sp>
      <p:sp>
        <p:nvSpPr>
          <p:cNvPr id="185" name="Google Shape;185;p17"/>
          <p:cNvSpPr txBox="1"/>
          <p:nvPr/>
        </p:nvSpPr>
        <p:spPr>
          <a:xfrm>
            <a:off x="4846325" y="2203589"/>
            <a:ext cx="4162504" cy="2062103"/>
          </a:xfrm>
          <a:prstGeom prst="rect">
            <a:avLst/>
          </a:prstGeom>
          <a:solidFill>
            <a:srgbClr val="292D3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419" sz="800" u="none" cap="none" strike="noStrike">
                <a:solidFill>
                  <a:srgbClr val="C792EA"/>
                </a:solidFill>
                <a:highlight>
                  <a:srgbClr val="292D3E"/>
                </a:highlight>
                <a:latin typeface="Consolas"/>
                <a:ea typeface="Consolas"/>
                <a:cs typeface="Consolas"/>
                <a:sym typeface="Consolas"/>
              </a:rPr>
              <a:t>import</a:t>
            </a:r>
            <a:r>
              <a:rPr b="0" i="0" lang="es-419" sz="800" u="none" cap="none" strike="noStrike">
                <a:solidFill>
                  <a:srgbClr val="BFC7D5"/>
                </a:solidFill>
                <a:highlight>
                  <a:srgbClr val="292D3E"/>
                </a:highlight>
                <a:latin typeface="Consolas"/>
                <a:ea typeface="Consolas"/>
                <a:cs typeface="Consolas"/>
                <a:sym typeface="Consolas"/>
              </a:rPr>
              <a:t> os</a:t>
            </a:r>
            <a:endParaRPr/>
          </a:p>
          <a:p>
            <a:pPr indent="0" lvl="0" marL="0" marR="0" rtl="0" algn="l">
              <a:lnSpc>
                <a:spcPct val="100000"/>
              </a:lnSpc>
              <a:spcBef>
                <a:spcPts val="0"/>
              </a:spcBef>
              <a:spcAft>
                <a:spcPts val="0"/>
              </a:spcAft>
              <a:buNone/>
            </a:pPr>
            <a:r>
              <a:rPr b="0" i="0" lang="es-419" sz="800" u="none" cap="none" strike="noStrike">
                <a:solidFill>
                  <a:srgbClr val="C792EA"/>
                </a:solidFill>
                <a:highlight>
                  <a:srgbClr val="292D3E"/>
                </a:highlight>
                <a:latin typeface="Consolas"/>
                <a:ea typeface="Consolas"/>
                <a:cs typeface="Consolas"/>
                <a:sym typeface="Consolas"/>
              </a:rPr>
              <a:t>import</a:t>
            </a:r>
            <a:r>
              <a:rPr b="0" i="0" lang="es-419" sz="800" u="none" cap="none" strike="noStrike">
                <a:solidFill>
                  <a:srgbClr val="BFC7D5"/>
                </a:solidFill>
                <a:highlight>
                  <a:srgbClr val="292D3E"/>
                </a:highlight>
                <a:latin typeface="Consolas"/>
                <a:ea typeface="Consolas"/>
                <a:cs typeface="Consolas"/>
                <a:sym typeface="Consolas"/>
              </a:rPr>
              <a:t> mysql.connector</a:t>
            </a:r>
            <a:endParaRPr b="0" i="0" sz="8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419" sz="800" u="none" cap="none" strike="noStrike">
                <a:solidFill>
                  <a:srgbClr val="C792EA"/>
                </a:solidFill>
                <a:highlight>
                  <a:srgbClr val="292D3E"/>
                </a:highlight>
                <a:latin typeface="Consolas"/>
                <a:ea typeface="Consolas"/>
                <a:cs typeface="Consolas"/>
                <a:sym typeface="Consolas"/>
              </a:rPr>
              <a:t>from</a:t>
            </a:r>
            <a:r>
              <a:rPr b="0" i="0" lang="es-419" sz="800" u="none" cap="none" strike="noStrike">
                <a:solidFill>
                  <a:srgbClr val="BFC7D5"/>
                </a:solidFill>
                <a:highlight>
                  <a:srgbClr val="292D3E"/>
                </a:highlight>
                <a:latin typeface="Consolas"/>
                <a:ea typeface="Consolas"/>
                <a:cs typeface="Consolas"/>
                <a:sym typeface="Consolas"/>
              </a:rPr>
              <a:t> flask </a:t>
            </a:r>
            <a:r>
              <a:rPr b="0" i="0" lang="es-419" sz="800" u="none" cap="none" strike="noStrike">
                <a:solidFill>
                  <a:srgbClr val="C792EA"/>
                </a:solidFill>
                <a:highlight>
                  <a:srgbClr val="292D3E"/>
                </a:highlight>
                <a:latin typeface="Consolas"/>
                <a:ea typeface="Consolas"/>
                <a:cs typeface="Consolas"/>
                <a:sym typeface="Consolas"/>
              </a:rPr>
              <a:t>import</a:t>
            </a:r>
            <a:r>
              <a:rPr b="0" i="0" lang="es-419" sz="800" u="none" cap="none" strike="noStrike">
                <a:solidFill>
                  <a:srgbClr val="BFC7D5"/>
                </a:solidFill>
                <a:highlight>
                  <a:srgbClr val="292D3E"/>
                </a:highlight>
                <a:latin typeface="Consolas"/>
                <a:ea typeface="Consolas"/>
                <a:cs typeface="Consolas"/>
                <a:sym typeface="Consolas"/>
              </a:rPr>
              <a:t> g</a:t>
            </a:r>
            <a:endParaRPr/>
          </a:p>
          <a:p>
            <a:pPr indent="0" lvl="0" marL="0" marR="0" rtl="0" algn="l">
              <a:lnSpc>
                <a:spcPct val="100000"/>
              </a:lnSpc>
              <a:spcBef>
                <a:spcPts val="0"/>
              </a:spcBef>
              <a:spcAft>
                <a:spcPts val="0"/>
              </a:spcAft>
              <a:buNone/>
            </a:pPr>
            <a:r>
              <a:rPr b="0" i="0" lang="es-419" sz="800" u="none" cap="none" strike="noStrike">
                <a:solidFill>
                  <a:srgbClr val="C792EA"/>
                </a:solidFill>
                <a:highlight>
                  <a:srgbClr val="292D3E"/>
                </a:highlight>
                <a:latin typeface="Consolas"/>
                <a:ea typeface="Consolas"/>
                <a:cs typeface="Consolas"/>
                <a:sym typeface="Consolas"/>
              </a:rPr>
              <a:t>from</a:t>
            </a:r>
            <a:r>
              <a:rPr b="0" i="0" lang="es-419" sz="800" u="none" cap="none" strike="noStrike">
                <a:solidFill>
                  <a:srgbClr val="BFC7D5"/>
                </a:solidFill>
                <a:highlight>
                  <a:srgbClr val="292D3E"/>
                </a:highlight>
                <a:latin typeface="Consolas"/>
                <a:ea typeface="Consolas"/>
                <a:cs typeface="Consolas"/>
                <a:sym typeface="Consolas"/>
              </a:rPr>
              <a:t> dotenv </a:t>
            </a:r>
            <a:r>
              <a:rPr b="0" i="0" lang="es-419" sz="800" u="none" cap="none" strike="noStrike">
                <a:solidFill>
                  <a:srgbClr val="C792EA"/>
                </a:solidFill>
                <a:highlight>
                  <a:srgbClr val="292D3E"/>
                </a:highlight>
                <a:latin typeface="Consolas"/>
                <a:ea typeface="Consolas"/>
                <a:cs typeface="Consolas"/>
                <a:sym typeface="Consolas"/>
              </a:rPr>
              <a:t>import</a:t>
            </a:r>
            <a:r>
              <a:rPr b="0" i="0" lang="es-419" sz="800" u="none" cap="none" strike="noStrike">
                <a:solidFill>
                  <a:srgbClr val="BFC7D5"/>
                </a:solidFill>
                <a:highlight>
                  <a:srgbClr val="292D3E"/>
                </a:highlight>
                <a:latin typeface="Consolas"/>
                <a:ea typeface="Consolas"/>
                <a:cs typeface="Consolas"/>
                <a:sym typeface="Consolas"/>
              </a:rPr>
              <a:t> load_dotenv</a:t>
            </a:r>
            <a:endParaRPr b="0" i="0" sz="8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419" sz="800" u="none" cap="none" strike="noStrike">
                <a:solidFill>
                  <a:srgbClr val="BFC7D5"/>
                </a:solidFill>
                <a:highlight>
                  <a:srgbClr val="292D3E"/>
                </a:highlight>
                <a:latin typeface="Consolas"/>
                <a:ea typeface="Consolas"/>
                <a:cs typeface="Consolas"/>
                <a:sym typeface="Consolas"/>
              </a:rPr>
            </a:br>
            <a:r>
              <a:rPr b="0" i="0" lang="es-419" sz="800" u="none" cap="none" strike="noStrike">
                <a:solidFill>
                  <a:srgbClr val="697098"/>
                </a:solidFill>
                <a:highlight>
                  <a:srgbClr val="292D3E"/>
                </a:highlight>
                <a:latin typeface="Consolas"/>
                <a:ea typeface="Consolas"/>
                <a:cs typeface="Consolas"/>
                <a:sym typeface="Consolas"/>
              </a:rPr>
              <a:t>#</a:t>
            </a:r>
            <a:r>
              <a:rPr b="0" i="1" lang="es-419" sz="800" u="none" cap="none" strike="noStrike">
                <a:solidFill>
                  <a:srgbClr val="697098"/>
                </a:solidFill>
                <a:highlight>
                  <a:srgbClr val="292D3E"/>
                </a:highlight>
                <a:latin typeface="Consolas"/>
                <a:ea typeface="Consolas"/>
                <a:cs typeface="Consolas"/>
                <a:sym typeface="Consolas"/>
              </a:rPr>
              <a:t> Cargar variables de entorno desde el archivo .env</a:t>
            </a:r>
            <a:endParaRPr b="0" i="0" sz="8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419" sz="800" u="none" cap="none" strike="noStrike">
                <a:solidFill>
                  <a:srgbClr val="B2CCD6"/>
                </a:solidFill>
                <a:highlight>
                  <a:srgbClr val="292D3E"/>
                </a:highlight>
                <a:latin typeface="Consolas"/>
                <a:ea typeface="Consolas"/>
                <a:cs typeface="Consolas"/>
                <a:sym typeface="Consolas"/>
              </a:rPr>
              <a:t>load_dotenv</a:t>
            </a:r>
            <a:r>
              <a:rPr b="0" i="0" lang="es-419" sz="8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419" sz="800" u="none" cap="none" strike="noStrike">
                <a:solidFill>
                  <a:srgbClr val="BFC7D5"/>
                </a:solidFill>
                <a:highlight>
                  <a:srgbClr val="292D3E"/>
                </a:highlight>
                <a:latin typeface="Consolas"/>
                <a:ea typeface="Consolas"/>
                <a:cs typeface="Consolas"/>
                <a:sym typeface="Consolas"/>
              </a:rPr>
            </a:br>
            <a:r>
              <a:rPr b="0" i="0" lang="es-419" sz="800" u="none" cap="none" strike="noStrike">
                <a:solidFill>
                  <a:srgbClr val="697098"/>
                </a:solidFill>
                <a:highlight>
                  <a:srgbClr val="292D3E"/>
                </a:highlight>
                <a:latin typeface="Consolas"/>
                <a:ea typeface="Consolas"/>
                <a:cs typeface="Consolas"/>
                <a:sym typeface="Consolas"/>
              </a:rPr>
              <a:t>#</a:t>
            </a:r>
            <a:r>
              <a:rPr b="0" i="1" lang="es-419" sz="800" u="none" cap="none" strike="noStrike">
                <a:solidFill>
                  <a:srgbClr val="697098"/>
                </a:solidFill>
                <a:highlight>
                  <a:srgbClr val="292D3E"/>
                </a:highlight>
                <a:latin typeface="Consolas"/>
                <a:ea typeface="Consolas"/>
                <a:cs typeface="Consolas"/>
                <a:sym typeface="Consolas"/>
              </a:rPr>
              <a:t> Configuración de la base de datos usando variables de entorno</a:t>
            </a:r>
            <a:endParaRPr b="0" i="0" sz="8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419" sz="800" u="none" cap="none" strike="noStrike">
                <a:solidFill>
                  <a:srgbClr val="82AAFF"/>
                </a:solidFill>
                <a:highlight>
                  <a:srgbClr val="292D3E"/>
                </a:highlight>
                <a:latin typeface="Consolas"/>
                <a:ea typeface="Consolas"/>
                <a:cs typeface="Consolas"/>
                <a:sym typeface="Consolas"/>
              </a:rPr>
              <a:t>DATABASE_CONFIG</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user</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 os.</a:t>
            </a:r>
            <a:r>
              <a:rPr b="0" i="0" lang="es-419" sz="800" u="none" cap="none" strike="noStrike">
                <a:solidFill>
                  <a:srgbClr val="B2CCD6"/>
                </a:solidFill>
                <a:highlight>
                  <a:srgbClr val="292D3E"/>
                </a:highlight>
                <a:latin typeface="Consolas"/>
                <a:ea typeface="Consolas"/>
                <a:cs typeface="Consolas"/>
                <a:sym typeface="Consolas"/>
              </a:rPr>
              <a:t>getenv</a:t>
            </a:r>
            <a:r>
              <a:rPr b="0" i="0" lang="es-419" sz="800" u="none" cap="none" strike="noStrike">
                <a:solidFill>
                  <a:srgbClr val="BFC7D5"/>
                </a:solidFill>
                <a:highlight>
                  <a:srgbClr val="292D3E"/>
                </a:highlight>
                <a:latin typeface="Consolas"/>
                <a:ea typeface="Consolas"/>
                <a:cs typeface="Consolas"/>
                <a:sym typeface="Consolas"/>
              </a:rPr>
              <a:t>(</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DB_USERNAME</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password</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 os.</a:t>
            </a:r>
            <a:r>
              <a:rPr b="0" i="0" lang="es-419" sz="800" u="none" cap="none" strike="noStrike">
                <a:solidFill>
                  <a:srgbClr val="B2CCD6"/>
                </a:solidFill>
                <a:highlight>
                  <a:srgbClr val="292D3E"/>
                </a:highlight>
                <a:latin typeface="Consolas"/>
                <a:ea typeface="Consolas"/>
                <a:cs typeface="Consolas"/>
                <a:sym typeface="Consolas"/>
              </a:rPr>
              <a:t>getenv</a:t>
            </a:r>
            <a:r>
              <a:rPr b="0" i="0" lang="es-419" sz="800" u="none" cap="none" strike="noStrike">
                <a:solidFill>
                  <a:srgbClr val="BFC7D5"/>
                </a:solidFill>
                <a:highlight>
                  <a:srgbClr val="292D3E"/>
                </a:highlight>
                <a:latin typeface="Consolas"/>
                <a:ea typeface="Consolas"/>
                <a:cs typeface="Consolas"/>
                <a:sym typeface="Consolas"/>
              </a:rPr>
              <a:t>(</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DB_PASSWORD</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host</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 os.</a:t>
            </a:r>
            <a:r>
              <a:rPr b="0" i="0" lang="es-419" sz="800" u="none" cap="none" strike="noStrike">
                <a:solidFill>
                  <a:srgbClr val="B2CCD6"/>
                </a:solidFill>
                <a:highlight>
                  <a:srgbClr val="292D3E"/>
                </a:highlight>
                <a:latin typeface="Consolas"/>
                <a:ea typeface="Consolas"/>
                <a:cs typeface="Consolas"/>
                <a:sym typeface="Consolas"/>
              </a:rPr>
              <a:t>getenv</a:t>
            </a:r>
            <a:r>
              <a:rPr b="0" i="0" lang="es-419" sz="800" u="none" cap="none" strike="noStrike">
                <a:solidFill>
                  <a:srgbClr val="BFC7D5"/>
                </a:solidFill>
                <a:highlight>
                  <a:srgbClr val="292D3E"/>
                </a:highlight>
                <a:latin typeface="Consolas"/>
                <a:ea typeface="Consolas"/>
                <a:cs typeface="Consolas"/>
                <a:sym typeface="Consolas"/>
              </a:rPr>
              <a:t>(</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DB_HOST</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database</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 os.</a:t>
            </a:r>
            <a:r>
              <a:rPr b="0" i="0" lang="es-419" sz="800" u="none" cap="none" strike="noStrike">
                <a:solidFill>
                  <a:srgbClr val="B2CCD6"/>
                </a:solidFill>
                <a:highlight>
                  <a:srgbClr val="292D3E"/>
                </a:highlight>
                <a:latin typeface="Consolas"/>
                <a:ea typeface="Consolas"/>
                <a:cs typeface="Consolas"/>
                <a:sym typeface="Consolas"/>
              </a:rPr>
              <a:t>getenv</a:t>
            </a:r>
            <a:r>
              <a:rPr b="0" i="0" lang="es-419" sz="800" u="none" cap="none" strike="noStrike">
                <a:solidFill>
                  <a:srgbClr val="BFC7D5"/>
                </a:solidFill>
                <a:highlight>
                  <a:srgbClr val="292D3E"/>
                </a:highlight>
                <a:latin typeface="Consolas"/>
                <a:ea typeface="Consolas"/>
                <a:cs typeface="Consolas"/>
                <a:sym typeface="Consolas"/>
              </a:rPr>
              <a:t>(</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DB_NAME</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port</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 os.</a:t>
            </a:r>
            <a:r>
              <a:rPr b="0" i="0" lang="es-419" sz="800" u="none" cap="none" strike="noStrike">
                <a:solidFill>
                  <a:srgbClr val="B2CCD6"/>
                </a:solidFill>
                <a:highlight>
                  <a:srgbClr val="292D3E"/>
                </a:highlight>
                <a:latin typeface="Consolas"/>
                <a:ea typeface="Consolas"/>
                <a:cs typeface="Consolas"/>
                <a:sym typeface="Consolas"/>
              </a:rPr>
              <a:t>getenv</a:t>
            </a:r>
            <a:r>
              <a:rPr b="0" i="0" lang="es-419" sz="800" u="none" cap="none" strike="noStrike">
                <a:solidFill>
                  <a:srgbClr val="BFC7D5"/>
                </a:solidFill>
                <a:highlight>
                  <a:srgbClr val="292D3E"/>
                </a:highlight>
                <a:latin typeface="Consolas"/>
                <a:ea typeface="Consolas"/>
                <a:cs typeface="Consolas"/>
                <a:sym typeface="Consolas"/>
              </a:rPr>
              <a:t>(</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DB_PORT</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7986E7"/>
                </a:solidFill>
                <a:highlight>
                  <a:srgbClr val="292D3E"/>
                </a:highlight>
                <a:latin typeface="Consolas"/>
                <a:ea typeface="Consolas"/>
                <a:cs typeface="Consolas"/>
                <a:sym typeface="Consolas"/>
              </a:rPr>
              <a:t> </a:t>
            </a:r>
            <a:r>
              <a:rPr b="0" i="0" lang="es-419" sz="800" u="none" cap="none" strike="noStrike">
                <a:solidFill>
                  <a:srgbClr val="F78C6C"/>
                </a:solidFill>
                <a:highlight>
                  <a:srgbClr val="292D3E"/>
                </a:highlight>
                <a:latin typeface="Consolas"/>
                <a:ea typeface="Consolas"/>
                <a:cs typeface="Consolas"/>
                <a:sym typeface="Consolas"/>
              </a:rPr>
              <a:t>3306</a:t>
            </a:r>
            <a:r>
              <a:rPr b="0" i="0" lang="es-419" sz="800" u="none" cap="none" strike="noStrike">
                <a:solidFill>
                  <a:srgbClr val="BFC7D5"/>
                </a:solidFill>
                <a:highlight>
                  <a:srgbClr val="292D3E"/>
                </a:highlight>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p:nvPr/>
        </p:nvSpPr>
        <p:spPr>
          <a:xfrm>
            <a:off x="265570" y="930440"/>
            <a:ext cx="8310707" cy="2923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419" sz="1300" u="none" cap="none" strike="noStrike">
                <a:solidFill>
                  <a:srgbClr val="000000"/>
                </a:solidFill>
                <a:latin typeface="Montserrat"/>
                <a:ea typeface="Montserrat"/>
                <a:cs typeface="Montserrat"/>
                <a:sym typeface="Montserrat"/>
              </a:rPr>
              <a:t>Creación del archivo  app/database.py</a:t>
            </a:r>
            <a:endParaRPr/>
          </a:p>
        </p:txBody>
      </p:sp>
      <p:sp>
        <p:nvSpPr>
          <p:cNvPr id="191" name="Google Shape;191;p18"/>
          <p:cNvSpPr txBox="1"/>
          <p:nvPr/>
        </p:nvSpPr>
        <p:spPr>
          <a:xfrm>
            <a:off x="265570" y="399357"/>
            <a:ext cx="8310707"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419" sz="2500" u="none" cap="none" strike="noStrike">
                <a:solidFill>
                  <a:srgbClr val="333333"/>
                </a:solidFill>
                <a:latin typeface="Montserrat"/>
                <a:ea typeface="Montserrat"/>
                <a:cs typeface="Montserrat"/>
                <a:sym typeface="Montserrat"/>
              </a:rPr>
              <a:t>Instalación y configuración – MySQL</a:t>
            </a:r>
            <a:endParaRPr b="1" i="0" sz="2500" u="none" cap="none" strike="noStrike">
              <a:solidFill>
                <a:srgbClr val="333333"/>
              </a:solidFill>
              <a:latin typeface="Montserrat"/>
              <a:ea typeface="Montserrat"/>
              <a:cs typeface="Montserrat"/>
              <a:sym typeface="Montserrat"/>
            </a:endParaRPr>
          </a:p>
        </p:txBody>
      </p:sp>
      <p:sp>
        <p:nvSpPr>
          <p:cNvPr id="192" name="Google Shape;192;p18"/>
          <p:cNvSpPr txBox="1"/>
          <p:nvPr/>
        </p:nvSpPr>
        <p:spPr>
          <a:xfrm>
            <a:off x="2377437" y="1368007"/>
            <a:ext cx="4647536" cy="2800767"/>
          </a:xfrm>
          <a:prstGeom prst="rect">
            <a:avLst/>
          </a:prstGeom>
          <a:solidFill>
            <a:srgbClr val="292D3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419" sz="800" u="none" cap="none" strike="noStrike">
                <a:solidFill>
                  <a:srgbClr val="697098"/>
                </a:solidFill>
                <a:highlight>
                  <a:srgbClr val="292D3E"/>
                </a:highlight>
                <a:latin typeface="Consolas"/>
                <a:ea typeface="Consolas"/>
                <a:cs typeface="Consolas"/>
                <a:sym typeface="Consolas"/>
              </a:rPr>
              <a:t>#</a:t>
            </a:r>
            <a:r>
              <a:rPr b="0" i="1" lang="es-419" sz="800" u="none" cap="none" strike="noStrike">
                <a:solidFill>
                  <a:srgbClr val="697098"/>
                </a:solidFill>
                <a:highlight>
                  <a:srgbClr val="292D3E"/>
                </a:highlight>
                <a:latin typeface="Consolas"/>
                <a:ea typeface="Consolas"/>
                <a:cs typeface="Consolas"/>
                <a:sym typeface="Consolas"/>
              </a:rPr>
              <a:t> Función para obtener la conexión a la base de datos</a:t>
            </a:r>
            <a:endParaRPr b="0" i="0" sz="8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419" sz="800" u="none" cap="none" strike="noStrike">
                <a:solidFill>
                  <a:srgbClr val="C792EA"/>
                </a:solidFill>
                <a:highlight>
                  <a:srgbClr val="292D3E"/>
                </a:highlight>
                <a:latin typeface="Consolas"/>
                <a:ea typeface="Consolas"/>
                <a:cs typeface="Consolas"/>
                <a:sym typeface="Consolas"/>
              </a:rPr>
              <a:t>def</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82AAFF"/>
                </a:solidFill>
                <a:highlight>
                  <a:srgbClr val="292D3E"/>
                </a:highlight>
                <a:latin typeface="Consolas"/>
                <a:ea typeface="Consolas"/>
                <a:cs typeface="Consolas"/>
                <a:sym typeface="Consolas"/>
              </a:rPr>
              <a:t>get_db</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697098"/>
                </a:solidFill>
                <a:highlight>
                  <a:srgbClr val="292D3E"/>
                </a:highlight>
                <a:latin typeface="Consolas"/>
                <a:ea typeface="Consolas"/>
                <a:cs typeface="Consolas"/>
                <a:sym typeface="Consolas"/>
              </a:rPr>
              <a:t>#</a:t>
            </a:r>
            <a:r>
              <a:rPr b="0" i="1" lang="es-419" sz="800" u="none" cap="none" strike="noStrike">
                <a:solidFill>
                  <a:srgbClr val="697098"/>
                </a:solidFill>
                <a:highlight>
                  <a:srgbClr val="292D3E"/>
                </a:highlight>
                <a:latin typeface="Consolas"/>
                <a:ea typeface="Consolas"/>
                <a:cs typeface="Consolas"/>
                <a:sym typeface="Consolas"/>
              </a:rPr>
              <a:t> Si 'db' no está en el contexto global de Flask 'g'</a:t>
            </a:r>
            <a:endParaRPr b="0" i="0" sz="8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if</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db</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not</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in</a:t>
            </a:r>
            <a:r>
              <a:rPr b="0" i="0" lang="es-419" sz="800" u="none" cap="none" strike="noStrike">
                <a:solidFill>
                  <a:srgbClr val="BFC7D5"/>
                </a:solidFill>
                <a:highlight>
                  <a:srgbClr val="292D3E"/>
                </a:highlight>
                <a:latin typeface="Consolas"/>
                <a:ea typeface="Consolas"/>
                <a:cs typeface="Consolas"/>
                <a:sym typeface="Consolas"/>
              </a:rPr>
              <a:t> g:</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697098"/>
                </a:solidFill>
                <a:highlight>
                  <a:srgbClr val="292D3E"/>
                </a:highlight>
                <a:latin typeface="Consolas"/>
                <a:ea typeface="Consolas"/>
                <a:cs typeface="Consolas"/>
                <a:sym typeface="Consolas"/>
              </a:rPr>
              <a:t>#</a:t>
            </a:r>
            <a:r>
              <a:rPr b="0" i="1" lang="es-419" sz="800" u="none" cap="none" strike="noStrike">
                <a:solidFill>
                  <a:srgbClr val="697098"/>
                </a:solidFill>
                <a:highlight>
                  <a:srgbClr val="292D3E"/>
                </a:highlight>
                <a:latin typeface="Consolas"/>
                <a:ea typeface="Consolas"/>
                <a:cs typeface="Consolas"/>
                <a:sym typeface="Consolas"/>
              </a:rPr>
              <a:t> Crear una nueva conexión a la base de datos y guardarla en 'g'</a:t>
            </a:r>
            <a:endParaRPr b="0" i="0" sz="8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g.db </a:t>
            </a:r>
            <a:r>
              <a:rPr b="0" i="0" lang="es-419" sz="800" u="none" cap="none" strike="noStrike">
                <a:solidFill>
                  <a:srgbClr val="C792EA"/>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 mysql.connector.</a:t>
            </a:r>
            <a:r>
              <a:rPr b="0" i="0" lang="es-419" sz="800" u="none" cap="none" strike="noStrike">
                <a:solidFill>
                  <a:srgbClr val="B2CCD6"/>
                </a:solidFill>
                <a:highlight>
                  <a:srgbClr val="292D3E"/>
                </a:highlight>
                <a:latin typeface="Consolas"/>
                <a:ea typeface="Consolas"/>
                <a:cs typeface="Consolas"/>
                <a:sym typeface="Consolas"/>
              </a:rPr>
              <a:t>connect</a:t>
            </a:r>
            <a:r>
              <a:rPr b="0" i="0" lang="es-419" sz="800" u="none" cap="none" strike="noStrike">
                <a:solidFill>
                  <a:srgbClr val="BFC7D5"/>
                </a:solidFill>
                <a:highlight>
                  <a:srgbClr val="292D3E"/>
                </a:highlight>
                <a:latin typeface="Consolas"/>
                <a:ea typeface="Consolas"/>
                <a:cs typeface="Consolas"/>
                <a:sym typeface="Consolas"/>
              </a:rPr>
              <a:t>(</a:t>
            </a:r>
            <a:r>
              <a:rPr b="0" i="0" lang="es-419" sz="800" u="none" cap="none" strike="noStrike">
                <a:solidFill>
                  <a:srgbClr val="89DDFF"/>
                </a:solidFill>
                <a:highlight>
                  <a:srgbClr val="292D3E"/>
                </a:highlight>
                <a:latin typeface="Consolas"/>
                <a:ea typeface="Consolas"/>
                <a:cs typeface="Consolas"/>
                <a:sym typeface="Consolas"/>
              </a:rPr>
              <a:t>**</a:t>
            </a:r>
            <a:r>
              <a:rPr b="0" i="0" lang="es-419" sz="800" u="none" cap="none" strike="noStrike">
                <a:solidFill>
                  <a:srgbClr val="82AAFF"/>
                </a:solidFill>
                <a:highlight>
                  <a:srgbClr val="292D3E"/>
                </a:highlight>
                <a:latin typeface="Consolas"/>
                <a:ea typeface="Consolas"/>
                <a:cs typeface="Consolas"/>
                <a:sym typeface="Consolas"/>
              </a:rPr>
              <a:t>DATABASE_CONFIG</a:t>
            </a:r>
            <a:r>
              <a:rPr b="0" i="0" lang="es-419" sz="8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697098"/>
                </a:solidFill>
                <a:highlight>
                  <a:srgbClr val="292D3E"/>
                </a:highlight>
                <a:latin typeface="Consolas"/>
                <a:ea typeface="Consolas"/>
                <a:cs typeface="Consolas"/>
                <a:sym typeface="Consolas"/>
              </a:rPr>
              <a:t>#</a:t>
            </a:r>
            <a:r>
              <a:rPr b="0" i="1" lang="es-419" sz="800" u="none" cap="none" strike="noStrike">
                <a:solidFill>
                  <a:srgbClr val="697098"/>
                </a:solidFill>
                <a:highlight>
                  <a:srgbClr val="292D3E"/>
                </a:highlight>
                <a:latin typeface="Consolas"/>
                <a:ea typeface="Consolas"/>
                <a:cs typeface="Consolas"/>
                <a:sym typeface="Consolas"/>
              </a:rPr>
              <a:t> Retornar la conexión a la base de datos</a:t>
            </a:r>
            <a:endParaRPr b="0" i="0" sz="8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return</a:t>
            </a:r>
            <a:r>
              <a:rPr b="0" i="0" lang="es-419" sz="800" u="none" cap="none" strike="noStrike">
                <a:solidFill>
                  <a:srgbClr val="BFC7D5"/>
                </a:solidFill>
                <a:highlight>
                  <a:srgbClr val="292D3E"/>
                </a:highlight>
                <a:latin typeface="Consolas"/>
                <a:ea typeface="Consolas"/>
                <a:cs typeface="Consolas"/>
                <a:sym typeface="Consolas"/>
              </a:rPr>
              <a:t> g.db</a:t>
            </a:r>
            <a:endParaRPr b="0" i="0" sz="8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419" sz="800" u="none" cap="none" strike="noStrike">
                <a:solidFill>
                  <a:srgbClr val="BFC7D5"/>
                </a:solidFill>
                <a:highlight>
                  <a:srgbClr val="292D3E"/>
                </a:highlight>
                <a:latin typeface="Consolas"/>
                <a:ea typeface="Consolas"/>
                <a:cs typeface="Consolas"/>
                <a:sym typeface="Consolas"/>
              </a:rPr>
            </a:br>
            <a:r>
              <a:rPr b="0" i="0" lang="es-419" sz="800" u="none" cap="none" strike="noStrike">
                <a:solidFill>
                  <a:srgbClr val="697098"/>
                </a:solidFill>
                <a:highlight>
                  <a:srgbClr val="292D3E"/>
                </a:highlight>
                <a:latin typeface="Consolas"/>
                <a:ea typeface="Consolas"/>
                <a:cs typeface="Consolas"/>
                <a:sym typeface="Consolas"/>
              </a:rPr>
              <a:t>#</a:t>
            </a:r>
            <a:r>
              <a:rPr b="0" i="1" lang="es-419" sz="800" u="none" cap="none" strike="noStrike">
                <a:solidFill>
                  <a:srgbClr val="697098"/>
                </a:solidFill>
                <a:highlight>
                  <a:srgbClr val="292D3E"/>
                </a:highlight>
                <a:latin typeface="Consolas"/>
                <a:ea typeface="Consolas"/>
                <a:cs typeface="Consolas"/>
                <a:sym typeface="Consolas"/>
              </a:rPr>
              <a:t> Función para cerrar la conexión a la base de datos</a:t>
            </a:r>
            <a:endParaRPr b="0" i="0" sz="8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419" sz="800" u="none" cap="none" strike="noStrike">
                <a:solidFill>
                  <a:srgbClr val="C792EA"/>
                </a:solidFill>
                <a:highlight>
                  <a:srgbClr val="292D3E"/>
                </a:highlight>
                <a:latin typeface="Consolas"/>
                <a:ea typeface="Consolas"/>
                <a:cs typeface="Consolas"/>
                <a:sym typeface="Consolas"/>
              </a:rPr>
              <a:t>def</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82AAFF"/>
                </a:solidFill>
                <a:highlight>
                  <a:srgbClr val="292D3E"/>
                </a:highlight>
                <a:latin typeface="Consolas"/>
                <a:ea typeface="Consolas"/>
                <a:cs typeface="Consolas"/>
                <a:sym typeface="Consolas"/>
              </a:rPr>
              <a:t>close_db</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89DDFF"/>
                </a:solidFill>
                <a:highlight>
                  <a:srgbClr val="292D3E"/>
                </a:highlight>
                <a:latin typeface="Consolas"/>
                <a:ea typeface="Consolas"/>
                <a:cs typeface="Consolas"/>
                <a:sym typeface="Consolas"/>
              </a:rPr>
              <a:t>e=</a:t>
            </a:r>
            <a:r>
              <a:rPr b="0" i="0" lang="es-419" sz="800" u="none" cap="none" strike="noStrike">
                <a:solidFill>
                  <a:srgbClr val="FF5874"/>
                </a:solidFill>
                <a:highlight>
                  <a:srgbClr val="292D3E"/>
                </a:highlight>
                <a:latin typeface="Consolas"/>
                <a:ea typeface="Consolas"/>
                <a:cs typeface="Consolas"/>
                <a:sym typeface="Consolas"/>
              </a:rPr>
              <a:t>None</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697098"/>
                </a:solidFill>
                <a:highlight>
                  <a:srgbClr val="292D3E"/>
                </a:highlight>
                <a:latin typeface="Consolas"/>
                <a:ea typeface="Consolas"/>
                <a:cs typeface="Consolas"/>
                <a:sym typeface="Consolas"/>
              </a:rPr>
              <a:t>#</a:t>
            </a:r>
            <a:r>
              <a:rPr b="0" i="1" lang="es-419" sz="800" u="none" cap="none" strike="noStrike">
                <a:solidFill>
                  <a:srgbClr val="697098"/>
                </a:solidFill>
                <a:highlight>
                  <a:srgbClr val="292D3E"/>
                </a:highlight>
                <a:latin typeface="Consolas"/>
                <a:ea typeface="Consolas"/>
                <a:cs typeface="Consolas"/>
                <a:sym typeface="Consolas"/>
              </a:rPr>
              <a:t> Extraer la conexión a la base de datos de 'g' y eliminarla</a:t>
            </a:r>
            <a:endParaRPr b="0" i="0" sz="8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db </a:t>
            </a:r>
            <a:r>
              <a:rPr b="0" i="0" lang="es-419" sz="800" u="none" cap="none" strike="noStrike">
                <a:solidFill>
                  <a:srgbClr val="C792EA"/>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 g.</a:t>
            </a:r>
            <a:r>
              <a:rPr b="0" i="0" lang="es-419" sz="800" u="none" cap="none" strike="noStrike">
                <a:solidFill>
                  <a:srgbClr val="B2CCD6"/>
                </a:solidFill>
                <a:highlight>
                  <a:srgbClr val="292D3E"/>
                </a:highlight>
                <a:latin typeface="Consolas"/>
                <a:ea typeface="Consolas"/>
                <a:cs typeface="Consolas"/>
                <a:sym typeface="Consolas"/>
              </a:rPr>
              <a:t>pop</a:t>
            </a:r>
            <a:r>
              <a:rPr b="0" i="0" lang="es-419" sz="800" u="none" cap="none" strike="noStrike">
                <a:solidFill>
                  <a:srgbClr val="BFC7D5"/>
                </a:solidFill>
                <a:highlight>
                  <a:srgbClr val="292D3E"/>
                </a:highlight>
                <a:latin typeface="Consolas"/>
                <a:ea typeface="Consolas"/>
                <a:cs typeface="Consolas"/>
                <a:sym typeface="Consolas"/>
              </a:rPr>
              <a:t>(</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C3E88D"/>
                </a:solidFill>
                <a:highlight>
                  <a:srgbClr val="292D3E"/>
                </a:highlight>
                <a:latin typeface="Consolas"/>
                <a:ea typeface="Consolas"/>
                <a:cs typeface="Consolas"/>
                <a:sym typeface="Consolas"/>
              </a:rPr>
              <a:t>db</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7986E7"/>
                </a:solidFill>
                <a:highlight>
                  <a:srgbClr val="292D3E"/>
                </a:highlight>
                <a:latin typeface="Consolas"/>
                <a:ea typeface="Consolas"/>
                <a:cs typeface="Consolas"/>
                <a:sym typeface="Consolas"/>
              </a:rPr>
              <a:t> </a:t>
            </a:r>
            <a:r>
              <a:rPr b="0" i="0" lang="es-419" sz="800" u="none" cap="none" strike="noStrike">
                <a:solidFill>
                  <a:srgbClr val="FF5874"/>
                </a:solidFill>
                <a:highlight>
                  <a:srgbClr val="292D3E"/>
                </a:highlight>
                <a:latin typeface="Consolas"/>
                <a:ea typeface="Consolas"/>
                <a:cs typeface="Consolas"/>
                <a:sym typeface="Consolas"/>
              </a:rPr>
              <a:t>None</a:t>
            </a:r>
            <a:r>
              <a:rPr b="0" i="0" lang="es-419" sz="8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697098"/>
                </a:solidFill>
                <a:highlight>
                  <a:srgbClr val="292D3E"/>
                </a:highlight>
                <a:latin typeface="Consolas"/>
                <a:ea typeface="Consolas"/>
                <a:cs typeface="Consolas"/>
                <a:sym typeface="Consolas"/>
              </a:rPr>
              <a:t>#</a:t>
            </a:r>
            <a:r>
              <a:rPr b="0" i="1" lang="es-419" sz="800" u="none" cap="none" strike="noStrike">
                <a:solidFill>
                  <a:srgbClr val="697098"/>
                </a:solidFill>
                <a:highlight>
                  <a:srgbClr val="292D3E"/>
                </a:highlight>
                <a:latin typeface="Consolas"/>
                <a:ea typeface="Consolas"/>
                <a:cs typeface="Consolas"/>
                <a:sym typeface="Consolas"/>
              </a:rPr>
              <a:t> Si la conexión existe, cerrarla</a:t>
            </a:r>
            <a:endParaRPr b="0" i="0" sz="8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if</a:t>
            </a:r>
            <a:r>
              <a:rPr b="0" i="0" lang="es-419" sz="800" u="none" cap="none" strike="noStrike">
                <a:solidFill>
                  <a:srgbClr val="BFC7D5"/>
                </a:solidFill>
                <a:highlight>
                  <a:srgbClr val="292D3E"/>
                </a:highlight>
                <a:latin typeface="Consolas"/>
                <a:ea typeface="Consolas"/>
                <a:cs typeface="Consolas"/>
                <a:sym typeface="Consolas"/>
              </a:rPr>
              <a:t> db </a:t>
            </a:r>
            <a:r>
              <a:rPr b="0" i="0" lang="es-419" sz="800" u="none" cap="none" strike="noStrike">
                <a:solidFill>
                  <a:srgbClr val="C792EA"/>
                </a:solidFill>
                <a:highlight>
                  <a:srgbClr val="292D3E"/>
                </a:highlight>
                <a:latin typeface="Consolas"/>
                <a:ea typeface="Consolas"/>
                <a:cs typeface="Consolas"/>
                <a:sym typeface="Consolas"/>
              </a:rPr>
              <a:t>is</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C792EA"/>
                </a:solidFill>
                <a:highlight>
                  <a:srgbClr val="292D3E"/>
                </a:highlight>
                <a:latin typeface="Consolas"/>
                <a:ea typeface="Consolas"/>
                <a:cs typeface="Consolas"/>
                <a:sym typeface="Consolas"/>
              </a:rPr>
              <a:t>not</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FF5874"/>
                </a:solidFill>
                <a:highlight>
                  <a:srgbClr val="292D3E"/>
                </a:highlight>
                <a:latin typeface="Consolas"/>
                <a:ea typeface="Consolas"/>
                <a:cs typeface="Consolas"/>
                <a:sym typeface="Consolas"/>
              </a:rPr>
              <a:t>None</a:t>
            </a:r>
            <a:r>
              <a:rPr b="0" i="0" lang="es-419" sz="8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db.</a:t>
            </a:r>
            <a:r>
              <a:rPr b="0" i="0" lang="es-419" sz="800" u="none" cap="none" strike="noStrike">
                <a:solidFill>
                  <a:srgbClr val="B2CCD6"/>
                </a:solidFill>
                <a:highlight>
                  <a:srgbClr val="292D3E"/>
                </a:highlight>
                <a:latin typeface="Consolas"/>
                <a:ea typeface="Consolas"/>
                <a:cs typeface="Consolas"/>
                <a:sym typeface="Consolas"/>
              </a:rPr>
              <a:t>close</a:t>
            </a:r>
            <a:r>
              <a:rPr b="0" i="0" lang="es-419" sz="8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419" sz="800" u="none" cap="none" strike="noStrike">
                <a:solidFill>
                  <a:srgbClr val="BFC7D5"/>
                </a:solidFill>
                <a:highlight>
                  <a:srgbClr val="292D3E"/>
                </a:highlight>
                <a:latin typeface="Consolas"/>
                <a:ea typeface="Consolas"/>
                <a:cs typeface="Consolas"/>
                <a:sym typeface="Consolas"/>
              </a:rPr>
            </a:br>
            <a:r>
              <a:rPr b="0" i="0" lang="es-419" sz="800" u="none" cap="none" strike="noStrike">
                <a:solidFill>
                  <a:srgbClr val="697098"/>
                </a:solidFill>
                <a:highlight>
                  <a:srgbClr val="292D3E"/>
                </a:highlight>
                <a:latin typeface="Consolas"/>
                <a:ea typeface="Consolas"/>
                <a:cs typeface="Consolas"/>
                <a:sym typeface="Consolas"/>
              </a:rPr>
              <a:t>#</a:t>
            </a:r>
            <a:r>
              <a:rPr b="0" i="1" lang="es-419" sz="800" u="none" cap="none" strike="noStrike">
                <a:solidFill>
                  <a:srgbClr val="697098"/>
                </a:solidFill>
                <a:highlight>
                  <a:srgbClr val="292D3E"/>
                </a:highlight>
                <a:latin typeface="Consolas"/>
                <a:ea typeface="Consolas"/>
                <a:cs typeface="Consolas"/>
                <a:sym typeface="Consolas"/>
              </a:rPr>
              <a:t> Función para inicializar la aplicación con el manejo de la base de datos</a:t>
            </a:r>
            <a:endParaRPr b="0" i="0" sz="8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419" sz="800" u="none" cap="none" strike="noStrike">
                <a:solidFill>
                  <a:srgbClr val="C792EA"/>
                </a:solidFill>
                <a:highlight>
                  <a:srgbClr val="292D3E"/>
                </a:highlight>
                <a:latin typeface="Consolas"/>
                <a:ea typeface="Consolas"/>
                <a:cs typeface="Consolas"/>
                <a:sym typeface="Consolas"/>
              </a:rPr>
              <a:t>def</a:t>
            </a: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82AAFF"/>
                </a:solidFill>
                <a:highlight>
                  <a:srgbClr val="292D3E"/>
                </a:highlight>
                <a:latin typeface="Consolas"/>
                <a:ea typeface="Consolas"/>
                <a:cs typeface="Consolas"/>
                <a:sym typeface="Consolas"/>
              </a:rPr>
              <a:t>init_app</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89DDFF"/>
                </a:solidFill>
                <a:highlight>
                  <a:srgbClr val="292D3E"/>
                </a:highlight>
                <a:latin typeface="Consolas"/>
                <a:ea typeface="Consolas"/>
                <a:cs typeface="Consolas"/>
                <a:sym typeface="Consolas"/>
              </a:rPr>
              <a:t>app</a:t>
            </a:r>
            <a:r>
              <a:rPr b="0" i="0" lang="es-419" sz="800" u="none" cap="none" strike="noStrike">
                <a:solidFill>
                  <a:srgbClr val="D9F5DD"/>
                </a:solidFill>
                <a:highlight>
                  <a:srgbClr val="292D3E"/>
                </a:highlight>
                <a:latin typeface="Consolas"/>
                <a:ea typeface="Consolas"/>
                <a:cs typeface="Consolas"/>
                <a:sym typeface="Consolas"/>
              </a:rPr>
              <a:t>)</a:t>
            </a:r>
            <a:r>
              <a:rPr b="0" i="0" lang="es-419" sz="8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t>
            </a:r>
            <a:r>
              <a:rPr b="0" i="0" lang="es-419" sz="800" u="none" cap="none" strike="noStrike">
                <a:solidFill>
                  <a:srgbClr val="697098"/>
                </a:solidFill>
                <a:highlight>
                  <a:srgbClr val="292D3E"/>
                </a:highlight>
                <a:latin typeface="Consolas"/>
                <a:ea typeface="Consolas"/>
                <a:cs typeface="Consolas"/>
                <a:sym typeface="Consolas"/>
              </a:rPr>
              <a:t>#</a:t>
            </a:r>
            <a:r>
              <a:rPr b="0" i="1" lang="es-419" sz="800" u="none" cap="none" strike="noStrike">
                <a:solidFill>
                  <a:srgbClr val="697098"/>
                </a:solidFill>
                <a:highlight>
                  <a:srgbClr val="292D3E"/>
                </a:highlight>
                <a:latin typeface="Consolas"/>
                <a:ea typeface="Consolas"/>
                <a:cs typeface="Consolas"/>
                <a:sym typeface="Consolas"/>
              </a:rPr>
              <a:t> Registrar 'close_db' para que se ejecute al final del contexto de la aplicación</a:t>
            </a:r>
            <a:endParaRPr b="0" i="0" sz="8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419" sz="800" u="none" cap="none" strike="noStrike">
                <a:solidFill>
                  <a:srgbClr val="BFC7D5"/>
                </a:solidFill>
                <a:highlight>
                  <a:srgbClr val="292D3E"/>
                </a:highlight>
                <a:latin typeface="Consolas"/>
                <a:ea typeface="Consolas"/>
                <a:cs typeface="Consolas"/>
                <a:sym typeface="Consolas"/>
              </a:rPr>
              <a:t>    app.</a:t>
            </a:r>
            <a:r>
              <a:rPr b="0" i="0" lang="es-419" sz="800" u="none" cap="none" strike="noStrike">
                <a:solidFill>
                  <a:srgbClr val="B2CCD6"/>
                </a:solidFill>
                <a:highlight>
                  <a:srgbClr val="292D3E"/>
                </a:highlight>
                <a:latin typeface="Consolas"/>
                <a:ea typeface="Consolas"/>
                <a:cs typeface="Consolas"/>
                <a:sym typeface="Consolas"/>
              </a:rPr>
              <a:t>teardown_appcontext</a:t>
            </a:r>
            <a:r>
              <a:rPr b="0" i="0" lang="es-419" sz="800" u="none" cap="none" strike="noStrike">
                <a:solidFill>
                  <a:srgbClr val="BFC7D5"/>
                </a:solidFill>
                <a:highlight>
                  <a:srgbClr val="292D3E"/>
                </a:highlight>
                <a:latin typeface="Consolas"/>
                <a:ea typeface="Consolas"/>
                <a:cs typeface="Consolas"/>
                <a:sym typeface="Consolas"/>
              </a:rPr>
              <a:t>(</a:t>
            </a:r>
            <a:r>
              <a:rPr b="0" i="0" lang="es-419" sz="800" u="none" cap="none" strike="noStrike">
                <a:solidFill>
                  <a:srgbClr val="7986E7"/>
                </a:solidFill>
                <a:highlight>
                  <a:srgbClr val="292D3E"/>
                </a:highlight>
                <a:latin typeface="Consolas"/>
                <a:ea typeface="Consolas"/>
                <a:cs typeface="Consolas"/>
                <a:sym typeface="Consolas"/>
              </a:rPr>
              <a:t>close_db</a:t>
            </a:r>
            <a:r>
              <a:rPr b="0" i="0" lang="es-419" sz="800" u="none" cap="none" strike="noStrike">
                <a:solidFill>
                  <a:srgbClr val="BFC7D5"/>
                </a:solidFill>
                <a:highlight>
                  <a:srgbClr val="292D3E"/>
                </a:highlight>
                <a:latin typeface="Consolas"/>
                <a:ea typeface="Consolas"/>
                <a:cs typeface="Consolas"/>
                <a:sym typeface="Consolas"/>
              </a:rPr>
              <a:t>)</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p:nvPr/>
        </p:nvSpPr>
        <p:spPr>
          <a:xfrm>
            <a:off x="265569" y="1097417"/>
            <a:ext cx="8310707" cy="6924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1" i="0" lang="es-419" sz="1300" u="none" cap="none" strike="noStrike">
                <a:solidFill>
                  <a:srgbClr val="000000"/>
                </a:solidFill>
                <a:latin typeface="Montserrat"/>
                <a:ea typeface="Montserrat"/>
                <a:cs typeface="Montserrat"/>
                <a:sym typeface="Montserrat"/>
              </a:rPr>
              <a:t>Inicialización de la conexión de la base de datos con el proyecto</a:t>
            </a:r>
            <a:endParaRPr/>
          </a:p>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rgbClr val="000000"/>
                </a:solidFill>
                <a:latin typeface="Montserrat"/>
                <a:ea typeface="Montserrat"/>
                <a:cs typeface="Montserrat"/>
                <a:sym typeface="Montserrat"/>
              </a:rPr>
              <a:t>En el archivo run.py, importamos la función init_app del archivo app/database.py, de tal manera que podamos inicializar la conexión de la base de datos.</a:t>
            </a:r>
            <a:endParaRPr/>
          </a:p>
        </p:txBody>
      </p:sp>
      <p:sp>
        <p:nvSpPr>
          <p:cNvPr id="198" name="Google Shape;198;p19"/>
          <p:cNvSpPr txBox="1"/>
          <p:nvPr/>
        </p:nvSpPr>
        <p:spPr>
          <a:xfrm>
            <a:off x="265570" y="399357"/>
            <a:ext cx="8310707"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419" sz="2500" u="none" cap="none" strike="noStrike">
                <a:solidFill>
                  <a:srgbClr val="333333"/>
                </a:solidFill>
                <a:latin typeface="Montserrat"/>
                <a:ea typeface="Montserrat"/>
                <a:cs typeface="Montserrat"/>
                <a:sym typeface="Montserrat"/>
              </a:rPr>
              <a:t>Instalación y configuración – MySQL</a:t>
            </a:r>
            <a:endParaRPr b="1" i="0" sz="2500" u="none" cap="none" strike="noStrike">
              <a:solidFill>
                <a:srgbClr val="333333"/>
              </a:solidFill>
              <a:latin typeface="Montserrat"/>
              <a:ea typeface="Montserrat"/>
              <a:cs typeface="Montserrat"/>
              <a:sym typeface="Montserrat"/>
            </a:endParaRPr>
          </a:p>
        </p:txBody>
      </p:sp>
      <p:sp>
        <p:nvSpPr>
          <p:cNvPr id="199" name="Google Shape;199;p19"/>
          <p:cNvSpPr txBox="1"/>
          <p:nvPr/>
        </p:nvSpPr>
        <p:spPr>
          <a:xfrm>
            <a:off x="1759225" y="2087825"/>
            <a:ext cx="5913900" cy="1816200"/>
          </a:xfrm>
          <a:prstGeom prst="rect">
            <a:avLst/>
          </a:prstGeom>
          <a:solidFill>
            <a:srgbClr val="292D3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419" sz="1400" u="none" cap="none" strike="noStrike">
                <a:solidFill>
                  <a:srgbClr val="C792EA"/>
                </a:solidFill>
                <a:highlight>
                  <a:srgbClr val="292D3E"/>
                </a:highlight>
                <a:latin typeface="Consolas"/>
                <a:ea typeface="Consolas"/>
                <a:cs typeface="Consolas"/>
                <a:sym typeface="Consolas"/>
              </a:rPr>
              <a:t>from</a:t>
            </a:r>
            <a:r>
              <a:rPr b="0" i="0" lang="es-419" sz="1400" u="none" cap="none" strike="noStrike">
                <a:solidFill>
                  <a:srgbClr val="BFC7D5"/>
                </a:solidFill>
                <a:highlight>
                  <a:srgbClr val="292D3E"/>
                </a:highlight>
                <a:latin typeface="Consolas"/>
                <a:ea typeface="Consolas"/>
                <a:cs typeface="Consolas"/>
                <a:sym typeface="Consolas"/>
              </a:rPr>
              <a:t> flask </a:t>
            </a:r>
            <a:r>
              <a:rPr b="0" i="0" lang="es-419" sz="1400" u="none" cap="none" strike="noStrike">
                <a:solidFill>
                  <a:srgbClr val="C792EA"/>
                </a:solidFill>
                <a:highlight>
                  <a:srgbClr val="292D3E"/>
                </a:highlight>
                <a:latin typeface="Consolas"/>
                <a:ea typeface="Consolas"/>
                <a:cs typeface="Consolas"/>
                <a:sym typeface="Consolas"/>
              </a:rPr>
              <a:t>import</a:t>
            </a:r>
            <a:r>
              <a:rPr b="0" i="0" lang="es-419" sz="1400" u="none" cap="none" strike="noStrike">
                <a:solidFill>
                  <a:srgbClr val="BFC7D5"/>
                </a:solidFill>
                <a:highlight>
                  <a:srgbClr val="292D3E"/>
                </a:highlight>
                <a:latin typeface="Consolas"/>
                <a:ea typeface="Consolas"/>
                <a:cs typeface="Consolas"/>
                <a:sym typeface="Consolas"/>
              </a:rPr>
              <a:t> Flask</a:t>
            </a:r>
            <a:endParaRPr/>
          </a:p>
          <a:p>
            <a:pPr indent="0" lvl="0" marL="0" marR="0" rtl="0" algn="l">
              <a:lnSpc>
                <a:spcPct val="100000"/>
              </a:lnSpc>
              <a:spcBef>
                <a:spcPts val="0"/>
              </a:spcBef>
              <a:spcAft>
                <a:spcPts val="0"/>
              </a:spcAft>
              <a:buNone/>
            </a:pPr>
            <a:r>
              <a:rPr b="0" i="0" lang="es-419" sz="1400" u="none" cap="none" strike="noStrike">
                <a:solidFill>
                  <a:srgbClr val="C792EA"/>
                </a:solidFill>
                <a:highlight>
                  <a:srgbClr val="292D3E"/>
                </a:highlight>
                <a:latin typeface="Consolas"/>
                <a:ea typeface="Consolas"/>
                <a:cs typeface="Consolas"/>
                <a:sym typeface="Consolas"/>
              </a:rPr>
              <a:t>from</a:t>
            </a:r>
            <a:r>
              <a:rPr b="0" i="0" lang="es-419" sz="1400" u="none" cap="none" strike="noStrike">
                <a:solidFill>
                  <a:srgbClr val="BFC7D5"/>
                </a:solidFill>
                <a:highlight>
                  <a:srgbClr val="292D3E"/>
                </a:highlight>
                <a:latin typeface="Consolas"/>
                <a:ea typeface="Consolas"/>
                <a:cs typeface="Consolas"/>
                <a:sym typeface="Consolas"/>
              </a:rPr>
              <a:t> app.database </a:t>
            </a:r>
            <a:r>
              <a:rPr b="0" i="0" lang="es-419" sz="1400" u="none" cap="none" strike="noStrike">
                <a:solidFill>
                  <a:srgbClr val="C792EA"/>
                </a:solidFill>
                <a:highlight>
                  <a:srgbClr val="292D3E"/>
                </a:highlight>
                <a:latin typeface="Consolas"/>
                <a:ea typeface="Consolas"/>
                <a:cs typeface="Consolas"/>
                <a:sym typeface="Consolas"/>
              </a:rPr>
              <a:t>import</a:t>
            </a:r>
            <a:r>
              <a:rPr b="0" i="0" lang="es-419" sz="1400" u="none" cap="none" strike="noStrike">
                <a:solidFill>
                  <a:srgbClr val="BFC7D5"/>
                </a:solidFill>
                <a:highlight>
                  <a:srgbClr val="292D3E"/>
                </a:highlight>
                <a:latin typeface="Consolas"/>
                <a:ea typeface="Consolas"/>
                <a:cs typeface="Consolas"/>
                <a:sym typeface="Consolas"/>
              </a:rPr>
              <a:t> init_app</a:t>
            </a:r>
            <a:endParaRPr b="0" i="0" sz="14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419" sz="1400" u="none" cap="none" strike="noStrike">
                <a:solidFill>
                  <a:srgbClr val="C792EA"/>
                </a:solidFill>
                <a:highlight>
                  <a:srgbClr val="292D3E"/>
                </a:highlight>
                <a:latin typeface="Consolas"/>
                <a:ea typeface="Consolas"/>
                <a:cs typeface="Consolas"/>
                <a:sym typeface="Consolas"/>
              </a:rPr>
              <a:t>from</a:t>
            </a:r>
            <a:r>
              <a:rPr b="0" i="0" lang="es-419" sz="1400" u="none" cap="none" strike="noStrike">
                <a:solidFill>
                  <a:srgbClr val="BFC7D5"/>
                </a:solidFill>
                <a:highlight>
                  <a:srgbClr val="292D3E"/>
                </a:highlight>
                <a:latin typeface="Consolas"/>
                <a:ea typeface="Consolas"/>
                <a:cs typeface="Consolas"/>
                <a:sym typeface="Consolas"/>
              </a:rPr>
              <a:t> app.</a:t>
            </a:r>
            <a:r>
              <a:rPr lang="es-419">
                <a:solidFill>
                  <a:srgbClr val="BFC7D5"/>
                </a:solidFill>
                <a:highlight>
                  <a:srgbClr val="292D3E"/>
                </a:highlight>
                <a:latin typeface="Consolas"/>
                <a:ea typeface="Consolas"/>
                <a:cs typeface="Consolas"/>
                <a:sym typeface="Consolas"/>
              </a:rPr>
              <a:t>views</a:t>
            </a:r>
            <a:r>
              <a:rPr b="0" i="0" lang="es-419" sz="1400" u="none" cap="none" strike="noStrike">
                <a:solidFill>
                  <a:srgbClr val="BFC7D5"/>
                </a:solidFill>
                <a:highlight>
                  <a:srgbClr val="292D3E"/>
                </a:highlight>
                <a:latin typeface="Consolas"/>
                <a:ea typeface="Consolas"/>
                <a:cs typeface="Consolas"/>
                <a:sym typeface="Consolas"/>
              </a:rPr>
              <a:t> </a:t>
            </a:r>
            <a:r>
              <a:rPr b="0" i="0" lang="es-419" sz="1400" u="none" cap="none" strike="noStrike">
                <a:solidFill>
                  <a:srgbClr val="C792EA"/>
                </a:solidFill>
                <a:highlight>
                  <a:srgbClr val="292D3E"/>
                </a:highlight>
                <a:latin typeface="Consolas"/>
                <a:ea typeface="Consolas"/>
                <a:cs typeface="Consolas"/>
                <a:sym typeface="Consolas"/>
              </a:rPr>
              <a:t>import</a:t>
            </a:r>
            <a:r>
              <a:rPr b="0" i="0" lang="es-419" sz="1400" u="none" cap="none" strike="noStrike">
                <a:solidFill>
                  <a:srgbClr val="BFC7D5"/>
                </a:solidFill>
                <a:highlight>
                  <a:srgbClr val="292D3E"/>
                </a:highlight>
                <a:latin typeface="Consolas"/>
                <a:ea typeface="Consolas"/>
                <a:cs typeface="Consolas"/>
                <a:sym typeface="Consolas"/>
              </a:rPr>
              <a:t> </a:t>
            </a:r>
            <a:r>
              <a:rPr b="0" i="0" lang="es-419" sz="1400" u="none" cap="none" strike="noStrike">
                <a:solidFill>
                  <a:srgbClr val="89DDFF"/>
                </a:solidFill>
                <a:highlight>
                  <a:srgbClr val="292D3E"/>
                </a:highlight>
                <a:latin typeface="Consolas"/>
                <a:ea typeface="Consolas"/>
                <a:cs typeface="Consolas"/>
                <a:sym typeface="Consolas"/>
              </a:rPr>
              <a:t>*</a:t>
            </a:r>
            <a:endParaRPr b="0" i="0" sz="14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419" sz="1400" u="none" cap="none" strike="noStrike">
                <a:solidFill>
                  <a:srgbClr val="BFC7D5"/>
                </a:solidFill>
                <a:highlight>
                  <a:srgbClr val="292D3E"/>
                </a:highlight>
                <a:latin typeface="Consolas"/>
                <a:ea typeface="Consolas"/>
                <a:cs typeface="Consolas"/>
                <a:sym typeface="Consolas"/>
              </a:rPr>
            </a:br>
            <a:r>
              <a:rPr b="0" i="0" lang="es-419" sz="1400" u="none" cap="none" strike="noStrike">
                <a:solidFill>
                  <a:srgbClr val="BFC7D5"/>
                </a:solidFill>
                <a:highlight>
                  <a:srgbClr val="292D3E"/>
                </a:highlight>
                <a:latin typeface="Consolas"/>
                <a:ea typeface="Consolas"/>
                <a:cs typeface="Consolas"/>
                <a:sym typeface="Consolas"/>
              </a:rPr>
              <a:t>app </a:t>
            </a:r>
            <a:r>
              <a:rPr b="0" i="0" lang="es-419" sz="1400" u="none" cap="none" strike="noStrike">
                <a:solidFill>
                  <a:srgbClr val="C792EA"/>
                </a:solidFill>
                <a:highlight>
                  <a:srgbClr val="292D3E"/>
                </a:highlight>
                <a:latin typeface="Consolas"/>
                <a:ea typeface="Consolas"/>
                <a:cs typeface="Consolas"/>
                <a:sym typeface="Consolas"/>
              </a:rPr>
              <a:t>=</a:t>
            </a:r>
            <a:r>
              <a:rPr b="0" i="0" lang="es-419" sz="1400" u="none" cap="none" strike="noStrike">
                <a:solidFill>
                  <a:srgbClr val="BFC7D5"/>
                </a:solidFill>
                <a:highlight>
                  <a:srgbClr val="292D3E"/>
                </a:highlight>
                <a:latin typeface="Consolas"/>
                <a:ea typeface="Consolas"/>
                <a:cs typeface="Consolas"/>
                <a:sym typeface="Consolas"/>
              </a:rPr>
              <a:t> </a:t>
            </a:r>
            <a:r>
              <a:rPr b="0" i="0" lang="es-419" sz="1400" u="none" cap="none" strike="noStrike">
                <a:solidFill>
                  <a:srgbClr val="B2CCD6"/>
                </a:solidFill>
                <a:highlight>
                  <a:srgbClr val="292D3E"/>
                </a:highlight>
                <a:latin typeface="Consolas"/>
                <a:ea typeface="Consolas"/>
                <a:cs typeface="Consolas"/>
                <a:sym typeface="Consolas"/>
              </a:rPr>
              <a:t>Flask</a:t>
            </a:r>
            <a:r>
              <a:rPr b="0" i="0" lang="es-419" sz="1400" u="none" cap="none" strike="noStrike">
                <a:solidFill>
                  <a:srgbClr val="BFC7D5"/>
                </a:solidFill>
                <a:highlight>
                  <a:srgbClr val="292D3E"/>
                </a:highlight>
                <a:latin typeface="Consolas"/>
                <a:ea typeface="Consolas"/>
                <a:cs typeface="Consolas"/>
                <a:sym typeface="Consolas"/>
              </a:rPr>
              <a:t>(</a:t>
            </a:r>
            <a:r>
              <a:rPr b="0" i="0" lang="es-419" sz="1400" u="none" cap="none" strike="noStrike">
                <a:solidFill>
                  <a:srgbClr val="7986E7"/>
                </a:solidFill>
                <a:highlight>
                  <a:srgbClr val="292D3E"/>
                </a:highlight>
                <a:latin typeface="Consolas"/>
                <a:ea typeface="Consolas"/>
                <a:cs typeface="Consolas"/>
                <a:sym typeface="Consolas"/>
              </a:rPr>
              <a:t>__name__</a:t>
            </a:r>
            <a:r>
              <a:rPr b="0" i="0" lang="es-419" sz="14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419" sz="1400" u="none" cap="none" strike="noStrike">
                <a:solidFill>
                  <a:srgbClr val="BFC7D5"/>
                </a:solidFill>
                <a:highlight>
                  <a:srgbClr val="292D3E"/>
                </a:highlight>
                <a:latin typeface="Consolas"/>
                <a:ea typeface="Consolas"/>
                <a:cs typeface="Consolas"/>
                <a:sym typeface="Consolas"/>
              </a:rPr>
            </a:br>
            <a:r>
              <a:rPr b="0" i="0" lang="es-419" sz="1400" u="none" cap="none" strike="noStrike">
                <a:solidFill>
                  <a:srgbClr val="697098"/>
                </a:solidFill>
                <a:highlight>
                  <a:srgbClr val="292D3E"/>
                </a:highlight>
                <a:latin typeface="Consolas"/>
                <a:ea typeface="Consolas"/>
                <a:cs typeface="Consolas"/>
                <a:sym typeface="Consolas"/>
              </a:rPr>
              <a:t>#</a:t>
            </a:r>
            <a:r>
              <a:rPr b="0" i="1" lang="es-419" sz="1400" u="none" cap="none" strike="noStrike">
                <a:solidFill>
                  <a:srgbClr val="697098"/>
                </a:solidFill>
                <a:highlight>
                  <a:srgbClr val="292D3E"/>
                </a:highlight>
                <a:latin typeface="Consolas"/>
                <a:ea typeface="Consolas"/>
                <a:cs typeface="Consolas"/>
                <a:sym typeface="Consolas"/>
              </a:rPr>
              <a:t> Inicializar la base de datos con la aplicación Flask</a:t>
            </a:r>
            <a:endParaRPr b="0" i="0" sz="14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r>
              <a:rPr b="0" i="0" lang="es-419" sz="1400" u="none" cap="none" strike="noStrike">
                <a:solidFill>
                  <a:srgbClr val="B2CCD6"/>
                </a:solidFill>
                <a:highlight>
                  <a:srgbClr val="292D3E"/>
                </a:highlight>
                <a:latin typeface="Consolas"/>
                <a:ea typeface="Consolas"/>
                <a:cs typeface="Consolas"/>
                <a:sym typeface="Consolas"/>
              </a:rPr>
              <a:t>init_app</a:t>
            </a:r>
            <a:r>
              <a:rPr b="0" i="0" lang="es-419" sz="1400" u="none" cap="none" strike="noStrike">
                <a:solidFill>
                  <a:srgbClr val="BFC7D5"/>
                </a:solidFill>
                <a:highlight>
                  <a:srgbClr val="292D3E"/>
                </a:highlight>
                <a:latin typeface="Consolas"/>
                <a:ea typeface="Consolas"/>
                <a:cs typeface="Consolas"/>
                <a:sym typeface="Consolas"/>
              </a:rPr>
              <a:t>(</a:t>
            </a:r>
            <a:r>
              <a:rPr b="0" i="0" lang="es-419" sz="1400" u="none" cap="none" strike="noStrike">
                <a:solidFill>
                  <a:srgbClr val="7986E7"/>
                </a:solidFill>
                <a:highlight>
                  <a:srgbClr val="292D3E"/>
                </a:highlight>
                <a:latin typeface="Consolas"/>
                <a:ea typeface="Consolas"/>
                <a:cs typeface="Consolas"/>
                <a:sym typeface="Consolas"/>
              </a:rPr>
              <a:t>app</a:t>
            </a:r>
            <a:r>
              <a:rPr b="0" i="0" lang="es-419" sz="1400" u="none" cap="none" strike="noStrike">
                <a:solidFill>
                  <a:srgbClr val="BFC7D5"/>
                </a:solidFill>
                <a:highlight>
                  <a:srgbClr val="292D3E"/>
                </a:highlight>
                <a:latin typeface="Consolas"/>
                <a:ea typeface="Consolas"/>
                <a:cs typeface="Consolas"/>
                <a:sym typeface="Consolas"/>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419"/>
              <a:t>Les damos la bienvenida</a:t>
            </a:r>
            <a:endParaRPr/>
          </a:p>
        </p:txBody>
      </p:sp>
      <p:sp>
        <p:nvSpPr>
          <p:cNvPr id="64" name="Google Shape;64;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419"/>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462330" y="759900"/>
            <a:ext cx="8097300" cy="3623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700"/>
              <a:buNone/>
            </a:pPr>
            <a:r>
              <a:rPr lang="es-419"/>
              <a:t>No te olvides de completar la asistencia y consultar dudas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419"/>
              <a:t>Recordá: </a:t>
            </a:r>
            <a:endParaRPr/>
          </a:p>
          <a:p>
            <a:pPr indent="-431800" lvl="0" marL="457200" rtl="0" algn="l">
              <a:lnSpc>
                <a:spcPct val="100000"/>
              </a:lnSpc>
              <a:spcBef>
                <a:spcPts val="0"/>
              </a:spcBef>
              <a:spcAft>
                <a:spcPts val="0"/>
              </a:spcAft>
              <a:buSzPts val="3200"/>
              <a:buFont typeface="Montserrat SemiBold"/>
              <a:buChar char="●"/>
            </a:pPr>
            <a:r>
              <a:rPr b="0" lang="es-419"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419"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ctr">
              <a:lnSpc>
                <a:spcPct val="100000"/>
              </a:lnSpc>
              <a:spcBef>
                <a:spcPts val="0"/>
              </a:spcBef>
              <a:spcAft>
                <a:spcPts val="0"/>
              </a:spcAft>
              <a:buSzPts val="3700"/>
              <a:buNone/>
            </a:pPr>
            <a:r>
              <a:rPr lang="es-419" sz="3200"/>
              <a:t>TODO EN EL AULA VIRTUAL</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419"/>
              <a:t>¿Qué es un API?</a:t>
            </a:r>
            <a:endParaRPr/>
          </a:p>
        </p:txBody>
      </p:sp>
      <p:sp>
        <p:nvSpPr>
          <p:cNvPr id="70" name="Google Shape;70;p3"/>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700"/>
              <a:buNone/>
            </a:pPr>
            <a:r>
              <a:rPr lang="es-419"/>
              <a:t>API es una abreviatura de Application Programing Interfaces, que en español significa interfaz de Programación de Aplicaciones.</a:t>
            </a:r>
            <a:endParaRPr/>
          </a:p>
          <a:p>
            <a:pPr indent="0" lvl="0" marL="0" rtl="0" algn="l">
              <a:lnSpc>
                <a:spcPct val="100000"/>
              </a:lnSpc>
              <a:spcBef>
                <a:spcPts val="0"/>
              </a:spcBef>
              <a:spcAft>
                <a:spcPts val="0"/>
              </a:spcAft>
              <a:buSzPts val="1700"/>
              <a:buNone/>
            </a:pPr>
            <a:r>
              <a:t/>
            </a:r>
            <a:endParaRPr/>
          </a:p>
          <a:p>
            <a:pPr indent="0" lvl="0" marL="0" rtl="0" algn="l">
              <a:lnSpc>
                <a:spcPct val="100000"/>
              </a:lnSpc>
              <a:spcBef>
                <a:spcPts val="0"/>
              </a:spcBef>
              <a:spcAft>
                <a:spcPts val="0"/>
              </a:spcAft>
              <a:buSzPts val="1700"/>
              <a:buNone/>
            </a:pPr>
            <a:r>
              <a:rPr lang="es-419"/>
              <a:t>Es un conjunto de definiciones y protocolos que que permite que dos programas se comuniquen entre sí. Es una forma de definir cómo se deben solicitar y enviar datos entre diferentes componentes de software. Puedes pensar en una API como un intermediario que permite que una aplicación hable con otra, solicitando ciertos servicios o datos y recibiendo respuestas en un formato específico.</a:t>
            </a:r>
            <a:endParaRPr/>
          </a:p>
        </p:txBody>
      </p:sp>
      <p:sp>
        <p:nvSpPr>
          <p:cNvPr id="71" name="Google Shape;71;p3"/>
          <p:cNvSpPr txBox="1"/>
          <p:nvPr/>
        </p:nvSpPr>
        <p:spPr>
          <a:xfrm>
            <a:off x="3379075" y="4404836"/>
            <a:ext cx="260656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419" sz="1400" u="none" cap="none" strike="noStrike">
                <a:solidFill>
                  <a:srgbClr val="000000"/>
                </a:solidFill>
                <a:latin typeface="Arial"/>
                <a:ea typeface="Arial"/>
                <a:cs typeface="Arial"/>
                <a:sym typeface="Arial"/>
              </a:rPr>
              <a:t>ref: </a:t>
            </a:r>
            <a:r>
              <a:rPr b="0" i="0" lang="es-419" sz="1400" u="sng" cap="none" strike="noStrike">
                <a:solidFill>
                  <a:srgbClr val="000000"/>
                </a:solidFill>
                <a:latin typeface="Arial"/>
                <a:ea typeface="Arial"/>
                <a:cs typeface="Arial"/>
                <a:sym typeface="Arial"/>
                <a:hlinkClick r:id="rId3">
                  <a:extLst>
                    <a:ext uri="{A12FA001-AC4F-418D-AE19-62706E023703}">
                      <ahyp:hlinkClr val="tx"/>
                    </a:ext>
                  </a:extLst>
                </a:hlinkClick>
              </a:rPr>
              <a:t>API - API REST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descr="Guía de APIs para principiantes » APIAddicts" id="76" name="Google Shape;76;p4"/>
          <p:cNvPicPr preferRelativeResize="0"/>
          <p:nvPr/>
        </p:nvPicPr>
        <p:blipFill rotWithShape="1">
          <a:blip r:embed="rId3">
            <a:alphaModFix/>
          </a:blip>
          <a:srcRect b="0" l="0" r="0" t="0"/>
          <a:stretch/>
        </p:blipFill>
        <p:spPr>
          <a:xfrm>
            <a:off x="914400" y="776288"/>
            <a:ext cx="7315200" cy="359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5"/>
          <p:cNvPicPr preferRelativeResize="0"/>
          <p:nvPr/>
        </p:nvPicPr>
        <p:blipFill rotWithShape="1">
          <a:blip r:embed="rId3">
            <a:alphaModFix/>
          </a:blip>
          <a:srcRect b="0" l="0" r="0" t="29083"/>
          <a:stretch/>
        </p:blipFill>
        <p:spPr>
          <a:xfrm>
            <a:off x="2008843" y="3053301"/>
            <a:ext cx="4948548" cy="1440731"/>
          </a:xfrm>
          <a:prstGeom prst="rect">
            <a:avLst/>
          </a:prstGeom>
          <a:noFill/>
          <a:ln>
            <a:noFill/>
          </a:ln>
        </p:spPr>
      </p:pic>
      <p:sp>
        <p:nvSpPr>
          <p:cNvPr id="82" name="Google Shape;82;p5"/>
          <p:cNvSpPr txBox="1"/>
          <p:nvPr/>
        </p:nvSpPr>
        <p:spPr>
          <a:xfrm>
            <a:off x="455025" y="1117846"/>
            <a:ext cx="7885893" cy="16158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419" sz="1100" u="none" cap="none" strike="noStrike">
                <a:solidFill>
                  <a:srgbClr val="000000"/>
                </a:solidFill>
                <a:latin typeface="Arial"/>
                <a:ea typeface="Arial"/>
                <a:cs typeface="Arial"/>
                <a:sym typeface="Arial"/>
              </a:rPr>
              <a:t>REST significa transferencia de estado representacional. Una API REST es un tipo específico de API que sigue ciertas convenciones y principios arquitectónicos. Está diseñada para funcionar de manera eficiente en la web y utiliza los métodos estándar de HTTP (como GET, POST, PUT y DELETE) para realizar operaciones en los datos.</a:t>
            </a:r>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419" sz="1100" u="none" cap="none" strike="noStrike">
                <a:solidFill>
                  <a:srgbClr val="000000"/>
                </a:solidFill>
                <a:latin typeface="Arial"/>
                <a:ea typeface="Arial"/>
                <a:cs typeface="Arial"/>
                <a:sym typeface="Arial"/>
              </a:rPr>
              <a:t>En términos aún más simples, puedes pensar en una API REST como una interfaz que te permite interactuar con los datos de una aplicación a través de la web utilizando solicitudes HTTP. Cada recurso (como un usuario o un artículo) tiene una URL única, y puedes realizar acciones sobre esos recursos utilizando los métodos de HTTP. Por ejemplo, puedes usar GET para obtener información, POST para agregar nueva información, PUT para actualizar información existente y DELETE para eliminarla.</a:t>
            </a:r>
            <a:endParaRPr b="0" i="0" sz="1100" u="none" cap="none" strike="noStrike">
              <a:solidFill>
                <a:srgbClr val="000000"/>
              </a:solidFill>
              <a:latin typeface="Arial"/>
              <a:ea typeface="Arial"/>
              <a:cs typeface="Arial"/>
              <a:sym typeface="Arial"/>
            </a:endParaRPr>
          </a:p>
        </p:txBody>
      </p:sp>
      <p:sp>
        <p:nvSpPr>
          <p:cNvPr id="83" name="Google Shape;83;p5"/>
          <p:cNvSpPr txBox="1"/>
          <p:nvPr/>
        </p:nvSpPr>
        <p:spPr>
          <a:xfrm>
            <a:off x="455025" y="545146"/>
            <a:ext cx="7763663"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285F4"/>
              </a:buClr>
              <a:buSzPts val="2500"/>
              <a:buFont typeface="Montserrat ExtraBold"/>
              <a:buNone/>
            </a:pPr>
            <a:r>
              <a:rPr b="1" i="0" lang="es-419" sz="2500" u="none" cap="none" strike="noStrike">
                <a:solidFill>
                  <a:srgbClr val="333333"/>
                </a:solidFill>
                <a:latin typeface="Montserrat"/>
                <a:ea typeface="Montserrat"/>
                <a:cs typeface="Montserrat"/>
                <a:sym typeface="Montserrat"/>
              </a:rPr>
              <a:t>API REST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type="ctrTitle"/>
          </p:nvPr>
        </p:nvSpPr>
        <p:spPr>
          <a:xfrm>
            <a:off x="550375" y="7600"/>
            <a:ext cx="8043300" cy="1253164"/>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419"/>
              <a:t>¿Qué es Flask?</a:t>
            </a:r>
            <a:endParaRPr/>
          </a:p>
        </p:txBody>
      </p:sp>
      <p:sp>
        <p:nvSpPr>
          <p:cNvPr id="89" name="Google Shape;89;p6"/>
          <p:cNvSpPr txBox="1"/>
          <p:nvPr>
            <p:ph idx="1" type="subTitle"/>
          </p:nvPr>
        </p:nvSpPr>
        <p:spPr>
          <a:xfrm>
            <a:off x="550325" y="1247100"/>
            <a:ext cx="8043300" cy="320563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08108"/>
              <a:buNone/>
            </a:pPr>
            <a:r>
              <a:rPr lang="es-419"/>
              <a:t>Flask es un microframework para Python que permite crear aplicaciones web de manera sencilla y rápida. Es ligero y flexible, ideal para proyectos pequeños y medianos.</a:t>
            </a:r>
            <a:endParaRPr/>
          </a:p>
          <a:p>
            <a:pPr indent="0" lvl="0" marL="0" rtl="0" algn="l">
              <a:lnSpc>
                <a:spcPct val="100000"/>
              </a:lnSpc>
              <a:spcBef>
                <a:spcPts val="0"/>
              </a:spcBef>
              <a:spcAft>
                <a:spcPts val="0"/>
              </a:spcAft>
              <a:buSzPct val="108108"/>
              <a:buNone/>
            </a:pPr>
            <a:r>
              <a:t/>
            </a:r>
            <a:endParaRPr/>
          </a:p>
          <a:p>
            <a:pPr indent="0" lvl="0" marL="0" rtl="0" algn="l">
              <a:lnSpc>
                <a:spcPct val="100000"/>
              </a:lnSpc>
              <a:spcBef>
                <a:spcPts val="0"/>
              </a:spcBef>
              <a:spcAft>
                <a:spcPts val="0"/>
              </a:spcAft>
              <a:buSzPct val="96728"/>
              <a:buNone/>
            </a:pPr>
            <a:r>
              <a:rPr b="1" lang="es-419" sz="1900"/>
              <a:t>Características:</a:t>
            </a:r>
            <a:endParaRPr b="1"/>
          </a:p>
          <a:p>
            <a:pPr indent="-285750" lvl="0" marL="285750" rtl="0" algn="l">
              <a:lnSpc>
                <a:spcPct val="100000"/>
              </a:lnSpc>
              <a:spcBef>
                <a:spcPts val="0"/>
              </a:spcBef>
              <a:spcAft>
                <a:spcPts val="0"/>
              </a:spcAft>
              <a:buSzPct val="108108"/>
              <a:buFont typeface="Arial"/>
              <a:buChar char="•"/>
            </a:pPr>
            <a:r>
              <a:rPr lang="es-419"/>
              <a:t>Microframework: es ligero y no incluye componentes adicionales por defecto. Esto permite a los desarrolladores elegir las bibliotecas y herramientas que necesitan. Por ej.: no incluye ORM o validación de formularios por defecto.</a:t>
            </a:r>
            <a:endParaRPr/>
          </a:p>
          <a:p>
            <a:pPr indent="-285750" lvl="0" marL="285750" rtl="0" algn="l">
              <a:lnSpc>
                <a:spcPct val="100000"/>
              </a:lnSpc>
              <a:spcBef>
                <a:spcPts val="0"/>
              </a:spcBef>
              <a:spcAft>
                <a:spcPts val="0"/>
              </a:spcAft>
              <a:buSzPct val="108108"/>
              <a:buFont typeface="Arial"/>
              <a:buChar char="•"/>
            </a:pPr>
            <a:r>
              <a:rPr lang="es-419"/>
              <a:t>Extensible: Permite agregar extensiones según las necesidades del proyecto.</a:t>
            </a:r>
            <a:endParaRPr/>
          </a:p>
          <a:p>
            <a:pPr indent="-285750" lvl="0" marL="285750" rtl="0" algn="l">
              <a:lnSpc>
                <a:spcPct val="100000"/>
              </a:lnSpc>
              <a:spcBef>
                <a:spcPts val="0"/>
              </a:spcBef>
              <a:spcAft>
                <a:spcPts val="0"/>
              </a:spcAft>
              <a:buSzPct val="108108"/>
              <a:buFont typeface="Arial"/>
              <a:buChar char="•"/>
            </a:pPr>
            <a:r>
              <a:rPr lang="es-419"/>
              <a:t>WSGI: Flask está basado en WSGI (Web Server Gateway Interface), que es un estándar para las aplicaciones web de Python. WSGI actúa como un intermediario entre el servidor web y la aplicación web.</a:t>
            </a:r>
            <a:endParaRPr/>
          </a:p>
          <a:p>
            <a:pPr indent="-177800" lvl="0" marL="285750" rtl="0" algn="l">
              <a:lnSpc>
                <a:spcPct val="100000"/>
              </a:lnSpc>
              <a:spcBef>
                <a:spcPts val="0"/>
              </a:spcBef>
              <a:spcAft>
                <a:spcPts val="0"/>
              </a:spcAft>
              <a:buSzPct val="108108"/>
              <a:buFont typeface="Arial"/>
              <a:buNone/>
            </a:pPr>
            <a:r>
              <a:t/>
            </a:r>
            <a:endParaRPr/>
          </a:p>
          <a:p>
            <a:pPr indent="0" lvl="0" marL="0" rtl="0" algn="l">
              <a:lnSpc>
                <a:spcPct val="100000"/>
              </a:lnSpc>
              <a:spcBef>
                <a:spcPts val="0"/>
              </a:spcBef>
              <a:spcAft>
                <a:spcPts val="0"/>
              </a:spcAft>
              <a:buSzPct val="108108"/>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ph type="title"/>
          </p:nvPr>
        </p:nvSpPr>
        <p:spPr>
          <a:xfrm>
            <a:off x="259361" y="633205"/>
            <a:ext cx="7846879" cy="509517"/>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Cómo funciona Flask</a:t>
            </a:r>
            <a:endParaRPr/>
          </a:p>
        </p:txBody>
      </p:sp>
      <p:sp>
        <p:nvSpPr>
          <p:cNvPr id="95" name="Google Shape;95;p7"/>
          <p:cNvSpPr txBox="1"/>
          <p:nvPr/>
        </p:nvSpPr>
        <p:spPr>
          <a:xfrm>
            <a:off x="2963917" y="4661485"/>
            <a:ext cx="260656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419" sz="1400" u="none" cap="none" strike="noStrike">
                <a:solidFill>
                  <a:srgbClr val="000000"/>
                </a:solidFill>
                <a:latin typeface="Arial"/>
                <a:ea typeface="Arial"/>
                <a:cs typeface="Arial"/>
                <a:sym typeface="Arial"/>
              </a:rPr>
              <a:t>ref: </a:t>
            </a:r>
            <a:r>
              <a:rPr b="0" i="0" lang="es-419" sz="1400" u="sng" cap="none" strike="noStrike">
                <a:solidFill>
                  <a:srgbClr val="000000"/>
                </a:solidFill>
                <a:latin typeface="Arial"/>
                <a:ea typeface="Arial"/>
                <a:cs typeface="Arial"/>
                <a:sym typeface="Arial"/>
                <a:hlinkClick r:id="rId3">
                  <a:extLst>
                    <a:ext uri="{A12FA001-AC4F-418D-AE19-62706E023703}">
                      <ahyp:hlinkClr val="tx"/>
                    </a:ext>
                  </a:extLst>
                </a:hlinkClick>
              </a:rPr>
              <a:t>Python | endoflife.date</a:t>
            </a:r>
            <a:endParaRPr b="0" i="0" sz="1400" u="none" cap="none" strike="noStrike">
              <a:solidFill>
                <a:srgbClr val="000000"/>
              </a:solidFill>
              <a:latin typeface="Arial"/>
              <a:ea typeface="Arial"/>
              <a:cs typeface="Arial"/>
              <a:sym typeface="Arial"/>
            </a:endParaRPr>
          </a:p>
        </p:txBody>
      </p:sp>
      <p:sp>
        <p:nvSpPr>
          <p:cNvPr id="96" name="Google Shape;96;p7"/>
          <p:cNvSpPr txBox="1"/>
          <p:nvPr/>
        </p:nvSpPr>
        <p:spPr>
          <a:xfrm>
            <a:off x="550325" y="1247100"/>
            <a:ext cx="8043300" cy="320563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400"/>
              <a:buFont typeface="Montserrat"/>
              <a:buNone/>
            </a:pPr>
            <a:r>
              <a:rPr b="1" i="0" lang="es-419" sz="1400" u="none" cap="none" strike="noStrike">
                <a:solidFill>
                  <a:schemeClr val="dk2"/>
                </a:solidFill>
                <a:latin typeface="Montserrat"/>
                <a:ea typeface="Montserrat"/>
                <a:cs typeface="Montserrat"/>
                <a:sym typeface="Montserrat"/>
              </a:rPr>
              <a:t>Rutas y Vistas:</a:t>
            </a:r>
            <a:endParaRPr/>
          </a:p>
          <a:p>
            <a:pPr indent="-285750" lvl="0" marL="285750" marR="0" rtl="0" algn="l">
              <a:lnSpc>
                <a:spcPct val="115000"/>
              </a:lnSpc>
              <a:spcBef>
                <a:spcPts val="0"/>
              </a:spcBef>
              <a:spcAft>
                <a:spcPts val="0"/>
              </a:spcAft>
              <a:buClr>
                <a:schemeClr val="dk2"/>
              </a:buClr>
              <a:buSzPts val="1400"/>
              <a:buFont typeface="Montserrat"/>
              <a:buChar char="●"/>
            </a:pPr>
            <a:r>
              <a:rPr b="0" i="0" lang="es-419" sz="1400" u="none" cap="none" strike="noStrike">
                <a:solidFill>
                  <a:schemeClr val="dk2"/>
                </a:solidFill>
                <a:latin typeface="Montserrat"/>
                <a:ea typeface="Montserrat"/>
                <a:cs typeface="Montserrat"/>
                <a:sym typeface="Montserrat"/>
              </a:rPr>
              <a:t>Rutas: Una ruta es una URL específica que se asocia con una función en la aplicación Flask. Estas funciones se denominan "vistas".</a:t>
            </a:r>
            <a:endParaRPr/>
          </a:p>
          <a:p>
            <a:pPr indent="-285750" lvl="0" marL="285750" marR="0" rtl="0" algn="l">
              <a:lnSpc>
                <a:spcPct val="115000"/>
              </a:lnSpc>
              <a:spcBef>
                <a:spcPts val="0"/>
              </a:spcBef>
              <a:spcAft>
                <a:spcPts val="0"/>
              </a:spcAft>
              <a:buClr>
                <a:schemeClr val="dk2"/>
              </a:buClr>
              <a:buSzPts val="1400"/>
              <a:buFont typeface="Montserrat"/>
              <a:buChar char="●"/>
            </a:pPr>
            <a:r>
              <a:rPr b="0" i="0" lang="es-419" sz="1400" u="none" cap="none" strike="noStrike">
                <a:solidFill>
                  <a:schemeClr val="dk2"/>
                </a:solidFill>
                <a:latin typeface="Montserrat"/>
                <a:ea typeface="Montserrat"/>
                <a:cs typeface="Montserrat"/>
                <a:sym typeface="Montserrat"/>
              </a:rPr>
              <a:t>Vistas: Las vistas son funciones Python que reciben solicitudes HTTP y devuelven respuestas HTTP. Las respuestas pueden ser de diferentes tipos, como HTML, JSON, texto plano, etc.</a:t>
            </a:r>
            <a:endParaRPr/>
          </a:p>
          <a:p>
            <a:pPr indent="0" lvl="0" marL="0" marR="0" rtl="0" algn="l">
              <a:lnSpc>
                <a:spcPct val="115000"/>
              </a:lnSpc>
              <a:spcBef>
                <a:spcPts val="0"/>
              </a:spcBef>
              <a:spcAft>
                <a:spcPts val="0"/>
              </a:spcAft>
              <a:buClr>
                <a:schemeClr val="dk2"/>
              </a:buClr>
              <a:buSzPts val="1400"/>
              <a:buFont typeface="Montserrat"/>
              <a:buNone/>
            </a:pPr>
            <a:r>
              <a:rPr b="1" i="0" lang="es-419" sz="1400" u="none" cap="none" strike="noStrike">
                <a:solidFill>
                  <a:schemeClr val="dk2"/>
                </a:solidFill>
                <a:latin typeface="Montserrat"/>
                <a:ea typeface="Montserrat"/>
                <a:cs typeface="Montserrat"/>
                <a:sym typeface="Montserrat"/>
              </a:rPr>
              <a:t>Contexto de Aplicación y Solicitud:</a:t>
            </a:r>
            <a:endParaRPr/>
          </a:p>
          <a:p>
            <a:pPr indent="-285750" lvl="0" marL="285750" marR="0" rtl="0" algn="l">
              <a:lnSpc>
                <a:spcPct val="115000"/>
              </a:lnSpc>
              <a:spcBef>
                <a:spcPts val="0"/>
              </a:spcBef>
              <a:spcAft>
                <a:spcPts val="0"/>
              </a:spcAft>
              <a:buClr>
                <a:schemeClr val="dk2"/>
              </a:buClr>
              <a:buSzPts val="1400"/>
              <a:buFont typeface="Montserrat"/>
              <a:buChar char="●"/>
            </a:pPr>
            <a:r>
              <a:rPr b="0" i="0" lang="es-419" sz="1400" u="none" cap="none" strike="noStrike">
                <a:solidFill>
                  <a:schemeClr val="dk2"/>
                </a:solidFill>
                <a:latin typeface="Montserrat"/>
                <a:ea typeface="Montserrat"/>
                <a:cs typeface="Montserrat"/>
                <a:sym typeface="Montserrat"/>
              </a:rPr>
              <a:t>Contexto de Aplicación: Contiene información sobre la configuración y el estado de la aplicación.</a:t>
            </a:r>
            <a:endParaRPr/>
          </a:p>
          <a:p>
            <a:pPr indent="-285750" lvl="0" marL="285750" marR="0" rtl="0" algn="l">
              <a:lnSpc>
                <a:spcPct val="115000"/>
              </a:lnSpc>
              <a:spcBef>
                <a:spcPts val="0"/>
              </a:spcBef>
              <a:spcAft>
                <a:spcPts val="0"/>
              </a:spcAft>
              <a:buClr>
                <a:schemeClr val="dk2"/>
              </a:buClr>
              <a:buSzPts val="1400"/>
              <a:buFont typeface="Montserrat"/>
              <a:buChar char="●"/>
            </a:pPr>
            <a:r>
              <a:rPr b="0" i="0" lang="es-419" sz="1400" u="none" cap="none" strike="noStrike">
                <a:solidFill>
                  <a:schemeClr val="dk2"/>
                </a:solidFill>
                <a:latin typeface="Montserrat"/>
                <a:ea typeface="Montserrat"/>
                <a:cs typeface="Montserrat"/>
                <a:sym typeface="Montserrat"/>
              </a:rPr>
              <a:t>Contexto de Solicitud: Contiene datos específicos de una solicitud HTTP, como datos de formularios, cookies y archivos.</a:t>
            </a:r>
            <a:endParaRPr/>
          </a:p>
          <a:p>
            <a:pPr indent="-196850" lvl="0" marL="285750" marR="0" rtl="0" algn="l">
              <a:lnSpc>
                <a:spcPct val="115000"/>
              </a:lnSpc>
              <a:spcBef>
                <a:spcPts val="0"/>
              </a:spcBef>
              <a:spcAft>
                <a:spcPts val="0"/>
              </a:spcAft>
              <a:buClr>
                <a:schemeClr val="dk2"/>
              </a:buClr>
              <a:buSzPts val="14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2"/>
              </a:buClr>
              <a:buSzPts val="1400"/>
              <a:buFont typeface="Montserrat"/>
              <a:buNone/>
            </a:pPr>
            <a:r>
              <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type="title"/>
          </p:nvPr>
        </p:nvSpPr>
        <p:spPr>
          <a:xfrm>
            <a:off x="259361" y="633205"/>
            <a:ext cx="7846879" cy="509517"/>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Cómo funciona Flask</a:t>
            </a:r>
            <a:endParaRPr/>
          </a:p>
        </p:txBody>
      </p:sp>
      <p:sp>
        <p:nvSpPr>
          <p:cNvPr id="102" name="Google Shape;102;p8"/>
          <p:cNvSpPr txBox="1"/>
          <p:nvPr/>
        </p:nvSpPr>
        <p:spPr>
          <a:xfrm>
            <a:off x="2285999" y="1710758"/>
            <a:ext cx="4901979" cy="2246769"/>
          </a:xfrm>
          <a:prstGeom prst="rect">
            <a:avLst/>
          </a:prstGeom>
          <a:solidFill>
            <a:srgbClr val="292D3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419" sz="1400" u="none" cap="none" strike="noStrike">
                <a:solidFill>
                  <a:srgbClr val="C792EA"/>
                </a:solidFill>
                <a:highlight>
                  <a:srgbClr val="292D3E"/>
                </a:highlight>
                <a:latin typeface="Consolas"/>
                <a:ea typeface="Consolas"/>
                <a:cs typeface="Consolas"/>
                <a:sym typeface="Consolas"/>
              </a:rPr>
              <a:t>from</a:t>
            </a:r>
            <a:r>
              <a:rPr b="0" i="0" lang="es-419" sz="1400" u="none" cap="none" strike="noStrike">
                <a:solidFill>
                  <a:srgbClr val="BFC7D5"/>
                </a:solidFill>
                <a:highlight>
                  <a:srgbClr val="292D3E"/>
                </a:highlight>
                <a:latin typeface="Consolas"/>
                <a:ea typeface="Consolas"/>
                <a:cs typeface="Consolas"/>
                <a:sym typeface="Consolas"/>
              </a:rPr>
              <a:t> flask </a:t>
            </a:r>
            <a:r>
              <a:rPr b="0" i="0" lang="es-419" sz="1400" u="none" cap="none" strike="noStrike">
                <a:solidFill>
                  <a:srgbClr val="C792EA"/>
                </a:solidFill>
                <a:highlight>
                  <a:srgbClr val="292D3E"/>
                </a:highlight>
                <a:latin typeface="Consolas"/>
                <a:ea typeface="Consolas"/>
                <a:cs typeface="Consolas"/>
                <a:sym typeface="Consolas"/>
              </a:rPr>
              <a:t>import</a:t>
            </a:r>
            <a:r>
              <a:rPr b="0" i="0" lang="es-419" sz="1400" u="none" cap="none" strike="noStrike">
                <a:solidFill>
                  <a:srgbClr val="BFC7D5"/>
                </a:solidFill>
                <a:highlight>
                  <a:srgbClr val="292D3E"/>
                </a:highlight>
                <a:latin typeface="Consolas"/>
                <a:ea typeface="Consolas"/>
                <a:cs typeface="Consolas"/>
                <a:sym typeface="Consolas"/>
              </a:rPr>
              <a:t> Flask</a:t>
            </a:r>
            <a:endParaRPr/>
          </a:p>
          <a:p>
            <a:pPr indent="0" lvl="0" marL="0" marR="0" rtl="0" algn="l">
              <a:lnSpc>
                <a:spcPct val="100000"/>
              </a:lnSpc>
              <a:spcBef>
                <a:spcPts val="0"/>
              </a:spcBef>
              <a:spcAft>
                <a:spcPts val="0"/>
              </a:spcAft>
              <a:buNone/>
            </a:pPr>
            <a:br>
              <a:rPr b="0" i="0" lang="es-419" sz="1400" u="none" cap="none" strike="noStrike">
                <a:solidFill>
                  <a:srgbClr val="BFC7D5"/>
                </a:solidFill>
                <a:highlight>
                  <a:srgbClr val="292D3E"/>
                </a:highlight>
                <a:latin typeface="Consolas"/>
                <a:ea typeface="Consolas"/>
                <a:cs typeface="Consolas"/>
                <a:sym typeface="Consolas"/>
              </a:rPr>
            </a:br>
            <a:r>
              <a:rPr b="0" i="0" lang="es-419" sz="1400" u="none" cap="none" strike="noStrike">
                <a:solidFill>
                  <a:srgbClr val="BFC7D5"/>
                </a:solidFill>
                <a:highlight>
                  <a:srgbClr val="292D3E"/>
                </a:highlight>
                <a:latin typeface="Consolas"/>
                <a:ea typeface="Consolas"/>
                <a:cs typeface="Consolas"/>
                <a:sym typeface="Consolas"/>
              </a:rPr>
              <a:t>app </a:t>
            </a:r>
            <a:r>
              <a:rPr b="0" i="0" lang="es-419" sz="1400" u="none" cap="none" strike="noStrike">
                <a:solidFill>
                  <a:srgbClr val="C792EA"/>
                </a:solidFill>
                <a:highlight>
                  <a:srgbClr val="292D3E"/>
                </a:highlight>
                <a:latin typeface="Consolas"/>
                <a:ea typeface="Consolas"/>
                <a:cs typeface="Consolas"/>
                <a:sym typeface="Consolas"/>
              </a:rPr>
              <a:t>=</a:t>
            </a:r>
            <a:r>
              <a:rPr b="0" i="0" lang="es-419" sz="1400" u="none" cap="none" strike="noStrike">
                <a:solidFill>
                  <a:srgbClr val="BFC7D5"/>
                </a:solidFill>
                <a:highlight>
                  <a:srgbClr val="292D3E"/>
                </a:highlight>
                <a:latin typeface="Consolas"/>
                <a:ea typeface="Consolas"/>
                <a:cs typeface="Consolas"/>
                <a:sym typeface="Consolas"/>
              </a:rPr>
              <a:t> </a:t>
            </a:r>
            <a:r>
              <a:rPr b="0" i="0" lang="es-419" sz="1400" u="none" cap="none" strike="noStrike">
                <a:solidFill>
                  <a:srgbClr val="B2CCD6"/>
                </a:solidFill>
                <a:highlight>
                  <a:srgbClr val="292D3E"/>
                </a:highlight>
                <a:latin typeface="Consolas"/>
                <a:ea typeface="Consolas"/>
                <a:cs typeface="Consolas"/>
                <a:sym typeface="Consolas"/>
              </a:rPr>
              <a:t>Flask</a:t>
            </a:r>
            <a:r>
              <a:rPr b="0" i="0" lang="es-419" sz="1400" u="none" cap="none" strike="noStrike">
                <a:solidFill>
                  <a:srgbClr val="BFC7D5"/>
                </a:solidFill>
                <a:highlight>
                  <a:srgbClr val="292D3E"/>
                </a:highlight>
                <a:latin typeface="Consolas"/>
                <a:ea typeface="Consolas"/>
                <a:cs typeface="Consolas"/>
                <a:sym typeface="Consolas"/>
              </a:rPr>
              <a:t>(</a:t>
            </a:r>
            <a:r>
              <a:rPr b="0" i="0" lang="es-419" sz="1400" u="none" cap="none" strike="noStrike">
                <a:solidFill>
                  <a:srgbClr val="7986E7"/>
                </a:solidFill>
                <a:highlight>
                  <a:srgbClr val="292D3E"/>
                </a:highlight>
                <a:latin typeface="Consolas"/>
                <a:ea typeface="Consolas"/>
                <a:cs typeface="Consolas"/>
                <a:sym typeface="Consolas"/>
              </a:rPr>
              <a:t>__name__</a:t>
            </a:r>
            <a:r>
              <a:rPr b="0" i="0" lang="es-419" sz="14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419" sz="1400" u="none" cap="none" strike="noStrike">
                <a:solidFill>
                  <a:srgbClr val="BFC7D5"/>
                </a:solidFill>
                <a:highlight>
                  <a:srgbClr val="292D3E"/>
                </a:highlight>
                <a:latin typeface="Consolas"/>
                <a:ea typeface="Consolas"/>
                <a:cs typeface="Consolas"/>
                <a:sym typeface="Consolas"/>
              </a:rPr>
            </a:br>
            <a:r>
              <a:rPr b="0" i="0" lang="es-419" sz="1400" u="none" cap="none" strike="noStrike">
                <a:solidFill>
                  <a:srgbClr val="FFCB6B"/>
                </a:solidFill>
                <a:highlight>
                  <a:srgbClr val="292D3E"/>
                </a:highlight>
                <a:latin typeface="Consolas"/>
                <a:ea typeface="Consolas"/>
                <a:cs typeface="Consolas"/>
                <a:sym typeface="Consolas"/>
              </a:rPr>
              <a:t>@app.route</a:t>
            </a:r>
            <a:r>
              <a:rPr b="0" i="0" lang="es-419" sz="1400" u="none" cap="none" strike="noStrike">
                <a:solidFill>
                  <a:srgbClr val="BFC7D5"/>
                </a:solidFill>
                <a:highlight>
                  <a:srgbClr val="292D3E"/>
                </a:highlight>
                <a:latin typeface="Consolas"/>
                <a:ea typeface="Consolas"/>
                <a:cs typeface="Consolas"/>
                <a:sym typeface="Consolas"/>
              </a:rPr>
              <a:t>(</a:t>
            </a:r>
            <a:r>
              <a:rPr b="0" i="0" lang="es-419" sz="1400" u="none" cap="none" strike="noStrike">
                <a:solidFill>
                  <a:srgbClr val="D9F5DD"/>
                </a:solidFill>
                <a:highlight>
                  <a:srgbClr val="292D3E"/>
                </a:highlight>
                <a:latin typeface="Consolas"/>
                <a:ea typeface="Consolas"/>
                <a:cs typeface="Consolas"/>
                <a:sym typeface="Consolas"/>
              </a:rPr>
              <a:t>'</a:t>
            </a:r>
            <a:r>
              <a:rPr b="0" i="0" lang="es-419" sz="1400" u="none" cap="none" strike="noStrike">
                <a:solidFill>
                  <a:srgbClr val="C3E88D"/>
                </a:solidFill>
                <a:highlight>
                  <a:srgbClr val="292D3E"/>
                </a:highlight>
                <a:latin typeface="Consolas"/>
                <a:ea typeface="Consolas"/>
                <a:cs typeface="Consolas"/>
                <a:sym typeface="Consolas"/>
              </a:rPr>
              <a:t>/</a:t>
            </a:r>
            <a:r>
              <a:rPr b="0" i="0" lang="es-419" sz="1400" u="none" cap="none" strike="noStrike">
                <a:solidFill>
                  <a:srgbClr val="D9F5DD"/>
                </a:solidFill>
                <a:highlight>
                  <a:srgbClr val="292D3E"/>
                </a:highlight>
                <a:latin typeface="Consolas"/>
                <a:ea typeface="Consolas"/>
                <a:cs typeface="Consolas"/>
                <a:sym typeface="Consolas"/>
              </a:rPr>
              <a:t>'</a:t>
            </a:r>
            <a:r>
              <a:rPr b="0" i="0" lang="es-419" sz="14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419" sz="1400" u="none" cap="none" strike="noStrike">
                <a:solidFill>
                  <a:srgbClr val="C792EA"/>
                </a:solidFill>
                <a:highlight>
                  <a:srgbClr val="292D3E"/>
                </a:highlight>
                <a:latin typeface="Consolas"/>
                <a:ea typeface="Consolas"/>
                <a:cs typeface="Consolas"/>
                <a:sym typeface="Consolas"/>
              </a:rPr>
              <a:t>def</a:t>
            </a:r>
            <a:r>
              <a:rPr b="0" i="0" lang="es-419" sz="1400" u="none" cap="none" strike="noStrike">
                <a:solidFill>
                  <a:srgbClr val="BFC7D5"/>
                </a:solidFill>
                <a:highlight>
                  <a:srgbClr val="292D3E"/>
                </a:highlight>
                <a:latin typeface="Consolas"/>
                <a:ea typeface="Consolas"/>
                <a:cs typeface="Consolas"/>
                <a:sym typeface="Consolas"/>
              </a:rPr>
              <a:t> </a:t>
            </a:r>
            <a:r>
              <a:rPr b="0" i="0" lang="es-419" sz="1400" u="none" cap="none" strike="noStrike">
                <a:solidFill>
                  <a:srgbClr val="82AAFF"/>
                </a:solidFill>
                <a:highlight>
                  <a:srgbClr val="292D3E"/>
                </a:highlight>
                <a:latin typeface="Consolas"/>
                <a:ea typeface="Consolas"/>
                <a:cs typeface="Consolas"/>
                <a:sym typeface="Consolas"/>
              </a:rPr>
              <a:t>home</a:t>
            </a:r>
            <a:r>
              <a:rPr b="0" i="0" lang="es-419" sz="1400" u="none" cap="none" strike="noStrike">
                <a:solidFill>
                  <a:srgbClr val="D9F5DD"/>
                </a:solidFill>
                <a:highlight>
                  <a:srgbClr val="292D3E"/>
                </a:highlight>
                <a:latin typeface="Consolas"/>
                <a:ea typeface="Consolas"/>
                <a:cs typeface="Consolas"/>
                <a:sym typeface="Consolas"/>
              </a:rPr>
              <a:t>()</a:t>
            </a:r>
            <a:r>
              <a:rPr b="0" i="0" lang="es-419" sz="14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419" sz="1400" u="none" cap="none" strike="noStrike">
                <a:solidFill>
                  <a:srgbClr val="BFC7D5"/>
                </a:solidFill>
                <a:highlight>
                  <a:srgbClr val="292D3E"/>
                </a:highlight>
                <a:latin typeface="Consolas"/>
                <a:ea typeface="Consolas"/>
                <a:cs typeface="Consolas"/>
                <a:sym typeface="Consolas"/>
              </a:rPr>
              <a:t>    </a:t>
            </a:r>
            <a:r>
              <a:rPr b="0" i="0" lang="es-419" sz="1400" u="none" cap="none" strike="noStrike">
                <a:solidFill>
                  <a:srgbClr val="C792EA"/>
                </a:solidFill>
                <a:highlight>
                  <a:srgbClr val="292D3E"/>
                </a:highlight>
                <a:latin typeface="Consolas"/>
                <a:ea typeface="Consolas"/>
                <a:cs typeface="Consolas"/>
                <a:sym typeface="Consolas"/>
              </a:rPr>
              <a:t>return</a:t>
            </a:r>
            <a:r>
              <a:rPr b="0" i="0" lang="es-419" sz="1400" u="none" cap="none" strike="noStrike">
                <a:solidFill>
                  <a:srgbClr val="BFC7D5"/>
                </a:solidFill>
                <a:highlight>
                  <a:srgbClr val="292D3E"/>
                </a:highlight>
                <a:latin typeface="Consolas"/>
                <a:ea typeface="Consolas"/>
                <a:cs typeface="Consolas"/>
                <a:sym typeface="Consolas"/>
              </a:rPr>
              <a:t> </a:t>
            </a:r>
            <a:r>
              <a:rPr b="0" i="0" lang="es-419" sz="1400" u="none" cap="none" strike="noStrike">
                <a:solidFill>
                  <a:srgbClr val="D9F5DD"/>
                </a:solidFill>
                <a:highlight>
                  <a:srgbClr val="292D3E"/>
                </a:highlight>
                <a:latin typeface="Consolas"/>
                <a:ea typeface="Consolas"/>
                <a:cs typeface="Consolas"/>
                <a:sym typeface="Consolas"/>
              </a:rPr>
              <a:t>'</a:t>
            </a:r>
            <a:r>
              <a:rPr b="0" i="0" lang="es-419" sz="1400" u="none" cap="none" strike="noStrike">
                <a:solidFill>
                  <a:srgbClr val="C3E88D"/>
                </a:solidFill>
                <a:highlight>
                  <a:srgbClr val="292D3E"/>
                </a:highlight>
                <a:latin typeface="Consolas"/>
                <a:ea typeface="Consolas"/>
                <a:cs typeface="Consolas"/>
                <a:sym typeface="Consolas"/>
              </a:rPr>
              <a:t>¡Hola, mundo!</a:t>
            </a:r>
            <a:r>
              <a:rPr b="0" i="0" lang="es-419" sz="1400" u="none" cap="none" strike="noStrike">
                <a:solidFill>
                  <a:srgbClr val="D9F5DD"/>
                </a:solidFill>
                <a:highlight>
                  <a:srgbClr val="292D3E"/>
                </a:highlight>
                <a:latin typeface="Consolas"/>
                <a:ea typeface="Consolas"/>
                <a:cs typeface="Consolas"/>
                <a:sym typeface="Consolas"/>
              </a:rPr>
              <a:t>'</a:t>
            </a:r>
            <a:endParaRPr b="0" i="0" sz="1400" u="none" cap="none" strike="noStrike">
              <a:solidFill>
                <a:srgbClr val="BFC7D5"/>
              </a:solidFill>
              <a:highlight>
                <a:srgbClr val="292D3E"/>
              </a:highlight>
              <a:latin typeface="Consolas"/>
              <a:ea typeface="Consolas"/>
              <a:cs typeface="Consolas"/>
              <a:sym typeface="Consolas"/>
            </a:endParaRPr>
          </a:p>
          <a:p>
            <a:pPr indent="0" lvl="0" marL="0" marR="0" rtl="0" algn="l">
              <a:lnSpc>
                <a:spcPct val="100000"/>
              </a:lnSpc>
              <a:spcBef>
                <a:spcPts val="0"/>
              </a:spcBef>
              <a:spcAft>
                <a:spcPts val="0"/>
              </a:spcAft>
              <a:buNone/>
            </a:pPr>
            <a:br>
              <a:rPr b="0" i="0" lang="es-419" sz="1400" u="none" cap="none" strike="noStrike">
                <a:solidFill>
                  <a:srgbClr val="BFC7D5"/>
                </a:solidFill>
                <a:highlight>
                  <a:srgbClr val="292D3E"/>
                </a:highlight>
                <a:latin typeface="Consolas"/>
                <a:ea typeface="Consolas"/>
                <a:cs typeface="Consolas"/>
                <a:sym typeface="Consolas"/>
              </a:rPr>
            </a:br>
            <a:r>
              <a:rPr b="0" i="0" lang="es-419" sz="1400" u="none" cap="none" strike="noStrike">
                <a:solidFill>
                  <a:srgbClr val="C792EA"/>
                </a:solidFill>
                <a:highlight>
                  <a:srgbClr val="292D3E"/>
                </a:highlight>
                <a:latin typeface="Consolas"/>
                <a:ea typeface="Consolas"/>
                <a:cs typeface="Consolas"/>
                <a:sym typeface="Consolas"/>
              </a:rPr>
              <a:t>if</a:t>
            </a:r>
            <a:r>
              <a:rPr b="0" i="0" lang="es-419" sz="1400" u="none" cap="none" strike="noStrike">
                <a:solidFill>
                  <a:srgbClr val="BFC7D5"/>
                </a:solidFill>
                <a:highlight>
                  <a:srgbClr val="292D3E"/>
                </a:highlight>
                <a:latin typeface="Consolas"/>
                <a:ea typeface="Consolas"/>
                <a:cs typeface="Consolas"/>
                <a:sym typeface="Consolas"/>
              </a:rPr>
              <a:t> __name__ </a:t>
            </a:r>
            <a:r>
              <a:rPr b="0" i="0" lang="es-419" sz="1400" u="none" cap="none" strike="noStrike">
                <a:solidFill>
                  <a:srgbClr val="C792EA"/>
                </a:solidFill>
                <a:highlight>
                  <a:srgbClr val="292D3E"/>
                </a:highlight>
                <a:latin typeface="Consolas"/>
                <a:ea typeface="Consolas"/>
                <a:cs typeface="Consolas"/>
                <a:sym typeface="Consolas"/>
              </a:rPr>
              <a:t>==</a:t>
            </a:r>
            <a:r>
              <a:rPr b="0" i="0" lang="es-419" sz="1400" u="none" cap="none" strike="noStrike">
                <a:solidFill>
                  <a:srgbClr val="BFC7D5"/>
                </a:solidFill>
                <a:highlight>
                  <a:srgbClr val="292D3E"/>
                </a:highlight>
                <a:latin typeface="Consolas"/>
                <a:ea typeface="Consolas"/>
                <a:cs typeface="Consolas"/>
                <a:sym typeface="Consolas"/>
              </a:rPr>
              <a:t> </a:t>
            </a:r>
            <a:r>
              <a:rPr b="0" i="0" lang="es-419" sz="1400" u="none" cap="none" strike="noStrike">
                <a:solidFill>
                  <a:srgbClr val="D9F5DD"/>
                </a:solidFill>
                <a:highlight>
                  <a:srgbClr val="292D3E"/>
                </a:highlight>
                <a:latin typeface="Consolas"/>
                <a:ea typeface="Consolas"/>
                <a:cs typeface="Consolas"/>
                <a:sym typeface="Consolas"/>
              </a:rPr>
              <a:t>'</a:t>
            </a:r>
            <a:r>
              <a:rPr b="0" i="0" lang="es-419" sz="1400" u="none" cap="none" strike="noStrike">
                <a:solidFill>
                  <a:srgbClr val="C3E88D"/>
                </a:solidFill>
                <a:highlight>
                  <a:srgbClr val="292D3E"/>
                </a:highlight>
                <a:latin typeface="Consolas"/>
                <a:ea typeface="Consolas"/>
                <a:cs typeface="Consolas"/>
                <a:sym typeface="Consolas"/>
              </a:rPr>
              <a:t>__main__</a:t>
            </a:r>
            <a:r>
              <a:rPr b="0" i="0" lang="es-419" sz="1400" u="none" cap="none" strike="noStrike">
                <a:solidFill>
                  <a:srgbClr val="D9F5DD"/>
                </a:solidFill>
                <a:highlight>
                  <a:srgbClr val="292D3E"/>
                </a:highlight>
                <a:latin typeface="Consolas"/>
                <a:ea typeface="Consolas"/>
                <a:cs typeface="Consolas"/>
                <a:sym typeface="Consolas"/>
              </a:rPr>
              <a:t>'</a:t>
            </a:r>
            <a:r>
              <a:rPr b="0" i="0" lang="es-419" sz="1400" u="none" cap="none" strike="noStrike">
                <a:solidFill>
                  <a:srgbClr val="BFC7D5"/>
                </a:solidFill>
                <a:highlight>
                  <a:srgbClr val="292D3E"/>
                </a:highlight>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419" sz="1400" u="none" cap="none" strike="noStrike">
                <a:solidFill>
                  <a:srgbClr val="BFC7D5"/>
                </a:solidFill>
                <a:highlight>
                  <a:srgbClr val="292D3E"/>
                </a:highlight>
                <a:latin typeface="Consolas"/>
                <a:ea typeface="Consolas"/>
                <a:cs typeface="Consolas"/>
                <a:sym typeface="Consolas"/>
              </a:rPr>
              <a:t>    app.</a:t>
            </a:r>
            <a:r>
              <a:rPr b="0" i="0" lang="es-419" sz="1400" u="none" cap="none" strike="noStrike">
                <a:solidFill>
                  <a:srgbClr val="B2CCD6"/>
                </a:solidFill>
                <a:highlight>
                  <a:srgbClr val="292D3E"/>
                </a:highlight>
                <a:latin typeface="Consolas"/>
                <a:ea typeface="Consolas"/>
                <a:cs typeface="Consolas"/>
                <a:sym typeface="Consolas"/>
              </a:rPr>
              <a:t>run</a:t>
            </a:r>
            <a:r>
              <a:rPr b="0" i="0" lang="es-419" sz="1400" u="none" cap="none" strike="noStrike">
                <a:solidFill>
                  <a:srgbClr val="BFC7D5"/>
                </a:solidFill>
                <a:highlight>
                  <a:srgbClr val="292D3E"/>
                </a:highlight>
                <a:latin typeface="Consolas"/>
                <a:ea typeface="Consolas"/>
                <a:cs typeface="Consolas"/>
                <a:sym typeface="Consolas"/>
              </a:rPr>
              <a:t>(</a:t>
            </a:r>
            <a:r>
              <a:rPr b="0" i="0" lang="es-419" sz="1400" u="none" cap="none" strike="noStrike">
                <a:solidFill>
                  <a:srgbClr val="7986E7"/>
                </a:solidFill>
                <a:highlight>
                  <a:srgbClr val="292D3E"/>
                </a:highlight>
                <a:latin typeface="Consolas"/>
                <a:ea typeface="Consolas"/>
                <a:cs typeface="Consolas"/>
                <a:sym typeface="Consolas"/>
              </a:rPr>
              <a:t>debug</a:t>
            </a:r>
            <a:r>
              <a:rPr b="0" i="0" lang="es-419" sz="1400" u="none" cap="none" strike="noStrike">
                <a:solidFill>
                  <a:srgbClr val="C792EA"/>
                </a:solidFill>
                <a:highlight>
                  <a:srgbClr val="292D3E"/>
                </a:highlight>
                <a:latin typeface="Consolas"/>
                <a:ea typeface="Consolas"/>
                <a:cs typeface="Consolas"/>
                <a:sym typeface="Consolas"/>
              </a:rPr>
              <a:t>=</a:t>
            </a:r>
            <a:r>
              <a:rPr b="0" i="0" lang="es-419" sz="1400" u="none" cap="none" strike="noStrike">
                <a:solidFill>
                  <a:srgbClr val="FF5874"/>
                </a:solidFill>
                <a:highlight>
                  <a:srgbClr val="292D3E"/>
                </a:highlight>
                <a:latin typeface="Consolas"/>
                <a:ea typeface="Consolas"/>
                <a:cs typeface="Consolas"/>
                <a:sym typeface="Consolas"/>
              </a:rPr>
              <a:t>True</a:t>
            </a:r>
            <a:r>
              <a:rPr b="0" i="0" lang="es-419" sz="1400" u="none" cap="none" strike="noStrike">
                <a:solidFill>
                  <a:srgbClr val="BFC7D5"/>
                </a:solidFill>
                <a:highlight>
                  <a:srgbClr val="292D3E"/>
                </a:highlight>
                <a:latin typeface="Consolas"/>
                <a:ea typeface="Consolas"/>
                <a:cs typeface="Consolas"/>
                <a:sym typeface="Consolas"/>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ph idx="1" type="body"/>
          </p:nvPr>
        </p:nvSpPr>
        <p:spPr>
          <a:xfrm>
            <a:off x="4290928" y="1382183"/>
            <a:ext cx="4184619" cy="2672981"/>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733"/>
              <a:buNone/>
            </a:pPr>
            <a:r>
              <a:rPr lang="es-419" sz="1200"/>
              <a:t>Flask nos permitirá crear aplicaciones web rápidamente siguiendo un patrón de diseño MVT</a:t>
            </a:r>
            <a:endParaRPr/>
          </a:p>
          <a:p>
            <a:pPr indent="0" lvl="0" marL="0" rtl="0" algn="l">
              <a:lnSpc>
                <a:spcPct val="115000"/>
              </a:lnSpc>
              <a:spcBef>
                <a:spcPts val="0"/>
              </a:spcBef>
              <a:spcAft>
                <a:spcPts val="0"/>
              </a:spcAft>
              <a:buClr>
                <a:schemeClr val="dk1"/>
              </a:buClr>
              <a:buSzPts val="733"/>
              <a:buNone/>
            </a:pPr>
            <a:r>
              <a:t/>
            </a:r>
            <a:endParaRPr sz="1200"/>
          </a:p>
          <a:p>
            <a:pPr indent="0" lvl="0" marL="0" rtl="0" algn="l">
              <a:lnSpc>
                <a:spcPct val="115000"/>
              </a:lnSpc>
              <a:spcBef>
                <a:spcPts val="0"/>
              </a:spcBef>
              <a:spcAft>
                <a:spcPts val="0"/>
              </a:spcAft>
              <a:buClr>
                <a:schemeClr val="dk1"/>
              </a:buClr>
              <a:buSzPts val="733"/>
              <a:buNone/>
            </a:pPr>
            <a:r>
              <a:rPr b="1" lang="es-419" sz="1200"/>
              <a:t>Model</a:t>
            </a:r>
            <a:r>
              <a:rPr lang="es-419" sz="1200"/>
              <a:t>: la capa de acceso a la base de datos (ORM).</a:t>
            </a:r>
            <a:endParaRPr/>
          </a:p>
          <a:p>
            <a:pPr indent="0" lvl="0" marL="0" rtl="0" algn="l">
              <a:lnSpc>
                <a:spcPct val="115000"/>
              </a:lnSpc>
              <a:spcBef>
                <a:spcPts val="0"/>
              </a:spcBef>
              <a:spcAft>
                <a:spcPts val="0"/>
              </a:spcAft>
              <a:buClr>
                <a:schemeClr val="dk1"/>
              </a:buClr>
              <a:buSzPts val="733"/>
              <a:buNone/>
            </a:pPr>
            <a:r>
              <a:t/>
            </a:r>
            <a:endParaRPr sz="1200"/>
          </a:p>
          <a:p>
            <a:pPr indent="0" lvl="0" marL="0" rtl="0" algn="l">
              <a:lnSpc>
                <a:spcPct val="115000"/>
              </a:lnSpc>
              <a:spcBef>
                <a:spcPts val="0"/>
              </a:spcBef>
              <a:spcAft>
                <a:spcPts val="0"/>
              </a:spcAft>
              <a:buClr>
                <a:schemeClr val="dk1"/>
              </a:buClr>
              <a:buSzPts val="733"/>
              <a:buNone/>
            </a:pPr>
            <a:r>
              <a:rPr b="1" lang="es-419" sz="1200"/>
              <a:t>View</a:t>
            </a:r>
            <a:r>
              <a:rPr lang="es-419" sz="1200"/>
              <a:t>: la capa de la lógica de negocios..</a:t>
            </a:r>
            <a:endParaRPr/>
          </a:p>
          <a:p>
            <a:pPr indent="0" lvl="0" marL="0" rtl="0" algn="l">
              <a:lnSpc>
                <a:spcPct val="115000"/>
              </a:lnSpc>
              <a:spcBef>
                <a:spcPts val="0"/>
              </a:spcBef>
              <a:spcAft>
                <a:spcPts val="0"/>
              </a:spcAft>
              <a:buClr>
                <a:schemeClr val="dk1"/>
              </a:buClr>
              <a:buSzPts val="733"/>
              <a:buNone/>
            </a:pPr>
            <a:r>
              <a:t/>
            </a:r>
            <a:endParaRPr sz="1200"/>
          </a:p>
          <a:p>
            <a:pPr indent="0" lvl="0" marL="0" rtl="0" algn="l">
              <a:lnSpc>
                <a:spcPct val="115000"/>
              </a:lnSpc>
              <a:spcBef>
                <a:spcPts val="0"/>
              </a:spcBef>
              <a:spcAft>
                <a:spcPts val="0"/>
              </a:spcAft>
              <a:buClr>
                <a:schemeClr val="dk1"/>
              </a:buClr>
              <a:buSzPts val="733"/>
              <a:buNone/>
            </a:pPr>
            <a:r>
              <a:rPr b="1" lang="es-419" sz="1200"/>
              <a:t>Template</a:t>
            </a:r>
            <a:r>
              <a:rPr lang="es-419" sz="1200"/>
              <a:t>: (Plantilla), la capa de presentación. En una API Rest no se implementa</a:t>
            </a:r>
            <a:endParaRPr/>
          </a:p>
          <a:p>
            <a:pPr indent="0" lvl="0" marL="0" rtl="0" algn="l">
              <a:lnSpc>
                <a:spcPct val="115000"/>
              </a:lnSpc>
              <a:spcBef>
                <a:spcPts val="1200"/>
              </a:spcBef>
              <a:spcAft>
                <a:spcPts val="1200"/>
              </a:spcAft>
              <a:buSzPts val="1800"/>
              <a:buNone/>
            </a:pPr>
            <a:r>
              <a:t/>
            </a:r>
            <a:endParaRPr sz="1200"/>
          </a:p>
        </p:txBody>
      </p:sp>
      <p:sp>
        <p:nvSpPr>
          <p:cNvPr id="108" name="Google Shape;108;p9"/>
          <p:cNvSpPr txBox="1"/>
          <p:nvPr/>
        </p:nvSpPr>
        <p:spPr>
          <a:xfrm>
            <a:off x="431800" y="565801"/>
            <a:ext cx="7263958"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419" sz="2500" u="none" cap="none" strike="noStrike">
                <a:solidFill>
                  <a:srgbClr val="333333"/>
                </a:solidFill>
                <a:latin typeface="Montserrat"/>
                <a:ea typeface="Montserrat"/>
                <a:cs typeface="Montserrat"/>
                <a:sym typeface="Montserrat"/>
              </a:rPr>
              <a:t>Patrón MV</a:t>
            </a:r>
            <a:r>
              <a:rPr b="1" lang="es-419" sz="2500">
                <a:solidFill>
                  <a:srgbClr val="333333"/>
                </a:solidFill>
                <a:latin typeface="Montserrat"/>
                <a:ea typeface="Montserrat"/>
                <a:cs typeface="Montserrat"/>
                <a:sym typeface="Montserrat"/>
              </a:rPr>
              <a:t>T</a:t>
            </a:r>
            <a:endParaRPr b="1" i="0" sz="2500" u="none" cap="none" strike="noStrike">
              <a:solidFill>
                <a:srgbClr val="333333"/>
              </a:solidFill>
              <a:latin typeface="Montserrat"/>
              <a:ea typeface="Montserrat"/>
              <a:cs typeface="Montserrat"/>
              <a:sym typeface="Montserrat"/>
            </a:endParaRPr>
          </a:p>
        </p:txBody>
      </p:sp>
      <p:pic>
        <p:nvPicPr>
          <p:cNvPr id="109" name="Google Shape;109;p9"/>
          <p:cNvPicPr preferRelativeResize="0"/>
          <p:nvPr/>
        </p:nvPicPr>
        <p:blipFill>
          <a:blip r:embed="rId3">
            <a:alphaModFix/>
          </a:blip>
          <a:stretch>
            <a:fillRect/>
          </a:stretch>
        </p:blipFill>
        <p:spPr>
          <a:xfrm>
            <a:off x="431800" y="1446975"/>
            <a:ext cx="3598351" cy="2024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Jose Federico Liquin</dc:creator>
</cp:coreProperties>
</file>