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onsolas" panose="020B0609020204030204" pitchFamily="49"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Montserrat Medium" panose="00000600000000000000" pitchFamily="2" charset="0"/>
      <p:regular r:id="rId42"/>
      <p:bold r:id="rId43"/>
      <p:italic r:id="rId44"/>
      <p:boldItalic r:id="rId45"/>
    </p:embeddedFont>
    <p:embeddedFont>
      <p:font typeface="Montserrat SemiBold" panose="000007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J0Rt/tZKjf4e/z9PFarW8d5hf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campusmvp.es/recursos/post/Fundamentos-de-SQL-Funciones-escalares-en-consultas-de-seleccion.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ampusmvp.es/recursos/post/Fundamentos-de-SQL-Funciones-escalares-en-consultas-de-seleccion.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campusmvp.es/recursos/post/Fundamentos-de-SQL-Funciones-escalares-en-consultas-de-seleccion.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mysql.com/doc/refman/8.0/en/mathematical-functions.html"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mysql.com/doc/refman/8.0/en/string-function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mysql.com/doc/refman/8.0/en/date-and-time-function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mysql.com/doc/refman/8.0/en/type-conversion.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w3schools.com/sql/sql_exists.asp"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https://www.campusmvp.es/recursos/post/Fundamentos-de-SQL-Funciones-escalares-en-consultas-de-seleccion.aspx</a:t>
            </a:r>
            <a:r>
              <a:rPr lang="es"/>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https://www.campusmvp.es/recursos/post/Fundamentos-de-SQL-Funciones-escalares-en-consultas-de-seleccion.aspx</a:t>
            </a:r>
            <a:r>
              <a:rPr lang="es"/>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https://www.campusmvp.es/recursos/post/Fundamentos-de-SQL-Funciones-escalares-en-consultas-de-seleccion.aspx</a:t>
            </a:r>
            <a:r>
              <a:rPr lang="es"/>
              <a:t> </a:t>
            </a:r>
            <a:endParaRPr/>
          </a:p>
          <a:p>
            <a:pPr marL="0" lvl="0" indent="0" algn="l" rtl="0">
              <a:lnSpc>
                <a:spcPct val="100000"/>
              </a:lnSpc>
              <a:spcBef>
                <a:spcPts val="0"/>
              </a:spcBef>
              <a:spcAft>
                <a:spcPts val="0"/>
              </a:spcAft>
              <a:buSzPts val="1100"/>
              <a:buNone/>
            </a:pPr>
            <a:r>
              <a:rPr lang="es" u="sng">
                <a:solidFill>
                  <a:schemeClr val="hlink"/>
                </a:solidFill>
                <a:hlinkClick r:id="rId4"/>
              </a:rPr>
              <a:t>https://dev.mysql.com/doc/refman/8.0/en/mathematical-functions.html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https://dev.mysql.com/doc/refman/8.0/en/string-functions.html</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https://dev.mysql.com/doc/refman/8.0/en/date-and-time-functions.html</a:t>
            </a:r>
            <a:r>
              <a:rPr lang="e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https://dev.mysql.com/doc/refman/8.0/en/type-conversion.html</a:t>
            </a:r>
            <a:r>
              <a:rPr lang="es"/>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https://www.w3schools.com/sql/sql_exists.asp</a:t>
            </a:r>
            <a:r>
              <a:rPr lang="es"/>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3"/>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3"/>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3"/>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3"/>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3"/>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2"/>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42"/>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88" name="Google Shape;88;p42"/>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4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42"/>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3"/>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43"/>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43"/>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43"/>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43"/>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43"/>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43"/>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43"/>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43"/>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4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106" name="Google Shape;106;p44"/>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44"/>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44"/>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44"/>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44"/>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5"/>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5"/>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5"/>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5"/>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5"/>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5"/>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5"/>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6"/>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6"/>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6"/>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6"/>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6"/>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6"/>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6"/>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6"/>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6"/>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6"/>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4"/>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4"/>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5"/>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5"/>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5"/>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5"/>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5"/>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5"/>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5"/>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5"/>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5"/>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5"/>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6"/>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6"/>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6"/>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6"/>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6"/>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37"/>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3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3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57"/>
        <p:cNvGrpSpPr/>
        <p:nvPr/>
      </p:nvGrpSpPr>
      <p:grpSpPr>
        <a:xfrm>
          <a:off x="0" y="0"/>
          <a:ext cx="0" cy="0"/>
          <a:chOff x="0" y="0"/>
          <a:chExt cx="0" cy="0"/>
        </a:xfrm>
      </p:grpSpPr>
      <p:sp>
        <p:nvSpPr>
          <p:cNvPr id="58" name="Google Shape;58;p3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59" name="Google Shape;59;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0" name="Google Shape;60;p3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1" name="Google Shape;61;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2"/>
        <p:cNvGrpSpPr/>
        <p:nvPr/>
      </p:nvGrpSpPr>
      <p:grpSpPr>
        <a:xfrm>
          <a:off x="0" y="0"/>
          <a:ext cx="0" cy="0"/>
          <a:chOff x="0" y="0"/>
          <a:chExt cx="0" cy="0"/>
        </a:xfrm>
      </p:grpSpPr>
      <p:sp>
        <p:nvSpPr>
          <p:cNvPr id="63" name="Google Shape;63;p39"/>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4" name="Google Shape;64;p39"/>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5" name="Google Shape;65;p39"/>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6" name="Google Shape;66;p39"/>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7" name="Google Shape;67;p3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1" name="Google Shape;71;p4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72" name="Google Shape;72;p4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73" name="Google Shape;7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40"/>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41"/>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1"/>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0" name="Google Shape;80;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41"/>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4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ev.mysql.com/doc/refman/8.0/en/functions.htm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dev.mysql.com/doc/refman/8.0/en/mathematical-functions.html"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ev.mysql.com/doc/refman/8.0/en/string-functions.htm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mysql.com/doc/refman/8.0/en/date-and-time-functions.html"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dev.mysql.com/doc/refman/8.0/en/type-conversion.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youtube.com/watch?v=EATv303tyck" TargetMode="External"/><Relationship Id="rId3" Type="http://schemas.openxmlformats.org/officeDocument/2006/relationships/hyperlink" Target="https://www.campusmvp.es/recursos/post/Fundamentos-de-SQL-Agrupaciones-y-funciones-de-agregacion.aspx" TargetMode="External"/><Relationship Id="rId7" Type="http://schemas.openxmlformats.org/officeDocument/2006/relationships/hyperlink" Target="https://www.youtube.com/playlist?list=PLIygiKpYTC_6_CGfKc2RlyHO9J442HI_z"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hyperlink" Target="https://thedevelopmentstages.com/sql-having-y-where-las-diferencias-que-necesita-saber/" TargetMode="External"/><Relationship Id="rId5" Type="http://schemas.openxmlformats.org/officeDocument/2006/relationships/hyperlink" Target="https://progrademia.com/curso/sql-desde-cero/" TargetMode="External"/><Relationship Id="rId4" Type="http://schemas.openxmlformats.org/officeDocument/2006/relationships/hyperlink" Target="https://progrademia.com/curso/base-de-datos-mysq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FULL STACK PYTHON</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Clase 24</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SQL 3</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RIGHT JOIN</a:t>
            </a:r>
            <a:endParaRPr/>
          </a:p>
        </p:txBody>
      </p:sp>
      <p:sp>
        <p:nvSpPr>
          <p:cNvPr id="211" name="Google Shape;211;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1347666" lvl="0" indent="0" algn="l" rtl="0">
              <a:lnSpc>
                <a:spcPct val="115000"/>
              </a:lnSpc>
              <a:spcBef>
                <a:spcPts val="0"/>
              </a:spcBef>
              <a:spcAft>
                <a:spcPts val="1200"/>
              </a:spcAft>
              <a:buSzPts val="1800"/>
              <a:buNone/>
            </a:pPr>
            <a:r>
              <a:rPr lang="es" sz="1650" b="1"/>
              <a:t>RIGHT JOIN </a:t>
            </a:r>
            <a:r>
              <a:rPr lang="es" sz="1650"/>
              <a:t>tiene como condición que figure en, al menos una tabla. Right  indica que va a tomar como tabla principal la de la derecha. De esa tabla muestra todos los registros, sin importar si tiene registros asociados en la otra tabla.</a:t>
            </a:r>
            <a:endParaRPr sz="1650"/>
          </a:p>
        </p:txBody>
      </p:sp>
      <p:sp>
        <p:nvSpPr>
          <p:cNvPr id="212" name="Google Shape;212;p10"/>
          <p:cNvSpPr txBox="1">
            <a:spLocks noGrp="1"/>
          </p:cNvSpPr>
          <p:nvPr>
            <p:ph type="body" idx="1"/>
          </p:nvPr>
        </p:nvSpPr>
        <p:spPr>
          <a:xfrm>
            <a:off x="1233525" y="3560300"/>
            <a:ext cx="4682700" cy="817800"/>
          </a:xfrm>
          <a:prstGeom prst="rect">
            <a:avLst/>
          </a:prstGeom>
          <a:noFill/>
          <a:ln>
            <a:noFill/>
          </a:ln>
        </p:spPr>
        <p:txBody>
          <a:bodyPr spcFirstLastPara="1" wrap="square" lIns="91425" tIns="91425" rIns="91425" bIns="91425" anchor="b" anchorCtr="0">
            <a:normAutofit/>
          </a:bodyPr>
          <a:lstStyle/>
          <a:p>
            <a:pPr marL="0" lvl="0" indent="0" algn="r" rtl="0">
              <a:lnSpc>
                <a:spcPct val="115000"/>
              </a:lnSpc>
              <a:spcBef>
                <a:spcPts val="0"/>
              </a:spcBef>
              <a:spcAft>
                <a:spcPts val="0"/>
              </a:spcAft>
              <a:buSzPts val="1800"/>
              <a:buNone/>
            </a:pPr>
            <a:r>
              <a:rPr lang="es" sz="1250" i="1"/>
              <a:t>Los últimos dos alumnos no tienen escuela asignada o tienen una escuela asignada que no existe.</a:t>
            </a:r>
            <a:endParaRPr sz="1250" i="1"/>
          </a:p>
        </p:txBody>
      </p:sp>
      <p:pic>
        <p:nvPicPr>
          <p:cNvPr id="213" name="Google Shape;213;p10"/>
          <p:cNvPicPr preferRelativeResize="0"/>
          <p:nvPr/>
        </p:nvPicPr>
        <p:blipFill rotWithShape="1">
          <a:blip r:embed="rId3">
            <a:alphaModFix/>
          </a:blip>
          <a:srcRect/>
          <a:stretch/>
        </p:blipFill>
        <p:spPr>
          <a:xfrm>
            <a:off x="533950" y="2569675"/>
            <a:ext cx="6081850" cy="880525"/>
          </a:xfrm>
          <a:prstGeom prst="rect">
            <a:avLst/>
          </a:prstGeom>
          <a:noFill/>
          <a:ln>
            <a:noFill/>
          </a:ln>
        </p:spPr>
      </p:pic>
      <p:pic>
        <p:nvPicPr>
          <p:cNvPr id="214" name="Google Shape;214;p10"/>
          <p:cNvPicPr preferRelativeResize="0"/>
          <p:nvPr/>
        </p:nvPicPr>
        <p:blipFill rotWithShape="1">
          <a:blip r:embed="rId4">
            <a:alphaModFix/>
          </a:blip>
          <a:srcRect/>
          <a:stretch/>
        </p:blipFill>
        <p:spPr>
          <a:xfrm>
            <a:off x="5918875" y="2952350"/>
            <a:ext cx="2896026" cy="1275536"/>
          </a:xfrm>
          <a:prstGeom prst="rect">
            <a:avLst/>
          </a:prstGeom>
          <a:noFill/>
          <a:ln>
            <a:noFill/>
          </a:ln>
        </p:spPr>
      </p:pic>
      <p:sp>
        <p:nvSpPr>
          <p:cNvPr id="215" name="Google Shape;215;p10"/>
          <p:cNvSpPr/>
          <p:nvPr/>
        </p:nvSpPr>
        <p:spPr>
          <a:xfrm>
            <a:off x="6014375" y="3906727"/>
            <a:ext cx="2656800" cy="292800"/>
          </a:xfrm>
          <a:prstGeom prst="rect">
            <a:avLst/>
          </a:prstGeom>
          <a:noFill/>
          <a:ln w="28575"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6" name="Google Shape;216;p10"/>
          <p:cNvPicPr preferRelativeResize="0"/>
          <p:nvPr/>
        </p:nvPicPr>
        <p:blipFill rotWithShape="1">
          <a:blip r:embed="rId5">
            <a:alphaModFix/>
          </a:blip>
          <a:srcRect l="6346" r="5872"/>
          <a:stretch/>
        </p:blipFill>
        <p:spPr>
          <a:xfrm>
            <a:off x="7407335" y="1170125"/>
            <a:ext cx="1407565" cy="98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800"/>
              <a:buNone/>
            </a:pPr>
            <a:r>
              <a:rPr lang="es" sz="1500"/>
              <a:t>Las </a:t>
            </a:r>
            <a:r>
              <a:rPr lang="es" sz="1500" b="1"/>
              <a:t>funciones de agregación </a:t>
            </a:r>
            <a:r>
              <a:rPr lang="es" sz="1500"/>
              <a:t>más comunes disponibles en el lenguaje son: SUM, AVG, MAX, MIN, COUNT. La sintaxis del uso de las funciones agregadas es la siguiente:</a:t>
            </a:r>
            <a:endParaRPr sz="1500"/>
          </a:p>
          <a:p>
            <a:pPr marL="457200" lvl="0" indent="0" algn="l" rtl="0">
              <a:lnSpc>
                <a:spcPct val="105000"/>
              </a:lnSpc>
              <a:spcBef>
                <a:spcPts val="1200"/>
              </a:spcBef>
              <a:spcAft>
                <a:spcPts val="0"/>
              </a:spcAft>
              <a:buSzPts val="1800"/>
              <a:buNone/>
            </a:pPr>
            <a:r>
              <a:rPr lang="es" sz="1500">
                <a:latin typeface="Consolas"/>
                <a:ea typeface="Consolas"/>
                <a:cs typeface="Consolas"/>
                <a:sym typeface="Consolas"/>
              </a:rPr>
              <a:t>SELECT &lt;lista de campos&gt;, función agregada</a:t>
            </a:r>
            <a:endParaRPr sz="1500">
              <a:latin typeface="Consolas"/>
              <a:ea typeface="Consolas"/>
              <a:cs typeface="Consolas"/>
              <a:sym typeface="Consolas"/>
            </a:endParaRPr>
          </a:p>
          <a:p>
            <a:pPr marL="457200" lvl="0" indent="0" algn="l" rtl="0">
              <a:lnSpc>
                <a:spcPct val="105000"/>
              </a:lnSpc>
              <a:spcBef>
                <a:spcPts val="0"/>
              </a:spcBef>
              <a:spcAft>
                <a:spcPts val="0"/>
              </a:spcAft>
              <a:buSzPts val="1800"/>
              <a:buNone/>
            </a:pPr>
            <a:r>
              <a:rPr lang="es" sz="1500">
                <a:latin typeface="Consolas"/>
                <a:ea typeface="Consolas"/>
                <a:cs typeface="Consolas"/>
                <a:sym typeface="Consolas"/>
              </a:rPr>
              <a:t>FROM &lt;tabla1 JOIN tabla2 ON….&gt;</a:t>
            </a:r>
            <a:endParaRPr sz="1500">
              <a:latin typeface="Consolas"/>
              <a:ea typeface="Consolas"/>
              <a:cs typeface="Consolas"/>
              <a:sym typeface="Consolas"/>
            </a:endParaRPr>
          </a:p>
          <a:p>
            <a:pPr marL="457200" lvl="0" indent="0" algn="l" rtl="0">
              <a:lnSpc>
                <a:spcPct val="105000"/>
              </a:lnSpc>
              <a:spcBef>
                <a:spcPts val="0"/>
              </a:spcBef>
              <a:spcAft>
                <a:spcPts val="0"/>
              </a:spcAft>
              <a:buSzPts val="1800"/>
              <a:buNone/>
            </a:pPr>
            <a:r>
              <a:rPr lang="es" sz="1500">
                <a:latin typeface="Consolas"/>
                <a:ea typeface="Consolas"/>
                <a:cs typeface="Consolas"/>
                <a:sym typeface="Consolas"/>
              </a:rPr>
              <a:t>GROUP BY &lt;lista de campos&gt;</a:t>
            </a:r>
            <a:endParaRPr sz="1500">
              <a:latin typeface="Consolas"/>
              <a:ea typeface="Consolas"/>
              <a:cs typeface="Consolas"/>
              <a:sym typeface="Consolas"/>
            </a:endParaRPr>
          </a:p>
          <a:p>
            <a:pPr marL="457200" lvl="0" indent="0" algn="l" rtl="0">
              <a:lnSpc>
                <a:spcPct val="105000"/>
              </a:lnSpc>
              <a:spcBef>
                <a:spcPts val="0"/>
              </a:spcBef>
              <a:spcAft>
                <a:spcPts val="0"/>
              </a:spcAft>
              <a:buSzPts val="1800"/>
              <a:buNone/>
            </a:pPr>
            <a:r>
              <a:rPr lang="es" sz="1500">
                <a:latin typeface="Consolas"/>
                <a:ea typeface="Consolas"/>
                <a:cs typeface="Consolas"/>
                <a:sym typeface="Consolas"/>
              </a:rPr>
              <a:t>[HAVING función agregada &lt;condición&gt;]</a:t>
            </a:r>
            <a:endParaRPr sz="1500">
              <a:latin typeface="Consolas"/>
              <a:ea typeface="Consolas"/>
              <a:cs typeface="Consolas"/>
              <a:sym typeface="Consolas"/>
            </a:endParaRPr>
          </a:p>
          <a:p>
            <a:pPr marL="0" lvl="0" indent="0" algn="l" rtl="0">
              <a:lnSpc>
                <a:spcPct val="105000"/>
              </a:lnSpc>
              <a:spcBef>
                <a:spcPts val="1000"/>
              </a:spcBef>
              <a:spcAft>
                <a:spcPts val="1200"/>
              </a:spcAft>
              <a:buSzPts val="1800"/>
              <a:buNone/>
            </a:pPr>
            <a:r>
              <a:rPr lang="es" sz="1500"/>
              <a:t>Reúnen un conjunto de registros para </a:t>
            </a:r>
            <a:r>
              <a:rPr lang="es" sz="1500" b="1"/>
              <a:t>agrupar los datos </a:t>
            </a:r>
            <a:r>
              <a:rPr lang="es" sz="1500"/>
              <a:t>y llevar a cabo la operación en cuestión (suma, promedio, cuenta, etc), de ahí la necesidad de la cláusula </a:t>
            </a:r>
            <a:r>
              <a:rPr lang="es" sz="1500" b="1"/>
              <a:t>GROUP BY</a:t>
            </a:r>
            <a:r>
              <a:rPr lang="es" sz="1500"/>
              <a:t>.</a:t>
            </a:r>
            <a:endParaRPr sz="1500"/>
          </a:p>
        </p:txBody>
      </p:sp>
      <p:sp>
        <p:nvSpPr>
          <p:cNvPr id="222" name="Google Shape;222;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de agregación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Uso de funciones agregadas</a:t>
            </a:r>
            <a:endParaRPr/>
          </a:p>
        </p:txBody>
      </p:sp>
      <p:sp>
        <p:nvSpPr>
          <p:cNvPr id="228" name="Google Shape;228;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800"/>
              <a:buNone/>
            </a:pPr>
            <a:r>
              <a:rPr lang="es" sz="1500"/>
              <a:t>La </a:t>
            </a:r>
            <a:r>
              <a:rPr lang="es" sz="1500" i="1"/>
              <a:t>lista de campos</a:t>
            </a:r>
            <a:r>
              <a:rPr lang="es" sz="1500"/>
              <a:t> en el GROUP BY y en el SELECT es la misma. Si no hay una lista de campos significa que vamos a obtener una suma total, por lo tanto la cláusula GROUP BY tampoco es necesaria.</a:t>
            </a:r>
            <a:br>
              <a:rPr lang="es" sz="1500"/>
            </a:br>
            <a:r>
              <a:rPr lang="es" sz="1500"/>
              <a:t>Estas cláusulas se utilizan conjuntamente con el SELECT ya que siempre van asociadas a una consulta.</a:t>
            </a:r>
            <a:endParaRPr sz="1500"/>
          </a:p>
          <a:p>
            <a:pPr marL="0" lvl="0" indent="0" algn="l" rtl="0">
              <a:lnSpc>
                <a:spcPct val="105000"/>
              </a:lnSpc>
              <a:spcBef>
                <a:spcPts val="1200"/>
              </a:spcBef>
              <a:spcAft>
                <a:spcPts val="0"/>
              </a:spcAft>
              <a:buSzPts val="1800"/>
              <a:buNone/>
            </a:pPr>
            <a:r>
              <a:rPr lang="es" sz="1500" b="1"/>
              <a:t>Ejemplo:</a:t>
            </a:r>
            <a:r>
              <a:rPr lang="es" sz="1500"/>
              <a:t> uso de función </a:t>
            </a:r>
            <a:r>
              <a:rPr lang="es" sz="1500" b="1"/>
              <a:t>SUM</a:t>
            </a:r>
            <a:endParaRPr sz="1500" b="1"/>
          </a:p>
          <a:p>
            <a:pPr marL="0" lvl="0" indent="457200" algn="l" rtl="0">
              <a:lnSpc>
                <a:spcPct val="105000"/>
              </a:lnSpc>
              <a:spcBef>
                <a:spcPts val="1200"/>
              </a:spcBef>
              <a:spcAft>
                <a:spcPts val="1200"/>
              </a:spcAft>
              <a:buSzPts val="1800"/>
              <a:buNone/>
            </a:pPr>
            <a:r>
              <a:rPr lang="es" sz="1500">
                <a:latin typeface="Consolas"/>
                <a:ea typeface="Consolas"/>
                <a:cs typeface="Consolas"/>
                <a:sym typeface="Consolas"/>
              </a:rPr>
              <a:t>SELECT SUM(cant*pr.precio)</a:t>
            </a:r>
            <a:br>
              <a:rPr lang="es" sz="1500">
                <a:latin typeface="Consolas"/>
                <a:ea typeface="Consolas"/>
                <a:cs typeface="Consolas"/>
                <a:sym typeface="Consolas"/>
              </a:rPr>
            </a:br>
            <a:r>
              <a:rPr lang="es" sz="1500">
                <a:latin typeface="Consolas"/>
                <a:ea typeface="Consolas"/>
                <a:cs typeface="Consolas"/>
                <a:sym typeface="Consolas"/>
              </a:rPr>
              <a:t>	FROM pedidos_productos pp  </a:t>
            </a:r>
            <a:br>
              <a:rPr lang="es" sz="1500">
                <a:latin typeface="Consolas"/>
                <a:ea typeface="Consolas"/>
                <a:cs typeface="Consolas"/>
                <a:sym typeface="Consolas"/>
              </a:rPr>
            </a:br>
            <a:r>
              <a:rPr lang="es" sz="1500">
                <a:latin typeface="Consolas"/>
                <a:ea typeface="Consolas"/>
                <a:cs typeface="Consolas"/>
                <a:sym typeface="Consolas"/>
              </a:rPr>
              <a:t>	    JOIN productos pr ON pp.codproducto=pr.codigo</a:t>
            </a:r>
            <a:br>
              <a:rPr lang="es" sz="1500">
                <a:latin typeface="Consolas"/>
                <a:ea typeface="Consolas"/>
                <a:cs typeface="Consolas"/>
                <a:sym typeface="Consolas"/>
              </a:rPr>
            </a:br>
            <a:r>
              <a:rPr lang="es" sz="1500">
                <a:latin typeface="Consolas"/>
                <a:ea typeface="Consolas"/>
                <a:cs typeface="Consolas"/>
                <a:sym typeface="Consolas"/>
              </a:rPr>
              <a:t>	    JOIN pedidos p ON p.nro=pp.codpedido  </a:t>
            </a:r>
            <a:br>
              <a:rPr lang="es" sz="1500">
                <a:latin typeface="Consolas"/>
                <a:ea typeface="Consolas"/>
                <a:cs typeface="Consolas"/>
                <a:sym typeface="Consolas"/>
              </a:rPr>
            </a:br>
            <a:r>
              <a:rPr lang="es" sz="1500">
                <a:latin typeface="Consolas"/>
                <a:ea typeface="Consolas"/>
                <a:cs typeface="Consolas"/>
                <a:sym typeface="Consolas"/>
              </a:rPr>
              <a:t>	WHERE month(p.fecha)=1 and year(p.fecha)=2017</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Uso de funciones agregadas</a:t>
            </a:r>
            <a:endParaRPr/>
          </a:p>
        </p:txBody>
      </p:sp>
      <p:sp>
        <p:nvSpPr>
          <p:cNvPr id="234" name="Google Shape;234;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800"/>
              <a:buNone/>
            </a:pPr>
            <a:r>
              <a:rPr lang="es" sz="1500"/>
              <a:t>Si quisiéramos saber cuántas unidades se vendieron de cada producto por mes para el 2017, podríamos formularlo de la siguiente manera:</a:t>
            </a:r>
            <a:endParaRPr sz="1500"/>
          </a:p>
          <a:p>
            <a:pPr marL="0" lvl="0" indent="457200" algn="l" rtl="0">
              <a:lnSpc>
                <a:spcPct val="105000"/>
              </a:lnSpc>
              <a:spcBef>
                <a:spcPts val="1200"/>
              </a:spcBef>
              <a:spcAft>
                <a:spcPts val="1200"/>
              </a:spcAft>
              <a:buSzPts val="1800"/>
              <a:buNone/>
            </a:pPr>
            <a:r>
              <a:rPr lang="es" sz="1500">
                <a:latin typeface="Consolas"/>
                <a:ea typeface="Consolas"/>
                <a:cs typeface="Consolas"/>
                <a:sym typeface="Consolas"/>
              </a:rPr>
              <a:t>SELECT month(p.fecha) as Mes, SUM(cant) as Cantidad</a:t>
            </a:r>
            <a:br>
              <a:rPr lang="es" sz="1500">
                <a:latin typeface="Consolas"/>
                <a:ea typeface="Consolas"/>
                <a:cs typeface="Consolas"/>
                <a:sym typeface="Consolas"/>
              </a:rPr>
            </a:br>
            <a:r>
              <a:rPr lang="es" sz="1500">
                <a:latin typeface="Consolas"/>
                <a:ea typeface="Consolas"/>
                <a:cs typeface="Consolas"/>
                <a:sym typeface="Consolas"/>
              </a:rPr>
              <a:t>	FROM pedidos_productos pp</a:t>
            </a:r>
            <a:br>
              <a:rPr lang="es" sz="1500">
                <a:latin typeface="Consolas"/>
                <a:ea typeface="Consolas"/>
                <a:cs typeface="Consolas"/>
                <a:sym typeface="Consolas"/>
              </a:rPr>
            </a:br>
            <a:r>
              <a:rPr lang="es" sz="1500">
                <a:latin typeface="Consolas"/>
                <a:ea typeface="Consolas"/>
                <a:cs typeface="Consolas"/>
                <a:sym typeface="Consolas"/>
              </a:rPr>
              <a:t>	    JOIN productos pr ON pp.codproducto=pr.codigo</a:t>
            </a:r>
            <a:br>
              <a:rPr lang="es" sz="1500">
                <a:latin typeface="Consolas"/>
                <a:ea typeface="Consolas"/>
                <a:cs typeface="Consolas"/>
                <a:sym typeface="Consolas"/>
              </a:rPr>
            </a:br>
            <a:r>
              <a:rPr lang="es" sz="1500">
                <a:latin typeface="Consolas"/>
                <a:ea typeface="Consolas"/>
                <a:cs typeface="Consolas"/>
                <a:sym typeface="Consolas"/>
              </a:rPr>
              <a:t>	    JOIN pedidos p ON p.nro=pp.codpedido</a:t>
            </a:r>
            <a:br>
              <a:rPr lang="es" sz="1500">
                <a:latin typeface="Consolas"/>
                <a:ea typeface="Consolas"/>
                <a:cs typeface="Consolas"/>
                <a:sym typeface="Consolas"/>
              </a:rPr>
            </a:br>
            <a:r>
              <a:rPr lang="es" sz="1500">
                <a:latin typeface="Consolas"/>
                <a:ea typeface="Consolas"/>
                <a:cs typeface="Consolas"/>
                <a:sym typeface="Consolas"/>
              </a:rPr>
              <a:t>	WHERE year(p.fecha)=2017</a:t>
            </a:r>
            <a:br>
              <a:rPr lang="es" sz="1500">
                <a:latin typeface="Consolas"/>
                <a:ea typeface="Consolas"/>
                <a:cs typeface="Consolas"/>
                <a:sym typeface="Consolas"/>
              </a:rPr>
            </a:br>
            <a:r>
              <a:rPr lang="es" sz="1500">
                <a:latin typeface="Consolas"/>
                <a:ea typeface="Consolas"/>
                <a:cs typeface="Consolas"/>
                <a:sym typeface="Consolas"/>
              </a:rPr>
              <a:t>	GROUP BY month(p.fecha)</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Uso de funciones agregadas</a:t>
            </a:r>
            <a:endParaRPr/>
          </a:p>
        </p:txBody>
      </p:sp>
      <p:sp>
        <p:nvSpPr>
          <p:cNvPr id="240" name="Google Shape;240;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800"/>
              <a:buNone/>
            </a:pPr>
            <a:r>
              <a:rPr lang="es" sz="1500"/>
              <a:t>Si hubiéramos querido saber los pedidos cuyo total fuera superior a $ 1.000 podríamos hacer lo siguiente:</a:t>
            </a:r>
            <a:endParaRPr sz="1500"/>
          </a:p>
          <a:p>
            <a:pPr marL="0" lvl="0" indent="457200" algn="l" rtl="0">
              <a:lnSpc>
                <a:spcPct val="105000"/>
              </a:lnSpc>
              <a:spcBef>
                <a:spcPts val="1200"/>
              </a:spcBef>
              <a:spcAft>
                <a:spcPts val="1200"/>
              </a:spcAft>
              <a:buSzPts val="1800"/>
              <a:buNone/>
            </a:pPr>
            <a:r>
              <a:rPr lang="es" sz="1500">
                <a:latin typeface="Consolas"/>
                <a:ea typeface="Consolas"/>
                <a:cs typeface="Consolas"/>
                <a:sym typeface="Consolas"/>
              </a:rPr>
              <a:t>SELECT p.Nro, SUM(cant*precio) as total</a:t>
            </a:r>
            <a:br>
              <a:rPr lang="es" sz="1500">
                <a:latin typeface="Consolas"/>
                <a:ea typeface="Consolas"/>
                <a:cs typeface="Consolas"/>
                <a:sym typeface="Consolas"/>
              </a:rPr>
            </a:br>
            <a:r>
              <a:rPr lang="es" sz="1500">
                <a:latin typeface="Consolas"/>
                <a:ea typeface="Consolas"/>
                <a:cs typeface="Consolas"/>
                <a:sym typeface="Consolas"/>
              </a:rPr>
              <a:t>	FROM pedidos_productos pp</a:t>
            </a:r>
            <a:br>
              <a:rPr lang="es" sz="1500">
                <a:latin typeface="Consolas"/>
                <a:ea typeface="Consolas"/>
                <a:cs typeface="Consolas"/>
                <a:sym typeface="Consolas"/>
              </a:rPr>
            </a:br>
            <a:r>
              <a:rPr lang="es" sz="1500">
                <a:latin typeface="Consolas"/>
                <a:ea typeface="Consolas"/>
                <a:cs typeface="Consolas"/>
                <a:sym typeface="Consolas"/>
              </a:rPr>
              <a:t>	    JOIN productos pr ON pp.codproducto=pr.codigo</a:t>
            </a:r>
            <a:br>
              <a:rPr lang="es" sz="1500">
                <a:latin typeface="Consolas"/>
                <a:ea typeface="Consolas"/>
                <a:cs typeface="Consolas"/>
                <a:sym typeface="Consolas"/>
              </a:rPr>
            </a:br>
            <a:r>
              <a:rPr lang="es" sz="1500">
                <a:latin typeface="Consolas"/>
                <a:ea typeface="Consolas"/>
                <a:cs typeface="Consolas"/>
                <a:sym typeface="Consolas"/>
              </a:rPr>
              <a:t>	    JOIN pedidos p ON p.nro=pp.codpedido</a:t>
            </a:r>
            <a:br>
              <a:rPr lang="es" sz="1500">
                <a:latin typeface="Consolas"/>
                <a:ea typeface="Consolas"/>
                <a:cs typeface="Consolas"/>
                <a:sym typeface="Consolas"/>
              </a:rPr>
            </a:br>
            <a:r>
              <a:rPr lang="es" sz="1500">
                <a:latin typeface="Consolas"/>
                <a:ea typeface="Consolas"/>
                <a:cs typeface="Consolas"/>
                <a:sym typeface="Consolas"/>
              </a:rPr>
              <a:t>	GROUP BY p.nro</a:t>
            </a:r>
            <a:br>
              <a:rPr lang="es" sz="1500">
                <a:latin typeface="Consolas"/>
                <a:ea typeface="Consolas"/>
                <a:cs typeface="Consolas"/>
                <a:sym typeface="Consolas"/>
              </a:rPr>
            </a:br>
            <a:r>
              <a:rPr lang="es" sz="1500">
                <a:latin typeface="Consolas"/>
                <a:ea typeface="Consolas"/>
                <a:cs typeface="Consolas"/>
                <a:sym typeface="Consolas"/>
              </a:rPr>
              <a:t>	HAVING SUM(cant*precio)&gt;1000</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funcionan las cláusulas Having y Where?</a:t>
            </a:r>
            <a:endParaRPr/>
          </a:p>
        </p:txBody>
      </p:sp>
      <p:sp>
        <p:nvSpPr>
          <p:cNvPr id="246" name="Google Shape;246;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457200" lvl="0" indent="-327025" algn="l" rtl="0">
              <a:lnSpc>
                <a:spcPct val="105000"/>
              </a:lnSpc>
              <a:spcBef>
                <a:spcPts val="0"/>
              </a:spcBef>
              <a:spcAft>
                <a:spcPts val="0"/>
              </a:spcAft>
              <a:buSzPts val="1550"/>
              <a:buChar char="●"/>
            </a:pPr>
            <a:r>
              <a:rPr lang="es" sz="1550" b="1"/>
              <a:t>WHERE </a:t>
            </a:r>
            <a:r>
              <a:rPr lang="es" sz="1550"/>
              <a:t>opera sobre registros individuales, mientras que </a:t>
            </a:r>
            <a:r>
              <a:rPr lang="es" sz="1550" b="1"/>
              <a:t>HAVING</a:t>
            </a:r>
            <a:r>
              <a:rPr lang="es" sz="1550"/>
              <a:t> lo hace sobre un grupo de registros.</a:t>
            </a:r>
            <a:endParaRPr sz="1550"/>
          </a:p>
          <a:p>
            <a:pPr marL="457200" lvl="0" indent="-327025" algn="l" rtl="0">
              <a:lnSpc>
                <a:spcPct val="105000"/>
              </a:lnSpc>
              <a:spcBef>
                <a:spcPts val="0"/>
              </a:spcBef>
              <a:spcAft>
                <a:spcPts val="0"/>
              </a:spcAft>
              <a:buSzPts val="1550"/>
              <a:buChar char="●"/>
            </a:pPr>
            <a:r>
              <a:rPr lang="es" sz="1550"/>
              <a:t>Con </a:t>
            </a:r>
            <a:r>
              <a:rPr lang="es" sz="1550" b="1"/>
              <a:t>WHERE </a:t>
            </a:r>
            <a:r>
              <a:rPr lang="es" sz="1550"/>
              <a:t>podemos establecer una condición usando </a:t>
            </a:r>
            <a:r>
              <a:rPr lang="es" sz="1550" b="1" i="1"/>
              <a:t>registros individuales</a:t>
            </a:r>
            <a:r>
              <a:rPr lang="es" sz="1550"/>
              <a:t>, aquellos que cumplan con esta condición serán seleccionados (eliminados o actualizados). Con </a:t>
            </a:r>
            <a:r>
              <a:rPr lang="es" sz="1550" b="1"/>
              <a:t>HAVING</a:t>
            </a:r>
            <a:r>
              <a:rPr lang="es" sz="1550"/>
              <a:t> podemos establecer una condición </a:t>
            </a:r>
            <a:r>
              <a:rPr lang="es" sz="1550" b="1" i="1"/>
              <a:t>sobre un grupo de registros</a:t>
            </a:r>
            <a:r>
              <a:rPr lang="es" sz="1550"/>
              <a:t>.</a:t>
            </a:r>
            <a:endParaRPr sz="1550"/>
          </a:p>
          <a:p>
            <a:pPr marL="457200" lvl="0" indent="-327025" algn="l" rtl="0">
              <a:lnSpc>
                <a:spcPct val="105000"/>
              </a:lnSpc>
              <a:spcBef>
                <a:spcPts val="0"/>
              </a:spcBef>
              <a:spcAft>
                <a:spcPts val="0"/>
              </a:spcAft>
              <a:buSzPts val="1550"/>
              <a:buChar char="●"/>
            </a:pPr>
            <a:r>
              <a:rPr lang="es" sz="1550" b="1"/>
              <a:t>HAVING </a:t>
            </a:r>
            <a:r>
              <a:rPr lang="es" sz="1550"/>
              <a:t>acostumbra ir acompañado de la cláusula GROUP BY, dado que opera sobre los grupos que nos “retorna” GROUP BY.</a:t>
            </a:r>
            <a:endParaRPr sz="1550"/>
          </a:p>
          <a:p>
            <a:pPr marL="0" lvl="0" indent="0" algn="l" rtl="0">
              <a:lnSpc>
                <a:spcPct val="105000"/>
              </a:lnSpc>
              <a:spcBef>
                <a:spcPts val="1200"/>
              </a:spcBef>
              <a:spcAft>
                <a:spcPts val="1200"/>
              </a:spcAft>
              <a:buSzPts val="1800"/>
              <a:buNone/>
            </a:pPr>
            <a:r>
              <a:rPr lang="es" sz="1550" b="1"/>
              <a:t>¿Cuándo usar HAVING o WHERE? </a:t>
            </a:r>
            <a:r>
              <a:rPr lang="es" sz="1550"/>
              <a:t>Deberíamos usar HAVING solo cuando se vea implicado el uso de funciones de grupo (AVG, SUM, COUNT, MAX, MIN), debido a que con WHERE no podemos realizar condiciones que impliquen estas funciones.</a:t>
            </a:r>
            <a:endParaRPr sz="15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escalares</a:t>
            </a:r>
            <a:endParaRPr/>
          </a:p>
        </p:txBody>
      </p:sp>
      <p:sp>
        <p:nvSpPr>
          <p:cNvPr id="252" name="Google Shape;252;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Tras ver las funciones de agregación, vamos a ver las </a:t>
            </a:r>
            <a:r>
              <a:rPr lang="es" b="1"/>
              <a:t>funciones escalares del lenguaje de consultas</a:t>
            </a:r>
            <a:r>
              <a:rPr lang="es"/>
              <a:t>.</a:t>
            </a:r>
            <a:endParaRPr/>
          </a:p>
          <a:p>
            <a:pPr marL="0" lvl="0" indent="0" algn="l" rtl="0">
              <a:lnSpc>
                <a:spcPct val="115000"/>
              </a:lnSpc>
              <a:spcBef>
                <a:spcPts val="1200"/>
              </a:spcBef>
              <a:spcAft>
                <a:spcPts val="1200"/>
              </a:spcAft>
              <a:buSzPts val="1800"/>
              <a:buNone/>
            </a:pPr>
            <a:r>
              <a:rPr lang="es"/>
              <a:t>Al igual que en cualquier otro lenguaje de programación, SQL dispone de una serie de funciones que nos facilitan la obtención de los resultados deseados. Éstas se pueden utilizar en las cláusulas SELECT, WHERE y ORDER BY que ya hemos estudiado. Otra característica a tener en cuenta es que se pueden anidar, es decir, una función puede llamar a otra función.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escalares</a:t>
            </a:r>
            <a:endParaRPr/>
          </a:p>
        </p:txBody>
      </p:sp>
      <p:sp>
        <p:nvSpPr>
          <p:cNvPr id="258" name="Google Shape;258;p17"/>
          <p:cNvSpPr txBox="1">
            <a:spLocks noGrp="1"/>
          </p:cNvSpPr>
          <p:nvPr>
            <p:ph type="body" idx="1"/>
          </p:nvPr>
        </p:nvSpPr>
        <p:spPr>
          <a:xfrm>
            <a:off x="432025" y="1304875"/>
            <a:ext cx="8280000" cy="1656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s"/>
              <a:t>En el lenguaje SQL estándar existen básicamente </a:t>
            </a:r>
            <a:r>
              <a:rPr lang="es" b="1"/>
              <a:t>5 tipos de funciones</a:t>
            </a:r>
            <a:r>
              <a:rPr lang="es"/>
              <a:t>: </a:t>
            </a:r>
            <a:r>
              <a:rPr lang="es" b="1"/>
              <a:t>aritméticas</a:t>
            </a:r>
            <a:r>
              <a:rPr lang="es"/>
              <a:t>, de </a:t>
            </a:r>
            <a:r>
              <a:rPr lang="es" b="1"/>
              <a:t>cadenas </a:t>
            </a:r>
            <a:r>
              <a:rPr lang="es"/>
              <a:t>de caracteres, de </a:t>
            </a:r>
            <a:r>
              <a:rPr lang="es" b="1"/>
              <a:t>fechas</a:t>
            </a:r>
            <a:r>
              <a:rPr lang="es"/>
              <a:t>, de </a:t>
            </a:r>
            <a:r>
              <a:rPr lang="es" b="1"/>
              <a:t>conversión</a:t>
            </a:r>
            <a:r>
              <a:rPr lang="es"/>
              <a:t>, y </a:t>
            </a:r>
            <a:r>
              <a:rPr lang="es" b="1"/>
              <a:t>otras funciones </a:t>
            </a:r>
            <a:r>
              <a:rPr lang="es"/>
              <a:t>que no se pueden incluir en ninguno de los grupos anteriores.</a:t>
            </a:r>
            <a:endParaRPr/>
          </a:p>
          <a:p>
            <a:pPr marL="0" lvl="0" indent="0" algn="l" rtl="0">
              <a:lnSpc>
                <a:spcPct val="115000"/>
              </a:lnSpc>
              <a:spcBef>
                <a:spcPts val="1200"/>
              </a:spcBef>
              <a:spcAft>
                <a:spcPts val="1200"/>
              </a:spcAft>
              <a:buSzPct val="108108"/>
              <a:buNone/>
            </a:pPr>
            <a:r>
              <a:rPr lang="es"/>
              <a:t>Nos vamos a limitar a citar algunas de las más significativas, incluyendo una breve descripción de las mismas. </a:t>
            </a:r>
            <a:r>
              <a:rPr lang="es" u="sng">
                <a:solidFill>
                  <a:schemeClr val="accent5"/>
                </a:solidFill>
                <a:hlinkClick r:id="rId3">
                  <a:extLst>
                    <a:ext uri="{A12FA001-AC4F-418D-AE19-62706E023703}">
                      <ahyp:hlinkClr xmlns:ahyp="http://schemas.microsoft.com/office/drawing/2018/hyperlinkcolor" val="tx"/>
                    </a:ext>
                  </a:extLst>
                </a:hlinkClick>
              </a:rPr>
              <a:t>+info</a:t>
            </a:r>
            <a:endParaRPr/>
          </a:p>
        </p:txBody>
      </p:sp>
      <p:pic>
        <p:nvPicPr>
          <p:cNvPr id="259" name="Google Shape;259;p17"/>
          <p:cNvPicPr preferRelativeResize="0"/>
          <p:nvPr/>
        </p:nvPicPr>
        <p:blipFill rotWithShape="1">
          <a:blip r:embed="rId4">
            <a:alphaModFix/>
          </a:blip>
          <a:srcRect/>
          <a:stretch/>
        </p:blipFill>
        <p:spPr>
          <a:xfrm>
            <a:off x="2572050" y="2961150"/>
            <a:ext cx="3999900" cy="1599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escalares | Aritméticas</a:t>
            </a:r>
            <a:endParaRPr/>
          </a:p>
        </p:txBody>
      </p:sp>
      <p:sp>
        <p:nvSpPr>
          <p:cNvPr id="265" name="Google Shape;265;p1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b="1"/>
              <a:t>Funciones aritméticas: </a:t>
            </a:r>
            <a:r>
              <a:rPr lang="es"/>
              <a:t>Todas las funciones matemáticas devuelven NULL en caso de error. </a:t>
            </a:r>
            <a:r>
              <a:rPr lang="es" u="sng">
                <a:solidFill>
                  <a:schemeClr val="accent5"/>
                </a:solidFill>
                <a:hlinkClick r:id="rId3">
                  <a:extLst>
                    <a:ext uri="{A12FA001-AC4F-418D-AE19-62706E023703}">
                      <ahyp:hlinkClr xmlns:ahyp="http://schemas.microsoft.com/office/drawing/2018/hyperlinkcolor" val="tx"/>
                    </a:ext>
                  </a:extLst>
                </a:hlinkClick>
              </a:rPr>
              <a:t>+info</a:t>
            </a:r>
            <a:endParaRPr/>
          </a:p>
          <a:p>
            <a:pPr marL="457200" lvl="0" indent="-342900" algn="l" rtl="0">
              <a:lnSpc>
                <a:spcPct val="115000"/>
              </a:lnSpc>
              <a:spcBef>
                <a:spcPts val="1200"/>
              </a:spcBef>
              <a:spcAft>
                <a:spcPts val="0"/>
              </a:spcAft>
              <a:buSzPts val="1800"/>
              <a:buChar char="●"/>
            </a:pPr>
            <a:r>
              <a:rPr lang="es"/>
              <a:t>ABS(n): Devuelve el valor absoluto de “n”.</a:t>
            </a:r>
            <a:endParaRPr/>
          </a:p>
          <a:p>
            <a:pPr marL="457200" lvl="0" indent="-342900" algn="l" rtl="0">
              <a:lnSpc>
                <a:spcPct val="115000"/>
              </a:lnSpc>
              <a:spcBef>
                <a:spcPts val="0"/>
              </a:spcBef>
              <a:spcAft>
                <a:spcPts val="0"/>
              </a:spcAft>
              <a:buSzPts val="1800"/>
              <a:buChar char="●"/>
            </a:pPr>
            <a:r>
              <a:rPr lang="es"/>
              <a:t>ROUND(m, n): Redondea el número “m” con el número de decimales indicado en “n”, si no se indica “n” asume cero decimales.</a:t>
            </a:r>
            <a:endParaRPr/>
          </a:p>
          <a:p>
            <a:pPr marL="457200" lvl="0" indent="-342900" algn="l" rtl="0">
              <a:lnSpc>
                <a:spcPct val="115000"/>
              </a:lnSpc>
              <a:spcBef>
                <a:spcPts val="0"/>
              </a:spcBef>
              <a:spcAft>
                <a:spcPts val="0"/>
              </a:spcAft>
              <a:buSzPts val="1800"/>
              <a:buChar char="●"/>
            </a:pPr>
            <a:r>
              <a:rPr lang="es"/>
              <a:t>SQRT(n): Devuelve la raíz cuadrada del parámetro que se le pase.</a:t>
            </a:r>
            <a:endParaRPr/>
          </a:p>
          <a:p>
            <a:pPr marL="457200" lvl="0" indent="-342900" algn="l" rtl="0">
              <a:lnSpc>
                <a:spcPct val="115000"/>
              </a:lnSpc>
              <a:spcBef>
                <a:spcPts val="0"/>
              </a:spcBef>
              <a:spcAft>
                <a:spcPts val="0"/>
              </a:spcAft>
              <a:buSzPts val="1800"/>
              <a:buChar char="●"/>
            </a:pPr>
            <a:r>
              <a:rPr lang="es"/>
              <a:t>POWER(m, n): Devuelve la potencia de “m” elevada al exponente “n”.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escalares | Cadenas</a:t>
            </a:r>
            <a:endParaRPr/>
          </a:p>
        </p:txBody>
      </p:sp>
      <p:sp>
        <p:nvSpPr>
          <p:cNvPr id="271" name="Google Shape;271;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77500"/>
          </a:bodyPr>
          <a:lstStyle/>
          <a:p>
            <a:pPr marL="0" lvl="0" indent="0" algn="l" rtl="0">
              <a:lnSpc>
                <a:spcPct val="115000"/>
              </a:lnSpc>
              <a:spcBef>
                <a:spcPts val="0"/>
              </a:spcBef>
              <a:spcAft>
                <a:spcPts val="0"/>
              </a:spcAft>
              <a:buSzPct val="129032"/>
              <a:buNone/>
            </a:pPr>
            <a:r>
              <a:rPr lang="es" b="1"/>
              <a:t>Funciones de cadenas: </a:t>
            </a:r>
            <a:r>
              <a:rPr lang="es"/>
              <a:t>Para funciones que operan en posiciones de cadena, la primera posición se numera 1. </a:t>
            </a:r>
            <a:r>
              <a:rPr lang="es" u="sng">
                <a:solidFill>
                  <a:schemeClr val="hlink"/>
                </a:solidFill>
                <a:hlinkClick r:id="rId3"/>
              </a:rPr>
              <a:t>+info</a:t>
            </a:r>
            <a:endParaRPr/>
          </a:p>
          <a:p>
            <a:pPr marL="457200" lvl="0" indent="-317182" algn="l" rtl="0">
              <a:lnSpc>
                <a:spcPct val="115000"/>
              </a:lnSpc>
              <a:spcBef>
                <a:spcPts val="1200"/>
              </a:spcBef>
              <a:spcAft>
                <a:spcPts val="0"/>
              </a:spcAft>
              <a:buSzPct val="100000"/>
              <a:buChar char="●"/>
            </a:pPr>
            <a:r>
              <a:rPr lang="es"/>
              <a:t>LOWER(c): Devuelve la cadena “c” con todas las letras convertidas a minúsculas.</a:t>
            </a:r>
            <a:endParaRPr/>
          </a:p>
          <a:p>
            <a:pPr marL="457200" lvl="0" indent="-317182" algn="l" rtl="0">
              <a:lnSpc>
                <a:spcPct val="115000"/>
              </a:lnSpc>
              <a:spcBef>
                <a:spcPts val="0"/>
              </a:spcBef>
              <a:spcAft>
                <a:spcPts val="0"/>
              </a:spcAft>
              <a:buSzPct val="100000"/>
              <a:buChar char="●"/>
            </a:pPr>
            <a:r>
              <a:rPr lang="es"/>
              <a:t>UPPER(c): Devuelve la cadena “c” con todas las letras convertidas a mayúsculas.</a:t>
            </a:r>
            <a:endParaRPr/>
          </a:p>
          <a:p>
            <a:pPr marL="457200" lvl="0" indent="-317182" algn="l" rtl="0">
              <a:lnSpc>
                <a:spcPct val="115000"/>
              </a:lnSpc>
              <a:spcBef>
                <a:spcPts val="0"/>
              </a:spcBef>
              <a:spcAft>
                <a:spcPts val="0"/>
              </a:spcAft>
              <a:buSzPct val="100000"/>
              <a:buChar char="●"/>
            </a:pPr>
            <a:r>
              <a:rPr lang="es"/>
              <a:t>LTRIM(c): Elimina los espacios por la izquierda de la cadena “c”.</a:t>
            </a:r>
            <a:endParaRPr/>
          </a:p>
          <a:p>
            <a:pPr marL="457200" lvl="0" indent="-317182" algn="l" rtl="0">
              <a:lnSpc>
                <a:spcPct val="115000"/>
              </a:lnSpc>
              <a:spcBef>
                <a:spcPts val="0"/>
              </a:spcBef>
              <a:spcAft>
                <a:spcPts val="0"/>
              </a:spcAft>
              <a:buSzPct val="100000"/>
              <a:buChar char="●"/>
            </a:pPr>
            <a:r>
              <a:rPr lang="es"/>
              <a:t>RTRIM(c): Elimina los espacios por la derecha de la cadena “c”.</a:t>
            </a:r>
            <a:endParaRPr/>
          </a:p>
          <a:p>
            <a:pPr marL="457200" lvl="0" indent="-317182" algn="l" rtl="0">
              <a:lnSpc>
                <a:spcPct val="115000"/>
              </a:lnSpc>
              <a:spcBef>
                <a:spcPts val="0"/>
              </a:spcBef>
              <a:spcAft>
                <a:spcPts val="0"/>
              </a:spcAft>
              <a:buSzPct val="100000"/>
              <a:buChar char="●"/>
            </a:pPr>
            <a:r>
              <a:rPr lang="es"/>
              <a:t>REPLACE(c, b, s): Sustituye en la cadena “c” el valor buscado “b” por el valor indicado en “s”.</a:t>
            </a:r>
            <a:endParaRPr/>
          </a:p>
          <a:p>
            <a:pPr marL="457200" lvl="0" indent="-317182" algn="l" rtl="0">
              <a:lnSpc>
                <a:spcPct val="115000"/>
              </a:lnSpc>
              <a:spcBef>
                <a:spcPts val="0"/>
              </a:spcBef>
              <a:spcAft>
                <a:spcPts val="0"/>
              </a:spcAft>
              <a:buSzPct val="100000"/>
              <a:buChar char="●"/>
            </a:pPr>
            <a:r>
              <a:rPr lang="es"/>
              <a:t>LEFT(c, n): Devuelve “n” caracteres por la izquierda de la cadena “c”.</a:t>
            </a:r>
            <a:endParaRPr/>
          </a:p>
          <a:p>
            <a:pPr marL="457200" lvl="0" indent="-317182" algn="l" rtl="0">
              <a:lnSpc>
                <a:spcPct val="115000"/>
              </a:lnSpc>
              <a:spcBef>
                <a:spcPts val="0"/>
              </a:spcBef>
              <a:spcAft>
                <a:spcPts val="0"/>
              </a:spcAft>
              <a:buSzPct val="100000"/>
              <a:buChar char="●"/>
            </a:pPr>
            <a:r>
              <a:rPr lang="es"/>
              <a:t>RIGHT(c, n): Devuelve “n” caracteres por la derecha de la cadena “c”.</a:t>
            </a:r>
            <a:endParaRPr/>
          </a:p>
          <a:p>
            <a:pPr marL="457200" lvl="0" indent="-317182" algn="l" rtl="0">
              <a:lnSpc>
                <a:spcPct val="115000"/>
              </a:lnSpc>
              <a:spcBef>
                <a:spcPts val="0"/>
              </a:spcBef>
              <a:spcAft>
                <a:spcPts val="0"/>
              </a:spcAft>
              <a:buSzPct val="100000"/>
              <a:buChar char="●"/>
            </a:pPr>
            <a:r>
              <a:rPr lang="es"/>
              <a:t>SUBSTRING(c, m, n): Devuelve una sub-cadena obtenida de la cadena “c”, a partir de la posición “m” y tomando “n” caracteres.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JOIN y Subconsultas</a:t>
            </a:r>
            <a:endParaRPr b="0"/>
          </a:p>
        </p:txBody>
      </p:sp>
      <p:pic>
        <p:nvPicPr>
          <p:cNvPr id="151" name="Google Shape;151;p2"/>
          <p:cNvPicPr preferRelativeResize="0"/>
          <p:nvPr/>
        </p:nvPicPr>
        <p:blipFill rotWithShape="1">
          <a:blip r:embed="rId3">
            <a:alphaModFix/>
          </a:blip>
          <a:srcRect/>
          <a:stretch/>
        </p:blipFill>
        <p:spPr>
          <a:xfrm>
            <a:off x="4214825" y="2868475"/>
            <a:ext cx="714375"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escalares | Fechas</a:t>
            </a:r>
            <a:endParaRPr/>
          </a:p>
        </p:txBody>
      </p:sp>
      <p:sp>
        <p:nvSpPr>
          <p:cNvPr id="277" name="Google Shape;277;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a:t>Funciones de manejo de fechas:</a:t>
            </a:r>
            <a:r>
              <a:rPr lang="es"/>
              <a:t> Las funciones que esperan valores de fecha generalmente aceptan valores de fecha y hora e ignoran la parte de la hora. Las funciones que esperan valores de hora generalmente aceptan valores de fecha y hora e ignoran la parte de la fecha. </a:t>
            </a:r>
            <a:r>
              <a:rPr lang="es" u="sng">
                <a:solidFill>
                  <a:schemeClr val="accent5"/>
                </a:solidFill>
                <a:hlinkClick r:id="rId3">
                  <a:extLst>
                    <a:ext uri="{A12FA001-AC4F-418D-AE19-62706E023703}">
                      <ahyp:hlinkClr xmlns:ahyp="http://schemas.microsoft.com/office/drawing/2018/hyperlinkcolor" val="tx"/>
                    </a:ext>
                  </a:extLst>
                </a:hlinkClick>
              </a:rPr>
              <a:t>+info</a:t>
            </a:r>
            <a:endParaRPr/>
          </a:p>
          <a:p>
            <a:pPr marL="457200" lvl="0" indent="-342900" algn="l" rtl="0">
              <a:lnSpc>
                <a:spcPct val="115000"/>
              </a:lnSpc>
              <a:spcBef>
                <a:spcPts val="1200"/>
              </a:spcBef>
              <a:spcAft>
                <a:spcPts val="0"/>
              </a:spcAft>
              <a:buSzPts val="1800"/>
              <a:buChar char="●"/>
            </a:pPr>
            <a:r>
              <a:rPr lang="es"/>
              <a:t>YEAR(d): Devuelve el año correspondiente de la fecha “d”.</a:t>
            </a:r>
            <a:endParaRPr/>
          </a:p>
          <a:p>
            <a:pPr marL="457200" lvl="0" indent="-342900" algn="l" rtl="0">
              <a:lnSpc>
                <a:spcPct val="115000"/>
              </a:lnSpc>
              <a:spcBef>
                <a:spcPts val="0"/>
              </a:spcBef>
              <a:spcAft>
                <a:spcPts val="0"/>
              </a:spcAft>
              <a:buSzPts val="1800"/>
              <a:buChar char="●"/>
            </a:pPr>
            <a:r>
              <a:rPr lang="es"/>
              <a:t>MONTH(d): Devuelve el mes de la fecha “d”.</a:t>
            </a:r>
            <a:endParaRPr/>
          </a:p>
          <a:p>
            <a:pPr marL="457200" lvl="0" indent="-342900" algn="l" rtl="0">
              <a:lnSpc>
                <a:spcPct val="115000"/>
              </a:lnSpc>
              <a:spcBef>
                <a:spcPts val="0"/>
              </a:spcBef>
              <a:spcAft>
                <a:spcPts val="0"/>
              </a:spcAft>
              <a:buSzPts val="1800"/>
              <a:buChar char="●"/>
            </a:pPr>
            <a:r>
              <a:rPr lang="es"/>
              <a:t>DAY(d): Devuelve el día del mes de la fecha “d”.</a:t>
            </a:r>
            <a:endParaRPr/>
          </a:p>
          <a:p>
            <a:pPr marL="457200" lvl="0" indent="-342900" algn="l" rtl="0">
              <a:lnSpc>
                <a:spcPct val="115000"/>
              </a:lnSpc>
              <a:spcBef>
                <a:spcPts val="0"/>
              </a:spcBef>
              <a:spcAft>
                <a:spcPts val="0"/>
              </a:spcAft>
              <a:buSzPts val="1800"/>
              <a:buChar char="●"/>
            </a:pPr>
            <a:r>
              <a:rPr lang="es"/>
              <a:t>DATE_ADD(): Agrega valores de tiempo (intervalos) a un valor de fecha.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Funciones escalares | Conversión</a:t>
            </a:r>
            <a:endParaRPr/>
          </a:p>
        </p:txBody>
      </p:sp>
      <p:sp>
        <p:nvSpPr>
          <p:cNvPr id="283" name="Google Shape;283;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Clr>
                <a:schemeClr val="dk1"/>
              </a:buClr>
              <a:buSzPct val="61110"/>
              <a:buFont typeface="Arial"/>
              <a:buNone/>
            </a:pPr>
            <a:r>
              <a:rPr lang="es" b="1"/>
              <a:t>Funciones de conversión: </a:t>
            </a:r>
            <a:r>
              <a:rPr lang="es"/>
              <a:t>Estas funciones suelen ser específicas de cada gestor de datos, ya que cada SGBD (SQL Server, Oracle, MySQL) utiliza nombres diferentes para los distintos tipos de datos (aunque existen similitudes se dan muchas diferencias).</a:t>
            </a:r>
            <a:endParaRPr/>
          </a:p>
          <a:p>
            <a:pPr marL="0" lvl="0" indent="0" algn="l" rtl="0">
              <a:lnSpc>
                <a:spcPct val="115000"/>
              </a:lnSpc>
              <a:spcBef>
                <a:spcPts val="1200"/>
              </a:spcBef>
              <a:spcAft>
                <a:spcPts val="0"/>
              </a:spcAft>
              <a:buClr>
                <a:schemeClr val="dk1"/>
              </a:buClr>
              <a:buSzPct val="61110"/>
              <a:buFont typeface="Arial"/>
              <a:buNone/>
            </a:pPr>
            <a:r>
              <a:rPr lang="es"/>
              <a:t>Las funciones de conversión nos permiten cambiar valores de un tipo de datos a otro. Por ejemplo, si tenemos una cadena y sabemos que contiene una fecha, podemos convertirla al tipo de datos fecha.</a:t>
            </a:r>
            <a:endParaRPr/>
          </a:p>
          <a:p>
            <a:pPr marL="0" lvl="0" indent="0" algn="l" rtl="0">
              <a:lnSpc>
                <a:spcPct val="115000"/>
              </a:lnSpc>
              <a:spcBef>
                <a:spcPts val="1200"/>
              </a:spcBef>
              <a:spcAft>
                <a:spcPts val="0"/>
              </a:spcAft>
              <a:buSzPct val="129032"/>
              <a:buNone/>
            </a:pPr>
            <a:r>
              <a:rPr lang="es"/>
              <a:t>En </a:t>
            </a:r>
            <a:r>
              <a:rPr lang="es" b="1"/>
              <a:t>MySQL</a:t>
            </a:r>
            <a:r>
              <a:rPr lang="es"/>
              <a:t>, por ejemplo,  solucionamos la mayor parte de las conversiones con la función </a:t>
            </a:r>
            <a:r>
              <a:rPr lang="es" b="1"/>
              <a:t>CAST</a:t>
            </a:r>
            <a:r>
              <a:rPr lang="es"/>
              <a:t>. </a:t>
            </a:r>
            <a:r>
              <a:rPr lang="es" u="sng">
                <a:solidFill>
                  <a:schemeClr val="hlink"/>
                </a:solidFill>
                <a:hlinkClick r:id="rId3"/>
              </a:rPr>
              <a:t>+info</a:t>
            </a:r>
            <a:endParaRPr/>
          </a:p>
          <a:p>
            <a:pPr marL="0" lvl="0" indent="0" algn="l" rtl="0">
              <a:lnSpc>
                <a:spcPct val="115000"/>
              </a:lnSpc>
              <a:spcBef>
                <a:spcPts val="1200"/>
              </a:spcBef>
              <a:spcAft>
                <a:spcPts val="0"/>
              </a:spcAft>
              <a:buSzPct val="129032"/>
              <a:buNone/>
            </a:pPr>
            <a:r>
              <a:rPr lang="es"/>
              <a:t>Ejemplo:</a:t>
            </a:r>
            <a:endParaRPr/>
          </a:p>
          <a:p>
            <a:pPr marL="0" lvl="0" indent="0" algn="l" rtl="0">
              <a:lnSpc>
                <a:spcPct val="115000"/>
              </a:lnSpc>
              <a:spcBef>
                <a:spcPts val="1200"/>
              </a:spcBef>
              <a:spcAft>
                <a:spcPts val="0"/>
              </a:spcAft>
              <a:buSzPct val="129032"/>
              <a:buNone/>
            </a:pPr>
            <a:endParaRPr/>
          </a:p>
          <a:p>
            <a:pPr marL="0" lvl="0" indent="0" algn="l" rtl="0">
              <a:lnSpc>
                <a:spcPct val="115000"/>
              </a:lnSpc>
              <a:spcBef>
                <a:spcPts val="1200"/>
              </a:spcBef>
              <a:spcAft>
                <a:spcPts val="1200"/>
              </a:spcAft>
              <a:buSzPct val="129032"/>
              <a:buNone/>
            </a:pPr>
            <a:endParaRPr/>
          </a:p>
        </p:txBody>
      </p:sp>
      <p:pic>
        <p:nvPicPr>
          <p:cNvPr id="284" name="Google Shape;284;p21"/>
          <p:cNvPicPr preferRelativeResize="0"/>
          <p:nvPr/>
        </p:nvPicPr>
        <p:blipFill rotWithShape="1">
          <a:blip r:embed="rId4">
            <a:alphaModFix/>
          </a:blip>
          <a:srcRect/>
          <a:stretch/>
        </p:blipFill>
        <p:spPr>
          <a:xfrm>
            <a:off x="1490223" y="3493023"/>
            <a:ext cx="4075175" cy="112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Subconsultas</a:t>
            </a:r>
            <a:endParaRPr/>
          </a:p>
        </p:txBody>
      </p:sp>
      <p:sp>
        <p:nvSpPr>
          <p:cNvPr id="290" name="Google Shape;290;p22"/>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a:t>Consiste en utilizar los resultados de una consulta dentro de otra, que se considera la principal. Esta posibilidad fue la razón original para la palabra “estructurada” en el nombre Lenguaje de Consultas Estructuradas (</a:t>
            </a:r>
            <a:r>
              <a:rPr lang="es" sz="1500" i="1"/>
              <a:t>Structured Query Language, SQL</a:t>
            </a:r>
            <a:r>
              <a:rPr lang="es" sz="1500"/>
              <a:t>).</a:t>
            </a:r>
            <a:endParaRPr sz="1500"/>
          </a:p>
          <a:p>
            <a:pPr marL="0" lvl="0" indent="0" algn="l" rtl="0">
              <a:lnSpc>
                <a:spcPct val="115000"/>
              </a:lnSpc>
              <a:spcBef>
                <a:spcPts val="1200"/>
              </a:spcBef>
              <a:spcAft>
                <a:spcPts val="0"/>
              </a:spcAft>
              <a:buSzPts val="1800"/>
              <a:buNone/>
            </a:pPr>
            <a:endParaRPr sz="1500"/>
          </a:p>
          <a:p>
            <a:pPr marL="0" lvl="0" indent="0" algn="l" rtl="0">
              <a:lnSpc>
                <a:spcPct val="115000"/>
              </a:lnSpc>
              <a:spcBef>
                <a:spcPts val="1200"/>
              </a:spcBef>
              <a:spcAft>
                <a:spcPts val="0"/>
              </a:spcAft>
              <a:buSzPts val="1800"/>
              <a:buNone/>
            </a:pPr>
            <a:endParaRPr sz="1500"/>
          </a:p>
          <a:p>
            <a:pPr marL="0" lvl="0" indent="0" algn="l" rtl="0">
              <a:lnSpc>
                <a:spcPct val="115000"/>
              </a:lnSpc>
              <a:spcBef>
                <a:spcPts val="1200"/>
              </a:spcBef>
              <a:spcAft>
                <a:spcPts val="1200"/>
              </a:spcAft>
              <a:buSzPts val="1800"/>
              <a:buNone/>
            </a:pPr>
            <a:r>
              <a:rPr lang="es" sz="1500"/>
              <a:t>En este ejemplo la consulta principal es </a:t>
            </a:r>
            <a:r>
              <a:rPr lang="es" sz="1500" b="1"/>
              <a:t>SELECT... FROM empleados</a:t>
            </a:r>
            <a:r>
              <a:rPr lang="es" sz="1500"/>
              <a:t>.</a:t>
            </a:r>
            <a:br>
              <a:rPr lang="es" sz="1500"/>
            </a:br>
            <a:r>
              <a:rPr lang="es" sz="1500"/>
              <a:t>La subconsulta es (</a:t>
            </a:r>
            <a:r>
              <a:rPr lang="es" sz="1500" b="1"/>
              <a:t>SELECT MIN (fechapedido) FROM pedidos WHERE rep = numemp</a:t>
            </a:r>
            <a:r>
              <a:rPr lang="es" sz="1500"/>
              <a:t>).</a:t>
            </a:r>
            <a:br>
              <a:rPr lang="es" sz="1500"/>
            </a:br>
            <a:r>
              <a:rPr lang="es" sz="1500"/>
              <a:t>En esta subconsulta tenemos una referencia externa (numemp) es un campo de la tabla empleados (origen de la consulta principal).</a:t>
            </a:r>
            <a:endParaRPr sz="1500"/>
          </a:p>
        </p:txBody>
      </p:sp>
      <p:pic>
        <p:nvPicPr>
          <p:cNvPr id="291" name="Google Shape;291;p22"/>
          <p:cNvPicPr preferRelativeResize="0"/>
          <p:nvPr/>
        </p:nvPicPr>
        <p:blipFill rotWithShape="1">
          <a:blip r:embed="rId3">
            <a:alphaModFix/>
          </a:blip>
          <a:srcRect/>
          <a:stretch/>
        </p:blipFill>
        <p:spPr>
          <a:xfrm>
            <a:off x="432025" y="2389250"/>
            <a:ext cx="8279999" cy="4506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Subconsultas</a:t>
            </a:r>
            <a:endParaRPr/>
          </a:p>
        </p:txBody>
      </p:sp>
      <p:sp>
        <p:nvSpPr>
          <p:cNvPr id="297" name="Google Shape;297;p23"/>
          <p:cNvSpPr txBox="1">
            <a:spLocks noGrp="1"/>
          </p:cNvSpPr>
          <p:nvPr>
            <p:ph type="body" idx="1"/>
          </p:nvPr>
        </p:nvSpPr>
        <p:spPr>
          <a:xfrm>
            <a:off x="432000"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500" b="1"/>
              <a:t>¿Qué pasa cuando se ejecuta la consulta principal?</a:t>
            </a:r>
            <a:endParaRPr sz="1500" b="1"/>
          </a:p>
          <a:p>
            <a:pPr marL="457200" lvl="0" indent="-323850" algn="l" rtl="0">
              <a:lnSpc>
                <a:spcPct val="115000"/>
              </a:lnSpc>
              <a:spcBef>
                <a:spcPts val="1200"/>
              </a:spcBef>
              <a:spcAft>
                <a:spcPts val="0"/>
              </a:spcAft>
              <a:buSzPts val="1500"/>
              <a:buChar char="●"/>
            </a:pPr>
            <a:r>
              <a:rPr lang="es" sz="1500"/>
              <a:t>Se toma el primer empleado y se calcula la subconsulta sustituyendo </a:t>
            </a:r>
            <a:r>
              <a:rPr lang="es" sz="1500" b="1"/>
              <a:t>numemp </a:t>
            </a:r>
            <a:r>
              <a:rPr lang="es" sz="1500"/>
              <a:t>por el valor que tiene en el primer empleado. La subconsulta obtiene la fecha más antigua en los pedidos del </a:t>
            </a:r>
            <a:r>
              <a:rPr lang="es" sz="1500" b="1"/>
              <a:t>rep = 101</a:t>
            </a:r>
            <a:r>
              <a:rPr lang="es" sz="1500"/>
              <a:t>,</a:t>
            </a:r>
            <a:endParaRPr sz="1500"/>
          </a:p>
          <a:p>
            <a:pPr marL="457200" lvl="0" indent="-323850" algn="l" rtl="0">
              <a:lnSpc>
                <a:spcPct val="115000"/>
              </a:lnSpc>
              <a:spcBef>
                <a:spcPts val="0"/>
              </a:spcBef>
              <a:spcAft>
                <a:spcPts val="0"/>
              </a:spcAft>
              <a:buSzPts val="1500"/>
              <a:buChar char="●"/>
            </a:pPr>
            <a:r>
              <a:rPr lang="es" sz="1500"/>
              <a:t>Se toma el segundo empleado y se calcula la subconsulta con </a:t>
            </a:r>
            <a:r>
              <a:rPr lang="es" sz="1500" b="1"/>
              <a:t>numemp = 102</a:t>
            </a:r>
            <a:r>
              <a:rPr lang="es" sz="1500"/>
              <a:t> (</a:t>
            </a:r>
            <a:r>
              <a:rPr lang="es" sz="1500" b="1"/>
              <a:t>numemp </a:t>
            </a:r>
            <a:r>
              <a:rPr lang="es" sz="1500"/>
              <a:t>del segundo empleado)... y así sucesivamente hasta llegar al último empleado.</a:t>
            </a:r>
            <a:endParaRPr sz="1500"/>
          </a:p>
          <a:p>
            <a:pPr marL="457200" lvl="0" indent="-323850" algn="l" rtl="0">
              <a:lnSpc>
                <a:spcPct val="115000"/>
              </a:lnSpc>
              <a:spcBef>
                <a:spcPts val="0"/>
              </a:spcBef>
              <a:spcAft>
                <a:spcPts val="0"/>
              </a:spcAft>
              <a:buSzPts val="1500"/>
              <a:buChar char="●"/>
            </a:pPr>
            <a:r>
              <a:rPr lang="es" sz="1500"/>
              <a:t>Al final obtenemos una lista con el número, nombre y fecha del primer pedido de cada empleado.</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Operador EXISTS</a:t>
            </a:r>
            <a:endParaRPr/>
          </a:p>
        </p:txBody>
      </p:sp>
      <p:sp>
        <p:nvSpPr>
          <p:cNvPr id="303" name="Google Shape;303;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El operador </a:t>
            </a:r>
            <a:r>
              <a:rPr lang="es" b="1"/>
              <a:t>EXISTS </a:t>
            </a:r>
            <a:r>
              <a:rPr lang="es"/>
              <a:t>se utiliza para probar la existencia de cualquier registro en una subconsulta. El operador EXISTS devuelve VERDADERO si la subconsulta devuelve uno o más registros.</a:t>
            </a:r>
            <a:endParaRPr/>
          </a:p>
          <a:p>
            <a:pPr marL="457200" lvl="0" indent="0" algn="l" rtl="0">
              <a:lnSpc>
                <a:spcPct val="100000"/>
              </a:lnSpc>
              <a:spcBef>
                <a:spcPts val="1200"/>
              </a:spcBef>
              <a:spcAft>
                <a:spcPts val="0"/>
              </a:spcAft>
              <a:buClr>
                <a:schemeClr val="dk1"/>
              </a:buClr>
              <a:buSzPts val="1100"/>
              <a:buFont typeface="Arial"/>
              <a:buNone/>
            </a:pPr>
            <a:r>
              <a:rPr lang="es">
                <a:latin typeface="Consolas"/>
                <a:ea typeface="Consolas"/>
                <a:cs typeface="Consolas"/>
                <a:sym typeface="Consolas"/>
              </a:rPr>
              <a:t>SELECT column_name(s)</a:t>
            </a:r>
            <a:endParaRPr>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s">
                <a:latin typeface="Consolas"/>
                <a:ea typeface="Consolas"/>
                <a:cs typeface="Consolas"/>
                <a:sym typeface="Consolas"/>
              </a:rPr>
              <a:t>FROM table_name</a:t>
            </a:r>
            <a:endParaRPr>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s">
                <a:latin typeface="Consolas"/>
                <a:ea typeface="Consolas"/>
                <a:cs typeface="Consolas"/>
                <a:sym typeface="Consolas"/>
              </a:rPr>
              <a:t>WHERE EXISTS</a:t>
            </a:r>
            <a:endParaRPr>
              <a:latin typeface="Consolas"/>
              <a:ea typeface="Consolas"/>
              <a:cs typeface="Consolas"/>
              <a:sym typeface="Consolas"/>
            </a:endParaRPr>
          </a:p>
          <a:p>
            <a:pPr marL="457200" lvl="0" indent="0" algn="l" rtl="0">
              <a:lnSpc>
                <a:spcPct val="100000"/>
              </a:lnSpc>
              <a:spcBef>
                <a:spcPts val="0"/>
              </a:spcBef>
              <a:spcAft>
                <a:spcPts val="0"/>
              </a:spcAft>
              <a:buSzPts val="1800"/>
              <a:buNone/>
            </a:pPr>
            <a:r>
              <a:rPr lang="es">
                <a:latin typeface="Consolas"/>
                <a:ea typeface="Consolas"/>
                <a:cs typeface="Consolas"/>
                <a:sym typeface="Consolas"/>
              </a:rPr>
              <a:t>    (SELECT column_name FROM table_name WHERE condition);</a:t>
            </a:r>
            <a:endParaRPr>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EXISTS</a:t>
            </a:r>
            <a:endParaRPr/>
          </a:p>
        </p:txBody>
      </p:sp>
      <p:sp>
        <p:nvSpPr>
          <p:cNvPr id="309" name="Google Shape;309;p2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La siguiente instrucción SQL devuelve VERDADERO y enumera los proveedores con un precio de producto inferior a 20:</a:t>
            </a:r>
            <a:endParaRPr/>
          </a:p>
          <a:p>
            <a:pPr marL="457200" lvl="0" indent="0" algn="l" rtl="0">
              <a:lnSpc>
                <a:spcPct val="100000"/>
              </a:lnSpc>
              <a:spcBef>
                <a:spcPts val="1200"/>
              </a:spcBef>
              <a:spcAft>
                <a:spcPts val="0"/>
              </a:spcAft>
              <a:buClr>
                <a:schemeClr val="dk1"/>
              </a:buClr>
              <a:buSzPts val="1100"/>
              <a:buFont typeface="Arial"/>
              <a:buNone/>
            </a:pPr>
            <a:r>
              <a:rPr lang="es">
                <a:latin typeface="Consolas"/>
                <a:ea typeface="Consolas"/>
                <a:cs typeface="Consolas"/>
                <a:sym typeface="Consolas"/>
              </a:rPr>
              <a:t>SELECT SupplierName</a:t>
            </a:r>
            <a:endParaRPr>
              <a:latin typeface="Consolas"/>
              <a:ea typeface="Consolas"/>
              <a:cs typeface="Consolas"/>
              <a:sym typeface="Consolas"/>
            </a:endParaRPr>
          </a:p>
          <a:p>
            <a:pPr marL="457200" lvl="0" indent="0" algn="l" rtl="0">
              <a:lnSpc>
                <a:spcPct val="100000"/>
              </a:lnSpc>
              <a:spcBef>
                <a:spcPts val="0"/>
              </a:spcBef>
              <a:spcAft>
                <a:spcPts val="0"/>
              </a:spcAft>
              <a:buClr>
                <a:schemeClr val="dk1"/>
              </a:buClr>
              <a:buSzPts val="1100"/>
              <a:buFont typeface="Arial"/>
              <a:buNone/>
            </a:pPr>
            <a:r>
              <a:rPr lang="es">
                <a:latin typeface="Consolas"/>
                <a:ea typeface="Consolas"/>
                <a:cs typeface="Consolas"/>
                <a:sym typeface="Consolas"/>
              </a:rPr>
              <a:t>FROM Suppliers</a:t>
            </a:r>
            <a:endParaRPr>
              <a:latin typeface="Consolas"/>
              <a:ea typeface="Consolas"/>
              <a:cs typeface="Consolas"/>
              <a:sym typeface="Consolas"/>
            </a:endParaRPr>
          </a:p>
          <a:p>
            <a:pPr marL="457200" lvl="0" indent="0" algn="l" rtl="0">
              <a:lnSpc>
                <a:spcPct val="100000"/>
              </a:lnSpc>
              <a:spcBef>
                <a:spcPts val="0"/>
              </a:spcBef>
              <a:spcAft>
                <a:spcPts val="0"/>
              </a:spcAft>
              <a:buSzPts val="1800"/>
              <a:buNone/>
            </a:pPr>
            <a:r>
              <a:rPr lang="es">
                <a:latin typeface="Consolas"/>
                <a:ea typeface="Consolas"/>
                <a:cs typeface="Consolas"/>
                <a:sym typeface="Consolas"/>
              </a:rPr>
              <a:t>WHERE EXISTS (SELECT ProductName FROM Products WHERE Products.SupplierID = Suppliers.supplierID AND Price &lt; 20);</a:t>
            </a:r>
            <a:endParaRPr>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6"/>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500"/>
              <a:buNone/>
            </a:pPr>
            <a:r>
              <a:rPr lang="es"/>
              <a:t>Síntesis SQL</a:t>
            </a:r>
            <a:endParaRPr/>
          </a:p>
        </p:txBody>
      </p:sp>
      <p:pic>
        <p:nvPicPr>
          <p:cNvPr id="315" name="Google Shape;315;p26"/>
          <p:cNvPicPr preferRelativeResize="0"/>
          <p:nvPr/>
        </p:nvPicPr>
        <p:blipFill rotWithShape="1">
          <a:blip r:embed="rId3">
            <a:alphaModFix/>
          </a:blip>
          <a:srcRect/>
          <a:stretch/>
        </p:blipFill>
        <p:spPr>
          <a:xfrm>
            <a:off x="1674688" y="439409"/>
            <a:ext cx="5794624" cy="42646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8"/>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327" name="Google Shape;327;p28"/>
          <p:cNvSpPr txBox="1"/>
          <p:nvPr/>
        </p:nvSpPr>
        <p:spPr>
          <a:xfrm>
            <a:off x="432000" y="1297200"/>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Material extra: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none" strike="noStrike" cap="none">
                <a:solidFill>
                  <a:srgbClr val="595959"/>
                </a:solidFill>
                <a:latin typeface="Montserrat"/>
                <a:ea typeface="Montserrat"/>
                <a:cs typeface="Montserrat"/>
                <a:sym typeface="Montserrat"/>
              </a:rPr>
              <a:t>Campusmvp.es: </a:t>
            </a:r>
            <a:r>
              <a:rPr lang="es" sz="1500" b="0" i="0" u="sng" strike="noStrike" cap="none">
                <a:solidFill>
                  <a:schemeClr val="hlink"/>
                </a:solidFill>
                <a:latin typeface="Montserrat"/>
                <a:ea typeface="Montserrat"/>
                <a:cs typeface="Montserrat"/>
                <a:sym typeface="Montserrat"/>
                <a:hlinkClick r:id="rId3"/>
              </a:rPr>
              <a:t>Funciones de agregación</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none" strike="noStrike" cap="none">
                <a:solidFill>
                  <a:srgbClr val="595959"/>
                </a:solidFill>
                <a:latin typeface="Montserrat"/>
                <a:ea typeface="Montserrat"/>
                <a:cs typeface="Montserrat"/>
                <a:sym typeface="Montserrat"/>
              </a:rPr>
              <a:t>Base de datos en SQL (</a:t>
            </a:r>
            <a:r>
              <a:rPr lang="es" sz="1500" b="0" i="0" u="sng" strike="noStrike" cap="none">
                <a:solidFill>
                  <a:schemeClr val="hlink"/>
                </a:solidFill>
                <a:latin typeface="Montserrat"/>
                <a:ea typeface="Montserrat"/>
                <a:cs typeface="Montserrat"/>
                <a:sym typeface="Montserrat"/>
                <a:hlinkClick r:id="rId4"/>
              </a:rPr>
              <a:t>curso</a:t>
            </a:r>
            <a:r>
              <a:rPr lang="es" sz="1500" b="0" i="0" u="none" strike="noStrike" cap="none">
                <a:solidFill>
                  <a:srgbClr val="595959"/>
                </a:solidFill>
                <a:latin typeface="Montserrat"/>
                <a:ea typeface="Montserrat"/>
                <a:cs typeface="Montserrat"/>
                <a:sym typeface="Montserrat"/>
              </a:rPr>
              <a:t>)</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none" strike="noStrike" cap="none">
                <a:solidFill>
                  <a:srgbClr val="595959"/>
                </a:solidFill>
                <a:latin typeface="Montserrat"/>
                <a:ea typeface="Montserrat"/>
                <a:cs typeface="Montserrat"/>
                <a:sym typeface="Montserrat"/>
              </a:rPr>
              <a:t>SQL desde cero (</a:t>
            </a:r>
            <a:r>
              <a:rPr lang="es" sz="1500" b="0" i="0" u="sng" strike="noStrike" cap="none">
                <a:solidFill>
                  <a:schemeClr val="hlink"/>
                </a:solidFill>
                <a:latin typeface="Montserrat"/>
                <a:ea typeface="Montserrat"/>
                <a:cs typeface="Montserrat"/>
                <a:sym typeface="Montserrat"/>
                <a:hlinkClick r:id="rId5"/>
              </a:rPr>
              <a:t>curso</a:t>
            </a:r>
            <a:r>
              <a:rPr lang="es" sz="1500" b="0" i="0" u="none" strike="noStrike" cap="none">
                <a:solidFill>
                  <a:srgbClr val="595959"/>
                </a:solidFill>
                <a:latin typeface="Montserrat"/>
                <a:ea typeface="Montserrat"/>
                <a:cs typeface="Montserrat"/>
                <a:sym typeface="Montserrat"/>
              </a:rPr>
              <a:t>)</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none" strike="noStrike" cap="none">
                <a:solidFill>
                  <a:srgbClr val="595959"/>
                </a:solidFill>
                <a:latin typeface="Montserrat"/>
                <a:ea typeface="Montserrat"/>
                <a:cs typeface="Montserrat"/>
                <a:sym typeface="Montserrat"/>
              </a:rPr>
              <a:t>SQL HAVING y WHERE: </a:t>
            </a:r>
            <a:r>
              <a:rPr lang="es" sz="1500" b="0" i="0" u="sng" strike="noStrike" cap="none">
                <a:solidFill>
                  <a:schemeClr val="hlink"/>
                </a:solidFill>
                <a:latin typeface="Montserrat"/>
                <a:ea typeface="Montserrat"/>
                <a:cs typeface="Montserrat"/>
                <a:sym typeface="Montserrat"/>
                <a:hlinkClick r:id="rId6"/>
              </a:rPr>
              <a:t>Las diferencias que necesita saber</a:t>
            </a:r>
            <a:endParaRPr sz="150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Videos: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7"/>
              </a:rPr>
              <a:t>Curso de Microsoft SQL Server</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8"/>
              </a:rPr>
              <a:t>La historia completa de las bases de datos SQL (o relacionales)</a:t>
            </a:r>
            <a:endParaRPr sz="15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24</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23</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25</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Lenguaje y Sublenguajes SQL</a:t>
            </a:r>
            <a:endParaRPr b="1"/>
          </a:p>
          <a:p>
            <a:pPr marL="0" lvl="0" indent="0" algn="l" rtl="0">
              <a:lnSpc>
                <a:spcPct val="100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Gestión y manipulación de datos con SQL.</a:t>
            </a:r>
            <a:endParaRPr sz="900"/>
          </a:p>
          <a:p>
            <a:pPr marL="457200" lvl="0" indent="-285750" algn="l" rtl="0">
              <a:lnSpc>
                <a:spcPct val="115000"/>
              </a:lnSpc>
              <a:spcBef>
                <a:spcPts val="0"/>
              </a:spcBef>
              <a:spcAft>
                <a:spcPts val="0"/>
              </a:spcAft>
              <a:buSzPts val="900"/>
              <a:buChar char="●"/>
            </a:pPr>
            <a:r>
              <a:rPr lang="es" sz="900"/>
              <a:t>Gestión y manipulación de datos.</a:t>
            </a:r>
            <a:endParaRPr sz="900"/>
          </a:p>
          <a:p>
            <a:pPr marL="457200" lvl="0" indent="-285750" algn="l" rtl="0">
              <a:lnSpc>
                <a:spcPct val="115000"/>
              </a:lnSpc>
              <a:spcBef>
                <a:spcPts val="0"/>
              </a:spcBef>
              <a:spcAft>
                <a:spcPts val="0"/>
              </a:spcAft>
              <a:buSzPts val="900"/>
              <a:buChar char="●"/>
            </a:pPr>
            <a:r>
              <a:rPr lang="es" sz="900"/>
              <a:t>Sublenguajes DDL y DML.</a:t>
            </a:r>
            <a:endParaRPr sz="900"/>
          </a:p>
          <a:p>
            <a:pPr marL="457200" lvl="0" indent="-285750" algn="l" rtl="0">
              <a:lnSpc>
                <a:spcPct val="115000"/>
              </a:lnSpc>
              <a:spcBef>
                <a:spcPts val="0"/>
              </a:spcBef>
              <a:spcAft>
                <a:spcPts val="0"/>
              </a:spcAft>
              <a:buSzPts val="900"/>
              <a:buChar char="●"/>
            </a:pPr>
            <a:r>
              <a:rPr lang="es" sz="900"/>
              <a:t>Consultas: Estructura consulta SQL. Cláusulas SELECT, FROM, WHERE.</a:t>
            </a:r>
            <a:endParaRPr sz="900"/>
          </a:p>
          <a:p>
            <a:pPr marL="457200" lvl="0" indent="-285750" algn="l" rtl="0">
              <a:lnSpc>
                <a:spcPct val="115000"/>
              </a:lnSpc>
              <a:spcBef>
                <a:spcPts val="0"/>
              </a:spcBef>
              <a:spcAft>
                <a:spcPts val="0"/>
              </a:spcAft>
              <a:buSzPts val="900"/>
              <a:buChar char="●"/>
            </a:pPr>
            <a:r>
              <a:rPr lang="es" sz="900"/>
              <a:t>Alias y literales. ORDER BY.</a:t>
            </a:r>
            <a:endParaRPr b="1"/>
          </a:p>
        </p:txBody>
      </p:sp>
      <p:sp>
        <p:nvSpPr>
          <p:cNvPr id="166" name="Google Shape;166;p4"/>
          <p:cNvSpPr txBox="1">
            <a:spLocks noGrp="1"/>
          </p:cNvSpPr>
          <p:nvPr>
            <p:ph type="title" idx="5"/>
          </p:nvPr>
        </p:nvSpPr>
        <p:spPr>
          <a:xfrm>
            <a:off x="6130475" y="2159925"/>
            <a:ext cx="2454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t>Fundamentos de Python</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85750" algn="l" rtl="0">
              <a:lnSpc>
                <a:spcPct val="115000"/>
              </a:lnSpc>
              <a:spcBef>
                <a:spcPts val="0"/>
              </a:spcBef>
              <a:spcAft>
                <a:spcPts val="0"/>
              </a:spcAft>
              <a:buSzPts val="900"/>
              <a:buChar char="●"/>
            </a:pPr>
            <a:r>
              <a:rPr lang="es" sz="900"/>
              <a:t>Introducción a Python.</a:t>
            </a:r>
            <a:endParaRPr sz="900"/>
          </a:p>
          <a:p>
            <a:pPr marL="457200" lvl="0" indent="-285750" algn="l" rtl="0">
              <a:lnSpc>
                <a:spcPct val="115000"/>
              </a:lnSpc>
              <a:spcBef>
                <a:spcPts val="0"/>
              </a:spcBef>
              <a:spcAft>
                <a:spcPts val="0"/>
              </a:spcAft>
              <a:buSzPts val="900"/>
              <a:buChar char="●"/>
            </a:pPr>
            <a:r>
              <a:rPr lang="es" sz="900"/>
              <a:t>Entorno. Hola mundo.</a:t>
            </a:r>
            <a:endParaRPr sz="900"/>
          </a:p>
          <a:p>
            <a:pPr marL="457200" lvl="0" indent="-285750" algn="l" rtl="0">
              <a:lnSpc>
                <a:spcPct val="115000"/>
              </a:lnSpc>
              <a:spcBef>
                <a:spcPts val="0"/>
              </a:spcBef>
              <a:spcAft>
                <a:spcPts val="0"/>
              </a:spcAft>
              <a:buSzPts val="900"/>
              <a:buChar char="●"/>
            </a:pPr>
            <a:r>
              <a:rPr lang="es" sz="900"/>
              <a:t>Salida por pantalla: print.</a:t>
            </a:r>
            <a:endParaRPr sz="900"/>
          </a:p>
          <a:p>
            <a:pPr marL="457200" lvl="0" indent="-285750" algn="l" rtl="0">
              <a:lnSpc>
                <a:spcPct val="115000"/>
              </a:lnSpc>
              <a:spcBef>
                <a:spcPts val="0"/>
              </a:spcBef>
              <a:spcAft>
                <a:spcPts val="0"/>
              </a:spcAft>
              <a:buSzPts val="900"/>
              <a:buChar char="●"/>
            </a:pPr>
            <a:r>
              <a:rPr lang="es" sz="900"/>
              <a:t>Lectura por teclado: input.</a:t>
            </a:r>
            <a:endParaRPr sz="900"/>
          </a:p>
          <a:p>
            <a:pPr marL="457200" lvl="0" indent="-285750" algn="l" rtl="0">
              <a:lnSpc>
                <a:spcPct val="115000"/>
              </a:lnSpc>
              <a:spcBef>
                <a:spcPts val="0"/>
              </a:spcBef>
              <a:spcAft>
                <a:spcPts val="0"/>
              </a:spcAft>
              <a:buSzPts val="900"/>
              <a:buChar char="●"/>
            </a:pPr>
            <a:r>
              <a:rPr lang="es" sz="900"/>
              <a:t>Tipo de datos: números enteros y flotantes, texto, booleanos.</a:t>
            </a:r>
            <a:endParaRPr sz="900"/>
          </a:p>
          <a:p>
            <a:pPr marL="457200" lvl="0" indent="-285750" algn="l" rtl="0">
              <a:lnSpc>
                <a:spcPct val="115000"/>
              </a:lnSpc>
              <a:spcBef>
                <a:spcPts val="0"/>
              </a:spcBef>
              <a:spcAft>
                <a:spcPts val="0"/>
              </a:spcAft>
              <a:buSzPts val="900"/>
              <a:buChar char="●"/>
            </a:pPr>
            <a:r>
              <a:rPr lang="es" sz="900"/>
              <a:t>Tipos de operadores.</a:t>
            </a:r>
            <a:endParaRPr sz="900"/>
          </a:p>
          <a:p>
            <a:pPr marL="457200" lvl="0" indent="-285750" algn="l" rtl="0">
              <a:lnSpc>
                <a:spcPct val="115000"/>
              </a:lnSpc>
              <a:spcBef>
                <a:spcPts val="0"/>
              </a:spcBef>
              <a:spcAft>
                <a:spcPts val="0"/>
              </a:spcAft>
              <a:buSzPts val="900"/>
              <a:buChar char="●"/>
            </a:pPr>
            <a:r>
              <a:rPr lang="es" sz="900"/>
              <a:t>Operadores aritméticos y de asignación.</a:t>
            </a:r>
            <a:endParaRPr sz="900"/>
          </a:p>
          <a:p>
            <a:pPr marL="457200" lvl="0" indent="-285750" algn="l" rtl="0">
              <a:lnSpc>
                <a:spcPct val="115000"/>
              </a:lnSpc>
              <a:spcBef>
                <a:spcPts val="0"/>
              </a:spcBef>
              <a:spcAft>
                <a:spcPts val="0"/>
              </a:spcAft>
              <a:buSzPts val="900"/>
              <a:buChar char="●"/>
            </a:pPr>
            <a:r>
              <a:rPr lang="es" sz="900"/>
              <a:t>Variables.</a:t>
            </a:r>
            <a:endParaRPr sz="90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JOIN y Subconsultas</a:t>
            </a:r>
            <a:endParaRPr b="1"/>
          </a:p>
          <a:p>
            <a:pPr marL="0" lvl="0" indent="0" algn="l" rtl="0">
              <a:lnSpc>
                <a:spcPct val="100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JOIN: Inner, Left, Right.</a:t>
            </a:r>
            <a:endParaRPr sz="900"/>
          </a:p>
          <a:p>
            <a:pPr marL="457200" lvl="0" indent="-285750" algn="l" rtl="0">
              <a:lnSpc>
                <a:spcPct val="115000"/>
              </a:lnSpc>
              <a:spcBef>
                <a:spcPts val="0"/>
              </a:spcBef>
              <a:spcAft>
                <a:spcPts val="0"/>
              </a:spcAft>
              <a:buSzPts val="900"/>
              <a:buChar char="●"/>
            </a:pPr>
            <a:r>
              <a:rPr lang="es" sz="900"/>
              <a:t>Funciones de agregación, GROUP BY, HAVING.</a:t>
            </a:r>
            <a:endParaRPr sz="900"/>
          </a:p>
          <a:p>
            <a:pPr marL="457200" lvl="0" indent="-285750" algn="l" rtl="0">
              <a:lnSpc>
                <a:spcPct val="115000"/>
              </a:lnSpc>
              <a:spcBef>
                <a:spcPts val="0"/>
              </a:spcBef>
              <a:spcAft>
                <a:spcPts val="0"/>
              </a:spcAft>
              <a:buSzPts val="900"/>
              <a:buChar char="●"/>
            </a:pPr>
            <a:r>
              <a:rPr lang="es" sz="900"/>
              <a:t>Funciones escalares: Caracteres o cadena, Conversión, Fecha y tiempo, Matemáticas.</a:t>
            </a:r>
            <a:endParaRPr sz="900"/>
          </a:p>
          <a:p>
            <a:pPr marL="457200" lvl="0" indent="-285750" algn="l" rtl="0">
              <a:lnSpc>
                <a:spcPct val="115000"/>
              </a:lnSpc>
              <a:spcBef>
                <a:spcPts val="0"/>
              </a:spcBef>
              <a:spcAft>
                <a:spcPts val="0"/>
              </a:spcAft>
              <a:buSzPts val="900"/>
              <a:buChar char="●"/>
            </a:pPr>
            <a:r>
              <a:rPr lang="es" sz="900"/>
              <a:t>Subconsultas.</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Cláusula JOIN</a:t>
            </a:r>
            <a:endParaRPr/>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La cláusula </a:t>
            </a:r>
            <a:r>
              <a:rPr lang="es" b="1">
                <a:latin typeface="Montserrat"/>
                <a:ea typeface="Montserrat"/>
                <a:cs typeface="Montserrat"/>
                <a:sym typeface="Montserrat"/>
              </a:rPr>
              <a:t>JOIN </a:t>
            </a:r>
            <a:r>
              <a:rPr lang="es"/>
              <a:t>se utiliza para indicar la manera en que se relacionan las tablas, es decir, con qué atributos se está plasmando la relación entre ellas.</a:t>
            </a:r>
            <a:endParaRPr/>
          </a:p>
          <a:p>
            <a:pPr marL="0" lvl="0" indent="0" algn="l" rtl="0">
              <a:lnSpc>
                <a:spcPct val="100000"/>
              </a:lnSpc>
              <a:spcBef>
                <a:spcPts val="0"/>
              </a:spcBef>
              <a:spcAft>
                <a:spcPts val="0"/>
              </a:spcAft>
              <a:buSzPts val="1700"/>
              <a:buNone/>
            </a:pPr>
            <a:r>
              <a:rPr lang="es"/>
              <a:t>Para unir las tablas vamos a necesitar un dato que relacione a ambas tablas, que las una.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Cláusula JOIN</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Las relaciones son importantes para no duplicar datos. </a:t>
            </a:r>
            <a:r>
              <a:rPr lang="es" i="1"/>
              <a:t>Por ejemplo: si tenemos una tabla “escuelas” y existe un alumno que pertenece a una escuela no debemos repetir los datos de la escuela en la tabla alumnos.</a:t>
            </a:r>
            <a:endParaRPr i="1"/>
          </a:p>
          <a:p>
            <a:pPr marL="0" lvl="0" indent="0" algn="l" rtl="0">
              <a:lnSpc>
                <a:spcPct val="115000"/>
              </a:lnSpc>
              <a:spcBef>
                <a:spcPts val="1200"/>
              </a:spcBef>
              <a:spcAft>
                <a:spcPts val="0"/>
              </a:spcAft>
              <a:buSzPct val="108108"/>
              <a:buNone/>
            </a:pPr>
            <a:r>
              <a:rPr lang="es"/>
              <a:t>Las tablas deben estar normalizadas, los datos deben estar almacenados en forma eficiente para poder hacer consultas más rápidas, para que la BD no ocupe más espacio del que podría y para que las tablas no tengan tantos campos.</a:t>
            </a:r>
            <a:endParaRPr/>
          </a:p>
          <a:p>
            <a:pPr marL="0" lvl="0" indent="0" algn="l" rtl="0">
              <a:lnSpc>
                <a:spcPct val="115000"/>
              </a:lnSpc>
              <a:spcBef>
                <a:spcPts val="1200"/>
              </a:spcBef>
              <a:spcAft>
                <a:spcPts val="0"/>
              </a:spcAft>
              <a:buClr>
                <a:schemeClr val="dk1"/>
              </a:buClr>
              <a:buSzPct val="61110"/>
              <a:buFont typeface="Arial"/>
              <a:buNone/>
            </a:pPr>
            <a:r>
              <a:rPr lang="es">
                <a:latin typeface="Consolas"/>
                <a:ea typeface="Consolas"/>
                <a:cs typeface="Consolas"/>
                <a:sym typeface="Consolas"/>
              </a:rPr>
              <a:t>SELECT campo1, campo2, ...,campoN FROM tabla1</a:t>
            </a:r>
            <a:endParaRPr>
              <a:latin typeface="Consolas"/>
              <a:ea typeface="Consolas"/>
              <a:cs typeface="Consolas"/>
              <a:sym typeface="Consolas"/>
            </a:endParaRPr>
          </a:p>
          <a:p>
            <a:pPr marL="0" lvl="0" indent="0" algn="l" rtl="0">
              <a:lnSpc>
                <a:spcPct val="115000"/>
              </a:lnSpc>
              <a:spcBef>
                <a:spcPts val="1200"/>
              </a:spcBef>
              <a:spcAft>
                <a:spcPts val="0"/>
              </a:spcAft>
              <a:buClr>
                <a:schemeClr val="dk1"/>
              </a:buClr>
              <a:buSzPct val="61110"/>
              <a:buFont typeface="Arial"/>
              <a:buNone/>
            </a:pPr>
            <a:r>
              <a:rPr lang="es">
                <a:latin typeface="Consolas"/>
                <a:ea typeface="Consolas"/>
                <a:cs typeface="Consolas"/>
                <a:sym typeface="Consolas"/>
              </a:rPr>
              <a:t>	JOIN tabla2 ON tabla1.campo1 = tabla2.campo2</a:t>
            </a:r>
            <a:endParaRPr>
              <a:latin typeface="Consolas"/>
              <a:ea typeface="Consolas"/>
              <a:cs typeface="Consolas"/>
              <a:sym typeface="Consolas"/>
            </a:endParaRPr>
          </a:p>
          <a:p>
            <a:pPr marL="0" lvl="0" indent="0" algn="l" rtl="0">
              <a:lnSpc>
                <a:spcPct val="115000"/>
              </a:lnSpc>
              <a:spcBef>
                <a:spcPts val="1200"/>
              </a:spcBef>
              <a:spcAft>
                <a:spcPts val="1200"/>
              </a:spcAft>
              <a:buSzPct val="108108"/>
              <a:buNone/>
            </a:pPr>
            <a:r>
              <a:rPr lang="es">
                <a:latin typeface="Consolas"/>
                <a:ea typeface="Consolas"/>
                <a:cs typeface="Consolas"/>
                <a:sym typeface="Consolas"/>
              </a:rPr>
              <a:t>	JOIN tabla3 ON tabla2.campo3 = tabla3.campo4</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500"/>
              <a:buNone/>
            </a:pPr>
            <a:r>
              <a:rPr lang="es"/>
              <a:t>SQL JOINS</a:t>
            </a:r>
            <a:endParaRPr/>
          </a:p>
        </p:txBody>
      </p:sp>
      <p:pic>
        <p:nvPicPr>
          <p:cNvPr id="185" name="Google Shape;185;p7"/>
          <p:cNvPicPr preferRelativeResize="0"/>
          <p:nvPr/>
        </p:nvPicPr>
        <p:blipFill rotWithShape="1">
          <a:blip r:embed="rId3">
            <a:alphaModFix/>
          </a:blip>
          <a:srcRect/>
          <a:stretch/>
        </p:blipFill>
        <p:spPr>
          <a:xfrm>
            <a:off x="2359188" y="290725"/>
            <a:ext cx="4425625" cy="456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INNER JOIN</a:t>
            </a:r>
            <a:endParaRPr/>
          </a:p>
        </p:txBody>
      </p:sp>
      <p:sp>
        <p:nvSpPr>
          <p:cNvPr id="191" name="Google Shape;191;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1347666" lvl="0" indent="0" algn="l" rtl="0">
              <a:lnSpc>
                <a:spcPct val="115000"/>
              </a:lnSpc>
              <a:spcBef>
                <a:spcPts val="0"/>
              </a:spcBef>
              <a:spcAft>
                <a:spcPts val="0"/>
              </a:spcAft>
              <a:buSzPts val="1800"/>
              <a:buNone/>
            </a:pPr>
            <a:r>
              <a:rPr lang="es" sz="1650" b="1"/>
              <a:t>INNER JOIN </a:t>
            </a:r>
            <a:r>
              <a:rPr lang="es" sz="1650"/>
              <a:t>traerá solamente los registros que coincidan entre ambas tablas. Por ejemplo: si una escuela no tiene alumnos relacionados esa consulta no los traerá, del mismo modo si un alumno no tiene asignada una escuela tampoco lo mostrará.</a:t>
            </a:r>
            <a:endParaRPr sz="1650"/>
          </a:p>
          <a:p>
            <a:pPr marL="0" lvl="0" indent="0" algn="l" rtl="0">
              <a:lnSpc>
                <a:spcPct val="115000"/>
              </a:lnSpc>
              <a:spcBef>
                <a:spcPts val="1200"/>
              </a:spcBef>
              <a:spcAft>
                <a:spcPts val="1200"/>
              </a:spcAft>
              <a:buSzPts val="1800"/>
              <a:buNone/>
            </a:pPr>
            <a:endParaRPr sz="1650"/>
          </a:p>
        </p:txBody>
      </p:sp>
      <p:pic>
        <p:nvPicPr>
          <p:cNvPr id="192" name="Google Shape;192;p8"/>
          <p:cNvPicPr preferRelativeResize="0"/>
          <p:nvPr/>
        </p:nvPicPr>
        <p:blipFill rotWithShape="1">
          <a:blip r:embed="rId3">
            <a:alphaModFix/>
          </a:blip>
          <a:srcRect/>
          <a:stretch/>
        </p:blipFill>
        <p:spPr>
          <a:xfrm>
            <a:off x="1601700" y="2610250"/>
            <a:ext cx="5923200" cy="1146750"/>
          </a:xfrm>
          <a:prstGeom prst="rect">
            <a:avLst/>
          </a:prstGeom>
          <a:noFill/>
          <a:ln>
            <a:noFill/>
          </a:ln>
        </p:spPr>
      </p:pic>
      <p:sp>
        <p:nvSpPr>
          <p:cNvPr id="193" name="Google Shape;193;p8"/>
          <p:cNvSpPr txBox="1">
            <a:spLocks noGrp="1"/>
          </p:cNvSpPr>
          <p:nvPr>
            <p:ph type="body" idx="1"/>
          </p:nvPr>
        </p:nvSpPr>
        <p:spPr>
          <a:xfrm>
            <a:off x="1601700" y="3805100"/>
            <a:ext cx="5923200" cy="8178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1200"/>
              </a:spcAft>
              <a:buSzPts val="1800"/>
              <a:buNone/>
            </a:pPr>
            <a:r>
              <a:rPr lang="es" sz="1250" i="1"/>
              <a:t>Dentro del INNER JOIN establecemos que para la tabla </a:t>
            </a:r>
            <a:r>
              <a:rPr lang="es" sz="1250" b="1" i="1"/>
              <a:t>escuelas </a:t>
            </a:r>
            <a:r>
              <a:rPr lang="es" sz="1250" i="1"/>
              <a:t>el campo </a:t>
            </a:r>
            <a:r>
              <a:rPr lang="es" sz="1250" b="1" i="1"/>
              <a:t>id </a:t>
            </a:r>
            <a:r>
              <a:rPr lang="es" sz="1250" i="1"/>
              <a:t>está</a:t>
            </a:r>
            <a:r>
              <a:rPr lang="es" sz="1250" b="1" i="1"/>
              <a:t> </a:t>
            </a:r>
            <a:r>
              <a:rPr lang="es" sz="1250" i="1"/>
              <a:t>relacionado con el campo el campo </a:t>
            </a:r>
            <a:r>
              <a:rPr lang="es" sz="1250" b="1" i="1"/>
              <a:t>id_escuela</a:t>
            </a:r>
            <a:r>
              <a:rPr lang="es" sz="1250" i="1"/>
              <a:t> de la tabla alumnos.</a:t>
            </a:r>
            <a:endParaRPr sz="1550" i="1"/>
          </a:p>
        </p:txBody>
      </p:sp>
      <p:pic>
        <p:nvPicPr>
          <p:cNvPr id="194" name="Google Shape;194;p8"/>
          <p:cNvPicPr preferRelativeResize="0"/>
          <p:nvPr/>
        </p:nvPicPr>
        <p:blipFill rotWithShape="1">
          <a:blip r:embed="rId4">
            <a:alphaModFix/>
          </a:blip>
          <a:srcRect/>
          <a:stretch/>
        </p:blipFill>
        <p:spPr>
          <a:xfrm>
            <a:off x="7304400" y="1304875"/>
            <a:ext cx="1407575" cy="96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LEFT JOIN</a:t>
            </a:r>
            <a:endParaRPr/>
          </a:p>
        </p:txBody>
      </p:sp>
      <p:sp>
        <p:nvSpPr>
          <p:cNvPr id="200" name="Google Shape;200;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1347666" lvl="0" indent="0" algn="l" rtl="0">
              <a:lnSpc>
                <a:spcPct val="115000"/>
              </a:lnSpc>
              <a:spcBef>
                <a:spcPts val="0"/>
              </a:spcBef>
              <a:spcAft>
                <a:spcPts val="1200"/>
              </a:spcAft>
              <a:buSzPts val="1800"/>
              <a:buNone/>
            </a:pPr>
            <a:r>
              <a:rPr lang="es" sz="1650" b="1"/>
              <a:t>LEFT JOIN </a:t>
            </a:r>
            <a:r>
              <a:rPr lang="es" sz="1650"/>
              <a:t>tiene como condición que figure en, al menos una tabla. Left indica que va a tomar como tabla principal la de la izquierda. De esa tabla muestra todos los registros, sin importar si tiene registros asociados en la otra tabla.</a:t>
            </a:r>
            <a:endParaRPr sz="1650"/>
          </a:p>
        </p:txBody>
      </p:sp>
      <p:sp>
        <p:nvSpPr>
          <p:cNvPr id="201" name="Google Shape;201;p9"/>
          <p:cNvSpPr txBox="1">
            <a:spLocks noGrp="1"/>
          </p:cNvSpPr>
          <p:nvPr>
            <p:ph type="body" idx="1"/>
          </p:nvPr>
        </p:nvSpPr>
        <p:spPr>
          <a:xfrm>
            <a:off x="3069175" y="3531625"/>
            <a:ext cx="4092000" cy="817800"/>
          </a:xfrm>
          <a:prstGeom prst="rect">
            <a:avLst/>
          </a:prstGeom>
          <a:noFill/>
          <a:ln>
            <a:noFill/>
          </a:ln>
        </p:spPr>
        <p:txBody>
          <a:bodyPr spcFirstLastPara="1" wrap="square" lIns="91425" tIns="91425" rIns="91425" bIns="91425" anchor="b" anchorCtr="0">
            <a:normAutofit/>
          </a:bodyPr>
          <a:lstStyle/>
          <a:p>
            <a:pPr marL="0" lvl="0" indent="0" algn="r" rtl="0">
              <a:lnSpc>
                <a:spcPct val="115000"/>
              </a:lnSpc>
              <a:spcBef>
                <a:spcPts val="0"/>
              </a:spcBef>
              <a:spcAft>
                <a:spcPts val="0"/>
              </a:spcAft>
              <a:buSzPts val="1800"/>
              <a:buNone/>
            </a:pPr>
            <a:r>
              <a:rPr lang="es" sz="1250" i="1"/>
              <a:t>El último alumno no tiene escuela asociada o tiene una escuela asociada que no existe.</a:t>
            </a:r>
            <a:endParaRPr sz="1550" i="1"/>
          </a:p>
        </p:txBody>
      </p:sp>
      <p:pic>
        <p:nvPicPr>
          <p:cNvPr id="202" name="Google Shape;202;p9"/>
          <p:cNvPicPr preferRelativeResize="0"/>
          <p:nvPr/>
        </p:nvPicPr>
        <p:blipFill rotWithShape="1">
          <a:blip r:embed="rId3">
            <a:alphaModFix/>
          </a:blip>
          <a:srcRect/>
          <a:stretch/>
        </p:blipFill>
        <p:spPr>
          <a:xfrm>
            <a:off x="432025" y="2562650"/>
            <a:ext cx="7375599" cy="968975"/>
          </a:xfrm>
          <a:prstGeom prst="rect">
            <a:avLst/>
          </a:prstGeom>
          <a:noFill/>
          <a:ln>
            <a:noFill/>
          </a:ln>
        </p:spPr>
      </p:pic>
      <p:pic>
        <p:nvPicPr>
          <p:cNvPr id="203" name="Google Shape;203;p9"/>
          <p:cNvPicPr preferRelativeResize="0"/>
          <p:nvPr/>
        </p:nvPicPr>
        <p:blipFill rotWithShape="1">
          <a:blip r:embed="rId4">
            <a:alphaModFix/>
          </a:blip>
          <a:srcRect l="5292" r="5149"/>
          <a:stretch/>
        </p:blipFill>
        <p:spPr>
          <a:xfrm>
            <a:off x="7304450" y="1304875"/>
            <a:ext cx="1407575" cy="984312"/>
          </a:xfrm>
          <a:prstGeom prst="rect">
            <a:avLst/>
          </a:prstGeom>
          <a:noFill/>
          <a:ln>
            <a:noFill/>
          </a:ln>
        </p:spPr>
      </p:pic>
      <p:pic>
        <p:nvPicPr>
          <p:cNvPr id="204" name="Google Shape;204;p9"/>
          <p:cNvPicPr preferRelativeResize="0"/>
          <p:nvPr/>
        </p:nvPicPr>
        <p:blipFill rotWithShape="1">
          <a:blip r:embed="rId5">
            <a:alphaModFix/>
          </a:blip>
          <a:srcRect/>
          <a:stretch/>
        </p:blipFill>
        <p:spPr>
          <a:xfrm>
            <a:off x="7090226" y="2865650"/>
            <a:ext cx="1621800" cy="1367975"/>
          </a:xfrm>
          <a:prstGeom prst="rect">
            <a:avLst/>
          </a:prstGeom>
          <a:noFill/>
          <a:ln>
            <a:noFill/>
          </a:ln>
        </p:spPr>
      </p:pic>
      <p:sp>
        <p:nvSpPr>
          <p:cNvPr id="205" name="Google Shape;205;p9"/>
          <p:cNvSpPr/>
          <p:nvPr/>
        </p:nvSpPr>
        <p:spPr>
          <a:xfrm>
            <a:off x="7170300" y="4063175"/>
            <a:ext cx="1472400" cy="170400"/>
          </a:xfrm>
          <a:prstGeom prst="rect">
            <a:avLst/>
          </a:prstGeom>
          <a:noFill/>
          <a:ln w="28575" cap="flat" cmpd="sng">
            <a:solidFill>
              <a:srgbClr val="F39C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2289</Words>
  <Application>Microsoft Office PowerPoint</Application>
  <PresentationFormat>On-screen Show (16:9)</PresentationFormat>
  <Paragraphs>155</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Montserrat Medium</vt:lpstr>
      <vt:lpstr>Montserrat SemiBold</vt:lpstr>
      <vt:lpstr>Consolas</vt:lpstr>
      <vt:lpstr>Montserrat</vt:lpstr>
      <vt:lpstr>Arial</vt:lpstr>
      <vt:lpstr>Simple Light</vt:lpstr>
      <vt:lpstr>PowerPoint Presentation</vt:lpstr>
      <vt:lpstr>JOIN y Subconsultas</vt:lpstr>
      <vt:lpstr>Les damos la bienvenida</vt:lpstr>
      <vt:lpstr>Clase 24</vt:lpstr>
      <vt:lpstr>Cláusula JOIN</vt:lpstr>
      <vt:lpstr>Cláusula JOIN</vt:lpstr>
      <vt:lpstr>SQL JOINS</vt:lpstr>
      <vt:lpstr>INNER JOIN</vt:lpstr>
      <vt:lpstr>LEFT JOIN</vt:lpstr>
      <vt:lpstr>RIGHT JOIN</vt:lpstr>
      <vt:lpstr>Funciones de agregación</vt:lpstr>
      <vt:lpstr>Uso de funciones agregadas</vt:lpstr>
      <vt:lpstr>Uso de funciones agregadas</vt:lpstr>
      <vt:lpstr>Uso de funciones agregadas</vt:lpstr>
      <vt:lpstr>¿Cómo funcionan las cláusulas Having y Where?</vt:lpstr>
      <vt:lpstr>Funciones escalares</vt:lpstr>
      <vt:lpstr>Funciones escalares</vt:lpstr>
      <vt:lpstr>Funciones escalares | Aritméticas</vt:lpstr>
      <vt:lpstr>Funciones escalares | Cadenas</vt:lpstr>
      <vt:lpstr>Funciones escalares | Fechas</vt:lpstr>
      <vt:lpstr>Funciones escalares | Conversión</vt:lpstr>
      <vt:lpstr>Subconsultas</vt:lpstr>
      <vt:lpstr>Subconsultas</vt:lpstr>
      <vt:lpstr>Operador EXISTS</vt:lpstr>
      <vt:lpstr>Ejemplo EXISTS</vt:lpstr>
      <vt:lpstr>Síntesis SQL</vt:lpstr>
      <vt:lpstr>Material extra</vt:lpstr>
      <vt:lpstr>PowerPoint Presentation</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2024-05-22T20:27:47Z</dcterms:modified>
</cp:coreProperties>
</file>