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Consolas" panose="020B0609020204030204" pitchFamily="49" charset="0"/>
      <p:regular r:id="rId40"/>
      <p:bold r:id="rId41"/>
      <p:italic r:id="rId42"/>
      <p:boldItalic r:id="rId43"/>
    </p:embeddedFont>
    <p:embeddedFont>
      <p:font typeface="Montserrat" panose="00000500000000000000" pitchFamily="2" charset="0"/>
      <p:regular r:id="rId44"/>
      <p:bold r:id="rId45"/>
      <p:italic r:id="rId46"/>
      <p:boldItalic r:id="rId47"/>
    </p:embeddedFont>
    <p:embeddedFont>
      <p:font typeface="Montserrat Medium" panose="00000600000000000000" pitchFamily="2" charset="0"/>
      <p:regular r:id="rId48"/>
      <p:bold r:id="rId49"/>
      <p:italic r:id="rId50"/>
      <p:boldItalic r:id="rId51"/>
    </p:embeddedFont>
    <p:embeddedFont>
      <p:font typeface="Montserrat SemiBold" panose="00000700000000000000"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g3RGx33/SPuR75i8n2c3u7QGXEN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2FF219-E4AF-40C7-B6B3-936C52711DDC}">
  <a:tblStyle styleId="{EC2FF219-E4AF-40C7-B6B3-936C52711DDC}"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216" y="102"/>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0" name="Google Shape;430;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39"/>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39"/>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39"/>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39"/>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39"/>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3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39"/>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83"/>
        <p:cNvGrpSpPr/>
        <p:nvPr/>
      </p:nvGrpSpPr>
      <p:grpSpPr>
        <a:xfrm>
          <a:off x="0" y="0"/>
          <a:ext cx="0" cy="0"/>
          <a:chOff x="0" y="0"/>
          <a:chExt cx="0" cy="0"/>
        </a:xfrm>
      </p:grpSpPr>
      <p:sp>
        <p:nvSpPr>
          <p:cNvPr id="84" name="Google Shape;84;p4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8"/>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6" name="Google Shape;86;p48"/>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7" name="Google Shape;87;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
        <p:nvSpPr>
          <p:cNvPr id="88" name="Google Shape;88;p48"/>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9" name="Google Shape;89;p4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90" name="Google Shape;90;p48"/>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91" name="Google Shape;91;p48"/>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92"/>
        <p:cNvGrpSpPr/>
        <p:nvPr/>
      </p:nvGrpSpPr>
      <p:grpSpPr>
        <a:xfrm>
          <a:off x="0" y="0"/>
          <a:ext cx="0" cy="0"/>
          <a:chOff x="0" y="0"/>
          <a:chExt cx="0" cy="0"/>
        </a:xfrm>
      </p:grpSpPr>
      <p:sp>
        <p:nvSpPr>
          <p:cNvPr id="93" name="Google Shape;93;p4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9"/>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95" name="Google Shape;95;p49"/>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96" name="Google Shape;96;p49"/>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97" name="Google Shape;97;p49"/>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98" name="Google Shape;98;p49"/>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99" name="Google Shape;99;p49"/>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100" name="Google Shape;100;p49"/>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1" name="Google Shape;101;p49"/>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02" name="Google Shape;102;p49"/>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103"/>
        <p:cNvGrpSpPr/>
        <p:nvPr/>
      </p:nvGrpSpPr>
      <p:grpSpPr>
        <a:xfrm>
          <a:off x="0" y="0"/>
          <a:ext cx="0" cy="0"/>
          <a:chOff x="0" y="0"/>
          <a:chExt cx="0" cy="0"/>
        </a:xfrm>
      </p:grpSpPr>
      <p:sp>
        <p:nvSpPr>
          <p:cNvPr id="104" name="Google Shape;104;p50"/>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106" name="Google Shape;106;p50"/>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107" name="Google Shape;107;p50"/>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108" name="Google Shape;108;p50"/>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109" name="Google Shape;109;p50"/>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10" name="Google Shape;110;p50"/>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111"/>
        <p:cNvGrpSpPr/>
        <p:nvPr/>
      </p:nvGrpSpPr>
      <p:grpSpPr>
        <a:xfrm>
          <a:off x="0" y="0"/>
          <a:ext cx="0" cy="0"/>
          <a:chOff x="0" y="0"/>
          <a:chExt cx="0" cy="0"/>
        </a:xfrm>
      </p:grpSpPr>
      <p:sp>
        <p:nvSpPr>
          <p:cNvPr id="112" name="Google Shape;112;p51"/>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13" name="Google Shape;113;p51"/>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51"/>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51"/>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51"/>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7" name="Google Shape;117;p51"/>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51"/>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51"/>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0" name="Google Shape;120;p51"/>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 name="Google Shape;121;p5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2" name="Google Shape;122;p5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3" name="Google Shape;123;p51"/>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124" name="Google Shape;124;p5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52"/>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52"/>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52"/>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52"/>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52"/>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52"/>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2" name="Google Shape;132;p52"/>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5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52"/>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35" name="Google Shape;135;p52"/>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36" name="Google Shape;136;p52"/>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52"/>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8" name="Google Shape;138;p52"/>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40"/>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0"/>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4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40"/>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4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40"/>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40"/>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25"/>
        <p:cNvGrpSpPr/>
        <p:nvPr/>
      </p:nvGrpSpPr>
      <p:grpSpPr>
        <a:xfrm>
          <a:off x="0" y="0"/>
          <a:ext cx="0" cy="0"/>
          <a:chOff x="0" y="0"/>
          <a:chExt cx="0" cy="0"/>
        </a:xfrm>
      </p:grpSpPr>
      <p:sp>
        <p:nvSpPr>
          <p:cNvPr id="26" name="Google Shape;26;p41"/>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41"/>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1"/>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1"/>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1"/>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41"/>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2" name="Google Shape;32;p41"/>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3" name="Google Shape;33;p41"/>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4" name="Google Shape;34;p41"/>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5" name="Google Shape;35;p41"/>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41"/>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4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 name="Google Shape;38;p4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9" name="Google Shape;39;p41"/>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40" name="Google Shape;40;p41"/>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 name="Google Shape;41;p41"/>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42" name="Google Shape;42;p4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
        <p:cNvGrpSpPr/>
        <p:nvPr/>
      </p:nvGrpSpPr>
      <p:grpSpPr>
        <a:xfrm>
          <a:off x="0" y="0"/>
          <a:ext cx="0" cy="0"/>
          <a:chOff x="0" y="0"/>
          <a:chExt cx="0" cy="0"/>
        </a:xfrm>
      </p:grpSpPr>
      <p:sp>
        <p:nvSpPr>
          <p:cNvPr id="44" name="Google Shape;44;p4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5" name="Google Shape;45;p4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46" name="Google Shape;46;p42"/>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47" name="Google Shape;47;p4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8" name="Google Shape;48;p42"/>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9" name="Google Shape;49;p42"/>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50"/>
        <p:cNvGrpSpPr/>
        <p:nvPr/>
      </p:nvGrpSpPr>
      <p:grpSpPr>
        <a:xfrm>
          <a:off x="0" y="0"/>
          <a:ext cx="0" cy="0"/>
          <a:chOff x="0" y="0"/>
          <a:chExt cx="0" cy="0"/>
        </a:xfrm>
      </p:grpSpPr>
      <p:sp>
        <p:nvSpPr>
          <p:cNvPr id="51" name="Google Shape;51;p43"/>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3"/>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3" name="Google Shape;53;p43"/>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54" name="Google Shape;54;p43"/>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55" name="Google Shape;55;p43"/>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6" name="Google Shape;56;p43"/>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57"/>
        <p:cNvGrpSpPr/>
        <p:nvPr/>
      </p:nvGrpSpPr>
      <p:grpSpPr>
        <a:xfrm>
          <a:off x="0" y="0"/>
          <a:ext cx="0" cy="0"/>
          <a:chOff x="0" y="0"/>
          <a:chExt cx="0" cy="0"/>
        </a:xfrm>
      </p:grpSpPr>
      <p:sp>
        <p:nvSpPr>
          <p:cNvPr id="58" name="Google Shape;58;p44"/>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9" name="Google Shape;59;p44"/>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60" name="Google Shape;60;p44"/>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61" name="Google Shape;61;p44"/>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62" name="Google Shape;62;p44"/>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4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5"/>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6" name="Google Shape;66;p4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67" name="Google Shape;67;p4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68" name="Google Shape;68;p4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69" name="Google Shape;69;p45"/>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70" name="Google Shape;70;p4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71"/>
        <p:cNvGrpSpPr/>
        <p:nvPr/>
      </p:nvGrpSpPr>
      <p:grpSpPr>
        <a:xfrm>
          <a:off x="0" y="0"/>
          <a:ext cx="0" cy="0"/>
          <a:chOff x="0" y="0"/>
          <a:chExt cx="0" cy="0"/>
        </a:xfrm>
      </p:grpSpPr>
      <p:sp>
        <p:nvSpPr>
          <p:cNvPr id="72" name="Google Shape;72;p46"/>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73" name="Google Shape;73;p4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74" name="Google Shape;74;p46"/>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75" name="Google Shape;75;p4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47"/>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7"/>
          <p:cNvSpPr txBox="1">
            <a:spLocks noGrp="1"/>
          </p:cNvSpPr>
          <p:nvPr>
            <p:ph type="title"/>
          </p:nvPr>
        </p:nvSpPr>
        <p:spPr>
          <a:xfrm>
            <a:off x="490250" y="450150"/>
            <a:ext cx="8061000" cy="376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80" name="Google Shape;80;p47"/>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1" name="Google Shape;81;p47"/>
          <p:cNvPicPr preferRelativeResize="0"/>
          <p:nvPr/>
        </p:nvPicPr>
        <p:blipFill rotWithShape="1">
          <a:blip r:embed="rId3">
            <a:alphaModFix/>
          </a:blip>
          <a:srcRect/>
          <a:stretch/>
        </p:blipFill>
        <p:spPr>
          <a:xfrm>
            <a:off x="7910675" y="4073939"/>
            <a:ext cx="1365875" cy="1365875"/>
          </a:xfrm>
          <a:prstGeom prst="rect">
            <a:avLst/>
          </a:prstGeom>
          <a:noFill/>
          <a:ln>
            <a:noFill/>
          </a:ln>
        </p:spPr>
      </p:pic>
      <p:pic>
        <p:nvPicPr>
          <p:cNvPr id="82" name="Google Shape;82;p47"/>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w3schools.com/sql/"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hyperlink" Target="https://dev.mysql.com/"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Clr>
                <a:srgbClr val="000000"/>
              </a:buClr>
              <a:buSzPts val="3700"/>
              <a:buFont typeface="Arial"/>
              <a:buNone/>
            </a:pPr>
            <a:r>
              <a:rPr lang="es" sz="3700" b="1" i="0" u="none" strike="noStrike" cap="none">
                <a:solidFill>
                  <a:srgbClr val="000000"/>
                </a:solidFill>
                <a:latin typeface="Montserrat"/>
                <a:ea typeface="Montserrat"/>
                <a:cs typeface="Montserrat"/>
                <a:sym typeface="Montserrat"/>
              </a:rPr>
              <a:t>FULL STACK PYTHON</a:t>
            </a:r>
            <a:endParaRPr sz="37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3700"/>
              <a:buFont typeface="Arial"/>
              <a:buNone/>
            </a:pPr>
            <a:r>
              <a:rPr lang="es" sz="3700" b="1" i="0" u="none" strike="noStrike" cap="none">
                <a:solidFill>
                  <a:srgbClr val="000000"/>
                </a:solidFill>
                <a:latin typeface="Montserrat"/>
                <a:ea typeface="Montserrat"/>
                <a:cs typeface="Montserrat"/>
                <a:sym typeface="Montserrat"/>
              </a:rPr>
              <a:t>Clase 23</a:t>
            </a:r>
            <a:endParaRPr sz="3700" b="1" i="0" u="none" strike="noStrike" cap="non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a:solidFill>
                  <a:srgbClr val="595959"/>
                </a:solidFill>
                <a:latin typeface="Montserrat Medium"/>
                <a:ea typeface="Montserrat Medium"/>
                <a:cs typeface="Montserrat Medium"/>
                <a:sym typeface="Montserrat Medium"/>
              </a:rPr>
              <a:t>SQL 2</a:t>
            </a:r>
            <a:endParaRPr sz="2500" b="0" i="0" u="none" strike="noStrike" cap="non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0"/>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Sentencias DDL</a:t>
            </a:r>
            <a:endParaRPr/>
          </a:p>
        </p:txBody>
      </p:sp>
      <p:sp>
        <p:nvSpPr>
          <p:cNvPr id="240" name="Google Shape;240;p10"/>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700"/>
              <a:buNone/>
            </a:pPr>
            <a:r>
              <a:rPr lang="es" b="1">
                <a:latin typeface="Montserrat"/>
                <a:ea typeface="Montserrat"/>
                <a:cs typeface="Montserrat"/>
                <a:sym typeface="Montserrat"/>
              </a:rPr>
              <a:t>Lenguaje de definición de datos</a:t>
            </a:r>
            <a:r>
              <a:rPr lang="es"/>
              <a:t> (DDL: Data Definition Language): se encarga de la </a:t>
            </a:r>
            <a:r>
              <a:rPr lang="es" b="1">
                <a:latin typeface="Montserrat"/>
                <a:ea typeface="Montserrat"/>
                <a:cs typeface="Montserrat"/>
                <a:sym typeface="Montserrat"/>
              </a:rPr>
              <a:t>modificación de la estructura</a:t>
            </a:r>
            <a:r>
              <a:rPr lang="es"/>
              <a:t> de los objetos de la base de datos.</a:t>
            </a:r>
            <a:endParaRPr/>
          </a:p>
          <a:p>
            <a:pPr marL="0" lvl="0" indent="0" algn="l" rtl="0">
              <a:lnSpc>
                <a:spcPct val="100000"/>
              </a:lnSpc>
              <a:spcBef>
                <a:spcPts val="0"/>
              </a:spcBef>
              <a:spcAft>
                <a:spcPts val="0"/>
              </a:spcAft>
              <a:buSzPts val="1700"/>
              <a:buNone/>
            </a:pPr>
            <a:r>
              <a:rPr lang="es"/>
              <a:t>Incluye órdenes o sentencias para crear, modificar o borrar las tablas en las que se almacenan los datos de la base de datos.</a:t>
            </a:r>
            <a:endParaRPr/>
          </a:p>
          <a:p>
            <a:pPr marL="0" lvl="0" indent="0" algn="l" rtl="0">
              <a:lnSpc>
                <a:spcPct val="100000"/>
              </a:lnSpc>
              <a:spcBef>
                <a:spcPts val="0"/>
              </a:spcBef>
              <a:spcAft>
                <a:spcPts val="0"/>
              </a:spcAft>
              <a:buSzPts val="1700"/>
              <a:buNone/>
            </a:pPr>
            <a:r>
              <a:rPr lang="es"/>
              <a:t>Utilizamos tres sentencias: CREATE, ALTER y DROP.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Sentencias DDL: CREATE, ALTER y DROP</a:t>
            </a:r>
            <a:endParaRPr/>
          </a:p>
        </p:txBody>
      </p:sp>
      <p:sp>
        <p:nvSpPr>
          <p:cNvPr id="246" name="Google Shape;246;p11"/>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b="1" dirty="0"/>
              <a:t>CREATE:</a:t>
            </a:r>
            <a:r>
              <a:rPr lang="es" dirty="0"/>
              <a:t> Crear una base de datos</a:t>
            </a:r>
            <a:endParaRPr dirty="0"/>
          </a:p>
          <a:p>
            <a:pPr marL="0" lvl="0" indent="0" algn="l" rtl="0">
              <a:lnSpc>
                <a:spcPct val="115000"/>
              </a:lnSpc>
              <a:spcBef>
                <a:spcPts val="1200"/>
              </a:spcBef>
              <a:spcAft>
                <a:spcPts val="0"/>
              </a:spcAft>
              <a:buClr>
                <a:schemeClr val="dk1"/>
              </a:buClr>
              <a:buSzPts val="1100"/>
              <a:buFont typeface="Arial"/>
              <a:buNone/>
            </a:pPr>
            <a:r>
              <a:rPr lang="es" dirty="0"/>
              <a:t>Con </a:t>
            </a:r>
            <a:r>
              <a:rPr lang="es" dirty="0">
                <a:latin typeface="Consolas"/>
                <a:ea typeface="Consolas"/>
                <a:cs typeface="Consolas"/>
                <a:sym typeface="Consolas"/>
              </a:rPr>
              <a:t>CREATE DATABASE</a:t>
            </a:r>
            <a:r>
              <a:rPr lang="es" dirty="0"/>
              <a:t> creamos una base de datos con el nombre indicado en esa orden. Es necesario tener permisos del sistema de base de datos. Un equivalente es </a:t>
            </a:r>
            <a:r>
              <a:rPr lang="es" dirty="0">
                <a:latin typeface="Consolas"/>
                <a:ea typeface="Consolas"/>
                <a:cs typeface="Consolas"/>
                <a:sym typeface="Consolas"/>
              </a:rPr>
              <a:t>CREATE SCHEMA</a:t>
            </a:r>
            <a:r>
              <a:rPr lang="es" dirty="0"/>
              <a:t>.</a:t>
            </a:r>
            <a:endParaRPr dirty="0"/>
          </a:p>
          <a:p>
            <a:pPr marL="0" lvl="0" indent="0" algn="l" rtl="0">
              <a:lnSpc>
                <a:spcPct val="115000"/>
              </a:lnSpc>
              <a:spcBef>
                <a:spcPts val="1200"/>
              </a:spcBef>
              <a:spcAft>
                <a:spcPts val="0"/>
              </a:spcAft>
              <a:buClr>
                <a:schemeClr val="dk1"/>
              </a:buClr>
              <a:buSzPts val="1100"/>
              <a:buFont typeface="Arial"/>
              <a:buNone/>
            </a:pPr>
            <a:r>
              <a:rPr lang="es" dirty="0"/>
              <a:t>Si la base de datos ya existe se produce un error, para salvarlo podemos especificarle </a:t>
            </a:r>
            <a:r>
              <a:rPr lang="es" dirty="0">
                <a:latin typeface="Consolas"/>
                <a:ea typeface="Consolas"/>
                <a:cs typeface="Consolas"/>
                <a:sym typeface="Consolas"/>
              </a:rPr>
              <a:t>IF NOT EXISTS (PROPIO DE MYSQL)</a:t>
            </a:r>
            <a:r>
              <a:rPr lang="es" dirty="0"/>
              <a:t>.</a:t>
            </a:r>
            <a:endParaRPr dirty="0"/>
          </a:p>
          <a:p>
            <a:pPr marL="0" lvl="0" indent="0" algn="l" rtl="0">
              <a:lnSpc>
                <a:spcPct val="115000"/>
              </a:lnSpc>
              <a:spcBef>
                <a:spcPts val="1200"/>
              </a:spcBef>
              <a:spcAft>
                <a:spcPts val="1200"/>
              </a:spcAft>
              <a:buSzPts val="1800"/>
              <a:buNone/>
            </a:pPr>
            <a:r>
              <a:rPr lang="es" dirty="0"/>
              <a:t>Ejemplo: </a:t>
            </a:r>
            <a:r>
              <a:rPr lang="es" dirty="0">
                <a:latin typeface="Consolas"/>
                <a:ea typeface="Consolas"/>
                <a:cs typeface="Consolas"/>
                <a:sym typeface="Consolas"/>
              </a:rPr>
              <a:t>CREATE DATABASE IF NOT EXISTS databasename;</a:t>
            </a:r>
            <a:endParaRPr dirty="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Sentencias DDL: CREATE, ALTER y DROP</a:t>
            </a:r>
            <a:endParaRPr/>
          </a:p>
        </p:txBody>
      </p:sp>
      <p:sp>
        <p:nvSpPr>
          <p:cNvPr id="252" name="Google Shape;252;p1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500" b="1" dirty="0"/>
              <a:t>CREATE TABLE: </a:t>
            </a:r>
            <a:r>
              <a:rPr lang="es" sz="1500" dirty="0"/>
              <a:t>Crea una tabla:</a:t>
            </a:r>
            <a:endParaRPr sz="1500" dirty="0"/>
          </a:p>
          <a:p>
            <a:pPr marL="457200" lvl="0" indent="0" algn="l" rtl="0">
              <a:lnSpc>
                <a:spcPct val="115000"/>
              </a:lnSpc>
              <a:spcBef>
                <a:spcPts val="1200"/>
              </a:spcBef>
              <a:spcAft>
                <a:spcPts val="0"/>
              </a:spcAft>
              <a:buSzPts val="1800"/>
              <a:buNone/>
            </a:pPr>
            <a:r>
              <a:rPr lang="es" sz="1500" dirty="0">
                <a:latin typeface="Consolas"/>
                <a:ea typeface="Consolas"/>
                <a:cs typeface="Consolas"/>
                <a:sym typeface="Consolas"/>
              </a:rPr>
              <a:t>CREATE TABLE alumnos (</a:t>
            </a:r>
            <a:endParaRPr sz="1500" dirty="0">
              <a:latin typeface="Consolas"/>
              <a:ea typeface="Consolas"/>
              <a:cs typeface="Consolas"/>
              <a:sym typeface="Consolas"/>
            </a:endParaRPr>
          </a:p>
          <a:p>
            <a:pPr marL="457200" lvl="0" indent="0" algn="l" rtl="0">
              <a:lnSpc>
                <a:spcPct val="115000"/>
              </a:lnSpc>
              <a:spcBef>
                <a:spcPts val="0"/>
              </a:spcBef>
              <a:spcAft>
                <a:spcPts val="0"/>
              </a:spcAft>
              <a:buSzPts val="1800"/>
              <a:buNone/>
            </a:pPr>
            <a:r>
              <a:rPr lang="es" sz="1500" dirty="0">
                <a:latin typeface="Consolas"/>
                <a:ea typeface="Consolas"/>
                <a:cs typeface="Consolas"/>
                <a:sym typeface="Consolas"/>
              </a:rPr>
              <a:t>  dni int(11),</a:t>
            </a:r>
            <a:endParaRPr sz="1500" dirty="0">
              <a:latin typeface="Consolas"/>
              <a:ea typeface="Consolas"/>
              <a:cs typeface="Consolas"/>
              <a:sym typeface="Consolas"/>
            </a:endParaRPr>
          </a:p>
          <a:p>
            <a:pPr marL="457200" lvl="0" indent="0" algn="l" rtl="0">
              <a:lnSpc>
                <a:spcPct val="115000"/>
              </a:lnSpc>
              <a:spcBef>
                <a:spcPts val="0"/>
              </a:spcBef>
              <a:spcAft>
                <a:spcPts val="0"/>
              </a:spcAft>
              <a:buSzPts val="1800"/>
              <a:buNone/>
            </a:pPr>
            <a:r>
              <a:rPr lang="es" sz="1500" dirty="0">
                <a:latin typeface="Consolas"/>
                <a:ea typeface="Consolas"/>
                <a:cs typeface="Consolas"/>
                <a:sym typeface="Consolas"/>
              </a:rPr>
              <a:t>  nombre varchar(30),</a:t>
            </a:r>
            <a:endParaRPr sz="1500" dirty="0">
              <a:latin typeface="Consolas"/>
              <a:ea typeface="Consolas"/>
              <a:cs typeface="Consolas"/>
              <a:sym typeface="Consolas"/>
            </a:endParaRPr>
          </a:p>
          <a:p>
            <a:pPr marL="457200" lvl="0" indent="0" algn="l" rtl="0">
              <a:lnSpc>
                <a:spcPct val="115000"/>
              </a:lnSpc>
              <a:spcBef>
                <a:spcPts val="0"/>
              </a:spcBef>
              <a:spcAft>
                <a:spcPts val="0"/>
              </a:spcAft>
              <a:buSzPts val="1800"/>
              <a:buNone/>
            </a:pPr>
            <a:r>
              <a:rPr lang="es" sz="1500" dirty="0">
                <a:latin typeface="Consolas"/>
                <a:ea typeface="Consolas"/>
                <a:cs typeface="Consolas"/>
                <a:sym typeface="Consolas"/>
              </a:rPr>
              <a:t>  apellido varchar(30),</a:t>
            </a:r>
            <a:endParaRPr sz="1500" dirty="0">
              <a:latin typeface="Consolas"/>
              <a:ea typeface="Consolas"/>
              <a:cs typeface="Consolas"/>
              <a:sym typeface="Consolas"/>
            </a:endParaRPr>
          </a:p>
          <a:p>
            <a:pPr marL="457200" lvl="0" indent="0" algn="l" rtl="0">
              <a:lnSpc>
                <a:spcPct val="115000"/>
              </a:lnSpc>
              <a:spcBef>
                <a:spcPts val="0"/>
              </a:spcBef>
              <a:spcAft>
                <a:spcPts val="0"/>
              </a:spcAft>
              <a:buSzPts val="1800"/>
              <a:buNone/>
            </a:pPr>
            <a:r>
              <a:rPr lang="es" sz="1500" dirty="0">
                <a:latin typeface="Consolas"/>
                <a:ea typeface="Consolas"/>
                <a:cs typeface="Consolas"/>
                <a:sym typeface="Consolas"/>
              </a:rPr>
              <a:t>  fecha_nac date</a:t>
            </a:r>
            <a:endParaRPr sz="1500" dirty="0">
              <a:latin typeface="Consolas"/>
              <a:ea typeface="Consolas"/>
              <a:cs typeface="Consolas"/>
              <a:sym typeface="Consolas"/>
            </a:endParaRPr>
          </a:p>
          <a:p>
            <a:pPr marL="457200" lvl="0" indent="0" algn="l" rtl="0">
              <a:lnSpc>
                <a:spcPct val="115000"/>
              </a:lnSpc>
              <a:spcBef>
                <a:spcPts val="0"/>
              </a:spcBef>
              <a:spcAft>
                <a:spcPts val="0"/>
              </a:spcAft>
              <a:buSzPts val="1800"/>
              <a:buNone/>
            </a:pPr>
            <a:r>
              <a:rPr lang="es" sz="1500" dirty="0">
                <a:latin typeface="Consolas"/>
                <a:ea typeface="Consolas"/>
                <a:cs typeface="Consolas"/>
                <a:sym typeface="Consolas"/>
              </a:rPr>
              <a:t>);</a:t>
            </a:r>
            <a:endParaRPr sz="1500" dirty="0">
              <a:latin typeface="Consolas"/>
              <a:ea typeface="Consolas"/>
              <a:cs typeface="Consolas"/>
              <a:sym typeface="Consolas"/>
            </a:endParaRPr>
          </a:p>
          <a:p>
            <a:pPr marL="0" lvl="0" indent="0" algn="l" rtl="0">
              <a:lnSpc>
                <a:spcPct val="115000"/>
              </a:lnSpc>
              <a:spcBef>
                <a:spcPts val="0"/>
              </a:spcBef>
              <a:spcAft>
                <a:spcPts val="0"/>
              </a:spcAft>
              <a:buSzPts val="1800"/>
              <a:buNone/>
            </a:pPr>
            <a:r>
              <a:rPr lang="es" sz="1500" dirty="0"/>
              <a:t>Si intentamos crear una tabla con un nombre ya existente (existe otra tabla con ese nombre), mostrará un mensaje de error indicando que la acción no se realizó porque ya existe una tabla con el mismo nombre.</a:t>
            </a:r>
            <a:endParaRPr sz="1500" dirty="0"/>
          </a:p>
          <a:p>
            <a:pPr marL="0" lvl="0" indent="0" algn="l" rtl="0">
              <a:lnSpc>
                <a:spcPct val="115000"/>
              </a:lnSpc>
              <a:spcBef>
                <a:spcPts val="1200"/>
              </a:spcBef>
              <a:spcAft>
                <a:spcPts val="1200"/>
              </a:spcAft>
              <a:buClr>
                <a:schemeClr val="dk1"/>
              </a:buClr>
              <a:buSzPts val="1100"/>
              <a:buFont typeface="Arial"/>
              <a:buNone/>
            </a:pPr>
            <a:r>
              <a:rPr lang="es" sz="1500" b="1" dirty="0"/>
              <a:t>SHOW TABLES:</a:t>
            </a:r>
            <a:r>
              <a:rPr lang="es" sz="1500" dirty="0"/>
              <a:t> Nos permite ver las tablas existentes en una base de datos.</a:t>
            </a:r>
            <a:endParaRPr sz="1500" dirty="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Ejemplo CREATE</a:t>
            </a:r>
            <a:endParaRPr/>
          </a:p>
        </p:txBody>
      </p:sp>
      <p:sp>
        <p:nvSpPr>
          <p:cNvPr id="258" name="Google Shape;258;p1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sz="1650"/>
          </a:p>
        </p:txBody>
      </p:sp>
      <p:pic>
        <p:nvPicPr>
          <p:cNvPr id="259" name="Google Shape;259;p13"/>
          <p:cNvPicPr preferRelativeResize="0"/>
          <p:nvPr/>
        </p:nvPicPr>
        <p:blipFill rotWithShape="1">
          <a:blip r:embed="rId3">
            <a:alphaModFix/>
          </a:blip>
          <a:srcRect/>
          <a:stretch/>
        </p:blipFill>
        <p:spPr>
          <a:xfrm>
            <a:off x="432025" y="1304875"/>
            <a:ext cx="7052029" cy="331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Sentencias DDL: CREATE, ALTER y DROP</a:t>
            </a:r>
            <a:endParaRPr/>
          </a:p>
        </p:txBody>
      </p:sp>
      <p:sp>
        <p:nvSpPr>
          <p:cNvPr id="265" name="Google Shape;265;p1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500" b="1"/>
              <a:t>ALTER TABLE:</a:t>
            </a:r>
            <a:r>
              <a:rPr lang="es" sz="1500"/>
              <a:t> Nos permite agregar, eliminar o modificar una columna..</a:t>
            </a:r>
            <a:endParaRPr sz="1500"/>
          </a:p>
          <a:p>
            <a:pPr marL="0" lvl="0" indent="0" algn="l" rtl="0">
              <a:lnSpc>
                <a:spcPct val="115000"/>
              </a:lnSpc>
              <a:spcBef>
                <a:spcPts val="1200"/>
              </a:spcBef>
              <a:spcAft>
                <a:spcPts val="0"/>
              </a:spcAft>
              <a:buSzPts val="1800"/>
              <a:buNone/>
            </a:pPr>
            <a:r>
              <a:rPr lang="es" sz="1500" b="1"/>
              <a:t>ALTER TABLE … ADD: </a:t>
            </a:r>
            <a:r>
              <a:rPr lang="es" sz="1500"/>
              <a:t>Agrega una columna:</a:t>
            </a:r>
            <a:endParaRPr sz="1500"/>
          </a:p>
          <a:p>
            <a:pPr marL="457200" lvl="0" indent="0" algn="l" rtl="0">
              <a:lnSpc>
                <a:spcPct val="115000"/>
              </a:lnSpc>
              <a:spcBef>
                <a:spcPts val="1200"/>
              </a:spcBef>
              <a:spcAft>
                <a:spcPts val="0"/>
              </a:spcAft>
              <a:buSzPts val="1800"/>
              <a:buNone/>
            </a:pPr>
            <a:r>
              <a:rPr lang="es" sz="1500">
                <a:latin typeface="Consolas"/>
                <a:ea typeface="Consolas"/>
                <a:cs typeface="Consolas"/>
                <a:sym typeface="Consolas"/>
              </a:rPr>
              <a:t>ALTER TABLE nombre_de_tabla</a:t>
            </a:r>
            <a:endParaRPr sz="1500">
              <a:latin typeface="Consolas"/>
              <a:ea typeface="Consolas"/>
              <a:cs typeface="Consolas"/>
              <a:sym typeface="Consolas"/>
            </a:endParaRPr>
          </a:p>
          <a:p>
            <a:pPr marL="457200" lvl="0" indent="0" algn="l" rtl="0">
              <a:lnSpc>
                <a:spcPct val="115000"/>
              </a:lnSpc>
              <a:spcBef>
                <a:spcPts val="0"/>
              </a:spcBef>
              <a:spcAft>
                <a:spcPts val="0"/>
              </a:spcAft>
              <a:buSzPts val="1800"/>
              <a:buNone/>
            </a:pPr>
            <a:r>
              <a:rPr lang="es" sz="1500">
                <a:latin typeface="Consolas"/>
                <a:ea typeface="Consolas"/>
                <a:cs typeface="Consolas"/>
                <a:sym typeface="Consolas"/>
              </a:rPr>
              <a:t>ADD nombre_de_columna tipo de dato;</a:t>
            </a:r>
            <a:endParaRPr sz="1500">
              <a:latin typeface="Consolas"/>
              <a:ea typeface="Consolas"/>
              <a:cs typeface="Consolas"/>
              <a:sym typeface="Consolas"/>
            </a:endParaRPr>
          </a:p>
          <a:p>
            <a:pPr marL="457200" lvl="0" indent="0" algn="l" rtl="0">
              <a:lnSpc>
                <a:spcPct val="115000"/>
              </a:lnSpc>
              <a:spcBef>
                <a:spcPts val="0"/>
              </a:spcBef>
              <a:spcAft>
                <a:spcPts val="0"/>
              </a:spcAft>
              <a:buSzPts val="1800"/>
              <a:buNone/>
            </a:pPr>
            <a:endParaRPr sz="15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500" b="1"/>
              <a:t>ALTER TABLE … DROP: </a:t>
            </a:r>
            <a:r>
              <a:rPr lang="es" sz="1500"/>
              <a:t>Elimina una columna:</a:t>
            </a:r>
            <a:endParaRPr sz="1500">
              <a:latin typeface="Consolas"/>
              <a:ea typeface="Consolas"/>
              <a:cs typeface="Consolas"/>
              <a:sym typeface="Consolas"/>
            </a:endParaRPr>
          </a:p>
          <a:p>
            <a:pPr marL="457200" marR="0" lvl="0" indent="0" algn="l" rtl="0">
              <a:lnSpc>
                <a:spcPct val="115000"/>
              </a:lnSpc>
              <a:spcBef>
                <a:spcPts val="1200"/>
              </a:spcBef>
              <a:spcAft>
                <a:spcPts val="0"/>
              </a:spcAft>
              <a:buSzPts val="1800"/>
              <a:buNone/>
            </a:pPr>
            <a:r>
              <a:rPr lang="es" sz="1500">
                <a:latin typeface="Consolas"/>
                <a:ea typeface="Consolas"/>
                <a:cs typeface="Consolas"/>
                <a:sym typeface="Consolas"/>
              </a:rPr>
              <a:t>ALTER TABLE nombre_de_tabla</a:t>
            </a:r>
            <a:endParaRPr sz="1500">
              <a:latin typeface="Consolas"/>
              <a:ea typeface="Consolas"/>
              <a:cs typeface="Consolas"/>
              <a:sym typeface="Consolas"/>
            </a:endParaRPr>
          </a:p>
          <a:p>
            <a:pPr marL="457200" marR="0" lvl="0" indent="0" algn="l" rtl="0">
              <a:lnSpc>
                <a:spcPct val="115000"/>
              </a:lnSpc>
              <a:spcBef>
                <a:spcPts val="0"/>
              </a:spcBef>
              <a:spcAft>
                <a:spcPts val="0"/>
              </a:spcAft>
              <a:buSzPts val="1800"/>
              <a:buNone/>
            </a:pPr>
            <a:r>
              <a:rPr lang="es" sz="1500">
                <a:latin typeface="Consolas"/>
                <a:ea typeface="Consolas"/>
                <a:cs typeface="Consolas"/>
                <a:sym typeface="Consolas"/>
              </a:rPr>
              <a:t>DROP COLUMN nombre_de_columna;</a:t>
            </a:r>
            <a:endParaRPr sz="1500">
              <a:latin typeface="Consolas"/>
              <a:ea typeface="Consolas"/>
              <a:cs typeface="Consolas"/>
              <a:sym typeface="Consolas"/>
            </a:endParaRPr>
          </a:p>
          <a:p>
            <a:pPr marL="0" lvl="0" indent="0" algn="l" rtl="0">
              <a:lnSpc>
                <a:spcPct val="115000"/>
              </a:lnSpc>
              <a:spcBef>
                <a:spcPts val="0"/>
              </a:spcBef>
              <a:spcAft>
                <a:spcPts val="1200"/>
              </a:spcAft>
              <a:buSzPts val="1800"/>
              <a:buNone/>
            </a:pPr>
            <a:endParaRPr sz="15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Sentencias DDL: CREATE, ALTER y DROP</a:t>
            </a:r>
            <a:endParaRPr/>
          </a:p>
        </p:txBody>
      </p:sp>
      <p:sp>
        <p:nvSpPr>
          <p:cNvPr id="271" name="Google Shape;271;p1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500" b="1"/>
              <a:t>DROP TABLE: </a:t>
            </a:r>
            <a:r>
              <a:rPr lang="es" sz="1500"/>
              <a:t>Elimina una tabla.</a:t>
            </a:r>
            <a:endParaRPr sz="1500"/>
          </a:p>
          <a:p>
            <a:pPr marL="0" lvl="0" indent="457200" algn="l" rtl="0">
              <a:lnSpc>
                <a:spcPct val="115000"/>
              </a:lnSpc>
              <a:spcBef>
                <a:spcPts val="1200"/>
              </a:spcBef>
              <a:spcAft>
                <a:spcPts val="0"/>
              </a:spcAft>
              <a:buSzPts val="1800"/>
              <a:buNone/>
            </a:pPr>
            <a:r>
              <a:rPr lang="es" sz="1500">
                <a:latin typeface="Consolas"/>
                <a:ea typeface="Consolas"/>
                <a:cs typeface="Consolas"/>
                <a:sym typeface="Consolas"/>
              </a:rPr>
              <a:t>DROP TABLE alumnos;</a:t>
            </a:r>
            <a:endParaRPr sz="1500"/>
          </a:p>
          <a:p>
            <a:pPr marL="0" lvl="0" indent="0" algn="l" rtl="0">
              <a:lnSpc>
                <a:spcPct val="115000"/>
              </a:lnSpc>
              <a:spcBef>
                <a:spcPts val="1200"/>
              </a:spcBef>
              <a:spcAft>
                <a:spcPts val="0"/>
              </a:spcAft>
              <a:buSzPts val="1800"/>
              <a:buNone/>
            </a:pPr>
            <a:r>
              <a:rPr lang="es" sz="1500"/>
              <a:t>Si tipeamos nuevamente:</a:t>
            </a:r>
            <a:endParaRPr sz="1500"/>
          </a:p>
          <a:p>
            <a:pPr marL="0" lvl="0" indent="457200" algn="l" rtl="0">
              <a:lnSpc>
                <a:spcPct val="115000"/>
              </a:lnSpc>
              <a:spcBef>
                <a:spcPts val="1200"/>
              </a:spcBef>
              <a:spcAft>
                <a:spcPts val="0"/>
              </a:spcAft>
              <a:buSzPts val="1800"/>
              <a:buNone/>
            </a:pPr>
            <a:r>
              <a:rPr lang="es" sz="1500">
                <a:latin typeface="Consolas"/>
                <a:ea typeface="Consolas"/>
                <a:cs typeface="Consolas"/>
                <a:sym typeface="Consolas"/>
              </a:rPr>
              <a:t>DROP TABLE alumnos;</a:t>
            </a:r>
            <a:endParaRPr sz="1500"/>
          </a:p>
          <a:p>
            <a:pPr marL="0" lvl="0" indent="0" algn="l" rtl="0">
              <a:lnSpc>
                <a:spcPct val="115000"/>
              </a:lnSpc>
              <a:spcBef>
                <a:spcPts val="1200"/>
              </a:spcBef>
              <a:spcAft>
                <a:spcPts val="0"/>
              </a:spcAft>
              <a:buSzPts val="1800"/>
              <a:buNone/>
            </a:pPr>
            <a:r>
              <a:rPr lang="es" sz="1500"/>
              <a:t>Aparece un mensaje de error, indicando que no existe, ya que intentamos borrar una tabla inexistente. Para evitar este mensaje podemos tipear:</a:t>
            </a:r>
            <a:endParaRPr sz="1500"/>
          </a:p>
          <a:p>
            <a:pPr marL="0" lvl="0" indent="457200" algn="l" rtl="0">
              <a:lnSpc>
                <a:spcPct val="115000"/>
              </a:lnSpc>
              <a:spcBef>
                <a:spcPts val="1200"/>
              </a:spcBef>
              <a:spcAft>
                <a:spcPts val="1200"/>
              </a:spcAft>
              <a:buSzPts val="1800"/>
              <a:buNone/>
            </a:pPr>
            <a:r>
              <a:rPr lang="es" sz="1500">
                <a:latin typeface="Consolas"/>
                <a:ea typeface="Consolas"/>
                <a:cs typeface="Consolas"/>
                <a:sym typeface="Consolas"/>
              </a:rPr>
              <a:t>DROP TABLE IF EXISTS alumnos;</a:t>
            </a:r>
            <a:endParaRPr sz="150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Ejemplo ALTER y DROP</a:t>
            </a:r>
            <a:endParaRPr/>
          </a:p>
        </p:txBody>
      </p:sp>
      <p:sp>
        <p:nvSpPr>
          <p:cNvPr id="277" name="Google Shape;277;p1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es" sz="1650" b="1"/>
              <a:t>ALTER TABLE</a:t>
            </a:r>
            <a:endParaRPr sz="1650"/>
          </a:p>
          <a:p>
            <a:pPr marL="0" lvl="0" indent="0" algn="l" rtl="0">
              <a:lnSpc>
                <a:spcPct val="100000"/>
              </a:lnSpc>
              <a:spcBef>
                <a:spcPts val="0"/>
              </a:spcBef>
              <a:spcAft>
                <a:spcPts val="0"/>
              </a:spcAft>
              <a:buSzPts val="1800"/>
              <a:buNone/>
            </a:pPr>
            <a:endParaRPr sz="1650"/>
          </a:p>
          <a:p>
            <a:pPr marL="0" lvl="0" indent="0" algn="l" rtl="0">
              <a:lnSpc>
                <a:spcPct val="100000"/>
              </a:lnSpc>
              <a:spcBef>
                <a:spcPts val="0"/>
              </a:spcBef>
              <a:spcAft>
                <a:spcPts val="0"/>
              </a:spcAft>
              <a:buSzPts val="1800"/>
              <a:buNone/>
            </a:pPr>
            <a:endParaRPr sz="1650"/>
          </a:p>
          <a:p>
            <a:pPr marL="0" lvl="0" indent="0" algn="l" rtl="0">
              <a:lnSpc>
                <a:spcPct val="100000"/>
              </a:lnSpc>
              <a:spcBef>
                <a:spcPts val="0"/>
              </a:spcBef>
              <a:spcAft>
                <a:spcPts val="0"/>
              </a:spcAft>
              <a:buSzPts val="1800"/>
              <a:buNone/>
            </a:pPr>
            <a:endParaRPr sz="1650"/>
          </a:p>
          <a:p>
            <a:pPr marL="0" lvl="0" indent="0" algn="l" rtl="0">
              <a:lnSpc>
                <a:spcPct val="100000"/>
              </a:lnSpc>
              <a:spcBef>
                <a:spcPts val="0"/>
              </a:spcBef>
              <a:spcAft>
                <a:spcPts val="0"/>
              </a:spcAft>
              <a:buSzPts val="1800"/>
              <a:buNone/>
            </a:pPr>
            <a:endParaRPr sz="1650"/>
          </a:p>
          <a:p>
            <a:pPr marL="0" lvl="0" indent="0" algn="l" rtl="0">
              <a:lnSpc>
                <a:spcPct val="100000"/>
              </a:lnSpc>
              <a:spcBef>
                <a:spcPts val="0"/>
              </a:spcBef>
              <a:spcAft>
                <a:spcPts val="0"/>
              </a:spcAft>
              <a:buSzPts val="1800"/>
              <a:buNone/>
            </a:pPr>
            <a:endParaRPr sz="1650" b="1"/>
          </a:p>
          <a:p>
            <a:pPr marL="0" lvl="0" indent="0" algn="l" rtl="0">
              <a:lnSpc>
                <a:spcPct val="100000"/>
              </a:lnSpc>
              <a:spcBef>
                <a:spcPts val="0"/>
              </a:spcBef>
              <a:spcAft>
                <a:spcPts val="0"/>
              </a:spcAft>
              <a:buSzPts val="1800"/>
              <a:buNone/>
            </a:pPr>
            <a:r>
              <a:rPr lang="es" sz="1650" b="1"/>
              <a:t>DROP TABLE</a:t>
            </a:r>
            <a:endParaRPr sz="1650"/>
          </a:p>
        </p:txBody>
      </p:sp>
      <p:pic>
        <p:nvPicPr>
          <p:cNvPr id="278" name="Google Shape;278;p16"/>
          <p:cNvPicPr preferRelativeResize="0"/>
          <p:nvPr/>
        </p:nvPicPr>
        <p:blipFill rotWithShape="1">
          <a:blip r:embed="rId3">
            <a:alphaModFix/>
          </a:blip>
          <a:srcRect/>
          <a:stretch/>
        </p:blipFill>
        <p:spPr>
          <a:xfrm>
            <a:off x="630525" y="1793800"/>
            <a:ext cx="8081499" cy="918542"/>
          </a:xfrm>
          <a:prstGeom prst="rect">
            <a:avLst/>
          </a:prstGeom>
          <a:noFill/>
          <a:ln>
            <a:noFill/>
          </a:ln>
        </p:spPr>
      </p:pic>
      <p:pic>
        <p:nvPicPr>
          <p:cNvPr id="279" name="Google Shape;279;p16"/>
          <p:cNvPicPr preferRelativeResize="0"/>
          <p:nvPr/>
        </p:nvPicPr>
        <p:blipFill rotWithShape="1">
          <a:blip r:embed="rId4">
            <a:alphaModFix/>
          </a:blip>
          <a:srcRect/>
          <a:stretch/>
        </p:blipFill>
        <p:spPr>
          <a:xfrm>
            <a:off x="584425" y="3377475"/>
            <a:ext cx="3465466"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Sentencias DDL: CREATE, ALTER y DROP</a:t>
            </a:r>
            <a:endParaRPr/>
          </a:p>
        </p:txBody>
      </p:sp>
      <p:sp>
        <p:nvSpPr>
          <p:cNvPr id="285" name="Google Shape;285;p1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500" b="1"/>
              <a:t>DESCRIBE: </a:t>
            </a:r>
            <a:r>
              <a:rPr lang="es" sz="1500"/>
              <a:t>Nos permite ver la estructura de una tabla.</a:t>
            </a:r>
            <a:endParaRPr sz="1500"/>
          </a:p>
          <a:p>
            <a:pPr marL="0" lvl="0" indent="457200" algn="l" rtl="0">
              <a:lnSpc>
                <a:spcPct val="115000"/>
              </a:lnSpc>
              <a:spcBef>
                <a:spcPts val="1200"/>
              </a:spcBef>
              <a:spcAft>
                <a:spcPts val="0"/>
              </a:spcAft>
              <a:buSzPts val="1800"/>
              <a:buNone/>
            </a:pPr>
            <a:r>
              <a:rPr lang="es" sz="1500">
                <a:latin typeface="Consolas"/>
                <a:ea typeface="Consolas"/>
                <a:cs typeface="Consolas"/>
                <a:sym typeface="Consolas"/>
              </a:rPr>
              <a:t>DESCRIBE alumnos;</a:t>
            </a:r>
            <a:endParaRPr sz="1500"/>
          </a:p>
          <a:p>
            <a:pPr marL="0" lvl="0" indent="0" algn="l" rtl="0">
              <a:lnSpc>
                <a:spcPct val="115000"/>
              </a:lnSpc>
              <a:spcBef>
                <a:spcPts val="1200"/>
              </a:spcBef>
              <a:spcAft>
                <a:spcPts val="0"/>
              </a:spcAft>
              <a:buSzPts val="1800"/>
              <a:buNone/>
            </a:pPr>
            <a:r>
              <a:rPr lang="es" sz="1500"/>
              <a:t>Aparecerá lo siguiente:</a:t>
            </a:r>
            <a:endParaRPr sz="1500"/>
          </a:p>
          <a:p>
            <a:pPr marL="0" lvl="0" indent="457200" algn="l" rtl="0">
              <a:lnSpc>
                <a:spcPct val="115000"/>
              </a:lnSpc>
              <a:spcBef>
                <a:spcPts val="1200"/>
              </a:spcBef>
              <a:spcAft>
                <a:spcPts val="1200"/>
              </a:spcAft>
              <a:buSzPts val="1800"/>
              <a:buNone/>
            </a:pPr>
            <a:endParaRPr sz="1500">
              <a:latin typeface="Consolas"/>
              <a:ea typeface="Consolas"/>
              <a:cs typeface="Consolas"/>
              <a:sym typeface="Consolas"/>
            </a:endParaRPr>
          </a:p>
        </p:txBody>
      </p:sp>
      <p:pic>
        <p:nvPicPr>
          <p:cNvPr id="286" name="Google Shape;286;p17"/>
          <p:cNvPicPr preferRelativeResize="0"/>
          <p:nvPr/>
        </p:nvPicPr>
        <p:blipFill rotWithShape="1">
          <a:blip r:embed="rId3">
            <a:alphaModFix/>
          </a:blip>
          <a:srcRect/>
          <a:stretch/>
        </p:blipFill>
        <p:spPr>
          <a:xfrm>
            <a:off x="2752725" y="2681971"/>
            <a:ext cx="3638550" cy="1456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8"/>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Sentencias DML</a:t>
            </a:r>
            <a:endParaRPr/>
          </a:p>
        </p:txBody>
      </p:sp>
      <p:sp>
        <p:nvSpPr>
          <p:cNvPr id="292" name="Google Shape;292;p18"/>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a:t>El </a:t>
            </a:r>
            <a:r>
              <a:rPr lang="es" b="1">
                <a:latin typeface="Montserrat"/>
                <a:ea typeface="Montserrat"/>
                <a:cs typeface="Montserrat"/>
                <a:sym typeface="Montserrat"/>
              </a:rPr>
              <a:t>Lenguaje de Manipulación de Datos</a:t>
            </a:r>
            <a:r>
              <a:rPr lang="es"/>
              <a:t> (Data Manipulation Language, DML) permite a los usuarios de una base de datos llevar a cabo tareas de consulta o modificación. Para hacer estas actividades dentro del lenguaje SQL tenemos las siguientes sentencias:</a:t>
            </a:r>
            <a:endParaRPr/>
          </a:p>
          <a:p>
            <a:pPr marL="0" lvl="0" indent="0" algn="l" rtl="0">
              <a:lnSpc>
                <a:spcPct val="100000"/>
              </a:lnSpc>
              <a:spcBef>
                <a:spcPts val="0"/>
              </a:spcBef>
              <a:spcAft>
                <a:spcPts val="0"/>
              </a:spcAft>
              <a:buClr>
                <a:schemeClr val="dk1"/>
              </a:buClr>
              <a:buSzPts val="1100"/>
              <a:buFont typeface="Arial"/>
              <a:buNone/>
            </a:pPr>
            <a:r>
              <a:rPr lang="es" b="1">
                <a:latin typeface="Montserrat"/>
                <a:ea typeface="Montserrat"/>
                <a:cs typeface="Montserrat"/>
                <a:sym typeface="Montserrat"/>
              </a:rPr>
              <a:t>INSERT:</a:t>
            </a:r>
            <a:r>
              <a:rPr lang="es"/>
              <a:t> Para agregar un registro (fila o tupla).</a:t>
            </a:r>
            <a:endParaRPr/>
          </a:p>
          <a:p>
            <a:pPr marL="0" lvl="0" indent="0" algn="l" rtl="0">
              <a:lnSpc>
                <a:spcPct val="100000"/>
              </a:lnSpc>
              <a:spcBef>
                <a:spcPts val="0"/>
              </a:spcBef>
              <a:spcAft>
                <a:spcPts val="0"/>
              </a:spcAft>
              <a:buClr>
                <a:schemeClr val="dk1"/>
              </a:buClr>
              <a:buSzPts val="1100"/>
              <a:buFont typeface="Arial"/>
              <a:buNone/>
            </a:pPr>
            <a:r>
              <a:rPr lang="es" b="1">
                <a:latin typeface="Montserrat"/>
                <a:ea typeface="Montserrat"/>
                <a:cs typeface="Montserrat"/>
                <a:sym typeface="Montserrat"/>
              </a:rPr>
              <a:t>UPDATE:</a:t>
            </a:r>
            <a:r>
              <a:rPr lang="es"/>
              <a:t> Para modificar atributos de una o varios registros.</a:t>
            </a:r>
            <a:endParaRPr/>
          </a:p>
          <a:p>
            <a:pPr marL="0" lvl="0" indent="0" algn="l" rtl="0">
              <a:lnSpc>
                <a:spcPct val="100000"/>
              </a:lnSpc>
              <a:spcBef>
                <a:spcPts val="0"/>
              </a:spcBef>
              <a:spcAft>
                <a:spcPts val="0"/>
              </a:spcAft>
              <a:buSzPts val="1700"/>
              <a:buNone/>
            </a:pPr>
            <a:r>
              <a:rPr lang="es" b="1">
                <a:latin typeface="Montserrat"/>
                <a:ea typeface="Montserrat"/>
                <a:cs typeface="Montserrat"/>
                <a:sym typeface="Montserrat"/>
              </a:rPr>
              <a:t>DELETE:</a:t>
            </a:r>
            <a:r>
              <a:rPr lang="es"/>
              <a:t> Para borrar registros completos de una tabla.</a:t>
            </a:r>
            <a:endParaRPr/>
          </a:p>
          <a:p>
            <a:pPr marL="0" lvl="0" indent="0" algn="l" rtl="0">
              <a:lnSpc>
                <a:spcPct val="100000"/>
              </a:lnSpc>
              <a:spcBef>
                <a:spcPts val="0"/>
              </a:spcBef>
              <a:spcAft>
                <a:spcPts val="0"/>
              </a:spcAft>
              <a:buSzPts val="1700"/>
              <a:buNone/>
            </a:pPr>
            <a:r>
              <a:rPr lang="es" b="1">
                <a:latin typeface="Montserrat"/>
                <a:ea typeface="Montserrat"/>
                <a:cs typeface="Montserrat"/>
                <a:sym typeface="Montserrat"/>
              </a:rPr>
              <a:t>SELECT:</a:t>
            </a:r>
            <a:r>
              <a:rPr lang="es"/>
              <a:t> Para obtener datos de una base de datos.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Sentencias de escritura</a:t>
            </a:r>
            <a:endParaRPr/>
          </a:p>
        </p:txBody>
      </p:sp>
      <p:sp>
        <p:nvSpPr>
          <p:cNvPr id="298" name="Google Shape;298;p19"/>
          <p:cNvSpPr txBox="1">
            <a:spLocks noGrp="1"/>
          </p:cNvSpPr>
          <p:nvPr>
            <p:ph type="body" idx="1"/>
          </p:nvPr>
        </p:nvSpPr>
        <p:spPr>
          <a:xfrm>
            <a:off x="432025" y="1304875"/>
            <a:ext cx="4140000" cy="330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650" b="1"/>
              <a:t>INSERT INTO</a:t>
            </a:r>
            <a:r>
              <a:rPr lang="es" sz="1650"/>
              <a:t>: especifica en qué tabla se pretende </a:t>
            </a:r>
            <a:r>
              <a:rPr lang="es" sz="1650" b="1"/>
              <a:t>insertar </a:t>
            </a:r>
            <a:r>
              <a:rPr lang="es" sz="1650"/>
              <a:t>un dato.</a:t>
            </a:r>
            <a:br>
              <a:rPr lang="es" sz="1650"/>
            </a:br>
            <a:r>
              <a:rPr lang="es" sz="1650" b="1"/>
              <a:t>VALUES</a:t>
            </a:r>
            <a:r>
              <a:rPr lang="es" sz="1650"/>
              <a:t>: utilizada en conjunto con INSERT INTO especifica qué valores irán en la tabla.</a:t>
            </a:r>
            <a:endParaRPr sz="1650"/>
          </a:p>
          <a:p>
            <a:pPr marL="0" lvl="0" indent="0" algn="l" rtl="0">
              <a:lnSpc>
                <a:spcPct val="115000"/>
              </a:lnSpc>
              <a:spcBef>
                <a:spcPts val="1200"/>
              </a:spcBef>
              <a:spcAft>
                <a:spcPts val="1200"/>
              </a:spcAft>
              <a:buClr>
                <a:schemeClr val="dk1"/>
              </a:buClr>
              <a:buSzPts val="1100"/>
              <a:buFont typeface="Arial"/>
              <a:buNone/>
            </a:pPr>
            <a:r>
              <a:rPr lang="es" sz="1650"/>
              <a:t>La lista de atributos es opcional, pero si no se define entonces el DBMS espera una lista de valores coherente con todos los atributos de la tabla.</a:t>
            </a:r>
            <a:endParaRPr sz="1650"/>
          </a:p>
        </p:txBody>
      </p:sp>
      <p:pic>
        <p:nvPicPr>
          <p:cNvPr id="299" name="Google Shape;299;p19"/>
          <p:cNvPicPr preferRelativeResize="0"/>
          <p:nvPr/>
        </p:nvPicPr>
        <p:blipFill rotWithShape="1">
          <a:blip r:embed="rId3">
            <a:alphaModFix/>
          </a:blip>
          <a:srcRect/>
          <a:stretch/>
        </p:blipFill>
        <p:spPr>
          <a:xfrm>
            <a:off x="5030400" y="1304875"/>
            <a:ext cx="3026749" cy="2788475"/>
          </a:xfrm>
          <a:prstGeom prst="rect">
            <a:avLst/>
          </a:prstGeom>
          <a:noFill/>
          <a:ln>
            <a:noFill/>
          </a:ln>
        </p:spPr>
      </p:pic>
      <p:sp>
        <p:nvSpPr>
          <p:cNvPr id="300" name="Google Shape;300;p19"/>
          <p:cNvSpPr/>
          <p:nvPr/>
        </p:nvSpPr>
        <p:spPr>
          <a:xfrm>
            <a:off x="6902625" y="1510550"/>
            <a:ext cx="267600" cy="1118700"/>
          </a:xfrm>
          <a:prstGeom prst="rightBrace">
            <a:avLst>
              <a:gd name="adj1" fmla="val 50000"/>
              <a:gd name="adj2" fmla="val 50000"/>
            </a:avLst>
          </a:prstGeom>
          <a:noFill/>
          <a:ln w="19050" cap="flat" cmpd="sng">
            <a:solidFill>
              <a:srgbClr val="F39C1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9"/>
          <p:cNvSpPr/>
          <p:nvPr/>
        </p:nvSpPr>
        <p:spPr>
          <a:xfrm>
            <a:off x="6902625" y="2676925"/>
            <a:ext cx="267600" cy="1118700"/>
          </a:xfrm>
          <a:prstGeom prst="rightBrace">
            <a:avLst>
              <a:gd name="adj1" fmla="val 50000"/>
              <a:gd name="adj2" fmla="val 50000"/>
            </a:avLst>
          </a:prstGeom>
          <a:noFill/>
          <a:ln w="19050" cap="flat" cmpd="sng">
            <a:solidFill>
              <a:srgbClr val="F39C1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9"/>
          <p:cNvSpPr txBox="1">
            <a:spLocks noGrp="1"/>
          </p:cNvSpPr>
          <p:nvPr>
            <p:ph type="body" idx="1"/>
          </p:nvPr>
        </p:nvSpPr>
        <p:spPr>
          <a:xfrm>
            <a:off x="7170225" y="1701125"/>
            <a:ext cx="1491600" cy="71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150"/>
              <a:t>Campos de datos que le voy a pasar a la tabla</a:t>
            </a:r>
            <a:endParaRPr sz="1150"/>
          </a:p>
          <a:p>
            <a:pPr marL="0" lvl="0" indent="0" algn="l" rtl="0">
              <a:lnSpc>
                <a:spcPct val="115000"/>
              </a:lnSpc>
              <a:spcBef>
                <a:spcPts val="1200"/>
              </a:spcBef>
              <a:spcAft>
                <a:spcPts val="1200"/>
              </a:spcAft>
              <a:buClr>
                <a:schemeClr val="dk1"/>
              </a:buClr>
              <a:buSzPts val="1100"/>
              <a:buFont typeface="Arial"/>
              <a:buNone/>
            </a:pPr>
            <a:endParaRPr sz="1150"/>
          </a:p>
        </p:txBody>
      </p:sp>
      <p:sp>
        <p:nvSpPr>
          <p:cNvPr id="303" name="Google Shape;303;p19"/>
          <p:cNvSpPr txBox="1">
            <a:spLocks noGrp="1"/>
          </p:cNvSpPr>
          <p:nvPr>
            <p:ph type="body" idx="1"/>
          </p:nvPr>
        </p:nvSpPr>
        <p:spPr>
          <a:xfrm>
            <a:off x="7170225" y="2877175"/>
            <a:ext cx="1491600" cy="71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s" sz="1150"/>
              <a:t>Valores que le voy a pasar a la tabla </a:t>
            </a:r>
            <a:r>
              <a:rPr lang="es" sz="1150" b="1" i="1"/>
              <a:t>(en el mismo orden)</a:t>
            </a:r>
            <a:endParaRPr sz="1150" b="1" i="1"/>
          </a:p>
        </p:txBody>
      </p:sp>
      <p:sp>
        <p:nvSpPr>
          <p:cNvPr id="304" name="Google Shape;304;p19"/>
          <p:cNvSpPr txBox="1">
            <a:spLocks noGrp="1"/>
          </p:cNvSpPr>
          <p:nvPr>
            <p:ph type="body" idx="1"/>
          </p:nvPr>
        </p:nvSpPr>
        <p:spPr>
          <a:xfrm>
            <a:off x="5030400" y="4151900"/>
            <a:ext cx="3631500" cy="51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s" sz="1150"/>
              <a:t>Para hacer un </a:t>
            </a:r>
            <a:r>
              <a:rPr lang="es" sz="1150" b="1"/>
              <a:t>INSERT</a:t>
            </a:r>
            <a:r>
              <a:rPr lang="es" sz="1150"/>
              <a:t>: clic derecho en la tabla &gt; Send to SQL Editor &gt; Insert Statement</a:t>
            </a:r>
            <a:endParaRPr sz="11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111"/>
              <a:buNone/>
            </a:pPr>
            <a:r>
              <a:rPr lang="es-AR" b="0" dirty="0"/>
              <a:t>Lenguaje SQL y </a:t>
            </a:r>
            <a:r>
              <a:rPr lang="es-AR" b="0" dirty="0" err="1"/>
              <a:t>Sublenguajes</a:t>
            </a:r>
            <a:r>
              <a:rPr lang="es-AR" b="0" dirty="0"/>
              <a:t> DDL y DML</a:t>
            </a:r>
          </a:p>
        </p:txBody>
      </p:sp>
      <p:pic>
        <p:nvPicPr>
          <p:cNvPr id="151" name="Google Shape;151;p2"/>
          <p:cNvPicPr preferRelativeResize="0"/>
          <p:nvPr/>
        </p:nvPicPr>
        <p:blipFill rotWithShape="1">
          <a:blip r:embed="rId3">
            <a:alphaModFix/>
          </a:blip>
          <a:srcRect/>
          <a:stretch/>
        </p:blipFill>
        <p:spPr>
          <a:xfrm>
            <a:off x="4214825" y="2868475"/>
            <a:ext cx="714375"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Sentencias de escritura</a:t>
            </a:r>
            <a:endParaRPr/>
          </a:p>
        </p:txBody>
      </p:sp>
      <p:sp>
        <p:nvSpPr>
          <p:cNvPr id="310" name="Google Shape;310;p2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sz="1650"/>
          </a:p>
        </p:txBody>
      </p:sp>
      <p:pic>
        <p:nvPicPr>
          <p:cNvPr id="311" name="Google Shape;311;p20"/>
          <p:cNvPicPr preferRelativeResize="0"/>
          <p:nvPr/>
        </p:nvPicPr>
        <p:blipFill rotWithShape="1">
          <a:blip r:embed="rId3">
            <a:alphaModFix/>
          </a:blip>
          <a:srcRect/>
          <a:stretch/>
        </p:blipFill>
        <p:spPr>
          <a:xfrm>
            <a:off x="875100" y="1304875"/>
            <a:ext cx="7376401" cy="814550"/>
          </a:xfrm>
          <a:prstGeom prst="rect">
            <a:avLst/>
          </a:prstGeom>
          <a:noFill/>
          <a:ln>
            <a:noFill/>
          </a:ln>
        </p:spPr>
      </p:pic>
      <p:pic>
        <p:nvPicPr>
          <p:cNvPr id="312" name="Google Shape;312;p20"/>
          <p:cNvPicPr preferRelativeResize="0"/>
          <p:nvPr/>
        </p:nvPicPr>
        <p:blipFill rotWithShape="1">
          <a:blip r:embed="rId4">
            <a:alphaModFix/>
          </a:blip>
          <a:srcRect/>
          <a:stretch/>
        </p:blipFill>
        <p:spPr>
          <a:xfrm>
            <a:off x="1942912" y="2306500"/>
            <a:ext cx="5258225" cy="2049700"/>
          </a:xfrm>
          <a:prstGeom prst="rect">
            <a:avLst/>
          </a:prstGeom>
          <a:noFill/>
          <a:ln>
            <a:noFill/>
          </a:ln>
        </p:spPr>
      </p:pic>
      <p:sp>
        <p:nvSpPr>
          <p:cNvPr id="313" name="Google Shape;313;p20"/>
          <p:cNvSpPr/>
          <p:nvPr/>
        </p:nvSpPr>
        <p:spPr>
          <a:xfrm>
            <a:off x="1128125" y="2179775"/>
            <a:ext cx="812650" cy="2103211"/>
          </a:xfrm>
          <a:custGeom>
            <a:avLst/>
            <a:gdLst/>
            <a:ahLst/>
            <a:cxnLst/>
            <a:rect l="l" t="t" r="r" b="b"/>
            <a:pathLst>
              <a:path w="32506" h="81837" extrusionOk="0">
                <a:moveTo>
                  <a:pt x="32506" y="81837"/>
                </a:moveTo>
                <a:lnTo>
                  <a:pt x="0" y="81837"/>
                </a:lnTo>
                <a:lnTo>
                  <a:pt x="0" y="0"/>
                </a:lnTo>
              </a:path>
            </a:pathLst>
          </a:custGeom>
          <a:noFill/>
          <a:ln w="28575" cap="flat" cmpd="sng">
            <a:solidFill>
              <a:srgbClr val="F39C12"/>
            </a:solidFill>
            <a:prstDash val="solid"/>
            <a:round/>
            <a:headEnd type="triangle" w="med" len="med"/>
            <a:tailEnd type="none" w="sm" len="sm"/>
          </a:ln>
        </p:spPr>
      </p:sp>
      <p:sp>
        <p:nvSpPr>
          <p:cNvPr id="314" name="Google Shape;314;p20"/>
          <p:cNvSpPr/>
          <p:nvPr/>
        </p:nvSpPr>
        <p:spPr>
          <a:xfrm>
            <a:off x="1940775" y="4158775"/>
            <a:ext cx="4799400" cy="197400"/>
          </a:xfrm>
          <a:prstGeom prst="rect">
            <a:avLst/>
          </a:prstGeom>
          <a:noFill/>
          <a:ln w="19050" cap="flat" cmpd="sng">
            <a:solidFill>
              <a:srgbClr val="F39C1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Sentencias de modificación</a:t>
            </a:r>
            <a:endParaRPr/>
          </a:p>
        </p:txBody>
      </p:sp>
      <p:sp>
        <p:nvSpPr>
          <p:cNvPr id="320" name="Google Shape;320;p21"/>
          <p:cNvSpPr txBox="1">
            <a:spLocks noGrp="1"/>
          </p:cNvSpPr>
          <p:nvPr>
            <p:ph type="body" idx="1"/>
          </p:nvPr>
        </p:nvSpPr>
        <p:spPr>
          <a:xfrm>
            <a:off x="432025" y="1304875"/>
            <a:ext cx="4004100" cy="330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650" b="1"/>
              <a:t>UPDATE</a:t>
            </a:r>
            <a:r>
              <a:rPr lang="es" sz="1650"/>
              <a:t>: especifica en qué tabla se pretende </a:t>
            </a:r>
            <a:r>
              <a:rPr lang="es" sz="1650" b="1"/>
              <a:t>modificar</a:t>
            </a:r>
            <a:r>
              <a:rPr lang="es" sz="1650"/>
              <a:t> un dato.</a:t>
            </a:r>
            <a:br>
              <a:rPr lang="es" sz="1650"/>
            </a:br>
            <a:r>
              <a:rPr lang="es" sz="1650" b="1"/>
              <a:t>SET</a:t>
            </a:r>
            <a:r>
              <a:rPr lang="es" sz="1650"/>
              <a:t>: utilizada en conjunto con UPDATE especifica cuál será el nuevo valor/dato para el campo de ese/os registro/s en particular.</a:t>
            </a:r>
            <a:endParaRPr sz="1650"/>
          </a:p>
          <a:p>
            <a:pPr marL="0" lvl="0" indent="0" algn="l" rtl="0">
              <a:lnSpc>
                <a:spcPct val="115000"/>
              </a:lnSpc>
              <a:spcBef>
                <a:spcPts val="1200"/>
              </a:spcBef>
              <a:spcAft>
                <a:spcPts val="0"/>
              </a:spcAft>
              <a:buClr>
                <a:schemeClr val="dk1"/>
              </a:buClr>
              <a:buSzPts val="1100"/>
              <a:buFont typeface="Arial"/>
              <a:buNone/>
            </a:pPr>
            <a:r>
              <a:rPr lang="es" sz="1350" b="1">
                <a:solidFill>
                  <a:srgbClr val="FF0000"/>
                </a:solidFill>
              </a:rPr>
              <a:t>¡CUIDADO! </a:t>
            </a:r>
            <a:r>
              <a:rPr lang="es" sz="1350">
                <a:solidFill>
                  <a:srgbClr val="FF0000"/>
                </a:solidFill>
              </a:rPr>
              <a:t>Si no hay cláusula WHERE lo que ocurrirá es que se actualizarán todos los registros de la tabla.</a:t>
            </a:r>
            <a:br>
              <a:rPr lang="es" sz="1350">
                <a:solidFill>
                  <a:srgbClr val="FF0000"/>
                </a:solidFill>
              </a:rPr>
            </a:br>
            <a:r>
              <a:rPr lang="es" sz="1350">
                <a:solidFill>
                  <a:srgbClr val="FF0000"/>
                </a:solidFill>
              </a:rPr>
              <a:t>Es un error muy común que cometen algunos usuarios de base de datos.</a:t>
            </a:r>
            <a:endParaRPr sz="1350">
              <a:solidFill>
                <a:srgbClr val="FF0000"/>
              </a:solidFill>
            </a:endParaRPr>
          </a:p>
          <a:p>
            <a:pPr marL="0" lvl="0" indent="0" algn="l" rtl="0">
              <a:lnSpc>
                <a:spcPct val="115000"/>
              </a:lnSpc>
              <a:spcBef>
                <a:spcPts val="1200"/>
              </a:spcBef>
              <a:spcAft>
                <a:spcPts val="1200"/>
              </a:spcAft>
              <a:buClr>
                <a:schemeClr val="dk1"/>
              </a:buClr>
              <a:buSzPts val="1100"/>
              <a:buFont typeface="Arial"/>
              <a:buNone/>
            </a:pPr>
            <a:endParaRPr sz="1650"/>
          </a:p>
        </p:txBody>
      </p:sp>
      <p:sp>
        <p:nvSpPr>
          <p:cNvPr id="321" name="Google Shape;321;p21"/>
          <p:cNvSpPr txBox="1">
            <a:spLocks noGrp="1"/>
          </p:cNvSpPr>
          <p:nvPr>
            <p:ph type="body" idx="1"/>
          </p:nvPr>
        </p:nvSpPr>
        <p:spPr>
          <a:xfrm>
            <a:off x="4676225" y="4109000"/>
            <a:ext cx="3631500" cy="51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s" sz="1150"/>
              <a:t>Para hacer un </a:t>
            </a:r>
            <a:r>
              <a:rPr lang="es" sz="1150" b="1"/>
              <a:t>UPDATE</a:t>
            </a:r>
            <a:r>
              <a:rPr lang="es" sz="1150"/>
              <a:t>: clic derecho en la tabla &gt; Send to SQL Editor &gt; Update Statement</a:t>
            </a:r>
            <a:endParaRPr sz="1150"/>
          </a:p>
        </p:txBody>
      </p:sp>
      <p:pic>
        <p:nvPicPr>
          <p:cNvPr id="322" name="Google Shape;322;p21"/>
          <p:cNvPicPr preferRelativeResize="0"/>
          <p:nvPr/>
        </p:nvPicPr>
        <p:blipFill rotWithShape="1">
          <a:blip r:embed="rId3">
            <a:alphaModFix/>
          </a:blip>
          <a:srcRect/>
          <a:stretch/>
        </p:blipFill>
        <p:spPr>
          <a:xfrm>
            <a:off x="4676225" y="1423327"/>
            <a:ext cx="4187449" cy="938725"/>
          </a:xfrm>
          <a:prstGeom prst="rect">
            <a:avLst/>
          </a:prstGeom>
          <a:noFill/>
          <a:ln>
            <a:noFill/>
          </a:ln>
        </p:spPr>
      </p:pic>
      <p:pic>
        <p:nvPicPr>
          <p:cNvPr id="323" name="Google Shape;323;p21"/>
          <p:cNvPicPr preferRelativeResize="0"/>
          <p:nvPr/>
        </p:nvPicPr>
        <p:blipFill rotWithShape="1">
          <a:blip r:embed="rId4">
            <a:alphaModFix/>
          </a:blip>
          <a:srcRect/>
          <a:stretch/>
        </p:blipFill>
        <p:spPr>
          <a:xfrm>
            <a:off x="4676225" y="2904812"/>
            <a:ext cx="4066985" cy="214287"/>
          </a:xfrm>
          <a:prstGeom prst="rect">
            <a:avLst/>
          </a:prstGeom>
          <a:noFill/>
          <a:ln>
            <a:noFill/>
          </a:ln>
        </p:spPr>
      </p:pic>
      <p:pic>
        <p:nvPicPr>
          <p:cNvPr id="324" name="Google Shape;324;p21"/>
          <p:cNvPicPr preferRelativeResize="0"/>
          <p:nvPr/>
        </p:nvPicPr>
        <p:blipFill rotWithShape="1">
          <a:blip r:embed="rId5">
            <a:alphaModFix/>
          </a:blip>
          <a:srcRect/>
          <a:stretch/>
        </p:blipFill>
        <p:spPr>
          <a:xfrm>
            <a:off x="4767900" y="3553211"/>
            <a:ext cx="4004100" cy="197885"/>
          </a:xfrm>
          <a:prstGeom prst="rect">
            <a:avLst/>
          </a:prstGeom>
          <a:noFill/>
          <a:ln>
            <a:noFill/>
          </a:ln>
        </p:spPr>
      </p:pic>
      <p:cxnSp>
        <p:nvCxnSpPr>
          <p:cNvPr id="325" name="Google Shape;325;p21"/>
          <p:cNvCxnSpPr/>
          <p:nvPr/>
        </p:nvCxnSpPr>
        <p:spPr>
          <a:xfrm>
            <a:off x="6558425" y="3119100"/>
            <a:ext cx="0" cy="420600"/>
          </a:xfrm>
          <a:prstGeom prst="straightConnector1">
            <a:avLst/>
          </a:prstGeom>
          <a:noFill/>
          <a:ln w="19050" cap="flat" cmpd="sng">
            <a:solidFill>
              <a:srgbClr val="F39C12"/>
            </a:solidFill>
            <a:prstDash val="solid"/>
            <a:round/>
            <a:headEnd type="none" w="sm" len="sm"/>
            <a:tailEnd type="triangle" w="med" len="med"/>
          </a:ln>
        </p:spPr>
      </p:cxnSp>
      <p:cxnSp>
        <p:nvCxnSpPr>
          <p:cNvPr id="326" name="Google Shape;326;p21"/>
          <p:cNvCxnSpPr/>
          <p:nvPr/>
        </p:nvCxnSpPr>
        <p:spPr>
          <a:xfrm>
            <a:off x="8460950" y="3119100"/>
            <a:ext cx="0" cy="420600"/>
          </a:xfrm>
          <a:prstGeom prst="straightConnector1">
            <a:avLst/>
          </a:prstGeom>
          <a:noFill/>
          <a:ln w="19050" cap="flat" cmpd="sng">
            <a:solidFill>
              <a:srgbClr val="F39C12"/>
            </a:solidFill>
            <a:prstDash val="solid"/>
            <a:round/>
            <a:headEnd type="none" w="sm" len="sm"/>
            <a:tailEnd type="triangle" w="med" len="med"/>
          </a:ln>
        </p:spPr>
      </p:cxnSp>
      <p:sp>
        <p:nvSpPr>
          <p:cNvPr id="327" name="Google Shape;327;p21"/>
          <p:cNvSpPr txBox="1">
            <a:spLocks noGrp="1"/>
          </p:cNvSpPr>
          <p:nvPr>
            <p:ph type="body" idx="1"/>
          </p:nvPr>
        </p:nvSpPr>
        <p:spPr>
          <a:xfrm>
            <a:off x="4742675" y="2624475"/>
            <a:ext cx="888300" cy="29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s" sz="1150" b="1">
                <a:solidFill>
                  <a:srgbClr val="F39C12"/>
                </a:solidFill>
              </a:rPr>
              <a:t>Original</a:t>
            </a:r>
            <a:endParaRPr sz="1150" b="1">
              <a:solidFill>
                <a:srgbClr val="F39C12"/>
              </a:solidFill>
            </a:endParaRPr>
          </a:p>
        </p:txBody>
      </p:sp>
      <p:sp>
        <p:nvSpPr>
          <p:cNvPr id="328" name="Google Shape;328;p21"/>
          <p:cNvSpPr txBox="1">
            <a:spLocks noGrp="1"/>
          </p:cNvSpPr>
          <p:nvPr>
            <p:ph type="body" idx="1"/>
          </p:nvPr>
        </p:nvSpPr>
        <p:spPr>
          <a:xfrm>
            <a:off x="4742675" y="3247200"/>
            <a:ext cx="1165800" cy="29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s" sz="1150" b="1">
                <a:solidFill>
                  <a:srgbClr val="F39C12"/>
                </a:solidFill>
              </a:rPr>
              <a:t>Actualizado</a:t>
            </a:r>
            <a:endParaRPr sz="1150" b="1">
              <a:solidFill>
                <a:srgbClr val="F39C12"/>
              </a:solidFill>
            </a:endParaRPr>
          </a:p>
        </p:txBody>
      </p:sp>
      <p:sp>
        <p:nvSpPr>
          <p:cNvPr id="329" name="Google Shape;329;p21"/>
          <p:cNvSpPr/>
          <p:nvPr/>
        </p:nvSpPr>
        <p:spPr>
          <a:xfrm>
            <a:off x="5009675" y="1798600"/>
            <a:ext cx="3702300" cy="372000"/>
          </a:xfrm>
          <a:prstGeom prst="rect">
            <a:avLst/>
          </a:prstGeom>
          <a:noFill/>
          <a:ln w="19050" cap="flat" cmpd="sng">
            <a:solidFill>
              <a:srgbClr val="F39C1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1"/>
          <p:cNvSpPr/>
          <p:nvPr/>
        </p:nvSpPr>
        <p:spPr>
          <a:xfrm flipH="1">
            <a:off x="5668833" y="2170600"/>
            <a:ext cx="774600" cy="198000"/>
          </a:xfrm>
          <a:prstGeom prst="rect">
            <a:avLst/>
          </a:prstGeom>
          <a:noFill/>
          <a:ln w="19050" cap="flat" cmpd="sng">
            <a:solidFill>
              <a:srgbClr val="F39C1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1"/>
          <p:cNvSpPr/>
          <p:nvPr/>
        </p:nvSpPr>
        <p:spPr>
          <a:xfrm>
            <a:off x="4512525" y="2294500"/>
            <a:ext cx="1166350" cy="732090"/>
          </a:xfrm>
          <a:custGeom>
            <a:avLst/>
            <a:gdLst/>
            <a:ahLst/>
            <a:cxnLst/>
            <a:rect l="l" t="t" r="r" b="b"/>
            <a:pathLst>
              <a:path w="46654" h="30593" extrusionOk="0">
                <a:moveTo>
                  <a:pt x="46654" y="0"/>
                </a:moveTo>
                <a:lnTo>
                  <a:pt x="0" y="0"/>
                </a:lnTo>
                <a:lnTo>
                  <a:pt x="0" y="30593"/>
                </a:lnTo>
                <a:lnTo>
                  <a:pt x="13384" y="30593"/>
                </a:lnTo>
              </a:path>
            </a:pathLst>
          </a:custGeom>
          <a:noFill/>
          <a:ln w="19050" cap="flat" cmpd="sng">
            <a:solidFill>
              <a:srgbClr val="F39C12"/>
            </a:solidFill>
            <a:prstDash val="solid"/>
            <a:round/>
            <a:headEnd type="none" w="sm" len="sm"/>
            <a:tailEnd type="triangle" w="med" len="med"/>
          </a:ln>
        </p:spPr>
      </p:sp>
      <p:sp>
        <p:nvSpPr>
          <p:cNvPr id="332" name="Google Shape;332;p21"/>
          <p:cNvSpPr txBox="1">
            <a:spLocks noGrp="1"/>
          </p:cNvSpPr>
          <p:nvPr>
            <p:ph type="body" idx="1"/>
          </p:nvPr>
        </p:nvSpPr>
        <p:spPr>
          <a:xfrm>
            <a:off x="6472665" y="2111560"/>
            <a:ext cx="2153700" cy="29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s" sz="1150" b="1">
                <a:solidFill>
                  <a:srgbClr val="F39C12"/>
                </a:solidFill>
              </a:rPr>
              <a:t>Condición (fundamental)</a:t>
            </a:r>
            <a:endParaRPr sz="1150" b="1">
              <a:solidFill>
                <a:srgbClr val="F39C1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22"/>
          <p:cNvPicPr preferRelativeResize="0"/>
          <p:nvPr/>
        </p:nvPicPr>
        <p:blipFill rotWithShape="1">
          <a:blip r:embed="rId3">
            <a:alphaModFix/>
          </a:blip>
          <a:srcRect/>
          <a:stretch/>
        </p:blipFill>
        <p:spPr>
          <a:xfrm>
            <a:off x="4447625" y="1518588"/>
            <a:ext cx="4004099" cy="455948"/>
          </a:xfrm>
          <a:prstGeom prst="rect">
            <a:avLst/>
          </a:prstGeom>
          <a:noFill/>
          <a:ln>
            <a:noFill/>
          </a:ln>
        </p:spPr>
      </p:pic>
      <p:sp>
        <p:nvSpPr>
          <p:cNvPr id="338" name="Google Shape;338;p2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Sentencias de baja</a:t>
            </a:r>
            <a:endParaRPr/>
          </a:p>
        </p:txBody>
      </p:sp>
      <p:sp>
        <p:nvSpPr>
          <p:cNvPr id="339" name="Google Shape;339;p22"/>
          <p:cNvSpPr txBox="1">
            <a:spLocks noGrp="1"/>
          </p:cNvSpPr>
          <p:nvPr>
            <p:ph type="body" idx="1"/>
          </p:nvPr>
        </p:nvSpPr>
        <p:spPr>
          <a:xfrm>
            <a:off x="432025" y="1304875"/>
            <a:ext cx="4004100" cy="330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650" b="1"/>
              <a:t>DELETE</a:t>
            </a:r>
            <a:r>
              <a:rPr lang="es" sz="1650"/>
              <a:t>: permite eliminar uno o varios registro/s de una tabla de forma permanente.</a:t>
            </a: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1200"/>
              </a:spcAft>
              <a:buClr>
                <a:schemeClr val="dk1"/>
              </a:buClr>
              <a:buSzPts val="1100"/>
              <a:buFont typeface="Arial"/>
              <a:buNone/>
            </a:pPr>
            <a:r>
              <a:rPr lang="es" sz="1350" b="1">
                <a:solidFill>
                  <a:srgbClr val="FF0000"/>
                </a:solidFill>
              </a:rPr>
              <a:t>¡CUIDADO! </a:t>
            </a:r>
            <a:r>
              <a:rPr lang="es" sz="1350">
                <a:solidFill>
                  <a:srgbClr val="FF0000"/>
                </a:solidFill>
              </a:rPr>
              <a:t>Si no hay cláusula WHERE lo que ocurrirá es que se eliminarán todos los registros de la tabla y quedará vacía.</a:t>
            </a:r>
            <a:endParaRPr sz="1650"/>
          </a:p>
        </p:txBody>
      </p:sp>
      <p:sp>
        <p:nvSpPr>
          <p:cNvPr id="340" name="Google Shape;340;p22"/>
          <p:cNvSpPr txBox="1">
            <a:spLocks noGrp="1"/>
          </p:cNvSpPr>
          <p:nvPr>
            <p:ph type="body" idx="1"/>
          </p:nvPr>
        </p:nvSpPr>
        <p:spPr>
          <a:xfrm>
            <a:off x="4676225" y="3499400"/>
            <a:ext cx="3631500" cy="51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s" sz="1150"/>
              <a:t>Para hacer un </a:t>
            </a:r>
            <a:r>
              <a:rPr lang="es" sz="1150" b="1"/>
              <a:t>DELETE</a:t>
            </a:r>
            <a:r>
              <a:rPr lang="es" sz="1150"/>
              <a:t>: clic derecho en la tabla &gt; Send to SQL Editor &gt; Delete Statement</a:t>
            </a:r>
            <a:endParaRPr sz="1150"/>
          </a:p>
        </p:txBody>
      </p:sp>
      <p:sp>
        <p:nvSpPr>
          <p:cNvPr id="341" name="Google Shape;341;p22"/>
          <p:cNvSpPr txBox="1">
            <a:spLocks noGrp="1"/>
          </p:cNvSpPr>
          <p:nvPr>
            <p:ph type="body" idx="1"/>
          </p:nvPr>
        </p:nvSpPr>
        <p:spPr>
          <a:xfrm>
            <a:off x="4996500" y="2917725"/>
            <a:ext cx="3464400" cy="292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s" sz="1150" b="1">
                <a:solidFill>
                  <a:srgbClr val="F39C12"/>
                </a:solidFill>
              </a:rPr>
              <a:t>El registro con id = 3 ha sido eliminado</a:t>
            </a:r>
            <a:endParaRPr sz="1150" b="1">
              <a:solidFill>
                <a:srgbClr val="F39C12"/>
              </a:solidFill>
            </a:endParaRPr>
          </a:p>
          <a:p>
            <a:pPr marL="0" lvl="0" indent="0" algn="ctr" rtl="0">
              <a:lnSpc>
                <a:spcPct val="115000"/>
              </a:lnSpc>
              <a:spcBef>
                <a:spcPts val="1200"/>
              </a:spcBef>
              <a:spcAft>
                <a:spcPts val="1200"/>
              </a:spcAft>
              <a:buClr>
                <a:schemeClr val="dk1"/>
              </a:buClr>
              <a:buSzPts val="1100"/>
              <a:buFont typeface="Arial"/>
              <a:buNone/>
            </a:pPr>
            <a:endParaRPr sz="1150" b="1">
              <a:solidFill>
                <a:srgbClr val="F39C12"/>
              </a:solidFill>
            </a:endParaRPr>
          </a:p>
        </p:txBody>
      </p:sp>
      <p:sp>
        <p:nvSpPr>
          <p:cNvPr id="342" name="Google Shape;342;p22"/>
          <p:cNvSpPr/>
          <p:nvPr/>
        </p:nvSpPr>
        <p:spPr>
          <a:xfrm flipH="1">
            <a:off x="5555225" y="1716900"/>
            <a:ext cx="1071000" cy="292500"/>
          </a:xfrm>
          <a:prstGeom prst="rect">
            <a:avLst/>
          </a:prstGeom>
          <a:noFill/>
          <a:ln w="19050" cap="flat" cmpd="sng">
            <a:solidFill>
              <a:srgbClr val="F39C1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2"/>
          <p:cNvSpPr/>
          <p:nvPr/>
        </p:nvSpPr>
        <p:spPr>
          <a:xfrm>
            <a:off x="4340425" y="1842625"/>
            <a:ext cx="1338503" cy="732090"/>
          </a:xfrm>
          <a:custGeom>
            <a:avLst/>
            <a:gdLst/>
            <a:ahLst/>
            <a:cxnLst/>
            <a:rect l="l" t="t" r="r" b="b"/>
            <a:pathLst>
              <a:path w="46654" h="30593" extrusionOk="0">
                <a:moveTo>
                  <a:pt x="46654" y="0"/>
                </a:moveTo>
                <a:lnTo>
                  <a:pt x="0" y="0"/>
                </a:lnTo>
                <a:lnTo>
                  <a:pt x="0" y="30593"/>
                </a:lnTo>
                <a:lnTo>
                  <a:pt x="13384" y="30593"/>
                </a:lnTo>
              </a:path>
            </a:pathLst>
          </a:custGeom>
          <a:noFill/>
          <a:ln w="19050" cap="flat" cmpd="sng">
            <a:solidFill>
              <a:srgbClr val="F39C12"/>
            </a:solidFill>
            <a:prstDash val="solid"/>
            <a:round/>
            <a:headEnd type="none" w="sm" len="sm"/>
            <a:tailEnd type="triangle" w="med" len="med"/>
          </a:ln>
        </p:spPr>
      </p:sp>
      <p:sp>
        <p:nvSpPr>
          <p:cNvPr id="344" name="Google Shape;344;p22"/>
          <p:cNvSpPr txBox="1">
            <a:spLocks noGrp="1"/>
          </p:cNvSpPr>
          <p:nvPr>
            <p:ph type="body" idx="1"/>
          </p:nvPr>
        </p:nvSpPr>
        <p:spPr>
          <a:xfrm>
            <a:off x="6596383" y="1730560"/>
            <a:ext cx="2153700" cy="29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s" sz="1150" b="1">
                <a:solidFill>
                  <a:srgbClr val="F39C12"/>
                </a:solidFill>
              </a:rPr>
              <a:t>Condición (fundamental)</a:t>
            </a:r>
            <a:endParaRPr sz="1150" b="1">
              <a:solidFill>
                <a:srgbClr val="F39C12"/>
              </a:solidFill>
            </a:endParaRPr>
          </a:p>
        </p:txBody>
      </p:sp>
      <p:pic>
        <p:nvPicPr>
          <p:cNvPr id="345" name="Google Shape;345;p22"/>
          <p:cNvPicPr preferRelativeResize="0"/>
          <p:nvPr/>
        </p:nvPicPr>
        <p:blipFill rotWithShape="1">
          <a:blip r:embed="rId4">
            <a:alphaModFix/>
          </a:blip>
          <a:srcRect r="23176"/>
          <a:stretch/>
        </p:blipFill>
        <p:spPr>
          <a:xfrm>
            <a:off x="4829451" y="2353950"/>
            <a:ext cx="3631501" cy="420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Sentencias SQL | Lectura</a:t>
            </a:r>
            <a:endParaRPr/>
          </a:p>
        </p:txBody>
      </p:sp>
      <p:sp>
        <p:nvSpPr>
          <p:cNvPr id="351" name="Google Shape;351;p23"/>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500"/>
              <a:t>Las consultas SQL son los “diálogos” o “preguntas” que se generan entre el usuario y el SGBD dentro del cual se encuentran almacenados los datos. Las cláusulas más conocidas son:</a:t>
            </a:r>
            <a:endParaRPr sz="1500"/>
          </a:p>
          <a:p>
            <a:pPr marL="0" lvl="0" indent="0" algn="l" rtl="0">
              <a:lnSpc>
                <a:spcPct val="115000"/>
              </a:lnSpc>
              <a:spcBef>
                <a:spcPts val="1200"/>
              </a:spcBef>
              <a:spcAft>
                <a:spcPts val="0"/>
              </a:spcAft>
              <a:buSzPts val="1800"/>
              <a:buNone/>
            </a:pPr>
            <a:r>
              <a:rPr lang="es" sz="1500" b="1"/>
              <a:t>DE LECTURA:</a:t>
            </a:r>
            <a:endParaRPr sz="1500"/>
          </a:p>
          <a:p>
            <a:pPr marL="457200" lvl="0" indent="-323850" algn="l" rtl="0">
              <a:lnSpc>
                <a:spcPct val="115000"/>
              </a:lnSpc>
              <a:spcBef>
                <a:spcPts val="1200"/>
              </a:spcBef>
              <a:spcAft>
                <a:spcPts val="0"/>
              </a:spcAft>
              <a:buSzPts val="1500"/>
              <a:buChar char="●"/>
            </a:pPr>
            <a:r>
              <a:rPr lang="es" sz="1500" b="1"/>
              <a:t>SELECT</a:t>
            </a:r>
            <a:r>
              <a:rPr lang="es" sz="1500"/>
              <a:t>: especifica qué atributo (dato) se pretende obtener.</a:t>
            </a:r>
            <a:endParaRPr sz="1500"/>
          </a:p>
          <a:p>
            <a:pPr marL="457200" lvl="0" indent="-323850" algn="l" rtl="0">
              <a:lnSpc>
                <a:spcPct val="115000"/>
              </a:lnSpc>
              <a:spcBef>
                <a:spcPts val="0"/>
              </a:spcBef>
              <a:spcAft>
                <a:spcPts val="0"/>
              </a:spcAft>
              <a:buSzPts val="1500"/>
              <a:buChar char="●"/>
            </a:pPr>
            <a:r>
              <a:rPr lang="es" sz="1500" b="1"/>
              <a:t>FROM</a:t>
            </a:r>
            <a:r>
              <a:rPr lang="es" sz="1500"/>
              <a:t>: utilizada en conjunto con SELECT, especifica desde qué tabla (entidad) se pretende traer el dato.</a:t>
            </a:r>
            <a:endParaRPr sz="1500"/>
          </a:p>
          <a:p>
            <a:pPr marL="457200" lvl="0" indent="-323850" algn="l" rtl="0">
              <a:lnSpc>
                <a:spcPct val="115000"/>
              </a:lnSpc>
              <a:spcBef>
                <a:spcPts val="0"/>
              </a:spcBef>
              <a:spcAft>
                <a:spcPts val="0"/>
              </a:spcAft>
              <a:buSzPts val="1500"/>
              <a:buChar char="●"/>
            </a:pPr>
            <a:r>
              <a:rPr lang="es" sz="1500" b="1"/>
              <a:t>WHERE</a:t>
            </a:r>
            <a:r>
              <a:rPr lang="es" sz="1500"/>
              <a:t>: establece una condición específica que deberá cumplir el dato que se pretende traer (cláusula no obligatoria).</a:t>
            </a:r>
            <a:endParaRPr sz="1500"/>
          </a:p>
          <a:p>
            <a:pPr marL="0" lvl="0" indent="0" algn="l" rtl="0">
              <a:lnSpc>
                <a:spcPct val="115000"/>
              </a:lnSpc>
              <a:spcBef>
                <a:spcPts val="1200"/>
              </a:spcBef>
              <a:spcAft>
                <a:spcPts val="1200"/>
              </a:spcAft>
              <a:buClr>
                <a:schemeClr val="dk1"/>
              </a:buClr>
              <a:buSzPts val="1100"/>
              <a:buFont typeface="Arial"/>
              <a:buNone/>
            </a:pPr>
            <a:endParaRPr sz="15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Sentencias SQL | Lectura</a:t>
            </a:r>
            <a:endParaRPr/>
          </a:p>
        </p:txBody>
      </p:sp>
      <p:sp>
        <p:nvSpPr>
          <p:cNvPr id="357" name="Google Shape;357;p24"/>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500" b="1"/>
              <a:t>Ejemplo:</a:t>
            </a:r>
            <a:r>
              <a:rPr lang="es" sz="1500"/>
              <a:t> Supongamos que tenemos una tabla de empleados y queremos traer el nombre, apellido y fecha de nacimiento de todos aquellos que hayan nacido después del año 1970 inclusive.</a:t>
            </a:r>
            <a:endParaRPr sz="1500">
              <a:latin typeface="Consolas"/>
              <a:ea typeface="Consolas"/>
              <a:cs typeface="Consolas"/>
              <a:sym typeface="Consolas"/>
            </a:endParaRPr>
          </a:p>
        </p:txBody>
      </p:sp>
      <p:pic>
        <p:nvPicPr>
          <p:cNvPr id="358" name="Google Shape;358;p24"/>
          <p:cNvPicPr preferRelativeResize="0"/>
          <p:nvPr/>
        </p:nvPicPr>
        <p:blipFill rotWithShape="1">
          <a:blip r:embed="rId3">
            <a:alphaModFix/>
          </a:blip>
          <a:srcRect/>
          <a:stretch/>
        </p:blipFill>
        <p:spPr>
          <a:xfrm>
            <a:off x="2595880" y="2227250"/>
            <a:ext cx="3934842" cy="990900"/>
          </a:xfrm>
          <a:prstGeom prst="rect">
            <a:avLst/>
          </a:prstGeom>
          <a:noFill/>
          <a:ln>
            <a:noFill/>
          </a:ln>
        </p:spPr>
      </p:pic>
      <p:pic>
        <p:nvPicPr>
          <p:cNvPr id="359" name="Google Shape;359;p24"/>
          <p:cNvPicPr preferRelativeResize="0"/>
          <p:nvPr/>
        </p:nvPicPr>
        <p:blipFill rotWithShape="1">
          <a:blip r:embed="rId4">
            <a:alphaModFix/>
          </a:blip>
          <a:srcRect/>
          <a:stretch/>
        </p:blipFill>
        <p:spPr>
          <a:xfrm>
            <a:off x="1456325" y="3361279"/>
            <a:ext cx="6459700" cy="116719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Sentencias SQL | Orden y agrupamiento</a:t>
            </a:r>
            <a:endParaRPr/>
          </a:p>
        </p:txBody>
      </p:sp>
      <p:sp>
        <p:nvSpPr>
          <p:cNvPr id="365" name="Google Shape;365;p25"/>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500" b="1"/>
              <a:t>DE ORDEN Y/O AGRUPAMIENTO:</a:t>
            </a:r>
            <a:endParaRPr sz="1500"/>
          </a:p>
          <a:p>
            <a:pPr marL="457200" lvl="0" indent="-323850" algn="l" rtl="0">
              <a:lnSpc>
                <a:spcPct val="115000"/>
              </a:lnSpc>
              <a:spcBef>
                <a:spcPts val="1200"/>
              </a:spcBef>
              <a:spcAft>
                <a:spcPts val="0"/>
              </a:spcAft>
              <a:buSzPts val="1500"/>
              <a:buChar char="●"/>
            </a:pPr>
            <a:r>
              <a:rPr lang="es" sz="1500" b="1"/>
              <a:t>ORDER BY</a:t>
            </a:r>
            <a:r>
              <a:rPr lang="es" sz="1500"/>
              <a:t>: utilizada para especificar por qué criterio se pretende ordenar los registros de una tabla.</a:t>
            </a:r>
            <a:endParaRPr sz="1500"/>
          </a:p>
          <a:p>
            <a:pPr marL="457200" lvl="0" indent="-323850" algn="l" rtl="0">
              <a:lnSpc>
                <a:spcPct val="115000"/>
              </a:lnSpc>
              <a:spcBef>
                <a:spcPts val="0"/>
              </a:spcBef>
              <a:spcAft>
                <a:spcPts val="0"/>
              </a:spcAft>
              <a:buSzPts val="1500"/>
              <a:buChar char="●"/>
            </a:pPr>
            <a:r>
              <a:rPr lang="es" sz="1500" b="1"/>
              <a:t>GROUP BY</a:t>
            </a:r>
            <a:r>
              <a:rPr lang="es" sz="1500"/>
              <a:t>: utilizada para especificar por qué criterio se deben agrupar los registros de una tabla.</a:t>
            </a:r>
            <a:endParaRPr sz="1500"/>
          </a:p>
          <a:p>
            <a:pPr marL="0" lvl="0" indent="0" algn="l" rtl="0">
              <a:lnSpc>
                <a:spcPct val="115000"/>
              </a:lnSpc>
              <a:spcBef>
                <a:spcPts val="1200"/>
              </a:spcBef>
              <a:spcAft>
                <a:spcPts val="0"/>
              </a:spcAft>
              <a:buSzPts val="1800"/>
              <a:buNone/>
            </a:pPr>
            <a:r>
              <a:rPr lang="es" sz="1500" b="1"/>
              <a:t>Ejemplo: </a:t>
            </a:r>
            <a:r>
              <a:rPr lang="es" sz="1500"/>
              <a:t>obtener todos los empleados ordenados por apellido. </a:t>
            </a:r>
            <a:endParaRPr sz="1500"/>
          </a:p>
          <a:p>
            <a:pPr marL="0" lvl="0" indent="0" algn="l" rtl="0">
              <a:lnSpc>
                <a:spcPct val="115000"/>
              </a:lnSpc>
              <a:spcBef>
                <a:spcPts val="1200"/>
              </a:spcBef>
              <a:spcAft>
                <a:spcPts val="1200"/>
              </a:spcAft>
              <a:buSzPts val="1800"/>
              <a:buNone/>
            </a:pPr>
            <a:endParaRPr sz="1500"/>
          </a:p>
        </p:txBody>
      </p:sp>
      <p:pic>
        <p:nvPicPr>
          <p:cNvPr id="366" name="Google Shape;366;p25"/>
          <p:cNvPicPr preferRelativeResize="0"/>
          <p:nvPr/>
        </p:nvPicPr>
        <p:blipFill rotWithShape="1">
          <a:blip r:embed="rId3">
            <a:alphaModFix/>
          </a:blip>
          <a:srcRect/>
          <a:stretch/>
        </p:blipFill>
        <p:spPr>
          <a:xfrm>
            <a:off x="701925" y="3504393"/>
            <a:ext cx="1730325" cy="718925"/>
          </a:xfrm>
          <a:prstGeom prst="rect">
            <a:avLst/>
          </a:prstGeom>
          <a:noFill/>
          <a:ln>
            <a:noFill/>
          </a:ln>
        </p:spPr>
      </p:pic>
      <p:sp>
        <p:nvSpPr>
          <p:cNvPr id="367" name="Google Shape;367;p25"/>
          <p:cNvSpPr txBox="1">
            <a:spLocks noGrp="1"/>
          </p:cNvSpPr>
          <p:nvPr>
            <p:ph type="body" idx="1"/>
          </p:nvPr>
        </p:nvSpPr>
        <p:spPr>
          <a:xfrm>
            <a:off x="2508450" y="3418650"/>
            <a:ext cx="6051000" cy="120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400"/>
              <a:t>El resultado de esta consulta será traer TODOS los empleados, ordenados por apellido, en lugar de estar ordenados por id (identificación del empleado)</a:t>
            </a:r>
            <a:br>
              <a:rPr lang="es" sz="1400"/>
            </a:br>
            <a:r>
              <a:rPr lang="es" sz="1400"/>
              <a:t>El * significa que deberá traer TODOS los campos sin distinción.</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Sentencias SQL | Orden | Ejemplos</a:t>
            </a:r>
            <a:endParaRPr/>
          </a:p>
        </p:txBody>
      </p:sp>
      <p:sp>
        <p:nvSpPr>
          <p:cNvPr id="373" name="Google Shape;373;p26"/>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s" sz="1500"/>
              <a:t>Orden por una columna</a:t>
            </a:r>
            <a:endParaRPr sz="1500"/>
          </a:p>
          <a:p>
            <a:pPr marL="0" lvl="0" indent="0" algn="l" rtl="0">
              <a:lnSpc>
                <a:spcPct val="100000"/>
              </a:lnSpc>
              <a:spcBef>
                <a:spcPts val="0"/>
              </a:spcBef>
              <a:spcAft>
                <a:spcPts val="0"/>
              </a:spcAft>
              <a:buSzPts val="1800"/>
              <a:buNone/>
            </a:pPr>
            <a:r>
              <a:rPr lang="es" sz="1500"/>
              <a:t>(por defecto ascendente)</a:t>
            </a:r>
            <a:endParaRPr sz="1500"/>
          </a:p>
          <a:p>
            <a:pPr marL="0" lvl="0" indent="0" algn="l" rtl="0">
              <a:lnSpc>
                <a:spcPct val="100000"/>
              </a:lnSpc>
              <a:spcBef>
                <a:spcPts val="0"/>
              </a:spcBef>
              <a:spcAft>
                <a:spcPts val="0"/>
              </a:spcAft>
              <a:buSzPts val="1800"/>
              <a:buNone/>
            </a:pPr>
            <a:endParaRPr sz="1500"/>
          </a:p>
          <a:p>
            <a:pPr marL="0" lvl="0" indent="0" algn="l" rtl="0">
              <a:lnSpc>
                <a:spcPct val="100000"/>
              </a:lnSpc>
              <a:spcBef>
                <a:spcPts val="0"/>
              </a:spcBef>
              <a:spcAft>
                <a:spcPts val="0"/>
              </a:spcAft>
              <a:buSzPts val="1800"/>
              <a:buNone/>
            </a:pPr>
            <a:endParaRPr sz="1500"/>
          </a:p>
          <a:p>
            <a:pPr marL="0" lvl="0" indent="0" algn="l" rtl="0">
              <a:lnSpc>
                <a:spcPct val="100000"/>
              </a:lnSpc>
              <a:spcBef>
                <a:spcPts val="0"/>
              </a:spcBef>
              <a:spcAft>
                <a:spcPts val="0"/>
              </a:spcAft>
              <a:buSzPts val="1800"/>
              <a:buNone/>
            </a:pPr>
            <a:endParaRPr sz="1500"/>
          </a:p>
          <a:p>
            <a:pPr marL="0" lvl="0" indent="0" algn="l" rtl="0">
              <a:lnSpc>
                <a:spcPct val="100000"/>
              </a:lnSpc>
              <a:spcBef>
                <a:spcPts val="0"/>
              </a:spcBef>
              <a:spcAft>
                <a:spcPts val="0"/>
              </a:spcAft>
              <a:buSzPts val="1800"/>
              <a:buNone/>
            </a:pPr>
            <a:r>
              <a:rPr lang="es" sz="1500"/>
              <a:t>Orden por más</a:t>
            </a:r>
            <a:endParaRPr sz="1500"/>
          </a:p>
          <a:p>
            <a:pPr marL="0" lvl="0" indent="0" algn="l" rtl="0">
              <a:lnSpc>
                <a:spcPct val="100000"/>
              </a:lnSpc>
              <a:spcBef>
                <a:spcPts val="0"/>
              </a:spcBef>
              <a:spcAft>
                <a:spcPts val="0"/>
              </a:spcAft>
              <a:buSzPts val="1800"/>
              <a:buNone/>
            </a:pPr>
            <a:r>
              <a:rPr lang="es" sz="1500"/>
              <a:t>de una columna</a:t>
            </a:r>
            <a:endParaRPr sz="1500"/>
          </a:p>
          <a:p>
            <a:pPr marL="0" lvl="0" indent="0" algn="l" rtl="0">
              <a:lnSpc>
                <a:spcPct val="100000"/>
              </a:lnSpc>
              <a:spcBef>
                <a:spcPts val="0"/>
              </a:spcBef>
              <a:spcAft>
                <a:spcPts val="0"/>
              </a:spcAft>
              <a:buSzPts val="1800"/>
              <a:buNone/>
            </a:pPr>
            <a:endParaRPr sz="1500"/>
          </a:p>
          <a:p>
            <a:pPr marL="0" lvl="0" indent="0" algn="l" rtl="0">
              <a:lnSpc>
                <a:spcPct val="100000"/>
              </a:lnSpc>
              <a:spcBef>
                <a:spcPts val="0"/>
              </a:spcBef>
              <a:spcAft>
                <a:spcPts val="0"/>
              </a:spcAft>
              <a:buSzPts val="1800"/>
              <a:buNone/>
            </a:pPr>
            <a:endParaRPr sz="1500"/>
          </a:p>
          <a:p>
            <a:pPr marL="0" lvl="0" indent="0" algn="l" rtl="0">
              <a:lnSpc>
                <a:spcPct val="100000"/>
              </a:lnSpc>
              <a:spcBef>
                <a:spcPts val="0"/>
              </a:spcBef>
              <a:spcAft>
                <a:spcPts val="0"/>
              </a:spcAft>
              <a:buSzPts val="1800"/>
              <a:buNone/>
            </a:pPr>
            <a:endParaRPr sz="1500"/>
          </a:p>
          <a:p>
            <a:pPr marL="0" lvl="0" indent="0" algn="l" rtl="0">
              <a:lnSpc>
                <a:spcPct val="100000"/>
              </a:lnSpc>
              <a:spcBef>
                <a:spcPts val="0"/>
              </a:spcBef>
              <a:spcAft>
                <a:spcPts val="0"/>
              </a:spcAft>
              <a:buSzPts val="1800"/>
              <a:buNone/>
            </a:pPr>
            <a:r>
              <a:rPr lang="es" sz="1500"/>
              <a:t>Orden descendente</a:t>
            </a:r>
            <a:endParaRPr sz="1500"/>
          </a:p>
          <a:p>
            <a:pPr marL="0" lvl="0" indent="0" algn="l" rtl="0">
              <a:lnSpc>
                <a:spcPct val="100000"/>
              </a:lnSpc>
              <a:spcBef>
                <a:spcPts val="0"/>
              </a:spcBef>
              <a:spcAft>
                <a:spcPts val="0"/>
              </a:spcAft>
              <a:buClr>
                <a:schemeClr val="dk1"/>
              </a:buClr>
              <a:buSzPts val="1100"/>
              <a:buFont typeface="Arial"/>
              <a:buNone/>
            </a:pPr>
            <a:r>
              <a:rPr lang="es" sz="1500"/>
              <a:t>de una columna</a:t>
            </a:r>
            <a:endParaRPr sz="1500"/>
          </a:p>
        </p:txBody>
      </p:sp>
      <p:pic>
        <p:nvPicPr>
          <p:cNvPr id="374" name="Google Shape;374;p26"/>
          <p:cNvPicPr preferRelativeResize="0"/>
          <p:nvPr/>
        </p:nvPicPr>
        <p:blipFill rotWithShape="1">
          <a:blip r:embed="rId3">
            <a:alphaModFix/>
          </a:blip>
          <a:srcRect/>
          <a:stretch/>
        </p:blipFill>
        <p:spPr>
          <a:xfrm>
            <a:off x="3432163" y="1381850"/>
            <a:ext cx="2181105" cy="545286"/>
          </a:xfrm>
          <a:prstGeom prst="rect">
            <a:avLst/>
          </a:prstGeom>
          <a:noFill/>
          <a:ln>
            <a:noFill/>
          </a:ln>
        </p:spPr>
      </p:pic>
      <p:pic>
        <p:nvPicPr>
          <p:cNvPr id="375" name="Google Shape;375;p26"/>
          <p:cNvPicPr preferRelativeResize="0"/>
          <p:nvPr/>
        </p:nvPicPr>
        <p:blipFill rotWithShape="1">
          <a:blip r:embed="rId4">
            <a:alphaModFix/>
          </a:blip>
          <a:srcRect t="3845" r="29412"/>
          <a:stretch/>
        </p:blipFill>
        <p:spPr>
          <a:xfrm>
            <a:off x="5569650" y="1381850"/>
            <a:ext cx="2671425" cy="750175"/>
          </a:xfrm>
          <a:prstGeom prst="rect">
            <a:avLst/>
          </a:prstGeom>
          <a:noFill/>
          <a:ln>
            <a:noFill/>
          </a:ln>
        </p:spPr>
      </p:pic>
      <p:pic>
        <p:nvPicPr>
          <p:cNvPr id="376" name="Google Shape;376;p26"/>
          <p:cNvPicPr preferRelativeResize="0"/>
          <p:nvPr/>
        </p:nvPicPr>
        <p:blipFill rotWithShape="1">
          <a:blip r:embed="rId5">
            <a:alphaModFix/>
          </a:blip>
          <a:srcRect/>
          <a:stretch/>
        </p:blipFill>
        <p:spPr>
          <a:xfrm>
            <a:off x="3080500" y="2513020"/>
            <a:ext cx="2532768" cy="510011"/>
          </a:xfrm>
          <a:prstGeom prst="rect">
            <a:avLst/>
          </a:prstGeom>
          <a:noFill/>
          <a:ln>
            <a:noFill/>
          </a:ln>
        </p:spPr>
      </p:pic>
      <p:pic>
        <p:nvPicPr>
          <p:cNvPr id="377" name="Google Shape;377;p26"/>
          <p:cNvPicPr preferRelativeResize="0"/>
          <p:nvPr/>
        </p:nvPicPr>
        <p:blipFill rotWithShape="1">
          <a:blip r:embed="rId6">
            <a:alphaModFix/>
          </a:blip>
          <a:srcRect r="31497"/>
          <a:stretch/>
        </p:blipFill>
        <p:spPr>
          <a:xfrm>
            <a:off x="5859025" y="2513025"/>
            <a:ext cx="2382050" cy="920300"/>
          </a:xfrm>
          <a:prstGeom prst="rect">
            <a:avLst/>
          </a:prstGeom>
          <a:noFill/>
          <a:ln>
            <a:noFill/>
          </a:ln>
        </p:spPr>
      </p:pic>
      <p:pic>
        <p:nvPicPr>
          <p:cNvPr id="378" name="Google Shape;378;p26"/>
          <p:cNvPicPr preferRelativeResize="0"/>
          <p:nvPr/>
        </p:nvPicPr>
        <p:blipFill rotWithShape="1">
          <a:blip r:embed="rId7">
            <a:alphaModFix/>
          </a:blip>
          <a:srcRect/>
          <a:stretch/>
        </p:blipFill>
        <p:spPr>
          <a:xfrm>
            <a:off x="2564001" y="3691249"/>
            <a:ext cx="3049267" cy="510000"/>
          </a:xfrm>
          <a:prstGeom prst="rect">
            <a:avLst/>
          </a:prstGeom>
          <a:noFill/>
          <a:ln>
            <a:noFill/>
          </a:ln>
        </p:spPr>
      </p:pic>
      <p:pic>
        <p:nvPicPr>
          <p:cNvPr id="379" name="Google Shape;379;p26"/>
          <p:cNvPicPr preferRelativeResize="0"/>
          <p:nvPr/>
        </p:nvPicPr>
        <p:blipFill rotWithShape="1">
          <a:blip r:embed="rId8">
            <a:alphaModFix/>
          </a:blip>
          <a:srcRect r="29819"/>
          <a:stretch/>
        </p:blipFill>
        <p:spPr>
          <a:xfrm>
            <a:off x="5975975" y="3651775"/>
            <a:ext cx="2265100" cy="971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Sentencias SQL | LIMIT</a:t>
            </a:r>
            <a:endParaRPr/>
          </a:p>
        </p:txBody>
      </p:sp>
      <p:sp>
        <p:nvSpPr>
          <p:cNvPr id="385" name="Google Shape;385;p27"/>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Char char="●"/>
            </a:pPr>
            <a:r>
              <a:rPr lang="es" sz="1500" b="1"/>
              <a:t>SELECT LIMIT</a:t>
            </a:r>
            <a:r>
              <a:rPr lang="es" sz="1500"/>
              <a:t>: especifica el número de registros a devolver. Sintaxis:</a:t>
            </a:r>
            <a:endParaRPr sz="1500"/>
          </a:p>
          <a:p>
            <a:pPr marL="914400" lvl="0" indent="0" algn="l" rtl="0">
              <a:lnSpc>
                <a:spcPct val="115000"/>
              </a:lnSpc>
              <a:spcBef>
                <a:spcPts val="1200"/>
              </a:spcBef>
              <a:spcAft>
                <a:spcPts val="0"/>
              </a:spcAft>
              <a:buSzPts val="1800"/>
              <a:buNone/>
            </a:pPr>
            <a:r>
              <a:rPr lang="es" sz="1500">
                <a:latin typeface="Consolas"/>
                <a:ea typeface="Consolas"/>
                <a:cs typeface="Consolas"/>
                <a:sym typeface="Consolas"/>
              </a:rPr>
              <a:t>SELECT column_name(s)</a:t>
            </a:r>
            <a:endParaRPr sz="1500">
              <a:latin typeface="Consolas"/>
              <a:ea typeface="Consolas"/>
              <a:cs typeface="Consolas"/>
              <a:sym typeface="Consolas"/>
            </a:endParaRPr>
          </a:p>
          <a:p>
            <a:pPr marL="914400" lvl="0" indent="0" algn="l" rtl="0">
              <a:lnSpc>
                <a:spcPct val="115000"/>
              </a:lnSpc>
              <a:spcBef>
                <a:spcPts val="0"/>
              </a:spcBef>
              <a:spcAft>
                <a:spcPts val="0"/>
              </a:spcAft>
              <a:buSzPts val="1800"/>
              <a:buNone/>
            </a:pPr>
            <a:r>
              <a:rPr lang="es" sz="1500">
                <a:latin typeface="Consolas"/>
                <a:ea typeface="Consolas"/>
                <a:cs typeface="Consolas"/>
                <a:sym typeface="Consolas"/>
              </a:rPr>
              <a:t>FROM table_name </a:t>
            </a:r>
            <a:endParaRPr sz="1500">
              <a:latin typeface="Consolas"/>
              <a:ea typeface="Consolas"/>
              <a:cs typeface="Consolas"/>
              <a:sym typeface="Consolas"/>
            </a:endParaRPr>
          </a:p>
          <a:p>
            <a:pPr marL="914400" lvl="0" indent="0" algn="l" rtl="0">
              <a:lnSpc>
                <a:spcPct val="115000"/>
              </a:lnSpc>
              <a:spcBef>
                <a:spcPts val="0"/>
              </a:spcBef>
              <a:spcAft>
                <a:spcPts val="0"/>
              </a:spcAft>
              <a:buSzPts val="1800"/>
              <a:buNone/>
            </a:pPr>
            <a:r>
              <a:rPr lang="es" sz="1500">
                <a:latin typeface="Consolas"/>
                <a:ea typeface="Consolas"/>
                <a:cs typeface="Consolas"/>
                <a:sym typeface="Consolas"/>
              </a:rPr>
              <a:t>WHERE condition</a:t>
            </a:r>
            <a:endParaRPr sz="1500">
              <a:latin typeface="Consolas"/>
              <a:ea typeface="Consolas"/>
              <a:cs typeface="Consolas"/>
              <a:sym typeface="Consolas"/>
            </a:endParaRPr>
          </a:p>
          <a:p>
            <a:pPr marL="914400" lvl="0" indent="0" algn="l" rtl="0">
              <a:lnSpc>
                <a:spcPct val="115000"/>
              </a:lnSpc>
              <a:spcBef>
                <a:spcPts val="0"/>
              </a:spcBef>
              <a:spcAft>
                <a:spcPts val="0"/>
              </a:spcAft>
              <a:buSzPts val="1800"/>
              <a:buNone/>
            </a:pPr>
            <a:r>
              <a:rPr lang="es" sz="1500">
                <a:latin typeface="Consolas"/>
                <a:ea typeface="Consolas"/>
                <a:cs typeface="Consolas"/>
                <a:sym typeface="Consolas"/>
              </a:rPr>
              <a:t>LIMIT number;</a:t>
            </a:r>
            <a:endParaRPr sz="1500"/>
          </a:p>
          <a:p>
            <a:pPr marL="0" lvl="0" indent="0" algn="l" rtl="0">
              <a:lnSpc>
                <a:spcPct val="115000"/>
              </a:lnSpc>
              <a:spcBef>
                <a:spcPts val="0"/>
              </a:spcBef>
              <a:spcAft>
                <a:spcPts val="1200"/>
              </a:spcAft>
              <a:buSzPts val="1800"/>
              <a:buNone/>
            </a:pP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Operadores de comparación o relacionales</a:t>
            </a:r>
            <a:endParaRPr/>
          </a:p>
        </p:txBody>
      </p:sp>
      <p:sp>
        <p:nvSpPr>
          <p:cNvPr id="391" name="Google Shape;391;p28"/>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500"/>
              <a:t>Son utilizados en MySQL para comparar igualdades y desigualdades. Se utilizan en conjunto con la cláusula WHERE para determinar qué registros seleccionar.</a:t>
            </a:r>
            <a:endParaRPr sz="1500"/>
          </a:p>
        </p:txBody>
      </p:sp>
      <p:graphicFrame>
        <p:nvGraphicFramePr>
          <p:cNvPr id="392" name="Google Shape;392;p28"/>
          <p:cNvGraphicFramePr/>
          <p:nvPr/>
        </p:nvGraphicFramePr>
        <p:xfrm>
          <a:off x="546125" y="1986325"/>
          <a:ext cx="3000000" cy="3000000"/>
        </p:xfrm>
        <a:graphic>
          <a:graphicData uri="http://schemas.openxmlformats.org/drawingml/2006/table">
            <a:tbl>
              <a:tblPr>
                <a:noFill/>
                <a:tableStyleId>{EC2FF219-E4AF-40C7-B6B3-936C52711DDC}</a:tableStyleId>
              </a:tblPr>
              <a:tblGrid>
                <a:gridCol w="1774375">
                  <a:extLst>
                    <a:ext uri="{9D8B030D-6E8A-4147-A177-3AD203B41FA5}">
                      <a16:colId xmlns:a16="http://schemas.microsoft.com/office/drawing/2014/main" val="20000"/>
                    </a:ext>
                  </a:extLst>
                </a:gridCol>
                <a:gridCol w="1774375">
                  <a:extLst>
                    <a:ext uri="{9D8B030D-6E8A-4147-A177-3AD203B41FA5}">
                      <a16:colId xmlns:a16="http://schemas.microsoft.com/office/drawing/2014/main" val="20001"/>
                    </a:ext>
                  </a:extLst>
                </a:gridCol>
              </a:tblGrid>
              <a:tr h="335250">
                <a:tc>
                  <a:txBody>
                    <a:bodyPr/>
                    <a:lstStyle/>
                    <a:p>
                      <a:pPr marL="0" marR="0" lvl="0" indent="0" algn="ctr" rtl="0">
                        <a:lnSpc>
                          <a:spcPct val="115000"/>
                        </a:lnSpc>
                        <a:spcBef>
                          <a:spcPts val="0"/>
                        </a:spcBef>
                        <a:spcAft>
                          <a:spcPts val="0"/>
                        </a:spcAft>
                        <a:buClr>
                          <a:srgbClr val="000000"/>
                        </a:buClr>
                        <a:buSzPts val="1000"/>
                        <a:buFont typeface="Arial"/>
                        <a:buNone/>
                      </a:pPr>
                      <a:r>
                        <a:rPr lang="es" sz="1000" b="1" u="none" strike="noStrike" cap="none">
                          <a:latin typeface="Montserrat"/>
                          <a:ea typeface="Montserrat"/>
                          <a:cs typeface="Montserrat"/>
                          <a:sym typeface="Montserrat"/>
                        </a:rPr>
                        <a:t>Operador</a:t>
                      </a:r>
                      <a:endParaRPr sz="1000" b="1" u="none" strike="noStrike" cap="none">
                        <a:latin typeface="Montserrat"/>
                        <a:ea typeface="Montserrat"/>
                        <a:cs typeface="Montserrat"/>
                        <a:sym typeface="Montserrat"/>
                      </a:endParaRPr>
                    </a:p>
                  </a:txBody>
                  <a:tcPr marL="91425" marR="91425" marT="91425" marB="91425" anchor="ctr">
                    <a:solidFill>
                      <a:srgbClr val="F8C823"/>
                    </a:solidFill>
                  </a:tcPr>
                </a:tc>
                <a:tc>
                  <a:txBody>
                    <a:bodyPr/>
                    <a:lstStyle/>
                    <a:p>
                      <a:pPr marL="0" marR="0" lvl="0" indent="0" algn="ctr" rtl="0">
                        <a:lnSpc>
                          <a:spcPct val="115000"/>
                        </a:lnSpc>
                        <a:spcBef>
                          <a:spcPts val="0"/>
                        </a:spcBef>
                        <a:spcAft>
                          <a:spcPts val="0"/>
                        </a:spcAft>
                        <a:buClr>
                          <a:srgbClr val="000000"/>
                        </a:buClr>
                        <a:buSzPts val="1000"/>
                        <a:buFont typeface="Arial"/>
                        <a:buNone/>
                      </a:pPr>
                      <a:r>
                        <a:rPr lang="es" sz="1000" b="1" u="none" strike="noStrike" cap="none">
                          <a:latin typeface="Montserrat"/>
                          <a:ea typeface="Montserrat"/>
                          <a:cs typeface="Montserrat"/>
                          <a:sym typeface="Montserrat"/>
                        </a:rPr>
                        <a:t>Descripción</a:t>
                      </a:r>
                      <a:endParaRPr sz="1000" b="1" u="none" strike="noStrike" cap="none">
                        <a:latin typeface="Montserrat"/>
                        <a:ea typeface="Montserrat"/>
                        <a:cs typeface="Montserrat"/>
                        <a:sym typeface="Montserrat"/>
                      </a:endParaRPr>
                    </a:p>
                  </a:txBody>
                  <a:tcPr marL="91425" marR="91425" marT="91425" marB="91425" anchor="ctr">
                    <a:solidFill>
                      <a:srgbClr val="F8C823"/>
                    </a:solidFill>
                  </a:tcPr>
                </a:tc>
                <a:extLst>
                  <a:ext uri="{0D108BD9-81ED-4DB2-BD59-A6C34878D82A}">
                    <a16:rowId xmlns:a16="http://schemas.microsoft.com/office/drawing/2014/main" val="10000"/>
                  </a:ext>
                </a:extLst>
              </a:tr>
              <a:tr h="335250">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a:t>
                      </a:r>
                      <a:endParaRPr sz="1000" u="none" strike="noStrike" cap="none">
                        <a:latin typeface="Montserrat"/>
                        <a:ea typeface="Montserrat"/>
                        <a:cs typeface="Montserrat"/>
                        <a:sym typeface="Montserra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Igual</a:t>
                      </a:r>
                      <a:endParaRPr sz="1000" u="none" strike="noStrike" cap="none">
                        <a:latin typeface="Montserrat"/>
                        <a:ea typeface="Montserrat"/>
                        <a:cs typeface="Montserrat"/>
                        <a:sym typeface="Montserrat"/>
                      </a:endParaRPr>
                    </a:p>
                  </a:txBody>
                  <a:tcPr marL="91425" marR="91425" marT="91425" marB="91425" anchor="ctr"/>
                </a:tc>
                <a:extLst>
                  <a:ext uri="{0D108BD9-81ED-4DB2-BD59-A6C34878D82A}">
                    <a16:rowId xmlns:a16="http://schemas.microsoft.com/office/drawing/2014/main" val="10001"/>
                  </a:ext>
                </a:extLst>
              </a:tr>
              <a:tr h="335250">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&lt;&gt;</a:t>
                      </a:r>
                      <a:endParaRPr sz="1000" u="none" strike="noStrike" cap="none">
                        <a:latin typeface="Montserrat"/>
                        <a:ea typeface="Montserrat"/>
                        <a:cs typeface="Montserrat"/>
                        <a:sym typeface="Montserra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Diferente</a:t>
                      </a:r>
                      <a:endParaRPr sz="1000" u="none" strike="noStrike" cap="none">
                        <a:latin typeface="Montserrat"/>
                        <a:ea typeface="Montserrat"/>
                        <a:cs typeface="Montserrat"/>
                        <a:sym typeface="Montserrat"/>
                      </a:endParaRPr>
                    </a:p>
                  </a:txBody>
                  <a:tcPr marL="91425" marR="91425" marT="91425" marB="91425" anchor="ctr"/>
                </a:tc>
                <a:extLst>
                  <a:ext uri="{0D108BD9-81ED-4DB2-BD59-A6C34878D82A}">
                    <a16:rowId xmlns:a16="http://schemas.microsoft.com/office/drawing/2014/main" val="10002"/>
                  </a:ext>
                </a:extLst>
              </a:tr>
              <a:tr h="335250">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a:t>
                      </a:r>
                      <a:endParaRPr sz="1000" u="none" strike="noStrike" cap="none">
                        <a:latin typeface="Montserrat"/>
                        <a:ea typeface="Montserrat"/>
                        <a:cs typeface="Montserrat"/>
                        <a:sym typeface="Montserra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Diferente</a:t>
                      </a:r>
                      <a:endParaRPr sz="1000" u="none" strike="noStrike" cap="none">
                        <a:latin typeface="Montserrat"/>
                        <a:ea typeface="Montserrat"/>
                        <a:cs typeface="Montserrat"/>
                        <a:sym typeface="Montserrat"/>
                      </a:endParaRPr>
                    </a:p>
                  </a:txBody>
                  <a:tcPr marL="91425" marR="91425" marT="91425" marB="91425" anchor="ctr"/>
                </a:tc>
                <a:extLst>
                  <a:ext uri="{0D108BD9-81ED-4DB2-BD59-A6C34878D82A}">
                    <a16:rowId xmlns:a16="http://schemas.microsoft.com/office/drawing/2014/main" val="10003"/>
                  </a:ext>
                </a:extLst>
              </a:tr>
              <a:tr h="335250">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&gt;</a:t>
                      </a:r>
                      <a:endParaRPr sz="1000" u="none" strike="noStrike" cap="none">
                        <a:latin typeface="Montserrat"/>
                        <a:ea typeface="Montserrat"/>
                        <a:cs typeface="Montserrat"/>
                        <a:sym typeface="Montserra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Mayor que</a:t>
                      </a:r>
                      <a:endParaRPr sz="1000" u="none" strike="noStrike" cap="none">
                        <a:latin typeface="Montserrat"/>
                        <a:ea typeface="Montserrat"/>
                        <a:cs typeface="Montserrat"/>
                        <a:sym typeface="Montserrat"/>
                      </a:endParaRPr>
                    </a:p>
                  </a:txBody>
                  <a:tcPr marL="91425" marR="91425" marT="91425" marB="91425" anchor="ctr"/>
                </a:tc>
                <a:extLst>
                  <a:ext uri="{0D108BD9-81ED-4DB2-BD59-A6C34878D82A}">
                    <a16:rowId xmlns:a16="http://schemas.microsoft.com/office/drawing/2014/main" val="10004"/>
                  </a:ext>
                </a:extLst>
              </a:tr>
              <a:tr h="335250">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&gt;=</a:t>
                      </a:r>
                      <a:endParaRPr sz="1000" u="none" strike="noStrike" cap="none">
                        <a:latin typeface="Montserrat"/>
                        <a:ea typeface="Montserrat"/>
                        <a:cs typeface="Montserrat"/>
                        <a:sym typeface="Montserra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Mayor o igual que</a:t>
                      </a:r>
                      <a:endParaRPr sz="1000" u="none" strike="noStrike" cap="none">
                        <a:latin typeface="Montserrat"/>
                        <a:ea typeface="Montserrat"/>
                        <a:cs typeface="Montserrat"/>
                        <a:sym typeface="Montserrat"/>
                      </a:endParaRPr>
                    </a:p>
                  </a:txBody>
                  <a:tcPr marL="91425" marR="91425" marT="0" marB="0" anchor="ctr"/>
                </a:tc>
                <a:extLst>
                  <a:ext uri="{0D108BD9-81ED-4DB2-BD59-A6C34878D82A}">
                    <a16:rowId xmlns:a16="http://schemas.microsoft.com/office/drawing/2014/main" val="10005"/>
                  </a:ext>
                </a:extLst>
              </a:tr>
              <a:tr h="335250">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&lt;</a:t>
                      </a:r>
                      <a:endParaRPr sz="1000" u="none" strike="noStrike" cap="none">
                        <a:latin typeface="Montserrat"/>
                        <a:ea typeface="Montserrat"/>
                        <a:cs typeface="Montserrat"/>
                        <a:sym typeface="Montserra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Menor que</a:t>
                      </a:r>
                      <a:endParaRPr sz="1000" u="none" strike="noStrike" cap="none">
                        <a:latin typeface="Montserrat"/>
                        <a:ea typeface="Montserrat"/>
                        <a:cs typeface="Montserrat"/>
                        <a:sym typeface="Montserrat"/>
                      </a:endParaRPr>
                    </a:p>
                  </a:txBody>
                  <a:tcPr marL="91425" marR="91425" marT="91425" marB="91425" anchor="ctr"/>
                </a:tc>
                <a:extLst>
                  <a:ext uri="{0D108BD9-81ED-4DB2-BD59-A6C34878D82A}">
                    <a16:rowId xmlns:a16="http://schemas.microsoft.com/office/drawing/2014/main" val="10006"/>
                  </a:ext>
                </a:extLst>
              </a:tr>
              <a:tr h="335250">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&lt;=</a:t>
                      </a:r>
                      <a:endParaRPr sz="1000" u="none" strike="noStrike" cap="none">
                        <a:latin typeface="Montserrat"/>
                        <a:ea typeface="Montserrat"/>
                        <a:cs typeface="Montserrat"/>
                        <a:sym typeface="Montserra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Menor o igual que</a:t>
                      </a:r>
                      <a:endParaRPr sz="1000" u="none" strike="noStrike" cap="none">
                        <a:latin typeface="Montserrat"/>
                        <a:ea typeface="Montserrat"/>
                        <a:cs typeface="Montserrat"/>
                        <a:sym typeface="Montserrat"/>
                      </a:endParaRPr>
                    </a:p>
                  </a:txBody>
                  <a:tcPr marL="91425" marR="91425" marT="91425" marB="91425" anchor="ctr"/>
                </a:tc>
                <a:extLst>
                  <a:ext uri="{0D108BD9-81ED-4DB2-BD59-A6C34878D82A}">
                    <a16:rowId xmlns:a16="http://schemas.microsoft.com/office/drawing/2014/main" val="10007"/>
                  </a:ext>
                </a:extLst>
              </a:tr>
            </a:tbl>
          </a:graphicData>
        </a:graphic>
      </p:graphicFrame>
      <p:graphicFrame>
        <p:nvGraphicFramePr>
          <p:cNvPr id="393" name="Google Shape;393;p28"/>
          <p:cNvGraphicFramePr/>
          <p:nvPr/>
        </p:nvGraphicFramePr>
        <p:xfrm>
          <a:off x="4246000" y="1986325"/>
          <a:ext cx="3000000" cy="3000000"/>
        </p:xfrm>
        <a:graphic>
          <a:graphicData uri="http://schemas.openxmlformats.org/drawingml/2006/table">
            <a:tbl>
              <a:tblPr>
                <a:noFill/>
                <a:tableStyleId>{EC2FF219-E4AF-40C7-B6B3-936C52711DDC}</a:tableStyleId>
              </a:tblPr>
              <a:tblGrid>
                <a:gridCol w="1267400">
                  <a:extLst>
                    <a:ext uri="{9D8B030D-6E8A-4147-A177-3AD203B41FA5}">
                      <a16:colId xmlns:a16="http://schemas.microsoft.com/office/drawing/2014/main" val="20000"/>
                    </a:ext>
                  </a:extLst>
                </a:gridCol>
                <a:gridCol w="3198600">
                  <a:extLst>
                    <a:ext uri="{9D8B030D-6E8A-4147-A177-3AD203B41FA5}">
                      <a16:colId xmlns:a16="http://schemas.microsoft.com/office/drawing/2014/main" val="20001"/>
                    </a:ext>
                  </a:extLst>
                </a:gridCol>
              </a:tblGrid>
              <a:tr h="330550">
                <a:tc>
                  <a:txBody>
                    <a:bodyPr/>
                    <a:lstStyle/>
                    <a:p>
                      <a:pPr marL="0" marR="0" lvl="0" indent="0" algn="ctr" rtl="0">
                        <a:lnSpc>
                          <a:spcPct val="115000"/>
                        </a:lnSpc>
                        <a:spcBef>
                          <a:spcPts val="0"/>
                        </a:spcBef>
                        <a:spcAft>
                          <a:spcPts val="0"/>
                        </a:spcAft>
                        <a:buClr>
                          <a:srgbClr val="000000"/>
                        </a:buClr>
                        <a:buSzPts val="1000"/>
                        <a:buFont typeface="Arial"/>
                        <a:buNone/>
                      </a:pPr>
                      <a:r>
                        <a:rPr lang="es" sz="1000" b="1" u="none" strike="noStrike" cap="none">
                          <a:latin typeface="Montserrat"/>
                          <a:ea typeface="Montserrat"/>
                          <a:cs typeface="Montserrat"/>
                          <a:sym typeface="Montserrat"/>
                        </a:rPr>
                        <a:t>Operador</a:t>
                      </a:r>
                      <a:endParaRPr sz="1000" b="1" u="none" strike="noStrike" cap="none">
                        <a:latin typeface="Montserrat"/>
                        <a:ea typeface="Montserrat"/>
                        <a:cs typeface="Montserrat"/>
                        <a:sym typeface="Montserrat"/>
                      </a:endParaRPr>
                    </a:p>
                  </a:txBody>
                  <a:tcPr marL="91425" marR="91425" marT="91425" marB="91425" anchor="ctr">
                    <a:solidFill>
                      <a:srgbClr val="F8C823"/>
                    </a:solidFill>
                  </a:tcPr>
                </a:tc>
                <a:tc>
                  <a:txBody>
                    <a:bodyPr/>
                    <a:lstStyle/>
                    <a:p>
                      <a:pPr marL="0" marR="0" lvl="0" indent="0" algn="ctr" rtl="0">
                        <a:lnSpc>
                          <a:spcPct val="115000"/>
                        </a:lnSpc>
                        <a:spcBef>
                          <a:spcPts val="0"/>
                        </a:spcBef>
                        <a:spcAft>
                          <a:spcPts val="0"/>
                        </a:spcAft>
                        <a:buClr>
                          <a:srgbClr val="000000"/>
                        </a:buClr>
                        <a:buSzPts val="1000"/>
                        <a:buFont typeface="Arial"/>
                        <a:buNone/>
                      </a:pPr>
                      <a:r>
                        <a:rPr lang="es" sz="1000" b="1" u="none" strike="noStrike" cap="none">
                          <a:latin typeface="Montserrat"/>
                          <a:ea typeface="Montserrat"/>
                          <a:cs typeface="Montserrat"/>
                          <a:sym typeface="Montserrat"/>
                        </a:rPr>
                        <a:t>Descripción</a:t>
                      </a:r>
                      <a:endParaRPr sz="1000" b="1" u="none" strike="noStrike" cap="none">
                        <a:latin typeface="Montserrat"/>
                        <a:ea typeface="Montserrat"/>
                        <a:cs typeface="Montserrat"/>
                        <a:sym typeface="Montserrat"/>
                      </a:endParaRPr>
                    </a:p>
                  </a:txBody>
                  <a:tcPr marL="91425" marR="91425" marT="91425" marB="91425" anchor="ctr">
                    <a:solidFill>
                      <a:srgbClr val="F8C823"/>
                    </a:solidFill>
                  </a:tcPr>
                </a:tc>
                <a:extLst>
                  <a:ext uri="{0D108BD9-81ED-4DB2-BD59-A6C34878D82A}">
                    <a16:rowId xmlns:a16="http://schemas.microsoft.com/office/drawing/2014/main" val="10000"/>
                  </a:ext>
                </a:extLst>
              </a:tr>
              <a:tr h="353775">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LIKE</a:t>
                      </a:r>
                      <a:endParaRPr sz="1000" u="none" strike="noStrike" cap="none">
                        <a:latin typeface="Montserrat"/>
                        <a:ea typeface="Montserrat"/>
                        <a:cs typeface="Montserrat"/>
                        <a:sym typeface="Montserra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Define un patrón de búsqueda y utiliza % y _</a:t>
                      </a:r>
                      <a:endParaRPr sz="1000" u="none" strike="noStrike" cap="none">
                        <a:latin typeface="Montserrat"/>
                        <a:ea typeface="Montserrat"/>
                        <a:cs typeface="Montserrat"/>
                        <a:sym typeface="Montserrat"/>
                      </a:endParaRPr>
                    </a:p>
                  </a:txBody>
                  <a:tcPr marL="91425" marR="91425" marT="91425" marB="91425" anchor="ctr"/>
                </a:tc>
                <a:extLst>
                  <a:ext uri="{0D108BD9-81ED-4DB2-BD59-A6C34878D82A}">
                    <a16:rowId xmlns:a16="http://schemas.microsoft.com/office/drawing/2014/main" val="10001"/>
                  </a:ext>
                </a:extLst>
              </a:tr>
              <a:tr h="330550">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NOT LIKE</a:t>
                      </a:r>
                      <a:endParaRPr sz="1000" u="none" strike="noStrike" cap="none">
                        <a:latin typeface="Montserrat"/>
                        <a:ea typeface="Montserrat"/>
                        <a:cs typeface="Montserrat"/>
                        <a:sym typeface="Montserra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Negación de LIKE</a:t>
                      </a:r>
                      <a:endParaRPr sz="1000" u="none" strike="noStrike" cap="none">
                        <a:latin typeface="Montserrat"/>
                        <a:ea typeface="Montserrat"/>
                        <a:cs typeface="Montserrat"/>
                        <a:sym typeface="Montserrat"/>
                      </a:endParaRPr>
                    </a:p>
                  </a:txBody>
                  <a:tcPr marL="91425" marR="91425" marT="91425" marB="91425" anchor="ctr"/>
                </a:tc>
                <a:extLst>
                  <a:ext uri="{0D108BD9-81ED-4DB2-BD59-A6C34878D82A}">
                    <a16:rowId xmlns:a16="http://schemas.microsoft.com/office/drawing/2014/main" val="10002"/>
                  </a:ext>
                </a:extLst>
              </a:tr>
              <a:tr h="353775">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IS NULL</a:t>
                      </a:r>
                      <a:endParaRPr sz="1000" u="none" strike="noStrike" cap="none">
                        <a:latin typeface="Montserrat"/>
                        <a:ea typeface="Montserrat"/>
                        <a:cs typeface="Montserrat"/>
                        <a:sym typeface="Montserra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Verifica si el Valor es NULL</a:t>
                      </a:r>
                      <a:endParaRPr sz="1000" u="none" strike="noStrike" cap="none">
                        <a:latin typeface="Montserrat"/>
                        <a:ea typeface="Montserrat"/>
                        <a:cs typeface="Montserrat"/>
                        <a:sym typeface="Montserrat"/>
                      </a:endParaRPr>
                    </a:p>
                  </a:txBody>
                  <a:tcPr marL="91425" marR="91425" marT="91425" marB="91425" anchor="ctr"/>
                </a:tc>
                <a:extLst>
                  <a:ext uri="{0D108BD9-81ED-4DB2-BD59-A6C34878D82A}">
                    <a16:rowId xmlns:a16="http://schemas.microsoft.com/office/drawing/2014/main" val="10003"/>
                  </a:ext>
                </a:extLst>
              </a:tr>
              <a:tr h="353775">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IS NOT NULL</a:t>
                      </a:r>
                      <a:endParaRPr sz="1000" u="none" strike="noStrike" cap="none">
                        <a:latin typeface="Montserrat"/>
                        <a:ea typeface="Montserrat"/>
                        <a:cs typeface="Montserrat"/>
                        <a:sym typeface="Montserra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Verifica si el Valor es diferente de NULL</a:t>
                      </a:r>
                      <a:endParaRPr sz="1000" u="none" strike="noStrike" cap="none">
                        <a:latin typeface="Montserrat"/>
                        <a:ea typeface="Montserrat"/>
                        <a:cs typeface="Montserrat"/>
                        <a:sym typeface="Montserrat"/>
                      </a:endParaRPr>
                    </a:p>
                  </a:txBody>
                  <a:tcPr marL="91425" marR="91425" marT="91425" marB="91425" anchor="ctr"/>
                </a:tc>
                <a:extLst>
                  <a:ext uri="{0D108BD9-81ED-4DB2-BD59-A6C34878D82A}">
                    <a16:rowId xmlns:a16="http://schemas.microsoft.com/office/drawing/2014/main" val="10004"/>
                  </a:ext>
                </a:extLst>
              </a:tr>
              <a:tr h="353775">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IN ()</a:t>
                      </a:r>
                      <a:endParaRPr sz="1000" u="none" strike="noStrike" cap="none">
                        <a:latin typeface="Montserrat"/>
                        <a:ea typeface="Montserrat"/>
                        <a:cs typeface="Montserrat"/>
                        <a:sym typeface="Montserra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Valores que coinciden en una lista</a:t>
                      </a:r>
                      <a:endParaRPr sz="1000" u="none" strike="noStrike" cap="none">
                        <a:latin typeface="Montserrat"/>
                        <a:ea typeface="Montserrat"/>
                        <a:cs typeface="Montserrat"/>
                        <a:sym typeface="Montserrat"/>
                      </a:endParaRPr>
                    </a:p>
                  </a:txBody>
                  <a:tcPr marL="91425" marR="91425" marT="91425" marB="91425" anchor="ctr"/>
                </a:tc>
                <a:extLst>
                  <a:ext uri="{0D108BD9-81ED-4DB2-BD59-A6C34878D82A}">
                    <a16:rowId xmlns:a16="http://schemas.microsoft.com/office/drawing/2014/main" val="10005"/>
                  </a:ext>
                </a:extLst>
              </a:tr>
              <a:tr h="353775">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BETWEEN</a:t>
                      </a:r>
                      <a:endParaRPr sz="1000" u="none" strike="noStrike" cap="none">
                        <a:latin typeface="Montserrat"/>
                        <a:ea typeface="Montserrat"/>
                        <a:cs typeface="Montserrat"/>
                        <a:sym typeface="Montserrat"/>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000"/>
                        <a:buFont typeface="Arial"/>
                        <a:buNone/>
                      </a:pPr>
                      <a:r>
                        <a:rPr lang="es" sz="1000" u="none" strike="noStrike" cap="none">
                          <a:latin typeface="Montserrat"/>
                          <a:ea typeface="Montserrat"/>
                          <a:cs typeface="Montserrat"/>
                          <a:sym typeface="Montserrat"/>
                        </a:rPr>
                        <a:t>Valores en un Rango (incluye los extremos)</a:t>
                      </a:r>
                      <a:endParaRPr sz="1000" u="none" strike="noStrike" cap="none">
                        <a:latin typeface="Montserrat"/>
                        <a:ea typeface="Montserrat"/>
                        <a:cs typeface="Montserrat"/>
                        <a:sym typeface="Montserrat"/>
                      </a:endParaRPr>
                    </a:p>
                  </a:txBody>
                  <a:tcPr marL="91425" marR="91425" marT="91425" marB="9142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Sentencias SQL | LIKE</a:t>
            </a:r>
            <a:endParaRPr/>
          </a:p>
        </p:txBody>
      </p:sp>
      <p:sp>
        <p:nvSpPr>
          <p:cNvPr id="399" name="Google Shape;399;p29"/>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Char char="●"/>
            </a:pPr>
            <a:r>
              <a:rPr lang="es" sz="1500"/>
              <a:t>Se utiliza para </a:t>
            </a:r>
            <a:r>
              <a:rPr lang="es" sz="1500" b="1"/>
              <a:t>comparaciones </a:t>
            </a:r>
            <a:r>
              <a:rPr lang="es" sz="1500"/>
              <a:t>con campos de tipo </a:t>
            </a:r>
            <a:r>
              <a:rPr lang="es" sz="1500" b="1"/>
              <a:t>cadenas de texto</a:t>
            </a:r>
            <a:r>
              <a:rPr lang="es" sz="1500"/>
              <a:t>.</a:t>
            </a:r>
            <a:endParaRPr sz="1500"/>
          </a:p>
          <a:p>
            <a:pPr marL="457200" lvl="0" indent="-323850" algn="l" rtl="0">
              <a:lnSpc>
                <a:spcPct val="115000"/>
              </a:lnSpc>
              <a:spcBef>
                <a:spcPts val="0"/>
              </a:spcBef>
              <a:spcAft>
                <a:spcPts val="0"/>
              </a:spcAft>
              <a:buSzPts val="1500"/>
              <a:buChar char="●"/>
            </a:pPr>
            <a:r>
              <a:rPr lang="es" sz="1500"/>
              <a:t>Esta sentencia se podría utilizar para consultar cuáles son los clientes que viven en una calle que contiene el texto “San Martín”.</a:t>
            </a:r>
            <a:endParaRPr sz="1500"/>
          </a:p>
          <a:p>
            <a:pPr marL="457200" lvl="0" indent="-323850" algn="l" rtl="0">
              <a:lnSpc>
                <a:spcPct val="115000"/>
              </a:lnSpc>
              <a:spcBef>
                <a:spcPts val="0"/>
              </a:spcBef>
              <a:spcAft>
                <a:spcPts val="0"/>
              </a:spcAft>
              <a:buSzPts val="1500"/>
              <a:buChar char="●"/>
            </a:pPr>
            <a:r>
              <a:rPr lang="es" sz="1500"/>
              <a:t>Al colocar el % al comienzo y al final estamos representando un texto que no nos preocupa cómo comienza ni cómo termina, siempre y cuando contenga la/s palabra/s que nos interesa. Sintaxis:</a:t>
            </a:r>
            <a:endParaRPr sz="1500"/>
          </a:p>
          <a:p>
            <a:pPr marL="457200" lvl="0" indent="457200" algn="l" rtl="0">
              <a:lnSpc>
                <a:spcPct val="115000"/>
              </a:lnSpc>
              <a:spcBef>
                <a:spcPts val="1200"/>
              </a:spcBef>
              <a:spcAft>
                <a:spcPts val="0"/>
              </a:spcAft>
              <a:buSzPts val="1800"/>
              <a:buNone/>
            </a:pPr>
            <a:r>
              <a:rPr lang="es" sz="1500">
                <a:latin typeface="Consolas"/>
                <a:ea typeface="Consolas"/>
                <a:cs typeface="Consolas"/>
                <a:sym typeface="Consolas"/>
              </a:rPr>
              <a:t>SELECT * FROM clientes c</a:t>
            </a:r>
            <a:endParaRPr sz="1500">
              <a:latin typeface="Consolas"/>
              <a:ea typeface="Consolas"/>
              <a:cs typeface="Consolas"/>
              <a:sym typeface="Consolas"/>
            </a:endParaRPr>
          </a:p>
          <a:p>
            <a:pPr marL="457200" lvl="0" indent="457200" algn="l" rtl="0">
              <a:lnSpc>
                <a:spcPct val="115000"/>
              </a:lnSpc>
              <a:spcBef>
                <a:spcPts val="0"/>
              </a:spcBef>
              <a:spcAft>
                <a:spcPts val="0"/>
              </a:spcAft>
              <a:buSzPts val="1800"/>
              <a:buNone/>
            </a:pPr>
            <a:r>
              <a:rPr lang="es" sz="1500">
                <a:latin typeface="Consolas"/>
                <a:ea typeface="Consolas"/>
                <a:cs typeface="Consolas"/>
                <a:sym typeface="Consolas"/>
              </a:rPr>
              <a:t>WHERE calle LIKE '%San Martín%'</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Sentencias SQL | IS [NOT] NULL</a:t>
            </a:r>
            <a:endParaRPr/>
          </a:p>
        </p:txBody>
      </p:sp>
      <p:sp>
        <p:nvSpPr>
          <p:cNvPr id="405" name="Google Shape;405;p30"/>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500"/>
              <a:t>Permiten seleccionar registros cuyo valor en un campo sea </a:t>
            </a:r>
            <a:r>
              <a:rPr lang="es" sz="1500" b="1"/>
              <a:t>null </a:t>
            </a:r>
            <a:r>
              <a:rPr lang="es" sz="1500"/>
              <a:t>o </a:t>
            </a:r>
            <a:r>
              <a:rPr lang="es" sz="1500" b="1"/>
              <a:t>no sea null (not null)</a:t>
            </a:r>
            <a:r>
              <a:rPr lang="es" sz="1500"/>
              <a:t>. No debemos confundir null con campo en blanco, es un campo que no tiene dato alguno asociado.</a:t>
            </a:r>
            <a:endParaRPr sz="1500"/>
          </a:p>
        </p:txBody>
      </p:sp>
      <p:pic>
        <p:nvPicPr>
          <p:cNvPr id="406" name="Google Shape;406;p30"/>
          <p:cNvPicPr preferRelativeResize="0"/>
          <p:nvPr/>
        </p:nvPicPr>
        <p:blipFill rotWithShape="1">
          <a:blip r:embed="rId3">
            <a:alphaModFix/>
          </a:blip>
          <a:srcRect/>
          <a:stretch/>
        </p:blipFill>
        <p:spPr>
          <a:xfrm>
            <a:off x="1428345" y="2239250"/>
            <a:ext cx="2220150" cy="629150"/>
          </a:xfrm>
          <a:prstGeom prst="rect">
            <a:avLst/>
          </a:prstGeom>
          <a:noFill/>
          <a:ln>
            <a:noFill/>
          </a:ln>
        </p:spPr>
      </p:pic>
      <p:pic>
        <p:nvPicPr>
          <p:cNvPr id="407" name="Google Shape;407;p30"/>
          <p:cNvPicPr preferRelativeResize="0"/>
          <p:nvPr/>
        </p:nvPicPr>
        <p:blipFill rotWithShape="1">
          <a:blip r:embed="rId4">
            <a:alphaModFix/>
          </a:blip>
          <a:srcRect/>
          <a:stretch/>
        </p:blipFill>
        <p:spPr>
          <a:xfrm>
            <a:off x="4246400" y="2200100"/>
            <a:ext cx="3598738" cy="629150"/>
          </a:xfrm>
          <a:prstGeom prst="rect">
            <a:avLst/>
          </a:prstGeom>
          <a:noFill/>
          <a:ln>
            <a:noFill/>
          </a:ln>
        </p:spPr>
      </p:pic>
      <p:pic>
        <p:nvPicPr>
          <p:cNvPr id="408" name="Google Shape;408;p30"/>
          <p:cNvPicPr preferRelativeResize="0"/>
          <p:nvPr/>
        </p:nvPicPr>
        <p:blipFill rotWithShape="1">
          <a:blip r:embed="rId5">
            <a:alphaModFix/>
          </a:blip>
          <a:srcRect/>
          <a:stretch/>
        </p:blipFill>
        <p:spPr>
          <a:xfrm>
            <a:off x="1470363" y="3118907"/>
            <a:ext cx="2059618" cy="572700"/>
          </a:xfrm>
          <a:prstGeom prst="rect">
            <a:avLst/>
          </a:prstGeom>
          <a:noFill/>
          <a:ln>
            <a:noFill/>
          </a:ln>
        </p:spPr>
      </p:pic>
      <p:pic>
        <p:nvPicPr>
          <p:cNvPr id="409" name="Google Shape;409;p30"/>
          <p:cNvPicPr preferRelativeResize="0"/>
          <p:nvPr/>
        </p:nvPicPr>
        <p:blipFill rotWithShape="1">
          <a:blip r:embed="rId6">
            <a:alphaModFix/>
          </a:blip>
          <a:srcRect/>
          <a:stretch/>
        </p:blipFill>
        <p:spPr>
          <a:xfrm>
            <a:off x="4208150" y="3000334"/>
            <a:ext cx="4025000" cy="1566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Sentencias SQL | Uso de Alias</a:t>
            </a:r>
            <a:endParaRPr/>
          </a:p>
        </p:txBody>
      </p:sp>
      <p:sp>
        <p:nvSpPr>
          <p:cNvPr id="415" name="Google Shape;415;p31"/>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Char char="●"/>
            </a:pPr>
            <a:r>
              <a:rPr lang="es" sz="1500"/>
              <a:t>Son muy utilizados en el uso de consultas o sentencias SQL extensas.</a:t>
            </a:r>
            <a:endParaRPr sz="1500"/>
          </a:p>
          <a:p>
            <a:pPr marL="457200" lvl="0" indent="-323850" algn="l" rtl="0">
              <a:lnSpc>
                <a:spcPct val="115000"/>
              </a:lnSpc>
              <a:spcBef>
                <a:spcPts val="0"/>
              </a:spcBef>
              <a:spcAft>
                <a:spcPts val="0"/>
              </a:spcAft>
              <a:buSzPts val="1500"/>
              <a:buChar char="●"/>
            </a:pPr>
            <a:r>
              <a:rPr lang="es" sz="1500"/>
              <a:t>Permite renombrar los nombres originales de tablas o campos de manera temporal. Esta propiedad es extensible a tablas y campos.</a:t>
            </a:r>
            <a:endParaRPr sz="1500"/>
          </a:p>
          <a:p>
            <a:pPr marL="457200" lvl="0" indent="-323850" algn="l" rtl="0">
              <a:lnSpc>
                <a:spcPct val="115000"/>
              </a:lnSpc>
              <a:spcBef>
                <a:spcPts val="0"/>
              </a:spcBef>
              <a:spcAft>
                <a:spcPts val="0"/>
              </a:spcAft>
              <a:buSzPts val="1500"/>
              <a:buChar char="●"/>
            </a:pPr>
            <a:r>
              <a:rPr lang="es" sz="1500"/>
              <a:t>Presenta algunas ventajas:</a:t>
            </a:r>
            <a:endParaRPr sz="1500"/>
          </a:p>
          <a:p>
            <a:pPr marL="914400" lvl="1" indent="-323850" algn="l" rtl="0">
              <a:lnSpc>
                <a:spcPct val="115000"/>
              </a:lnSpc>
              <a:spcBef>
                <a:spcPts val="0"/>
              </a:spcBef>
              <a:spcAft>
                <a:spcPts val="0"/>
              </a:spcAft>
              <a:buSzPts val="1500"/>
              <a:buChar char="○"/>
            </a:pPr>
            <a:r>
              <a:rPr lang="es" sz="1500"/>
              <a:t>Permite acelerar la escritura de código SQL</a:t>
            </a:r>
            <a:endParaRPr sz="1500"/>
          </a:p>
          <a:p>
            <a:pPr marL="914400" lvl="1" indent="-323850" algn="l" rtl="0">
              <a:lnSpc>
                <a:spcPct val="115000"/>
              </a:lnSpc>
              <a:spcBef>
                <a:spcPts val="0"/>
              </a:spcBef>
              <a:spcAft>
                <a:spcPts val="0"/>
              </a:spcAft>
              <a:buSzPts val="1500"/>
              <a:buChar char="○"/>
            </a:pPr>
            <a:r>
              <a:rPr lang="es" sz="1500"/>
              <a:t>Mejorar la legibilidad de las sentencias</a:t>
            </a:r>
            <a:endParaRPr sz="1500"/>
          </a:p>
          <a:p>
            <a:pPr marL="914400" lvl="1" indent="-323850" algn="l" rtl="0">
              <a:lnSpc>
                <a:spcPct val="115000"/>
              </a:lnSpc>
              <a:spcBef>
                <a:spcPts val="0"/>
              </a:spcBef>
              <a:spcAft>
                <a:spcPts val="0"/>
              </a:spcAft>
              <a:buSzPts val="1500"/>
              <a:buChar char="○"/>
            </a:pPr>
            <a:r>
              <a:rPr lang="es" sz="1500"/>
              <a:t>Ocultar/Renombrar los nombres reales de las tablas o campos a usuarios</a:t>
            </a:r>
            <a:endParaRPr sz="1500"/>
          </a:p>
          <a:p>
            <a:pPr marL="914400" lvl="1" indent="-323850" algn="l" rtl="0">
              <a:lnSpc>
                <a:spcPct val="115000"/>
              </a:lnSpc>
              <a:spcBef>
                <a:spcPts val="0"/>
              </a:spcBef>
              <a:spcAft>
                <a:spcPts val="0"/>
              </a:spcAft>
              <a:buSzPts val="1500"/>
              <a:buChar char="○"/>
            </a:pPr>
            <a:r>
              <a:rPr lang="es" sz="1500"/>
              <a:t>Permite asignar un nombre a una expresión, fórmula o campo calculado</a:t>
            </a:r>
            <a:endParaRPr sz="1500"/>
          </a:p>
          <a:p>
            <a:pPr marL="0" lvl="0" indent="0" algn="l" rtl="0">
              <a:lnSpc>
                <a:spcPct val="115000"/>
              </a:lnSpc>
              <a:spcBef>
                <a:spcPts val="1200"/>
              </a:spcBef>
              <a:spcAft>
                <a:spcPts val="0"/>
              </a:spcAft>
              <a:buSzPts val="1800"/>
              <a:buNone/>
            </a:pPr>
            <a:r>
              <a:rPr lang="es" sz="1500" b="1"/>
              <a:t>Ejemplo:</a:t>
            </a:r>
            <a:r>
              <a:rPr lang="es" sz="1500"/>
              <a:t> renombrar tablas y atributos calculados</a:t>
            </a:r>
            <a:endParaRPr sz="1500"/>
          </a:p>
          <a:p>
            <a:pPr marL="457200" marR="0" lvl="0" indent="457200" algn="l" rtl="0">
              <a:lnSpc>
                <a:spcPct val="115000"/>
              </a:lnSpc>
              <a:spcBef>
                <a:spcPts val="1200"/>
              </a:spcBef>
              <a:spcAft>
                <a:spcPts val="0"/>
              </a:spcAft>
              <a:buSzPts val="1800"/>
              <a:buNone/>
            </a:pPr>
            <a:r>
              <a:rPr lang="es" sz="1500">
                <a:latin typeface="Consolas"/>
                <a:ea typeface="Consolas"/>
                <a:cs typeface="Consolas"/>
                <a:sym typeface="Consolas"/>
              </a:rPr>
              <a:t>SELECT V.precio , V.fecha, (V.precio * 1.21) AS precio_con_iva</a:t>
            </a:r>
            <a:endParaRPr sz="1500">
              <a:latin typeface="Consolas"/>
              <a:ea typeface="Consolas"/>
              <a:cs typeface="Consolas"/>
              <a:sym typeface="Consolas"/>
            </a:endParaRPr>
          </a:p>
          <a:p>
            <a:pPr marL="457200" marR="0" lvl="0" indent="457200" algn="l" rtl="0">
              <a:lnSpc>
                <a:spcPct val="115000"/>
              </a:lnSpc>
              <a:spcBef>
                <a:spcPts val="0"/>
              </a:spcBef>
              <a:spcAft>
                <a:spcPts val="0"/>
              </a:spcAft>
              <a:buSzPts val="1800"/>
              <a:buNone/>
            </a:pPr>
            <a:r>
              <a:rPr lang="es" sz="1500">
                <a:latin typeface="Consolas"/>
                <a:ea typeface="Consolas"/>
                <a:cs typeface="Consolas"/>
                <a:sym typeface="Consolas"/>
              </a:rPr>
              <a:t>FROM ventas AS V</a:t>
            </a:r>
            <a:endParaRPr sz="1500">
              <a:latin typeface="Consolas"/>
              <a:ea typeface="Consolas"/>
              <a:cs typeface="Consolas"/>
              <a:sym typeface="Consolas"/>
            </a:endParaRPr>
          </a:p>
          <a:p>
            <a:pPr marL="457200" lvl="0" indent="457200" algn="l" rtl="0">
              <a:lnSpc>
                <a:spcPct val="115000"/>
              </a:lnSpc>
              <a:spcBef>
                <a:spcPts val="0"/>
              </a:spcBef>
              <a:spcAft>
                <a:spcPts val="0"/>
              </a:spcAft>
              <a:buSzPts val="1800"/>
              <a:buNone/>
            </a:pPr>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Sentencias SQL | Operador IN | DISTINCT</a:t>
            </a:r>
            <a:endParaRPr/>
          </a:p>
        </p:txBody>
      </p:sp>
      <p:sp>
        <p:nvSpPr>
          <p:cNvPr id="421" name="Google Shape;421;p32"/>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500" b="1"/>
              <a:t>IN:</a:t>
            </a:r>
            <a:r>
              <a:rPr lang="es" sz="1500"/>
              <a:t> nos permite agregar una lista de posibilidades en lugar de encadenar cláusulas OR, ya que funciona de manera equivalente. Sintaxis:</a:t>
            </a:r>
            <a:endParaRPr sz="1500"/>
          </a:p>
          <a:p>
            <a:pPr marL="0" lvl="0" indent="457200" algn="l" rtl="0">
              <a:lnSpc>
                <a:spcPct val="115000"/>
              </a:lnSpc>
              <a:spcBef>
                <a:spcPts val="1200"/>
              </a:spcBef>
              <a:spcAft>
                <a:spcPts val="0"/>
              </a:spcAft>
              <a:buSzPts val="1800"/>
              <a:buNone/>
            </a:pPr>
            <a:r>
              <a:rPr lang="es" sz="1500">
                <a:latin typeface="Consolas"/>
                <a:ea typeface="Consolas"/>
                <a:cs typeface="Consolas"/>
                <a:sym typeface="Consolas"/>
              </a:rPr>
              <a:t>SELECT codigo FROM productos</a:t>
            </a:r>
            <a:br>
              <a:rPr lang="es" sz="1500">
                <a:latin typeface="Consolas"/>
                <a:ea typeface="Consolas"/>
                <a:cs typeface="Consolas"/>
                <a:sym typeface="Consolas"/>
              </a:rPr>
            </a:br>
            <a:r>
              <a:rPr lang="es" sz="1500">
                <a:latin typeface="Consolas"/>
                <a:ea typeface="Consolas"/>
                <a:cs typeface="Consolas"/>
                <a:sym typeface="Consolas"/>
              </a:rPr>
              <a:t>	WHERE descripción IN ('Harina' ,'Azúcar' ,'Leche')</a:t>
            </a:r>
            <a:endParaRPr sz="1500"/>
          </a:p>
          <a:p>
            <a:pPr marL="0" lvl="0" indent="0" algn="l" rtl="0">
              <a:lnSpc>
                <a:spcPct val="115000"/>
              </a:lnSpc>
              <a:spcBef>
                <a:spcPts val="1200"/>
              </a:spcBef>
              <a:spcAft>
                <a:spcPts val="0"/>
              </a:spcAft>
              <a:buSzPts val="1800"/>
              <a:buNone/>
            </a:pPr>
            <a:r>
              <a:rPr lang="es" sz="1500" b="1"/>
              <a:t>SELECT DISTINCT:</a:t>
            </a:r>
            <a:r>
              <a:rPr lang="es" sz="1500"/>
              <a:t> se usa para devolver solo valores distintos (diferentes) de una columna que puede tener registros duplicados. Sintaxis:</a:t>
            </a:r>
            <a:endParaRPr sz="1500"/>
          </a:p>
          <a:p>
            <a:pPr marL="0" lvl="0" indent="457200" algn="l" rtl="0">
              <a:lnSpc>
                <a:spcPct val="115000"/>
              </a:lnSpc>
              <a:spcBef>
                <a:spcPts val="1200"/>
              </a:spcBef>
              <a:spcAft>
                <a:spcPts val="1200"/>
              </a:spcAft>
              <a:buSzPts val="1800"/>
              <a:buNone/>
            </a:pPr>
            <a:r>
              <a:rPr lang="es" sz="1500">
                <a:latin typeface="Consolas"/>
                <a:ea typeface="Consolas"/>
                <a:cs typeface="Consolas"/>
                <a:sym typeface="Consolas"/>
              </a:rPr>
              <a:t>SELECT DISTINCT column1, column2, ... </a:t>
            </a:r>
            <a:br>
              <a:rPr lang="es" sz="1500">
                <a:latin typeface="Consolas"/>
                <a:ea typeface="Consolas"/>
                <a:cs typeface="Consolas"/>
                <a:sym typeface="Consolas"/>
              </a:rPr>
            </a:br>
            <a:r>
              <a:rPr lang="es" sz="1500">
                <a:latin typeface="Consolas"/>
                <a:ea typeface="Consolas"/>
                <a:cs typeface="Consolas"/>
                <a:sym typeface="Consolas"/>
              </a:rPr>
              <a:t>	FROM table_name;</a:t>
            </a: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Material extra</a:t>
            </a:r>
            <a:endParaRPr/>
          </a:p>
        </p:txBody>
      </p:sp>
      <p:sp>
        <p:nvSpPr>
          <p:cNvPr id="427" name="Google Shape;427;p3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4"/>
          <p:cNvSpPr txBox="1"/>
          <p:nvPr/>
        </p:nvSpPr>
        <p:spPr>
          <a:xfrm>
            <a:off x="311700" y="597425"/>
            <a:ext cx="8503200" cy="5727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Clr>
                <a:srgbClr val="000000"/>
              </a:buClr>
              <a:buSzPts val="2700"/>
              <a:buFont typeface="Arial"/>
              <a:buNone/>
            </a:pPr>
            <a:r>
              <a:rPr lang="es" sz="2700" b="0" i="0" u="none" strike="noStrike" cap="none">
                <a:solidFill>
                  <a:srgbClr val="000000"/>
                </a:solidFill>
                <a:latin typeface="Montserrat Medium"/>
                <a:ea typeface="Montserrat Medium"/>
                <a:cs typeface="Montserrat Medium"/>
                <a:sym typeface="Montserrat Medium"/>
              </a:rPr>
              <a:t>Artículos de interés</a:t>
            </a:r>
            <a:endParaRPr sz="2700" b="0" i="0" u="none" strike="noStrike" cap="none">
              <a:solidFill>
                <a:srgbClr val="000000"/>
              </a:solidFill>
              <a:latin typeface="Montserrat Medium"/>
              <a:ea typeface="Montserrat Medium"/>
              <a:cs typeface="Montserrat Medium"/>
              <a:sym typeface="Montserrat Medium"/>
            </a:endParaRPr>
          </a:p>
        </p:txBody>
      </p:sp>
      <p:sp>
        <p:nvSpPr>
          <p:cNvPr id="433" name="Google Shape;433;p34"/>
          <p:cNvSpPr txBox="1"/>
          <p:nvPr/>
        </p:nvSpPr>
        <p:spPr>
          <a:xfrm>
            <a:off x="432000" y="1297200"/>
            <a:ext cx="8280000" cy="3318000"/>
          </a:xfrm>
          <a:prstGeom prst="rect">
            <a:avLst/>
          </a:prstGeom>
          <a:noFill/>
          <a:ln>
            <a:noFill/>
          </a:ln>
        </p:spPr>
        <p:txBody>
          <a:bodyPr spcFirstLastPara="1" wrap="square" lIns="91425" tIns="91425" rIns="91425" bIns="91425" anchor="t" anchorCtr="0">
            <a:normAutofit/>
          </a:bodyPr>
          <a:lstStyle/>
          <a:p>
            <a:pPr marL="457200" marR="0" lvl="0" indent="-323850" algn="l" rtl="0">
              <a:lnSpc>
                <a:spcPct val="115000"/>
              </a:lnSpc>
              <a:spcBef>
                <a:spcPts val="0"/>
              </a:spcBef>
              <a:spcAft>
                <a:spcPts val="0"/>
              </a:spcAft>
              <a:buClr>
                <a:srgbClr val="595959"/>
              </a:buClr>
              <a:buSzPts val="1500"/>
              <a:buFont typeface="Montserrat"/>
              <a:buChar char="●"/>
            </a:pPr>
            <a:r>
              <a:rPr lang="es" sz="1500" b="1" i="0" u="none" strike="noStrike" cap="none">
                <a:solidFill>
                  <a:srgbClr val="595959"/>
                </a:solidFill>
                <a:latin typeface="Montserrat"/>
                <a:ea typeface="Montserrat"/>
                <a:cs typeface="Montserrat"/>
                <a:sym typeface="Montserrat"/>
              </a:rPr>
              <a:t>Resumen SQL.pdf</a:t>
            </a:r>
            <a:r>
              <a:rPr lang="es" sz="1500" b="0" i="0" u="none" strike="noStrike" cap="none">
                <a:solidFill>
                  <a:srgbClr val="595959"/>
                </a:solidFill>
                <a:latin typeface="Montserrat"/>
                <a:ea typeface="Montserrat"/>
                <a:cs typeface="Montserrat"/>
                <a:sym typeface="Montserrat"/>
              </a:rPr>
              <a:t>: resumen con las sentencias SQL básicas más utilizadas.</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1" i="0" u="none" strike="noStrike" cap="none">
                <a:solidFill>
                  <a:srgbClr val="595959"/>
                </a:solidFill>
                <a:latin typeface="Montserrat"/>
                <a:ea typeface="Montserrat"/>
                <a:cs typeface="Montserrat"/>
                <a:sym typeface="Montserrat"/>
              </a:rPr>
              <a:t>Guía práctica de SQL</a:t>
            </a:r>
            <a:r>
              <a:rPr lang="es" sz="1500" b="0" i="0" u="none" strike="noStrike" cap="none">
                <a:solidFill>
                  <a:srgbClr val="595959"/>
                </a:solidFill>
                <a:latin typeface="Montserrat"/>
                <a:ea typeface="Montserrat"/>
                <a:cs typeface="Montserrat"/>
                <a:sym typeface="Montserrat"/>
              </a:rPr>
              <a:t>: guía de ejercicios con los que podrá poner en práctica los conocimientos de esta Unidad. Esta guía </a:t>
            </a:r>
            <a:r>
              <a:rPr lang="es" sz="1500" b="1" i="1" u="none" strike="noStrike" cap="none">
                <a:solidFill>
                  <a:srgbClr val="595959"/>
                </a:solidFill>
                <a:latin typeface="Montserrat"/>
                <a:ea typeface="Montserrat"/>
                <a:cs typeface="Montserrat"/>
                <a:sym typeface="Montserrat"/>
              </a:rPr>
              <a:t>no es obligatoria</a:t>
            </a:r>
            <a:r>
              <a:rPr lang="es" sz="1500" b="0" i="0" u="none" strike="noStrike" cap="none">
                <a:solidFill>
                  <a:srgbClr val="595959"/>
                </a:solidFill>
                <a:latin typeface="Montserrat"/>
                <a:ea typeface="Montserrat"/>
                <a:cs typeface="Montserrat"/>
                <a:sym typeface="Montserrat"/>
              </a:rPr>
              <a:t> pero les dará la práctica necesaria para poder trabajar sin problemas con las bases de datos.</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1" i="0" u="none" strike="noStrike" cap="none">
                <a:solidFill>
                  <a:srgbClr val="595959"/>
                </a:solidFill>
                <a:latin typeface="Montserrat"/>
                <a:ea typeface="Montserrat"/>
                <a:cs typeface="Montserrat"/>
                <a:sym typeface="Montserrat"/>
              </a:rPr>
              <a:t>world.sql</a:t>
            </a:r>
            <a:r>
              <a:rPr lang="es" sz="1500" b="0" i="0" u="none" strike="noStrike" cap="none">
                <a:solidFill>
                  <a:srgbClr val="595959"/>
                </a:solidFill>
                <a:latin typeface="Montserrat"/>
                <a:ea typeface="Montserrat"/>
                <a:cs typeface="Montserrat"/>
                <a:sym typeface="Montserrat"/>
              </a:rPr>
              <a:t>: script para generar la base de datos que deberá utilizar para resolver la guía práctica.</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1" i="0" u="none" strike="noStrike" cap="none">
                <a:solidFill>
                  <a:srgbClr val="595959"/>
                </a:solidFill>
                <a:latin typeface="Montserrat"/>
                <a:ea typeface="Montserrat"/>
                <a:cs typeface="Montserrat"/>
                <a:sym typeface="Montserrat"/>
              </a:rPr>
              <a:t>der-bd-world.jpg</a:t>
            </a:r>
            <a:r>
              <a:rPr lang="es" sz="1500" b="0" i="0" u="none" strike="noStrike" cap="none">
                <a:solidFill>
                  <a:srgbClr val="595959"/>
                </a:solidFill>
                <a:latin typeface="Montserrat"/>
                <a:ea typeface="Montserrat"/>
                <a:cs typeface="Montserrat"/>
                <a:sym typeface="Montserrat"/>
              </a:rPr>
              <a:t>: DER de la base de datos anteriormente mencionada.</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3"/>
              </a:rPr>
              <a:t>Tutorial en w3schools</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4"/>
              </a:rPr>
              <a:t>Página Oficial MySQL</a:t>
            </a:r>
            <a:endParaRPr sz="150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5"/>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6"/>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Realizar los Ejercicios de repaso.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7"/>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SzPts val="3700"/>
              <a:buNone/>
            </a:pPr>
            <a:r>
              <a:rPr lang="es"/>
              <a:t>Muchas gracias por tu atención.</a:t>
            </a:r>
            <a:endParaRPr/>
          </a:p>
          <a:p>
            <a:pPr marL="0" lvl="0" indent="0" algn="l" rtl="0">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23</a:t>
            </a:r>
            <a:endParaRPr/>
          </a:p>
        </p:txBody>
      </p:sp>
      <p:sp>
        <p:nvSpPr>
          <p:cNvPr id="163" name="Google Shape;163;p4"/>
          <p:cNvSpPr txBox="1">
            <a:spLocks noGrp="1"/>
          </p:cNvSpPr>
          <p:nvPr>
            <p:ph type="title"/>
          </p:nvPr>
        </p:nvSpPr>
        <p:spPr>
          <a:xfrm>
            <a:off x="1275675" y="115937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22</a:t>
            </a:r>
            <a:endParaRPr/>
          </a:p>
        </p:txBody>
      </p:sp>
      <p:sp>
        <p:nvSpPr>
          <p:cNvPr id="164" name="Google Shape;164;p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78571"/>
              <a:buFont typeface="Arial"/>
              <a:buNone/>
            </a:pPr>
            <a:r>
              <a:rPr lang="es"/>
              <a:t>Clase 24</a:t>
            </a:r>
            <a:endParaRPr/>
          </a:p>
        </p:txBody>
      </p:sp>
      <p:sp>
        <p:nvSpPr>
          <p:cNvPr id="165" name="Google Shape;165;p4"/>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s" b="1"/>
              <a:t>Introducción a Base de Datos</a:t>
            </a:r>
            <a:endParaRPr b="1"/>
          </a:p>
          <a:p>
            <a:pPr marL="0" lvl="0" indent="0" algn="l" rtl="0">
              <a:lnSpc>
                <a:spcPct val="100000"/>
              </a:lnSpc>
              <a:spcBef>
                <a:spcPts val="0"/>
              </a:spcBef>
              <a:spcAft>
                <a:spcPts val="0"/>
              </a:spcAft>
              <a:buSzPts val="1000"/>
              <a:buNone/>
            </a:pPr>
            <a:endParaRPr b="1"/>
          </a:p>
          <a:p>
            <a:pPr marL="457200" lvl="0" indent="-285750" algn="l" rtl="0">
              <a:lnSpc>
                <a:spcPct val="115000"/>
              </a:lnSpc>
              <a:spcBef>
                <a:spcPts val="0"/>
              </a:spcBef>
              <a:spcAft>
                <a:spcPts val="0"/>
              </a:spcAft>
              <a:buSzPts val="900"/>
              <a:buChar char="●"/>
            </a:pPr>
            <a:r>
              <a:rPr lang="es" sz="900"/>
              <a:t>¿Qué es una Base de datos?</a:t>
            </a:r>
            <a:endParaRPr sz="900"/>
          </a:p>
          <a:p>
            <a:pPr marL="457200" lvl="0" indent="-285750" algn="l" rtl="0">
              <a:lnSpc>
                <a:spcPct val="115000"/>
              </a:lnSpc>
              <a:spcBef>
                <a:spcPts val="0"/>
              </a:spcBef>
              <a:spcAft>
                <a:spcPts val="0"/>
              </a:spcAft>
              <a:buSzPts val="900"/>
              <a:buChar char="●"/>
            </a:pPr>
            <a:r>
              <a:rPr lang="es" sz="900"/>
              <a:t>BBDD relacionales y no relacionales.</a:t>
            </a:r>
            <a:endParaRPr sz="900"/>
          </a:p>
          <a:p>
            <a:pPr marL="457200" lvl="0" indent="-285750" algn="l" rtl="0">
              <a:lnSpc>
                <a:spcPct val="115000"/>
              </a:lnSpc>
              <a:spcBef>
                <a:spcPts val="0"/>
              </a:spcBef>
              <a:spcAft>
                <a:spcPts val="0"/>
              </a:spcAft>
              <a:buSzPts val="900"/>
              <a:buChar char="●"/>
            </a:pPr>
            <a:r>
              <a:rPr lang="es" sz="900"/>
              <a:t>Entorno MySQL. Instalación. Clientes MySQL.</a:t>
            </a:r>
            <a:endParaRPr sz="900"/>
          </a:p>
          <a:p>
            <a:pPr marL="457200" lvl="0" indent="-285750" algn="l" rtl="0">
              <a:lnSpc>
                <a:spcPct val="115000"/>
              </a:lnSpc>
              <a:spcBef>
                <a:spcPts val="0"/>
              </a:spcBef>
              <a:spcAft>
                <a:spcPts val="0"/>
              </a:spcAft>
              <a:buSzPts val="900"/>
              <a:buChar char="●"/>
            </a:pPr>
            <a:r>
              <a:rPr lang="es" sz="900"/>
              <a:t>DER. Entidad, atributo y tipo de datos. Primary key.</a:t>
            </a:r>
            <a:endParaRPr sz="900"/>
          </a:p>
          <a:p>
            <a:pPr marL="457200" lvl="0" indent="-285750" algn="l" rtl="0">
              <a:lnSpc>
                <a:spcPct val="115000"/>
              </a:lnSpc>
              <a:spcBef>
                <a:spcPts val="0"/>
              </a:spcBef>
              <a:spcAft>
                <a:spcPts val="0"/>
              </a:spcAft>
              <a:buSzPts val="900"/>
              <a:buChar char="●"/>
            </a:pPr>
            <a:r>
              <a:rPr lang="es" sz="900"/>
              <a:t>Creación de una BD.</a:t>
            </a:r>
            <a:endParaRPr sz="900"/>
          </a:p>
          <a:p>
            <a:pPr marL="457200" lvl="0" indent="-285750" algn="l" rtl="0">
              <a:lnSpc>
                <a:spcPct val="115000"/>
              </a:lnSpc>
              <a:spcBef>
                <a:spcPts val="0"/>
              </a:spcBef>
              <a:spcAft>
                <a:spcPts val="0"/>
              </a:spcAft>
              <a:buSzPts val="900"/>
              <a:buChar char="●"/>
            </a:pPr>
            <a:r>
              <a:rPr lang="es" sz="900"/>
              <a:t>Backup y restauración de bases de datos.</a:t>
            </a:r>
            <a:endParaRPr sz="900"/>
          </a:p>
        </p:txBody>
      </p:sp>
      <p:sp>
        <p:nvSpPr>
          <p:cNvPr id="166" name="Google Shape;166;p4"/>
          <p:cNvSpPr txBox="1">
            <a:spLocks noGrp="1"/>
          </p:cNvSpPr>
          <p:nvPr>
            <p:ph type="title" idx="5"/>
          </p:nvPr>
        </p:nvSpPr>
        <p:spPr>
          <a:xfrm>
            <a:off x="6130475" y="2159925"/>
            <a:ext cx="2454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t>JOIN y Subconsultas</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85750" algn="l" rtl="0">
              <a:lnSpc>
                <a:spcPct val="115000"/>
              </a:lnSpc>
              <a:spcBef>
                <a:spcPts val="0"/>
              </a:spcBef>
              <a:spcAft>
                <a:spcPts val="0"/>
              </a:spcAft>
              <a:buSzPts val="900"/>
              <a:buChar char="●"/>
            </a:pPr>
            <a:r>
              <a:rPr lang="es" sz="900"/>
              <a:t>JOIN: Inner, Left, Right.</a:t>
            </a:r>
            <a:endParaRPr sz="900"/>
          </a:p>
          <a:p>
            <a:pPr marL="457200" lvl="0" indent="-285750" algn="l" rtl="0">
              <a:lnSpc>
                <a:spcPct val="115000"/>
              </a:lnSpc>
              <a:spcBef>
                <a:spcPts val="0"/>
              </a:spcBef>
              <a:spcAft>
                <a:spcPts val="0"/>
              </a:spcAft>
              <a:buSzPts val="900"/>
              <a:buChar char="●"/>
            </a:pPr>
            <a:r>
              <a:rPr lang="es" sz="900"/>
              <a:t>Funciones de agregación, GROUP BY, HAVING.</a:t>
            </a:r>
            <a:endParaRPr sz="900"/>
          </a:p>
          <a:p>
            <a:pPr marL="457200" lvl="0" indent="-285750" algn="l" rtl="0">
              <a:lnSpc>
                <a:spcPct val="115000"/>
              </a:lnSpc>
              <a:spcBef>
                <a:spcPts val="0"/>
              </a:spcBef>
              <a:spcAft>
                <a:spcPts val="0"/>
              </a:spcAft>
              <a:buSzPts val="900"/>
              <a:buChar char="●"/>
            </a:pPr>
            <a:r>
              <a:rPr lang="es" sz="900"/>
              <a:t>Funciones escalares: Caracteres o cadena, Conversión, Fecha y tiempo, Matemáticas.</a:t>
            </a:r>
            <a:endParaRPr sz="900"/>
          </a:p>
          <a:p>
            <a:pPr marL="457200" lvl="0" indent="-285750" algn="l" rtl="0">
              <a:lnSpc>
                <a:spcPct val="115000"/>
              </a:lnSpc>
              <a:spcBef>
                <a:spcPts val="0"/>
              </a:spcBef>
              <a:spcAft>
                <a:spcPts val="0"/>
              </a:spcAft>
              <a:buSzPts val="900"/>
              <a:buChar char="●"/>
            </a:pPr>
            <a:r>
              <a:rPr lang="es" sz="900"/>
              <a:t>Subconsultas.</a:t>
            </a:r>
            <a:endParaRPr sz="900"/>
          </a:p>
        </p:txBody>
      </p:sp>
      <p:sp>
        <p:nvSpPr>
          <p:cNvPr id="167" name="Google Shape;167;p4"/>
          <p:cNvSpPr txBox="1">
            <a:spLocks noGrp="1"/>
          </p:cNvSpPr>
          <p:nvPr>
            <p:ph type="title" idx="6"/>
          </p:nvPr>
        </p:nvSpPr>
        <p:spPr>
          <a:xfrm>
            <a:off x="3331525" y="2155125"/>
            <a:ext cx="2397900" cy="212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s" b="1" dirty="0"/>
              <a:t>Lenguaje y Sublenguajes SQL</a:t>
            </a:r>
            <a:endParaRPr b="1" dirty="0"/>
          </a:p>
          <a:p>
            <a:pPr marL="0" lvl="0" indent="0" algn="l" rtl="0">
              <a:lnSpc>
                <a:spcPct val="100000"/>
              </a:lnSpc>
              <a:spcBef>
                <a:spcPts val="0"/>
              </a:spcBef>
              <a:spcAft>
                <a:spcPts val="0"/>
              </a:spcAft>
              <a:buSzPts val="1000"/>
              <a:buNone/>
            </a:pPr>
            <a:endParaRPr b="1" dirty="0"/>
          </a:p>
          <a:p>
            <a:pPr marL="457200" lvl="0" indent="-285750" algn="l" rtl="0">
              <a:lnSpc>
                <a:spcPct val="115000"/>
              </a:lnSpc>
              <a:spcBef>
                <a:spcPts val="0"/>
              </a:spcBef>
              <a:spcAft>
                <a:spcPts val="0"/>
              </a:spcAft>
              <a:buSzPts val="900"/>
              <a:buChar char="●"/>
            </a:pPr>
            <a:r>
              <a:rPr lang="es" sz="900" dirty="0"/>
              <a:t>Gestión y manipulación de datos con SQL.</a:t>
            </a:r>
            <a:endParaRPr sz="900" dirty="0"/>
          </a:p>
          <a:p>
            <a:pPr marL="457200" lvl="0" indent="-285750" algn="l" rtl="0">
              <a:lnSpc>
                <a:spcPct val="115000"/>
              </a:lnSpc>
              <a:spcBef>
                <a:spcPts val="0"/>
              </a:spcBef>
              <a:spcAft>
                <a:spcPts val="0"/>
              </a:spcAft>
              <a:buSzPts val="900"/>
              <a:buChar char="●"/>
            </a:pPr>
            <a:r>
              <a:rPr lang="es" sz="900" dirty="0"/>
              <a:t>Gestión y manipulación de datos.</a:t>
            </a:r>
            <a:endParaRPr sz="900" dirty="0"/>
          </a:p>
          <a:p>
            <a:pPr marL="457200" lvl="0" indent="-285750" algn="l" rtl="0">
              <a:lnSpc>
                <a:spcPct val="115000"/>
              </a:lnSpc>
              <a:spcBef>
                <a:spcPts val="0"/>
              </a:spcBef>
              <a:spcAft>
                <a:spcPts val="0"/>
              </a:spcAft>
              <a:buSzPts val="900"/>
              <a:buChar char="●"/>
            </a:pPr>
            <a:r>
              <a:rPr lang="es" sz="900" dirty="0"/>
              <a:t>Sublenguajes DDL y DML.</a:t>
            </a:r>
            <a:endParaRPr sz="900" dirty="0"/>
          </a:p>
          <a:p>
            <a:pPr marL="457200" lvl="0" indent="-285750" algn="l" rtl="0">
              <a:lnSpc>
                <a:spcPct val="115000"/>
              </a:lnSpc>
              <a:spcBef>
                <a:spcPts val="0"/>
              </a:spcBef>
              <a:spcAft>
                <a:spcPts val="0"/>
              </a:spcAft>
              <a:buSzPts val="900"/>
              <a:buChar char="●"/>
            </a:pPr>
            <a:r>
              <a:rPr lang="es" sz="900" dirty="0"/>
              <a:t>Consultas: Estructura consulta SQL. Cláusulas SELECT, FROM, WHERE.</a:t>
            </a:r>
            <a:endParaRPr sz="900" dirty="0"/>
          </a:p>
          <a:p>
            <a:pPr marL="457200" lvl="0" indent="-285750" algn="l" rtl="0">
              <a:lnSpc>
                <a:spcPct val="115000"/>
              </a:lnSpc>
              <a:spcBef>
                <a:spcPts val="0"/>
              </a:spcBef>
              <a:spcAft>
                <a:spcPts val="0"/>
              </a:spcAft>
              <a:buSzPts val="900"/>
              <a:buChar char="●"/>
            </a:pPr>
            <a:r>
              <a:rPr lang="es" sz="900" dirty="0"/>
              <a:t>Alias y literales. ORDER BY.</a:t>
            </a:r>
            <a:endParaRP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Arquitectura Cliente-Servidor</a:t>
            </a:r>
            <a:endParaRPr/>
          </a:p>
        </p:txBody>
      </p:sp>
      <p:sp>
        <p:nvSpPr>
          <p:cNvPr id="173" name="Google Shape;173;p5"/>
          <p:cNvSpPr txBox="1">
            <a:spLocks noGrp="1"/>
          </p:cNvSpPr>
          <p:nvPr>
            <p:ph type="body" idx="1"/>
          </p:nvPr>
        </p:nvSpPr>
        <p:spPr>
          <a:xfrm>
            <a:off x="432025" y="1304875"/>
            <a:ext cx="4140000" cy="330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650"/>
              <a:t>Es un modelo de aplicación distribuida en el que las tareas se reparten entre los proveedores de recursos o servicios, llamados </a:t>
            </a:r>
            <a:r>
              <a:rPr lang="es" sz="1650" b="1"/>
              <a:t>servidores</a:t>
            </a:r>
            <a:r>
              <a:rPr lang="es" sz="1650"/>
              <a:t>, y los demandantes, llamados </a:t>
            </a:r>
            <a:r>
              <a:rPr lang="es" sz="1650" b="1"/>
              <a:t>clientes</a:t>
            </a:r>
            <a:r>
              <a:rPr lang="es" sz="1650"/>
              <a:t>.</a:t>
            </a:r>
            <a:endParaRPr sz="1650"/>
          </a:p>
          <a:p>
            <a:pPr marL="457200" lvl="0" indent="-333375" algn="l" rtl="0">
              <a:lnSpc>
                <a:spcPct val="115000"/>
              </a:lnSpc>
              <a:spcBef>
                <a:spcPts val="1200"/>
              </a:spcBef>
              <a:spcAft>
                <a:spcPts val="0"/>
              </a:spcAft>
              <a:buSzPts val="1650"/>
              <a:buChar char="●"/>
            </a:pPr>
            <a:r>
              <a:rPr lang="es" sz="1650"/>
              <a:t>Un cliente realiza peticiones a otro programa.</a:t>
            </a:r>
            <a:endParaRPr sz="1650"/>
          </a:p>
          <a:p>
            <a:pPr marL="457200" lvl="0" indent="-333375" algn="l" rtl="0">
              <a:lnSpc>
                <a:spcPct val="115000"/>
              </a:lnSpc>
              <a:spcBef>
                <a:spcPts val="0"/>
              </a:spcBef>
              <a:spcAft>
                <a:spcPts val="0"/>
              </a:spcAft>
              <a:buSzPts val="1650"/>
              <a:buChar char="●"/>
            </a:pPr>
            <a:r>
              <a:rPr lang="es" sz="1650"/>
              <a:t>El servidor es quien le da respuesta.</a:t>
            </a:r>
            <a:endParaRPr sz="1526"/>
          </a:p>
        </p:txBody>
      </p:sp>
      <p:grpSp>
        <p:nvGrpSpPr>
          <p:cNvPr id="174" name="Google Shape;174;p5"/>
          <p:cNvGrpSpPr/>
          <p:nvPr/>
        </p:nvGrpSpPr>
        <p:grpSpPr>
          <a:xfrm>
            <a:off x="4648225" y="1443538"/>
            <a:ext cx="3884549" cy="2716164"/>
            <a:chOff x="4673525" y="1656938"/>
            <a:chExt cx="3884549" cy="2716164"/>
          </a:xfrm>
        </p:grpSpPr>
        <p:pic>
          <p:nvPicPr>
            <p:cNvPr id="175" name="Google Shape;175;p5"/>
            <p:cNvPicPr preferRelativeResize="0"/>
            <p:nvPr/>
          </p:nvPicPr>
          <p:blipFill rotWithShape="1">
            <a:blip r:embed="rId3">
              <a:alphaModFix/>
            </a:blip>
            <a:srcRect/>
            <a:stretch/>
          </p:blipFill>
          <p:spPr>
            <a:xfrm>
              <a:off x="4864138" y="1656938"/>
              <a:ext cx="866400" cy="866400"/>
            </a:xfrm>
            <a:prstGeom prst="rect">
              <a:avLst/>
            </a:prstGeom>
            <a:noFill/>
            <a:ln>
              <a:noFill/>
            </a:ln>
          </p:spPr>
        </p:pic>
        <p:pic>
          <p:nvPicPr>
            <p:cNvPr id="176" name="Google Shape;176;p5"/>
            <p:cNvPicPr preferRelativeResize="0"/>
            <p:nvPr/>
          </p:nvPicPr>
          <p:blipFill rotWithShape="1">
            <a:blip r:embed="rId4">
              <a:alphaModFix/>
            </a:blip>
            <a:srcRect/>
            <a:stretch/>
          </p:blipFill>
          <p:spPr>
            <a:xfrm>
              <a:off x="4673525" y="2750625"/>
              <a:ext cx="471200" cy="471200"/>
            </a:xfrm>
            <a:prstGeom prst="rect">
              <a:avLst/>
            </a:prstGeom>
            <a:noFill/>
            <a:ln>
              <a:noFill/>
            </a:ln>
          </p:spPr>
        </p:pic>
        <p:pic>
          <p:nvPicPr>
            <p:cNvPr id="177" name="Google Shape;177;p5"/>
            <p:cNvPicPr preferRelativeResize="0"/>
            <p:nvPr/>
          </p:nvPicPr>
          <p:blipFill rotWithShape="1">
            <a:blip r:embed="rId5">
              <a:alphaModFix/>
            </a:blip>
            <a:srcRect/>
            <a:stretch/>
          </p:blipFill>
          <p:spPr>
            <a:xfrm>
              <a:off x="4886088" y="3550647"/>
              <a:ext cx="822476" cy="822455"/>
            </a:xfrm>
            <a:prstGeom prst="rect">
              <a:avLst/>
            </a:prstGeom>
            <a:noFill/>
            <a:ln>
              <a:noFill/>
            </a:ln>
          </p:spPr>
        </p:pic>
        <p:pic>
          <p:nvPicPr>
            <p:cNvPr id="178" name="Google Shape;178;p5"/>
            <p:cNvPicPr preferRelativeResize="0"/>
            <p:nvPr/>
          </p:nvPicPr>
          <p:blipFill rotWithShape="1">
            <a:blip r:embed="rId6">
              <a:alphaModFix/>
            </a:blip>
            <a:srcRect/>
            <a:stretch/>
          </p:blipFill>
          <p:spPr>
            <a:xfrm flipH="1">
              <a:off x="7641725" y="2528050"/>
              <a:ext cx="916349" cy="916349"/>
            </a:xfrm>
            <a:prstGeom prst="rect">
              <a:avLst/>
            </a:prstGeom>
            <a:noFill/>
            <a:ln>
              <a:noFill/>
            </a:ln>
          </p:spPr>
        </p:pic>
        <p:cxnSp>
          <p:nvCxnSpPr>
            <p:cNvPr id="179" name="Google Shape;179;p5"/>
            <p:cNvCxnSpPr>
              <a:stCxn id="177" idx="3"/>
              <a:endCxn id="180" idx="1"/>
            </p:cNvCxnSpPr>
            <p:nvPr/>
          </p:nvCxnSpPr>
          <p:spPr>
            <a:xfrm rot="10800000" flipH="1">
              <a:off x="5708564" y="3266475"/>
              <a:ext cx="640800" cy="695400"/>
            </a:xfrm>
            <a:prstGeom prst="straightConnector1">
              <a:avLst/>
            </a:prstGeom>
            <a:noFill/>
            <a:ln w="9525" cap="flat" cmpd="sng">
              <a:solidFill>
                <a:schemeClr val="dk2"/>
              </a:solidFill>
              <a:prstDash val="solid"/>
              <a:round/>
              <a:headEnd type="none" w="sm" len="sm"/>
              <a:tailEnd type="none" w="sm" len="sm"/>
            </a:ln>
          </p:spPr>
        </p:cxnSp>
        <p:cxnSp>
          <p:nvCxnSpPr>
            <p:cNvPr id="181" name="Google Shape;181;p5"/>
            <p:cNvCxnSpPr>
              <a:stCxn id="175" idx="3"/>
              <a:endCxn id="180" idx="3"/>
            </p:cNvCxnSpPr>
            <p:nvPr/>
          </p:nvCxnSpPr>
          <p:spPr>
            <a:xfrm>
              <a:off x="5730538" y="2090138"/>
              <a:ext cx="618900" cy="647400"/>
            </a:xfrm>
            <a:prstGeom prst="straightConnector1">
              <a:avLst/>
            </a:prstGeom>
            <a:noFill/>
            <a:ln w="9525" cap="flat" cmpd="sng">
              <a:solidFill>
                <a:schemeClr val="dk2"/>
              </a:solidFill>
              <a:prstDash val="solid"/>
              <a:round/>
              <a:headEnd type="none" w="sm" len="sm"/>
              <a:tailEnd type="none" w="sm" len="sm"/>
            </a:ln>
          </p:spPr>
        </p:cxnSp>
        <p:cxnSp>
          <p:nvCxnSpPr>
            <p:cNvPr id="182" name="Google Shape;182;p5"/>
            <p:cNvCxnSpPr>
              <a:stCxn id="176" idx="3"/>
              <a:endCxn id="178" idx="3"/>
            </p:cNvCxnSpPr>
            <p:nvPr/>
          </p:nvCxnSpPr>
          <p:spPr>
            <a:xfrm>
              <a:off x="5144725" y="2986225"/>
              <a:ext cx="2496900" cy="0"/>
            </a:xfrm>
            <a:prstGeom prst="straightConnector1">
              <a:avLst/>
            </a:prstGeom>
            <a:noFill/>
            <a:ln w="9525" cap="flat" cmpd="sng">
              <a:solidFill>
                <a:schemeClr val="dk2"/>
              </a:solidFill>
              <a:prstDash val="solid"/>
              <a:round/>
              <a:headEnd type="none" w="sm" len="sm"/>
              <a:tailEnd type="none" w="sm" len="sm"/>
            </a:ln>
          </p:spPr>
        </p:cxnSp>
        <p:sp>
          <p:nvSpPr>
            <p:cNvPr id="183" name="Google Shape;183;p5"/>
            <p:cNvSpPr txBox="1"/>
            <p:nvPr/>
          </p:nvSpPr>
          <p:spPr>
            <a:xfrm>
              <a:off x="4886100" y="3226650"/>
              <a:ext cx="10113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Montserrat"/>
                  <a:ea typeface="Montserrat"/>
                  <a:cs typeface="Montserrat"/>
                  <a:sym typeface="Montserrat"/>
                </a:rPr>
                <a:t>Clientes</a:t>
              </a:r>
              <a:endParaRPr sz="1200" b="0" i="0" u="none" strike="noStrike" cap="none">
                <a:solidFill>
                  <a:srgbClr val="000000"/>
                </a:solidFill>
                <a:latin typeface="Montserrat"/>
                <a:ea typeface="Montserrat"/>
                <a:cs typeface="Montserrat"/>
                <a:sym typeface="Montserrat"/>
              </a:endParaRPr>
            </a:p>
          </p:txBody>
        </p:sp>
        <p:sp>
          <p:nvSpPr>
            <p:cNvPr id="184" name="Google Shape;184;p5"/>
            <p:cNvSpPr txBox="1"/>
            <p:nvPr/>
          </p:nvSpPr>
          <p:spPr>
            <a:xfrm>
              <a:off x="7665275" y="3444400"/>
              <a:ext cx="866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Montserrat"/>
                  <a:ea typeface="Montserrat"/>
                  <a:cs typeface="Montserrat"/>
                  <a:sym typeface="Montserrat"/>
                </a:rPr>
                <a:t>Servidor</a:t>
              </a:r>
              <a:endParaRPr sz="1200" b="0" i="0" u="none" strike="noStrike" cap="none">
                <a:solidFill>
                  <a:srgbClr val="000000"/>
                </a:solidFill>
                <a:latin typeface="Montserrat"/>
                <a:ea typeface="Montserrat"/>
                <a:cs typeface="Montserrat"/>
                <a:sym typeface="Montserrat"/>
              </a:endParaRPr>
            </a:p>
          </p:txBody>
        </p:sp>
        <p:sp>
          <p:nvSpPr>
            <p:cNvPr id="180" name="Google Shape;180;p5"/>
            <p:cNvSpPr/>
            <p:nvPr/>
          </p:nvSpPr>
          <p:spPr>
            <a:xfrm>
              <a:off x="5610300" y="2705263"/>
              <a:ext cx="1478196" cy="561924"/>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Montserrat"/>
                  <a:ea typeface="Montserrat"/>
                  <a:cs typeface="Montserrat"/>
                  <a:sym typeface="Montserrat"/>
                </a:rPr>
                <a:t>Internet</a:t>
              </a:r>
              <a:endParaRPr sz="1400" b="0" i="0" u="none" strike="noStrike" cap="none">
                <a:solidFill>
                  <a:srgbClr val="000000"/>
                </a:solidFill>
                <a:latin typeface="Montserrat"/>
                <a:ea typeface="Montserrat"/>
                <a:cs typeface="Montserrat"/>
                <a:sym typeface="Montserra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Cliente-Servidor en Bases de Datos</a:t>
            </a:r>
            <a:endParaRPr/>
          </a:p>
        </p:txBody>
      </p:sp>
      <p:sp>
        <p:nvSpPr>
          <p:cNvPr id="190" name="Google Shape;190;p6"/>
          <p:cNvSpPr txBox="1">
            <a:spLocks noGrp="1"/>
          </p:cNvSpPr>
          <p:nvPr>
            <p:ph type="body" idx="1"/>
          </p:nvPr>
        </p:nvSpPr>
        <p:spPr>
          <a:xfrm>
            <a:off x="432025" y="1304875"/>
            <a:ext cx="4140000" cy="330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s" sz="1650"/>
              <a:t>Las bases de datos en general utilizan la arquitectura Cliente-Servidor para proveer servicios de almacenamiento de información a determinados usuarios (Clientes).</a:t>
            </a:r>
            <a:endParaRPr sz="1526"/>
          </a:p>
        </p:txBody>
      </p:sp>
      <p:grpSp>
        <p:nvGrpSpPr>
          <p:cNvPr id="191" name="Google Shape;191;p6"/>
          <p:cNvGrpSpPr/>
          <p:nvPr/>
        </p:nvGrpSpPr>
        <p:grpSpPr>
          <a:xfrm>
            <a:off x="4810700" y="1726750"/>
            <a:ext cx="3901275" cy="2271075"/>
            <a:chOff x="395050" y="2211800"/>
            <a:chExt cx="3901275" cy="2271075"/>
          </a:xfrm>
        </p:grpSpPr>
        <p:grpSp>
          <p:nvGrpSpPr>
            <p:cNvPr id="192" name="Google Shape;192;p6"/>
            <p:cNvGrpSpPr/>
            <p:nvPr/>
          </p:nvGrpSpPr>
          <p:grpSpPr>
            <a:xfrm>
              <a:off x="395050" y="2607337"/>
              <a:ext cx="1273300" cy="1088625"/>
              <a:chOff x="4622250" y="3151237"/>
              <a:chExt cx="1273300" cy="1088625"/>
            </a:xfrm>
          </p:grpSpPr>
          <p:pic>
            <p:nvPicPr>
              <p:cNvPr id="193" name="Google Shape;193;p6"/>
              <p:cNvPicPr preferRelativeResize="0"/>
              <p:nvPr/>
            </p:nvPicPr>
            <p:blipFill rotWithShape="1">
              <a:blip r:embed="rId3">
                <a:alphaModFix/>
              </a:blip>
              <a:srcRect/>
              <a:stretch/>
            </p:blipFill>
            <p:spPr>
              <a:xfrm>
                <a:off x="4806925" y="3151237"/>
                <a:ext cx="1088625" cy="1088625"/>
              </a:xfrm>
              <a:prstGeom prst="rect">
                <a:avLst/>
              </a:prstGeom>
              <a:noFill/>
              <a:ln>
                <a:noFill/>
              </a:ln>
            </p:spPr>
          </p:pic>
          <p:pic>
            <p:nvPicPr>
              <p:cNvPr id="194" name="Google Shape;194;p6"/>
              <p:cNvPicPr preferRelativeResize="0"/>
              <p:nvPr/>
            </p:nvPicPr>
            <p:blipFill rotWithShape="1">
              <a:blip r:embed="rId4">
                <a:alphaModFix/>
              </a:blip>
              <a:srcRect/>
              <a:stretch/>
            </p:blipFill>
            <p:spPr>
              <a:xfrm>
                <a:off x="4622250" y="3695962"/>
                <a:ext cx="472800" cy="472800"/>
              </a:xfrm>
              <a:prstGeom prst="rect">
                <a:avLst/>
              </a:prstGeom>
              <a:noFill/>
              <a:ln>
                <a:noFill/>
              </a:ln>
            </p:spPr>
          </p:pic>
        </p:grpSp>
        <p:pic>
          <p:nvPicPr>
            <p:cNvPr id="195" name="Google Shape;195;p6"/>
            <p:cNvPicPr preferRelativeResize="0"/>
            <p:nvPr/>
          </p:nvPicPr>
          <p:blipFill rotWithShape="1">
            <a:blip r:embed="rId5">
              <a:alphaModFix/>
            </a:blip>
            <a:srcRect/>
            <a:stretch/>
          </p:blipFill>
          <p:spPr>
            <a:xfrm>
              <a:off x="3155250" y="2581100"/>
              <a:ext cx="1141075" cy="1141075"/>
            </a:xfrm>
            <a:prstGeom prst="rect">
              <a:avLst/>
            </a:prstGeom>
            <a:noFill/>
            <a:ln>
              <a:noFill/>
            </a:ln>
          </p:spPr>
        </p:pic>
        <p:sp>
          <p:nvSpPr>
            <p:cNvPr id="196" name="Google Shape;196;p6"/>
            <p:cNvSpPr/>
            <p:nvPr/>
          </p:nvSpPr>
          <p:spPr>
            <a:xfrm>
              <a:off x="1028700" y="3695950"/>
              <a:ext cx="2723054" cy="328907"/>
            </a:xfrm>
            <a:custGeom>
              <a:avLst/>
              <a:gdLst/>
              <a:ahLst/>
              <a:cxnLst/>
              <a:rect l="l" t="t" r="r" b="b"/>
              <a:pathLst>
                <a:path w="82642" h="22130" extrusionOk="0">
                  <a:moveTo>
                    <a:pt x="0" y="0"/>
                  </a:moveTo>
                  <a:lnTo>
                    <a:pt x="0" y="22130"/>
                  </a:lnTo>
                  <a:lnTo>
                    <a:pt x="82642" y="22130"/>
                  </a:lnTo>
                  <a:lnTo>
                    <a:pt x="82642" y="2766"/>
                  </a:lnTo>
                </a:path>
              </a:pathLst>
            </a:custGeom>
            <a:noFill/>
            <a:ln w="28575" cap="flat" cmpd="sng">
              <a:solidFill>
                <a:srgbClr val="F39C12"/>
              </a:solidFill>
              <a:prstDash val="dash"/>
              <a:round/>
              <a:headEnd type="none" w="sm" len="sm"/>
              <a:tailEnd type="none" w="sm" len="sm"/>
            </a:ln>
          </p:spPr>
        </p:sp>
        <p:sp>
          <p:nvSpPr>
            <p:cNvPr id="197" name="Google Shape;197;p6"/>
            <p:cNvSpPr txBox="1"/>
            <p:nvPr/>
          </p:nvSpPr>
          <p:spPr>
            <a:xfrm>
              <a:off x="526050" y="2211800"/>
              <a:ext cx="1011300" cy="369300"/>
            </a:xfrm>
            <a:prstGeom prst="rect">
              <a:avLst/>
            </a:prstGeom>
            <a:solidFill>
              <a:srgbClr val="FFE66D"/>
            </a:solidFill>
            <a:ln w="19050" cap="flat" cmpd="sng">
              <a:solidFill>
                <a:srgbClr val="F39C12"/>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Montserrat"/>
                  <a:ea typeface="Montserrat"/>
                  <a:cs typeface="Montserrat"/>
                  <a:sym typeface="Montserrat"/>
                </a:rPr>
                <a:t>Servidor</a:t>
              </a:r>
              <a:endParaRPr sz="1200" b="1" i="0" u="none" strike="noStrike" cap="none">
                <a:solidFill>
                  <a:srgbClr val="000000"/>
                </a:solidFill>
                <a:latin typeface="Montserrat"/>
                <a:ea typeface="Montserrat"/>
                <a:cs typeface="Montserrat"/>
                <a:sym typeface="Montserrat"/>
              </a:endParaRPr>
            </a:p>
          </p:txBody>
        </p:sp>
        <p:sp>
          <p:nvSpPr>
            <p:cNvPr id="198" name="Google Shape;198;p6"/>
            <p:cNvSpPr txBox="1"/>
            <p:nvPr/>
          </p:nvSpPr>
          <p:spPr>
            <a:xfrm>
              <a:off x="3220138" y="2211800"/>
              <a:ext cx="1011300" cy="369300"/>
            </a:xfrm>
            <a:prstGeom prst="rect">
              <a:avLst/>
            </a:prstGeom>
            <a:solidFill>
              <a:srgbClr val="FFE66D"/>
            </a:solidFill>
            <a:ln w="19050" cap="flat" cmpd="sng">
              <a:solidFill>
                <a:srgbClr val="F39C12"/>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Montserrat"/>
                  <a:ea typeface="Montserrat"/>
                  <a:cs typeface="Montserrat"/>
                  <a:sym typeface="Montserrat"/>
                </a:rPr>
                <a:t>Cliente</a:t>
              </a:r>
              <a:endParaRPr sz="1200" b="1" i="0" u="none" strike="noStrike" cap="none">
                <a:solidFill>
                  <a:srgbClr val="000000"/>
                </a:solidFill>
                <a:latin typeface="Montserrat"/>
                <a:ea typeface="Montserrat"/>
                <a:cs typeface="Montserrat"/>
                <a:sym typeface="Montserrat"/>
              </a:endParaRPr>
            </a:p>
          </p:txBody>
        </p:sp>
        <p:grpSp>
          <p:nvGrpSpPr>
            <p:cNvPr id="199" name="Google Shape;199;p6"/>
            <p:cNvGrpSpPr/>
            <p:nvPr/>
          </p:nvGrpSpPr>
          <p:grpSpPr>
            <a:xfrm>
              <a:off x="1876612" y="2939850"/>
              <a:ext cx="985500" cy="423575"/>
              <a:chOff x="1858550" y="2939850"/>
              <a:chExt cx="985500" cy="423575"/>
            </a:xfrm>
          </p:grpSpPr>
          <p:cxnSp>
            <p:nvCxnSpPr>
              <p:cNvPr id="200" name="Google Shape;200;p6"/>
              <p:cNvCxnSpPr/>
              <p:nvPr/>
            </p:nvCxnSpPr>
            <p:spPr>
              <a:xfrm rot="10800000">
                <a:off x="1858550" y="2939850"/>
                <a:ext cx="985500" cy="0"/>
              </a:xfrm>
              <a:prstGeom prst="straightConnector1">
                <a:avLst/>
              </a:prstGeom>
              <a:noFill/>
              <a:ln w="28575" cap="flat" cmpd="sng">
                <a:solidFill>
                  <a:srgbClr val="F39C12"/>
                </a:solidFill>
                <a:prstDash val="solid"/>
                <a:round/>
                <a:headEnd type="none" w="sm" len="sm"/>
                <a:tailEnd type="triangle" w="med" len="med"/>
              </a:ln>
            </p:spPr>
          </p:cxnSp>
          <p:cxnSp>
            <p:nvCxnSpPr>
              <p:cNvPr id="201" name="Google Shape;201;p6"/>
              <p:cNvCxnSpPr/>
              <p:nvPr/>
            </p:nvCxnSpPr>
            <p:spPr>
              <a:xfrm>
                <a:off x="1858550" y="3363425"/>
                <a:ext cx="985500" cy="0"/>
              </a:xfrm>
              <a:prstGeom prst="straightConnector1">
                <a:avLst/>
              </a:prstGeom>
              <a:noFill/>
              <a:ln w="28575" cap="flat" cmpd="sng">
                <a:solidFill>
                  <a:srgbClr val="F39C12"/>
                </a:solidFill>
                <a:prstDash val="solid"/>
                <a:round/>
                <a:headEnd type="none" w="sm" len="sm"/>
                <a:tailEnd type="triangle" w="med" len="med"/>
              </a:ln>
            </p:spPr>
          </p:cxnSp>
        </p:grpSp>
        <p:sp>
          <p:nvSpPr>
            <p:cNvPr id="202" name="Google Shape;202;p6"/>
            <p:cNvSpPr txBox="1"/>
            <p:nvPr/>
          </p:nvSpPr>
          <p:spPr>
            <a:xfrm>
              <a:off x="1863712" y="2471125"/>
              <a:ext cx="10113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0" i="1" u="none" strike="noStrike" cap="none">
                  <a:solidFill>
                    <a:srgbClr val="000000"/>
                  </a:solidFill>
                  <a:latin typeface="Montserrat"/>
                  <a:ea typeface="Montserrat"/>
                  <a:cs typeface="Montserrat"/>
                  <a:sym typeface="Montserrat"/>
                </a:rPr>
                <a:t>Solicitud</a:t>
              </a:r>
              <a:endParaRPr sz="1200" b="0" i="1" u="none" strike="noStrike" cap="none">
                <a:solidFill>
                  <a:srgbClr val="000000"/>
                </a:solidFill>
                <a:latin typeface="Montserrat"/>
                <a:ea typeface="Montserrat"/>
                <a:cs typeface="Montserrat"/>
                <a:sym typeface="Montserrat"/>
              </a:endParaRPr>
            </a:p>
          </p:txBody>
        </p:sp>
        <p:sp>
          <p:nvSpPr>
            <p:cNvPr id="203" name="Google Shape;203;p6"/>
            <p:cNvSpPr txBox="1"/>
            <p:nvPr/>
          </p:nvSpPr>
          <p:spPr>
            <a:xfrm>
              <a:off x="1863712" y="3413375"/>
              <a:ext cx="10113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0" i="1" u="none" strike="noStrike" cap="none">
                  <a:solidFill>
                    <a:srgbClr val="000000"/>
                  </a:solidFill>
                  <a:latin typeface="Montserrat"/>
                  <a:ea typeface="Montserrat"/>
                  <a:cs typeface="Montserrat"/>
                  <a:sym typeface="Montserrat"/>
                </a:rPr>
                <a:t>Respuesta</a:t>
              </a:r>
              <a:endParaRPr sz="1200" b="0" i="1" u="none" strike="noStrike" cap="none">
                <a:solidFill>
                  <a:srgbClr val="000000"/>
                </a:solidFill>
                <a:latin typeface="Montserrat"/>
                <a:ea typeface="Montserrat"/>
                <a:cs typeface="Montserrat"/>
                <a:sym typeface="Montserrat"/>
              </a:endParaRPr>
            </a:p>
          </p:txBody>
        </p:sp>
        <p:sp>
          <p:nvSpPr>
            <p:cNvPr id="204" name="Google Shape;204;p6"/>
            <p:cNvSpPr txBox="1"/>
            <p:nvPr/>
          </p:nvSpPr>
          <p:spPr>
            <a:xfrm>
              <a:off x="1863712" y="4113575"/>
              <a:ext cx="10113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1" u="none" strike="noStrike" cap="none">
                  <a:solidFill>
                    <a:srgbClr val="000000"/>
                  </a:solidFill>
                  <a:latin typeface="Montserrat"/>
                  <a:ea typeface="Montserrat"/>
                  <a:cs typeface="Montserrat"/>
                  <a:sym typeface="Montserrat"/>
                </a:rPr>
                <a:t>Red</a:t>
              </a:r>
              <a:endParaRPr sz="1200" b="1" i="1" u="none" strike="noStrike" cap="none">
                <a:solidFill>
                  <a:srgbClr val="000000"/>
                </a:solidFill>
                <a:latin typeface="Montserrat"/>
                <a:ea typeface="Montserrat"/>
                <a:cs typeface="Montserrat"/>
                <a:sym typeface="Montserra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¿Cómo se conecta un cliente a un servidor de BD?</a:t>
            </a:r>
            <a:endParaRPr/>
          </a:p>
        </p:txBody>
      </p:sp>
      <p:sp>
        <p:nvSpPr>
          <p:cNvPr id="210" name="Google Shape;210;p7"/>
          <p:cNvSpPr txBox="1">
            <a:spLocks noGrp="1"/>
          </p:cNvSpPr>
          <p:nvPr>
            <p:ph type="body" idx="1"/>
          </p:nvPr>
        </p:nvSpPr>
        <p:spPr>
          <a:xfrm>
            <a:off x="432025" y="1304875"/>
            <a:ext cx="3915000" cy="330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550"/>
              <a:t>El software intermediario entre un usuario y el servidor que provee el servicio de almacenamiento en bases de datos es conocido como </a:t>
            </a:r>
            <a:r>
              <a:rPr lang="es" sz="1550" b="1"/>
              <a:t>SGBD </a:t>
            </a:r>
            <a:r>
              <a:rPr lang="es" sz="1550"/>
              <a:t>(Sistema Gestor de Bases de Datos).</a:t>
            </a:r>
            <a:endParaRPr sz="1550"/>
          </a:p>
          <a:p>
            <a:pPr marL="0" lvl="0" indent="0" algn="l" rtl="0">
              <a:lnSpc>
                <a:spcPct val="115000"/>
              </a:lnSpc>
              <a:spcBef>
                <a:spcPts val="1200"/>
              </a:spcBef>
              <a:spcAft>
                <a:spcPts val="1200"/>
              </a:spcAft>
              <a:buClr>
                <a:schemeClr val="dk1"/>
              </a:buClr>
              <a:buSzPts val="1100"/>
              <a:buFont typeface="Arial"/>
              <a:buNone/>
            </a:pPr>
            <a:r>
              <a:rPr lang="es" sz="1550"/>
              <a:t>A través de los SGBD, los usuarios pueden hacer </a:t>
            </a:r>
            <a:r>
              <a:rPr lang="es" sz="1550" b="1"/>
              <a:t>CONSULTAS</a:t>
            </a:r>
            <a:r>
              <a:rPr lang="es" sz="1550"/>
              <a:t> en lenguaje </a:t>
            </a:r>
            <a:r>
              <a:rPr lang="es" sz="1550" b="1"/>
              <a:t>SQL</a:t>
            </a:r>
            <a:r>
              <a:rPr lang="es" sz="1550"/>
              <a:t> (</a:t>
            </a:r>
            <a:r>
              <a:rPr lang="es" sz="1550" i="1"/>
              <a:t>Structured Query Language</a:t>
            </a:r>
            <a:r>
              <a:rPr lang="es" sz="1550"/>
              <a:t> o Lenguaje de Consulta Estructurado) para realizar distintas operaciones.</a:t>
            </a:r>
            <a:endParaRPr sz="1550"/>
          </a:p>
        </p:txBody>
      </p:sp>
      <p:grpSp>
        <p:nvGrpSpPr>
          <p:cNvPr id="211" name="Google Shape;211;p7"/>
          <p:cNvGrpSpPr/>
          <p:nvPr/>
        </p:nvGrpSpPr>
        <p:grpSpPr>
          <a:xfrm>
            <a:off x="4473456" y="1988318"/>
            <a:ext cx="798319" cy="576880"/>
            <a:chOff x="805025" y="1519400"/>
            <a:chExt cx="1141924" cy="825175"/>
          </a:xfrm>
        </p:grpSpPr>
        <p:pic>
          <p:nvPicPr>
            <p:cNvPr id="212" name="Google Shape;212;p7"/>
            <p:cNvPicPr preferRelativeResize="0"/>
            <p:nvPr/>
          </p:nvPicPr>
          <p:blipFill rotWithShape="1">
            <a:blip r:embed="rId3">
              <a:alphaModFix/>
            </a:blip>
            <a:srcRect/>
            <a:stretch/>
          </p:blipFill>
          <p:spPr>
            <a:xfrm>
              <a:off x="805025" y="1519400"/>
              <a:ext cx="825175" cy="825175"/>
            </a:xfrm>
            <a:prstGeom prst="rect">
              <a:avLst/>
            </a:prstGeom>
            <a:noFill/>
            <a:ln>
              <a:noFill/>
            </a:ln>
          </p:spPr>
        </p:pic>
        <p:pic>
          <p:nvPicPr>
            <p:cNvPr id="213" name="Google Shape;213;p7"/>
            <p:cNvPicPr preferRelativeResize="0"/>
            <p:nvPr/>
          </p:nvPicPr>
          <p:blipFill rotWithShape="1">
            <a:blip r:embed="rId4">
              <a:alphaModFix/>
            </a:blip>
            <a:srcRect/>
            <a:stretch/>
          </p:blipFill>
          <p:spPr>
            <a:xfrm>
              <a:off x="1477800" y="1875425"/>
              <a:ext cx="469149" cy="469149"/>
            </a:xfrm>
            <a:prstGeom prst="rect">
              <a:avLst/>
            </a:prstGeom>
            <a:noFill/>
            <a:ln>
              <a:noFill/>
            </a:ln>
          </p:spPr>
        </p:pic>
      </p:grpSp>
      <p:sp>
        <p:nvSpPr>
          <p:cNvPr id="214" name="Google Shape;214;p7"/>
          <p:cNvSpPr txBox="1"/>
          <p:nvPr/>
        </p:nvSpPr>
        <p:spPr>
          <a:xfrm>
            <a:off x="4343400" y="2716338"/>
            <a:ext cx="1133700" cy="554100"/>
          </a:xfrm>
          <a:prstGeom prst="rect">
            <a:avLst/>
          </a:prstGeom>
          <a:solidFill>
            <a:srgbClr val="FFE66D"/>
          </a:solidFill>
          <a:ln w="19050" cap="flat" cmpd="sng">
            <a:solidFill>
              <a:srgbClr val="F39C12"/>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Montserrat"/>
                <a:ea typeface="Montserrat"/>
                <a:cs typeface="Montserrat"/>
                <a:sym typeface="Montserrat"/>
              </a:rPr>
              <a:t>Base de datos</a:t>
            </a:r>
            <a:endParaRPr sz="1200" b="0" i="0" u="none" strike="noStrike" cap="none">
              <a:solidFill>
                <a:srgbClr val="000000"/>
              </a:solidFill>
              <a:latin typeface="Montserrat"/>
              <a:ea typeface="Montserrat"/>
              <a:cs typeface="Montserrat"/>
              <a:sym typeface="Montserrat"/>
            </a:endParaRPr>
          </a:p>
        </p:txBody>
      </p:sp>
      <p:sp>
        <p:nvSpPr>
          <p:cNvPr id="215" name="Google Shape;215;p7"/>
          <p:cNvSpPr/>
          <p:nvPr/>
        </p:nvSpPr>
        <p:spPr>
          <a:xfrm>
            <a:off x="5328700" y="2151863"/>
            <a:ext cx="583200" cy="249600"/>
          </a:xfrm>
          <a:prstGeom prst="leftRightArrow">
            <a:avLst>
              <a:gd name="adj1" fmla="val 50000"/>
              <a:gd name="adj2" fmla="val 50000"/>
            </a:avLst>
          </a:prstGeom>
          <a:solidFill>
            <a:srgbClr val="F8C823"/>
          </a:solidFill>
          <a:ln w="9525" cap="flat" cmpd="sng">
            <a:solidFill>
              <a:srgbClr val="F39C1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16" name="Google Shape;216;p7"/>
          <p:cNvPicPr preferRelativeResize="0"/>
          <p:nvPr/>
        </p:nvPicPr>
        <p:blipFill rotWithShape="1">
          <a:blip r:embed="rId5">
            <a:alphaModFix/>
          </a:blip>
          <a:srcRect/>
          <a:stretch/>
        </p:blipFill>
        <p:spPr>
          <a:xfrm>
            <a:off x="6104507" y="2453672"/>
            <a:ext cx="671219" cy="542726"/>
          </a:xfrm>
          <a:prstGeom prst="rect">
            <a:avLst/>
          </a:prstGeom>
          <a:noFill/>
          <a:ln>
            <a:noFill/>
          </a:ln>
        </p:spPr>
      </p:pic>
      <p:pic>
        <p:nvPicPr>
          <p:cNvPr id="217" name="Google Shape;217;p7"/>
          <p:cNvPicPr preferRelativeResize="0"/>
          <p:nvPr/>
        </p:nvPicPr>
        <p:blipFill rotWithShape="1">
          <a:blip r:embed="rId6">
            <a:alphaModFix/>
          </a:blip>
          <a:srcRect t="31393" b="31393"/>
          <a:stretch/>
        </p:blipFill>
        <p:spPr>
          <a:xfrm>
            <a:off x="6104507" y="2137441"/>
            <a:ext cx="671218" cy="249788"/>
          </a:xfrm>
          <a:prstGeom prst="rect">
            <a:avLst/>
          </a:prstGeom>
          <a:noFill/>
          <a:ln>
            <a:noFill/>
          </a:ln>
        </p:spPr>
      </p:pic>
      <p:pic>
        <p:nvPicPr>
          <p:cNvPr id="218" name="Google Shape;218;p7"/>
          <p:cNvPicPr preferRelativeResize="0"/>
          <p:nvPr/>
        </p:nvPicPr>
        <p:blipFill rotWithShape="1">
          <a:blip r:embed="rId7">
            <a:alphaModFix/>
          </a:blip>
          <a:srcRect/>
          <a:stretch/>
        </p:blipFill>
        <p:spPr>
          <a:xfrm>
            <a:off x="6070575" y="1578272"/>
            <a:ext cx="739083" cy="492726"/>
          </a:xfrm>
          <a:prstGeom prst="rect">
            <a:avLst/>
          </a:prstGeom>
          <a:noFill/>
          <a:ln>
            <a:noFill/>
          </a:ln>
        </p:spPr>
      </p:pic>
      <p:pic>
        <p:nvPicPr>
          <p:cNvPr id="219" name="Google Shape;219;p7"/>
          <p:cNvPicPr preferRelativeResize="0"/>
          <p:nvPr/>
        </p:nvPicPr>
        <p:blipFill rotWithShape="1">
          <a:blip r:embed="rId8">
            <a:alphaModFix/>
          </a:blip>
          <a:srcRect/>
          <a:stretch/>
        </p:blipFill>
        <p:spPr>
          <a:xfrm>
            <a:off x="7697212" y="1934697"/>
            <a:ext cx="684000" cy="684000"/>
          </a:xfrm>
          <a:prstGeom prst="rect">
            <a:avLst/>
          </a:prstGeom>
          <a:noFill/>
          <a:ln>
            <a:noFill/>
          </a:ln>
        </p:spPr>
      </p:pic>
      <p:sp>
        <p:nvSpPr>
          <p:cNvPr id="220" name="Google Shape;220;p7"/>
          <p:cNvSpPr/>
          <p:nvPr/>
        </p:nvSpPr>
        <p:spPr>
          <a:xfrm>
            <a:off x="6938850" y="2151895"/>
            <a:ext cx="583200" cy="249600"/>
          </a:xfrm>
          <a:prstGeom prst="leftRightArrow">
            <a:avLst>
              <a:gd name="adj1" fmla="val 50000"/>
              <a:gd name="adj2" fmla="val 50000"/>
            </a:avLst>
          </a:prstGeom>
          <a:solidFill>
            <a:srgbClr val="F8C823"/>
          </a:solidFill>
          <a:ln w="9525" cap="flat" cmpd="sng">
            <a:solidFill>
              <a:srgbClr val="F39C1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7"/>
          <p:cNvSpPr txBox="1"/>
          <p:nvPr/>
        </p:nvSpPr>
        <p:spPr>
          <a:xfrm>
            <a:off x="5760938" y="3383288"/>
            <a:ext cx="1358400" cy="738900"/>
          </a:xfrm>
          <a:prstGeom prst="rect">
            <a:avLst/>
          </a:prstGeom>
          <a:solidFill>
            <a:srgbClr val="FFE66D"/>
          </a:solidFill>
          <a:ln w="19050" cap="flat" cmpd="sng">
            <a:solidFill>
              <a:srgbClr val="F39C12"/>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Montserrat"/>
                <a:ea typeface="Montserrat"/>
                <a:cs typeface="Montserrat"/>
                <a:sym typeface="Montserrat"/>
              </a:rPr>
              <a:t>Sistema Gestor de Base de Datos</a:t>
            </a:r>
            <a:endParaRPr sz="1200" b="0" i="0" u="none" strike="noStrike" cap="none">
              <a:solidFill>
                <a:srgbClr val="000000"/>
              </a:solidFill>
              <a:latin typeface="Montserrat"/>
              <a:ea typeface="Montserrat"/>
              <a:cs typeface="Montserrat"/>
              <a:sym typeface="Montserrat"/>
            </a:endParaRPr>
          </a:p>
        </p:txBody>
      </p:sp>
      <p:sp>
        <p:nvSpPr>
          <p:cNvPr id="222" name="Google Shape;222;p7"/>
          <p:cNvSpPr txBox="1"/>
          <p:nvPr/>
        </p:nvSpPr>
        <p:spPr>
          <a:xfrm>
            <a:off x="7328400" y="2716338"/>
            <a:ext cx="1358400" cy="369300"/>
          </a:xfrm>
          <a:prstGeom prst="rect">
            <a:avLst/>
          </a:prstGeom>
          <a:solidFill>
            <a:srgbClr val="FFE66D"/>
          </a:solidFill>
          <a:ln w="19050" cap="flat" cmpd="sng">
            <a:solidFill>
              <a:srgbClr val="F39C12"/>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Montserrat"/>
                <a:ea typeface="Montserrat"/>
                <a:cs typeface="Montserrat"/>
                <a:sym typeface="Montserrat"/>
              </a:rPr>
              <a:t>Usuarios</a:t>
            </a:r>
            <a:endParaRPr sz="12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¿Cómo armar un Servidor de BD?</a:t>
            </a:r>
            <a:endParaRPr/>
          </a:p>
        </p:txBody>
      </p:sp>
      <p:sp>
        <p:nvSpPr>
          <p:cNvPr id="228" name="Google Shape;228;p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Para armar un servidor de base de datos se pueden utilizar diferentes softwares, entre ellos, distribuciones de Linux, sistemas operativos especializados para bases de datos, servidores virtuales, servidores online, etc.</a:t>
            </a:r>
            <a:endParaRPr sz="1650"/>
          </a:p>
          <a:p>
            <a:pPr marL="0" lvl="0" indent="0" algn="l" rtl="0">
              <a:lnSpc>
                <a:spcPct val="115000"/>
              </a:lnSpc>
              <a:spcBef>
                <a:spcPts val="1200"/>
              </a:spcBef>
              <a:spcAft>
                <a:spcPts val="0"/>
              </a:spcAft>
              <a:buSzPts val="1800"/>
              <a:buNone/>
            </a:pPr>
            <a:r>
              <a:rPr lang="es" sz="1650"/>
              <a:t>De forma experimental, el software que podremos utilizar para armar un servidor de BD es el </a:t>
            </a:r>
            <a:r>
              <a:rPr lang="es" sz="1650" b="1"/>
              <a:t>XAMPP Server</a:t>
            </a:r>
            <a:r>
              <a:rPr lang="es" sz="1650"/>
              <a:t>, visto en la presentación anterior. Para más detalles ver tutoriales recomendados.</a:t>
            </a:r>
            <a:endParaRPr sz="1650"/>
          </a:p>
          <a:p>
            <a:pPr marL="0" lvl="0" indent="0" algn="l" rtl="0">
              <a:lnSpc>
                <a:spcPct val="115000"/>
              </a:lnSpc>
              <a:spcBef>
                <a:spcPts val="1200"/>
              </a:spcBef>
              <a:spcAft>
                <a:spcPts val="1200"/>
              </a:spcAft>
              <a:buSzPts val="1800"/>
              <a:buNone/>
            </a:pPr>
            <a:r>
              <a:rPr lang="es" sz="1650"/>
              <a:t>El Sistema Gestor de Bases de Datos que utilizaremos será </a:t>
            </a:r>
            <a:r>
              <a:rPr lang="es" sz="1650" b="1"/>
              <a:t>MySQL</a:t>
            </a:r>
            <a:r>
              <a:rPr lang="es" sz="1650"/>
              <a:t>,</a:t>
            </a:r>
            <a:r>
              <a:rPr lang="es" sz="1650" b="1"/>
              <a:t> </a:t>
            </a:r>
            <a:r>
              <a:rPr lang="es" sz="1650"/>
              <a:t>uno de los más utilizados a nivel mundial.</a:t>
            </a:r>
            <a:endParaRPr sz="165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¿Cómo empezamos a pensar en una BD?</a:t>
            </a:r>
            <a:endParaRPr/>
          </a:p>
        </p:txBody>
      </p:sp>
      <p:sp>
        <p:nvSpPr>
          <p:cNvPr id="234" name="Google Shape;234;p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800"/>
              <a:buNone/>
            </a:pPr>
            <a:r>
              <a:rPr lang="es" sz="1500"/>
              <a:t>La </a:t>
            </a:r>
            <a:r>
              <a:rPr lang="es" sz="1500" b="1"/>
              <a:t>manipulación </a:t>
            </a:r>
            <a:r>
              <a:rPr lang="es" sz="1500"/>
              <a:t>de los datos consiste en la realización de operaciones de </a:t>
            </a:r>
            <a:r>
              <a:rPr lang="es" sz="1500" i="1"/>
              <a:t>inserción, borrado, modificación y consulta </a:t>
            </a:r>
            <a:r>
              <a:rPr lang="es" sz="1500"/>
              <a:t>de la información almacenada en la base de datos. La </a:t>
            </a:r>
            <a:r>
              <a:rPr lang="es" sz="1500" b="1"/>
              <a:t>inserción</a:t>
            </a:r>
            <a:r>
              <a:rPr lang="es" sz="1500"/>
              <a:t> y el </a:t>
            </a:r>
            <a:r>
              <a:rPr lang="es" sz="1500" b="1"/>
              <a:t>borrado </a:t>
            </a:r>
            <a:r>
              <a:rPr lang="es" sz="1500"/>
              <a:t>son el resultado de añadir nueva información o eliminarla de nuestra base de datos, tomando en cuenta las restricciones marcadas por el DDL y las relaciones entre la nueva información y la antigua. La </a:t>
            </a:r>
            <a:r>
              <a:rPr lang="es" sz="1500" b="1"/>
              <a:t>modificación </a:t>
            </a:r>
            <a:r>
              <a:rPr lang="es" sz="1500"/>
              <a:t>nos permite alterar esta información, y la </a:t>
            </a:r>
            <a:r>
              <a:rPr lang="es" sz="1500" b="1"/>
              <a:t>consulta </a:t>
            </a:r>
            <a:r>
              <a:rPr lang="es" sz="1500"/>
              <a:t>nos permite el acceso a la información almacenada en la base de datos siguiendo criterios específicos.</a:t>
            </a:r>
            <a:endParaRPr sz="1500"/>
          </a:p>
          <a:p>
            <a:pPr marL="0" lvl="0" indent="0" algn="l" rtl="0">
              <a:lnSpc>
                <a:spcPct val="105000"/>
              </a:lnSpc>
              <a:spcBef>
                <a:spcPts val="1200"/>
              </a:spcBef>
              <a:spcAft>
                <a:spcPts val="1200"/>
              </a:spcAft>
              <a:buSzPts val="1800"/>
              <a:buNone/>
            </a:pPr>
            <a:r>
              <a:rPr lang="es" sz="1500"/>
              <a:t>Estas operaciones se podrán ejecutar a través de sentencias, que nos permitirán más adelante realizar los sistemas denominados </a:t>
            </a:r>
            <a:r>
              <a:rPr lang="es" sz="1500" b="1"/>
              <a:t>CRUD</a:t>
            </a:r>
            <a:r>
              <a:rPr lang="es" sz="1500"/>
              <a:t>.</a:t>
            </a:r>
            <a:br>
              <a:rPr lang="es" sz="1500"/>
            </a:br>
            <a:r>
              <a:rPr lang="es" sz="1500" b="1"/>
              <a:t>CRUD: </a:t>
            </a:r>
            <a:r>
              <a:rPr lang="es" sz="1500"/>
              <a:t>acrónimo de “Crear, Leer, Actualizar y Borrar” (</a:t>
            </a:r>
            <a:r>
              <a:rPr lang="es" sz="1500" i="1"/>
              <a:t>Create, Read, Update and Delete</a:t>
            </a:r>
            <a:r>
              <a:rPr lang="es" sz="1500"/>
              <a:t>), usado para referirse a las funciones básicas en bases de datos o la capa de persistencia en un software.</a:t>
            </a:r>
            <a:endParaRPr sz="15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2272</Words>
  <Application>Microsoft Office PowerPoint</Application>
  <PresentationFormat>On-screen Show (16:9)</PresentationFormat>
  <Paragraphs>238</Paragraphs>
  <Slides>37</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Montserrat</vt:lpstr>
      <vt:lpstr>Consolas</vt:lpstr>
      <vt:lpstr>Montserrat SemiBold</vt:lpstr>
      <vt:lpstr>Arial</vt:lpstr>
      <vt:lpstr>Montserrat Medium</vt:lpstr>
      <vt:lpstr>Simple Light</vt:lpstr>
      <vt:lpstr>PowerPoint Presentation</vt:lpstr>
      <vt:lpstr>Lenguaje SQL y Sublenguajes DDL y DML</vt:lpstr>
      <vt:lpstr>Les damos la bienvenida</vt:lpstr>
      <vt:lpstr>Clase 23</vt:lpstr>
      <vt:lpstr>Arquitectura Cliente-Servidor</vt:lpstr>
      <vt:lpstr>Cliente-Servidor en Bases de Datos</vt:lpstr>
      <vt:lpstr>¿Cómo se conecta un cliente a un servidor de BD?</vt:lpstr>
      <vt:lpstr>¿Cómo armar un Servidor de BD?</vt:lpstr>
      <vt:lpstr>¿Cómo empezamos a pensar en una BD?</vt:lpstr>
      <vt:lpstr>Sentencias DDL</vt:lpstr>
      <vt:lpstr>Sentencias DDL: CREATE, ALTER y DROP</vt:lpstr>
      <vt:lpstr>Sentencias DDL: CREATE, ALTER y DROP</vt:lpstr>
      <vt:lpstr>Ejemplo CREATE</vt:lpstr>
      <vt:lpstr>Sentencias DDL: CREATE, ALTER y DROP</vt:lpstr>
      <vt:lpstr>Sentencias DDL: CREATE, ALTER y DROP</vt:lpstr>
      <vt:lpstr>Ejemplo ALTER y DROP</vt:lpstr>
      <vt:lpstr>Sentencias DDL: CREATE, ALTER y DROP</vt:lpstr>
      <vt:lpstr>Sentencias DML</vt:lpstr>
      <vt:lpstr>Sentencias de escritura</vt:lpstr>
      <vt:lpstr>Sentencias de escritura</vt:lpstr>
      <vt:lpstr>Sentencias de modificación</vt:lpstr>
      <vt:lpstr>Sentencias de baja</vt:lpstr>
      <vt:lpstr>Sentencias SQL | Lectura</vt:lpstr>
      <vt:lpstr>Sentencias SQL | Lectura</vt:lpstr>
      <vt:lpstr>Sentencias SQL | Orden y agrupamiento</vt:lpstr>
      <vt:lpstr>Sentencias SQL | Orden | Ejemplos</vt:lpstr>
      <vt:lpstr>Sentencias SQL | LIMIT</vt:lpstr>
      <vt:lpstr>Operadores de comparación o relacionales</vt:lpstr>
      <vt:lpstr>Sentencias SQL | LIKE</vt:lpstr>
      <vt:lpstr>Sentencias SQL | IS [NOT] NULL</vt:lpstr>
      <vt:lpstr>Sentencias SQL | Uso de Alias</vt:lpstr>
      <vt:lpstr>Sentencias SQL | Operador IN | DISTINCT</vt:lpstr>
      <vt:lpstr>Material extra</vt:lpstr>
      <vt:lpstr>PowerPoint Presentation</vt:lpstr>
      <vt:lpstr>No te olvides de dar el presente</vt:lpstr>
      <vt:lpstr>Recordá:  Revisar la Cartelera de Novedades. Hacer tus consultas en el Foro. Realizar los Ejercicios de repaso.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Alejandro Hunt</cp:lastModifiedBy>
  <cp:revision>2</cp:revision>
  <dcterms:modified xsi:type="dcterms:W3CDTF">2024-05-18T00:00:21Z</dcterms:modified>
</cp:coreProperties>
</file>