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Consolas" panose="020B0609020204030204" pitchFamily="49" charset="0"/>
      <p:regular r:id="rId32"/>
      <p:bold r:id="rId33"/>
      <p:italic r:id="rId34"/>
      <p:boldItalic r:id="rId35"/>
    </p:embeddedFont>
    <p:embeddedFont>
      <p:font typeface="Montserrat" panose="00000500000000000000" pitchFamily="2" charset="0"/>
      <p:regular r:id="rId36"/>
      <p:bold r:id="rId37"/>
      <p:italic r:id="rId38"/>
      <p:boldItalic r:id="rId39"/>
    </p:embeddedFont>
    <p:embeddedFont>
      <p:font typeface="Montserrat Medium" panose="00000600000000000000" pitchFamily="2" charset="0"/>
      <p:regular r:id="rId40"/>
      <p:bold r:id="rId41"/>
      <p:italic r:id="rId42"/>
      <p:boldItalic r:id="rId43"/>
    </p:embeddedFont>
    <p:embeddedFont>
      <p:font typeface="Montserrat SemiBold" panose="00000700000000000000" pitchFamily="2" charset="0"/>
      <p:regular r:id="rId44"/>
      <p:bold r:id="rId45"/>
      <p:italic r:id="rId46"/>
      <p:boldItalic r:id="rId47"/>
    </p:embeddedFont>
    <p:embeddedFont>
      <p:font typeface="Ubuntu" panose="020B050403060203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juFDp5TTs2yyo3BPliB1H1IYTKf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44"/>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1" name="Google Shape;29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1" name="Google Shape;32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9" name="Google Shape;329;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 name="Google Shape;33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7" name="Google Shape;347;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3" name="Google Shape;35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0" name="Google Shape;380;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f3e2fc6ff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g1f3e2fc6ff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sp>
        <p:nvSpPr>
          <p:cNvPr id="10" name="Google Shape;10;p30"/>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700"/>
              <a:buFont typeface="Montserrat"/>
              <a:buNone/>
              <a:defRPr sz="3700" b="1">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11" name="Google Shape;11;p30"/>
          <p:cNvPicPr preferRelativeResize="0"/>
          <p:nvPr/>
        </p:nvPicPr>
        <p:blipFill rotWithShape="1">
          <a:blip r:embed="rId2">
            <a:alphaModFix/>
          </a:blip>
          <a:srcRect/>
          <a:stretch/>
        </p:blipFill>
        <p:spPr>
          <a:xfrm>
            <a:off x="0" y="1290050"/>
            <a:ext cx="3040999" cy="2072300"/>
          </a:xfrm>
          <a:prstGeom prst="rect">
            <a:avLst/>
          </a:prstGeom>
          <a:noFill/>
          <a:ln>
            <a:noFill/>
          </a:ln>
        </p:spPr>
      </p:pic>
      <p:pic>
        <p:nvPicPr>
          <p:cNvPr id="12" name="Google Shape;12;p30"/>
          <p:cNvPicPr preferRelativeResize="0"/>
          <p:nvPr/>
        </p:nvPicPr>
        <p:blipFill rotWithShape="1">
          <a:blip r:embed="rId3">
            <a:alphaModFix/>
          </a:blip>
          <a:srcRect/>
          <a:stretch/>
        </p:blipFill>
        <p:spPr>
          <a:xfrm>
            <a:off x="8222877" y="4573625"/>
            <a:ext cx="741498" cy="399274"/>
          </a:xfrm>
          <a:prstGeom prst="rect">
            <a:avLst/>
          </a:prstGeom>
          <a:noFill/>
          <a:ln>
            <a:noFill/>
          </a:ln>
        </p:spPr>
      </p:pic>
      <p:sp>
        <p:nvSpPr>
          <p:cNvPr id="13" name="Google Shape;13;p30"/>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Medium"/>
              <a:ea typeface="Montserrat Medium"/>
              <a:cs typeface="Montserrat Medium"/>
              <a:sym typeface="Montserrat Medium"/>
            </a:endParaRPr>
          </a:p>
        </p:txBody>
      </p:sp>
      <p:sp>
        <p:nvSpPr>
          <p:cNvPr id="14" name="Google Shape;14;p30"/>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30"/>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30"/>
          <p:cNvPicPr preferRelativeResize="0"/>
          <p:nvPr/>
        </p:nvPicPr>
        <p:blipFill rotWithShape="1">
          <a:blip r:embed="rId4">
            <a:alphaModFix/>
          </a:blip>
          <a:srcRect/>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Ejercicios e imagen">
  <p:cSld name="SECTION_TITLE_AND_DESCRIPTION">
    <p:spTree>
      <p:nvGrpSpPr>
        <p:cNvPr id="1" name="Shape 83"/>
        <p:cNvGrpSpPr/>
        <p:nvPr/>
      </p:nvGrpSpPr>
      <p:grpSpPr>
        <a:xfrm>
          <a:off x="0" y="0"/>
          <a:ext cx="0" cy="0"/>
          <a:chOff x="0" y="0"/>
          <a:chExt cx="0" cy="0"/>
        </a:xfrm>
      </p:grpSpPr>
      <p:sp>
        <p:nvSpPr>
          <p:cNvPr id="84" name="Google Shape;84;p3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39"/>
          <p:cNvSpPr txBox="1">
            <a:spLocks noGrp="1"/>
          </p:cNvSpPr>
          <p:nvPr>
            <p:ph type="title"/>
          </p:nvPr>
        </p:nvSpPr>
        <p:spPr>
          <a:xfrm>
            <a:off x="265500" y="7759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6" name="Google Shape;86;p39"/>
          <p:cNvSpPr txBox="1">
            <a:spLocks noGrp="1"/>
          </p:cNvSpPr>
          <p:nvPr>
            <p:ph type="subTitle" idx="1"/>
          </p:nvPr>
        </p:nvSpPr>
        <p:spPr>
          <a:xfrm>
            <a:off x="265500" y="24982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7" name="Google Shape;87;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sp>
        <p:nvSpPr>
          <p:cNvPr id="88" name="Google Shape;88;p39"/>
          <p:cNvSpPr/>
          <p:nvPr/>
        </p:nvSpPr>
        <p:spPr>
          <a:xfrm>
            <a:off x="4572150" y="-18175"/>
            <a:ext cx="45720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9" name="Google Shape;89;p39"/>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90" name="Google Shape;90;p39"/>
          <p:cNvPicPr preferRelativeResize="0"/>
          <p:nvPr/>
        </p:nvPicPr>
        <p:blipFill rotWithShape="1">
          <a:blip r:embed="rId3">
            <a:alphaModFix/>
          </a:blip>
          <a:srcRect/>
          <a:stretch/>
        </p:blipFill>
        <p:spPr>
          <a:xfrm>
            <a:off x="3506975" y="4699100"/>
            <a:ext cx="558475" cy="300725"/>
          </a:xfrm>
          <a:prstGeom prst="rect">
            <a:avLst/>
          </a:prstGeom>
          <a:noFill/>
          <a:ln>
            <a:noFill/>
          </a:ln>
        </p:spPr>
      </p:pic>
      <p:pic>
        <p:nvPicPr>
          <p:cNvPr id="91" name="Google Shape;91;p39"/>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itas">
  <p:cSld name="CAPTION_ONLY">
    <p:spTree>
      <p:nvGrpSpPr>
        <p:cNvPr id="1" name="Shape 92"/>
        <p:cNvGrpSpPr/>
        <p:nvPr/>
      </p:nvGrpSpPr>
      <p:grpSpPr>
        <a:xfrm>
          <a:off x="0" y="0"/>
          <a:ext cx="0" cy="0"/>
          <a:chOff x="0" y="0"/>
          <a:chExt cx="0" cy="0"/>
        </a:xfrm>
      </p:grpSpPr>
      <p:sp>
        <p:nvSpPr>
          <p:cNvPr id="93" name="Google Shape;93;p40"/>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40"/>
          <p:cNvSpPr txBox="1">
            <a:spLocks noGrp="1"/>
          </p:cNvSpPr>
          <p:nvPr>
            <p:ph type="body" idx="1"/>
          </p:nvPr>
        </p:nvSpPr>
        <p:spPr>
          <a:xfrm>
            <a:off x="433800" y="1715975"/>
            <a:ext cx="8203800" cy="14820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000"/>
              <a:buFont typeface="Montserrat"/>
              <a:buNone/>
              <a:defRPr sz="2000" i="1">
                <a:latin typeface="Montserrat"/>
                <a:ea typeface="Montserrat"/>
                <a:cs typeface="Montserrat"/>
                <a:sym typeface="Montserrat"/>
              </a:defRPr>
            </a:lvl1pPr>
          </a:lstStyle>
          <a:p>
            <a:endParaRPr/>
          </a:p>
        </p:txBody>
      </p:sp>
      <p:pic>
        <p:nvPicPr>
          <p:cNvPr id="95" name="Google Shape;95;p40"/>
          <p:cNvPicPr preferRelativeResize="0"/>
          <p:nvPr/>
        </p:nvPicPr>
        <p:blipFill rotWithShape="1">
          <a:blip r:embed="rId2">
            <a:alphaModFix/>
          </a:blip>
          <a:srcRect/>
          <a:stretch/>
        </p:blipFill>
        <p:spPr>
          <a:xfrm>
            <a:off x="127225" y="906000"/>
            <a:ext cx="1429649" cy="936662"/>
          </a:xfrm>
          <a:prstGeom prst="rect">
            <a:avLst/>
          </a:prstGeom>
          <a:noFill/>
          <a:ln>
            <a:noFill/>
          </a:ln>
        </p:spPr>
      </p:pic>
      <p:pic>
        <p:nvPicPr>
          <p:cNvPr id="96" name="Google Shape;96;p40"/>
          <p:cNvPicPr preferRelativeResize="0"/>
          <p:nvPr/>
        </p:nvPicPr>
        <p:blipFill rotWithShape="1">
          <a:blip r:embed="rId3">
            <a:alphaModFix/>
          </a:blip>
          <a:srcRect/>
          <a:stretch/>
        </p:blipFill>
        <p:spPr>
          <a:xfrm>
            <a:off x="7632800" y="2758064"/>
            <a:ext cx="1385650" cy="907836"/>
          </a:xfrm>
          <a:prstGeom prst="rect">
            <a:avLst/>
          </a:prstGeom>
          <a:noFill/>
          <a:ln>
            <a:noFill/>
          </a:ln>
        </p:spPr>
      </p:pic>
      <p:sp>
        <p:nvSpPr>
          <p:cNvPr id="97" name="Google Shape;97;p40"/>
          <p:cNvSpPr txBox="1"/>
          <p:nvPr/>
        </p:nvSpPr>
        <p:spPr>
          <a:xfrm>
            <a:off x="432025" y="3792225"/>
            <a:ext cx="84018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1" i="0" u="none" strike="noStrike" cap="none">
                <a:solidFill>
                  <a:schemeClr val="dk1"/>
                </a:solidFill>
                <a:latin typeface="Montserrat"/>
                <a:ea typeface="Montserrat"/>
                <a:cs typeface="Montserrat"/>
                <a:sym typeface="Montserrat"/>
              </a:rPr>
              <a:t>Autor/as/es:</a:t>
            </a:r>
            <a:endParaRPr sz="1400" b="1" i="0" u="none" strike="noStrike" cap="none">
              <a:solidFill>
                <a:schemeClr val="dk1"/>
              </a:solidFill>
              <a:latin typeface="Montserrat"/>
              <a:ea typeface="Montserrat"/>
              <a:cs typeface="Montserrat"/>
              <a:sym typeface="Montserrat"/>
            </a:endParaRPr>
          </a:p>
        </p:txBody>
      </p:sp>
      <p:pic>
        <p:nvPicPr>
          <p:cNvPr id="98" name="Google Shape;98;p40"/>
          <p:cNvPicPr preferRelativeResize="0"/>
          <p:nvPr/>
        </p:nvPicPr>
        <p:blipFill rotWithShape="1">
          <a:blip r:embed="rId4">
            <a:alphaModFix/>
          </a:blip>
          <a:srcRect/>
          <a:stretch/>
        </p:blipFill>
        <p:spPr>
          <a:xfrm>
            <a:off x="8155184" y="33947"/>
            <a:ext cx="876879" cy="399275"/>
          </a:xfrm>
          <a:prstGeom prst="rect">
            <a:avLst/>
          </a:prstGeom>
          <a:noFill/>
          <a:ln>
            <a:noFill/>
          </a:ln>
        </p:spPr>
      </p:pic>
      <p:pic>
        <p:nvPicPr>
          <p:cNvPr id="99" name="Google Shape;99;p40"/>
          <p:cNvPicPr preferRelativeResize="0"/>
          <p:nvPr/>
        </p:nvPicPr>
        <p:blipFill rotWithShape="1">
          <a:blip r:embed="rId5">
            <a:alphaModFix/>
          </a:blip>
          <a:srcRect/>
          <a:stretch/>
        </p:blipFill>
        <p:spPr>
          <a:xfrm>
            <a:off x="8078975" y="4699100"/>
            <a:ext cx="558475" cy="300725"/>
          </a:xfrm>
          <a:prstGeom prst="rect">
            <a:avLst/>
          </a:prstGeom>
          <a:noFill/>
          <a:ln>
            <a:noFill/>
          </a:ln>
        </p:spPr>
      </p:pic>
      <p:sp>
        <p:nvSpPr>
          <p:cNvPr id="100" name="Google Shape;100;p40"/>
          <p:cNvSpPr txBox="1">
            <a:spLocks noGrp="1"/>
          </p:cNvSpPr>
          <p:nvPr>
            <p:ph type="title"/>
          </p:nvPr>
        </p:nvSpPr>
        <p:spPr>
          <a:xfrm>
            <a:off x="1766475" y="3773600"/>
            <a:ext cx="7145100" cy="300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1" name="Google Shape;101;p40"/>
          <p:cNvSpPr txBox="1">
            <a:spLocks noGrp="1"/>
          </p:cNvSpPr>
          <p:nvPr>
            <p:ph type="title" idx="2"/>
          </p:nvPr>
        </p:nvSpPr>
        <p:spPr>
          <a:xfrm>
            <a:off x="432025" y="83275"/>
            <a:ext cx="7145100" cy="3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02" name="Google Shape;102;p40"/>
          <p:cNvPicPr preferRelativeResize="0"/>
          <p:nvPr/>
        </p:nvPicPr>
        <p:blipFill rotWithShape="1">
          <a:blip r:embed="rId6">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tarea y consigna">
  <p:cSld name="BIG_NUMBER">
    <p:spTree>
      <p:nvGrpSpPr>
        <p:cNvPr id="1" name="Shape 103"/>
        <p:cNvGrpSpPr/>
        <p:nvPr/>
      </p:nvGrpSpPr>
      <p:grpSpPr>
        <a:xfrm>
          <a:off x="0" y="0"/>
          <a:ext cx="0" cy="0"/>
          <a:chOff x="0" y="0"/>
          <a:chExt cx="0" cy="0"/>
        </a:xfrm>
      </p:grpSpPr>
      <p:sp>
        <p:nvSpPr>
          <p:cNvPr id="104" name="Google Shape;104;p41"/>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pic>
        <p:nvPicPr>
          <p:cNvPr id="106" name="Google Shape;106;p41"/>
          <p:cNvPicPr preferRelativeResize="0"/>
          <p:nvPr/>
        </p:nvPicPr>
        <p:blipFill rotWithShape="1">
          <a:blip r:embed="rId2">
            <a:alphaModFix/>
          </a:blip>
          <a:srcRect/>
          <a:stretch/>
        </p:blipFill>
        <p:spPr>
          <a:xfrm>
            <a:off x="4026135" y="4508338"/>
            <a:ext cx="1091725" cy="497100"/>
          </a:xfrm>
          <a:prstGeom prst="rect">
            <a:avLst/>
          </a:prstGeom>
          <a:noFill/>
          <a:ln>
            <a:noFill/>
          </a:ln>
        </p:spPr>
      </p:pic>
      <p:pic>
        <p:nvPicPr>
          <p:cNvPr id="107" name="Google Shape;107;p41"/>
          <p:cNvPicPr preferRelativeResize="0"/>
          <p:nvPr/>
        </p:nvPicPr>
        <p:blipFill rotWithShape="1">
          <a:blip r:embed="rId3">
            <a:alphaModFix/>
          </a:blip>
          <a:srcRect/>
          <a:stretch/>
        </p:blipFill>
        <p:spPr>
          <a:xfrm>
            <a:off x="0" y="4264238"/>
            <a:ext cx="1163080" cy="792599"/>
          </a:xfrm>
          <a:prstGeom prst="rect">
            <a:avLst/>
          </a:prstGeom>
          <a:noFill/>
          <a:ln>
            <a:noFill/>
          </a:ln>
        </p:spPr>
      </p:pic>
      <p:pic>
        <p:nvPicPr>
          <p:cNvPr id="108" name="Google Shape;108;p41"/>
          <p:cNvPicPr preferRelativeResize="0"/>
          <p:nvPr/>
        </p:nvPicPr>
        <p:blipFill rotWithShape="1">
          <a:blip r:embed="rId4">
            <a:alphaModFix/>
          </a:blip>
          <a:srcRect/>
          <a:stretch/>
        </p:blipFill>
        <p:spPr>
          <a:xfrm>
            <a:off x="7910675" y="4073939"/>
            <a:ext cx="1365875" cy="1365875"/>
          </a:xfrm>
          <a:prstGeom prst="rect">
            <a:avLst/>
          </a:prstGeom>
          <a:noFill/>
          <a:ln>
            <a:noFill/>
          </a:ln>
        </p:spPr>
      </p:pic>
      <p:sp>
        <p:nvSpPr>
          <p:cNvPr id="109" name="Google Shape;109;p41"/>
          <p:cNvSpPr txBox="1">
            <a:spLocks noGrp="1"/>
          </p:cNvSpPr>
          <p:nvPr>
            <p:ph type="title"/>
          </p:nvPr>
        </p:nvSpPr>
        <p:spPr>
          <a:xfrm>
            <a:off x="432025" y="187325"/>
            <a:ext cx="7982100" cy="4971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10" name="Google Shape;110;p41"/>
          <p:cNvSpPr txBox="1">
            <a:spLocks noGrp="1"/>
          </p:cNvSpPr>
          <p:nvPr>
            <p:ph type="body" idx="1"/>
          </p:nvPr>
        </p:nvSpPr>
        <p:spPr>
          <a:xfrm>
            <a:off x="432025" y="8476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lase 0">
  <p:cSld name="BLANK_1">
    <p:spTree>
      <p:nvGrpSpPr>
        <p:cNvPr id="1" name="Shape 111"/>
        <p:cNvGrpSpPr/>
        <p:nvPr/>
      </p:nvGrpSpPr>
      <p:grpSpPr>
        <a:xfrm>
          <a:off x="0" y="0"/>
          <a:ext cx="0" cy="0"/>
          <a:chOff x="0" y="0"/>
          <a:chExt cx="0" cy="0"/>
        </a:xfrm>
      </p:grpSpPr>
      <p:sp>
        <p:nvSpPr>
          <p:cNvPr id="112" name="Google Shape;112;p42"/>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13" name="Google Shape;113;p42"/>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42"/>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42"/>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6" name="Google Shape;116;p42"/>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7" name="Google Shape;117;p42"/>
          <p:cNvSpPr txBox="1">
            <a:spLocks noGrp="1"/>
          </p:cNvSpPr>
          <p:nvPr>
            <p:ph type="title"/>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8" name="Google Shape;118;p42"/>
          <p:cNvSpPr txBox="1">
            <a:spLocks noGrp="1"/>
          </p:cNvSpPr>
          <p:nvPr>
            <p:ph type="title" idx="2"/>
          </p:nvPr>
        </p:nvSpPr>
        <p:spPr>
          <a:xfrm>
            <a:off x="6134350" y="2196275"/>
            <a:ext cx="2397900" cy="2075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9" name="Google Shape;119;p42"/>
          <p:cNvSpPr txBox="1">
            <a:spLocks noGrp="1"/>
          </p:cNvSpPr>
          <p:nvPr>
            <p:ph type="title" idx="3"/>
          </p:nvPr>
        </p:nvSpPr>
        <p:spPr>
          <a:xfrm>
            <a:off x="40399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0" name="Google Shape;120;p42"/>
          <p:cNvSpPr txBox="1">
            <a:spLocks noGrp="1"/>
          </p:cNvSpPr>
          <p:nvPr>
            <p:ph type="title" idx="4"/>
          </p:nvPr>
        </p:nvSpPr>
        <p:spPr>
          <a:xfrm>
            <a:off x="68774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1" name="Google Shape;121;p42"/>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2" name="Google Shape;122;p42"/>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23" name="Google Shape;123;p42"/>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124" name="Google Shape;124;p42"/>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Última clase">
  <p:cSld name="BLANK_1_1_1">
    <p:spTree>
      <p:nvGrpSpPr>
        <p:cNvPr id="1" name="Shape 125"/>
        <p:cNvGrpSpPr/>
        <p:nvPr/>
      </p:nvGrpSpPr>
      <p:grpSpPr>
        <a:xfrm>
          <a:off x="0" y="0"/>
          <a:ext cx="0" cy="0"/>
          <a:chOff x="0" y="0"/>
          <a:chExt cx="0" cy="0"/>
        </a:xfrm>
      </p:grpSpPr>
      <p:sp>
        <p:nvSpPr>
          <p:cNvPr id="126" name="Google Shape;126;p43"/>
          <p:cNvSpPr/>
          <p:nvPr/>
        </p:nvSpPr>
        <p:spPr>
          <a:xfrm>
            <a:off x="212425" y="1172325"/>
            <a:ext cx="4818000" cy="436800"/>
          </a:xfrm>
          <a:prstGeom prst="chevron">
            <a:avLst>
              <a:gd name="adj" fmla="val 45084"/>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27" name="Google Shape;127;p43"/>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43"/>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43"/>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0" name="Google Shape;130;p43"/>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31" name="Google Shape;131;p43"/>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32" name="Google Shape;132;p43"/>
          <p:cNvSpPr txBox="1">
            <a:spLocks noGrp="1"/>
          </p:cNvSpPr>
          <p:nvPr>
            <p:ph type="title" idx="3"/>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3" name="Google Shape;133;p43"/>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4" name="Google Shape;134;p43"/>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35" name="Google Shape;135;p43"/>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136" name="Google Shape;136;p43"/>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7" name="Google Shape;137;p43"/>
          <p:cNvSpPr txBox="1">
            <a:spLocks noGrp="1"/>
          </p:cNvSpPr>
          <p:nvPr>
            <p:ph type="title" idx="4"/>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38" name="Google Shape;138;p43"/>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17"/>
        <p:cNvGrpSpPr/>
        <p:nvPr/>
      </p:nvGrpSpPr>
      <p:grpSpPr>
        <a:xfrm>
          <a:off x="0" y="0"/>
          <a:ext cx="0" cy="0"/>
          <a:chOff x="0" y="0"/>
          <a:chExt cx="0" cy="0"/>
        </a:xfrm>
      </p:grpSpPr>
      <p:sp>
        <p:nvSpPr>
          <p:cNvPr id="18" name="Google Shape;18;p31"/>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31"/>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0" name="Google Shape;20;p3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21" name="Google Shape;21;p31"/>
          <p:cNvPicPr preferRelativeResize="0"/>
          <p:nvPr/>
        </p:nvPicPr>
        <p:blipFill rotWithShape="1">
          <a:blip r:embed="rId2">
            <a:alphaModFix/>
          </a:blip>
          <a:srcRect/>
          <a:stretch/>
        </p:blipFill>
        <p:spPr>
          <a:xfrm>
            <a:off x="7910675" y="4073939"/>
            <a:ext cx="1365875" cy="1365875"/>
          </a:xfrm>
          <a:prstGeom prst="rect">
            <a:avLst/>
          </a:prstGeom>
          <a:noFill/>
          <a:ln>
            <a:noFill/>
          </a:ln>
        </p:spPr>
      </p:pic>
      <p:sp>
        <p:nvSpPr>
          <p:cNvPr id="22" name="Google Shape;22;p31"/>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 name="Google Shape;23;p31"/>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24" name="Google Shape;24;p31"/>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lase 2 - 37">
  <p:cSld name="BLANK_1_1">
    <p:spTree>
      <p:nvGrpSpPr>
        <p:cNvPr id="1" name="Shape 25"/>
        <p:cNvGrpSpPr/>
        <p:nvPr/>
      </p:nvGrpSpPr>
      <p:grpSpPr>
        <a:xfrm>
          <a:off x="0" y="0"/>
          <a:ext cx="0" cy="0"/>
          <a:chOff x="0" y="0"/>
          <a:chExt cx="0" cy="0"/>
        </a:xfrm>
      </p:grpSpPr>
      <p:sp>
        <p:nvSpPr>
          <p:cNvPr id="26" name="Google Shape;26;p32"/>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27" name="Google Shape;27;p32"/>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2"/>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2"/>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32"/>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1" name="Google Shape;31;p32"/>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2" name="Google Shape;32;p32"/>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3" name="Google Shape;33;p32"/>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4" name="Google Shape;34;p32"/>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5" name="Google Shape;35;p32"/>
          <p:cNvSpPr txBox="1">
            <a:spLocks noGrp="1"/>
          </p:cNvSpPr>
          <p:nvPr>
            <p:ph type="title" idx="4"/>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6" name="Google Shape;36;p32"/>
          <p:cNvSpPr txBox="1">
            <a:spLocks noGrp="1"/>
          </p:cNvSpPr>
          <p:nvPr>
            <p:ph type="title" idx="5"/>
          </p:nvPr>
        </p:nvSpPr>
        <p:spPr>
          <a:xfrm>
            <a:off x="6130475" y="2159925"/>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7" name="Google Shape;37;p32"/>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8" name="Google Shape;38;p32"/>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39" name="Google Shape;39;p32"/>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40" name="Google Shape;40;p32"/>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41" name="Google Shape;41;p32"/>
          <p:cNvSpPr txBox="1">
            <a:spLocks noGrp="1"/>
          </p:cNvSpPr>
          <p:nvPr>
            <p:ph type="title" idx="6"/>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42" name="Google Shape;42;p32"/>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cepto destacado y explicación">
  <p:cSld name="TITLE_1">
    <p:spTree>
      <p:nvGrpSpPr>
        <p:cNvPr id="1" name="Shape 43"/>
        <p:cNvGrpSpPr/>
        <p:nvPr/>
      </p:nvGrpSpPr>
      <p:grpSpPr>
        <a:xfrm>
          <a:off x="0" y="0"/>
          <a:ext cx="0" cy="0"/>
          <a:chOff x="0" y="0"/>
          <a:chExt cx="0" cy="0"/>
        </a:xfrm>
      </p:grpSpPr>
      <p:sp>
        <p:nvSpPr>
          <p:cNvPr id="44" name="Google Shape;44;p33"/>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33"/>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000"/>
              <a:buFont typeface="Montserrat"/>
              <a:buNone/>
              <a:defRPr sz="4000" b="1">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46" name="Google Shape;46;p33"/>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47" name="Google Shape;47;p33"/>
          <p:cNvPicPr preferRelativeResize="0"/>
          <p:nvPr/>
        </p:nvPicPr>
        <p:blipFill rotWithShape="1">
          <a:blip r:embed="rId2">
            <a:alphaModFix/>
          </a:blip>
          <a:srcRect/>
          <a:stretch/>
        </p:blipFill>
        <p:spPr>
          <a:xfrm>
            <a:off x="7910675" y="4073939"/>
            <a:ext cx="1365875" cy="1365875"/>
          </a:xfrm>
          <a:prstGeom prst="rect">
            <a:avLst/>
          </a:prstGeom>
          <a:noFill/>
          <a:ln>
            <a:noFill/>
          </a:ln>
        </p:spPr>
      </p:pic>
      <p:pic>
        <p:nvPicPr>
          <p:cNvPr id="48" name="Google Shape;48;p33"/>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49" name="Google Shape;49;p33"/>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0"/>
        <p:cNvGrpSpPr/>
        <p:nvPr/>
      </p:nvGrpSpPr>
      <p:grpSpPr>
        <a:xfrm>
          <a:off x="0" y="0"/>
          <a:ext cx="0" cy="0"/>
          <a:chOff x="0" y="0"/>
          <a:chExt cx="0" cy="0"/>
        </a:xfrm>
      </p:grpSpPr>
      <p:sp>
        <p:nvSpPr>
          <p:cNvPr id="51" name="Google Shape;51;p3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34"/>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pic>
        <p:nvPicPr>
          <p:cNvPr id="53" name="Google Shape;53;p34"/>
          <p:cNvPicPr preferRelativeResize="0"/>
          <p:nvPr/>
        </p:nvPicPr>
        <p:blipFill rotWithShape="1">
          <a:blip r:embed="rId2">
            <a:alphaModFix/>
          </a:blip>
          <a:srcRect/>
          <a:stretch/>
        </p:blipFill>
        <p:spPr>
          <a:xfrm>
            <a:off x="8078975" y="4699100"/>
            <a:ext cx="558475" cy="300725"/>
          </a:xfrm>
          <a:prstGeom prst="rect">
            <a:avLst/>
          </a:prstGeom>
          <a:noFill/>
          <a:ln>
            <a:noFill/>
          </a:ln>
        </p:spPr>
      </p:pic>
      <p:sp>
        <p:nvSpPr>
          <p:cNvPr id="54" name="Google Shape;54;p3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5" name="Google Shape;55;p34"/>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56" name="Google Shape;56;p34"/>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57"/>
        <p:cNvGrpSpPr/>
        <p:nvPr/>
      </p:nvGrpSpPr>
      <p:grpSpPr>
        <a:xfrm>
          <a:off x="0" y="0"/>
          <a:ext cx="0" cy="0"/>
          <a:chOff x="0" y="0"/>
          <a:chExt cx="0" cy="0"/>
        </a:xfrm>
      </p:grpSpPr>
      <p:sp>
        <p:nvSpPr>
          <p:cNvPr id="58" name="Google Shape;58;p35"/>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9" name="Google Shape;59;p35"/>
          <p:cNvPicPr preferRelativeResize="0"/>
          <p:nvPr/>
        </p:nvPicPr>
        <p:blipFill rotWithShape="1">
          <a:blip r:embed="rId2">
            <a:alphaModFix/>
          </a:blip>
          <a:srcRect/>
          <a:stretch/>
        </p:blipFill>
        <p:spPr>
          <a:xfrm>
            <a:off x="7910675" y="-260761"/>
            <a:ext cx="1365875" cy="1365875"/>
          </a:xfrm>
          <a:prstGeom prst="rect">
            <a:avLst/>
          </a:prstGeom>
          <a:noFill/>
          <a:ln>
            <a:noFill/>
          </a:ln>
        </p:spPr>
      </p:pic>
      <p:pic>
        <p:nvPicPr>
          <p:cNvPr id="60" name="Google Shape;60;p35"/>
          <p:cNvPicPr preferRelativeResize="0"/>
          <p:nvPr/>
        </p:nvPicPr>
        <p:blipFill rotWithShape="1">
          <a:blip r:embed="rId3">
            <a:alphaModFix/>
          </a:blip>
          <a:srcRect/>
          <a:stretch/>
        </p:blipFill>
        <p:spPr>
          <a:xfrm>
            <a:off x="0" y="5738"/>
            <a:ext cx="1163080" cy="792599"/>
          </a:xfrm>
          <a:prstGeom prst="rect">
            <a:avLst/>
          </a:prstGeom>
          <a:noFill/>
          <a:ln>
            <a:noFill/>
          </a:ln>
        </p:spPr>
      </p:pic>
      <p:pic>
        <p:nvPicPr>
          <p:cNvPr id="61" name="Google Shape;61;p35"/>
          <p:cNvPicPr preferRelativeResize="0"/>
          <p:nvPr/>
        </p:nvPicPr>
        <p:blipFill rotWithShape="1">
          <a:blip r:embed="rId4">
            <a:alphaModFix/>
          </a:blip>
          <a:srcRect/>
          <a:stretch/>
        </p:blipFill>
        <p:spPr>
          <a:xfrm>
            <a:off x="4026135" y="164938"/>
            <a:ext cx="1091725" cy="497100"/>
          </a:xfrm>
          <a:prstGeom prst="rect">
            <a:avLst/>
          </a:prstGeom>
          <a:noFill/>
          <a:ln>
            <a:noFill/>
          </a:ln>
        </p:spPr>
      </p:pic>
      <p:sp>
        <p:nvSpPr>
          <p:cNvPr id="62" name="Google Shape;62;p35"/>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36"/>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36"/>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6" name="Google Shape;66;p3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sp>
        <p:nvSpPr>
          <p:cNvPr id="67" name="Google Shape;67;p3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pic>
        <p:nvPicPr>
          <p:cNvPr id="68" name="Google Shape;68;p36"/>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69" name="Google Shape;69;p36"/>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70" name="Google Shape;70;p36"/>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ágenes o gráficos" type="titleOnly">
  <p:cSld name="TITLE_ONLY">
    <p:spTree>
      <p:nvGrpSpPr>
        <p:cNvPr id="1" name="Shape 71"/>
        <p:cNvGrpSpPr/>
        <p:nvPr/>
      </p:nvGrpSpPr>
      <p:grpSpPr>
        <a:xfrm>
          <a:off x="0" y="0"/>
          <a:ext cx="0" cy="0"/>
          <a:chOff x="0" y="0"/>
          <a:chExt cx="0" cy="0"/>
        </a:xfrm>
      </p:grpSpPr>
      <p:sp>
        <p:nvSpPr>
          <p:cNvPr id="72" name="Google Shape;72;p37"/>
          <p:cNvSpPr txBox="1">
            <a:spLocks noGrp="1"/>
          </p:cNvSpPr>
          <p:nvPr>
            <p:ph type="title"/>
          </p:nvPr>
        </p:nvSpPr>
        <p:spPr>
          <a:xfrm>
            <a:off x="311700" y="-12175"/>
            <a:ext cx="77490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73" name="Google Shape;73;p37"/>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74" name="Google Shape;74;p37"/>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75" name="Google Shape;75;p37"/>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38"/>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38"/>
          <p:cNvSpPr txBox="1">
            <a:spLocks noGrp="1"/>
          </p:cNvSpPr>
          <p:nvPr>
            <p:ph type="title"/>
          </p:nvPr>
        </p:nvSpPr>
        <p:spPr>
          <a:xfrm>
            <a:off x="490250" y="450150"/>
            <a:ext cx="8061000" cy="376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414141"/>
              </a:buClr>
              <a:buSzPts val="4000"/>
              <a:buFont typeface="Montserrat"/>
              <a:buNone/>
              <a:defRPr sz="4000" b="1">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9" name="Google Shape;79;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pic>
        <p:nvPicPr>
          <p:cNvPr id="80" name="Google Shape;80;p38"/>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81" name="Google Shape;81;p38"/>
          <p:cNvPicPr preferRelativeResize="0"/>
          <p:nvPr/>
        </p:nvPicPr>
        <p:blipFill rotWithShape="1">
          <a:blip r:embed="rId3">
            <a:alphaModFix/>
          </a:blip>
          <a:srcRect/>
          <a:stretch/>
        </p:blipFill>
        <p:spPr>
          <a:xfrm>
            <a:off x="7910675" y="4073939"/>
            <a:ext cx="1365875" cy="1365875"/>
          </a:xfrm>
          <a:prstGeom prst="rect">
            <a:avLst/>
          </a:prstGeom>
          <a:noFill/>
          <a:ln>
            <a:noFill/>
          </a:ln>
        </p:spPr>
      </p:pic>
      <p:pic>
        <p:nvPicPr>
          <p:cNvPr id="82" name="Google Shape;82;p38"/>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www.youtube.com/watch?v=2UNrSiKEI8w&amp;list=PLU8oAlHdN5BlvPxziopYZRd55pdqFwkeS&amp;index=25" TargetMode="External"/><Relationship Id="rId3" Type="http://schemas.openxmlformats.org/officeDocument/2006/relationships/hyperlink" Target="https://www.campusmvp.es/recursos/post/los-conceptos-fundamentales-sobre-programacion-orientada-objetos-explicados-de-manera-simple.aspx" TargetMode="External"/><Relationship Id="rId7" Type="http://schemas.openxmlformats.org/officeDocument/2006/relationships/hyperlink" Target="https://www.youtube.com/watch?v=5Ohme4A2Weg&amp;list=PLU8oAlHdN5BlvPxziopYZRd55pdqFwkeS&amp;index=24" TargetMode="External"/><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hyperlink" Target="https://docs.hektorprofe.net/python/funcionalidades-avanzadas/funcion-map/" TargetMode="External"/><Relationship Id="rId11" Type="http://schemas.openxmlformats.org/officeDocument/2006/relationships/hyperlink" Target="https://www.youtube.com/watch?v=xOhz-8PZmw0&amp;ab_channel=yacklyon" TargetMode="External"/><Relationship Id="rId5" Type="http://schemas.openxmlformats.org/officeDocument/2006/relationships/hyperlink" Target="https://docs.python.org/es/3/tutorial/classes.html" TargetMode="External"/><Relationship Id="rId10" Type="http://schemas.openxmlformats.org/officeDocument/2006/relationships/hyperlink" Target="https://www.youtube.com/watch?v=x5CY8fVyYLo&amp;list=PLU8oAlHdN5BlvPxziopYZRd55pdqFwkeS&amp;index=27" TargetMode="External"/><Relationship Id="rId4" Type="http://schemas.openxmlformats.org/officeDocument/2006/relationships/hyperlink" Target="https://kinsta.com/es/blog/programacion-orientada-objetos-python/" TargetMode="External"/><Relationship Id="rId9" Type="http://schemas.openxmlformats.org/officeDocument/2006/relationships/hyperlink" Target="https://www.youtube.com/watch?v=Y_SiIgxc-xI&amp;list=PLU8oAlHdN5BlvPxziopYZRd55pdqFwkeS&amp;index=26"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p>
            <a:pPr marL="0" marR="0" lvl="0" indent="0" algn="ctr" rtl="0">
              <a:lnSpc>
                <a:spcPct val="100000"/>
              </a:lnSpc>
              <a:spcBef>
                <a:spcPts val="0"/>
              </a:spcBef>
              <a:spcAft>
                <a:spcPts val="0"/>
              </a:spcAft>
              <a:buClr>
                <a:srgbClr val="000000"/>
              </a:buClr>
              <a:buSzPts val="3700"/>
              <a:buFont typeface="Arial"/>
              <a:buNone/>
            </a:pPr>
            <a:r>
              <a:rPr lang="es" sz="3700" b="1" i="0" u="none" strike="noStrike" cap="none">
                <a:solidFill>
                  <a:srgbClr val="000000"/>
                </a:solidFill>
                <a:latin typeface="Montserrat"/>
                <a:ea typeface="Montserrat"/>
                <a:cs typeface="Montserrat"/>
                <a:sym typeface="Montserrat"/>
              </a:rPr>
              <a:t>FULL STACK PYTHON</a:t>
            </a:r>
            <a:endParaRPr sz="3700" b="1" i="0" u="none" strike="noStrike" cap="none">
              <a:solidFill>
                <a:srgbClr val="000000"/>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3700"/>
              <a:buFont typeface="Arial"/>
              <a:buNone/>
            </a:pPr>
            <a:r>
              <a:rPr lang="es" sz="3700" b="1" i="0" u="none" strike="noStrike" cap="none">
                <a:solidFill>
                  <a:srgbClr val="000000"/>
                </a:solidFill>
                <a:latin typeface="Montserrat"/>
                <a:ea typeface="Montserrat"/>
                <a:cs typeface="Montserrat"/>
                <a:sym typeface="Montserrat"/>
              </a:rPr>
              <a:t>Clase 29</a:t>
            </a:r>
            <a:endParaRPr sz="3700" b="1" i="0" u="none" strike="noStrike" cap="none">
              <a:solidFill>
                <a:srgbClr val="000000"/>
              </a:solidFill>
              <a:latin typeface="Montserrat"/>
              <a:ea typeface="Montserrat"/>
              <a:cs typeface="Montserrat"/>
              <a:sym typeface="Montserrat"/>
            </a:endParaRPr>
          </a:p>
        </p:txBody>
      </p:sp>
      <p:sp>
        <p:nvSpPr>
          <p:cNvPr id="144" name="Google Shape;144;p1"/>
          <p:cNvSpPr txBo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rgbClr val="000000"/>
              </a:buClr>
              <a:buSzPts val="2500"/>
              <a:buFont typeface="Arial"/>
              <a:buNone/>
            </a:pPr>
            <a:r>
              <a:rPr lang="es" sz="2500" b="0" i="0" u="none" strike="noStrike" cap="none">
                <a:solidFill>
                  <a:srgbClr val="595959"/>
                </a:solidFill>
                <a:latin typeface="Montserrat Medium"/>
                <a:ea typeface="Montserrat Medium"/>
                <a:cs typeface="Montserrat Medium"/>
                <a:sym typeface="Montserrat Medium"/>
              </a:rPr>
              <a:t>PYTHON 5</a:t>
            </a:r>
            <a:endParaRPr sz="2500" b="0" i="0" u="none" strike="noStrike" cap="none">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Objetos | Atributos y métodos - Ejemplo</a:t>
            </a:r>
            <a:endParaRPr/>
          </a:p>
        </p:txBody>
      </p:sp>
      <p:pic>
        <p:nvPicPr>
          <p:cNvPr id="219" name="Google Shape;219;p10"/>
          <p:cNvPicPr preferRelativeResize="0"/>
          <p:nvPr/>
        </p:nvPicPr>
        <p:blipFill rotWithShape="1">
          <a:blip r:embed="rId3">
            <a:alphaModFix/>
          </a:blip>
          <a:srcRect/>
          <a:stretch/>
        </p:blipFill>
        <p:spPr>
          <a:xfrm>
            <a:off x="1812423" y="1377100"/>
            <a:ext cx="5748300" cy="3322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1"/>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Objetos | Atributos y métodos - Ejemplo</a:t>
            </a:r>
            <a:endParaRPr/>
          </a:p>
        </p:txBody>
      </p:sp>
      <p:sp>
        <p:nvSpPr>
          <p:cNvPr id="225" name="Google Shape;225;p11"/>
          <p:cNvSpPr txBox="1"/>
          <p:nvPr/>
        </p:nvSpPr>
        <p:spPr>
          <a:xfrm>
            <a:off x="436425" y="1281700"/>
            <a:ext cx="8279700" cy="3275400"/>
          </a:xfrm>
          <a:prstGeom prst="rect">
            <a:avLst/>
          </a:prstGeom>
          <a:noFill/>
          <a:ln>
            <a:noFill/>
          </a:ln>
        </p:spPr>
        <p:txBody>
          <a:bodyPr spcFirstLastPara="1" wrap="square" lIns="0" tIns="91425" rIns="0" bIns="91425" anchor="t" anchorCtr="0">
            <a:normAutofit lnSpcReduction="10000"/>
          </a:bodyPr>
          <a:lstStyle/>
          <a:p>
            <a:pPr marL="0" marR="0" lvl="0" indent="0" algn="l" rtl="0">
              <a:lnSpc>
                <a:spcPct val="115000"/>
              </a:lnSpc>
              <a:spcBef>
                <a:spcPts val="1199"/>
              </a:spcBef>
              <a:spcAft>
                <a:spcPts val="0"/>
              </a:spcAft>
              <a:buClr>
                <a:srgbClr val="000000"/>
              </a:buClr>
              <a:buSzPts val="1682"/>
              <a:buFont typeface="Arial"/>
              <a:buNone/>
            </a:pPr>
            <a:r>
              <a:rPr lang="es" sz="1682" b="0" i="0" u="none" strike="noStrike" cap="none">
                <a:solidFill>
                  <a:schemeClr val="dk2"/>
                </a:solidFill>
                <a:latin typeface="Montserrat"/>
                <a:ea typeface="Montserrat"/>
                <a:cs typeface="Montserrat"/>
                <a:sym typeface="Montserrat"/>
              </a:rPr>
              <a:t>Los objetos de la clase Bicicleta comparten atributos y métodos:</a:t>
            </a:r>
            <a:endParaRPr sz="1682" b="0" i="0" u="none" strike="noStrike" cap="none">
              <a:solidFill>
                <a:schemeClr val="dk2"/>
              </a:solidFill>
              <a:latin typeface="Montserrat"/>
              <a:ea typeface="Montserrat"/>
              <a:cs typeface="Montserrat"/>
              <a:sym typeface="Montserrat"/>
            </a:endParaRPr>
          </a:p>
          <a:p>
            <a:pPr marL="457200" marR="0" lvl="0" indent="-335429" algn="l" rtl="0">
              <a:lnSpc>
                <a:spcPct val="115000"/>
              </a:lnSpc>
              <a:spcBef>
                <a:spcPts val="1199"/>
              </a:spcBef>
              <a:spcAft>
                <a:spcPts val="0"/>
              </a:spcAft>
              <a:buClr>
                <a:schemeClr val="dk2"/>
              </a:buClr>
              <a:buSzPts val="1682"/>
              <a:buFont typeface="Montserrat"/>
              <a:buChar char="●"/>
            </a:pPr>
            <a:r>
              <a:rPr lang="es" sz="1682" b="0" i="0" u="none" strike="noStrike" cap="none">
                <a:solidFill>
                  <a:schemeClr val="dk2"/>
                </a:solidFill>
                <a:latin typeface="Montserrat"/>
                <a:ea typeface="Montserrat"/>
                <a:cs typeface="Montserrat"/>
                <a:sym typeface="Montserrat"/>
              </a:rPr>
              <a:t>Los</a:t>
            </a:r>
            <a:r>
              <a:rPr lang="es" sz="1682" b="1" i="0" u="none" strike="noStrike" cap="none">
                <a:solidFill>
                  <a:schemeClr val="dk2"/>
                </a:solidFill>
                <a:latin typeface="Montserrat"/>
                <a:ea typeface="Montserrat"/>
                <a:cs typeface="Montserrat"/>
                <a:sym typeface="Montserrat"/>
              </a:rPr>
              <a:t> atributos</a:t>
            </a:r>
            <a:r>
              <a:rPr lang="es" sz="1682" b="0" i="0" u="none" strike="noStrike" cap="none">
                <a:solidFill>
                  <a:schemeClr val="dk2"/>
                </a:solidFill>
                <a:latin typeface="Montserrat"/>
                <a:ea typeface="Montserrat"/>
                <a:cs typeface="Montserrat"/>
                <a:sym typeface="Montserrat"/>
              </a:rPr>
              <a:t> </a:t>
            </a:r>
            <a:r>
              <a:rPr lang="es" sz="1682" b="0" i="1" u="none" strike="noStrike" cap="none">
                <a:solidFill>
                  <a:schemeClr val="dk2"/>
                </a:solidFill>
                <a:latin typeface="Montserrat"/>
                <a:ea typeface="Montserrat"/>
                <a:cs typeface="Montserrat"/>
                <a:sym typeface="Montserrat"/>
              </a:rPr>
              <a:t>tipo_sillin</a:t>
            </a:r>
            <a:r>
              <a:rPr lang="es" sz="1682" b="0" i="0" u="none" strike="noStrike" cap="none">
                <a:solidFill>
                  <a:schemeClr val="dk2"/>
                </a:solidFill>
                <a:latin typeface="Montserrat"/>
                <a:ea typeface="Montserrat"/>
                <a:cs typeface="Montserrat"/>
                <a:sym typeface="Montserrat"/>
              </a:rPr>
              <a:t>, </a:t>
            </a:r>
            <a:r>
              <a:rPr lang="es" sz="1682" b="0" i="1" u="none" strike="noStrike" cap="none">
                <a:solidFill>
                  <a:schemeClr val="dk2"/>
                </a:solidFill>
                <a:latin typeface="Montserrat"/>
                <a:ea typeface="Montserrat"/>
                <a:cs typeface="Montserrat"/>
                <a:sym typeface="Montserrat"/>
              </a:rPr>
              <a:t>num_radios</a:t>
            </a:r>
            <a:r>
              <a:rPr lang="es" sz="1682" b="0" i="0" u="none" strike="noStrike" cap="none">
                <a:solidFill>
                  <a:schemeClr val="dk2"/>
                </a:solidFill>
                <a:latin typeface="Montserrat"/>
                <a:ea typeface="Montserrat"/>
                <a:cs typeface="Montserrat"/>
                <a:sym typeface="Montserrat"/>
              </a:rPr>
              <a:t> y </a:t>
            </a:r>
            <a:r>
              <a:rPr lang="es" sz="1682" b="0" i="1" u="none" strike="noStrike" cap="none">
                <a:solidFill>
                  <a:schemeClr val="dk2"/>
                </a:solidFill>
                <a:latin typeface="Montserrat"/>
                <a:ea typeface="Montserrat"/>
                <a:cs typeface="Montserrat"/>
                <a:sym typeface="Montserrat"/>
              </a:rPr>
              <a:t>diam_rueda</a:t>
            </a:r>
            <a:r>
              <a:rPr lang="es" sz="1682" b="0" i="0" u="none" strike="noStrike" cap="none">
                <a:solidFill>
                  <a:schemeClr val="dk2"/>
                </a:solidFill>
                <a:latin typeface="Montserrat"/>
                <a:ea typeface="Montserrat"/>
                <a:cs typeface="Montserrat"/>
                <a:sym typeface="Montserrat"/>
              </a:rPr>
              <a:t> están presentes en todos los objetos de la clase, pero posiblemente sus valores varían de un objeto Bicicleta a otro. </a:t>
            </a:r>
            <a:endParaRPr sz="1682" b="0" i="0" u="none" strike="noStrike" cap="none">
              <a:solidFill>
                <a:schemeClr val="dk2"/>
              </a:solidFill>
              <a:latin typeface="Montserrat"/>
              <a:ea typeface="Montserrat"/>
              <a:cs typeface="Montserrat"/>
              <a:sym typeface="Montserrat"/>
            </a:endParaRPr>
          </a:p>
          <a:p>
            <a:pPr marL="457200" marR="0" lvl="0" indent="-335429" algn="l" rtl="0">
              <a:lnSpc>
                <a:spcPct val="115000"/>
              </a:lnSpc>
              <a:spcBef>
                <a:spcPts val="0"/>
              </a:spcBef>
              <a:spcAft>
                <a:spcPts val="0"/>
              </a:spcAft>
              <a:buClr>
                <a:schemeClr val="dk2"/>
              </a:buClr>
              <a:buSzPts val="1682"/>
              <a:buFont typeface="Montserrat"/>
              <a:buChar char="●"/>
            </a:pPr>
            <a:r>
              <a:rPr lang="es" sz="1682" b="0" i="0" u="none" strike="noStrike" cap="none">
                <a:solidFill>
                  <a:schemeClr val="dk2"/>
                </a:solidFill>
                <a:latin typeface="Montserrat"/>
                <a:ea typeface="Montserrat"/>
                <a:cs typeface="Montserrat"/>
                <a:sym typeface="Montserrat"/>
              </a:rPr>
              <a:t>Los</a:t>
            </a:r>
            <a:r>
              <a:rPr lang="es" sz="1682" b="1" i="0" u="none" strike="noStrike" cap="none">
                <a:solidFill>
                  <a:schemeClr val="dk2"/>
                </a:solidFill>
                <a:latin typeface="Montserrat"/>
                <a:ea typeface="Montserrat"/>
                <a:cs typeface="Montserrat"/>
                <a:sym typeface="Montserrat"/>
              </a:rPr>
              <a:t> métodos </a:t>
            </a:r>
            <a:r>
              <a:rPr lang="es" sz="1682" b="0" i="1" u="none" strike="noStrike" cap="none">
                <a:solidFill>
                  <a:schemeClr val="dk2"/>
                </a:solidFill>
                <a:latin typeface="Montserrat"/>
                <a:ea typeface="Montserrat"/>
                <a:cs typeface="Montserrat"/>
                <a:sym typeface="Montserrat"/>
              </a:rPr>
              <a:t>frenar</a:t>
            </a:r>
            <a:r>
              <a:rPr lang="es" sz="1682" b="0" i="0" u="none" strike="noStrike" cap="none">
                <a:solidFill>
                  <a:schemeClr val="dk2"/>
                </a:solidFill>
                <a:latin typeface="Montserrat"/>
                <a:ea typeface="Montserrat"/>
                <a:cs typeface="Montserrat"/>
                <a:sym typeface="Montserrat"/>
              </a:rPr>
              <a:t>, </a:t>
            </a:r>
            <a:r>
              <a:rPr lang="es" sz="1682" b="0" i="1" u="none" strike="noStrike" cap="none">
                <a:solidFill>
                  <a:schemeClr val="dk2"/>
                </a:solidFill>
                <a:latin typeface="Montserrat"/>
                <a:ea typeface="Montserrat"/>
                <a:cs typeface="Montserrat"/>
                <a:sym typeface="Montserrat"/>
              </a:rPr>
              <a:t>girar</a:t>
            </a:r>
            <a:r>
              <a:rPr lang="es" sz="1682" b="0" i="0" u="none" strike="noStrike" cap="none">
                <a:solidFill>
                  <a:schemeClr val="dk2"/>
                </a:solidFill>
                <a:latin typeface="Montserrat"/>
                <a:ea typeface="Montserrat"/>
                <a:cs typeface="Montserrat"/>
                <a:sym typeface="Montserrat"/>
              </a:rPr>
              <a:t> y </a:t>
            </a:r>
            <a:r>
              <a:rPr lang="es" sz="1682" b="0" i="1" u="none" strike="noStrike" cap="none">
                <a:solidFill>
                  <a:schemeClr val="dk2"/>
                </a:solidFill>
                <a:latin typeface="Montserrat"/>
                <a:ea typeface="Montserrat"/>
                <a:cs typeface="Montserrat"/>
                <a:sym typeface="Montserrat"/>
              </a:rPr>
              <a:t>pedalear</a:t>
            </a:r>
            <a:r>
              <a:rPr lang="es" sz="1682" b="0" i="0" u="none" strike="noStrike" cap="none">
                <a:solidFill>
                  <a:schemeClr val="dk2"/>
                </a:solidFill>
                <a:latin typeface="Montserrat"/>
                <a:ea typeface="Montserrat"/>
                <a:cs typeface="Montserrat"/>
                <a:sym typeface="Montserrat"/>
              </a:rPr>
              <a:t> son compartidos por todas las instancias que se crean a partir de la clase bicicleta. Pero en cada instancia se invocan cuando sea necesario: no todas las instancias van a frenar o acelerar al mismo tiempo.</a:t>
            </a:r>
            <a:endParaRPr sz="1682" b="0" i="0" u="none" strike="noStrike" cap="none">
              <a:solidFill>
                <a:schemeClr val="dk2"/>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82"/>
              <a:buFont typeface="Arial"/>
              <a:buNone/>
            </a:pPr>
            <a:r>
              <a:rPr lang="es" sz="1682" b="0" i="0" u="none" strike="noStrike" cap="none">
                <a:solidFill>
                  <a:schemeClr val="dk2"/>
                </a:solidFill>
                <a:latin typeface="Montserrat"/>
                <a:ea typeface="Montserrat"/>
                <a:cs typeface="Montserrat"/>
                <a:sym typeface="Montserrat"/>
              </a:rPr>
              <a:t>Resumiendo, estas características están presentes en todas las bicicletas creadas a partir de la “plantilla” Bicicleta.</a:t>
            </a:r>
            <a:endParaRPr sz="1682"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Clases | Definición</a:t>
            </a:r>
            <a:endParaRPr/>
          </a:p>
        </p:txBody>
      </p:sp>
      <p:sp>
        <p:nvSpPr>
          <p:cNvPr id="231" name="Google Shape;231;p12"/>
          <p:cNvSpPr txBox="1"/>
          <p:nvPr/>
        </p:nvSpPr>
        <p:spPr>
          <a:xfrm>
            <a:off x="436425" y="1281700"/>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00000"/>
              </a:lnSpc>
              <a:spcBef>
                <a:spcPts val="0"/>
              </a:spcBef>
              <a:spcAft>
                <a:spcPts val="0"/>
              </a:spcAft>
              <a:buClr>
                <a:schemeClr val="dk1"/>
              </a:buClr>
              <a:buSzPts val="1100"/>
              <a:buFont typeface="Arial"/>
              <a:buNone/>
            </a:pPr>
            <a:r>
              <a:rPr lang="es" sz="1650" b="0" i="0" u="none" strike="noStrike" cap="none">
                <a:solidFill>
                  <a:schemeClr val="dk2"/>
                </a:solidFill>
                <a:latin typeface="Montserrat"/>
                <a:ea typeface="Montserrat"/>
                <a:cs typeface="Montserrat"/>
                <a:sym typeface="Montserrat"/>
              </a:rPr>
              <a:t>Los nombres de las clases se escriben camelCase. Se definen con la palabra clave </a:t>
            </a:r>
            <a:r>
              <a:rPr lang="es" sz="1650" b="1" i="0" u="none" strike="noStrike" cap="none">
                <a:solidFill>
                  <a:schemeClr val="dk2"/>
                </a:solidFill>
                <a:latin typeface="Montserrat"/>
                <a:ea typeface="Montserrat"/>
                <a:cs typeface="Montserrat"/>
                <a:sym typeface="Montserrat"/>
              </a:rPr>
              <a:t>class</a:t>
            </a:r>
            <a:r>
              <a:rPr lang="es" sz="1650" b="0" i="0" u="none" strike="noStrike" cap="none">
                <a:solidFill>
                  <a:schemeClr val="dk2"/>
                </a:solidFill>
                <a:latin typeface="Montserrat"/>
                <a:ea typeface="Montserrat"/>
                <a:cs typeface="Montserrat"/>
                <a:sym typeface="Montserrat"/>
              </a:rPr>
              <a:t>, seguida del nombre de la clase y dos puntos. Los objetos se declaran como variables, y se accede a sus atributos utilizando la notación punto:</a:t>
            </a:r>
            <a:endParaRPr sz="16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chemeClr val="dk1"/>
              </a:buClr>
              <a:buSzPts val="1100"/>
              <a:buFont typeface="Arial"/>
              <a:buNone/>
            </a:pPr>
            <a:endParaRPr sz="16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82"/>
              <a:buFont typeface="Arial"/>
              <a:buNone/>
            </a:pPr>
            <a:endParaRPr sz="1682" b="0" i="0" u="none" strike="noStrike" cap="none">
              <a:solidFill>
                <a:srgbClr val="595959"/>
              </a:solidFill>
              <a:latin typeface="Montserrat"/>
              <a:ea typeface="Montserrat"/>
              <a:cs typeface="Montserrat"/>
              <a:sym typeface="Montserrat"/>
            </a:endParaRPr>
          </a:p>
        </p:txBody>
      </p:sp>
      <p:sp>
        <p:nvSpPr>
          <p:cNvPr id="232" name="Google Shape;232;p12"/>
          <p:cNvSpPr/>
          <p:nvPr/>
        </p:nvSpPr>
        <p:spPr>
          <a:xfrm>
            <a:off x="2229750" y="2614000"/>
            <a:ext cx="4684500" cy="19431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Definimos la clase Persona</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class</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Persona</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Atributo, presente en todos</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los objetos que pertenecen a la clase</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piernas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2</a:t>
            </a:r>
            <a:endParaRPr sz="1200" b="0" i="0" u="none" strike="noStrike" cap="none">
              <a:solidFill>
                <a:srgbClr val="F39C1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Instanciamos un objeto de la clase Persona</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juan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Persona</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Imprimimos un atributo del objeto</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(juan.piernas)  </a:t>
            </a:r>
            <a:r>
              <a:rPr lang="es" sz="1200" b="0" i="0" u="none" strike="noStrike" cap="none">
                <a:solidFill>
                  <a:srgbClr val="5F6167"/>
                </a:solidFill>
                <a:highlight>
                  <a:srgbClr val="23262E"/>
                </a:highlight>
                <a:latin typeface="Consolas"/>
                <a:ea typeface="Consolas"/>
                <a:cs typeface="Consolas"/>
                <a:sym typeface="Consolas"/>
              </a:rPr>
              <a:t># 2</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5F6167"/>
              </a:solidFill>
              <a:highlight>
                <a:srgbClr val="23262E"/>
              </a:highlight>
              <a:latin typeface="Consolas"/>
              <a:ea typeface="Consolas"/>
              <a:cs typeface="Consolas"/>
              <a:sym typeface="Consolas"/>
            </a:endParaRPr>
          </a:p>
        </p:txBody>
      </p:sp>
      <p:sp>
        <p:nvSpPr>
          <p:cNvPr id="233" name="Google Shape;233;p12"/>
          <p:cNvSpPr/>
          <p:nvPr/>
        </p:nvSpPr>
        <p:spPr>
          <a:xfrm>
            <a:off x="2229750" y="2385100"/>
            <a:ext cx="46845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Creación de una clase y un objeto:</a:t>
            </a:r>
            <a:endParaRPr sz="1400" b="0" i="0" u="none" strike="noStrike" cap="none">
              <a:solidFill>
                <a:schemeClr val="dk2"/>
              </a:solidFill>
              <a:latin typeface="Montserrat"/>
              <a:ea typeface="Montserrat"/>
              <a:cs typeface="Montserrat"/>
              <a:sym typeface="Montserrat"/>
            </a:endParaRPr>
          </a:p>
        </p:txBody>
      </p:sp>
      <p:cxnSp>
        <p:nvCxnSpPr>
          <p:cNvPr id="234" name="Google Shape;234;p12"/>
          <p:cNvCxnSpPr/>
          <p:nvPr/>
        </p:nvCxnSpPr>
        <p:spPr>
          <a:xfrm>
            <a:off x="1690638" y="2951875"/>
            <a:ext cx="539100" cy="6600"/>
          </a:xfrm>
          <a:prstGeom prst="straightConnector1">
            <a:avLst/>
          </a:prstGeom>
          <a:noFill/>
          <a:ln w="28575" cap="flat" cmpd="sng">
            <a:solidFill>
              <a:schemeClr val="dk2"/>
            </a:solidFill>
            <a:prstDash val="solid"/>
            <a:round/>
            <a:headEnd type="none" w="sm" len="sm"/>
            <a:tailEnd type="triangle" w="med" len="med"/>
          </a:ln>
        </p:spPr>
      </p:cxnSp>
      <p:sp>
        <p:nvSpPr>
          <p:cNvPr id="235" name="Google Shape;235;p12"/>
          <p:cNvSpPr/>
          <p:nvPr/>
        </p:nvSpPr>
        <p:spPr>
          <a:xfrm>
            <a:off x="632125" y="2775613"/>
            <a:ext cx="1087200" cy="360000"/>
          </a:xfrm>
          <a:prstGeom prst="flowChartAlternateProcess">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 sz="1100" b="0" i="0" u="none" strike="noStrike" cap="none">
                <a:solidFill>
                  <a:schemeClr val="dk2"/>
                </a:solidFill>
                <a:latin typeface="Montserrat"/>
                <a:ea typeface="Montserrat"/>
                <a:cs typeface="Montserrat"/>
                <a:sym typeface="Montserrat"/>
              </a:rPr>
              <a:t>Clase</a:t>
            </a:r>
            <a:endParaRPr sz="1100" b="0" i="0" u="none" strike="noStrike" cap="none">
              <a:solidFill>
                <a:schemeClr val="dk2"/>
              </a:solidFill>
              <a:latin typeface="Montserrat"/>
              <a:ea typeface="Montserrat"/>
              <a:cs typeface="Montserrat"/>
              <a:sym typeface="Montserrat"/>
            </a:endParaRPr>
          </a:p>
        </p:txBody>
      </p:sp>
      <p:cxnSp>
        <p:nvCxnSpPr>
          <p:cNvPr id="236" name="Google Shape;236;p12"/>
          <p:cNvCxnSpPr>
            <a:stCxn id="237" idx="3"/>
          </p:cNvCxnSpPr>
          <p:nvPr/>
        </p:nvCxnSpPr>
        <p:spPr>
          <a:xfrm>
            <a:off x="1719325" y="3666363"/>
            <a:ext cx="501300" cy="352500"/>
          </a:xfrm>
          <a:prstGeom prst="straightConnector1">
            <a:avLst/>
          </a:prstGeom>
          <a:noFill/>
          <a:ln w="28575" cap="flat" cmpd="sng">
            <a:solidFill>
              <a:schemeClr val="dk2"/>
            </a:solidFill>
            <a:prstDash val="solid"/>
            <a:round/>
            <a:headEnd type="none" w="sm" len="sm"/>
            <a:tailEnd type="triangle" w="med" len="med"/>
          </a:ln>
        </p:spPr>
      </p:cxnSp>
      <p:sp>
        <p:nvSpPr>
          <p:cNvPr id="237" name="Google Shape;237;p12"/>
          <p:cNvSpPr/>
          <p:nvPr/>
        </p:nvSpPr>
        <p:spPr>
          <a:xfrm>
            <a:off x="632125" y="3486363"/>
            <a:ext cx="1087200" cy="360000"/>
          </a:xfrm>
          <a:prstGeom prst="flowChartAlternateProcess">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 sz="1100" b="0" i="0" u="none" strike="noStrike" cap="none">
                <a:solidFill>
                  <a:schemeClr val="dk2"/>
                </a:solidFill>
                <a:latin typeface="Montserrat"/>
                <a:ea typeface="Montserrat"/>
                <a:cs typeface="Montserrat"/>
                <a:sym typeface="Montserrat"/>
              </a:rPr>
              <a:t>Objeto</a:t>
            </a:r>
            <a:endParaRPr sz="1100" b="0" i="0" u="none" strike="noStrike" cap="none">
              <a:solidFill>
                <a:schemeClr val="dk2"/>
              </a:solidFill>
              <a:latin typeface="Montserrat"/>
              <a:ea typeface="Montserrat"/>
              <a:cs typeface="Montserrat"/>
              <a:sym typeface="Montserrat"/>
            </a:endParaRPr>
          </a:p>
        </p:txBody>
      </p:sp>
      <p:sp>
        <p:nvSpPr>
          <p:cNvPr id="238" name="Google Shape;238;p12"/>
          <p:cNvSpPr/>
          <p:nvPr/>
        </p:nvSpPr>
        <p:spPr>
          <a:xfrm>
            <a:off x="632125" y="4018875"/>
            <a:ext cx="1087200" cy="538200"/>
          </a:xfrm>
          <a:prstGeom prst="flowChartAlternateProcess">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 sz="1100" b="0" i="0" u="none" strike="noStrike" cap="none">
                <a:solidFill>
                  <a:schemeClr val="dk2"/>
                </a:solidFill>
                <a:latin typeface="Montserrat"/>
                <a:ea typeface="Montserrat"/>
                <a:cs typeface="Montserrat"/>
                <a:sym typeface="Montserrat"/>
              </a:rPr>
              <a:t>Notación punto</a:t>
            </a:r>
            <a:endParaRPr sz="1100" b="0" i="0" u="none" strike="noStrike" cap="none">
              <a:solidFill>
                <a:schemeClr val="dk2"/>
              </a:solidFill>
              <a:latin typeface="Montserrat"/>
              <a:ea typeface="Montserrat"/>
              <a:cs typeface="Montserrat"/>
              <a:sym typeface="Montserrat"/>
            </a:endParaRPr>
          </a:p>
        </p:txBody>
      </p:sp>
      <p:cxnSp>
        <p:nvCxnSpPr>
          <p:cNvPr id="239" name="Google Shape;239;p12"/>
          <p:cNvCxnSpPr>
            <a:stCxn id="238" idx="3"/>
          </p:cNvCxnSpPr>
          <p:nvPr/>
        </p:nvCxnSpPr>
        <p:spPr>
          <a:xfrm>
            <a:off x="1719325" y="4287975"/>
            <a:ext cx="510300" cy="92400"/>
          </a:xfrm>
          <a:prstGeom prst="straightConnector1">
            <a:avLst/>
          </a:prstGeom>
          <a:noFill/>
          <a:ln w="28575" cap="flat" cmpd="sng">
            <a:solidFill>
              <a:schemeClr val="dk2"/>
            </a:solidFill>
            <a:prstDash val="solid"/>
            <a:round/>
            <a:headEnd type="none" w="sm" len="sm"/>
            <a:tailEnd type="triangle" w="med" len="med"/>
          </a:ln>
        </p:spPr>
      </p:cxnSp>
      <p:cxnSp>
        <p:nvCxnSpPr>
          <p:cNvPr id="240" name="Google Shape;240;p12"/>
          <p:cNvCxnSpPr>
            <a:stCxn id="241" idx="1"/>
          </p:cNvCxnSpPr>
          <p:nvPr/>
        </p:nvCxnSpPr>
        <p:spPr>
          <a:xfrm rot="10800000">
            <a:off x="3639100" y="3517438"/>
            <a:ext cx="856200" cy="68100"/>
          </a:xfrm>
          <a:prstGeom prst="straightConnector1">
            <a:avLst/>
          </a:prstGeom>
          <a:noFill/>
          <a:ln w="28575" cap="flat" cmpd="sng">
            <a:solidFill>
              <a:schemeClr val="dk2"/>
            </a:solidFill>
            <a:prstDash val="solid"/>
            <a:round/>
            <a:headEnd type="none" w="sm" len="sm"/>
            <a:tailEnd type="triangle" w="med" len="med"/>
          </a:ln>
        </p:spPr>
      </p:cxnSp>
      <p:sp>
        <p:nvSpPr>
          <p:cNvPr id="241" name="Google Shape;241;p12"/>
          <p:cNvSpPr/>
          <p:nvPr/>
        </p:nvSpPr>
        <p:spPr>
          <a:xfrm>
            <a:off x="4495300" y="3405538"/>
            <a:ext cx="1087200" cy="360000"/>
          </a:xfrm>
          <a:prstGeom prst="flowChartAlternateProcess">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 sz="1100" b="0" i="0" u="none" strike="noStrike" cap="none">
                <a:solidFill>
                  <a:schemeClr val="dk2"/>
                </a:solidFill>
                <a:latin typeface="Montserrat"/>
                <a:ea typeface="Montserrat"/>
                <a:cs typeface="Montserrat"/>
                <a:sym typeface="Montserrat"/>
              </a:rPr>
              <a:t>Atributo</a:t>
            </a:r>
            <a:endParaRPr sz="11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Clases | Definición</a:t>
            </a:r>
            <a:endParaRPr/>
          </a:p>
        </p:txBody>
      </p:sp>
      <p:sp>
        <p:nvSpPr>
          <p:cNvPr id="247" name="Google Shape;247;p13"/>
          <p:cNvSpPr txBox="1"/>
          <p:nvPr/>
        </p:nvSpPr>
        <p:spPr>
          <a:xfrm>
            <a:off x="436425" y="1281700"/>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00000"/>
              </a:lnSpc>
              <a:spcBef>
                <a:spcPts val="0"/>
              </a:spcBef>
              <a:spcAft>
                <a:spcPts val="0"/>
              </a:spcAft>
              <a:buClr>
                <a:schemeClr val="dk1"/>
              </a:buClr>
              <a:buSzPts val="1100"/>
              <a:buFont typeface="Arial"/>
              <a:buNone/>
            </a:pPr>
            <a:r>
              <a:rPr lang="es" sz="1650" b="0" i="0" u="none" strike="noStrike" cap="none">
                <a:solidFill>
                  <a:schemeClr val="dk2"/>
                </a:solidFill>
                <a:latin typeface="Montserrat"/>
                <a:ea typeface="Montserrat"/>
                <a:cs typeface="Montserrat"/>
                <a:sym typeface="Montserrat"/>
              </a:rPr>
              <a:t>Los objetos pueden tener sus propios atributos, llamados </a:t>
            </a:r>
            <a:r>
              <a:rPr lang="es" sz="1650" b="1" i="0" u="none" strike="noStrike" cap="none">
                <a:solidFill>
                  <a:schemeClr val="dk2"/>
                </a:solidFill>
                <a:latin typeface="Montserrat"/>
                <a:ea typeface="Montserrat"/>
                <a:cs typeface="Montserrat"/>
                <a:sym typeface="Montserrat"/>
              </a:rPr>
              <a:t>atributos de instancia</a:t>
            </a:r>
            <a:r>
              <a:rPr lang="es" sz="1650" b="0" i="0" u="none" strike="noStrike" cap="none">
                <a:solidFill>
                  <a:schemeClr val="dk2"/>
                </a:solidFill>
                <a:latin typeface="Montserrat"/>
                <a:ea typeface="Montserrat"/>
                <a:cs typeface="Montserrat"/>
                <a:sym typeface="Montserrat"/>
              </a:rPr>
              <a:t>. Una manera de crearlos es usar directamente la notación punto:</a:t>
            </a:r>
            <a:endParaRPr sz="1650" b="0" i="0" u="none" strike="noStrike" cap="none">
              <a:solidFill>
                <a:schemeClr val="dk2"/>
              </a:solidFill>
              <a:latin typeface="Arial"/>
              <a:ea typeface="Arial"/>
              <a:cs typeface="Arial"/>
              <a:sym typeface="Arial"/>
            </a:endParaRPr>
          </a:p>
          <a:p>
            <a:pPr marL="0" marR="0" lvl="0" indent="0" algn="l" rtl="0">
              <a:lnSpc>
                <a:spcPct val="115000"/>
              </a:lnSpc>
              <a:spcBef>
                <a:spcPts val="1199"/>
              </a:spcBef>
              <a:spcAft>
                <a:spcPts val="0"/>
              </a:spcAft>
              <a:buClr>
                <a:schemeClr val="dk1"/>
              </a:buClr>
              <a:buSzPts val="1100"/>
              <a:buFont typeface="Arial"/>
              <a:buNone/>
            </a:pPr>
            <a:endParaRPr sz="16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chemeClr val="dk1"/>
              </a:buClr>
              <a:buSzPts val="1100"/>
              <a:buFont typeface="Arial"/>
              <a:buNone/>
            </a:pPr>
            <a:endParaRPr sz="16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82"/>
              <a:buFont typeface="Arial"/>
              <a:buNone/>
            </a:pPr>
            <a:endParaRPr sz="1682" b="0" i="0" u="none" strike="noStrike" cap="none">
              <a:solidFill>
                <a:srgbClr val="595959"/>
              </a:solidFill>
              <a:latin typeface="Montserrat"/>
              <a:ea typeface="Montserrat"/>
              <a:cs typeface="Montserrat"/>
              <a:sym typeface="Montserrat"/>
            </a:endParaRPr>
          </a:p>
        </p:txBody>
      </p:sp>
      <p:sp>
        <p:nvSpPr>
          <p:cNvPr id="248" name="Google Shape;248;p13"/>
          <p:cNvSpPr/>
          <p:nvPr/>
        </p:nvSpPr>
        <p:spPr>
          <a:xfrm>
            <a:off x="3028575" y="2348875"/>
            <a:ext cx="4684500" cy="18489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class</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Persona</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piernas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2</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Atributo de clase</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Instanciamos un objeto de la clase Persona</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juan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Persona</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creamos un atributo para el objeto</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juan.edad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34</a:t>
            </a:r>
            <a:endParaRPr sz="1200" b="0" i="0" u="none" strike="noStrike" cap="none">
              <a:solidFill>
                <a:srgbClr val="F39C1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Mostramos el atributo creado</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(juan.edad)  </a:t>
            </a:r>
            <a:r>
              <a:rPr lang="es" sz="1200" b="0" i="0" u="none" strike="noStrike" cap="none">
                <a:solidFill>
                  <a:srgbClr val="5F6167"/>
                </a:solidFill>
                <a:highlight>
                  <a:srgbClr val="23262E"/>
                </a:highlight>
                <a:latin typeface="Consolas"/>
                <a:ea typeface="Consolas"/>
                <a:cs typeface="Consolas"/>
                <a:sym typeface="Consolas"/>
              </a:rPr>
              <a:t># 34</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C74DED"/>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5F6167"/>
              </a:solidFill>
              <a:highlight>
                <a:srgbClr val="23262E"/>
              </a:highlight>
              <a:latin typeface="Consolas"/>
              <a:ea typeface="Consolas"/>
              <a:cs typeface="Consolas"/>
              <a:sym typeface="Consolas"/>
            </a:endParaRPr>
          </a:p>
        </p:txBody>
      </p:sp>
      <p:sp>
        <p:nvSpPr>
          <p:cNvPr id="249" name="Google Shape;249;p13"/>
          <p:cNvSpPr/>
          <p:nvPr/>
        </p:nvSpPr>
        <p:spPr>
          <a:xfrm>
            <a:off x="3028563" y="2119975"/>
            <a:ext cx="46845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Creación de atributos de instancia:</a:t>
            </a:r>
            <a:endParaRPr sz="1400" b="0" i="0" u="none" strike="noStrike" cap="none">
              <a:solidFill>
                <a:schemeClr val="dk2"/>
              </a:solidFill>
              <a:latin typeface="Montserrat"/>
              <a:ea typeface="Montserrat"/>
              <a:cs typeface="Montserrat"/>
              <a:sym typeface="Montserrat"/>
            </a:endParaRPr>
          </a:p>
        </p:txBody>
      </p:sp>
      <p:sp>
        <p:nvSpPr>
          <p:cNvPr id="250" name="Google Shape;250;p13"/>
          <p:cNvSpPr txBox="1">
            <a:spLocks noGrp="1"/>
          </p:cNvSpPr>
          <p:nvPr>
            <p:ph type="body" idx="1"/>
          </p:nvPr>
        </p:nvSpPr>
        <p:spPr>
          <a:xfrm>
            <a:off x="423300" y="4146925"/>
            <a:ext cx="8280000" cy="378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 sz="1650"/>
              <a:t>Pero veremos que existe una manera más ordenada de hacer esto.</a:t>
            </a:r>
            <a:endParaRPr sz="1650"/>
          </a:p>
        </p:txBody>
      </p:sp>
      <p:cxnSp>
        <p:nvCxnSpPr>
          <p:cNvPr id="251" name="Google Shape;251;p13"/>
          <p:cNvCxnSpPr/>
          <p:nvPr/>
        </p:nvCxnSpPr>
        <p:spPr>
          <a:xfrm>
            <a:off x="2489450" y="2525125"/>
            <a:ext cx="539100" cy="6600"/>
          </a:xfrm>
          <a:prstGeom prst="straightConnector1">
            <a:avLst/>
          </a:prstGeom>
          <a:noFill/>
          <a:ln w="28575" cap="flat" cmpd="sng">
            <a:solidFill>
              <a:schemeClr val="dk2"/>
            </a:solidFill>
            <a:prstDash val="solid"/>
            <a:round/>
            <a:headEnd type="none" w="sm" len="sm"/>
            <a:tailEnd type="triangle" w="med" len="med"/>
          </a:ln>
        </p:spPr>
      </p:cxnSp>
      <p:sp>
        <p:nvSpPr>
          <p:cNvPr id="252" name="Google Shape;252;p13"/>
          <p:cNvSpPr/>
          <p:nvPr/>
        </p:nvSpPr>
        <p:spPr>
          <a:xfrm>
            <a:off x="1430938" y="2348863"/>
            <a:ext cx="1087200" cy="360000"/>
          </a:xfrm>
          <a:prstGeom prst="flowChartAlternateProcess">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 sz="1100" b="0" i="0" u="none" strike="noStrike" cap="none">
                <a:solidFill>
                  <a:schemeClr val="dk2"/>
                </a:solidFill>
                <a:latin typeface="Montserrat"/>
                <a:ea typeface="Montserrat"/>
                <a:cs typeface="Montserrat"/>
                <a:sym typeface="Montserrat"/>
              </a:rPr>
              <a:t>Clase</a:t>
            </a:r>
            <a:endParaRPr sz="1100" b="0" i="0" u="none" strike="noStrike" cap="none">
              <a:solidFill>
                <a:schemeClr val="dk2"/>
              </a:solidFill>
              <a:latin typeface="Montserrat"/>
              <a:ea typeface="Montserrat"/>
              <a:cs typeface="Montserrat"/>
              <a:sym typeface="Montserrat"/>
            </a:endParaRPr>
          </a:p>
        </p:txBody>
      </p:sp>
      <p:cxnSp>
        <p:nvCxnSpPr>
          <p:cNvPr id="253" name="Google Shape;253;p13"/>
          <p:cNvCxnSpPr/>
          <p:nvPr/>
        </p:nvCxnSpPr>
        <p:spPr>
          <a:xfrm>
            <a:off x="2489450" y="3240488"/>
            <a:ext cx="539100" cy="6600"/>
          </a:xfrm>
          <a:prstGeom prst="straightConnector1">
            <a:avLst/>
          </a:prstGeom>
          <a:noFill/>
          <a:ln w="28575" cap="flat" cmpd="sng">
            <a:solidFill>
              <a:schemeClr val="dk2"/>
            </a:solidFill>
            <a:prstDash val="solid"/>
            <a:round/>
            <a:headEnd type="none" w="sm" len="sm"/>
            <a:tailEnd type="triangle" w="med" len="med"/>
          </a:ln>
        </p:spPr>
      </p:cxnSp>
      <p:sp>
        <p:nvSpPr>
          <p:cNvPr id="254" name="Google Shape;254;p13"/>
          <p:cNvSpPr/>
          <p:nvPr/>
        </p:nvSpPr>
        <p:spPr>
          <a:xfrm>
            <a:off x="1430938" y="3064225"/>
            <a:ext cx="1087200" cy="360000"/>
          </a:xfrm>
          <a:prstGeom prst="flowChartAlternateProcess">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 sz="1100" b="0" i="0" u="none" strike="noStrike" cap="none">
                <a:solidFill>
                  <a:schemeClr val="dk2"/>
                </a:solidFill>
                <a:latin typeface="Montserrat"/>
                <a:ea typeface="Montserrat"/>
                <a:cs typeface="Montserrat"/>
                <a:sym typeface="Montserrat"/>
              </a:rPr>
              <a:t>Objeto</a:t>
            </a:r>
            <a:endParaRPr sz="1100" b="0" i="0" u="none" strike="noStrike" cap="none">
              <a:solidFill>
                <a:schemeClr val="dk2"/>
              </a:solidFill>
              <a:latin typeface="Montserrat"/>
              <a:ea typeface="Montserrat"/>
              <a:cs typeface="Montserrat"/>
              <a:sym typeface="Montserrat"/>
            </a:endParaRPr>
          </a:p>
        </p:txBody>
      </p:sp>
      <p:cxnSp>
        <p:nvCxnSpPr>
          <p:cNvPr id="255" name="Google Shape;255;p13"/>
          <p:cNvCxnSpPr/>
          <p:nvPr/>
        </p:nvCxnSpPr>
        <p:spPr>
          <a:xfrm rot="10800000" flipH="1">
            <a:off x="2391100" y="3607650"/>
            <a:ext cx="630000" cy="138600"/>
          </a:xfrm>
          <a:prstGeom prst="straightConnector1">
            <a:avLst/>
          </a:prstGeom>
          <a:noFill/>
          <a:ln w="28575" cap="flat" cmpd="sng">
            <a:solidFill>
              <a:schemeClr val="dk2"/>
            </a:solidFill>
            <a:prstDash val="solid"/>
            <a:round/>
            <a:headEnd type="none" w="sm" len="sm"/>
            <a:tailEnd type="triangle" w="med" len="med"/>
          </a:ln>
        </p:spPr>
      </p:cxnSp>
      <p:sp>
        <p:nvSpPr>
          <p:cNvPr id="256" name="Google Shape;256;p13"/>
          <p:cNvSpPr/>
          <p:nvPr/>
        </p:nvSpPr>
        <p:spPr>
          <a:xfrm>
            <a:off x="1430938" y="3463200"/>
            <a:ext cx="1087200" cy="572700"/>
          </a:xfrm>
          <a:prstGeom prst="flowChartAlternateProcess">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 sz="1100" b="0" i="0" u="none" strike="noStrike" cap="none">
                <a:solidFill>
                  <a:schemeClr val="dk2"/>
                </a:solidFill>
                <a:latin typeface="Montserrat"/>
                <a:ea typeface="Montserrat"/>
                <a:cs typeface="Montserrat"/>
                <a:sym typeface="Montserrat"/>
              </a:rPr>
              <a:t>Creamos un atributo</a:t>
            </a:r>
            <a:endParaRPr sz="11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Clases | Atributos de clase</a:t>
            </a:r>
            <a:endParaRPr/>
          </a:p>
        </p:txBody>
      </p:sp>
      <p:sp>
        <p:nvSpPr>
          <p:cNvPr id="262" name="Google Shape;262;p14"/>
          <p:cNvSpPr txBox="1"/>
          <p:nvPr/>
        </p:nvSpPr>
        <p:spPr>
          <a:xfrm>
            <a:off x="436425" y="1281700"/>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00000"/>
              </a:lnSpc>
              <a:spcBef>
                <a:spcPts val="0"/>
              </a:spcBef>
              <a:spcAft>
                <a:spcPts val="0"/>
              </a:spcAft>
              <a:buClr>
                <a:schemeClr val="dk1"/>
              </a:buClr>
              <a:buSzPts val="1100"/>
              <a:buFont typeface="Arial"/>
              <a:buNone/>
            </a:pPr>
            <a:r>
              <a:rPr lang="es" sz="1650" b="0" i="0" u="none" strike="noStrike" cap="none">
                <a:solidFill>
                  <a:schemeClr val="dk2"/>
                </a:solidFill>
                <a:latin typeface="Montserrat"/>
                <a:ea typeface="Montserrat"/>
                <a:cs typeface="Montserrat"/>
                <a:sym typeface="Montserrat"/>
              </a:rPr>
              <a:t>Las variables dentro de la clase (</a:t>
            </a:r>
            <a:r>
              <a:rPr lang="es" sz="1650" b="1" i="0" u="none" strike="noStrike" cap="none">
                <a:solidFill>
                  <a:schemeClr val="dk2"/>
                </a:solidFill>
                <a:latin typeface="Montserrat"/>
                <a:ea typeface="Montserrat"/>
                <a:cs typeface="Montserrat"/>
                <a:sym typeface="Montserrat"/>
              </a:rPr>
              <a:t>atributos de clase</a:t>
            </a:r>
            <a:r>
              <a:rPr lang="es" sz="1650" b="0" i="0" u="none" strike="noStrike" cap="none">
                <a:solidFill>
                  <a:schemeClr val="dk2"/>
                </a:solidFill>
                <a:latin typeface="Montserrat"/>
                <a:ea typeface="Montserrat"/>
                <a:cs typeface="Montserrat"/>
                <a:sym typeface="Montserrat"/>
              </a:rPr>
              <a:t>) son compartidas por todos los objetos instanciados. Se definen dentro de la clase pero fuera de sus</a:t>
            </a:r>
            <a:endParaRPr sz="1650" b="0" i="0" u="none" strike="noStrike" cap="none">
              <a:solidFill>
                <a:schemeClr val="dk2"/>
              </a:solidFill>
              <a:latin typeface="Montserrat"/>
              <a:ea typeface="Montserrat"/>
              <a:cs typeface="Montserrat"/>
              <a:sym typeface="Montserrat"/>
            </a:endParaRPr>
          </a:p>
          <a:p>
            <a:pPr marL="0" marR="0" lvl="0" indent="0" algn="l" rtl="0">
              <a:lnSpc>
                <a:spcPct val="100000"/>
              </a:lnSpc>
              <a:spcBef>
                <a:spcPts val="0"/>
              </a:spcBef>
              <a:spcAft>
                <a:spcPts val="0"/>
              </a:spcAft>
              <a:buClr>
                <a:schemeClr val="dk1"/>
              </a:buClr>
              <a:buSzPts val="1100"/>
              <a:buFont typeface="Arial"/>
              <a:buNone/>
            </a:pPr>
            <a:r>
              <a:rPr lang="es" sz="1650" b="0" i="0" u="none" strike="noStrike" cap="none">
                <a:solidFill>
                  <a:schemeClr val="dk2"/>
                </a:solidFill>
                <a:latin typeface="Montserrat"/>
                <a:ea typeface="Montserrat"/>
                <a:cs typeface="Montserrat"/>
                <a:sym typeface="Montserrat"/>
              </a:rPr>
              <a:t>métodos:</a:t>
            </a:r>
            <a:endParaRPr sz="1650" b="0" i="0" u="none" strike="noStrike" cap="none">
              <a:solidFill>
                <a:schemeClr val="dk2"/>
              </a:solidFill>
              <a:latin typeface="Montserrat"/>
              <a:ea typeface="Montserrat"/>
              <a:cs typeface="Montserrat"/>
              <a:sym typeface="Montserrat"/>
            </a:endParaRPr>
          </a:p>
          <a:p>
            <a:pPr marL="0" marR="0" lvl="0" indent="0" algn="l" rtl="0">
              <a:lnSpc>
                <a:spcPct val="100000"/>
              </a:lnSpc>
              <a:spcBef>
                <a:spcPts val="0"/>
              </a:spcBef>
              <a:spcAft>
                <a:spcPts val="0"/>
              </a:spcAft>
              <a:buClr>
                <a:schemeClr val="dk1"/>
              </a:buClr>
              <a:buSzPts val="1100"/>
              <a:buFont typeface="Arial"/>
              <a:buNone/>
            </a:pPr>
            <a:endParaRPr sz="1650" b="0" i="0" u="none" strike="noStrike" cap="none">
              <a:solidFill>
                <a:schemeClr val="dk2"/>
              </a:solidFill>
              <a:latin typeface="Montserrat"/>
              <a:ea typeface="Montserrat"/>
              <a:cs typeface="Montserrat"/>
              <a:sym typeface="Montserrat"/>
            </a:endParaRPr>
          </a:p>
          <a:p>
            <a:pPr marL="0" marR="0" lvl="0" indent="0" algn="l" rtl="0">
              <a:lnSpc>
                <a:spcPct val="115000"/>
              </a:lnSpc>
              <a:spcBef>
                <a:spcPts val="1199"/>
              </a:spcBef>
              <a:spcAft>
                <a:spcPts val="0"/>
              </a:spcAft>
              <a:buClr>
                <a:schemeClr val="dk1"/>
              </a:buClr>
              <a:buSzPts val="1100"/>
              <a:buFont typeface="Arial"/>
              <a:buNone/>
            </a:pPr>
            <a:endParaRPr sz="16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82"/>
              <a:buFont typeface="Arial"/>
              <a:buNone/>
            </a:pPr>
            <a:endParaRPr sz="1682" b="0" i="0" u="none" strike="noStrike" cap="none">
              <a:solidFill>
                <a:srgbClr val="595959"/>
              </a:solidFill>
              <a:latin typeface="Montserrat"/>
              <a:ea typeface="Montserrat"/>
              <a:cs typeface="Montserrat"/>
              <a:sym typeface="Montserrat"/>
            </a:endParaRPr>
          </a:p>
        </p:txBody>
      </p:sp>
      <p:sp>
        <p:nvSpPr>
          <p:cNvPr id="263" name="Google Shape;263;p14"/>
          <p:cNvSpPr/>
          <p:nvPr/>
        </p:nvSpPr>
        <p:spPr>
          <a:xfrm>
            <a:off x="3019850" y="2384700"/>
            <a:ext cx="4684500" cy="17916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class</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Persona</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piernas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2</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Atributo de clase</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juan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Persona</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Instanciamos un objeto</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juan.edad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34</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creamos un atributo</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Mostramos el atributo de instancia (objeto)</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(juan.edad) </a:t>
            </a:r>
            <a:r>
              <a:rPr lang="es" sz="1200" b="0" i="0" u="none" strike="noStrike" cap="none">
                <a:solidFill>
                  <a:srgbClr val="5F6167"/>
                </a:solidFill>
                <a:highlight>
                  <a:srgbClr val="23262E"/>
                </a:highlight>
                <a:latin typeface="Consolas"/>
                <a:ea typeface="Consolas"/>
                <a:cs typeface="Consolas"/>
                <a:sym typeface="Consolas"/>
              </a:rPr>
              <a:t># 34</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Mostramos el atributo de clase</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(Persona.piernas) </a:t>
            </a:r>
            <a:r>
              <a:rPr lang="es" sz="1200" b="0" i="0" u="none" strike="noStrike" cap="none">
                <a:solidFill>
                  <a:srgbClr val="5F6167"/>
                </a:solidFill>
                <a:highlight>
                  <a:srgbClr val="23262E"/>
                </a:highlight>
                <a:latin typeface="Consolas"/>
                <a:ea typeface="Consolas"/>
                <a:cs typeface="Consolas"/>
                <a:sym typeface="Consolas"/>
              </a:rPr>
              <a:t># 2</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C74DED"/>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C74DED"/>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5F6167"/>
              </a:solidFill>
              <a:highlight>
                <a:srgbClr val="23262E"/>
              </a:highlight>
              <a:latin typeface="Consolas"/>
              <a:ea typeface="Consolas"/>
              <a:cs typeface="Consolas"/>
              <a:sym typeface="Consolas"/>
            </a:endParaRPr>
          </a:p>
        </p:txBody>
      </p:sp>
      <p:sp>
        <p:nvSpPr>
          <p:cNvPr id="264" name="Google Shape;264;p14"/>
          <p:cNvSpPr/>
          <p:nvPr/>
        </p:nvSpPr>
        <p:spPr>
          <a:xfrm>
            <a:off x="3019850" y="2155800"/>
            <a:ext cx="46845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Atributos de clase</a:t>
            </a:r>
            <a:endParaRPr sz="1400" b="0" i="0" u="none" strike="noStrike" cap="none">
              <a:solidFill>
                <a:schemeClr val="dk2"/>
              </a:solidFill>
              <a:latin typeface="Montserrat"/>
              <a:ea typeface="Montserrat"/>
              <a:cs typeface="Montserrat"/>
              <a:sym typeface="Montserrat"/>
            </a:endParaRPr>
          </a:p>
        </p:txBody>
      </p:sp>
      <p:sp>
        <p:nvSpPr>
          <p:cNvPr id="265" name="Google Shape;265;p14"/>
          <p:cNvSpPr txBox="1">
            <a:spLocks noGrp="1"/>
          </p:cNvSpPr>
          <p:nvPr>
            <p:ph type="body" idx="1"/>
          </p:nvPr>
        </p:nvSpPr>
        <p:spPr>
          <a:xfrm>
            <a:off x="436275" y="4270650"/>
            <a:ext cx="8280000" cy="378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 sz="1650"/>
              <a:t>Podemos acceder a ellos mediante la notación punto: </a:t>
            </a:r>
            <a:r>
              <a:rPr lang="es" sz="1650" i="1"/>
              <a:t>clase.atributo</a:t>
            </a:r>
            <a:endParaRPr sz="1650" i="1"/>
          </a:p>
        </p:txBody>
      </p:sp>
      <p:cxnSp>
        <p:nvCxnSpPr>
          <p:cNvPr id="266" name="Google Shape;266;p14"/>
          <p:cNvCxnSpPr/>
          <p:nvPr/>
        </p:nvCxnSpPr>
        <p:spPr>
          <a:xfrm>
            <a:off x="2480738" y="2560950"/>
            <a:ext cx="539100" cy="6600"/>
          </a:xfrm>
          <a:prstGeom prst="straightConnector1">
            <a:avLst/>
          </a:prstGeom>
          <a:noFill/>
          <a:ln w="28575" cap="flat" cmpd="sng">
            <a:solidFill>
              <a:schemeClr val="dk2"/>
            </a:solidFill>
            <a:prstDash val="solid"/>
            <a:round/>
            <a:headEnd type="none" w="sm" len="sm"/>
            <a:tailEnd type="triangle" w="med" len="med"/>
          </a:ln>
        </p:spPr>
      </p:cxnSp>
      <p:sp>
        <p:nvSpPr>
          <p:cNvPr id="267" name="Google Shape;267;p14"/>
          <p:cNvSpPr/>
          <p:nvPr/>
        </p:nvSpPr>
        <p:spPr>
          <a:xfrm>
            <a:off x="1422225" y="2384688"/>
            <a:ext cx="1087200" cy="360000"/>
          </a:xfrm>
          <a:prstGeom prst="flowChartAlternateProcess">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 sz="1100" b="0" i="0" u="none" strike="noStrike" cap="none">
                <a:solidFill>
                  <a:schemeClr val="dk2"/>
                </a:solidFill>
                <a:latin typeface="Montserrat"/>
                <a:ea typeface="Montserrat"/>
                <a:cs typeface="Montserrat"/>
                <a:sym typeface="Montserrat"/>
              </a:rPr>
              <a:t>Clase</a:t>
            </a:r>
            <a:endParaRPr sz="1100" b="0" i="0" u="none" strike="noStrike" cap="none">
              <a:solidFill>
                <a:schemeClr val="dk2"/>
              </a:solidFill>
              <a:latin typeface="Montserrat"/>
              <a:ea typeface="Montserrat"/>
              <a:cs typeface="Montserrat"/>
              <a:sym typeface="Montserrat"/>
            </a:endParaRPr>
          </a:p>
        </p:txBody>
      </p:sp>
      <p:cxnSp>
        <p:nvCxnSpPr>
          <p:cNvPr id="268" name="Google Shape;268;p14"/>
          <p:cNvCxnSpPr/>
          <p:nvPr/>
        </p:nvCxnSpPr>
        <p:spPr>
          <a:xfrm>
            <a:off x="2480738" y="3100200"/>
            <a:ext cx="539100" cy="6600"/>
          </a:xfrm>
          <a:prstGeom prst="straightConnector1">
            <a:avLst/>
          </a:prstGeom>
          <a:noFill/>
          <a:ln w="28575" cap="flat" cmpd="sng">
            <a:solidFill>
              <a:schemeClr val="dk2"/>
            </a:solidFill>
            <a:prstDash val="solid"/>
            <a:round/>
            <a:headEnd type="none" w="sm" len="sm"/>
            <a:tailEnd type="triangle" w="med" len="med"/>
          </a:ln>
        </p:spPr>
      </p:cxnSp>
      <p:sp>
        <p:nvSpPr>
          <p:cNvPr id="269" name="Google Shape;269;p14"/>
          <p:cNvSpPr/>
          <p:nvPr/>
        </p:nvSpPr>
        <p:spPr>
          <a:xfrm>
            <a:off x="1422225" y="2923938"/>
            <a:ext cx="1087200" cy="360000"/>
          </a:xfrm>
          <a:prstGeom prst="flowChartAlternateProcess">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 sz="1100" b="0" i="0" u="none" strike="noStrike" cap="none">
                <a:solidFill>
                  <a:schemeClr val="dk2"/>
                </a:solidFill>
                <a:latin typeface="Montserrat"/>
                <a:ea typeface="Montserrat"/>
                <a:cs typeface="Montserrat"/>
                <a:sym typeface="Montserrat"/>
              </a:rPr>
              <a:t>Objeto</a:t>
            </a:r>
            <a:endParaRPr sz="1100" b="0" i="0" u="none" strike="noStrike" cap="none">
              <a:solidFill>
                <a:schemeClr val="dk2"/>
              </a:solidFill>
              <a:latin typeface="Montserrat"/>
              <a:ea typeface="Montserrat"/>
              <a:cs typeface="Montserrat"/>
              <a:sym typeface="Montserrat"/>
            </a:endParaRPr>
          </a:p>
        </p:txBody>
      </p:sp>
      <p:sp>
        <p:nvSpPr>
          <p:cNvPr id="270" name="Google Shape;270;p14"/>
          <p:cNvSpPr/>
          <p:nvPr/>
        </p:nvSpPr>
        <p:spPr>
          <a:xfrm>
            <a:off x="1393550" y="3738100"/>
            <a:ext cx="1087200" cy="572700"/>
          </a:xfrm>
          <a:prstGeom prst="flowChartAlternateProcess">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 sz="1100" b="0" i="0" u="none" strike="noStrike" cap="none">
                <a:solidFill>
                  <a:schemeClr val="dk2"/>
                </a:solidFill>
                <a:latin typeface="Montserrat"/>
                <a:ea typeface="Montserrat"/>
                <a:cs typeface="Montserrat"/>
                <a:sym typeface="Montserrat"/>
              </a:rPr>
              <a:t>Atributo de clase</a:t>
            </a:r>
            <a:endParaRPr sz="1100" b="0" i="0" u="none" strike="noStrike" cap="none">
              <a:solidFill>
                <a:schemeClr val="dk2"/>
              </a:solidFill>
              <a:latin typeface="Montserrat"/>
              <a:ea typeface="Montserrat"/>
              <a:cs typeface="Montserrat"/>
              <a:sym typeface="Montserrat"/>
            </a:endParaRPr>
          </a:p>
        </p:txBody>
      </p:sp>
      <p:cxnSp>
        <p:nvCxnSpPr>
          <p:cNvPr id="271" name="Google Shape;271;p14"/>
          <p:cNvCxnSpPr/>
          <p:nvPr/>
        </p:nvCxnSpPr>
        <p:spPr>
          <a:xfrm>
            <a:off x="2480738" y="4021150"/>
            <a:ext cx="539100" cy="6600"/>
          </a:xfrm>
          <a:prstGeom prst="straightConnector1">
            <a:avLst/>
          </a:prstGeom>
          <a:noFill/>
          <a:ln w="28575" cap="flat" cmpd="sng">
            <a:solidFill>
              <a:schemeClr val="dk2"/>
            </a:solidFill>
            <a:prstDash val="solid"/>
            <a:round/>
            <a:headEnd type="none" w="sm" len="sm"/>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Clases | Métodos</a:t>
            </a:r>
            <a:endParaRPr/>
          </a:p>
        </p:txBody>
      </p:sp>
      <p:sp>
        <p:nvSpPr>
          <p:cNvPr id="277" name="Google Shape;277;p15"/>
          <p:cNvSpPr txBox="1"/>
          <p:nvPr/>
        </p:nvSpPr>
        <p:spPr>
          <a:xfrm>
            <a:off x="436425" y="1281700"/>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00000"/>
              </a:lnSpc>
              <a:spcBef>
                <a:spcPts val="0"/>
              </a:spcBef>
              <a:spcAft>
                <a:spcPts val="0"/>
              </a:spcAft>
              <a:buClr>
                <a:schemeClr val="dk1"/>
              </a:buClr>
              <a:buSzPts val="1100"/>
              <a:buFont typeface="Arial"/>
              <a:buNone/>
            </a:pPr>
            <a:r>
              <a:rPr lang="es" sz="1650" b="0" i="0" u="none" strike="noStrike" cap="none">
                <a:solidFill>
                  <a:schemeClr val="dk2"/>
                </a:solidFill>
                <a:latin typeface="Montserrat"/>
                <a:ea typeface="Montserrat"/>
                <a:cs typeface="Montserrat"/>
                <a:sym typeface="Montserrat"/>
              </a:rPr>
              <a:t>Los </a:t>
            </a:r>
            <a:r>
              <a:rPr lang="es" sz="1650" b="1" i="0" u="none" strike="noStrike" cap="none">
                <a:solidFill>
                  <a:schemeClr val="dk2"/>
                </a:solidFill>
                <a:latin typeface="Montserrat"/>
                <a:ea typeface="Montserrat"/>
                <a:cs typeface="Montserrat"/>
                <a:sym typeface="Montserrat"/>
              </a:rPr>
              <a:t>métodos</a:t>
            </a:r>
            <a:r>
              <a:rPr lang="es" sz="1650" b="0" i="0" u="none" strike="noStrike" cap="none">
                <a:solidFill>
                  <a:schemeClr val="dk2"/>
                </a:solidFill>
                <a:latin typeface="Montserrat"/>
                <a:ea typeface="Montserrat"/>
                <a:cs typeface="Montserrat"/>
                <a:sym typeface="Montserrat"/>
              </a:rPr>
              <a:t> permiten a los objetos de una clase realizar acciones. Se declaran con </a:t>
            </a:r>
            <a:r>
              <a:rPr lang="es" sz="1650" b="1" i="0" u="none" strike="noStrike" cap="none">
                <a:solidFill>
                  <a:schemeClr val="dk2"/>
                </a:solidFill>
                <a:latin typeface="Montserrat"/>
                <a:ea typeface="Montserrat"/>
                <a:cs typeface="Montserrat"/>
                <a:sym typeface="Montserrat"/>
              </a:rPr>
              <a:t>def:</a:t>
            </a:r>
            <a:r>
              <a:rPr lang="es" sz="1650" b="0" i="0" u="none" strike="noStrike" cap="none">
                <a:solidFill>
                  <a:schemeClr val="dk2"/>
                </a:solidFill>
                <a:latin typeface="Montserrat"/>
                <a:ea typeface="Montserrat"/>
                <a:cs typeface="Montserrat"/>
                <a:sym typeface="Montserrat"/>
              </a:rPr>
              <a:t>, como las funciones, dentro de la clase. Reciben parámetros y uno de ellos, el primero (</a:t>
            </a:r>
            <a:r>
              <a:rPr lang="es" sz="1650" b="1" i="0" u="none" strike="noStrike" cap="none">
                <a:solidFill>
                  <a:schemeClr val="dk2"/>
                </a:solidFill>
                <a:latin typeface="Montserrat"/>
                <a:ea typeface="Montserrat"/>
                <a:cs typeface="Montserrat"/>
                <a:sym typeface="Montserrat"/>
              </a:rPr>
              <a:t>self</a:t>
            </a:r>
            <a:r>
              <a:rPr lang="es" sz="1650" b="0" i="0" u="none" strike="noStrike" cap="none">
                <a:solidFill>
                  <a:schemeClr val="dk2"/>
                </a:solidFill>
                <a:latin typeface="Montserrat"/>
                <a:ea typeface="Montserrat"/>
                <a:cs typeface="Montserrat"/>
                <a:sym typeface="Montserrat"/>
              </a:rPr>
              <a:t>) es obligatorio:</a:t>
            </a:r>
            <a:endParaRPr sz="1650" b="0" i="0" u="none" strike="noStrike" cap="none">
              <a:solidFill>
                <a:schemeClr val="dk2"/>
              </a:solidFill>
              <a:latin typeface="Arial"/>
              <a:ea typeface="Arial"/>
              <a:cs typeface="Arial"/>
              <a:sym typeface="Arial"/>
            </a:endParaRPr>
          </a:p>
          <a:p>
            <a:pPr marL="0" marR="0" lvl="0" indent="0" algn="l" rtl="0">
              <a:lnSpc>
                <a:spcPct val="115000"/>
              </a:lnSpc>
              <a:spcBef>
                <a:spcPts val="1199"/>
              </a:spcBef>
              <a:spcAft>
                <a:spcPts val="0"/>
              </a:spcAft>
              <a:buClr>
                <a:schemeClr val="dk1"/>
              </a:buClr>
              <a:buSzPts val="1100"/>
              <a:buFont typeface="Arial"/>
              <a:buNone/>
            </a:pPr>
            <a:endParaRPr sz="16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chemeClr val="dk1"/>
              </a:buClr>
              <a:buSzPts val="1100"/>
              <a:buFont typeface="Arial"/>
              <a:buNone/>
            </a:pPr>
            <a:endParaRPr sz="16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82"/>
              <a:buFont typeface="Arial"/>
              <a:buNone/>
            </a:pPr>
            <a:endParaRPr sz="1682" b="0" i="0" u="none" strike="noStrike" cap="none">
              <a:solidFill>
                <a:srgbClr val="595959"/>
              </a:solidFill>
              <a:latin typeface="Montserrat"/>
              <a:ea typeface="Montserrat"/>
              <a:cs typeface="Montserrat"/>
              <a:sym typeface="Montserrat"/>
            </a:endParaRPr>
          </a:p>
        </p:txBody>
      </p:sp>
      <p:sp>
        <p:nvSpPr>
          <p:cNvPr id="278" name="Google Shape;278;p15"/>
          <p:cNvSpPr/>
          <p:nvPr/>
        </p:nvSpPr>
        <p:spPr>
          <a:xfrm>
            <a:off x="2221050" y="2470650"/>
            <a:ext cx="4684500" cy="14478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class</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Persona</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piernas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2</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Atributo DE CLASE</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def</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caminar</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self</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Definimos un método</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"Está caminando."</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juan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Persona</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Instanciamos un objeto</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juan.</a:t>
            </a:r>
            <a:r>
              <a:rPr lang="es" sz="1200" b="0" i="0" u="none" strike="noStrike" cap="none">
                <a:solidFill>
                  <a:srgbClr val="FFE66D"/>
                </a:solidFill>
                <a:highlight>
                  <a:srgbClr val="23262E"/>
                </a:highlight>
                <a:latin typeface="Consolas"/>
                <a:ea typeface="Consolas"/>
                <a:cs typeface="Consolas"/>
                <a:sym typeface="Consolas"/>
              </a:rPr>
              <a:t>caminar</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Invocamos el método caminar()</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C74DED"/>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C74DED"/>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5F6167"/>
              </a:solidFill>
              <a:highlight>
                <a:srgbClr val="23262E"/>
              </a:highlight>
              <a:latin typeface="Consolas"/>
              <a:ea typeface="Consolas"/>
              <a:cs typeface="Consolas"/>
              <a:sym typeface="Consolas"/>
            </a:endParaRPr>
          </a:p>
        </p:txBody>
      </p:sp>
      <p:sp>
        <p:nvSpPr>
          <p:cNvPr id="279" name="Google Shape;279;p15"/>
          <p:cNvSpPr/>
          <p:nvPr/>
        </p:nvSpPr>
        <p:spPr>
          <a:xfrm>
            <a:off x="2221050" y="2241750"/>
            <a:ext cx="46845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Creación de atributos de instancia;</a:t>
            </a:r>
            <a:endParaRPr sz="1400" b="0" i="0" u="none" strike="noStrike" cap="none">
              <a:solidFill>
                <a:schemeClr val="dk2"/>
              </a:solidFill>
              <a:latin typeface="Montserrat"/>
              <a:ea typeface="Montserrat"/>
              <a:cs typeface="Montserrat"/>
              <a:sym typeface="Montserrat"/>
            </a:endParaRPr>
          </a:p>
        </p:txBody>
      </p:sp>
      <p:sp>
        <p:nvSpPr>
          <p:cNvPr id="280" name="Google Shape;280;p15"/>
          <p:cNvSpPr txBox="1">
            <a:spLocks noGrp="1"/>
          </p:cNvSpPr>
          <p:nvPr>
            <p:ph type="body" idx="1"/>
          </p:nvPr>
        </p:nvSpPr>
        <p:spPr>
          <a:xfrm>
            <a:off x="436275" y="4126250"/>
            <a:ext cx="8280000" cy="523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s" sz="1650" b="1"/>
              <a:t>self</a:t>
            </a:r>
            <a:r>
              <a:rPr lang="es" sz="1650"/>
              <a:t> hace referencia a la instancia perteneciente a la clase. </a:t>
            </a:r>
            <a:endParaRPr sz="1650"/>
          </a:p>
        </p:txBody>
      </p:sp>
      <p:sp>
        <p:nvSpPr>
          <p:cNvPr id="281" name="Google Shape;281;p15"/>
          <p:cNvSpPr/>
          <p:nvPr/>
        </p:nvSpPr>
        <p:spPr>
          <a:xfrm>
            <a:off x="7066550" y="2472650"/>
            <a:ext cx="1135800" cy="14478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D5CED9"/>
              </a:buClr>
              <a:buSzPts val="1200"/>
              <a:buFont typeface="Consolas"/>
              <a:buNone/>
            </a:pPr>
            <a:r>
              <a:rPr lang="es" sz="1200" b="0" i="0" u="none" strike="noStrike" cap="none">
                <a:solidFill>
                  <a:srgbClr val="D5CED9"/>
                </a:solidFill>
                <a:latin typeface="Consolas"/>
                <a:ea typeface="Consolas"/>
                <a:cs typeface="Consolas"/>
                <a:sym typeface="Consolas"/>
              </a:rPr>
              <a:t>Está caminando.</a:t>
            </a:r>
            <a:endParaRPr sz="1200" b="0" i="0" u="none" strike="noStrike" cap="none">
              <a:solidFill>
                <a:srgbClr val="D5CED9"/>
              </a:solidFill>
              <a:latin typeface="Consolas"/>
              <a:ea typeface="Consolas"/>
              <a:cs typeface="Consolas"/>
              <a:sym typeface="Consolas"/>
            </a:endParaRPr>
          </a:p>
        </p:txBody>
      </p:sp>
      <p:sp>
        <p:nvSpPr>
          <p:cNvPr id="282" name="Google Shape;282;p15"/>
          <p:cNvSpPr/>
          <p:nvPr/>
        </p:nvSpPr>
        <p:spPr>
          <a:xfrm>
            <a:off x="7066525" y="2241750"/>
            <a:ext cx="1135800" cy="2283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Terminal</a:t>
            </a:r>
            <a:endParaRPr sz="1400" b="0" i="0" u="none" strike="noStrike" cap="none">
              <a:solidFill>
                <a:schemeClr val="dk2"/>
              </a:solidFill>
              <a:latin typeface="Montserrat"/>
              <a:ea typeface="Montserrat"/>
              <a:cs typeface="Montserrat"/>
              <a:sym typeface="Montserrat"/>
            </a:endParaRPr>
          </a:p>
        </p:txBody>
      </p:sp>
      <p:sp>
        <p:nvSpPr>
          <p:cNvPr id="283" name="Google Shape;283;p15"/>
          <p:cNvSpPr/>
          <p:nvPr/>
        </p:nvSpPr>
        <p:spPr>
          <a:xfrm>
            <a:off x="795175" y="3070950"/>
            <a:ext cx="1087200" cy="360000"/>
          </a:xfrm>
          <a:prstGeom prst="flowChartAlternateProcess">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 sz="1100" b="0" i="0" u="none" strike="noStrike" cap="none">
                <a:solidFill>
                  <a:schemeClr val="dk2"/>
                </a:solidFill>
                <a:latin typeface="Montserrat"/>
                <a:ea typeface="Montserrat"/>
                <a:cs typeface="Montserrat"/>
                <a:sym typeface="Montserrat"/>
              </a:rPr>
              <a:t>Método</a:t>
            </a:r>
            <a:endParaRPr sz="1100" b="0" i="0" u="none" strike="noStrike" cap="none">
              <a:solidFill>
                <a:schemeClr val="dk2"/>
              </a:solidFill>
              <a:latin typeface="Montserrat"/>
              <a:ea typeface="Montserrat"/>
              <a:cs typeface="Montserrat"/>
              <a:sym typeface="Montserrat"/>
            </a:endParaRPr>
          </a:p>
        </p:txBody>
      </p:sp>
      <p:cxnSp>
        <p:nvCxnSpPr>
          <p:cNvPr id="284" name="Google Shape;284;p15"/>
          <p:cNvCxnSpPr/>
          <p:nvPr/>
        </p:nvCxnSpPr>
        <p:spPr>
          <a:xfrm>
            <a:off x="1853688" y="2830075"/>
            <a:ext cx="539100" cy="6600"/>
          </a:xfrm>
          <a:prstGeom prst="straightConnector1">
            <a:avLst/>
          </a:prstGeom>
          <a:noFill/>
          <a:ln w="28575" cap="flat" cmpd="sng">
            <a:solidFill>
              <a:schemeClr val="dk2"/>
            </a:solidFill>
            <a:prstDash val="solid"/>
            <a:round/>
            <a:headEnd type="none" w="sm" len="sm"/>
            <a:tailEnd type="triangle" w="med" len="med"/>
          </a:ln>
        </p:spPr>
      </p:cxnSp>
      <p:cxnSp>
        <p:nvCxnSpPr>
          <p:cNvPr id="285" name="Google Shape;285;p15"/>
          <p:cNvCxnSpPr>
            <a:stCxn id="283" idx="3"/>
          </p:cNvCxnSpPr>
          <p:nvPr/>
        </p:nvCxnSpPr>
        <p:spPr>
          <a:xfrm rot="10800000" flipH="1">
            <a:off x="1882375" y="3037350"/>
            <a:ext cx="481500" cy="213600"/>
          </a:xfrm>
          <a:prstGeom prst="straightConnector1">
            <a:avLst/>
          </a:prstGeom>
          <a:noFill/>
          <a:ln w="28575" cap="flat" cmpd="sng">
            <a:solidFill>
              <a:schemeClr val="dk2"/>
            </a:solidFill>
            <a:prstDash val="solid"/>
            <a:round/>
            <a:headEnd type="none" w="sm" len="sm"/>
            <a:tailEnd type="triangle" w="med" len="med"/>
          </a:ln>
        </p:spPr>
      </p:cxnSp>
      <p:sp>
        <p:nvSpPr>
          <p:cNvPr id="286" name="Google Shape;286;p15"/>
          <p:cNvSpPr/>
          <p:nvPr/>
        </p:nvSpPr>
        <p:spPr>
          <a:xfrm>
            <a:off x="795175" y="2653813"/>
            <a:ext cx="1087200" cy="360000"/>
          </a:xfrm>
          <a:prstGeom prst="flowChartAlternateProcess">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 sz="1100" b="0" i="0" u="none" strike="noStrike" cap="none">
                <a:solidFill>
                  <a:schemeClr val="dk2"/>
                </a:solidFill>
                <a:latin typeface="Montserrat"/>
                <a:ea typeface="Montserrat"/>
                <a:cs typeface="Montserrat"/>
                <a:sym typeface="Montserrat"/>
              </a:rPr>
              <a:t>Atributo</a:t>
            </a:r>
            <a:endParaRPr sz="1100" b="0" i="0" u="none" strike="noStrike" cap="none">
              <a:solidFill>
                <a:schemeClr val="dk2"/>
              </a:solidFill>
              <a:latin typeface="Montserrat"/>
              <a:ea typeface="Montserrat"/>
              <a:cs typeface="Montserrat"/>
              <a:sym typeface="Montserrat"/>
            </a:endParaRPr>
          </a:p>
        </p:txBody>
      </p:sp>
      <p:sp>
        <p:nvSpPr>
          <p:cNvPr id="287" name="Google Shape;287;p15"/>
          <p:cNvSpPr/>
          <p:nvPr/>
        </p:nvSpPr>
        <p:spPr>
          <a:xfrm>
            <a:off x="393975" y="3670800"/>
            <a:ext cx="1347000" cy="360000"/>
          </a:xfrm>
          <a:prstGeom prst="flowChartAlternateProcess">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 sz="1100" b="0" i="0" u="none" strike="noStrike" cap="none">
                <a:solidFill>
                  <a:schemeClr val="dk2"/>
                </a:solidFill>
                <a:latin typeface="Montserrat"/>
                <a:ea typeface="Montserrat"/>
                <a:cs typeface="Montserrat"/>
                <a:sym typeface="Montserrat"/>
              </a:rPr>
              <a:t>Notación punto</a:t>
            </a:r>
            <a:endParaRPr sz="1100" b="0" i="0" u="none" strike="noStrike" cap="none">
              <a:solidFill>
                <a:schemeClr val="dk2"/>
              </a:solidFill>
              <a:latin typeface="Montserrat"/>
              <a:ea typeface="Montserrat"/>
              <a:cs typeface="Montserrat"/>
              <a:sym typeface="Montserrat"/>
            </a:endParaRPr>
          </a:p>
        </p:txBody>
      </p:sp>
      <p:cxnSp>
        <p:nvCxnSpPr>
          <p:cNvPr id="288" name="Google Shape;288;p15"/>
          <p:cNvCxnSpPr>
            <a:stCxn id="287" idx="3"/>
          </p:cNvCxnSpPr>
          <p:nvPr/>
        </p:nvCxnSpPr>
        <p:spPr>
          <a:xfrm rot="10800000" flipH="1">
            <a:off x="1740975" y="3744000"/>
            <a:ext cx="531600" cy="106800"/>
          </a:xfrm>
          <a:prstGeom prst="straightConnector1">
            <a:avLst/>
          </a:prstGeom>
          <a:noFill/>
          <a:ln w="28575" cap="flat" cmpd="sng">
            <a:solidFill>
              <a:schemeClr val="dk2"/>
            </a:solidFill>
            <a:prstDash val="solid"/>
            <a:round/>
            <a:headEnd type="none" w="sm" len="sm"/>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Clases | Métodos</a:t>
            </a:r>
            <a:endParaRPr/>
          </a:p>
        </p:txBody>
      </p:sp>
      <p:sp>
        <p:nvSpPr>
          <p:cNvPr id="294" name="Google Shape;294;p16"/>
          <p:cNvSpPr txBox="1">
            <a:spLocks noGrp="1"/>
          </p:cNvSpPr>
          <p:nvPr>
            <p:ph type="body" idx="1"/>
          </p:nvPr>
        </p:nvSpPr>
        <p:spPr>
          <a:xfrm>
            <a:off x="432025" y="1304875"/>
            <a:ext cx="4102500" cy="329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650"/>
              <a:t>En el ejemplo los </a:t>
            </a:r>
            <a:r>
              <a:rPr lang="es" sz="1650" b="1"/>
              <a:t>métodos</a:t>
            </a:r>
            <a:r>
              <a:rPr lang="es" sz="1650"/>
              <a:t> </a:t>
            </a:r>
            <a:r>
              <a:rPr lang="es" sz="1650" i="1"/>
              <a:t>caminar()</a:t>
            </a:r>
            <a:r>
              <a:rPr lang="es" sz="1650"/>
              <a:t> y </a:t>
            </a:r>
            <a:r>
              <a:rPr lang="es" sz="1650" i="1"/>
              <a:t>detener() </a:t>
            </a:r>
            <a:r>
              <a:rPr lang="es" sz="1650"/>
              <a:t>modifican el valor del </a:t>
            </a:r>
            <a:r>
              <a:rPr lang="es" sz="1650" b="1"/>
              <a:t>atributo</a:t>
            </a:r>
            <a:r>
              <a:rPr lang="es" sz="1650"/>
              <a:t> </a:t>
            </a:r>
            <a:r>
              <a:rPr lang="es" sz="1650" i="1"/>
              <a:t>caminando</a:t>
            </a:r>
            <a:r>
              <a:rPr lang="es" sz="1650"/>
              <a:t>. Necesitamos utilizar </a:t>
            </a:r>
            <a:r>
              <a:rPr lang="es" sz="1650" b="1"/>
              <a:t>self</a:t>
            </a:r>
            <a:r>
              <a:rPr lang="es" sz="1650"/>
              <a:t> para referirnos al atributo, ya que </a:t>
            </a:r>
            <a:r>
              <a:rPr lang="es" sz="1650" b="1"/>
              <a:t>self</a:t>
            </a:r>
            <a:r>
              <a:rPr lang="es" sz="1650"/>
              <a:t> hace referencia a la instancia del objeto.</a:t>
            </a:r>
            <a:endParaRPr sz="1650"/>
          </a:p>
          <a:p>
            <a:pPr marL="0" lvl="0" indent="0" algn="l" rtl="0">
              <a:lnSpc>
                <a:spcPct val="115000"/>
              </a:lnSpc>
              <a:spcBef>
                <a:spcPts val="1200"/>
              </a:spcBef>
              <a:spcAft>
                <a:spcPts val="0"/>
              </a:spcAft>
              <a:buSzPts val="1800"/>
              <a:buNone/>
            </a:pPr>
            <a:r>
              <a:rPr lang="es" sz="1650"/>
              <a:t>Si creamos varios objetos de la misma clase, cada uno posee su propio valor en el atributo </a:t>
            </a:r>
            <a:r>
              <a:rPr lang="es" sz="1650" i="1"/>
              <a:t>caminando</a:t>
            </a:r>
            <a:r>
              <a:rPr lang="es" sz="1650"/>
              <a:t>.</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sp>
        <p:nvSpPr>
          <p:cNvPr id="295" name="Google Shape;295;p16"/>
          <p:cNvSpPr/>
          <p:nvPr/>
        </p:nvSpPr>
        <p:spPr>
          <a:xfrm>
            <a:off x="4843050" y="1609500"/>
            <a:ext cx="3869100" cy="28830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class</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Persona</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def</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caminar</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self</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Método caminar</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00AA"/>
                </a:solidFill>
                <a:highlight>
                  <a:srgbClr val="23262E"/>
                </a:highlight>
                <a:latin typeface="Consolas"/>
                <a:ea typeface="Consolas"/>
                <a:cs typeface="Consolas"/>
                <a:sym typeface="Consolas"/>
              </a:rPr>
              <a:t>self</a:t>
            </a:r>
            <a:r>
              <a:rPr lang="es" sz="1200" b="0" i="0" u="none" strike="noStrike" cap="none">
                <a:solidFill>
                  <a:srgbClr val="D5CED9"/>
                </a:solidFill>
                <a:highlight>
                  <a:srgbClr val="23262E"/>
                </a:highlight>
                <a:latin typeface="Consolas"/>
                <a:ea typeface="Consolas"/>
                <a:cs typeface="Consolas"/>
                <a:sym typeface="Consolas"/>
              </a:rPr>
              <a:t>.caminando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True </a:t>
            </a:r>
            <a:r>
              <a:rPr lang="es" sz="1200" b="0" i="0" u="none" strike="noStrike" cap="none">
                <a:solidFill>
                  <a:srgbClr val="5F6167"/>
                </a:solidFill>
                <a:highlight>
                  <a:srgbClr val="23262E"/>
                </a:highlight>
                <a:latin typeface="Consolas"/>
                <a:ea typeface="Consolas"/>
                <a:cs typeface="Consolas"/>
                <a:sym typeface="Consolas"/>
              </a:rPr>
              <a:t># Atributo</a:t>
            </a:r>
            <a:endParaRPr sz="1200" b="0" i="0" u="none" strike="noStrike" cap="none">
              <a:solidFill>
                <a:srgbClr val="EE5D43"/>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"Estoy caminando."</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def</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detener</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self</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Método detener</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00AA"/>
                </a:solidFill>
                <a:highlight>
                  <a:srgbClr val="23262E"/>
                </a:highlight>
                <a:latin typeface="Consolas"/>
                <a:ea typeface="Consolas"/>
                <a:cs typeface="Consolas"/>
                <a:sym typeface="Consolas"/>
              </a:rPr>
              <a:t>self</a:t>
            </a:r>
            <a:r>
              <a:rPr lang="es" sz="1200" b="0" i="0" u="none" strike="noStrike" cap="none">
                <a:solidFill>
                  <a:srgbClr val="D5CED9"/>
                </a:solidFill>
                <a:highlight>
                  <a:srgbClr val="23262E"/>
                </a:highlight>
                <a:latin typeface="Consolas"/>
                <a:ea typeface="Consolas"/>
                <a:cs typeface="Consolas"/>
                <a:sym typeface="Consolas"/>
              </a:rPr>
              <a:t>.caminando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False</a:t>
            </a:r>
            <a:endParaRPr sz="1200" b="0" i="0" u="none" strike="noStrike" cap="none">
              <a:solidFill>
                <a:srgbClr val="EE5D43"/>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"Estoy detenido."</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juan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Persona</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Instanciamos</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juan.</a:t>
            </a:r>
            <a:r>
              <a:rPr lang="es" sz="1200" b="0" i="0" u="none" strike="noStrike" cap="none">
                <a:solidFill>
                  <a:srgbClr val="FFE66D"/>
                </a:solidFill>
                <a:highlight>
                  <a:srgbClr val="23262E"/>
                </a:highlight>
                <a:latin typeface="Consolas"/>
                <a:ea typeface="Consolas"/>
                <a:cs typeface="Consolas"/>
                <a:sym typeface="Consolas"/>
              </a:rPr>
              <a:t>caminar</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Estoy caminando</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(juan.caminando) </a:t>
            </a:r>
            <a:r>
              <a:rPr lang="es" sz="1200" b="0" i="0" u="none" strike="noStrike" cap="none">
                <a:solidFill>
                  <a:srgbClr val="5F6167"/>
                </a:solidFill>
                <a:highlight>
                  <a:srgbClr val="23262E"/>
                </a:highlight>
                <a:latin typeface="Consolas"/>
                <a:ea typeface="Consolas"/>
                <a:cs typeface="Consolas"/>
                <a:sym typeface="Consolas"/>
              </a:rPr>
              <a:t># True</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juan.</a:t>
            </a:r>
            <a:r>
              <a:rPr lang="es" sz="1200" b="0" i="0" u="none" strike="noStrike" cap="none">
                <a:solidFill>
                  <a:srgbClr val="FFE66D"/>
                </a:solidFill>
                <a:highlight>
                  <a:srgbClr val="23262E"/>
                </a:highlight>
                <a:latin typeface="Consolas"/>
                <a:ea typeface="Consolas"/>
                <a:cs typeface="Consolas"/>
                <a:sym typeface="Consolas"/>
              </a:rPr>
              <a:t>detener</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Estoy detenido</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(juan.caminando) </a:t>
            </a:r>
            <a:r>
              <a:rPr lang="es" sz="1200" b="0" i="0" u="none" strike="noStrike" cap="none">
                <a:solidFill>
                  <a:srgbClr val="5F6167"/>
                </a:solidFill>
                <a:highlight>
                  <a:srgbClr val="23262E"/>
                </a:highlight>
                <a:latin typeface="Consolas"/>
                <a:ea typeface="Consolas"/>
                <a:cs typeface="Consolas"/>
                <a:sym typeface="Consolas"/>
              </a:rPr>
              <a:t># False</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rgbClr val="5F6167"/>
              </a:solidFill>
              <a:highlight>
                <a:srgbClr val="23262E"/>
              </a:highlight>
              <a:latin typeface="Consolas"/>
              <a:ea typeface="Consolas"/>
              <a:cs typeface="Consolas"/>
              <a:sym typeface="Consolas"/>
            </a:endParaRPr>
          </a:p>
        </p:txBody>
      </p:sp>
      <p:sp>
        <p:nvSpPr>
          <p:cNvPr id="296" name="Google Shape;296;p16"/>
          <p:cNvSpPr/>
          <p:nvPr/>
        </p:nvSpPr>
        <p:spPr>
          <a:xfrm>
            <a:off x="4843050" y="1380600"/>
            <a:ext cx="38691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Métodos</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Clases | Método constructor</a:t>
            </a:r>
            <a:endParaRPr/>
          </a:p>
        </p:txBody>
      </p:sp>
      <p:sp>
        <p:nvSpPr>
          <p:cNvPr id="302" name="Google Shape;302;p17"/>
          <p:cNvSpPr txBox="1">
            <a:spLocks noGrp="1"/>
          </p:cNvSpPr>
          <p:nvPr>
            <p:ph type="body" idx="1"/>
          </p:nvPr>
        </p:nvSpPr>
        <p:spPr>
          <a:xfrm>
            <a:off x="432025" y="1304875"/>
            <a:ext cx="4102500" cy="329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650" dirty="0"/>
              <a:t>Un </a:t>
            </a:r>
            <a:r>
              <a:rPr lang="es" sz="1650" b="1" dirty="0"/>
              <a:t>constructor</a:t>
            </a:r>
            <a:r>
              <a:rPr lang="es" sz="1650" dirty="0"/>
              <a:t> es un </a:t>
            </a:r>
            <a:r>
              <a:rPr lang="es" sz="1650" b="1" dirty="0"/>
              <a:t>método</a:t>
            </a:r>
            <a:r>
              <a:rPr lang="es" sz="1650" dirty="0"/>
              <a:t> que permite a la clase asignar valores a los atributos. Su primer parámetro es </a:t>
            </a:r>
            <a:r>
              <a:rPr lang="es" sz="1650" b="1" dirty="0"/>
              <a:t>self</a:t>
            </a:r>
            <a:r>
              <a:rPr lang="es" sz="1650" dirty="0"/>
              <a:t>, y los demás los requeridos para la inicialización.</a:t>
            </a:r>
            <a:endParaRPr sz="1650" dirty="0"/>
          </a:p>
          <a:p>
            <a:pPr marL="0" lvl="0" indent="0" algn="l" rtl="0">
              <a:lnSpc>
                <a:spcPct val="115000"/>
              </a:lnSpc>
              <a:spcBef>
                <a:spcPts val="1200"/>
              </a:spcBef>
              <a:spcAft>
                <a:spcPts val="0"/>
              </a:spcAft>
              <a:buClr>
                <a:schemeClr val="dk1"/>
              </a:buClr>
              <a:buSzPts val="1100"/>
              <a:buFont typeface="Arial"/>
              <a:buNone/>
            </a:pPr>
            <a:r>
              <a:rPr lang="es" sz="1650" dirty="0"/>
              <a:t>Luego de </a:t>
            </a:r>
            <a:r>
              <a:rPr lang="es" sz="1650" b="1" dirty="0"/>
              <a:t>instanciar</a:t>
            </a:r>
            <a:r>
              <a:rPr lang="es" sz="1650" dirty="0"/>
              <a:t> el objeto, establecemos los valores de los </a:t>
            </a:r>
            <a:r>
              <a:rPr lang="es" sz="1650" b="1" dirty="0"/>
              <a:t>atributos</a:t>
            </a:r>
            <a:r>
              <a:rPr lang="es" sz="1650" dirty="0"/>
              <a:t> mediante el constructor, y ya podemos utilizarlos normalmente. Veamos un ejemplo:</a:t>
            </a:r>
            <a:endParaRPr sz="1650" dirty="0"/>
          </a:p>
          <a:p>
            <a:pPr marL="0" lvl="0" indent="0" algn="l" rtl="0">
              <a:lnSpc>
                <a:spcPct val="115000"/>
              </a:lnSpc>
              <a:spcBef>
                <a:spcPts val="1200"/>
              </a:spcBef>
              <a:spcAft>
                <a:spcPts val="0"/>
              </a:spcAft>
              <a:buClr>
                <a:schemeClr val="dk1"/>
              </a:buClr>
              <a:buSzPts val="1100"/>
              <a:buFont typeface="Arial"/>
              <a:buNone/>
            </a:pPr>
            <a:endParaRPr sz="1650" dirty="0"/>
          </a:p>
          <a:p>
            <a:pPr marL="0" lvl="0" indent="0" algn="l" rtl="0">
              <a:lnSpc>
                <a:spcPct val="115000"/>
              </a:lnSpc>
              <a:spcBef>
                <a:spcPts val="1200"/>
              </a:spcBef>
              <a:spcAft>
                <a:spcPts val="0"/>
              </a:spcAft>
              <a:buSzPts val="1800"/>
              <a:buNone/>
            </a:pPr>
            <a:endParaRPr sz="1650" dirty="0"/>
          </a:p>
          <a:p>
            <a:pPr marL="0" lvl="0" indent="0" algn="l" rtl="0">
              <a:lnSpc>
                <a:spcPct val="115000"/>
              </a:lnSpc>
              <a:spcBef>
                <a:spcPts val="1200"/>
              </a:spcBef>
              <a:spcAft>
                <a:spcPts val="0"/>
              </a:spcAft>
              <a:buSzPts val="1800"/>
              <a:buNone/>
            </a:pPr>
            <a:endParaRPr sz="1650" dirty="0"/>
          </a:p>
          <a:p>
            <a:pPr marL="0" lvl="0" indent="0" algn="l" rtl="0">
              <a:lnSpc>
                <a:spcPct val="115000"/>
              </a:lnSpc>
              <a:spcBef>
                <a:spcPts val="1200"/>
              </a:spcBef>
              <a:spcAft>
                <a:spcPts val="0"/>
              </a:spcAft>
              <a:buSzPts val="1800"/>
              <a:buNone/>
            </a:pPr>
            <a:endParaRPr sz="1650" dirty="0"/>
          </a:p>
          <a:p>
            <a:pPr marL="0" lvl="0" indent="0" algn="l" rtl="0">
              <a:lnSpc>
                <a:spcPct val="115000"/>
              </a:lnSpc>
              <a:spcBef>
                <a:spcPts val="1200"/>
              </a:spcBef>
              <a:spcAft>
                <a:spcPts val="0"/>
              </a:spcAft>
              <a:buSzPts val="1800"/>
              <a:buNone/>
            </a:pPr>
            <a:endParaRPr sz="1650" dirty="0"/>
          </a:p>
          <a:p>
            <a:pPr marL="0" lvl="0" indent="0" algn="l" rtl="0">
              <a:lnSpc>
                <a:spcPct val="115000"/>
              </a:lnSpc>
              <a:spcBef>
                <a:spcPts val="1200"/>
              </a:spcBef>
              <a:spcAft>
                <a:spcPts val="0"/>
              </a:spcAft>
              <a:buSzPts val="1800"/>
              <a:buNone/>
            </a:pPr>
            <a:endParaRPr sz="1650" dirty="0"/>
          </a:p>
          <a:p>
            <a:pPr marL="0" lvl="0" indent="0" algn="l" rtl="0">
              <a:lnSpc>
                <a:spcPct val="115000"/>
              </a:lnSpc>
              <a:spcBef>
                <a:spcPts val="1200"/>
              </a:spcBef>
              <a:spcAft>
                <a:spcPts val="0"/>
              </a:spcAft>
              <a:buSzPts val="1800"/>
              <a:buNone/>
            </a:pPr>
            <a:endParaRPr sz="1650" dirty="0"/>
          </a:p>
          <a:p>
            <a:pPr marL="0" lvl="0" indent="0" algn="l" rtl="0">
              <a:lnSpc>
                <a:spcPct val="115000"/>
              </a:lnSpc>
              <a:spcBef>
                <a:spcPts val="1200"/>
              </a:spcBef>
              <a:spcAft>
                <a:spcPts val="0"/>
              </a:spcAft>
              <a:buSzPts val="1800"/>
              <a:buNone/>
            </a:pPr>
            <a:endParaRPr sz="1650" dirty="0"/>
          </a:p>
          <a:p>
            <a:pPr marL="0" lvl="0" indent="0" algn="l" rtl="0">
              <a:lnSpc>
                <a:spcPct val="115000"/>
              </a:lnSpc>
              <a:spcBef>
                <a:spcPts val="1200"/>
              </a:spcBef>
              <a:spcAft>
                <a:spcPts val="0"/>
              </a:spcAft>
              <a:buSzPts val="1800"/>
              <a:buNone/>
            </a:pPr>
            <a:endParaRPr sz="1650" dirty="0"/>
          </a:p>
          <a:p>
            <a:pPr marL="0" lvl="0" indent="0" algn="l" rtl="0">
              <a:lnSpc>
                <a:spcPct val="115000"/>
              </a:lnSpc>
              <a:spcBef>
                <a:spcPts val="1200"/>
              </a:spcBef>
              <a:spcAft>
                <a:spcPts val="0"/>
              </a:spcAft>
              <a:buSzPts val="1800"/>
              <a:buNone/>
            </a:pPr>
            <a:endParaRPr sz="1650" dirty="0"/>
          </a:p>
          <a:p>
            <a:pPr marL="0" lvl="0" indent="0" algn="l" rtl="0">
              <a:lnSpc>
                <a:spcPct val="115000"/>
              </a:lnSpc>
              <a:spcBef>
                <a:spcPts val="1200"/>
              </a:spcBef>
              <a:spcAft>
                <a:spcPts val="1200"/>
              </a:spcAft>
              <a:buSzPts val="1800"/>
              <a:buNone/>
            </a:pPr>
            <a:endParaRPr sz="1650" dirty="0"/>
          </a:p>
        </p:txBody>
      </p:sp>
      <p:sp>
        <p:nvSpPr>
          <p:cNvPr id="303" name="Google Shape;303;p17"/>
          <p:cNvSpPr/>
          <p:nvPr/>
        </p:nvSpPr>
        <p:spPr>
          <a:xfrm>
            <a:off x="4843050" y="1609500"/>
            <a:ext cx="3869100" cy="28830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class</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Persona</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Método constructor</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def</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constructor</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self</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nombre</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edad</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00AA"/>
                </a:solidFill>
                <a:highlight>
                  <a:srgbClr val="23262E"/>
                </a:highlight>
                <a:latin typeface="Consolas"/>
                <a:ea typeface="Consolas"/>
                <a:cs typeface="Consolas"/>
                <a:sym typeface="Consolas"/>
              </a:rPr>
              <a:t>self</a:t>
            </a:r>
            <a:r>
              <a:rPr lang="es" sz="1200" b="0" i="0" u="none" strike="noStrike" cap="none">
                <a:solidFill>
                  <a:srgbClr val="D5CED9"/>
                </a:solidFill>
                <a:highlight>
                  <a:srgbClr val="23262E"/>
                </a:highlight>
                <a:latin typeface="Consolas"/>
                <a:ea typeface="Consolas"/>
                <a:cs typeface="Consolas"/>
                <a:sym typeface="Consolas"/>
              </a:rPr>
              <a:t>.nombre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nombre</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00AA"/>
                </a:solidFill>
                <a:highlight>
                  <a:srgbClr val="23262E"/>
                </a:highlight>
                <a:latin typeface="Consolas"/>
                <a:ea typeface="Consolas"/>
                <a:cs typeface="Consolas"/>
                <a:sym typeface="Consolas"/>
              </a:rPr>
              <a:t>self</a:t>
            </a:r>
            <a:r>
              <a:rPr lang="es" sz="1200" b="0" i="0" u="none" strike="noStrike" cap="none">
                <a:solidFill>
                  <a:srgbClr val="D5CED9"/>
                </a:solidFill>
                <a:highlight>
                  <a:srgbClr val="23262E"/>
                </a:highlight>
                <a:latin typeface="Consolas"/>
                <a:ea typeface="Consolas"/>
                <a:cs typeface="Consolas"/>
                <a:sym typeface="Consolas"/>
              </a:rPr>
              <a:t>.edad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edad</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def</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identificarse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self</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Método normal</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C74DED"/>
                </a:solidFill>
                <a:highlight>
                  <a:srgbClr val="23262E"/>
                </a:highlight>
                <a:latin typeface="Consolas"/>
                <a:ea typeface="Consolas"/>
                <a:cs typeface="Consolas"/>
                <a:sym typeface="Consolas"/>
              </a:rPr>
              <a:t>f</a:t>
            </a:r>
            <a:r>
              <a:rPr lang="es" sz="1200" b="0" i="0" u="none" strike="noStrike" cap="none">
                <a:solidFill>
                  <a:srgbClr val="96E072"/>
                </a:solidFill>
                <a:highlight>
                  <a:srgbClr val="23262E"/>
                </a:highlight>
                <a:latin typeface="Consolas"/>
                <a:ea typeface="Consolas"/>
                <a:cs typeface="Consolas"/>
                <a:sym typeface="Consolas"/>
              </a:rPr>
              <a:t>"Hola. Soy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FF00AA"/>
                </a:solidFill>
                <a:highlight>
                  <a:srgbClr val="23262E"/>
                </a:highlight>
                <a:latin typeface="Consolas"/>
                <a:ea typeface="Consolas"/>
                <a:cs typeface="Consolas"/>
                <a:sym typeface="Consolas"/>
              </a:rPr>
              <a:t>self</a:t>
            </a:r>
            <a:r>
              <a:rPr lang="es" sz="1200" b="0" i="0" u="none" strike="noStrike" cap="none">
                <a:solidFill>
                  <a:srgbClr val="D5CED9"/>
                </a:solidFill>
                <a:highlight>
                  <a:srgbClr val="23262E"/>
                </a:highlight>
                <a:latin typeface="Consolas"/>
                <a:ea typeface="Consolas"/>
                <a:cs typeface="Consolas"/>
                <a:sym typeface="Consolas"/>
              </a:rPr>
              <a:t>.nombre</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 y tengo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FF00AA"/>
                </a:solidFill>
                <a:highlight>
                  <a:srgbClr val="23262E"/>
                </a:highlight>
                <a:latin typeface="Consolas"/>
                <a:ea typeface="Consolas"/>
                <a:cs typeface="Consolas"/>
                <a:sym typeface="Consolas"/>
              </a:rPr>
              <a:t>self</a:t>
            </a:r>
            <a:r>
              <a:rPr lang="es" sz="1200" b="0" i="0" u="none" strike="noStrike" cap="none">
                <a:solidFill>
                  <a:srgbClr val="D5CED9"/>
                </a:solidFill>
                <a:highlight>
                  <a:srgbClr val="23262E"/>
                </a:highlight>
                <a:latin typeface="Consolas"/>
                <a:ea typeface="Consolas"/>
                <a:cs typeface="Consolas"/>
                <a:sym typeface="Consolas"/>
              </a:rPr>
              <a:t>.edad</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 años."</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persona1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Persona</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Instanciamos</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persona1.</a:t>
            </a:r>
            <a:r>
              <a:rPr lang="es" sz="1200" b="0" i="0" u="none" strike="noStrike" cap="none">
                <a:solidFill>
                  <a:srgbClr val="FFE66D"/>
                </a:solidFill>
                <a:highlight>
                  <a:srgbClr val="23262E"/>
                </a:highlight>
                <a:latin typeface="Consolas"/>
                <a:ea typeface="Consolas"/>
                <a:cs typeface="Consolas"/>
                <a:sym typeface="Consolas"/>
              </a:rPr>
              <a:t>constructor</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"Juan"</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42</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persona1.</a:t>
            </a:r>
            <a:r>
              <a:rPr lang="es" sz="1200" b="0" i="0" u="none" strike="noStrike" cap="none">
                <a:solidFill>
                  <a:srgbClr val="FFE66D"/>
                </a:solidFill>
                <a:highlight>
                  <a:srgbClr val="23262E"/>
                </a:highlight>
                <a:latin typeface="Consolas"/>
                <a:ea typeface="Consolas"/>
                <a:cs typeface="Consolas"/>
                <a:sym typeface="Consolas"/>
              </a:rPr>
              <a:t>identificarse</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persona1.edad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43</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Modificamos la edad</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persona1.</a:t>
            </a:r>
            <a:r>
              <a:rPr lang="es" sz="1200" b="0" i="0" u="none" strike="noStrike" cap="none">
                <a:solidFill>
                  <a:srgbClr val="FFE66D"/>
                </a:solidFill>
                <a:highlight>
                  <a:srgbClr val="23262E"/>
                </a:highlight>
                <a:latin typeface="Consolas"/>
                <a:ea typeface="Consolas"/>
                <a:cs typeface="Consolas"/>
                <a:sym typeface="Consolas"/>
              </a:rPr>
              <a:t>identificarse</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C74DED"/>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rgbClr val="5F6167"/>
              </a:solidFill>
              <a:highlight>
                <a:srgbClr val="23262E"/>
              </a:highlight>
              <a:latin typeface="Consolas"/>
              <a:ea typeface="Consolas"/>
              <a:cs typeface="Consolas"/>
              <a:sym typeface="Consolas"/>
            </a:endParaRPr>
          </a:p>
        </p:txBody>
      </p:sp>
      <p:sp>
        <p:nvSpPr>
          <p:cNvPr id="304" name="Google Shape;304;p17"/>
          <p:cNvSpPr/>
          <p:nvPr/>
        </p:nvSpPr>
        <p:spPr>
          <a:xfrm>
            <a:off x="4843050" y="1380600"/>
            <a:ext cx="38691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Constructor</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Clases | Método constructor</a:t>
            </a:r>
            <a:endParaRPr/>
          </a:p>
        </p:txBody>
      </p:sp>
      <p:sp>
        <p:nvSpPr>
          <p:cNvPr id="310" name="Google Shape;310;p18"/>
          <p:cNvSpPr txBox="1"/>
          <p:nvPr/>
        </p:nvSpPr>
        <p:spPr>
          <a:xfrm>
            <a:off x="436425" y="1281700"/>
            <a:ext cx="8279700" cy="3275400"/>
          </a:xfrm>
          <a:prstGeom prst="rect">
            <a:avLst/>
          </a:prstGeom>
          <a:noFill/>
          <a:ln>
            <a:noFill/>
          </a:ln>
        </p:spPr>
        <p:txBody>
          <a:bodyPr spcFirstLastPara="1" wrap="square" lIns="0" tIns="91425" rIns="0"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s" sz="1650" b="0" i="0" u="none" strike="noStrike" cap="none">
                <a:solidFill>
                  <a:schemeClr val="dk2"/>
                </a:solidFill>
                <a:latin typeface="Montserrat"/>
                <a:ea typeface="Montserrat"/>
                <a:cs typeface="Montserrat"/>
                <a:sym typeface="Montserrat"/>
              </a:rPr>
              <a:t>En el ejemplo anterior tenemos una clase con </a:t>
            </a:r>
            <a:r>
              <a:rPr lang="es" sz="1650" b="1" i="0" u="none" strike="noStrike" cap="none">
                <a:solidFill>
                  <a:schemeClr val="dk2"/>
                </a:solidFill>
                <a:latin typeface="Montserrat"/>
                <a:ea typeface="Montserrat"/>
                <a:cs typeface="Montserrat"/>
                <a:sym typeface="Montserrat"/>
              </a:rPr>
              <a:t>dos métodos</a:t>
            </a:r>
            <a:r>
              <a:rPr lang="es" sz="1650" b="0" i="0" u="none" strike="noStrike" cap="none">
                <a:solidFill>
                  <a:schemeClr val="dk2"/>
                </a:solidFill>
                <a:latin typeface="Montserrat"/>
                <a:ea typeface="Montserrat"/>
                <a:cs typeface="Montserrat"/>
                <a:sym typeface="Montserrat"/>
              </a:rPr>
              <a:t> y </a:t>
            </a:r>
            <a:r>
              <a:rPr lang="es" sz="1650" b="1" i="0" u="none" strike="noStrike" cap="none">
                <a:solidFill>
                  <a:schemeClr val="dk2"/>
                </a:solidFill>
                <a:latin typeface="Montserrat"/>
                <a:ea typeface="Montserrat"/>
                <a:cs typeface="Montserrat"/>
                <a:sym typeface="Montserrat"/>
              </a:rPr>
              <a:t>dos atributos</a:t>
            </a:r>
            <a:r>
              <a:rPr lang="es" sz="1650" b="0" i="0" u="none" strike="noStrike" cap="none">
                <a:solidFill>
                  <a:schemeClr val="dk2"/>
                </a:solidFill>
                <a:latin typeface="Montserrat"/>
                <a:ea typeface="Montserrat"/>
                <a:cs typeface="Montserrat"/>
                <a:sym typeface="Montserrat"/>
              </a:rPr>
              <a:t> (</a:t>
            </a:r>
            <a:r>
              <a:rPr lang="es" sz="1650" b="0" i="1" u="none" strike="noStrike" cap="none">
                <a:solidFill>
                  <a:schemeClr val="dk2"/>
                </a:solidFill>
                <a:latin typeface="Montserrat"/>
                <a:ea typeface="Montserrat"/>
                <a:cs typeface="Montserrat"/>
                <a:sym typeface="Montserrat"/>
              </a:rPr>
              <a:t>nombre</a:t>
            </a:r>
            <a:r>
              <a:rPr lang="es" sz="1650" b="0" i="0" u="none" strike="noStrike" cap="none">
                <a:solidFill>
                  <a:schemeClr val="dk2"/>
                </a:solidFill>
                <a:latin typeface="Montserrat"/>
                <a:ea typeface="Montserrat"/>
                <a:cs typeface="Montserrat"/>
                <a:sym typeface="Montserrat"/>
              </a:rPr>
              <a:t> y edad). El valor de los atributos para cada objeto se establecen luego de la instancia, mediante el constructor. El método constructor puede tener cualquier nombre.</a:t>
            </a:r>
            <a:endParaRPr sz="1650" b="0" i="0" u="none" strike="noStrike" cap="none">
              <a:solidFill>
                <a:schemeClr val="dk2"/>
              </a:solidFill>
              <a:latin typeface="Montserrat"/>
              <a:ea typeface="Montserrat"/>
              <a:cs typeface="Montserrat"/>
              <a:sym typeface="Montserrat"/>
            </a:endParaRPr>
          </a:p>
          <a:p>
            <a:pPr marL="0" marR="0" lvl="0" indent="0" algn="l" rtl="0">
              <a:lnSpc>
                <a:spcPct val="115000"/>
              </a:lnSpc>
              <a:spcBef>
                <a:spcPts val="0"/>
              </a:spcBef>
              <a:spcAft>
                <a:spcPts val="0"/>
              </a:spcAft>
              <a:buClr>
                <a:schemeClr val="dk1"/>
              </a:buClr>
              <a:buSzPts val="1100"/>
              <a:buFont typeface="Arial"/>
              <a:buNone/>
            </a:pPr>
            <a:r>
              <a:rPr lang="es" sz="1650" b="0" i="0" u="none" strike="noStrike" cap="none">
                <a:solidFill>
                  <a:schemeClr val="dk2"/>
                </a:solidFill>
                <a:latin typeface="Montserrat"/>
                <a:ea typeface="Montserrat"/>
                <a:cs typeface="Montserrat"/>
                <a:sym typeface="Montserrat"/>
              </a:rPr>
              <a:t>Es muy importante el uso de </a:t>
            </a:r>
            <a:r>
              <a:rPr lang="es" sz="1650" b="1" i="0" u="none" strike="noStrike" cap="none">
                <a:solidFill>
                  <a:schemeClr val="dk2"/>
                </a:solidFill>
                <a:latin typeface="Montserrat"/>
                <a:ea typeface="Montserrat"/>
                <a:cs typeface="Montserrat"/>
                <a:sym typeface="Montserrat"/>
              </a:rPr>
              <a:t>self</a:t>
            </a:r>
            <a:r>
              <a:rPr lang="es" sz="1650" b="0" i="0" u="none" strike="noStrike" cap="none">
                <a:solidFill>
                  <a:schemeClr val="dk2"/>
                </a:solidFill>
                <a:latin typeface="Montserrat"/>
                <a:ea typeface="Montserrat"/>
                <a:cs typeface="Montserrat"/>
                <a:sym typeface="Montserrat"/>
              </a:rPr>
              <a:t>. El constructor crea los atributos, cuyo nombre comienza por </a:t>
            </a:r>
            <a:r>
              <a:rPr lang="es" sz="1650" b="1" i="0" u="none" strike="noStrike" cap="none">
                <a:solidFill>
                  <a:schemeClr val="dk2"/>
                </a:solidFill>
                <a:latin typeface="Montserrat"/>
                <a:ea typeface="Montserrat"/>
                <a:cs typeface="Montserrat"/>
                <a:sym typeface="Montserrat"/>
              </a:rPr>
              <a:t>self</a:t>
            </a:r>
            <a:r>
              <a:rPr lang="es" sz="1650" b="0" i="0" u="none" strike="noStrike" cap="none">
                <a:solidFill>
                  <a:schemeClr val="dk2"/>
                </a:solidFill>
                <a:latin typeface="Montserrat"/>
                <a:ea typeface="Montserrat"/>
                <a:cs typeface="Montserrat"/>
                <a:sym typeface="Montserrat"/>
              </a:rPr>
              <a:t> y copia en ellos los valores pasados mediante los parámetros. Los atributos y los parámetros suelen tener el mismo nombre, pero esto no es obligatorio.</a:t>
            </a:r>
            <a:endParaRPr sz="1650" b="0" i="0" u="none" strike="noStrike" cap="none">
              <a:solidFill>
                <a:schemeClr val="dk2"/>
              </a:solidFill>
              <a:latin typeface="Montserrat"/>
              <a:ea typeface="Montserrat"/>
              <a:cs typeface="Montserrat"/>
              <a:sym typeface="Montserrat"/>
            </a:endParaRPr>
          </a:p>
          <a:p>
            <a:pPr marL="0" marR="0" lvl="0" indent="0" algn="l" rtl="0">
              <a:lnSpc>
                <a:spcPct val="115000"/>
              </a:lnSpc>
              <a:spcBef>
                <a:spcPts val="0"/>
              </a:spcBef>
              <a:spcAft>
                <a:spcPts val="0"/>
              </a:spcAft>
              <a:buClr>
                <a:schemeClr val="dk1"/>
              </a:buClr>
              <a:buSzPts val="1100"/>
              <a:buFont typeface="Arial"/>
              <a:buNone/>
            </a:pPr>
            <a:r>
              <a:rPr lang="es" sz="1650" b="0" i="0" u="none" strike="noStrike" cap="none">
                <a:solidFill>
                  <a:schemeClr val="dk2"/>
                </a:solidFill>
                <a:latin typeface="Montserrat"/>
                <a:ea typeface="Montserrat"/>
                <a:cs typeface="Montserrat"/>
                <a:sym typeface="Montserrat"/>
              </a:rPr>
              <a:t>Python ofrece un </a:t>
            </a:r>
            <a:r>
              <a:rPr lang="es" sz="1650" b="1" i="0" u="none" strike="noStrike" cap="none">
                <a:solidFill>
                  <a:schemeClr val="dk2"/>
                </a:solidFill>
                <a:latin typeface="Montserrat"/>
                <a:ea typeface="Montserrat"/>
                <a:cs typeface="Montserrat"/>
                <a:sym typeface="Montserrat"/>
              </a:rPr>
              <a:t>método especial</a:t>
            </a:r>
            <a:r>
              <a:rPr lang="es" sz="1650" b="0" i="0" u="none" strike="noStrike" cap="none">
                <a:solidFill>
                  <a:schemeClr val="dk2"/>
                </a:solidFill>
                <a:latin typeface="Montserrat"/>
                <a:ea typeface="Montserrat"/>
                <a:cs typeface="Montserrat"/>
                <a:sym typeface="Montserrat"/>
              </a:rPr>
              <a:t> denominado </a:t>
            </a:r>
            <a:r>
              <a:rPr lang="es" sz="1650" b="1" i="0" u="none" strike="noStrike" cap="none">
                <a:solidFill>
                  <a:schemeClr val="dk2"/>
                </a:solidFill>
                <a:latin typeface="Montserrat"/>
                <a:ea typeface="Montserrat"/>
                <a:cs typeface="Montserrat"/>
                <a:sym typeface="Montserrat"/>
              </a:rPr>
              <a:t>__init__()</a:t>
            </a:r>
            <a:r>
              <a:rPr lang="es" sz="1650" b="0" i="0" u="none" strike="noStrike" cap="none">
                <a:solidFill>
                  <a:schemeClr val="dk2"/>
                </a:solidFill>
                <a:latin typeface="Montserrat"/>
                <a:ea typeface="Montserrat"/>
                <a:cs typeface="Montserrat"/>
                <a:sym typeface="Montserrat"/>
              </a:rPr>
              <a:t> que simplifica el proceso de instancia y asignación de valores a los atributos.</a:t>
            </a:r>
            <a:endParaRPr sz="1650" b="0" i="0" u="none" strike="noStrike" cap="none">
              <a:solidFill>
                <a:schemeClr val="dk2"/>
              </a:solidFill>
              <a:latin typeface="Montserrat"/>
              <a:ea typeface="Montserrat"/>
              <a:cs typeface="Montserrat"/>
              <a:sym typeface="Montserrat"/>
            </a:endParaRPr>
          </a:p>
          <a:p>
            <a:pPr marL="0" marR="0" lvl="0" indent="0" algn="l" rtl="0">
              <a:lnSpc>
                <a:spcPct val="115000"/>
              </a:lnSpc>
              <a:spcBef>
                <a:spcPts val="0"/>
              </a:spcBef>
              <a:spcAft>
                <a:spcPts val="0"/>
              </a:spcAft>
              <a:buClr>
                <a:schemeClr val="dk1"/>
              </a:buClr>
              <a:buSzPts val="1100"/>
              <a:buFont typeface="Arial"/>
              <a:buNone/>
            </a:pPr>
            <a:endParaRPr sz="1650" b="0" i="0" u="none" strike="noStrike" cap="none">
              <a:solidFill>
                <a:schemeClr val="dk2"/>
              </a:solidFill>
              <a:latin typeface="Montserrat"/>
              <a:ea typeface="Montserrat"/>
              <a:cs typeface="Montserrat"/>
              <a:sym typeface="Montserrat"/>
            </a:endParaRPr>
          </a:p>
          <a:p>
            <a:pPr marL="0" marR="0" lvl="0" indent="0" algn="l" rtl="0">
              <a:lnSpc>
                <a:spcPct val="115000"/>
              </a:lnSpc>
              <a:spcBef>
                <a:spcPts val="0"/>
              </a:spcBef>
              <a:spcAft>
                <a:spcPts val="0"/>
              </a:spcAft>
              <a:buClr>
                <a:schemeClr val="dk1"/>
              </a:buClr>
              <a:buSzPts val="1100"/>
              <a:buFont typeface="Arial"/>
              <a:buNone/>
            </a:pPr>
            <a:r>
              <a:rPr lang="es" sz="1650" b="0" i="0" u="none" strike="noStrike" cap="none">
                <a:solidFill>
                  <a:schemeClr val="dk2"/>
                </a:solidFill>
                <a:latin typeface="Montserrat"/>
                <a:ea typeface="Montserrat"/>
                <a:cs typeface="Montserrat"/>
                <a:sym typeface="Montserrat"/>
              </a:rPr>
              <a:t> </a:t>
            </a:r>
            <a:endParaRPr sz="165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chemeClr val="dk1"/>
              </a:buClr>
              <a:buSzPts val="1100"/>
              <a:buFont typeface="Arial"/>
              <a:buNone/>
            </a:pPr>
            <a:endParaRPr sz="1650"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82"/>
              <a:buFont typeface="Arial"/>
              <a:buNone/>
            </a:pPr>
            <a:endParaRPr sz="1682" b="0" i="0" u="none" strike="noStrike" cap="none">
              <a:solidFill>
                <a:srgbClr val="595959"/>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Clases | Método __init__()</a:t>
            </a:r>
            <a:endParaRPr/>
          </a:p>
        </p:txBody>
      </p:sp>
      <p:sp>
        <p:nvSpPr>
          <p:cNvPr id="316" name="Google Shape;316;p19"/>
          <p:cNvSpPr txBox="1">
            <a:spLocks noGrp="1"/>
          </p:cNvSpPr>
          <p:nvPr>
            <p:ph type="body" idx="1"/>
          </p:nvPr>
        </p:nvSpPr>
        <p:spPr>
          <a:xfrm>
            <a:off x="432025" y="1304875"/>
            <a:ext cx="4102500" cy="329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650" b="1"/>
              <a:t>__init__() </a:t>
            </a:r>
            <a:r>
              <a:rPr lang="es" sz="1650"/>
              <a:t>permite que en el momento de la instancia se asignen valores a los atributos. </a:t>
            </a:r>
            <a:endParaRPr sz="1650"/>
          </a:p>
          <a:p>
            <a:pPr marL="0" lvl="0" indent="0" algn="l" rtl="0">
              <a:lnSpc>
                <a:spcPct val="115000"/>
              </a:lnSpc>
              <a:spcBef>
                <a:spcPts val="1200"/>
              </a:spcBef>
              <a:spcAft>
                <a:spcPts val="0"/>
              </a:spcAft>
              <a:buSzPts val="1800"/>
              <a:buNone/>
            </a:pPr>
            <a:r>
              <a:rPr lang="es" sz="1650"/>
              <a:t>El ejemplo de la derecha muestra cómo utilizar </a:t>
            </a:r>
            <a:r>
              <a:rPr lang="es" sz="1650" b="1"/>
              <a:t>__init__()</a:t>
            </a:r>
            <a:r>
              <a:rPr lang="es" sz="1650"/>
              <a:t>. En el momento de instanciar el objeto </a:t>
            </a:r>
            <a:r>
              <a:rPr lang="es" sz="1650" i="1"/>
              <a:t>persona1</a:t>
            </a:r>
            <a:r>
              <a:rPr lang="es" sz="1650"/>
              <a:t> pasamos como argumentos los valores del </a:t>
            </a:r>
            <a:r>
              <a:rPr lang="es" sz="1650" i="1"/>
              <a:t>nombre</a:t>
            </a:r>
            <a:r>
              <a:rPr lang="es" sz="1650"/>
              <a:t> y la </a:t>
            </a:r>
            <a:r>
              <a:rPr lang="es" sz="1650" i="1"/>
              <a:t>edad</a:t>
            </a:r>
            <a:r>
              <a:rPr lang="es" sz="1650"/>
              <a:t>, para que el constructor los asigne a la instancia creada.</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sp>
        <p:nvSpPr>
          <p:cNvPr id="317" name="Google Shape;317;p19"/>
          <p:cNvSpPr/>
          <p:nvPr/>
        </p:nvSpPr>
        <p:spPr>
          <a:xfrm>
            <a:off x="4843050" y="1609500"/>
            <a:ext cx="3869100" cy="28830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class</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Persona</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Método constructor</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def</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__init__</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self</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nombre</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edad</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00AA"/>
                </a:solidFill>
                <a:highlight>
                  <a:srgbClr val="23262E"/>
                </a:highlight>
                <a:latin typeface="Consolas"/>
                <a:ea typeface="Consolas"/>
                <a:cs typeface="Consolas"/>
                <a:sym typeface="Consolas"/>
              </a:rPr>
              <a:t>self</a:t>
            </a:r>
            <a:r>
              <a:rPr lang="es" sz="1200" b="0" i="0" u="none" strike="noStrike" cap="none">
                <a:solidFill>
                  <a:srgbClr val="D5CED9"/>
                </a:solidFill>
                <a:highlight>
                  <a:srgbClr val="23262E"/>
                </a:highlight>
                <a:latin typeface="Consolas"/>
                <a:ea typeface="Consolas"/>
                <a:cs typeface="Consolas"/>
                <a:sym typeface="Consolas"/>
              </a:rPr>
              <a:t>.nombre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nombre</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00AA"/>
                </a:solidFill>
                <a:highlight>
                  <a:srgbClr val="23262E"/>
                </a:highlight>
                <a:latin typeface="Consolas"/>
                <a:ea typeface="Consolas"/>
                <a:cs typeface="Consolas"/>
                <a:sym typeface="Consolas"/>
              </a:rPr>
              <a:t>self</a:t>
            </a:r>
            <a:r>
              <a:rPr lang="es" sz="1200" b="0" i="0" u="none" strike="noStrike" cap="none">
                <a:solidFill>
                  <a:srgbClr val="D5CED9"/>
                </a:solidFill>
                <a:highlight>
                  <a:srgbClr val="23262E"/>
                </a:highlight>
                <a:latin typeface="Consolas"/>
                <a:ea typeface="Consolas"/>
                <a:cs typeface="Consolas"/>
                <a:sym typeface="Consolas"/>
              </a:rPr>
              <a:t>.edad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edad</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def</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identificarse</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self</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Método normal</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C74DED"/>
                </a:solidFill>
                <a:highlight>
                  <a:srgbClr val="23262E"/>
                </a:highlight>
                <a:latin typeface="Consolas"/>
                <a:ea typeface="Consolas"/>
                <a:cs typeface="Consolas"/>
                <a:sym typeface="Consolas"/>
              </a:rPr>
              <a:t>f</a:t>
            </a:r>
            <a:r>
              <a:rPr lang="es" sz="1200" b="0" i="0" u="none" strike="noStrike" cap="none">
                <a:solidFill>
                  <a:srgbClr val="96E072"/>
                </a:solidFill>
                <a:highlight>
                  <a:srgbClr val="23262E"/>
                </a:highlight>
                <a:latin typeface="Consolas"/>
                <a:ea typeface="Consolas"/>
                <a:cs typeface="Consolas"/>
                <a:sym typeface="Consolas"/>
              </a:rPr>
              <a:t>"Hola. Soy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FF00AA"/>
                </a:solidFill>
                <a:highlight>
                  <a:srgbClr val="23262E"/>
                </a:highlight>
                <a:latin typeface="Consolas"/>
                <a:ea typeface="Consolas"/>
                <a:cs typeface="Consolas"/>
                <a:sym typeface="Consolas"/>
              </a:rPr>
              <a:t>self</a:t>
            </a:r>
            <a:r>
              <a:rPr lang="es" sz="1200" b="0" i="0" u="none" strike="noStrike" cap="none">
                <a:solidFill>
                  <a:srgbClr val="D5CED9"/>
                </a:solidFill>
                <a:highlight>
                  <a:srgbClr val="23262E"/>
                </a:highlight>
                <a:latin typeface="Consolas"/>
                <a:ea typeface="Consolas"/>
                <a:cs typeface="Consolas"/>
                <a:sym typeface="Consolas"/>
              </a:rPr>
              <a:t>.nombre</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 y tengo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FF00AA"/>
                </a:solidFill>
                <a:highlight>
                  <a:srgbClr val="23262E"/>
                </a:highlight>
                <a:latin typeface="Consolas"/>
                <a:ea typeface="Consolas"/>
                <a:cs typeface="Consolas"/>
                <a:sym typeface="Consolas"/>
              </a:rPr>
              <a:t>self</a:t>
            </a:r>
            <a:r>
              <a:rPr lang="es" sz="1200" b="0" i="0" u="none" strike="noStrike" cap="none">
                <a:solidFill>
                  <a:srgbClr val="D5CED9"/>
                </a:solidFill>
                <a:highlight>
                  <a:srgbClr val="23262E"/>
                </a:highlight>
                <a:latin typeface="Consolas"/>
                <a:ea typeface="Consolas"/>
                <a:cs typeface="Consolas"/>
                <a:sym typeface="Consolas"/>
              </a:rPr>
              <a:t>.edad</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 años."</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Instanciamos</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persona1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Persona</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"Juan"</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42</a:t>
            </a:r>
            <a:r>
              <a:rPr lang="es" sz="1200" b="0" i="0" u="none" strike="noStrike" cap="none">
                <a:solidFill>
                  <a:srgbClr val="D5CED9"/>
                </a:solidFill>
                <a:highlight>
                  <a:srgbClr val="23262E"/>
                </a:highlight>
                <a:latin typeface="Consolas"/>
                <a:ea typeface="Consolas"/>
                <a:cs typeface="Consolas"/>
                <a:sym typeface="Consolas"/>
              </a:rPr>
              <a:t>) </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persona1.</a:t>
            </a:r>
            <a:r>
              <a:rPr lang="es" sz="1200" b="0" i="0" u="none" strike="noStrike" cap="none">
                <a:solidFill>
                  <a:srgbClr val="FFE66D"/>
                </a:solidFill>
                <a:highlight>
                  <a:srgbClr val="23262E"/>
                </a:highlight>
                <a:latin typeface="Consolas"/>
                <a:ea typeface="Consolas"/>
                <a:cs typeface="Consolas"/>
                <a:sym typeface="Consolas"/>
              </a:rPr>
              <a:t>identificarse</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persona1.edad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43</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Modificamos la edad</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persona1.</a:t>
            </a:r>
            <a:r>
              <a:rPr lang="es" sz="1200" b="0" i="0" u="none" strike="noStrike" cap="none">
                <a:solidFill>
                  <a:srgbClr val="FFE66D"/>
                </a:solidFill>
                <a:highlight>
                  <a:srgbClr val="23262E"/>
                </a:highlight>
                <a:latin typeface="Consolas"/>
                <a:ea typeface="Consolas"/>
                <a:cs typeface="Consolas"/>
                <a:sym typeface="Consolas"/>
              </a:rPr>
              <a:t>identificarse</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C74DED"/>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C74DED"/>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rgbClr val="5F6167"/>
              </a:solidFill>
              <a:highlight>
                <a:srgbClr val="23262E"/>
              </a:highlight>
              <a:latin typeface="Consolas"/>
              <a:ea typeface="Consolas"/>
              <a:cs typeface="Consolas"/>
              <a:sym typeface="Consolas"/>
            </a:endParaRPr>
          </a:p>
        </p:txBody>
      </p:sp>
      <p:sp>
        <p:nvSpPr>
          <p:cNvPr id="318" name="Google Shape;318;p19"/>
          <p:cNvSpPr/>
          <p:nvPr/>
        </p:nvSpPr>
        <p:spPr>
          <a:xfrm>
            <a:off x="4843050" y="1380600"/>
            <a:ext cx="38691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__init__()</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4900"/>
              <a:buNone/>
            </a:pPr>
            <a:r>
              <a:rPr lang="es" b="0"/>
              <a:t>Clases y objetos</a:t>
            </a:r>
            <a:endParaRPr b="0"/>
          </a:p>
        </p:txBody>
      </p:sp>
      <p:pic>
        <p:nvPicPr>
          <p:cNvPr id="151" name="Google Shape;151;p2"/>
          <p:cNvPicPr preferRelativeResize="0"/>
          <p:nvPr/>
        </p:nvPicPr>
        <p:blipFill rotWithShape="1">
          <a:blip r:embed="rId3">
            <a:alphaModFix/>
          </a:blip>
          <a:srcRect/>
          <a:stretch/>
        </p:blipFill>
        <p:spPr>
          <a:xfrm>
            <a:off x="4219575" y="2868475"/>
            <a:ext cx="704850" cy="723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Clases | Ejemplo</a:t>
            </a:r>
            <a:endParaRPr/>
          </a:p>
        </p:txBody>
      </p:sp>
      <p:sp>
        <p:nvSpPr>
          <p:cNvPr id="324" name="Google Shape;324;p20"/>
          <p:cNvSpPr/>
          <p:nvPr/>
        </p:nvSpPr>
        <p:spPr>
          <a:xfrm>
            <a:off x="503825" y="1609500"/>
            <a:ext cx="3869100" cy="27675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class</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Cuadrado</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def</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__init__</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self</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lado</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00AA"/>
                </a:solidFill>
                <a:highlight>
                  <a:srgbClr val="23262E"/>
                </a:highlight>
                <a:latin typeface="Consolas"/>
                <a:ea typeface="Consolas"/>
                <a:cs typeface="Consolas"/>
                <a:sym typeface="Consolas"/>
              </a:rPr>
              <a:t>self</a:t>
            </a:r>
            <a:r>
              <a:rPr lang="es" sz="1200" b="0" i="0" u="none" strike="noStrike" cap="none">
                <a:solidFill>
                  <a:srgbClr val="D5CED9"/>
                </a:solidFill>
                <a:highlight>
                  <a:srgbClr val="23262E"/>
                </a:highlight>
                <a:latin typeface="Consolas"/>
                <a:ea typeface="Consolas"/>
                <a:cs typeface="Consolas"/>
                <a:sym typeface="Consolas"/>
              </a:rPr>
              <a:t>.lado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lado</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def</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calcular_area</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self</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return</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00AA"/>
                </a:solidFill>
                <a:highlight>
                  <a:srgbClr val="23262E"/>
                </a:highlight>
                <a:latin typeface="Consolas"/>
                <a:ea typeface="Consolas"/>
                <a:cs typeface="Consolas"/>
                <a:sym typeface="Consolas"/>
              </a:rPr>
              <a:t>self</a:t>
            </a:r>
            <a:r>
              <a:rPr lang="es" sz="1200" b="0" i="0" u="none" strike="noStrike" cap="none">
                <a:solidFill>
                  <a:srgbClr val="D5CED9"/>
                </a:solidFill>
                <a:highlight>
                  <a:srgbClr val="23262E"/>
                </a:highlight>
                <a:latin typeface="Consolas"/>
                <a:ea typeface="Consolas"/>
                <a:cs typeface="Consolas"/>
                <a:sym typeface="Consolas"/>
              </a:rPr>
              <a:t>.lado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4</a:t>
            </a:r>
            <a:endParaRPr sz="1200" b="0" i="0" u="none" strike="noStrike" cap="none">
              <a:solidFill>
                <a:srgbClr val="F39C1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def</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calcular_perimetro</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self</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return</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00AA"/>
                </a:solidFill>
                <a:highlight>
                  <a:srgbClr val="23262E"/>
                </a:highlight>
                <a:latin typeface="Consolas"/>
                <a:ea typeface="Consolas"/>
                <a:cs typeface="Consolas"/>
                <a:sym typeface="Consolas"/>
              </a:rPr>
              <a:t>self</a:t>
            </a:r>
            <a:r>
              <a:rPr lang="es" sz="1200" b="0" i="0" u="none" strike="noStrike" cap="none">
                <a:solidFill>
                  <a:srgbClr val="D5CED9"/>
                </a:solidFill>
                <a:highlight>
                  <a:srgbClr val="23262E"/>
                </a:highlight>
                <a:latin typeface="Consolas"/>
                <a:ea typeface="Consolas"/>
                <a:cs typeface="Consolas"/>
                <a:sym typeface="Consolas"/>
              </a:rPr>
              <a:t>.lado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2</a:t>
            </a:r>
            <a:endParaRPr sz="1200" b="0" i="0" u="none" strike="noStrike" cap="none">
              <a:solidFill>
                <a:srgbClr val="F39C1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cuad1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Cuadrado</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F39C12"/>
                </a:solidFill>
                <a:highlight>
                  <a:srgbClr val="23262E"/>
                </a:highlight>
                <a:latin typeface="Consolas"/>
                <a:ea typeface="Consolas"/>
                <a:cs typeface="Consolas"/>
                <a:sym typeface="Consolas"/>
              </a:rPr>
              <a:t>15</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Instanciamos</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(cuad1.</a:t>
            </a:r>
            <a:r>
              <a:rPr lang="es" sz="1200" b="0" i="0" u="none" strike="noStrike" cap="none">
                <a:solidFill>
                  <a:srgbClr val="FFE66D"/>
                </a:solidFill>
                <a:highlight>
                  <a:srgbClr val="23262E"/>
                </a:highlight>
                <a:latin typeface="Consolas"/>
                <a:ea typeface="Consolas"/>
                <a:cs typeface="Consolas"/>
                <a:sym typeface="Consolas"/>
              </a:rPr>
              <a:t>calcular_area</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60</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(cuad1.</a:t>
            </a:r>
            <a:r>
              <a:rPr lang="es" sz="1200" b="0" i="0" u="none" strike="noStrike" cap="none">
                <a:solidFill>
                  <a:srgbClr val="FFE66D"/>
                </a:solidFill>
                <a:highlight>
                  <a:srgbClr val="23262E"/>
                </a:highlight>
                <a:latin typeface="Consolas"/>
                <a:ea typeface="Consolas"/>
                <a:cs typeface="Consolas"/>
                <a:sym typeface="Consolas"/>
              </a:rPr>
              <a:t>calcular_perimetro</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225</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cuad1.lado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12  </a:t>
            </a:r>
            <a:r>
              <a:rPr lang="es" sz="1200" b="0" i="0" u="none" strike="noStrike" cap="none">
                <a:solidFill>
                  <a:srgbClr val="5F6167"/>
                </a:solidFill>
                <a:highlight>
                  <a:srgbClr val="23262E"/>
                </a:highlight>
                <a:latin typeface="Consolas"/>
                <a:ea typeface="Consolas"/>
                <a:cs typeface="Consolas"/>
                <a:sym typeface="Consolas"/>
              </a:rPr>
              <a:t># Modificamos el atributo</a:t>
            </a:r>
            <a:endParaRPr sz="1200" b="0" i="0" u="none" strike="noStrike" cap="none">
              <a:solidFill>
                <a:srgbClr val="F39C1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(cuad1.</a:t>
            </a:r>
            <a:r>
              <a:rPr lang="es" sz="1200" b="0" i="0" u="none" strike="noStrike" cap="none">
                <a:solidFill>
                  <a:srgbClr val="FFE66D"/>
                </a:solidFill>
                <a:highlight>
                  <a:srgbClr val="23262E"/>
                </a:highlight>
                <a:latin typeface="Consolas"/>
                <a:ea typeface="Consolas"/>
                <a:cs typeface="Consolas"/>
                <a:sym typeface="Consolas"/>
              </a:rPr>
              <a:t>calcular_area</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48</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(cuad1.</a:t>
            </a:r>
            <a:r>
              <a:rPr lang="es" sz="1200" b="0" i="0" u="none" strike="noStrike" cap="none">
                <a:solidFill>
                  <a:srgbClr val="FFE66D"/>
                </a:solidFill>
                <a:highlight>
                  <a:srgbClr val="23262E"/>
                </a:highlight>
                <a:latin typeface="Consolas"/>
                <a:ea typeface="Consolas"/>
                <a:cs typeface="Consolas"/>
                <a:sym typeface="Consolas"/>
              </a:rPr>
              <a:t>calcular_perimetro</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5F6167"/>
                </a:solidFill>
                <a:highlight>
                  <a:srgbClr val="23262E"/>
                </a:highlight>
                <a:latin typeface="Consolas"/>
                <a:ea typeface="Consolas"/>
                <a:cs typeface="Consolas"/>
                <a:sym typeface="Consolas"/>
              </a:rPr>
              <a:t># 144</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C74DED"/>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C74DED"/>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rgbClr val="5F6167"/>
              </a:solidFill>
              <a:highlight>
                <a:srgbClr val="23262E"/>
              </a:highlight>
              <a:latin typeface="Consolas"/>
              <a:ea typeface="Consolas"/>
              <a:cs typeface="Consolas"/>
              <a:sym typeface="Consolas"/>
            </a:endParaRPr>
          </a:p>
        </p:txBody>
      </p:sp>
      <p:sp>
        <p:nvSpPr>
          <p:cNvPr id="325" name="Google Shape;325;p20"/>
          <p:cNvSpPr/>
          <p:nvPr/>
        </p:nvSpPr>
        <p:spPr>
          <a:xfrm>
            <a:off x="503825" y="1380600"/>
            <a:ext cx="38691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Ejemplo de la clase Cuadrado</a:t>
            </a:r>
            <a:endParaRPr sz="1400" b="0" i="0" u="none" strike="noStrike" cap="none">
              <a:solidFill>
                <a:schemeClr val="dk2"/>
              </a:solidFill>
              <a:latin typeface="Montserrat"/>
              <a:ea typeface="Montserrat"/>
              <a:cs typeface="Montserrat"/>
              <a:sym typeface="Montserrat"/>
            </a:endParaRPr>
          </a:p>
        </p:txBody>
      </p:sp>
      <p:sp>
        <p:nvSpPr>
          <p:cNvPr id="326" name="Google Shape;326;p20"/>
          <p:cNvSpPr txBox="1">
            <a:spLocks noGrp="1"/>
          </p:cNvSpPr>
          <p:nvPr>
            <p:ph type="body" idx="1"/>
          </p:nvPr>
        </p:nvSpPr>
        <p:spPr>
          <a:xfrm>
            <a:off x="4639050" y="1271025"/>
            <a:ext cx="4102500" cy="329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650"/>
              <a:t>La clase </a:t>
            </a:r>
            <a:r>
              <a:rPr lang="es" sz="1650" b="1"/>
              <a:t>Cuadrado</a:t>
            </a:r>
            <a:r>
              <a:rPr lang="es" sz="1650"/>
              <a:t> incluye un constructor que en la inicialización establece el valor del </a:t>
            </a:r>
            <a:r>
              <a:rPr lang="es" sz="1650" b="1"/>
              <a:t>atributo</a:t>
            </a:r>
            <a:r>
              <a:rPr lang="es" sz="1650"/>
              <a:t> </a:t>
            </a:r>
            <a:r>
              <a:rPr lang="es" sz="1650" i="1"/>
              <a:t>lado</a:t>
            </a:r>
            <a:r>
              <a:rPr lang="es" sz="1650"/>
              <a:t>. Posee métodos para calcular el área y el perímetro ( </a:t>
            </a:r>
            <a:r>
              <a:rPr lang="es" sz="1650" i="1"/>
              <a:t>calcular_area() </a:t>
            </a:r>
            <a:r>
              <a:rPr lang="es" sz="1650"/>
              <a:t>y </a:t>
            </a:r>
            <a:r>
              <a:rPr lang="es" sz="1650" i="1"/>
              <a:t>calcular_perimetro()</a:t>
            </a:r>
            <a:r>
              <a:rPr lang="es" sz="1650"/>
              <a:t> ).</a:t>
            </a:r>
            <a:endParaRPr sz="1650"/>
          </a:p>
          <a:p>
            <a:pPr marL="0" lvl="0" indent="0" algn="l" rtl="0">
              <a:lnSpc>
                <a:spcPct val="115000"/>
              </a:lnSpc>
              <a:spcBef>
                <a:spcPts val="1200"/>
              </a:spcBef>
              <a:spcAft>
                <a:spcPts val="0"/>
              </a:spcAft>
              <a:buSzPts val="1800"/>
              <a:buNone/>
            </a:pPr>
            <a:r>
              <a:rPr lang="es" sz="1650"/>
              <a:t>Es posible modificar el valor del </a:t>
            </a:r>
            <a:r>
              <a:rPr lang="es" sz="1650" b="1"/>
              <a:t>atributo</a:t>
            </a:r>
            <a:r>
              <a:rPr lang="es" sz="1650"/>
              <a:t> </a:t>
            </a:r>
            <a:r>
              <a:rPr lang="es" sz="1650" i="1"/>
              <a:t>lado</a:t>
            </a:r>
            <a:r>
              <a:rPr lang="es" sz="1650"/>
              <a:t> mediante la notación punto, y los </a:t>
            </a:r>
            <a:r>
              <a:rPr lang="es" sz="1650" b="1"/>
              <a:t>métodos</a:t>
            </a:r>
            <a:r>
              <a:rPr lang="es" sz="1650"/>
              <a:t> mencionados devuelven los valores recalculados.</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1"/>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Clases | Método __str__()</a:t>
            </a:r>
            <a:endParaRPr/>
          </a:p>
        </p:txBody>
      </p:sp>
      <p:sp>
        <p:nvSpPr>
          <p:cNvPr id="332" name="Google Shape;332;p21"/>
          <p:cNvSpPr txBox="1">
            <a:spLocks noGrp="1"/>
          </p:cNvSpPr>
          <p:nvPr>
            <p:ph type="body" idx="1"/>
          </p:nvPr>
        </p:nvSpPr>
        <p:spPr>
          <a:xfrm>
            <a:off x="432025" y="1304875"/>
            <a:ext cx="4102500" cy="329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650"/>
              <a:t>Para mostrar objetos, Python provee otro método especial, llamado </a:t>
            </a:r>
            <a:r>
              <a:rPr lang="es" sz="1650" b="1"/>
              <a:t>__str__</a:t>
            </a:r>
            <a:r>
              <a:rPr lang="es" sz="1650"/>
              <a:t> , que debe devolver una cadena de caracteres con lo que queremos mostrar. Este método se invoca cada vez que se llama a la función </a:t>
            </a:r>
            <a:r>
              <a:rPr lang="es" sz="1650" b="1"/>
              <a:t>str</a:t>
            </a:r>
            <a:r>
              <a:rPr lang="es" sz="1650"/>
              <a:t>, por ejemplo, al imprimir el objeto.</a:t>
            </a:r>
            <a:endParaRPr sz="1650"/>
          </a:p>
          <a:p>
            <a:pPr marL="0" lvl="0" indent="0" algn="l" rtl="0">
              <a:lnSpc>
                <a:spcPct val="115000"/>
              </a:lnSpc>
              <a:spcBef>
                <a:spcPts val="1200"/>
              </a:spcBef>
              <a:spcAft>
                <a:spcPts val="0"/>
              </a:spcAft>
              <a:buSzPts val="1800"/>
              <a:buNone/>
            </a:pPr>
            <a:r>
              <a:rPr lang="es" sz="1650"/>
              <a:t>El método </a:t>
            </a:r>
            <a:r>
              <a:rPr lang="es" sz="1650" b="1"/>
              <a:t>__str__</a:t>
            </a:r>
            <a:r>
              <a:rPr lang="es" sz="1650"/>
              <a:t> tiene un solo parámetro, </a:t>
            </a:r>
            <a:r>
              <a:rPr lang="es" sz="1650" b="1"/>
              <a:t>self</a:t>
            </a:r>
            <a:r>
              <a:rPr lang="es" sz="1650"/>
              <a:t>.</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sp>
        <p:nvSpPr>
          <p:cNvPr id="333" name="Google Shape;333;p21"/>
          <p:cNvSpPr/>
          <p:nvPr/>
        </p:nvSpPr>
        <p:spPr>
          <a:xfrm>
            <a:off x="4843050" y="1609500"/>
            <a:ext cx="3869100" cy="28830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5F6167"/>
                </a:solidFill>
                <a:highlight>
                  <a:srgbClr val="23262E"/>
                </a:highlight>
                <a:latin typeface="Consolas"/>
                <a:ea typeface="Consolas"/>
                <a:cs typeface="Consolas"/>
                <a:sym typeface="Consolas"/>
              </a:rPr>
              <a:t># Creamos la clase "Alumno":</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class</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Alumno</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def</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__init__</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self</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nombre</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nota</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00AA"/>
                </a:solidFill>
                <a:highlight>
                  <a:srgbClr val="23262E"/>
                </a:highlight>
                <a:latin typeface="Consolas"/>
                <a:ea typeface="Consolas"/>
                <a:cs typeface="Consolas"/>
                <a:sym typeface="Consolas"/>
              </a:rPr>
              <a:t>self</a:t>
            </a:r>
            <a:r>
              <a:rPr lang="es" sz="1200" b="0" i="0" u="none" strike="noStrike" cap="none">
                <a:solidFill>
                  <a:srgbClr val="D5CED9"/>
                </a:solidFill>
                <a:highlight>
                  <a:srgbClr val="23262E"/>
                </a:highlight>
                <a:latin typeface="Consolas"/>
                <a:ea typeface="Consolas"/>
                <a:cs typeface="Consolas"/>
                <a:sym typeface="Consolas"/>
              </a:rPr>
              <a:t>.nombre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nombre</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00AA"/>
                </a:solidFill>
                <a:highlight>
                  <a:srgbClr val="23262E"/>
                </a:highlight>
                <a:latin typeface="Consolas"/>
                <a:ea typeface="Consolas"/>
                <a:cs typeface="Consolas"/>
                <a:sym typeface="Consolas"/>
              </a:rPr>
              <a:t>self</a:t>
            </a:r>
            <a:r>
              <a:rPr lang="es" sz="1200" b="0" i="0" u="none" strike="noStrike" cap="none">
                <a:solidFill>
                  <a:srgbClr val="D5CED9"/>
                </a:solidFill>
                <a:highlight>
                  <a:srgbClr val="23262E"/>
                </a:highlight>
                <a:latin typeface="Consolas"/>
                <a:ea typeface="Consolas"/>
                <a:cs typeface="Consolas"/>
                <a:sym typeface="Consolas"/>
              </a:rPr>
              <a:t>.nota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nota</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def</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__str__</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self</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return</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f</a:t>
            </a:r>
            <a:r>
              <a:rPr lang="es" sz="1200" b="0" i="0" u="none" strike="noStrike" cap="none">
                <a:solidFill>
                  <a:srgbClr val="96E072"/>
                </a:solidFill>
                <a:highlight>
                  <a:srgbClr val="23262E"/>
                </a:highlight>
                <a:latin typeface="Consolas"/>
                <a:ea typeface="Consolas"/>
                <a:cs typeface="Consolas"/>
                <a:sym typeface="Consolas"/>
              </a:rPr>
              <a:t>"La nota de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FF00AA"/>
                </a:solidFill>
                <a:highlight>
                  <a:srgbClr val="23262E"/>
                </a:highlight>
                <a:latin typeface="Consolas"/>
                <a:ea typeface="Consolas"/>
                <a:cs typeface="Consolas"/>
                <a:sym typeface="Consolas"/>
              </a:rPr>
              <a:t>self</a:t>
            </a:r>
            <a:r>
              <a:rPr lang="es" sz="1200" b="0" i="0" u="none" strike="noStrike" cap="none">
                <a:solidFill>
                  <a:srgbClr val="D5CED9"/>
                </a:solidFill>
                <a:highlight>
                  <a:srgbClr val="23262E"/>
                </a:highlight>
                <a:latin typeface="Consolas"/>
                <a:ea typeface="Consolas"/>
                <a:cs typeface="Consolas"/>
                <a:sym typeface="Consolas"/>
              </a:rPr>
              <a:t>.nombre</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 es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FF00AA"/>
                </a:solidFill>
                <a:highlight>
                  <a:srgbClr val="23262E"/>
                </a:highlight>
                <a:latin typeface="Consolas"/>
                <a:ea typeface="Consolas"/>
                <a:cs typeface="Consolas"/>
                <a:sym typeface="Consolas"/>
              </a:rPr>
              <a:t>self</a:t>
            </a:r>
            <a:r>
              <a:rPr lang="es" sz="1200" b="0" i="0" u="none" strike="noStrike" cap="none">
                <a:solidFill>
                  <a:srgbClr val="D5CED9"/>
                </a:solidFill>
                <a:highlight>
                  <a:srgbClr val="23262E"/>
                </a:highlight>
                <a:latin typeface="Consolas"/>
                <a:ea typeface="Consolas"/>
                <a:cs typeface="Consolas"/>
                <a:sym typeface="Consolas"/>
              </a:rPr>
              <a:t>.nota</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a:t>
            </a:r>
            <a:endParaRPr sz="12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alumno1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Alumno</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"Pedro"</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7</a:t>
            </a:r>
            <a:r>
              <a:rPr lang="es" sz="1200" b="0" i="0" u="none" strike="noStrike" cap="none">
                <a:solidFill>
                  <a:srgbClr val="D5CED9"/>
                </a:solidFill>
                <a:highlight>
                  <a:srgbClr val="23262E"/>
                </a:highlight>
                <a:latin typeface="Consolas"/>
                <a:ea typeface="Consolas"/>
                <a:cs typeface="Consolas"/>
                <a:sym typeface="Consolas"/>
              </a:rPr>
              <a:t>) </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(alumno1)    </a:t>
            </a:r>
            <a:r>
              <a:rPr lang="es" sz="1200" b="0" i="0" u="none" strike="noStrike" cap="none">
                <a:solidFill>
                  <a:srgbClr val="5F6167"/>
                </a:solidFill>
                <a:highlight>
                  <a:srgbClr val="23262E"/>
                </a:highlight>
                <a:latin typeface="Consolas"/>
                <a:ea typeface="Consolas"/>
                <a:cs typeface="Consolas"/>
                <a:sym typeface="Consolas"/>
              </a:rPr>
              <a:t># La nota de Pedro es 7</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alumno1.nota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39C12"/>
                </a:solidFill>
                <a:highlight>
                  <a:srgbClr val="23262E"/>
                </a:highlight>
                <a:latin typeface="Consolas"/>
                <a:ea typeface="Consolas"/>
                <a:cs typeface="Consolas"/>
                <a:sym typeface="Consolas"/>
              </a:rPr>
              <a:t>10</a:t>
            </a:r>
            <a:endParaRPr sz="1200" b="0" i="0" u="none" strike="noStrike" cap="none">
              <a:solidFill>
                <a:srgbClr val="F39C1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(alumno1)    </a:t>
            </a:r>
            <a:r>
              <a:rPr lang="es" sz="1200" b="0" i="0" u="none" strike="noStrike" cap="none">
                <a:solidFill>
                  <a:srgbClr val="5F6167"/>
                </a:solidFill>
                <a:highlight>
                  <a:srgbClr val="23262E"/>
                </a:highlight>
                <a:latin typeface="Consolas"/>
                <a:ea typeface="Consolas"/>
                <a:cs typeface="Consolas"/>
                <a:sym typeface="Consolas"/>
              </a:rPr>
              <a:t># La nota de Pedro es 10</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C74DED"/>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C74DED"/>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C74DED"/>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rgbClr val="5F6167"/>
              </a:solidFill>
              <a:highlight>
                <a:srgbClr val="23262E"/>
              </a:highlight>
              <a:latin typeface="Consolas"/>
              <a:ea typeface="Consolas"/>
              <a:cs typeface="Consolas"/>
              <a:sym typeface="Consolas"/>
            </a:endParaRPr>
          </a:p>
        </p:txBody>
      </p:sp>
      <p:sp>
        <p:nvSpPr>
          <p:cNvPr id="334" name="Google Shape;334;p21"/>
          <p:cNvSpPr/>
          <p:nvPr/>
        </p:nvSpPr>
        <p:spPr>
          <a:xfrm>
            <a:off x="4843050" y="1380600"/>
            <a:ext cx="38691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__init__()</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Clases | Método __del__()</a:t>
            </a:r>
            <a:endParaRPr/>
          </a:p>
          <a:p>
            <a:pPr marL="0" lvl="0" indent="0" algn="l" rtl="0">
              <a:lnSpc>
                <a:spcPct val="100000"/>
              </a:lnSpc>
              <a:spcBef>
                <a:spcPts val="0"/>
              </a:spcBef>
              <a:spcAft>
                <a:spcPts val="0"/>
              </a:spcAft>
              <a:buSzPct val="111111"/>
              <a:buNone/>
            </a:pPr>
            <a:endParaRPr/>
          </a:p>
        </p:txBody>
      </p:sp>
      <p:sp>
        <p:nvSpPr>
          <p:cNvPr id="340" name="Google Shape;340;p22"/>
          <p:cNvSpPr/>
          <p:nvPr/>
        </p:nvSpPr>
        <p:spPr>
          <a:xfrm>
            <a:off x="503825" y="1609500"/>
            <a:ext cx="3869100" cy="23949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class</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Perro</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def</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__init__</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self</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nombre</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00E8C6"/>
                </a:solidFill>
                <a:highlight>
                  <a:srgbClr val="23262E"/>
                </a:highlight>
                <a:latin typeface="Consolas"/>
                <a:ea typeface="Consolas"/>
                <a:cs typeface="Consolas"/>
                <a:sym typeface="Consolas"/>
              </a:rPr>
              <a:t>raza</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00AA"/>
                </a:solidFill>
                <a:highlight>
                  <a:srgbClr val="23262E"/>
                </a:highlight>
                <a:latin typeface="Consolas"/>
                <a:ea typeface="Consolas"/>
                <a:cs typeface="Consolas"/>
                <a:sym typeface="Consolas"/>
              </a:rPr>
              <a:t>self</a:t>
            </a:r>
            <a:r>
              <a:rPr lang="es" sz="1200" b="0" i="0" u="none" strike="noStrike" cap="none">
                <a:solidFill>
                  <a:srgbClr val="D5CED9"/>
                </a:solidFill>
                <a:highlight>
                  <a:srgbClr val="23262E"/>
                </a:highlight>
                <a:latin typeface="Consolas"/>
                <a:ea typeface="Consolas"/>
                <a:cs typeface="Consolas"/>
                <a:sym typeface="Consolas"/>
              </a:rPr>
              <a:t>.nombre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nombre</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00AA"/>
                </a:solidFill>
                <a:highlight>
                  <a:srgbClr val="23262E"/>
                </a:highlight>
                <a:latin typeface="Consolas"/>
                <a:ea typeface="Consolas"/>
                <a:cs typeface="Consolas"/>
                <a:sym typeface="Consolas"/>
              </a:rPr>
              <a:t>self</a:t>
            </a:r>
            <a:r>
              <a:rPr lang="es" sz="1200" b="0" i="0" u="none" strike="noStrike" cap="none">
                <a:solidFill>
                  <a:srgbClr val="D5CED9"/>
                </a:solidFill>
                <a:highlight>
                  <a:srgbClr val="23262E"/>
                </a:highlight>
                <a:latin typeface="Consolas"/>
                <a:ea typeface="Consolas"/>
                <a:cs typeface="Consolas"/>
                <a:sym typeface="Consolas"/>
              </a:rPr>
              <a:t>.raza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raza</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C74DED"/>
                </a:solidFill>
                <a:highlight>
                  <a:srgbClr val="23262E"/>
                </a:highlight>
                <a:latin typeface="Consolas"/>
                <a:ea typeface="Consolas"/>
                <a:cs typeface="Consolas"/>
                <a:sym typeface="Consolas"/>
              </a:rPr>
              <a:t>def</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EE5D43"/>
                </a:solidFill>
                <a:highlight>
                  <a:srgbClr val="23262E"/>
                </a:highlight>
                <a:latin typeface="Consolas"/>
                <a:ea typeface="Consolas"/>
                <a:cs typeface="Consolas"/>
                <a:sym typeface="Consolas"/>
              </a:rPr>
              <a:t>__del__</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00E8C6"/>
                </a:solidFill>
                <a:highlight>
                  <a:srgbClr val="23262E"/>
                </a:highlight>
                <a:latin typeface="Consolas"/>
                <a:ea typeface="Consolas"/>
                <a:cs typeface="Consolas"/>
                <a:sym typeface="Consolas"/>
              </a:rPr>
              <a:t>self</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'Objeto eliminado.'</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D5CED9"/>
                </a:solidFill>
                <a:highlight>
                  <a:srgbClr val="23262E"/>
                </a:highlight>
                <a:latin typeface="Consolas"/>
                <a:ea typeface="Consolas"/>
                <a:cs typeface="Consolas"/>
                <a:sym typeface="Consolas"/>
              </a:rPr>
              <a:t>perro1 </a:t>
            </a:r>
            <a:r>
              <a:rPr lang="es" sz="1200" b="0" i="0" u="none" strike="noStrike" cap="none">
                <a:solidFill>
                  <a:srgbClr val="EE5D43"/>
                </a:solidFill>
                <a:highlight>
                  <a:srgbClr val="23262E"/>
                </a:highlight>
                <a:latin typeface="Consolas"/>
                <a:ea typeface="Consolas"/>
                <a:cs typeface="Consolas"/>
                <a:sym typeface="Consolas"/>
              </a:rPr>
              <a:t>=</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FFE66D"/>
                </a:solidFill>
                <a:highlight>
                  <a:srgbClr val="23262E"/>
                </a:highlight>
                <a:latin typeface="Consolas"/>
                <a:ea typeface="Consolas"/>
                <a:cs typeface="Consolas"/>
                <a:sym typeface="Consolas"/>
              </a:rPr>
              <a:t>Perro</a:t>
            </a:r>
            <a:r>
              <a:rPr lang="es" sz="1200" b="0" i="0" u="none" strike="noStrike" cap="none">
                <a:solidFill>
                  <a:srgbClr val="D5CED9"/>
                </a:solidFill>
                <a:highlight>
                  <a:srgbClr val="23262E"/>
                </a:highlight>
                <a:latin typeface="Consolas"/>
                <a:ea typeface="Consolas"/>
                <a:cs typeface="Consolas"/>
                <a:sym typeface="Consolas"/>
              </a:rPr>
              <a:t>(</a:t>
            </a:r>
            <a:r>
              <a:rPr lang="es" sz="1200" b="0" i="0" u="none" strike="noStrike" cap="none">
                <a:solidFill>
                  <a:srgbClr val="96E072"/>
                </a:solidFill>
                <a:highlight>
                  <a:srgbClr val="23262E"/>
                </a:highlight>
                <a:latin typeface="Consolas"/>
                <a:ea typeface="Consolas"/>
                <a:cs typeface="Consolas"/>
                <a:sym typeface="Consolas"/>
              </a:rPr>
              <a:t>"Lassie"</a:t>
            </a:r>
            <a:r>
              <a:rPr lang="es" sz="1200" b="0" i="0" u="none" strike="noStrike" cap="none">
                <a:solidFill>
                  <a:srgbClr val="D5CED9"/>
                </a:solidFill>
                <a:highlight>
                  <a:srgbClr val="23262E"/>
                </a:highlight>
                <a:latin typeface="Consolas"/>
                <a:ea typeface="Consolas"/>
                <a:cs typeface="Consolas"/>
                <a:sym typeface="Consolas"/>
              </a:rPr>
              <a:t>, </a:t>
            </a:r>
            <a:r>
              <a:rPr lang="es" sz="1200" b="0" i="0" u="none" strike="noStrike" cap="none">
                <a:solidFill>
                  <a:srgbClr val="96E072"/>
                </a:solidFill>
                <a:highlight>
                  <a:srgbClr val="23262E"/>
                </a:highlight>
                <a:latin typeface="Consolas"/>
                <a:ea typeface="Consolas"/>
                <a:cs typeface="Consolas"/>
                <a:sym typeface="Consolas"/>
              </a:rPr>
              <a:t>"Collie"</a:t>
            </a:r>
            <a:r>
              <a:rPr lang="es" sz="1200" b="0" i="0" u="none" strike="noStrike" cap="none">
                <a:solidFill>
                  <a:srgbClr val="D5CED9"/>
                </a:solidFill>
                <a:highlight>
                  <a:srgbClr val="23262E"/>
                </a:highlight>
                <a:latin typeface="Consolas"/>
                <a:ea typeface="Consolas"/>
                <a:cs typeface="Consolas"/>
                <a:sym typeface="Consolas"/>
              </a:rPr>
              <a:t>)</a:t>
            </a:r>
            <a:endParaRPr sz="12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(perro1.nombre) </a:t>
            </a:r>
            <a:r>
              <a:rPr lang="es" sz="1200" b="0" i="0" u="none" strike="noStrike" cap="none">
                <a:solidFill>
                  <a:srgbClr val="5F6167"/>
                </a:solidFill>
                <a:highlight>
                  <a:srgbClr val="23262E"/>
                </a:highlight>
                <a:latin typeface="Consolas"/>
                <a:ea typeface="Consolas"/>
                <a:cs typeface="Consolas"/>
                <a:sym typeface="Consolas"/>
              </a:rPr>
              <a:t># Lassie</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FFE66D"/>
                </a:solidFill>
                <a:highlight>
                  <a:srgbClr val="23262E"/>
                </a:highlight>
                <a:latin typeface="Consolas"/>
                <a:ea typeface="Consolas"/>
                <a:cs typeface="Consolas"/>
                <a:sym typeface="Consolas"/>
              </a:rPr>
              <a:t>print</a:t>
            </a:r>
            <a:r>
              <a:rPr lang="es" sz="1200" b="0" i="0" u="none" strike="noStrike" cap="none">
                <a:solidFill>
                  <a:srgbClr val="D5CED9"/>
                </a:solidFill>
                <a:highlight>
                  <a:srgbClr val="23262E"/>
                </a:highlight>
                <a:latin typeface="Consolas"/>
                <a:ea typeface="Consolas"/>
                <a:cs typeface="Consolas"/>
                <a:sym typeface="Consolas"/>
              </a:rPr>
              <a:t>(perro1.raza)   </a:t>
            </a:r>
            <a:r>
              <a:rPr lang="es" sz="1200" b="0" i="0" u="none" strike="noStrike" cap="none">
                <a:solidFill>
                  <a:srgbClr val="5F6167"/>
                </a:solidFill>
                <a:highlight>
                  <a:srgbClr val="23262E"/>
                </a:highlight>
                <a:latin typeface="Consolas"/>
                <a:ea typeface="Consolas"/>
                <a:cs typeface="Consolas"/>
                <a:sym typeface="Consolas"/>
              </a:rPr>
              <a:t># Collie</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200" b="0" i="0" u="none" strike="noStrike" cap="none">
                <a:solidFill>
                  <a:srgbClr val="C74DED"/>
                </a:solidFill>
                <a:highlight>
                  <a:srgbClr val="23262E"/>
                </a:highlight>
                <a:latin typeface="Consolas"/>
                <a:ea typeface="Consolas"/>
                <a:cs typeface="Consolas"/>
                <a:sym typeface="Consolas"/>
              </a:rPr>
              <a:t>del</a:t>
            </a:r>
            <a:r>
              <a:rPr lang="es" sz="1200" b="0" i="0" u="none" strike="noStrike" cap="none">
                <a:solidFill>
                  <a:srgbClr val="D5CED9"/>
                </a:solidFill>
                <a:highlight>
                  <a:srgbClr val="23262E"/>
                </a:highlight>
                <a:latin typeface="Consolas"/>
                <a:ea typeface="Consolas"/>
                <a:cs typeface="Consolas"/>
                <a:sym typeface="Consolas"/>
              </a:rPr>
              <a:t> perro1           </a:t>
            </a:r>
            <a:r>
              <a:rPr lang="es" sz="1200" b="0" i="0" u="none" strike="noStrike" cap="none">
                <a:solidFill>
                  <a:srgbClr val="5F6167"/>
                </a:solidFill>
                <a:highlight>
                  <a:srgbClr val="23262E"/>
                </a:highlight>
                <a:latin typeface="Consolas"/>
                <a:ea typeface="Consolas"/>
                <a:cs typeface="Consolas"/>
                <a:sym typeface="Consolas"/>
              </a:rPr>
              <a:t># Objeto eliminado.</a:t>
            </a: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C74DED"/>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C74DED"/>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C74DED"/>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rgbClr val="5F6167"/>
              </a:solidFill>
              <a:highlight>
                <a:srgbClr val="23262E"/>
              </a:highlight>
              <a:latin typeface="Consolas"/>
              <a:ea typeface="Consolas"/>
              <a:cs typeface="Consolas"/>
              <a:sym typeface="Consolas"/>
            </a:endParaRPr>
          </a:p>
        </p:txBody>
      </p:sp>
      <p:sp>
        <p:nvSpPr>
          <p:cNvPr id="341" name="Google Shape;341;p22"/>
          <p:cNvSpPr/>
          <p:nvPr/>
        </p:nvSpPr>
        <p:spPr>
          <a:xfrm>
            <a:off x="503825" y="1380600"/>
            <a:ext cx="38691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Método __del__()</a:t>
            </a:r>
            <a:endParaRPr sz="1400" b="0" i="0" u="none" strike="noStrike" cap="none">
              <a:solidFill>
                <a:schemeClr val="dk2"/>
              </a:solidFill>
              <a:latin typeface="Montserrat"/>
              <a:ea typeface="Montserrat"/>
              <a:cs typeface="Montserrat"/>
              <a:sym typeface="Montserrat"/>
            </a:endParaRPr>
          </a:p>
        </p:txBody>
      </p:sp>
      <p:sp>
        <p:nvSpPr>
          <p:cNvPr id="342" name="Google Shape;342;p22"/>
          <p:cNvSpPr txBox="1">
            <a:spLocks noGrp="1"/>
          </p:cNvSpPr>
          <p:nvPr>
            <p:ph type="body" idx="1"/>
          </p:nvPr>
        </p:nvSpPr>
        <p:spPr>
          <a:xfrm>
            <a:off x="4639050" y="1271025"/>
            <a:ext cx="4102500" cy="329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650"/>
              <a:t>El método especial </a:t>
            </a:r>
            <a:r>
              <a:rPr lang="es" sz="1650" b="1"/>
              <a:t>__del__()</a:t>
            </a:r>
            <a:r>
              <a:rPr lang="es" sz="1650"/>
              <a:t> se invoca automáticamente cuando el objeto se elimina de la memoria. Se puede utilizar para realizar alguna acción especial cuando tiene lugar este evento. Su sintaxis es la que vemos en el ejemplo, y tiene como único parámetro </a:t>
            </a:r>
            <a:r>
              <a:rPr lang="es" sz="1650" b="1"/>
              <a:t>self</a:t>
            </a:r>
            <a:r>
              <a:rPr lang="es" sz="1650"/>
              <a:t>.</a:t>
            </a:r>
            <a:endParaRPr sz="1650"/>
          </a:p>
          <a:p>
            <a:pPr marL="0" lvl="0" indent="0" algn="l" rtl="0">
              <a:lnSpc>
                <a:spcPct val="115000"/>
              </a:lnSpc>
              <a:spcBef>
                <a:spcPts val="1200"/>
              </a:spcBef>
              <a:spcAft>
                <a:spcPts val="0"/>
              </a:spcAft>
              <a:buSzPts val="1800"/>
              <a:buNone/>
            </a:pPr>
            <a:r>
              <a:rPr lang="es" sz="1650"/>
              <a:t>Los objetos se borran con </a:t>
            </a:r>
            <a:r>
              <a:rPr lang="es" sz="1650" b="1"/>
              <a:t>del</a:t>
            </a:r>
            <a:r>
              <a:rPr lang="es" sz="1650"/>
              <a:t>, o se eliminan al finalizar el programa.</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sp>
        <p:nvSpPr>
          <p:cNvPr id="343" name="Google Shape;343;p22"/>
          <p:cNvSpPr/>
          <p:nvPr/>
        </p:nvSpPr>
        <p:spPr>
          <a:xfrm>
            <a:off x="1618975" y="4004400"/>
            <a:ext cx="1977300" cy="360000"/>
          </a:xfrm>
          <a:prstGeom prst="flowChartAlternateProcess">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 sz="1100" b="0" i="0" u="none" strike="noStrike" cap="none">
                <a:solidFill>
                  <a:schemeClr val="dk2"/>
                </a:solidFill>
                <a:latin typeface="Montserrat"/>
                <a:ea typeface="Montserrat"/>
                <a:cs typeface="Montserrat"/>
                <a:sym typeface="Montserrat"/>
              </a:rPr>
              <a:t>Eliminación del objeto</a:t>
            </a:r>
            <a:endParaRPr sz="1100" b="0" i="0" u="none" strike="noStrike" cap="none">
              <a:solidFill>
                <a:schemeClr val="dk2"/>
              </a:solidFill>
              <a:latin typeface="Montserrat"/>
              <a:ea typeface="Montserrat"/>
              <a:cs typeface="Montserrat"/>
              <a:sym typeface="Montserrat"/>
            </a:endParaRPr>
          </a:p>
        </p:txBody>
      </p:sp>
      <p:cxnSp>
        <p:nvCxnSpPr>
          <p:cNvPr id="344" name="Google Shape;344;p22"/>
          <p:cNvCxnSpPr/>
          <p:nvPr/>
        </p:nvCxnSpPr>
        <p:spPr>
          <a:xfrm rot="10800000">
            <a:off x="974275" y="3911100"/>
            <a:ext cx="644700" cy="286800"/>
          </a:xfrm>
          <a:prstGeom prst="straightConnector1">
            <a:avLst/>
          </a:prstGeom>
          <a:noFill/>
          <a:ln w="28575" cap="flat" cmpd="sng">
            <a:solidFill>
              <a:schemeClr val="dk2"/>
            </a:solidFill>
            <a:prstDash val="solid"/>
            <a:round/>
            <a:headEnd type="none" w="sm" len="sm"/>
            <a:tailEnd type="triangl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Clases | Ejemplo de uso de clases y objetos </a:t>
            </a:r>
            <a:endParaRPr/>
          </a:p>
        </p:txBody>
      </p:sp>
      <p:sp>
        <p:nvSpPr>
          <p:cNvPr id="350" name="Google Shape;350;p23"/>
          <p:cNvSpPr txBox="1"/>
          <p:nvPr/>
        </p:nvSpPr>
        <p:spPr>
          <a:xfrm>
            <a:off x="436425" y="1281700"/>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0"/>
              </a:spcBef>
              <a:spcAft>
                <a:spcPts val="0"/>
              </a:spcAft>
              <a:buClr>
                <a:schemeClr val="dk1"/>
              </a:buClr>
              <a:buSzPts val="1100"/>
              <a:buFont typeface="Arial"/>
              <a:buNone/>
            </a:pPr>
            <a:r>
              <a:rPr lang="es" sz="1650" b="0" i="0" u="none" strike="noStrike" cap="none">
                <a:solidFill>
                  <a:schemeClr val="dk2"/>
                </a:solidFill>
                <a:latin typeface="Montserrat"/>
                <a:ea typeface="Montserrat"/>
                <a:cs typeface="Montserrat"/>
                <a:sym typeface="Montserrat"/>
              </a:rPr>
              <a:t>El siguiente ejemplo implementa todo lo explicado hasta aquí:</a:t>
            </a:r>
            <a:endParaRPr sz="1650" b="0" i="0" u="none" strike="noStrike" cap="none">
              <a:solidFill>
                <a:schemeClr val="dk2"/>
              </a:solidFill>
              <a:latin typeface="Montserrat"/>
              <a:ea typeface="Montserrat"/>
              <a:cs typeface="Montserrat"/>
              <a:sym typeface="Montserrat"/>
            </a:endParaRPr>
          </a:p>
          <a:p>
            <a:pPr marL="457200" marR="0" lvl="0" indent="-327025" algn="l" rtl="0">
              <a:lnSpc>
                <a:spcPct val="115000"/>
              </a:lnSpc>
              <a:spcBef>
                <a:spcPts val="0"/>
              </a:spcBef>
              <a:spcAft>
                <a:spcPts val="0"/>
              </a:spcAft>
              <a:buClr>
                <a:schemeClr val="dk2"/>
              </a:buClr>
              <a:buSzPts val="1550"/>
              <a:buFont typeface="Montserrat"/>
              <a:buChar char="●"/>
            </a:pPr>
            <a:r>
              <a:rPr lang="es" sz="1550" b="0" i="0" u="none" strike="noStrike" cap="none">
                <a:solidFill>
                  <a:schemeClr val="dk2"/>
                </a:solidFill>
                <a:latin typeface="Montserrat"/>
                <a:ea typeface="Montserrat"/>
                <a:cs typeface="Montserrat"/>
                <a:sym typeface="Montserrat"/>
              </a:rPr>
              <a:t>Se implementa una clase llamada Alumno, que posee un atributo de clase (</a:t>
            </a:r>
            <a:r>
              <a:rPr lang="es" sz="1550" b="0" i="1" u="none" strike="noStrike" cap="none">
                <a:solidFill>
                  <a:schemeClr val="dk2"/>
                </a:solidFill>
                <a:latin typeface="Montserrat"/>
                <a:ea typeface="Montserrat"/>
                <a:cs typeface="Montserrat"/>
                <a:sym typeface="Montserrat"/>
              </a:rPr>
              <a:t>nro_alumnos</a:t>
            </a:r>
            <a:r>
              <a:rPr lang="es" sz="1550" b="0" i="0" u="none" strike="noStrike" cap="none">
                <a:solidFill>
                  <a:schemeClr val="dk2"/>
                </a:solidFill>
                <a:latin typeface="Montserrat"/>
                <a:ea typeface="Montserrat"/>
                <a:cs typeface="Montserrat"/>
                <a:sym typeface="Montserrat"/>
              </a:rPr>
              <a:t>) que lleva la cuenta de los objetos instanciados.</a:t>
            </a:r>
            <a:endParaRPr sz="1550" b="0" i="0" u="none" strike="noStrike" cap="none">
              <a:solidFill>
                <a:schemeClr val="dk2"/>
              </a:solidFill>
              <a:latin typeface="Montserrat"/>
              <a:ea typeface="Montserrat"/>
              <a:cs typeface="Montserrat"/>
              <a:sym typeface="Montserrat"/>
            </a:endParaRPr>
          </a:p>
          <a:p>
            <a:pPr marL="457200" marR="0" lvl="0" indent="-327025" algn="l" rtl="0">
              <a:lnSpc>
                <a:spcPct val="115000"/>
              </a:lnSpc>
              <a:spcBef>
                <a:spcPts val="0"/>
              </a:spcBef>
              <a:spcAft>
                <a:spcPts val="0"/>
              </a:spcAft>
              <a:buClr>
                <a:schemeClr val="dk2"/>
              </a:buClr>
              <a:buSzPts val="1550"/>
              <a:buFont typeface="Montserrat"/>
              <a:buChar char="●"/>
            </a:pPr>
            <a:r>
              <a:rPr lang="es" sz="1550" b="0" i="0" u="none" strike="noStrike" cap="none">
                <a:solidFill>
                  <a:schemeClr val="dk2"/>
                </a:solidFill>
                <a:latin typeface="Montserrat"/>
                <a:ea typeface="Montserrat"/>
                <a:cs typeface="Montserrat"/>
                <a:sym typeface="Montserrat"/>
              </a:rPr>
              <a:t>Cada objeto posee un </a:t>
            </a:r>
            <a:r>
              <a:rPr lang="es" sz="1550" b="0" i="1" u="none" strike="noStrike" cap="none">
                <a:solidFill>
                  <a:schemeClr val="dk2"/>
                </a:solidFill>
                <a:latin typeface="Montserrat"/>
                <a:ea typeface="Montserrat"/>
                <a:cs typeface="Montserrat"/>
                <a:sym typeface="Montserrat"/>
              </a:rPr>
              <a:t>nombre</a:t>
            </a:r>
            <a:r>
              <a:rPr lang="es" sz="1550" b="0" i="0" u="none" strike="noStrike" cap="none">
                <a:solidFill>
                  <a:schemeClr val="dk2"/>
                </a:solidFill>
                <a:latin typeface="Montserrat"/>
                <a:ea typeface="Montserrat"/>
                <a:cs typeface="Montserrat"/>
                <a:sym typeface="Montserrat"/>
              </a:rPr>
              <a:t> y una </a:t>
            </a:r>
            <a:r>
              <a:rPr lang="es" sz="1550" b="0" i="1" u="none" strike="noStrike" cap="none">
                <a:solidFill>
                  <a:schemeClr val="dk2"/>
                </a:solidFill>
                <a:latin typeface="Montserrat"/>
                <a:ea typeface="Montserrat"/>
                <a:cs typeface="Montserrat"/>
                <a:sym typeface="Montserrat"/>
              </a:rPr>
              <a:t>nota</a:t>
            </a:r>
            <a:r>
              <a:rPr lang="es" sz="1550" b="0" i="0" u="none" strike="noStrike" cap="none">
                <a:solidFill>
                  <a:schemeClr val="dk2"/>
                </a:solidFill>
                <a:latin typeface="Montserrat"/>
                <a:ea typeface="Montserrat"/>
                <a:cs typeface="Montserrat"/>
                <a:sym typeface="Montserrat"/>
              </a:rPr>
              <a:t>.  </a:t>
            </a:r>
            <a:endParaRPr sz="1550" b="0" i="0" u="none" strike="noStrike" cap="none">
              <a:solidFill>
                <a:schemeClr val="dk2"/>
              </a:solidFill>
              <a:latin typeface="Montserrat"/>
              <a:ea typeface="Montserrat"/>
              <a:cs typeface="Montserrat"/>
              <a:sym typeface="Montserrat"/>
            </a:endParaRPr>
          </a:p>
          <a:p>
            <a:pPr marL="457200" marR="0" lvl="0" indent="-327025" algn="l" rtl="0">
              <a:lnSpc>
                <a:spcPct val="115000"/>
              </a:lnSpc>
              <a:spcBef>
                <a:spcPts val="0"/>
              </a:spcBef>
              <a:spcAft>
                <a:spcPts val="0"/>
              </a:spcAft>
              <a:buClr>
                <a:schemeClr val="dk2"/>
              </a:buClr>
              <a:buSzPts val="1550"/>
              <a:buFont typeface="Montserrat"/>
              <a:buChar char="●"/>
            </a:pPr>
            <a:r>
              <a:rPr lang="es" sz="1550" b="0" i="0" u="none" strike="noStrike" cap="none">
                <a:solidFill>
                  <a:schemeClr val="dk2"/>
                </a:solidFill>
                <a:latin typeface="Montserrat"/>
                <a:ea typeface="Montserrat"/>
                <a:cs typeface="Montserrat"/>
                <a:sym typeface="Montserrat"/>
              </a:rPr>
              <a:t>Se definen métodos para inicializar sus atributos, imprimir el estado del objeto, procesar su eliminación de la memoria y para mostrar un texto con su estado. El estado es “</a:t>
            </a:r>
            <a:r>
              <a:rPr lang="es" sz="1550" b="0" i="1" u="none" strike="noStrike" cap="none">
                <a:solidFill>
                  <a:schemeClr val="dk2"/>
                </a:solidFill>
                <a:latin typeface="Montserrat"/>
                <a:ea typeface="Montserrat"/>
                <a:cs typeface="Montserrat"/>
                <a:sym typeface="Montserrat"/>
              </a:rPr>
              <a:t>regular</a:t>
            </a:r>
            <a:r>
              <a:rPr lang="es" sz="1550" b="0" i="0" u="none" strike="noStrike" cap="none">
                <a:solidFill>
                  <a:schemeClr val="dk2"/>
                </a:solidFill>
                <a:latin typeface="Montserrat"/>
                <a:ea typeface="Montserrat"/>
                <a:cs typeface="Montserrat"/>
                <a:sym typeface="Montserrat"/>
              </a:rPr>
              <a:t>” (nota menor o igual a 4), “</a:t>
            </a:r>
            <a:r>
              <a:rPr lang="es" sz="1550" b="0" i="1" u="none" strike="noStrike" cap="none">
                <a:solidFill>
                  <a:schemeClr val="dk2"/>
                </a:solidFill>
                <a:latin typeface="Montserrat"/>
                <a:ea typeface="Montserrat"/>
                <a:cs typeface="Montserrat"/>
                <a:sym typeface="Montserrat"/>
              </a:rPr>
              <a:t>bueno</a:t>
            </a:r>
            <a:r>
              <a:rPr lang="es" sz="1550" b="0" i="0" u="none" strike="noStrike" cap="none">
                <a:solidFill>
                  <a:schemeClr val="dk2"/>
                </a:solidFill>
                <a:latin typeface="Montserrat"/>
                <a:ea typeface="Montserrat"/>
                <a:cs typeface="Montserrat"/>
                <a:sym typeface="Montserrat"/>
              </a:rPr>
              <a:t>” (nota mayor a 4 y menor que 9) o “</a:t>
            </a:r>
            <a:r>
              <a:rPr lang="es" sz="1550" b="0" i="1" u="none" strike="noStrike" cap="none">
                <a:solidFill>
                  <a:schemeClr val="dk2"/>
                </a:solidFill>
                <a:latin typeface="Montserrat"/>
                <a:ea typeface="Montserrat"/>
                <a:cs typeface="Montserrat"/>
                <a:sym typeface="Montserrat"/>
              </a:rPr>
              <a:t>excelente</a:t>
            </a:r>
            <a:r>
              <a:rPr lang="es" sz="1550" b="0" i="0" u="none" strike="noStrike" cap="none">
                <a:solidFill>
                  <a:schemeClr val="dk2"/>
                </a:solidFill>
                <a:latin typeface="Montserrat"/>
                <a:ea typeface="Montserrat"/>
                <a:cs typeface="Montserrat"/>
                <a:sym typeface="Montserrat"/>
              </a:rPr>
              <a:t>” (nota mayor que 9).</a:t>
            </a:r>
            <a:endParaRPr sz="1550" b="0" i="0" u="none" strike="noStrike" cap="none">
              <a:solidFill>
                <a:schemeClr val="dk2"/>
              </a:solidFill>
              <a:latin typeface="Montserrat"/>
              <a:ea typeface="Montserrat"/>
              <a:cs typeface="Montserrat"/>
              <a:sym typeface="Montserrat"/>
            </a:endParaRPr>
          </a:p>
          <a:p>
            <a:pPr marL="457200" marR="0" lvl="0" indent="-327025" algn="l" rtl="0">
              <a:lnSpc>
                <a:spcPct val="115000"/>
              </a:lnSpc>
              <a:spcBef>
                <a:spcPts val="0"/>
              </a:spcBef>
              <a:spcAft>
                <a:spcPts val="0"/>
              </a:spcAft>
              <a:buClr>
                <a:schemeClr val="dk2"/>
              </a:buClr>
              <a:buSzPts val="1550"/>
              <a:buFont typeface="Montserrat"/>
              <a:buChar char="●"/>
            </a:pPr>
            <a:r>
              <a:rPr lang="es" sz="1550" b="0" i="0" u="none" strike="noStrike" cap="none">
                <a:solidFill>
                  <a:schemeClr val="dk2"/>
                </a:solidFill>
                <a:latin typeface="Montserrat"/>
                <a:ea typeface="Montserrat"/>
                <a:cs typeface="Montserrat"/>
                <a:sym typeface="Montserrat"/>
              </a:rPr>
              <a:t>En el programa principal se instancian dos objetos de la clase Alumno y se muestran algunas de sus características. Al salir del programa se ve como son eliminados de la memoria.</a:t>
            </a:r>
            <a:endParaRPr sz="1582" b="0" i="0" u="none" strike="noStrike" cap="none">
              <a:solidFill>
                <a:srgbClr val="595959"/>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Clases | Ejemplo de uso de clases y objetos </a:t>
            </a:r>
            <a:endParaRPr/>
          </a:p>
        </p:txBody>
      </p:sp>
      <p:sp>
        <p:nvSpPr>
          <p:cNvPr id="356" name="Google Shape;356;p24"/>
          <p:cNvSpPr txBox="1">
            <a:spLocks noGrp="1"/>
          </p:cNvSpPr>
          <p:nvPr>
            <p:ph type="body" idx="1"/>
          </p:nvPr>
        </p:nvSpPr>
        <p:spPr>
          <a:xfrm>
            <a:off x="432025" y="1304875"/>
            <a:ext cx="4102500" cy="329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s" sz="1650"/>
              <a:t>Para mostrar objetos, Python provee otro método especial, llamado </a:t>
            </a:r>
            <a:r>
              <a:rPr lang="es" sz="1650" b="1"/>
              <a:t>__str__</a:t>
            </a:r>
            <a:r>
              <a:rPr lang="es" sz="1650"/>
              <a:t> que debe devolver una cadena de caracteres con lo que queremos mostrar. Este método se invoca cada vez que se llama a la función </a:t>
            </a:r>
            <a:r>
              <a:rPr lang="es" sz="1650" b="1"/>
              <a:t>str</a:t>
            </a:r>
            <a:r>
              <a:rPr lang="es" sz="1650"/>
              <a:t>, por ejemplo, al imprimir el objeto.</a:t>
            </a:r>
            <a:endParaRPr sz="1650"/>
          </a:p>
          <a:p>
            <a:pPr marL="0" lvl="0" indent="0" algn="l" rtl="0">
              <a:lnSpc>
                <a:spcPct val="115000"/>
              </a:lnSpc>
              <a:spcBef>
                <a:spcPts val="1200"/>
              </a:spcBef>
              <a:spcAft>
                <a:spcPts val="0"/>
              </a:spcAft>
              <a:buSzPts val="1800"/>
              <a:buNone/>
            </a:pPr>
            <a:r>
              <a:rPr lang="es" sz="1650"/>
              <a:t>El método </a:t>
            </a:r>
            <a:r>
              <a:rPr lang="es" sz="1650" b="1"/>
              <a:t>__str__</a:t>
            </a:r>
            <a:r>
              <a:rPr lang="es" sz="1650"/>
              <a:t> tiene un solo parámetro, </a:t>
            </a:r>
            <a:r>
              <a:rPr lang="es" sz="1650" b="1"/>
              <a:t>self</a:t>
            </a:r>
            <a:r>
              <a:rPr lang="es" sz="1650"/>
              <a:t>.</a:t>
            </a: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0"/>
              </a:spcAft>
              <a:buSzPts val="1800"/>
              <a:buNone/>
            </a:pPr>
            <a:endParaRPr sz="1650"/>
          </a:p>
          <a:p>
            <a:pPr marL="0" lvl="0" indent="0" algn="l" rtl="0">
              <a:lnSpc>
                <a:spcPct val="115000"/>
              </a:lnSpc>
              <a:spcBef>
                <a:spcPts val="1200"/>
              </a:spcBef>
              <a:spcAft>
                <a:spcPts val="1200"/>
              </a:spcAft>
              <a:buSzPts val="1800"/>
              <a:buNone/>
            </a:pPr>
            <a:endParaRPr sz="1650"/>
          </a:p>
        </p:txBody>
      </p:sp>
      <p:sp>
        <p:nvSpPr>
          <p:cNvPr id="357" name="Google Shape;357;p24"/>
          <p:cNvSpPr/>
          <p:nvPr/>
        </p:nvSpPr>
        <p:spPr>
          <a:xfrm>
            <a:off x="4699350" y="1533775"/>
            <a:ext cx="4043700" cy="28830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C74DED"/>
                </a:solidFill>
                <a:highlight>
                  <a:srgbClr val="23262E"/>
                </a:highlight>
                <a:latin typeface="Consolas"/>
                <a:ea typeface="Consolas"/>
                <a:cs typeface="Consolas"/>
                <a:sym typeface="Consolas"/>
              </a:rPr>
              <a:t>def</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FFE66D"/>
                </a:solidFill>
                <a:highlight>
                  <a:srgbClr val="23262E"/>
                </a:highlight>
                <a:latin typeface="Consolas"/>
                <a:ea typeface="Consolas"/>
                <a:cs typeface="Consolas"/>
                <a:sym typeface="Consolas"/>
              </a:rPr>
              <a:t>mostrar_estado</a:t>
            </a:r>
            <a:r>
              <a:rPr lang="es" sz="1000" b="0" i="0" u="none" strike="noStrike" cap="none">
                <a:solidFill>
                  <a:srgbClr val="D5CED9"/>
                </a:solidFill>
                <a:highlight>
                  <a:srgbClr val="23262E"/>
                </a:highlight>
                <a:latin typeface="Consolas"/>
                <a:ea typeface="Consolas"/>
                <a:cs typeface="Consolas"/>
                <a:sym typeface="Consolas"/>
              </a:rPr>
              <a:t>(</a:t>
            </a:r>
            <a:r>
              <a:rPr lang="es" sz="1000" b="0" i="0" u="none" strike="noStrike" cap="none">
                <a:solidFill>
                  <a:srgbClr val="00E8C6"/>
                </a:solidFill>
                <a:highlight>
                  <a:srgbClr val="23262E"/>
                </a:highlight>
                <a:latin typeface="Consolas"/>
                <a:ea typeface="Consolas"/>
                <a:cs typeface="Consolas"/>
                <a:sym typeface="Consolas"/>
              </a:rPr>
              <a:t>self</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5F6167"/>
                </a:solidFill>
                <a:highlight>
                  <a:srgbClr val="23262E"/>
                </a:highlight>
                <a:latin typeface="Consolas"/>
                <a:ea typeface="Consolas"/>
                <a:cs typeface="Consolas"/>
                <a:sym typeface="Consolas"/>
              </a:rPr>
              <a:t># ¿está aprobado?</a:t>
            </a:r>
            <a:endParaRPr sz="10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FFE66D"/>
                </a:solidFill>
                <a:highlight>
                  <a:srgbClr val="23262E"/>
                </a:highlight>
                <a:latin typeface="Consolas"/>
                <a:ea typeface="Consolas"/>
                <a:cs typeface="Consolas"/>
                <a:sym typeface="Consolas"/>
              </a:rPr>
              <a:t>print</a:t>
            </a:r>
            <a:r>
              <a:rPr lang="es" sz="1000" b="0" i="0" u="none" strike="noStrike" cap="none">
                <a:solidFill>
                  <a:srgbClr val="D5CED9"/>
                </a:solidFill>
                <a:highlight>
                  <a:srgbClr val="23262E"/>
                </a:highlight>
                <a:latin typeface="Consolas"/>
                <a:ea typeface="Consolas"/>
                <a:cs typeface="Consolas"/>
                <a:sym typeface="Consolas"/>
              </a:rPr>
              <a:t>(</a:t>
            </a:r>
            <a:r>
              <a:rPr lang="es" sz="1000" b="0" i="0" u="none" strike="noStrike" cap="none">
                <a:solidFill>
                  <a:srgbClr val="C74DED"/>
                </a:solidFill>
                <a:highlight>
                  <a:srgbClr val="23262E"/>
                </a:highlight>
                <a:latin typeface="Consolas"/>
                <a:ea typeface="Consolas"/>
                <a:cs typeface="Consolas"/>
                <a:sym typeface="Consolas"/>
              </a:rPr>
              <a:t>f</a:t>
            </a:r>
            <a:r>
              <a:rPr lang="es" sz="1000" b="0" i="0" u="none" strike="noStrike" cap="none">
                <a:solidFill>
                  <a:srgbClr val="96E072"/>
                </a:solidFill>
                <a:highlight>
                  <a:srgbClr val="23262E"/>
                </a:highlight>
                <a:latin typeface="Consolas"/>
                <a:ea typeface="Consolas"/>
                <a:cs typeface="Consolas"/>
                <a:sym typeface="Consolas"/>
              </a:rPr>
              <a:t>"El estado de </a:t>
            </a:r>
            <a:r>
              <a:rPr lang="es" sz="1000" b="0" i="0" u="none" strike="noStrike" cap="none">
                <a:solidFill>
                  <a:srgbClr val="EE5D43"/>
                </a:solidFill>
                <a:highlight>
                  <a:srgbClr val="23262E"/>
                </a:highlight>
                <a:latin typeface="Consolas"/>
                <a:ea typeface="Consolas"/>
                <a:cs typeface="Consolas"/>
                <a:sym typeface="Consolas"/>
              </a:rPr>
              <a:t>{</a:t>
            </a:r>
            <a:r>
              <a:rPr lang="es" sz="1000" b="0" i="0" u="none" strike="noStrike" cap="none">
                <a:solidFill>
                  <a:srgbClr val="FF00AA"/>
                </a:solidFill>
                <a:highlight>
                  <a:srgbClr val="23262E"/>
                </a:highlight>
                <a:latin typeface="Consolas"/>
                <a:ea typeface="Consolas"/>
                <a:cs typeface="Consolas"/>
                <a:sym typeface="Consolas"/>
              </a:rPr>
              <a:t>self</a:t>
            </a:r>
            <a:r>
              <a:rPr lang="es" sz="1000" b="0" i="0" u="none" strike="noStrike" cap="none">
                <a:solidFill>
                  <a:srgbClr val="D5CED9"/>
                </a:solidFill>
                <a:highlight>
                  <a:srgbClr val="23262E"/>
                </a:highlight>
                <a:latin typeface="Consolas"/>
                <a:ea typeface="Consolas"/>
                <a:cs typeface="Consolas"/>
                <a:sym typeface="Consolas"/>
              </a:rPr>
              <a:t>.nombre</a:t>
            </a:r>
            <a:r>
              <a:rPr lang="es" sz="1000" b="0" i="0" u="none" strike="noStrike" cap="none">
                <a:solidFill>
                  <a:srgbClr val="EE5D43"/>
                </a:solidFill>
                <a:highlight>
                  <a:srgbClr val="23262E"/>
                </a:highlight>
                <a:latin typeface="Consolas"/>
                <a:ea typeface="Consolas"/>
                <a:cs typeface="Consolas"/>
                <a:sym typeface="Consolas"/>
              </a:rPr>
              <a:t>}</a:t>
            </a:r>
            <a:r>
              <a:rPr lang="es" sz="1000" b="0" i="0" u="none" strike="noStrike" cap="none">
                <a:solidFill>
                  <a:srgbClr val="96E072"/>
                </a:solidFill>
                <a:highlight>
                  <a:srgbClr val="23262E"/>
                </a:highlight>
                <a:latin typeface="Consolas"/>
                <a:ea typeface="Consolas"/>
                <a:cs typeface="Consolas"/>
                <a:sym typeface="Consolas"/>
              </a:rPr>
              <a:t> es "</a:t>
            </a:r>
            <a:r>
              <a:rPr lang="es" sz="1000" b="0" i="0" u="none" strike="noStrike" cap="none">
                <a:solidFill>
                  <a:srgbClr val="D5CED9"/>
                </a:solidFill>
                <a:highlight>
                  <a:srgbClr val="23262E"/>
                </a:highlight>
                <a:latin typeface="Consolas"/>
                <a:ea typeface="Consolas"/>
                <a:cs typeface="Consolas"/>
                <a:sym typeface="Consolas"/>
              </a:rPr>
              <a:t>,</a:t>
            </a:r>
            <a:r>
              <a:rPr lang="es" sz="1000" b="0" i="0" u="none" strike="noStrike" cap="none">
                <a:solidFill>
                  <a:srgbClr val="00E8C6"/>
                </a:solidFill>
                <a:highlight>
                  <a:srgbClr val="23262E"/>
                </a:highlight>
                <a:latin typeface="Consolas"/>
                <a:ea typeface="Consolas"/>
                <a:cs typeface="Consolas"/>
                <a:sym typeface="Consolas"/>
              </a:rPr>
              <a:t>end</a:t>
            </a:r>
            <a:r>
              <a:rPr lang="es" sz="1000" b="0" i="0" u="none" strike="noStrike" cap="none">
                <a:solidFill>
                  <a:srgbClr val="EE5D43"/>
                </a:solidFill>
                <a:highlight>
                  <a:srgbClr val="23262E"/>
                </a:highlight>
                <a:latin typeface="Consolas"/>
                <a:ea typeface="Consolas"/>
                <a:cs typeface="Consolas"/>
                <a:sym typeface="Consolas"/>
              </a:rPr>
              <a:t>=</a:t>
            </a:r>
            <a:r>
              <a:rPr lang="es" sz="1000" b="0" i="0" u="none" strike="noStrike" cap="none">
                <a:solidFill>
                  <a:srgbClr val="96E072"/>
                </a:solidFill>
                <a:highlight>
                  <a:srgbClr val="23262E"/>
                </a:highlight>
                <a:latin typeface="Consolas"/>
                <a:ea typeface="Consolas"/>
                <a:cs typeface="Consolas"/>
                <a:sym typeface="Consolas"/>
              </a:rPr>
              <a:t>""</a:t>
            </a:r>
            <a:r>
              <a:rPr lang="es" sz="1000" b="0" i="0" u="none" strike="noStrike" cap="none">
                <a:solidFill>
                  <a:srgbClr val="D5CED9"/>
                </a:solidFill>
                <a:highlight>
                  <a:srgbClr val="23262E"/>
                </a:highlight>
                <a:latin typeface="Consolas"/>
                <a:ea typeface="Consolas"/>
                <a:cs typeface="Consolas"/>
                <a:sym typeface="Consolas"/>
              </a:rPr>
              <a:t> )</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C74DED"/>
                </a:solidFill>
                <a:highlight>
                  <a:srgbClr val="23262E"/>
                </a:highlight>
                <a:latin typeface="Consolas"/>
                <a:ea typeface="Consolas"/>
                <a:cs typeface="Consolas"/>
                <a:sym typeface="Consolas"/>
              </a:rPr>
              <a:t>if</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FF00AA"/>
                </a:solidFill>
                <a:highlight>
                  <a:srgbClr val="23262E"/>
                </a:highlight>
                <a:latin typeface="Consolas"/>
                <a:ea typeface="Consolas"/>
                <a:cs typeface="Consolas"/>
                <a:sym typeface="Consolas"/>
              </a:rPr>
              <a:t>self</a:t>
            </a:r>
            <a:r>
              <a:rPr lang="es" sz="1000" b="0" i="0" u="none" strike="noStrike" cap="none">
                <a:solidFill>
                  <a:srgbClr val="D5CED9"/>
                </a:solidFill>
                <a:highlight>
                  <a:srgbClr val="23262E"/>
                </a:highlight>
                <a:latin typeface="Consolas"/>
                <a:ea typeface="Consolas"/>
                <a:cs typeface="Consolas"/>
                <a:sym typeface="Consolas"/>
              </a:rPr>
              <a:t>.nota </a:t>
            </a:r>
            <a:r>
              <a:rPr lang="es" sz="1000" b="0" i="0" u="none" strike="noStrike" cap="none">
                <a:solidFill>
                  <a:srgbClr val="EE5D43"/>
                </a:solidFill>
                <a:highlight>
                  <a:srgbClr val="23262E"/>
                </a:highlight>
                <a:latin typeface="Consolas"/>
                <a:ea typeface="Consolas"/>
                <a:cs typeface="Consolas"/>
                <a:sym typeface="Consolas"/>
              </a:rPr>
              <a:t>&lt;=</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F39C12"/>
                </a:solidFill>
                <a:highlight>
                  <a:srgbClr val="23262E"/>
                </a:highlight>
                <a:latin typeface="Consolas"/>
                <a:ea typeface="Consolas"/>
                <a:cs typeface="Consolas"/>
                <a:sym typeface="Consolas"/>
              </a:rPr>
              <a:t>4</a:t>
            </a:r>
            <a:r>
              <a:rPr lang="es" sz="1000" b="0" i="0" u="none" strike="noStrike" cap="none">
                <a:solidFill>
                  <a:srgbClr val="D5CED9"/>
                </a:solidFill>
                <a:highlight>
                  <a:srgbClr val="23262E"/>
                </a:highlight>
                <a:latin typeface="Consolas"/>
                <a:ea typeface="Consolas"/>
                <a:cs typeface="Consolas"/>
                <a:sym typeface="Consolas"/>
              </a:rPr>
              <a:t>:</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FFE66D"/>
                </a:solidFill>
                <a:highlight>
                  <a:srgbClr val="23262E"/>
                </a:highlight>
                <a:latin typeface="Consolas"/>
                <a:ea typeface="Consolas"/>
                <a:cs typeface="Consolas"/>
                <a:sym typeface="Consolas"/>
              </a:rPr>
              <a:t>print</a:t>
            </a:r>
            <a:r>
              <a:rPr lang="es" sz="1000" b="0" i="0" u="none" strike="noStrike" cap="none">
                <a:solidFill>
                  <a:srgbClr val="D5CED9"/>
                </a:solidFill>
                <a:highlight>
                  <a:srgbClr val="23262E"/>
                </a:highlight>
                <a:latin typeface="Consolas"/>
                <a:ea typeface="Consolas"/>
                <a:cs typeface="Consolas"/>
                <a:sym typeface="Consolas"/>
              </a:rPr>
              <a:t>(</a:t>
            </a:r>
            <a:r>
              <a:rPr lang="es" sz="1000" b="0" i="0" u="none" strike="noStrike" cap="none">
                <a:solidFill>
                  <a:srgbClr val="96E072"/>
                </a:solidFill>
                <a:highlight>
                  <a:srgbClr val="23262E"/>
                </a:highlight>
                <a:latin typeface="Consolas"/>
                <a:ea typeface="Consolas"/>
                <a:cs typeface="Consolas"/>
                <a:sym typeface="Consolas"/>
              </a:rPr>
              <a:t>"regular"</a:t>
            </a:r>
            <a:r>
              <a:rPr lang="es" sz="1000" b="0" i="0" u="none" strike="noStrike" cap="none">
                <a:solidFill>
                  <a:srgbClr val="D5CED9"/>
                </a:solidFill>
                <a:highlight>
                  <a:srgbClr val="23262E"/>
                </a:highlight>
                <a:latin typeface="Consolas"/>
                <a:ea typeface="Consolas"/>
                <a:cs typeface="Consolas"/>
                <a:sym typeface="Consolas"/>
              </a:rPr>
              <a:t>)</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C74DED"/>
                </a:solidFill>
                <a:highlight>
                  <a:srgbClr val="23262E"/>
                </a:highlight>
                <a:latin typeface="Consolas"/>
                <a:ea typeface="Consolas"/>
                <a:cs typeface="Consolas"/>
                <a:sym typeface="Consolas"/>
              </a:rPr>
              <a:t>elif</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FF00AA"/>
                </a:solidFill>
                <a:highlight>
                  <a:srgbClr val="23262E"/>
                </a:highlight>
                <a:latin typeface="Consolas"/>
                <a:ea typeface="Consolas"/>
                <a:cs typeface="Consolas"/>
                <a:sym typeface="Consolas"/>
              </a:rPr>
              <a:t>self</a:t>
            </a:r>
            <a:r>
              <a:rPr lang="es" sz="1000" b="0" i="0" u="none" strike="noStrike" cap="none">
                <a:solidFill>
                  <a:srgbClr val="D5CED9"/>
                </a:solidFill>
                <a:highlight>
                  <a:srgbClr val="23262E"/>
                </a:highlight>
                <a:latin typeface="Consolas"/>
                <a:ea typeface="Consolas"/>
                <a:cs typeface="Consolas"/>
                <a:sym typeface="Consolas"/>
              </a:rPr>
              <a:t>.nota </a:t>
            </a:r>
            <a:r>
              <a:rPr lang="es" sz="1000" b="0" i="0" u="none" strike="noStrike" cap="none">
                <a:solidFill>
                  <a:srgbClr val="EE5D43"/>
                </a:solidFill>
                <a:highlight>
                  <a:srgbClr val="23262E"/>
                </a:highlight>
                <a:latin typeface="Consolas"/>
                <a:ea typeface="Consolas"/>
                <a:cs typeface="Consolas"/>
                <a:sym typeface="Consolas"/>
              </a:rPr>
              <a:t>&lt;</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F39C12"/>
                </a:solidFill>
                <a:highlight>
                  <a:srgbClr val="23262E"/>
                </a:highlight>
                <a:latin typeface="Consolas"/>
                <a:ea typeface="Consolas"/>
                <a:cs typeface="Consolas"/>
                <a:sym typeface="Consolas"/>
              </a:rPr>
              <a:t>9</a:t>
            </a:r>
            <a:r>
              <a:rPr lang="es" sz="1000" b="0" i="0" u="none" strike="noStrike" cap="none">
                <a:solidFill>
                  <a:srgbClr val="D5CED9"/>
                </a:solidFill>
                <a:highlight>
                  <a:srgbClr val="23262E"/>
                </a:highlight>
                <a:latin typeface="Consolas"/>
                <a:ea typeface="Consolas"/>
                <a:cs typeface="Consolas"/>
                <a:sym typeface="Consolas"/>
              </a:rPr>
              <a:t>:</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FFE66D"/>
                </a:solidFill>
                <a:highlight>
                  <a:srgbClr val="23262E"/>
                </a:highlight>
                <a:latin typeface="Consolas"/>
                <a:ea typeface="Consolas"/>
                <a:cs typeface="Consolas"/>
                <a:sym typeface="Consolas"/>
              </a:rPr>
              <a:t>print</a:t>
            </a:r>
            <a:r>
              <a:rPr lang="es" sz="1000" b="0" i="0" u="none" strike="noStrike" cap="none">
                <a:solidFill>
                  <a:srgbClr val="D5CED9"/>
                </a:solidFill>
                <a:highlight>
                  <a:srgbClr val="23262E"/>
                </a:highlight>
                <a:latin typeface="Consolas"/>
                <a:ea typeface="Consolas"/>
                <a:cs typeface="Consolas"/>
                <a:sym typeface="Consolas"/>
              </a:rPr>
              <a:t>(</a:t>
            </a:r>
            <a:r>
              <a:rPr lang="es" sz="1000" b="0" i="0" u="none" strike="noStrike" cap="none">
                <a:solidFill>
                  <a:srgbClr val="96E072"/>
                </a:solidFill>
                <a:highlight>
                  <a:srgbClr val="23262E"/>
                </a:highlight>
                <a:latin typeface="Consolas"/>
                <a:ea typeface="Consolas"/>
                <a:cs typeface="Consolas"/>
                <a:sym typeface="Consolas"/>
              </a:rPr>
              <a:t>"bueno"</a:t>
            </a:r>
            <a:r>
              <a:rPr lang="es" sz="1000" b="0" i="0" u="none" strike="noStrike" cap="none">
                <a:solidFill>
                  <a:srgbClr val="D5CED9"/>
                </a:solidFill>
                <a:highlight>
                  <a:srgbClr val="23262E"/>
                </a:highlight>
                <a:latin typeface="Consolas"/>
                <a:ea typeface="Consolas"/>
                <a:cs typeface="Consolas"/>
                <a:sym typeface="Consolas"/>
              </a:rPr>
              <a:t>)</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C74DED"/>
                </a:solidFill>
                <a:highlight>
                  <a:srgbClr val="23262E"/>
                </a:highlight>
                <a:latin typeface="Consolas"/>
                <a:ea typeface="Consolas"/>
                <a:cs typeface="Consolas"/>
                <a:sym typeface="Consolas"/>
              </a:rPr>
              <a:t>else</a:t>
            </a:r>
            <a:r>
              <a:rPr lang="es" sz="1000" b="0" i="0" u="none" strike="noStrike" cap="none">
                <a:solidFill>
                  <a:srgbClr val="D5CED9"/>
                </a:solidFill>
                <a:highlight>
                  <a:srgbClr val="23262E"/>
                </a:highlight>
                <a:latin typeface="Consolas"/>
                <a:ea typeface="Consolas"/>
                <a:cs typeface="Consolas"/>
                <a:sym typeface="Consolas"/>
              </a:rPr>
              <a:t>:</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FFE66D"/>
                </a:solidFill>
                <a:highlight>
                  <a:srgbClr val="23262E"/>
                </a:highlight>
                <a:latin typeface="Consolas"/>
                <a:ea typeface="Consolas"/>
                <a:cs typeface="Consolas"/>
                <a:sym typeface="Consolas"/>
              </a:rPr>
              <a:t>print</a:t>
            </a:r>
            <a:r>
              <a:rPr lang="es" sz="1000" b="0" i="0" u="none" strike="noStrike" cap="none">
                <a:solidFill>
                  <a:srgbClr val="D5CED9"/>
                </a:solidFill>
                <a:highlight>
                  <a:srgbClr val="23262E"/>
                </a:highlight>
                <a:latin typeface="Consolas"/>
                <a:ea typeface="Consolas"/>
                <a:cs typeface="Consolas"/>
                <a:sym typeface="Consolas"/>
              </a:rPr>
              <a:t>(</a:t>
            </a:r>
            <a:r>
              <a:rPr lang="es" sz="1000" b="0" i="0" u="none" strike="noStrike" cap="none">
                <a:solidFill>
                  <a:srgbClr val="96E072"/>
                </a:solidFill>
                <a:highlight>
                  <a:srgbClr val="23262E"/>
                </a:highlight>
                <a:latin typeface="Consolas"/>
                <a:ea typeface="Consolas"/>
                <a:cs typeface="Consolas"/>
                <a:sym typeface="Consolas"/>
              </a:rPr>
              <a:t>"excelente"</a:t>
            </a:r>
            <a:r>
              <a:rPr lang="es" sz="1000" b="0" i="0" u="none" strike="noStrike" cap="none">
                <a:solidFill>
                  <a:srgbClr val="D5CED9"/>
                </a:solidFill>
                <a:highlight>
                  <a:srgbClr val="23262E"/>
                </a:highlight>
                <a:latin typeface="Consolas"/>
                <a:ea typeface="Consolas"/>
                <a:cs typeface="Consolas"/>
                <a:sym typeface="Consolas"/>
              </a:rPr>
              <a:t>)</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000" b="0" i="0" u="none" strike="noStrike" cap="none">
              <a:solidFill>
                <a:srgbClr val="C74DED"/>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000" b="0" i="0" u="none" strike="noStrike" cap="none">
              <a:solidFill>
                <a:srgbClr val="C74DED"/>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5F6167"/>
                </a:solidFill>
                <a:highlight>
                  <a:srgbClr val="23262E"/>
                </a:highlight>
                <a:latin typeface="Consolas"/>
                <a:ea typeface="Consolas"/>
                <a:cs typeface="Consolas"/>
                <a:sym typeface="Consolas"/>
              </a:rPr>
              <a:t># Programa principal</a:t>
            </a:r>
            <a:endParaRPr sz="1000" b="0" i="0" u="none" strike="noStrike" cap="none">
              <a:solidFill>
                <a:srgbClr val="C74DED"/>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alumno1 </a:t>
            </a:r>
            <a:r>
              <a:rPr lang="es" sz="1000" b="0" i="0" u="none" strike="noStrike" cap="none">
                <a:solidFill>
                  <a:srgbClr val="EE5D43"/>
                </a:solidFill>
                <a:highlight>
                  <a:srgbClr val="23262E"/>
                </a:highlight>
                <a:latin typeface="Consolas"/>
                <a:ea typeface="Consolas"/>
                <a:cs typeface="Consolas"/>
                <a:sym typeface="Consolas"/>
              </a:rPr>
              <a:t>=</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FFE66D"/>
                </a:solidFill>
                <a:highlight>
                  <a:srgbClr val="23262E"/>
                </a:highlight>
                <a:latin typeface="Consolas"/>
                <a:ea typeface="Consolas"/>
                <a:cs typeface="Consolas"/>
                <a:sym typeface="Consolas"/>
              </a:rPr>
              <a:t>Alumno</a:t>
            </a:r>
            <a:r>
              <a:rPr lang="es" sz="1000" b="0" i="0" u="none" strike="noStrike" cap="none">
                <a:solidFill>
                  <a:srgbClr val="D5CED9"/>
                </a:solidFill>
                <a:highlight>
                  <a:srgbClr val="23262E"/>
                </a:highlight>
                <a:latin typeface="Consolas"/>
                <a:ea typeface="Consolas"/>
                <a:cs typeface="Consolas"/>
                <a:sym typeface="Consolas"/>
              </a:rPr>
              <a:t>(</a:t>
            </a:r>
            <a:r>
              <a:rPr lang="es" sz="1000" b="0" i="0" u="none" strike="noStrike" cap="none">
                <a:solidFill>
                  <a:srgbClr val="96E072"/>
                </a:solidFill>
                <a:highlight>
                  <a:srgbClr val="23262E"/>
                </a:highlight>
                <a:latin typeface="Consolas"/>
                <a:ea typeface="Consolas"/>
                <a:cs typeface="Consolas"/>
                <a:sym typeface="Consolas"/>
              </a:rPr>
              <a:t>"Aldo López"</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F39C12"/>
                </a:solidFill>
                <a:highlight>
                  <a:srgbClr val="23262E"/>
                </a:highlight>
                <a:latin typeface="Consolas"/>
                <a:ea typeface="Consolas"/>
                <a:cs typeface="Consolas"/>
                <a:sym typeface="Consolas"/>
              </a:rPr>
              <a:t>8</a:t>
            </a:r>
            <a:r>
              <a:rPr lang="es" sz="1000" b="0" i="0" u="none" strike="noStrike" cap="none">
                <a:solidFill>
                  <a:srgbClr val="D5CED9"/>
                </a:solidFill>
                <a:highlight>
                  <a:srgbClr val="23262E"/>
                </a:highlight>
                <a:latin typeface="Consolas"/>
                <a:ea typeface="Consolas"/>
                <a:cs typeface="Consolas"/>
                <a:sym typeface="Consolas"/>
              </a:rPr>
              <a:t>)</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alumno2 </a:t>
            </a:r>
            <a:r>
              <a:rPr lang="es" sz="1000" b="0" i="0" u="none" strike="noStrike" cap="none">
                <a:solidFill>
                  <a:srgbClr val="EE5D43"/>
                </a:solidFill>
                <a:highlight>
                  <a:srgbClr val="23262E"/>
                </a:highlight>
                <a:latin typeface="Consolas"/>
                <a:ea typeface="Consolas"/>
                <a:cs typeface="Consolas"/>
                <a:sym typeface="Consolas"/>
              </a:rPr>
              <a:t>=</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FFE66D"/>
                </a:solidFill>
                <a:highlight>
                  <a:srgbClr val="23262E"/>
                </a:highlight>
                <a:latin typeface="Consolas"/>
                <a:ea typeface="Consolas"/>
                <a:cs typeface="Consolas"/>
                <a:sym typeface="Consolas"/>
              </a:rPr>
              <a:t>Alumno</a:t>
            </a:r>
            <a:r>
              <a:rPr lang="es" sz="1000" b="0" i="0" u="none" strike="noStrike" cap="none">
                <a:solidFill>
                  <a:srgbClr val="D5CED9"/>
                </a:solidFill>
                <a:highlight>
                  <a:srgbClr val="23262E"/>
                </a:highlight>
                <a:latin typeface="Consolas"/>
                <a:ea typeface="Consolas"/>
                <a:cs typeface="Consolas"/>
                <a:sym typeface="Consolas"/>
              </a:rPr>
              <a:t>(</a:t>
            </a:r>
            <a:r>
              <a:rPr lang="es" sz="1000" b="0" i="0" u="none" strike="noStrike" cap="none">
                <a:solidFill>
                  <a:srgbClr val="96E072"/>
                </a:solidFill>
                <a:highlight>
                  <a:srgbClr val="23262E"/>
                </a:highlight>
                <a:latin typeface="Consolas"/>
                <a:ea typeface="Consolas"/>
                <a:cs typeface="Consolas"/>
                <a:sym typeface="Consolas"/>
              </a:rPr>
              <a:t>"Juana Martín"</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F39C12"/>
                </a:solidFill>
                <a:highlight>
                  <a:srgbClr val="23262E"/>
                </a:highlight>
                <a:latin typeface="Consolas"/>
                <a:ea typeface="Consolas"/>
                <a:cs typeface="Consolas"/>
                <a:sym typeface="Consolas"/>
              </a:rPr>
              <a:t>3</a:t>
            </a:r>
            <a:r>
              <a:rPr lang="es" sz="1000" b="0" i="0" u="none" strike="noStrike" cap="none">
                <a:solidFill>
                  <a:srgbClr val="D5CED9"/>
                </a:solidFill>
                <a:highlight>
                  <a:srgbClr val="23262E"/>
                </a:highlight>
                <a:latin typeface="Consolas"/>
                <a:ea typeface="Consolas"/>
                <a:cs typeface="Consolas"/>
                <a:sym typeface="Consolas"/>
              </a:rPr>
              <a:t>)</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FFE66D"/>
                </a:solidFill>
                <a:highlight>
                  <a:srgbClr val="23262E"/>
                </a:highlight>
                <a:latin typeface="Consolas"/>
                <a:ea typeface="Consolas"/>
                <a:cs typeface="Consolas"/>
                <a:sym typeface="Consolas"/>
              </a:rPr>
              <a:t>print</a:t>
            </a:r>
            <a:r>
              <a:rPr lang="es" sz="1000" b="0" i="0" u="none" strike="noStrike" cap="none">
                <a:solidFill>
                  <a:srgbClr val="D5CED9"/>
                </a:solidFill>
                <a:highlight>
                  <a:srgbClr val="23262E"/>
                </a:highlight>
                <a:latin typeface="Consolas"/>
                <a:ea typeface="Consolas"/>
                <a:cs typeface="Consolas"/>
                <a:sym typeface="Consolas"/>
              </a:rPr>
              <a:t>(alumno1) </a:t>
            </a:r>
            <a:r>
              <a:rPr lang="es" sz="1000" b="0" i="0" u="none" strike="noStrike" cap="none">
                <a:solidFill>
                  <a:srgbClr val="5F6167"/>
                </a:solidFill>
                <a:highlight>
                  <a:srgbClr val="23262E"/>
                </a:highlight>
                <a:latin typeface="Consolas"/>
                <a:ea typeface="Consolas"/>
                <a:cs typeface="Consolas"/>
                <a:sym typeface="Consolas"/>
              </a:rPr>
              <a:t># Nombre: Aldo López (nota: 8) </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FFE66D"/>
                </a:solidFill>
                <a:highlight>
                  <a:srgbClr val="23262E"/>
                </a:highlight>
                <a:latin typeface="Consolas"/>
                <a:ea typeface="Consolas"/>
                <a:cs typeface="Consolas"/>
                <a:sym typeface="Consolas"/>
              </a:rPr>
              <a:t>print</a:t>
            </a:r>
            <a:r>
              <a:rPr lang="es" sz="1000" b="0" i="0" u="none" strike="noStrike" cap="none">
                <a:solidFill>
                  <a:srgbClr val="D5CED9"/>
                </a:solidFill>
                <a:highlight>
                  <a:srgbClr val="23262E"/>
                </a:highlight>
                <a:latin typeface="Consolas"/>
                <a:ea typeface="Consolas"/>
                <a:cs typeface="Consolas"/>
                <a:sym typeface="Consolas"/>
              </a:rPr>
              <a:t>(alumno2) </a:t>
            </a:r>
            <a:r>
              <a:rPr lang="es" sz="1000" b="0" i="0" u="none" strike="noStrike" cap="none">
                <a:solidFill>
                  <a:srgbClr val="5F6167"/>
                </a:solidFill>
                <a:highlight>
                  <a:srgbClr val="23262E"/>
                </a:highlight>
                <a:latin typeface="Consolas"/>
                <a:ea typeface="Consolas"/>
                <a:cs typeface="Consolas"/>
                <a:sym typeface="Consolas"/>
              </a:rPr>
              <a:t># Nombre: Juana Martín (nota: 3)</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alumno1.</a:t>
            </a:r>
            <a:r>
              <a:rPr lang="es" sz="1000" b="0" i="0" u="none" strike="noStrike" cap="none">
                <a:solidFill>
                  <a:srgbClr val="FFE66D"/>
                </a:solidFill>
                <a:highlight>
                  <a:srgbClr val="23262E"/>
                </a:highlight>
                <a:latin typeface="Consolas"/>
                <a:ea typeface="Consolas"/>
                <a:cs typeface="Consolas"/>
                <a:sym typeface="Consolas"/>
              </a:rPr>
              <a:t>mostrar_estado</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5F6167"/>
                </a:solidFill>
                <a:highlight>
                  <a:srgbClr val="23262E"/>
                </a:highlight>
                <a:latin typeface="Consolas"/>
                <a:ea typeface="Consolas"/>
                <a:cs typeface="Consolas"/>
                <a:sym typeface="Consolas"/>
              </a:rPr>
              <a:t># El…de Aldo López es bueno</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alumno2.</a:t>
            </a:r>
            <a:r>
              <a:rPr lang="es" sz="1000" b="0" i="0" u="none" strike="noStrike" cap="none">
                <a:solidFill>
                  <a:srgbClr val="FFE66D"/>
                </a:solidFill>
                <a:highlight>
                  <a:srgbClr val="23262E"/>
                </a:highlight>
                <a:latin typeface="Consolas"/>
                <a:ea typeface="Consolas"/>
                <a:cs typeface="Consolas"/>
                <a:sym typeface="Consolas"/>
              </a:rPr>
              <a:t>mostrar_estado</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5F6167"/>
                </a:solidFill>
                <a:highlight>
                  <a:srgbClr val="23262E"/>
                </a:highlight>
                <a:latin typeface="Consolas"/>
                <a:ea typeface="Consolas"/>
                <a:cs typeface="Consolas"/>
                <a:sym typeface="Consolas"/>
              </a:rPr>
              <a:t># El…Juana Martín es regular</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FFE66D"/>
                </a:solidFill>
                <a:highlight>
                  <a:srgbClr val="23262E"/>
                </a:highlight>
                <a:latin typeface="Consolas"/>
                <a:ea typeface="Consolas"/>
                <a:cs typeface="Consolas"/>
                <a:sym typeface="Consolas"/>
              </a:rPr>
              <a:t>input</a:t>
            </a:r>
            <a:r>
              <a:rPr lang="es" sz="1000" b="0" i="0" u="none" strike="noStrike" cap="none">
                <a:solidFill>
                  <a:srgbClr val="D5CED9"/>
                </a:solidFill>
                <a:highlight>
                  <a:srgbClr val="23262E"/>
                </a:highlight>
                <a:latin typeface="Consolas"/>
                <a:ea typeface="Consolas"/>
                <a:cs typeface="Consolas"/>
                <a:sym typeface="Consolas"/>
              </a:rPr>
              <a:t>(</a:t>
            </a:r>
            <a:r>
              <a:rPr lang="es" sz="1000" b="0" i="0" u="none" strike="noStrike" cap="none">
                <a:solidFill>
                  <a:srgbClr val="96E072"/>
                </a:solidFill>
                <a:highlight>
                  <a:srgbClr val="23262E"/>
                </a:highlight>
                <a:latin typeface="Consolas"/>
                <a:ea typeface="Consolas"/>
                <a:cs typeface="Consolas"/>
                <a:sym typeface="Consolas"/>
              </a:rPr>
              <a:t>"Pulse enter para salir"</a:t>
            </a:r>
            <a:r>
              <a:rPr lang="es" sz="1000" b="0" i="0" u="none" strike="noStrike" cap="none">
                <a:solidFill>
                  <a:srgbClr val="D5CED9"/>
                </a:solidFill>
                <a:highlight>
                  <a:srgbClr val="23262E"/>
                </a:highlight>
                <a:latin typeface="Consolas"/>
                <a:ea typeface="Consolas"/>
                <a:cs typeface="Consolas"/>
                <a:sym typeface="Consolas"/>
              </a:rPr>
              <a:t>)</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000" b="0" i="0" u="none" strike="noStrike" cap="none">
              <a:solidFill>
                <a:srgbClr val="C74DED"/>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0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000" b="0" i="0" u="none" strike="noStrike" cap="none">
              <a:solidFill>
                <a:srgbClr val="5F6167"/>
              </a:solidFill>
              <a:highlight>
                <a:srgbClr val="23262E"/>
              </a:highlight>
              <a:latin typeface="Consolas"/>
              <a:ea typeface="Consolas"/>
              <a:cs typeface="Consolas"/>
              <a:sym typeface="Consolas"/>
            </a:endParaRPr>
          </a:p>
        </p:txBody>
      </p:sp>
      <p:sp>
        <p:nvSpPr>
          <p:cNvPr id="358" name="Google Shape;358;p24"/>
          <p:cNvSpPr/>
          <p:nvPr/>
        </p:nvSpPr>
        <p:spPr>
          <a:xfrm>
            <a:off x="311700" y="1533775"/>
            <a:ext cx="4043700" cy="2883000"/>
          </a:xfrm>
          <a:prstGeom prst="rect">
            <a:avLst/>
          </a:prstGeom>
          <a:solidFill>
            <a:srgbClr val="23262E"/>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C74DED"/>
                </a:solidFill>
                <a:highlight>
                  <a:srgbClr val="23262E"/>
                </a:highlight>
                <a:latin typeface="Consolas"/>
                <a:ea typeface="Consolas"/>
                <a:cs typeface="Consolas"/>
                <a:sym typeface="Consolas"/>
              </a:rPr>
              <a:t>class</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FFE66D"/>
                </a:solidFill>
                <a:highlight>
                  <a:srgbClr val="23262E"/>
                </a:highlight>
                <a:latin typeface="Consolas"/>
                <a:ea typeface="Consolas"/>
                <a:cs typeface="Consolas"/>
                <a:sym typeface="Consolas"/>
              </a:rPr>
              <a:t>Alumno</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5F6167"/>
                </a:solidFill>
                <a:highlight>
                  <a:srgbClr val="23262E"/>
                </a:highlight>
                <a:latin typeface="Consolas"/>
                <a:ea typeface="Consolas"/>
                <a:cs typeface="Consolas"/>
                <a:sym typeface="Consolas"/>
              </a:rPr>
              <a:t># Creamos la clase</a:t>
            </a:r>
            <a:endParaRPr sz="10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  nro_alumnos </a:t>
            </a:r>
            <a:r>
              <a:rPr lang="es" sz="1000" b="0" i="0" u="none" strike="noStrike" cap="none">
                <a:solidFill>
                  <a:srgbClr val="EE5D43"/>
                </a:solidFill>
                <a:highlight>
                  <a:srgbClr val="23262E"/>
                </a:highlight>
                <a:latin typeface="Consolas"/>
                <a:ea typeface="Consolas"/>
                <a:cs typeface="Consolas"/>
                <a:sym typeface="Consolas"/>
              </a:rPr>
              <a:t>=</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F39C12"/>
                </a:solidFill>
                <a:highlight>
                  <a:srgbClr val="23262E"/>
                </a:highlight>
                <a:latin typeface="Consolas"/>
                <a:ea typeface="Consolas"/>
                <a:cs typeface="Consolas"/>
                <a:sym typeface="Consolas"/>
              </a:rPr>
              <a:t>0 </a:t>
            </a:r>
            <a:r>
              <a:rPr lang="es" sz="1000" b="0" i="0" u="none" strike="noStrike" cap="none">
                <a:solidFill>
                  <a:srgbClr val="5F6167"/>
                </a:solidFill>
                <a:highlight>
                  <a:srgbClr val="23262E"/>
                </a:highlight>
                <a:latin typeface="Consolas"/>
                <a:ea typeface="Consolas"/>
                <a:cs typeface="Consolas"/>
                <a:sym typeface="Consolas"/>
              </a:rPr>
              <a:t># Cantidad de legajos existentes</a:t>
            </a:r>
            <a:endParaRPr sz="1000" b="0" i="0" u="none" strike="noStrike" cap="none">
              <a:solidFill>
                <a:srgbClr val="F39C1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5F6167"/>
                </a:solidFill>
                <a:highlight>
                  <a:srgbClr val="23262E"/>
                </a:highlight>
                <a:latin typeface="Consolas"/>
                <a:ea typeface="Consolas"/>
                <a:cs typeface="Consolas"/>
                <a:sym typeface="Consolas"/>
              </a:rPr>
              <a:t>#Constructor</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C74DED"/>
                </a:solidFill>
                <a:highlight>
                  <a:srgbClr val="23262E"/>
                </a:highlight>
                <a:latin typeface="Consolas"/>
                <a:ea typeface="Consolas"/>
                <a:cs typeface="Consolas"/>
                <a:sym typeface="Consolas"/>
              </a:rPr>
              <a:t>def</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EE5D43"/>
                </a:solidFill>
                <a:highlight>
                  <a:srgbClr val="23262E"/>
                </a:highlight>
                <a:latin typeface="Consolas"/>
                <a:ea typeface="Consolas"/>
                <a:cs typeface="Consolas"/>
                <a:sym typeface="Consolas"/>
              </a:rPr>
              <a:t>__init__</a:t>
            </a:r>
            <a:r>
              <a:rPr lang="es" sz="1000" b="0" i="0" u="none" strike="noStrike" cap="none">
                <a:solidFill>
                  <a:srgbClr val="D5CED9"/>
                </a:solidFill>
                <a:highlight>
                  <a:srgbClr val="23262E"/>
                </a:highlight>
                <a:latin typeface="Consolas"/>
                <a:ea typeface="Consolas"/>
                <a:cs typeface="Consolas"/>
                <a:sym typeface="Consolas"/>
              </a:rPr>
              <a:t>(</a:t>
            </a:r>
            <a:r>
              <a:rPr lang="es" sz="1000" b="0" i="0" u="none" strike="noStrike" cap="none">
                <a:solidFill>
                  <a:srgbClr val="00E8C6"/>
                </a:solidFill>
                <a:highlight>
                  <a:srgbClr val="23262E"/>
                </a:highlight>
                <a:latin typeface="Consolas"/>
                <a:ea typeface="Consolas"/>
                <a:cs typeface="Consolas"/>
                <a:sym typeface="Consolas"/>
              </a:rPr>
              <a:t>self</a:t>
            </a:r>
            <a:r>
              <a:rPr lang="es" sz="1000" b="0" i="0" u="none" strike="noStrike" cap="none">
                <a:solidFill>
                  <a:srgbClr val="D5CED9"/>
                </a:solidFill>
                <a:highlight>
                  <a:srgbClr val="23262E"/>
                </a:highlight>
                <a:latin typeface="Consolas"/>
                <a:ea typeface="Consolas"/>
                <a:cs typeface="Consolas"/>
                <a:sym typeface="Consolas"/>
              </a:rPr>
              <a:t>,</a:t>
            </a:r>
            <a:r>
              <a:rPr lang="es" sz="1000" b="0" i="0" u="none" strike="noStrike" cap="none">
                <a:solidFill>
                  <a:srgbClr val="00E8C6"/>
                </a:solidFill>
                <a:highlight>
                  <a:srgbClr val="23262E"/>
                </a:highlight>
                <a:latin typeface="Consolas"/>
                <a:ea typeface="Consolas"/>
                <a:cs typeface="Consolas"/>
                <a:sym typeface="Consolas"/>
              </a:rPr>
              <a:t>nombre</a:t>
            </a:r>
            <a:r>
              <a:rPr lang="es" sz="1000" b="0" i="0" u="none" strike="noStrike" cap="none">
                <a:solidFill>
                  <a:srgbClr val="D5CED9"/>
                </a:solidFill>
                <a:highlight>
                  <a:srgbClr val="23262E"/>
                </a:highlight>
                <a:latin typeface="Consolas"/>
                <a:ea typeface="Consolas"/>
                <a:cs typeface="Consolas"/>
                <a:sym typeface="Consolas"/>
              </a:rPr>
              <a:t>,</a:t>
            </a:r>
            <a:r>
              <a:rPr lang="es" sz="1000" b="0" i="0" u="none" strike="noStrike" cap="none">
                <a:solidFill>
                  <a:srgbClr val="00E8C6"/>
                </a:solidFill>
                <a:highlight>
                  <a:srgbClr val="23262E"/>
                </a:highlight>
                <a:latin typeface="Consolas"/>
                <a:ea typeface="Consolas"/>
                <a:cs typeface="Consolas"/>
                <a:sym typeface="Consolas"/>
              </a:rPr>
              <a:t>nota</a:t>
            </a:r>
            <a:r>
              <a:rPr lang="es" sz="1000" b="0" i="0" u="none" strike="noStrike" cap="none">
                <a:solidFill>
                  <a:srgbClr val="D5CED9"/>
                </a:solidFill>
                <a:highlight>
                  <a:srgbClr val="23262E"/>
                </a:highlight>
                <a:latin typeface="Consolas"/>
                <a:ea typeface="Consolas"/>
                <a:cs typeface="Consolas"/>
                <a:sym typeface="Consolas"/>
              </a:rPr>
              <a:t>): </a:t>
            </a:r>
            <a:endParaRPr sz="10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FF00AA"/>
                </a:solidFill>
                <a:highlight>
                  <a:srgbClr val="23262E"/>
                </a:highlight>
                <a:latin typeface="Consolas"/>
                <a:ea typeface="Consolas"/>
                <a:cs typeface="Consolas"/>
                <a:sym typeface="Consolas"/>
              </a:rPr>
              <a:t>self</a:t>
            </a:r>
            <a:r>
              <a:rPr lang="es" sz="1000" b="0" i="0" u="none" strike="noStrike" cap="none">
                <a:solidFill>
                  <a:srgbClr val="D5CED9"/>
                </a:solidFill>
                <a:highlight>
                  <a:srgbClr val="23262E"/>
                </a:highlight>
                <a:latin typeface="Consolas"/>
                <a:ea typeface="Consolas"/>
                <a:cs typeface="Consolas"/>
                <a:sym typeface="Consolas"/>
              </a:rPr>
              <a:t>.nombre </a:t>
            </a:r>
            <a:r>
              <a:rPr lang="es" sz="1000" b="0" i="0" u="none" strike="noStrike" cap="none">
                <a:solidFill>
                  <a:srgbClr val="EE5D43"/>
                </a:solidFill>
                <a:highlight>
                  <a:srgbClr val="23262E"/>
                </a:highlight>
                <a:latin typeface="Consolas"/>
                <a:ea typeface="Consolas"/>
                <a:cs typeface="Consolas"/>
                <a:sym typeface="Consolas"/>
              </a:rPr>
              <a:t>=</a:t>
            </a:r>
            <a:r>
              <a:rPr lang="es" sz="1000" b="0" i="0" u="none" strike="noStrike" cap="none">
                <a:solidFill>
                  <a:srgbClr val="D5CED9"/>
                </a:solidFill>
                <a:highlight>
                  <a:srgbClr val="23262E"/>
                </a:highlight>
                <a:latin typeface="Consolas"/>
                <a:ea typeface="Consolas"/>
                <a:cs typeface="Consolas"/>
                <a:sym typeface="Consolas"/>
              </a:rPr>
              <a:t> nombre</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FF00AA"/>
                </a:solidFill>
                <a:highlight>
                  <a:srgbClr val="23262E"/>
                </a:highlight>
                <a:latin typeface="Consolas"/>
                <a:ea typeface="Consolas"/>
                <a:cs typeface="Consolas"/>
                <a:sym typeface="Consolas"/>
              </a:rPr>
              <a:t>self</a:t>
            </a:r>
            <a:r>
              <a:rPr lang="es" sz="1000" b="0" i="0" u="none" strike="noStrike" cap="none">
                <a:solidFill>
                  <a:srgbClr val="D5CED9"/>
                </a:solidFill>
                <a:highlight>
                  <a:srgbClr val="23262E"/>
                </a:highlight>
                <a:latin typeface="Consolas"/>
                <a:ea typeface="Consolas"/>
                <a:cs typeface="Consolas"/>
                <a:sym typeface="Consolas"/>
              </a:rPr>
              <a:t>.nota </a:t>
            </a:r>
            <a:r>
              <a:rPr lang="es" sz="1000" b="0" i="0" u="none" strike="noStrike" cap="none">
                <a:solidFill>
                  <a:srgbClr val="EE5D43"/>
                </a:solidFill>
                <a:highlight>
                  <a:srgbClr val="23262E"/>
                </a:highlight>
                <a:latin typeface="Consolas"/>
                <a:ea typeface="Consolas"/>
                <a:cs typeface="Consolas"/>
                <a:sym typeface="Consolas"/>
              </a:rPr>
              <a:t>=</a:t>
            </a:r>
            <a:r>
              <a:rPr lang="es" sz="1000" b="0" i="0" u="none" strike="noStrike" cap="none">
                <a:solidFill>
                  <a:srgbClr val="D5CED9"/>
                </a:solidFill>
                <a:highlight>
                  <a:srgbClr val="23262E"/>
                </a:highlight>
                <a:latin typeface="Consolas"/>
                <a:ea typeface="Consolas"/>
                <a:cs typeface="Consolas"/>
                <a:sym typeface="Consolas"/>
              </a:rPr>
              <a:t> nota</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    Alumno.nro_alumnos </a:t>
            </a:r>
            <a:r>
              <a:rPr lang="es" sz="1000" b="0" i="0" u="none" strike="noStrike" cap="none">
                <a:solidFill>
                  <a:srgbClr val="EE5D43"/>
                </a:solidFill>
                <a:highlight>
                  <a:srgbClr val="23262E"/>
                </a:highlight>
                <a:latin typeface="Consolas"/>
                <a:ea typeface="Consolas"/>
                <a:cs typeface="Consolas"/>
                <a:sym typeface="Consolas"/>
              </a:rPr>
              <a:t>+=</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F39C12"/>
                </a:solidFill>
                <a:highlight>
                  <a:srgbClr val="23262E"/>
                </a:highlight>
                <a:latin typeface="Consolas"/>
                <a:ea typeface="Consolas"/>
                <a:cs typeface="Consolas"/>
                <a:sym typeface="Consolas"/>
              </a:rPr>
              <a:t>1 </a:t>
            </a:r>
            <a:r>
              <a:rPr lang="es" sz="1000" b="0" i="0" u="none" strike="noStrike" cap="none">
                <a:solidFill>
                  <a:srgbClr val="5F6167"/>
                </a:solidFill>
                <a:highlight>
                  <a:srgbClr val="23262E"/>
                </a:highlight>
                <a:latin typeface="Consolas"/>
                <a:ea typeface="Consolas"/>
                <a:cs typeface="Consolas"/>
                <a:sym typeface="Consolas"/>
              </a:rPr>
              <a:t># Agregamos un legajo</a:t>
            </a:r>
            <a:endParaRPr sz="1000" b="0" i="0" u="none" strike="noStrike" cap="none">
              <a:solidFill>
                <a:srgbClr val="F39C1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000" b="0" i="0" u="none" strike="noStrike" cap="none">
              <a:solidFill>
                <a:srgbClr val="F39C1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F39C12"/>
                </a:solidFill>
                <a:highlight>
                  <a:srgbClr val="23262E"/>
                </a:highlight>
                <a:latin typeface="Consolas"/>
                <a:ea typeface="Consolas"/>
                <a:cs typeface="Consolas"/>
                <a:sym typeface="Consolas"/>
              </a:rPr>
              <a:t>  </a:t>
            </a:r>
            <a:r>
              <a:rPr lang="es" sz="1000" b="0" i="0" u="none" strike="noStrike" cap="none">
                <a:solidFill>
                  <a:srgbClr val="5F6167"/>
                </a:solidFill>
                <a:highlight>
                  <a:srgbClr val="23262E"/>
                </a:highlight>
                <a:latin typeface="Consolas"/>
                <a:ea typeface="Consolas"/>
                <a:cs typeface="Consolas"/>
                <a:sym typeface="Consolas"/>
              </a:rPr>
              <a:t># Mostrar datos del objeto</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C74DED"/>
                </a:solidFill>
                <a:highlight>
                  <a:srgbClr val="23262E"/>
                </a:highlight>
                <a:latin typeface="Consolas"/>
                <a:ea typeface="Consolas"/>
                <a:cs typeface="Consolas"/>
                <a:sym typeface="Consolas"/>
              </a:rPr>
              <a:t>def</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EE5D43"/>
                </a:solidFill>
                <a:highlight>
                  <a:srgbClr val="23262E"/>
                </a:highlight>
                <a:latin typeface="Consolas"/>
                <a:ea typeface="Consolas"/>
                <a:cs typeface="Consolas"/>
                <a:sym typeface="Consolas"/>
              </a:rPr>
              <a:t>__str__</a:t>
            </a:r>
            <a:r>
              <a:rPr lang="es" sz="1000" b="0" i="0" u="none" strike="noStrike" cap="none">
                <a:solidFill>
                  <a:srgbClr val="D5CED9"/>
                </a:solidFill>
                <a:highlight>
                  <a:srgbClr val="23262E"/>
                </a:highlight>
                <a:latin typeface="Consolas"/>
                <a:ea typeface="Consolas"/>
                <a:cs typeface="Consolas"/>
                <a:sym typeface="Consolas"/>
              </a:rPr>
              <a:t>(</a:t>
            </a:r>
            <a:r>
              <a:rPr lang="es" sz="1000" b="0" i="0" u="none" strike="noStrike" cap="none">
                <a:solidFill>
                  <a:srgbClr val="00E8C6"/>
                </a:solidFill>
                <a:highlight>
                  <a:srgbClr val="23262E"/>
                </a:highlight>
                <a:latin typeface="Consolas"/>
                <a:ea typeface="Consolas"/>
                <a:cs typeface="Consolas"/>
                <a:sym typeface="Consolas"/>
              </a:rPr>
              <a:t>self</a:t>
            </a:r>
            <a:r>
              <a:rPr lang="es" sz="1000" b="0" i="0" u="none" strike="noStrike" cap="none">
                <a:solidFill>
                  <a:srgbClr val="D5CED9"/>
                </a:solidFill>
                <a:highlight>
                  <a:srgbClr val="23262E"/>
                </a:highlight>
                <a:latin typeface="Consolas"/>
                <a:ea typeface="Consolas"/>
                <a:cs typeface="Consolas"/>
                <a:sym typeface="Consolas"/>
              </a:rPr>
              <a:t>): </a:t>
            </a:r>
            <a:endParaRPr sz="10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C74DED"/>
                </a:solidFill>
                <a:highlight>
                  <a:srgbClr val="23262E"/>
                </a:highlight>
                <a:latin typeface="Consolas"/>
                <a:ea typeface="Consolas"/>
                <a:cs typeface="Consolas"/>
                <a:sym typeface="Consolas"/>
              </a:rPr>
              <a:t>return</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C74DED"/>
                </a:solidFill>
                <a:highlight>
                  <a:srgbClr val="23262E"/>
                </a:highlight>
                <a:latin typeface="Consolas"/>
                <a:ea typeface="Consolas"/>
                <a:cs typeface="Consolas"/>
                <a:sym typeface="Consolas"/>
              </a:rPr>
              <a:t>f</a:t>
            </a:r>
            <a:r>
              <a:rPr lang="es" sz="1000" b="0" i="0" u="none" strike="noStrike" cap="none">
                <a:solidFill>
                  <a:srgbClr val="96E072"/>
                </a:solidFill>
                <a:highlight>
                  <a:srgbClr val="23262E"/>
                </a:highlight>
                <a:latin typeface="Consolas"/>
                <a:ea typeface="Consolas"/>
                <a:cs typeface="Consolas"/>
                <a:sym typeface="Consolas"/>
              </a:rPr>
              <a:t>"Nombre: </a:t>
            </a:r>
            <a:r>
              <a:rPr lang="es" sz="1000" b="0" i="0" u="none" strike="noStrike" cap="none">
                <a:solidFill>
                  <a:srgbClr val="EE5D43"/>
                </a:solidFill>
                <a:highlight>
                  <a:srgbClr val="23262E"/>
                </a:highlight>
                <a:latin typeface="Consolas"/>
                <a:ea typeface="Consolas"/>
                <a:cs typeface="Consolas"/>
                <a:sym typeface="Consolas"/>
              </a:rPr>
              <a:t>{</a:t>
            </a:r>
            <a:r>
              <a:rPr lang="es" sz="1000" b="0" i="0" u="none" strike="noStrike" cap="none">
                <a:solidFill>
                  <a:srgbClr val="FF00AA"/>
                </a:solidFill>
                <a:highlight>
                  <a:srgbClr val="23262E"/>
                </a:highlight>
                <a:latin typeface="Consolas"/>
                <a:ea typeface="Consolas"/>
                <a:cs typeface="Consolas"/>
                <a:sym typeface="Consolas"/>
              </a:rPr>
              <a:t>self</a:t>
            </a:r>
            <a:r>
              <a:rPr lang="es" sz="1000" b="0" i="0" u="none" strike="noStrike" cap="none">
                <a:solidFill>
                  <a:srgbClr val="D5CED9"/>
                </a:solidFill>
                <a:highlight>
                  <a:srgbClr val="23262E"/>
                </a:highlight>
                <a:latin typeface="Consolas"/>
                <a:ea typeface="Consolas"/>
                <a:cs typeface="Consolas"/>
                <a:sym typeface="Consolas"/>
              </a:rPr>
              <a:t>.nombre</a:t>
            </a:r>
            <a:r>
              <a:rPr lang="es" sz="1000" b="0" i="0" u="none" strike="noStrike" cap="none">
                <a:solidFill>
                  <a:srgbClr val="EE5D43"/>
                </a:solidFill>
                <a:highlight>
                  <a:srgbClr val="23262E"/>
                </a:highlight>
                <a:latin typeface="Consolas"/>
                <a:ea typeface="Consolas"/>
                <a:cs typeface="Consolas"/>
                <a:sym typeface="Consolas"/>
              </a:rPr>
              <a:t>}</a:t>
            </a:r>
            <a:r>
              <a:rPr lang="es" sz="1000" b="0" i="0" u="none" strike="noStrike" cap="none">
                <a:solidFill>
                  <a:srgbClr val="96E072"/>
                </a:solidFill>
                <a:highlight>
                  <a:srgbClr val="23262E"/>
                </a:highlight>
                <a:latin typeface="Consolas"/>
                <a:ea typeface="Consolas"/>
                <a:cs typeface="Consolas"/>
                <a:sym typeface="Consolas"/>
              </a:rPr>
              <a:t> (nota: </a:t>
            </a:r>
            <a:r>
              <a:rPr lang="es" sz="1000" b="0" i="0" u="none" strike="noStrike" cap="none">
                <a:solidFill>
                  <a:srgbClr val="EE5D43"/>
                </a:solidFill>
                <a:highlight>
                  <a:srgbClr val="23262E"/>
                </a:highlight>
                <a:latin typeface="Consolas"/>
                <a:ea typeface="Consolas"/>
                <a:cs typeface="Consolas"/>
                <a:sym typeface="Consolas"/>
              </a:rPr>
              <a:t>{</a:t>
            </a:r>
            <a:r>
              <a:rPr lang="es" sz="1000" b="0" i="0" u="none" strike="noStrike" cap="none">
                <a:solidFill>
                  <a:srgbClr val="FF00AA"/>
                </a:solidFill>
                <a:highlight>
                  <a:srgbClr val="23262E"/>
                </a:highlight>
                <a:latin typeface="Consolas"/>
                <a:ea typeface="Consolas"/>
                <a:cs typeface="Consolas"/>
                <a:sym typeface="Consolas"/>
              </a:rPr>
              <a:t>self</a:t>
            </a:r>
            <a:r>
              <a:rPr lang="es" sz="1000" b="0" i="0" u="none" strike="noStrike" cap="none">
                <a:solidFill>
                  <a:srgbClr val="D5CED9"/>
                </a:solidFill>
                <a:highlight>
                  <a:srgbClr val="23262E"/>
                </a:highlight>
                <a:latin typeface="Consolas"/>
                <a:ea typeface="Consolas"/>
                <a:cs typeface="Consolas"/>
                <a:sym typeface="Consolas"/>
              </a:rPr>
              <a:t>.nota</a:t>
            </a:r>
            <a:r>
              <a:rPr lang="es" sz="1000" b="0" i="0" u="none" strike="noStrike" cap="none">
                <a:solidFill>
                  <a:srgbClr val="EE5D43"/>
                </a:solidFill>
                <a:highlight>
                  <a:srgbClr val="23262E"/>
                </a:highlight>
                <a:latin typeface="Consolas"/>
                <a:ea typeface="Consolas"/>
                <a:cs typeface="Consolas"/>
                <a:sym typeface="Consolas"/>
              </a:rPr>
              <a:t>}</a:t>
            </a:r>
            <a:r>
              <a:rPr lang="es" sz="1000" b="0" i="0" u="none" strike="noStrike" cap="none">
                <a:solidFill>
                  <a:srgbClr val="96E072"/>
                </a:solidFill>
                <a:highlight>
                  <a:srgbClr val="23262E"/>
                </a:highlight>
                <a:latin typeface="Consolas"/>
                <a:ea typeface="Consolas"/>
                <a:cs typeface="Consolas"/>
                <a:sym typeface="Consolas"/>
              </a:rPr>
              <a:t>)"</a:t>
            </a:r>
            <a:endParaRPr sz="1000" b="0" i="0" u="none" strike="noStrike" cap="none">
              <a:solidFill>
                <a:srgbClr val="96E0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5F6167"/>
                </a:solidFill>
                <a:highlight>
                  <a:srgbClr val="23262E"/>
                </a:highlight>
                <a:latin typeface="Consolas"/>
                <a:ea typeface="Consolas"/>
                <a:cs typeface="Consolas"/>
                <a:sym typeface="Consolas"/>
              </a:rPr>
              <a:t># Damos de baja el alumno</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C74DED"/>
                </a:solidFill>
                <a:highlight>
                  <a:srgbClr val="23262E"/>
                </a:highlight>
                <a:latin typeface="Consolas"/>
                <a:ea typeface="Consolas"/>
                <a:cs typeface="Consolas"/>
                <a:sym typeface="Consolas"/>
              </a:rPr>
              <a:t>def</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EE5D43"/>
                </a:solidFill>
                <a:highlight>
                  <a:srgbClr val="23262E"/>
                </a:highlight>
                <a:latin typeface="Consolas"/>
                <a:ea typeface="Consolas"/>
                <a:cs typeface="Consolas"/>
                <a:sym typeface="Consolas"/>
              </a:rPr>
              <a:t>__del__</a:t>
            </a:r>
            <a:r>
              <a:rPr lang="es" sz="1000" b="0" i="0" u="none" strike="noStrike" cap="none">
                <a:solidFill>
                  <a:srgbClr val="D5CED9"/>
                </a:solidFill>
                <a:highlight>
                  <a:srgbClr val="23262E"/>
                </a:highlight>
                <a:latin typeface="Consolas"/>
                <a:ea typeface="Consolas"/>
                <a:cs typeface="Consolas"/>
                <a:sym typeface="Consolas"/>
              </a:rPr>
              <a:t>(</a:t>
            </a:r>
            <a:r>
              <a:rPr lang="es" sz="1000" b="0" i="0" u="none" strike="noStrike" cap="none">
                <a:solidFill>
                  <a:srgbClr val="00E8C6"/>
                </a:solidFill>
                <a:highlight>
                  <a:srgbClr val="23262E"/>
                </a:highlight>
                <a:latin typeface="Consolas"/>
                <a:ea typeface="Consolas"/>
                <a:cs typeface="Consolas"/>
                <a:sym typeface="Consolas"/>
              </a:rPr>
              <a:t>self</a:t>
            </a:r>
            <a:r>
              <a:rPr lang="es" sz="1000" b="0" i="0" u="none" strike="noStrike" cap="none">
                <a:solidFill>
                  <a:srgbClr val="D5CED9"/>
                </a:solidFill>
                <a:highlight>
                  <a:srgbClr val="23262E"/>
                </a:highlight>
                <a:latin typeface="Consolas"/>
                <a:ea typeface="Consolas"/>
                <a:cs typeface="Consolas"/>
                <a:sym typeface="Consolas"/>
              </a:rPr>
              <a:t>): </a:t>
            </a:r>
            <a:endParaRPr sz="10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    Alumno.nro_alumnos </a:t>
            </a:r>
            <a:r>
              <a:rPr lang="es" sz="1000" b="0" i="0" u="none" strike="noStrike" cap="none">
                <a:solidFill>
                  <a:srgbClr val="EE5D43"/>
                </a:solidFill>
                <a:highlight>
                  <a:srgbClr val="23262E"/>
                </a:highlight>
                <a:latin typeface="Consolas"/>
                <a:ea typeface="Consolas"/>
                <a:cs typeface="Consolas"/>
                <a:sym typeface="Consolas"/>
              </a:rPr>
              <a:t>-=</a:t>
            </a: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F39C12"/>
                </a:solidFill>
                <a:highlight>
                  <a:srgbClr val="23262E"/>
                </a:highlight>
                <a:latin typeface="Consolas"/>
                <a:ea typeface="Consolas"/>
                <a:cs typeface="Consolas"/>
                <a:sym typeface="Consolas"/>
              </a:rPr>
              <a:t>1 </a:t>
            </a:r>
            <a:r>
              <a:rPr lang="es" sz="1000" b="0" i="0" u="none" strike="noStrike" cap="none">
                <a:solidFill>
                  <a:srgbClr val="5F6167"/>
                </a:solidFill>
                <a:highlight>
                  <a:srgbClr val="23262E"/>
                </a:highlight>
                <a:latin typeface="Consolas"/>
                <a:ea typeface="Consolas"/>
                <a:cs typeface="Consolas"/>
                <a:sym typeface="Consolas"/>
              </a:rPr>
              <a:t># Restamos un legajo</a:t>
            </a:r>
            <a:endParaRPr sz="1000" b="0" i="0" u="none" strike="noStrike" cap="none">
              <a:solidFill>
                <a:srgbClr val="F39C1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FFE66D"/>
                </a:solidFill>
                <a:highlight>
                  <a:srgbClr val="23262E"/>
                </a:highlight>
                <a:latin typeface="Consolas"/>
                <a:ea typeface="Consolas"/>
                <a:cs typeface="Consolas"/>
                <a:sym typeface="Consolas"/>
              </a:rPr>
              <a:t>print</a:t>
            </a:r>
            <a:r>
              <a:rPr lang="es" sz="1000" b="0" i="0" u="none" strike="noStrike" cap="none">
                <a:solidFill>
                  <a:srgbClr val="D5CED9"/>
                </a:solidFill>
                <a:highlight>
                  <a:srgbClr val="23262E"/>
                </a:highlight>
                <a:latin typeface="Consolas"/>
                <a:ea typeface="Consolas"/>
                <a:cs typeface="Consolas"/>
                <a:sym typeface="Consolas"/>
              </a:rPr>
              <a:t>(</a:t>
            </a:r>
            <a:r>
              <a:rPr lang="es" sz="1000" b="0" i="0" u="none" strike="noStrike" cap="none">
                <a:solidFill>
                  <a:srgbClr val="96E072"/>
                </a:solidFill>
                <a:highlight>
                  <a:srgbClr val="23262E"/>
                </a:highlight>
                <a:latin typeface="Consolas"/>
                <a:ea typeface="Consolas"/>
                <a:cs typeface="Consolas"/>
                <a:sym typeface="Consolas"/>
              </a:rPr>
              <a:t>"Alumno dado de baja."</a:t>
            </a:r>
            <a:r>
              <a:rPr lang="es" sz="1000" b="0" i="0" u="none" strike="noStrike" cap="none">
                <a:solidFill>
                  <a:srgbClr val="D5CED9"/>
                </a:solidFill>
                <a:highlight>
                  <a:srgbClr val="23262E"/>
                </a:highlight>
                <a:latin typeface="Consolas"/>
                <a:ea typeface="Consolas"/>
                <a:cs typeface="Consolas"/>
                <a:sym typeface="Consolas"/>
              </a:rPr>
              <a:t>)</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000" b="0" i="0" u="none" strike="noStrike" cap="none">
                <a:solidFill>
                  <a:srgbClr val="D5CED9"/>
                </a:solidFill>
                <a:highlight>
                  <a:srgbClr val="23262E"/>
                </a:highlight>
                <a:latin typeface="Consolas"/>
                <a:ea typeface="Consolas"/>
                <a:cs typeface="Consolas"/>
                <a:sym typeface="Consolas"/>
              </a:rPr>
              <a:t>    </a:t>
            </a:r>
            <a:r>
              <a:rPr lang="es" sz="1000" b="0" i="0" u="none" strike="noStrike" cap="none">
                <a:solidFill>
                  <a:srgbClr val="FFE66D"/>
                </a:solidFill>
                <a:highlight>
                  <a:srgbClr val="23262E"/>
                </a:highlight>
                <a:latin typeface="Consolas"/>
                <a:ea typeface="Consolas"/>
                <a:cs typeface="Consolas"/>
                <a:sym typeface="Consolas"/>
              </a:rPr>
              <a:t>print</a:t>
            </a:r>
            <a:r>
              <a:rPr lang="es" sz="1000" b="0" i="0" u="none" strike="noStrike" cap="none">
                <a:solidFill>
                  <a:srgbClr val="D5CED9"/>
                </a:solidFill>
                <a:highlight>
                  <a:srgbClr val="23262E"/>
                </a:highlight>
                <a:latin typeface="Consolas"/>
                <a:ea typeface="Consolas"/>
                <a:cs typeface="Consolas"/>
                <a:sym typeface="Consolas"/>
              </a:rPr>
              <a:t>(</a:t>
            </a:r>
            <a:r>
              <a:rPr lang="es" sz="1000" b="0" i="0" u="none" strike="noStrike" cap="none">
                <a:solidFill>
                  <a:srgbClr val="C74DED"/>
                </a:solidFill>
                <a:highlight>
                  <a:srgbClr val="23262E"/>
                </a:highlight>
                <a:latin typeface="Consolas"/>
                <a:ea typeface="Consolas"/>
                <a:cs typeface="Consolas"/>
                <a:sym typeface="Consolas"/>
              </a:rPr>
              <a:t>f</a:t>
            </a:r>
            <a:r>
              <a:rPr lang="es" sz="1000" b="0" i="0" u="none" strike="noStrike" cap="none">
                <a:solidFill>
                  <a:srgbClr val="96E072"/>
                </a:solidFill>
                <a:highlight>
                  <a:srgbClr val="23262E"/>
                </a:highlight>
                <a:latin typeface="Consolas"/>
                <a:ea typeface="Consolas"/>
                <a:cs typeface="Consolas"/>
                <a:sym typeface="Consolas"/>
              </a:rPr>
              <a:t>"</a:t>
            </a:r>
            <a:r>
              <a:rPr lang="es" sz="1000" b="0" i="0" u="none" strike="noStrike" cap="none">
                <a:solidFill>
                  <a:srgbClr val="EE5D43"/>
                </a:solidFill>
                <a:highlight>
                  <a:srgbClr val="23262E"/>
                </a:highlight>
                <a:latin typeface="Consolas"/>
                <a:ea typeface="Consolas"/>
                <a:cs typeface="Consolas"/>
                <a:sym typeface="Consolas"/>
              </a:rPr>
              <a:t>{</a:t>
            </a:r>
            <a:r>
              <a:rPr lang="es" sz="1000" b="0" i="0" u="none" strike="noStrike" cap="none">
                <a:solidFill>
                  <a:srgbClr val="D5CED9"/>
                </a:solidFill>
                <a:highlight>
                  <a:srgbClr val="23262E"/>
                </a:highlight>
                <a:latin typeface="Consolas"/>
                <a:ea typeface="Consolas"/>
                <a:cs typeface="Consolas"/>
                <a:sym typeface="Consolas"/>
              </a:rPr>
              <a:t>Alumno.nro_alumnos</a:t>
            </a:r>
            <a:r>
              <a:rPr lang="es" sz="1000" b="0" i="0" u="none" strike="noStrike" cap="none">
                <a:solidFill>
                  <a:srgbClr val="EE5D43"/>
                </a:solidFill>
                <a:highlight>
                  <a:srgbClr val="23262E"/>
                </a:highlight>
                <a:latin typeface="Consolas"/>
                <a:ea typeface="Consolas"/>
                <a:cs typeface="Consolas"/>
                <a:sym typeface="Consolas"/>
              </a:rPr>
              <a:t>}</a:t>
            </a:r>
            <a:r>
              <a:rPr lang="es" sz="1000" b="0" i="0" u="none" strike="noStrike" cap="none">
                <a:solidFill>
                  <a:srgbClr val="96E072"/>
                </a:solidFill>
                <a:highlight>
                  <a:srgbClr val="23262E"/>
                </a:highlight>
                <a:latin typeface="Consolas"/>
                <a:ea typeface="Consolas"/>
                <a:cs typeface="Consolas"/>
                <a:sym typeface="Consolas"/>
              </a:rPr>
              <a:t> legajos restantes."</a:t>
            </a:r>
            <a:r>
              <a:rPr lang="es" sz="1000" b="0" i="0" u="none" strike="noStrike" cap="none">
                <a:solidFill>
                  <a:srgbClr val="D5CED9"/>
                </a:solidFill>
                <a:highlight>
                  <a:srgbClr val="23262E"/>
                </a:highlight>
                <a:latin typeface="Consolas"/>
                <a:ea typeface="Consolas"/>
                <a:cs typeface="Consolas"/>
                <a:sym typeface="Consolas"/>
              </a:rPr>
              <a:t>)</a:t>
            </a:r>
            <a:endParaRPr sz="10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rgbClr val="C74DED"/>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rgbClr val="C74DED"/>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rgbClr val="C74DED"/>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rgbClr val="5F6167"/>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rgbClr val="5F6167"/>
              </a:solidFill>
              <a:highlight>
                <a:srgbClr val="23262E"/>
              </a:highlight>
              <a:latin typeface="Consolas"/>
              <a:ea typeface="Consolas"/>
              <a:cs typeface="Consolas"/>
              <a:sym typeface="Consolas"/>
            </a:endParaRPr>
          </a:p>
        </p:txBody>
      </p:sp>
      <p:sp>
        <p:nvSpPr>
          <p:cNvPr id="359" name="Google Shape;359;p24"/>
          <p:cNvSpPr/>
          <p:nvPr/>
        </p:nvSpPr>
        <p:spPr>
          <a:xfrm>
            <a:off x="311700" y="1304875"/>
            <a:ext cx="40437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Clase Alumno (parte I )</a:t>
            </a:r>
            <a:endParaRPr sz="1400" b="0" i="0" u="none" strike="noStrike" cap="none">
              <a:solidFill>
                <a:schemeClr val="dk2"/>
              </a:solidFill>
              <a:latin typeface="Montserrat"/>
              <a:ea typeface="Montserrat"/>
              <a:cs typeface="Montserrat"/>
              <a:sym typeface="Montserrat"/>
            </a:endParaRPr>
          </a:p>
        </p:txBody>
      </p:sp>
      <p:sp>
        <p:nvSpPr>
          <p:cNvPr id="360" name="Google Shape;360;p24"/>
          <p:cNvSpPr/>
          <p:nvPr/>
        </p:nvSpPr>
        <p:spPr>
          <a:xfrm>
            <a:off x="4699350" y="1304875"/>
            <a:ext cx="4043700" cy="228900"/>
          </a:xfrm>
          <a:prstGeom prst="rect">
            <a:avLst/>
          </a:prstGeom>
          <a:solidFill>
            <a:srgbClr val="FFE66D"/>
          </a:solidFill>
          <a:ln w="9525" cap="flat" cmpd="sng">
            <a:solidFill>
              <a:schemeClr val="dk2"/>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s" sz="1400" b="0" i="0" u="none" strike="noStrike" cap="none">
                <a:solidFill>
                  <a:schemeClr val="dk2"/>
                </a:solidFill>
                <a:latin typeface="Montserrat"/>
                <a:ea typeface="Montserrat"/>
                <a:cs typeface="Montserrat"/>
                <a:sym typeface="Montserrat"/>
              </a:rPr>
              <a:t>Clase Alumno (parte II )</a:t>
            </a:r>
            <a:endParaRPr sz="14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5"/>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Material extra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6"/>
          <p:cNvSpPr txBox="1"/>
          <p:nvPr/>
        </p:nvSpPr>
        <p:spPr>
          <a:xfrm>
            <a:off x="311700" y="597425"/>
            <a:ext cx="8503200" cy="572700"/>
          </a:xfrm>
          <a:prstGeom prst="rect">
            <a:avLst/>
          </a:prstGeom>
          <a:noFill/>
          <a:ln>
            <a:noFill/>
          </a:ln>
        </p:spPr>
        <p:txBody>
          <a:bodyPr spcFirstLastPara="1" wrap="square" lIns="91425" tIns="91425" rIns="91425" bIns="91425" anchor="t" anchorCtr="0">
            <a:normAutofit lnSpcReduction="10000"/>
          </a:bodyPr>
          <a:lstStyle/>
          <a:p>
            <a:pPr marL="0" marR="0" lvl="0" indent="0" algn="l" rtl="0">
              <a:lnSpc>
                <a:spcPct val="100000"/>
              </a:lnSpc>
              <a:spcBef>
                <a:spcPts val="0"/>
              </a:spcBef>
              <a:spcAft>
                <a:spcPts val="0"/>
              </a:spcAft>
              <a:buClr>
                <a:srgbClr val="000000"/>
              </a:buClr>
              <a:buSzPts val="2700"/>
              <a:buFont typeface="Arial"/>
              <a:buNone/>
            </a:pPr>
            <a:r>
              <a:rPr lang="es" sz="2700" b="0" i="0" u="none" strike="noStrike" cap="none">
                <a:solidFill>
                  <a:srgbClr val="000000"/>
                </a:solidFill>
                <a:latin typeface="Montserrat Medium"/>
                <a:ea typeface="Montserrat Medium"/>
                <a:cs typeface="Montserrat Medium"/>
                <a:sym typeface="Montserrat Medium"/>
              </a:rPr>
              <a:t>Artículos de interés</a:t>
            </a:r>
            <a:endParaRPr sz="2700" b="0" i="0" u="none" strike="noStrike" cap="none">
              <a:solidFill>
                <a:srgbClr val="000000"/>
              </a:solidFill>
              <a:latin typeface="Montserrat Medium"/>
              <a:ea typeface="Montserrat Medium"/>
              <a:cs typeface="Montserrat Medium"/>
              <a:sym typeface="Montserrat Medium"/>
            </a:endParaRPr>
          </a:p>
        </p:txBody>
      </p:sp>
      <p:sp>
        <p:nvSpPr>
          <p:cNvPr id="372" name="Google Shape;372;p26"/>
          <p:cNvSpPr txBox="1"/>
          <p:nvPr/>
        </p:nvSpPr>
        <p:spPr>
          <a:xfrm>
            <a:off x="432000" y="1297200"/>
            <a:ext cx="8280000" cy="33180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rgbClr val="000000"/>
              </a:buClr>
              <a:buSzPts val="1500"/>
              <a:buFont typeface="Arial"/>
              <a:buNone/>
            </a:pPr>
            <a:r>
              <a:rPr lang="es" sz="1500" b="0" i="0" u="none" strike="noStrike" cap="none">
                <a:solidFill>
                  <a:srgbClr val="595959"/>
                </a:solidFill>
                <a:latin typeface="Montserrat"/>
                <a:ea typeface="Montserrat"/>
                <a:cs typeface="Montserrat"/>
                <a:sym typeface="Montserrat"/>
              </a:rPr>
              <a:t>Material extra:</a:t>
            </a:r>
            <a:endParaRPr sz="1500" b="0" i="0" u="none" strike="noStrike" cap="none">
              <a:solidFill>
                <a:srgbClr val="595959"/>
              </a:solidFill>
              <a:latin typeface="Montserrat"/>
              <a:ea typeface="Montserrat"/>
              <a:cs typeface="Montserrat"/>
              <a:sym typeface="Montserrat"/>
            </a:endParaRPr>
          </a:p>
          <a:p>
            <a:pPr marL="457200" marR="0" lvl="0" indent="-323850" algn="l" rtl="0">
              <a:lnSpc>
                <a:spcPct val="115000"/>
              </a:lnSpc>
              <a:spcBef>
                <a:spcPts val="1200"/>
              </a:spcBef>
              <a:spcAft>
                <a:spcPts val="0"/>
              </a:spcAft>
              <a:buClr>
                <a:srgbClr val="595959"/>
              </a:buClr>
              <a:buSzPts val="1500"/>
              <a:buFont typeface="Montserrat"/>
              <a:buChar char="●"/>
            </a:pPr>
            <a:r>
              <a:rPr lang="es" sz="1500" b="0" i="0" u="sng" strike="noStrike" cap="none">
                <a:solidFill>
                  <a:schemeClr val="hlink"/>
                </a:solidFill>
                <a:latin typeface="Montserrat"/>
                <a:ea typeface="Montserrat"/>
                <a:cs typeface="Montserrat"/>
                <a:sym typeface="Montserrat"/>
                <a:hlinkClick r:id="rId3"/>
              </a:rPr>
              <a:t>Conceptos fundamentales sobre POO</a:t>
            </a:r>
            <a:r>
              <a:rPr lang="es" sz="1500" b="0" i="0" u="none" strike="noStrike" cap="none">
                <a:solidFill>
                  <a:srgbClr val="595959"/>
                </a:solidFill>
                <a:latin typeface="Montserrat"/>
                <a:ea typeface="Montserrat"/>
                <a:cs typeface="Montserrat"/>
                <a:sym typeface="Montserrat"/>
              </a:rPr>
              <a:t> explicados de manera simple</a:t>
            </a:r>
            <a:endParaRPr sz="1500" b="0" i="0" u="none" strike="noStrike" cap="none">
              <a:solidFill>
                <a:srgbClr val="595959"/>
              </a:solidFill>
              <a:latin typeface="Montserrat"/>
              <a:ea typeface="Montserrat"/>
              <a:cs typeface="Montserrat"/>
              <a:sym typeface="Montserrat"/>
            </a:endParaRPr>
          </a:p>
          <a:p>
            <a:pPr marL="457200" marR="0" lvl="0" indent="-323850" algn="l" rtl="0">
              <a:lnSpc>
                <a:spcPct val="115000"/>
              </a:lnSpc>
              <a:spcBef>
                <a:spcPts val="0"/>
              </a:spcBef>
              <a:spcAft>
                <a:spcPts val="0"/>
              </a:spcAft>
              <a:buClr>
                <a:srgbClr val="595959"/>
              </a:buClr>
              <a:buSzPts val="1500"/>
              <a:buFont typeface="Montserrat"/>
              <a:buChar char="●"/>
            </a:pPr>
            <a:r>
              <a:rPr lang="es" sz="1500" b="0" i="0" u="sng" strike="noStrike" cap="none">
                <a:solidFill>
                  <a:schemeClr val="hlink"/>
                </a:solidFill>
                <a:latin typeface="Montserrat"/>
                <a:ea typeface="Montserrat"/>
                <a:cs typeface="Montserrat"/>
                <a:sym typeface="Montserrat"/>
                <a:hlinkClick r:id="rId4"/>
              </a:rPr>
              <a:t>Guía para Principiantes de la POO</a:t>
            </a:r>
            <a:r>
              <a:rPr lang="es" sz="1500" b="0" i="0" u="none" strike="noStrike" cap="none">
                <a:solidFill>
                  <a:srgbClr val="595959"/>
                </a:solidFill>
                <a:latin typeface="Montserrat"/>
                <a:ea typeface="Montserrat"/>
                <a:cs typeface="Montserrat"/>
                <a:sym typeface="Montserrat"/>
              </a:rPr>
              <a:t>, en kinsta</a:t>
            </a:r>
            <a:endParaRPr sz="1500" b="0" i="0" u="none" strike="noStrike" cap="none">
              <a:solidFill>
                <a:srgbClr val="595959"/>
              </a:solidFill>
              <a:latin typeface="Montserrat"/>
              <a:ea typeface="Montserrat"/>
              <a:cs typeface="Montserrat"/>
              <a:sym typeface="Montserrat"/>
            </a:endParaRPr>
          </a:p>
          <a:p>
            <a:pPr marL="457200" marR="0" lvl="0" indent="-323850" algn="l" rtl="0">
              <a:lnSpc>
                <a:spcPct val="115000"/>
              </a:lnSpc>
              <a:spcBef>
                <a:spcPts val="0"/>
              </a:spcBef>
              <a:spcAft>
                <a:spcPts val="0"/>
              </a:spcAft>
              <a:buClr>
                <a:srgbClr val="595959"/>
              </a:buClr>
              <a:buSzPts val="1500"/>
              <a:buFont typeface="Montserrat"/>
              <a:buChar char="●"/>
            </a:pPr>
            <a:r>
              <a:rPr lang="es" sz="1500" b="0" i="0" u="sng" strike="noStrike" cap="none">
                <a:solidFill>
                  <a:schemeClr val="hlink"/>
                </a:solidFill>
                <a:latin typeface="Montserrat"/>
                <a:ea typeface="Montserrat"/>
                <a:cs typeface="Montserrat"/>
                <a:sym typeface="Montserrat"/>
                <a:hlinkClick r:id="rId5"/>
              </a:rPr>
              <a:t>Clases y objetos</a:t>
            </a:r>
            <a:r>
              <a:rPr lang="es" sz="1500" b="0" i="0" u="none" strike="noStrike" cap="none">
                <a:solidFill>
                  <a:schemeClr val="dk2"/>
                </a:solidFill>
                <a:latin typeface="Montserrat"/>
                <a:ea typeface="Montserrat"/>
                <a:cs typeface="Montserrat"/>
                <a:sym typeface="Montserrat"/>
              </a:rPr>
              <a:t>, en la documentación de Python</a:t>
            </a:r>
            <a:endParaRPr sz="1500" b="0" i="0" u="none" strike="noStrike" cap="none">
              <a:solidFill>
                <a:srgbClr val="595959"/>
              </a:solidFill>
              <a:latin typeface="Montserrat"/>
              <a:ea typeface="Montserrat"/>
              <a:cs typeface="Montserrat"/>
              <a:sym typeface="Montserrat"/>
            </a:endParaRPr>
          </a:p>
          <a:p>
            <a:pPr marL="457200" marR="0" lvl="0" indent="-323850" algn="l" rtl="0">
              <a:lnSpc>
                <a:spcPct val="115000"/>
              </a:lnSpc>
              <a:spcBef>
                <a:spcPts val="0"/>
              </a:spcBef>
              <a:spcAft>
                <a:spcPts val="0"/>
              </a:spcAft>
              <a:buClr>
                <a:srgbClr val="595959"/>
              </a:buClr>
              <a:buSzPts val="1500"/>
              <a:buFont typeface="Montserrat"/>
              <a:buChar char="●"/>
            </a:pPr>
            <a:r>
              <a:rPr lang="es" sz="1500" b="0" i="0" u="sng" strike="noStrike" cap="none">
                <a:solidFill>
                  <a:schemeClr val="hlink"/>
                </a:solidFill>
                <a:latin typeface="Montserrat"/>
                <a:ea typeface="Montserrat"/>
                <a:cs typeface="Montserrat"/>
                <a:sym typeface="Montserrat"/>
                <a:hlinkClick r:id="rId6"/>
              </a:rPr>
              <a:t>La función map()</a:t>
            </a:r>
            <a:r>
              <a:rPr lang="es" sz="1500" b="0" i="0" u="none" strike="noStrike" cap="none">
                <a:solidFill>
                  <a:schemeClr val="dk2"/>
                </a:solidFill>
                <a:latin typeface="Montserrat"/>
                <a:ea typeface="Montserrat"/>
                <a:cs typeface="Montserrat"/>
                <a:sym typeface="Montserrat"/>
              </a:rPr>
              <a:t>, en Hektor Docs</a:t>
            </a:r>
            <a:endParaRPr sz="1500" b="0" i="0" u="none" strike="noStrike" cap="none">
              <a:solidFill>
                <a:schemeClr val="dk2"/>
              </a:solidFill>
              <a:latin typeface="Montserrat"/>
              <a:ea typeface="Montserrat"/>
              <a:cs typeface="Montserrat"/>
              <a:sym typeface="Montserrat"/>
            </a:endParaRPr>
          </a:p>
          <a:p>
            <a:pPr marL="0" marR="0" lvl="0" indent="0" algn="l" rtl="0">
              <a:lnSpc>
                <a:spcPct val="115000"/>
              </a:lnSpc>
              <a:spcBef>
                <a:spcPts val="1200"/>
              </a:spcBef>
              <a:spcAft>
                <a:spcPts val="0"/>
              </a:spcAft>
              <a:buClr>
                <a:srgbClr val="000000"/>
              </a:buClr>
              <a:buSzPts val="1500"/>
              <a:buFont typeface="Arial"/>
              <a:buNone/>
            </a:pPr>
            <a:r>
              <a:rPr lang="es" sz="1500" b="0" i="0" u="none" strike="noStrike" cap="none">
                <a:solidFill>
                  <a:srgbClr val="595959"/>
                </a:solidFill>
                <a:latin typeface="Montserrat"/>
                <a:ea typeface="Montserrat"/>
                <a:cs typeface="Montserrat"/>
                <a:sym typeface="Montserrat"/>
              </a:rPr>
              <a:t>Videos:</a:t>
            </a:r>
            <a:endParaRPr sz="1500" b="0" i="0" u="none" strike="noStrike" cap="none">
              <a:solidFill>
                <a:srgbClr val="595959"/>
              </a:solidFill>
              <a:latin typeface="Montserrat"/>
              <a:ea typeface="Montserrat"/>
              <a:cs typeface="Montserrat"/>
              <a:sym typeface="Montserrat"/>
            </a:endParaRPr>
          </a:p>
          <a:p>
            <a:pPr marL="457200" marR="0" lvl="0" indent="-323850" algn="l" rtl="0">
              <a:lnSpc>
                <a:spcPct val="115000"/>
              </a:lnSpc>
              <a:spcBef>
                <a:spcPts val="1200"/>
              </a:spcBef>
              <a:spcAft>
                <a:spcPts val="0"/>
              </a:spcAft>
              <a:buClr>
                <a:srgbClr val="595959"/>
              </a:buClr>
              <a:buSzPts val="1500"/>
              <a:buFont typeface="Montserrat"/>
              <a:buChar char="●"/>
            </a:pPr>
            <a:r>
              <a:rPr lang="es" sz="1500" b="0" i="0" u="none" strike="noStrike" cap="none">
                <a:solidFill>
                  <a:srgbClr val="595959"/>
                </a:solidFill>
                <a:latin typeface="Montserrat"/>
                <a:ea typeface="Montserrat"/>
                <a:cs typeface="Montserrat"/>
                <a:sym typeface="Montserrat"/>
              </a:rPr>
              <a:t>Objetos </a:t>
            </a:r>
            <a:r>
              <a:rPr lang="es" sz="1500" b="0" i="0" u="sng" strike="noStrike" cap="none">
                <a:solidFill>
                  <a:schemeClr val="hlink"/>
                </a:solidFill>
                <a:latin typeface="Montserrat"/>
                <a:ea typeface="Montserrat"/>
                <a:cs typeface="Montserrat"/>
                <a:sym typeface="Montserrat"/>
                <a:hlinkClick r:id="rId7"/>
              </a:rPr>
              <a:t>parte I</a:t>
            </a:r>
            <a:r>
              <a:rPr lang="es" sz="1500" b="0" i="0" u="none" strike="noStrike" cap="none">
                <a:solidFill>
                  <a:srgbClr val="595959"/>
                </a:solidFill>
                <a:latin typeface="Montserrat"/>
                <a:ea typeface="Montserrat"/>
                <a:cs typeface="Montserrat"/>
                <a:sym typeface="Montserrat"/>
              </a:rPr>
              <a:t>, </a:t>
            </a:r>
            <a:r>
              <a:rPr lang="es" sz="1500" b="0" i="0" u="sng" strike="noStrike" cap="none">
                <a:solidFill>
                  <a:schemeClr val="hlink"/>
                </a:solidFill>
                <a:latin typeface="Montserrat"/>
                <a:ea typeface="Montserrat"/>
                <a:cs typeface="Montserrat"/>
                <a:sym typeface="Montserrat"/>
                <a:hlinkClick r:id="rId8"/>
              </a:rPr>
              <a:t>parte II</a:t>
            </a:r>
            <a:r>
              <a:rPr lang="es" sz="1500" b="0" i="0" u="none" strike="noStrike" cap="none">
                <a:solidFill>
                  <a:srgbClr val="595959"/>
                </a:solidFill>
                <a:latin typeface="Montserrat"/>
                <a:ea typeface="Montserrat"/>
                <a:cs typeface="Montserrat"/>
                <a:sym typeface="Montserrat"/>
              </a:rPr>
              <a:t>, </a:t>
            </a:r>
            <a:r>
              <a:rPr lang="es" sz="1500" b="0" i="0" u="sng" strike="noStrike" cap="none">
                <a:solidFill>
                  <a:schemeClr val="hlink"/>
                </a:solidFill>
                <a:latin typeface="Montserrat"/>
                <a:ea typeface="Montserrat"/>
                <a:cs typeface="Montserrat"/>
                <a:sym typeface="Montserrat"/>
                <a:hlinkClick r:id="rId9"/>
              </a:rPr>
              <a:t>parte III</a:t>
            </a:r>
            <a:r>
              <a:rPr lang="es" sz="1500" b="0" i="0" u="none" strike="noStrike" cap="none">
                <a:solidFill>
                  <a:srgbClr val="595959"/>
                </a:solidFill>
                <a:latin typeface="Montserrat"/>
                <a:ea typeface="Montserrat"/>
                <a:cs typeface="Montserrat"/>
                <a:sym typeface="Montserrat"/>
              </a:rPr>
              <a:t> y </a:t>
            </a:r>
            <a:r>
              <a:rPr lang="es" sz="1500" b="0" i="0" u="sng" strike="noStrike" cap="none">
                <a:solidFill>
                  <a:schemeClr val="hlink"/>
                </a:solidFill>
                <a:latin typeface="Montserrat"/>
                <a:ea typeface="Montserrat"/>
                <a:cs typeface="Montserrat"/>
                <a:sym typeface="Montserrat"/>
                <a:hlinkClick r:id="rId10"/>
              </a:rPr>
              <a:t>parte IV</a:t>
            </a:r>
            <a:r>
              <a:rPr lang="es" sz="1500" b="0" i="0" u="none" strike="noStrike" cap="none">
                <a:solidFill>
                  <a:srgbClr val="595959"/>
                </a:solidFill>
                <a:latin typeface="Montserrat"/>
                <a:ea typeface="Montserrat"/>
                <a:cs typeface="Montserrat"/>
                <a:sym typeface="Montserrat"/>
              </a:rPr>
              <a:t> en Píldoras informáticas</a:t>
            </a:r>
            <a:endParaRPr sz="1500" b="0" i="0" u="none" strike="noStrike" cap="none">
              <a:solidFill>
                <a:srgbClr val="595959"/>
              </a:solidFill>
              <a:latin typeface="Montserrat"/>
              <a:ea typeface="Montserrat"/>
              <a:cs typeface="Montserrat"/>
              <a:sym typeface="Montserrat"/>
            </a:endParaRPr>
          </a:p>
          <a:p>
            <a:pPr marL="457200" marR="0" lvl="0" indent="-323850" algn="l" rtl="0">
              <a:lnSpc>
                <a:spcPct val="115000"/>
              </a:lnSpc>
              <a:spcBef>
                <a:spcPts val="0"/>
              </a:spcBef>
              <a:spcAft>
                <a:spcPts val="0"/>
              </a:spcAft>
              <a:buClr>
                <a:srgbClr val="595959"/>
              </a:buClr>
              <a:buSzPts val="1500"/>
              <a:buFont typeface="Montserrat"/>
              <a:buChar char="●"/>
            </a:pPr>
            <a:r>
              <a:rPr lang="es" sz="1500" b="0" i="0" u="sng" strike="noStrike" cap="none">
                <a:solidFill>
                  <a:schemeClr val="hlink"/>
                </a:solidFill>
                <a:latin typeface="Montserrat"/>
                <a:ea typeface="Montserrat"/>
                <a:cs typeface="Montserrat"/>
                <a:sym typeface="Montserrat"/>
                <a:hlinkClick r:id="rId11"/>
              </a:rPr>
              <a:t>Clases y Objetos</a:t>
            </a:r>
            <a:r>
              <a:rPr lang="es" sz="1500" b="0" i="0" u="none" strike="noStrike" cap="none">
                <a:solidFill>
                  <a:srgbClr val="595959"/>
                </a:solidFill>
                <a:latin typeface="Montserrat"/>
                <a:ea typeface="Montserrat"/>
                <a:cs typeface="Montserrat"/>
                <a:sym typeface="Montserrat"/>
              </a:rPr>
              <a:t> en Python, por yacklyon</a:t>
            </a:r>
            <a:endParaRPr sz="1500" b="0" i="0" u="none" strike="noStrike" cap="none">
              <a:solidFill>
                <a:srgbClr val="595959"/>
              </a:solidFill>
              <a:latin typeface="Montserrat"/>
              <a:ea typeface="Montserrat"/>
              <a:cs typeface="Montserrat"/>
              <a:sym typeface="Montserrat"/>
            </a:endParaRPr>
          </a:p>
          <a:p>
            <a:pPr marL="457200" marR="0" lvl="0" indent="0" algn="l" rtl="0">
              <a:lnSpc>
                <a:spcPct val="115000"/>
              </a:lnSpc>
              <a:spcBef>
                <a:spcPts val="1200"/>
              </a:spcBef>
              <a:spcAft>
                <a:spcPts val="1200"/>
              </a:spcAft>
              <a:buClr>
                <a:srgbClr val="000000"/>
              </a:buClr>
              <a:buSzPts val="1500"/>
              <a:buFont typeface="Arial"/>
              <a:buNone/>
            </a:pPr>
            <a:endParaRPr sz="1500" b="0" i="0" u="none" strike="noStrike" cap="none">
              <a:solidFill>
                <a:srgbClr val="595959"/>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28"/>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Recordá: </a:t>
            </a:r>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Revisar la Cartelera de Novedades.</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Hacer tus consultas en el Foro.</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Realizar los Ejercicios de repaso.</a:t>
            </a:r>
            <a:endParaRPr sz="3200" b="0">
              <a:latin typeface="Montserrat SemiBold"/>
              <a:ea typeface="Montserrat SemiBold"/>
              <a:cs typeface="Montserrat SemiBold"/>
              <a:sym typeface="Montserrat SemiBold"/>
            </a:endParaRPr>
          </a:p>
          <a:p>
            <a:pPr marL="0" lvl="0" indent="0" algn="l" rtl="0">
              <a:lnSpc>
                <a:spcPct val="100000"/>
              </a:lnSpc>
              <a:spcBef>
                <a:spcPts val="0"/>
              </a:spcBef>
              <a:spcAft>
                <a:spcPts val="0"/>
              </a:spcAft>
              <a:buSzPts val="3700"/>
              <a:buNone/>
            </a:pPr>
            <a:endParaRPr sz="3200"/>
          </a:p>
          <a:p>
            <a:pPr marL="0" lvl="0" indent="0" algn="l" rtl="0">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g1f3e2fc6ff1_0_0"/>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15000"/>
              </a:lnSpc>
              <a:spcBef>
                <a:spcPts val="1200"/>
              </a:spcBef>
              <a:spcAft>
                <a:spcPts val="0"/>
              </a:spcAft>
              <a:buSzPts val="3700"/>
              <a:buNone/>
            </a:pPr>
            <a:r>
              <a:rPr lang="es"/>
              <a:t>Muchas gracias por tu atención.</a:t>
            </a:r>
            <a:endParaRPr/>
          </a:p>
          <a:p>
            <a:pPr marL="0" lvl="0" indent="0" algn="l" rtl="0">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Les damos la bienvenida</a:t>
            </a:r>
            <a:endParaRPr/>
          </a:p>
        </p:txBody>
      </p:sp>
      <p:sp>
        <p:nvSpPr>
          <p:cNvPr id="157" name="Google Shape;157;p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4"/>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a:t>Clase 29</a:t>
            </a:r>
            <a:endParaRPr/>
          </a:p>
        </p:txBody>
      </p:sp>
      <p:sp>
        <p:nvSpPr>
          <p:cNvPr id="163" name="Google Shape;163;p4"/>
          <p:cNvSpPr txBox="1">
            <a:spLocks noGrp="1"/>
          </p:cNvSpPr>
          <p:nvPr>
            <p:ph type="title"/>
          </p:nvPr>
        </p:nvSpPr>
        <p:spPr>
          <a:xfrm>
            <a:off x="1275675" y="1159375"/>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a:t>Clase 28</a:t>
            </a:r>
            <a:endParaRPr/>
          </a:p>
        </p:txBody>
      </p:sp>
      <p:sp>
        <p:nvSpPr>
          <p:cNvPr id="164" name="Google Shape;164;p4"/>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Clr>
                <a:schemeClr val="dk1"/>
              </a:buClr>
              <a:buSzPct val="78571"/>
              <a:buFont typeface="Arial"/>
              <a:buNone/>
            </a:pPr>
            <a:r>
              <a:rPr lang="es"/>
              <a:t>Clase 30</a:t>
            </a:r>
            <a:endParaRPr/>
          </a:p>
        </p:txBody>
      </p:sp>
      <p:sp>
        <p:nvSpPr>
          <p:cNvPr id="165" name="Google Shape;165;p4"/>
          <p:cNvSpPr txBox="1">
            <a:spLocks noGrp="1"/>
          </p:cNvSpPr>
          <p:nvPr>
            <p:ph type="title" idx="4"/>
          </p:nvPr>
        </p:nvSpPr>
        <p:spPr>
          <a:xfrm>
            <a:off x="532575" y="2150850"/>
            <a:ext cx="2397900" cy="211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00"/>
              <a:buNone/>
            </a:pPr>
            <a:r>
              <a:rPr lang="es" b="1"/>
              <a:t>Funciones</a:t>
            </a:r>
            <a:endParaRPr b="1"/>
          </a:p>
          <a:p>
            <a:pPr marL="457200" lvl="0" indent="0" algn="l" rtl="0">
              <a:lnSpc>
                <a:spcPct val="115000"/>
              </a:lnSpc>
              <a:spcBef>
                <a:spcPts val="0"/>
              </a:spcBef>
              <a:spcAft>
                <a:spcPts val="0"/>
              </a:spcAft>
              <a:buSzPts val="1000"/>
              <a:buNone/>
            </a:pPr>
            <a:endParaRPr b="1"/>
          </a:p>
          <a:p>
            <a:pPr marL="457200" lvl="0" indent="-285750" algn="l" rtl="0">
              <a:lnSpc>
                <a:spcPct val="115000"/>
              </a:lnSpc>
              <a:spcBef>
                <a:spcPts val="0"/>
              </a:spcBef>
              <a:spcAft>
                <a:spcPts val="0"/>
              </a:spcAft>
              <a:buSzPts val="900"/>
              <a:buChar char="●"/>
            </a:pPr>
            <a:r>
              <a:rPr lang="es" sz="900"/>
              <a:t>Funciones. Concepto.</a:t>
            </a:r>
            <a:endParaRPr sz="900"/>
          </a:p>
          <a:p>
            <a:pPr marL="457200" lvl="0" indent="-285750" algn="l" rtl="0">
              <a:lnSpc>
                <a:spcPct val="115000"/>
              </a:lnSpc>
              <a:spcBef>
                <a:spcPts val="0"/>
              </a:spcBef>
              <a:spcAft>
                <a:spcPts val="0"/>
              </a:spcAft>
              <a:buSzPts val="900"/>
              <a:buChar char="●"/>
            </a:pPr>
            <a:r>
              <a:rPr lang="es" sz="900"/>
              <a:t>Llamada a función.</a:t>
            </a:r>
            <a:endParaRPr sz="900"/>
          </a:p>
          <a:p>
            <a:pPr marL="457200" lvl="0" indent="-285750" algn="l" rtl="0">
              <a:lnSpc>
                <a:spcPct val="115000"/>
              </a:lnSpc>
              <a:spcBef>
                <a:spcPts val="0"/>
              </a:spcBef>
              <a:spcAft>
                <a:spcPts val="0"/>
              </a:spcAft>
              <a:buSzPts val="900"/>
              <a:buChar char="●"/>
            </a:pPr>
            <a:r>
              <a:rPr lang="es" sz="900"/>
              <a:t>Retorno y envío de valores.</a:t>
            </a:r>
            <a:endParaRPr sz="900"/>
          </a:p>
          <a:p>
            <a:pPr marL="457200" lvl="0" indent="-285750" algn="l" rtl="0">
              <a:lnSpc>
                <a:spcPct val="115000"/>
              </a:lnSpc>
              <a:spcBef>
                <a:spcPts val="0"/>
              </a:spcBef>
              <a:spcAft>
                <a:spcPts val="0"/>
              </a:spcAft>
              <a:buSzPts val="900"/>
              <a:buChar char="●"/>
            </a:pPr>
            <a:r>
              <a:rPr lang="es" sz="900"/>
              <a:t>Parámetros, argumentos, valor y referencia.</a:t>
            </a:r>
            <a:endParaRPr sz="900"/>
          </a:p>
          <a:p>
            <a:pPr marL="457200" lvl="0" indent="-285750" algn="l" rtl="0">
              <a:lnSpc>
                <a:spcPct val="115000"/>
              </a:lnSpc>
              <a:spcBef>
                <a:spcPts val="0"/>
              </a:spcBef>
              <a:spcAft>
                <a:spcPts val="0"/>
              </a:spcAft>
              <a:buSzPts val="900"/>
              <a:buChar char="●"/>
            </a:pPr>
            <a:r>
              <a:rPr lang="es" sz="900"/>
              <a:t>Parámetros mutables e inmutables.</a:t>
            </a:r>
            <a:endParaRPr sz="900"/>
          </a:p>
          <a:p>
            <a:pPr marL="457200" lvl="0" indent="-285750" algn="l" rtl="0">
              <a:lnSpc>
                <a:spcPct val="115000"/>
              </a:lnSpc>
              <a:spcBef>
                <a:spcPts val="0"/>
              </a:spcBef>
              <a:spcAft>
                <a:spcPts val="0"/>
              </a:spcAft>
              <a:buSzPts val="900"/>
              <a:buChar char="●"/>
            </a:pPr>
            <a:r>
              <a:rPr lang="es" sz="900"/>
              <a:t>Parámetros por defecto</a:t>
            </a:r>
            <a:endParaRPr sz="900"/>
          </a:p>
          <a:p>
            <a:pPr marL="457200" lvl="0" indent="-285750" algn="l" rtl="0">
              <a:lnSpc>
                <a:spcPct val="115000"/>
              </a:lnSpc>
              <a:spcBef>
                <a:spcPts val="0"/>
              </a:spcBef>
              <a:spcAft>
                <a:spcPts val="0"/>
              </a:spcAft>
              <a:buSzPts val="900"/>
              <a:buChar char="●"/>
            </a:pPr>
            <a:r>
              <a:rPr lang="es" sz="900"/>
              <a:t>Docstring.</a:t>
            </a:r>
            <a:endParaRPr sz="900"/>
          </a:p>
          <a:p>
            <a:pPr marL="457200" lvl="0" indent="-285750" algn="l" rtl="0">
              <a:lnSpc>
                <a:spcPct val="115000"/>
              </a:lnSpc>
              <a:spcBef>
                <a:spcPts val="0"/>
              </a:spcBef>
              <a:spcAft>
                <a:spcPts val="0"/>
              </a:spcAft>
              <a:buSzPts val="900"/>
              <a:buChar char="●"/>
            </a:pPr>
            <a:r>
              <a:rPr lang="es" sz="900"/>
              <a:t>Funciones Lambda/Anónima.</a:t>
            </a:r>
            <a:endParaRPr b="1"/>
          </a:p>
          <a:p>
            <a:pPr marL="457200" lvl="0" indent="0" algn="l" rtl="0">
              <a:lnSpc>
                <a:spcPct val="115000"/>
              </a:lnSpc>
              <a:spcBef>
                <a:spcPts val="0"/>
              </a:spcBef>
              <a:spcAft>
                <a:spcPts val="0"/>
              </a:spcAft>
              <a:buSzPts val="1000"/>
              <a:buNone/>
            </a:pPr>
            <a:endParaRPr b="1"/>
          </a:p>
        </p:txBody>
      </p:sp>
      <p:sp>
        <p:nvSpPr>
          <p:cNvPr id="166" name="Google Shape;166;p4"/>
          <p:cNvSpPr txBox="1">
            <a:spLocks noGrp="1"/>
          </p:cNvSpPr>
          <p:nvPr>
            <p:ph type="title" idx="5"/>
          </p:nvPr>
        </p:nvSpPr>
        <p:spPr>
          <a:xfrm>
            <a:off x="6130475" y="2159925"/>
            <a:ext cx="2454900" cy="2112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000"/>
              <a:buNone/>
            </a:pPr>
            <a:r>
              <a:rPr lang="es" b="1"/>
              <a:t>Colaboración entre clases y Encapsulamiento</a:t>
            </a:r>
            <a:endParaRPr b="1"/>
          </a:p>
          <a:p>
            <a:pPr marL="0" lvl="0" indent="0" algn="l" rtl="0">
              <a:lnSpc>
                <a:spcPct val="115000"/>
              </a:lnSpc>
              <a:spcBef>
                <a:spcPts val="0"/>
              </a:spcBef>
              <a:spcAft>
                <a:spcPts val="0"/>
              </a:spcAft>
              <a:buSzPts val="1000"/>
              <a:buNone/>
            </a:pPr>
            <a:endParaRPr b="1"/>
          </a:p>
          <a:p>
            <a:pPr marL="457200" lvl="0" indent="-279400" algn="l" rtl="0">
              <a:lnSpc>
                <a:spcPct val="115000"/>
              </a:lnSpc>
              <a:spcBef>
                <a:spcPts val="0"/>
              </a:spcBef>
              <a:spcAft>
                <a:spcPts val="0"/>
              </a:spcAft>
              <a:buSzPts val="800"/>
              <a:buChar char="●"/>
            </a:pPr>
            <a:r>
              <a:rPr lang="es" sz="900"/>
              <a:t>Mensajes y Métodos.</a:t>
            </a:r>
            <a:endParaRPr sz="900"/>
          </a:p>
          <a:p>
            <a:pPr marL="457200" lvl="0" indent="-279400" algn="l" rtl="0">
              <a:lnSpc>
                <a:spcPct val="115000"/>
              </a:lnSpc>
              <a:spcBef>
                <a:spcPts val="0"/>
              </a:spcBef>
              <a:spcAft>
                <a:spcPts val="0"/>
              </a:spcAft>
              <a:buSzPts val="800"/>
              <a:buChar char="●"/>
            </a:pPr>
            <a:r>
              <a:rPr lang="es" sz="900"/>
              <a:t>Colaboración entre clases.</a:t>
            </a:r>
            <a:endParaRPr sz="900"/>
          </a:p>
          <a:p>
            <a:pPr marL="457200" lvl="0" indent="-279400" algn="l" rtl="0">
              <a:lnSpc>
                <a:spcPct val="115000"/>
              </a:lnSpc>
              <a:spcBef>
                <a:spcPts val="0"/>
              </a:spcBef>
              <a:spcAft>
                <a:spcPts val="0"/>
              </a:spcAft>
              <a:buSzPts val="800"/>
              <a:buChar char="●"/>
            </a:pPr>
            <a:r>
              <a:rPr lang="es" sz="900"/>
              <a:t>Variables de clase.</a:t>
            </a:r>
            <a:endParaRPr sz="900"/>
          </a:p>
          <a:p>
            <a:pPr marL="457200" lvl="0" indent="-279400" algn="l" rtl="0">
              <a:lnSpc>
                <a:spcPct val="115000"/>
              </a:lnSpc>
              <a:spcBef>
                <a:spcPts val="0"/>
              </a:spcBef>
              <a:spcAft>
                <a:spcPts val="0"/>
              </a:spcAft>
              <a:buSzPts val="800"/>
              <a:buChar char="●"/>
            </a:pPr>
            <a:r>
              <a:rPr lang="es" sz="900"/>
              <a:t>Objetos dentro de objetos.</a:t>
            </a:r>
            <a:endParaRPr sz="900"/>
          </a:p>
          <a:p>
            <a:pPr marL="457200" lvl="0" indent="-279400" algn="l" rtl="0">
              <a:lnSpc>
                <a:spcPct val="115000"/>
              </a:lnSpc>
              <a:spcBef>
                <a:spcPts val="0"/>
              </a:spcBef>
              <a:spcAft>
                <a:spcPts val="0"/>
              </a:spcAft>
              <a:buSzPts val="800"/>
              <a:buChar char="●"/>
            </a:pPr>
            <a:r>
              <a:rPr lang="es" sz="900"/>
              <a:t>Encapsular atributos y métodos.</a:t>
            </a:r>
            <a:endParaRPr sz="900"/>
          </a:p>
          <a:p>
            <a:pPr marL="457200" lvl="0" indent="-279400" algn="l" rtl="0">
              <a:lnSpc>
                <a:spcPct val="115000"/>
              </a:lnSpc>
              <a:spcBef>
                <a:spcPts val="0"/>
              </a:spcBef>
              <a:spcAft>
                <a:spcPts val="0"/>
              </a:spcAft>
              <a:buSzPts val="800"/>
              <a:buChar char="●"/>
            </a:pPr>
            <a:r>
              <a:rPr lang="es" sz="900"/>
              <a:t>Decorators.</a:t>
            </a:r>
            <a:endParaRPr b="1"/>
          </a:p>
        </p:txBody>
      </p:sp>
      <p:sp>
        <p:nvSpPr>
          <p:cNvPr id="167" name="Google Shape;167;p4"/>
          <p:cNvSpPr txBox="1">
            <a:spLocks noGrp="1"/>
          </p:cNvSpPr>
          <p:nvPr>
            <p:ph type="title" idx="6"/>
          </p:nvPr>
        </p:nvSpPr>
        <p:spPr>
          <a:xfrm>
            <a:off x="3331525" y="2155125"/>
            <a:ext cx="2397900" cy="212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000"/>
              <a:buNone/>
            </a:pPr>
            <a:r>
              <a:rPr lang="es" b="1"/>
              <a:t>Clases y objetos</a:t>
            </a:r>
            <a:endParaRPr b="1"/>
          </a:p>
          <a:p>
            <a:pPr marL="457200" lvl="0" indent="0" algn="l" rtl="0">
              <a:lnSpc>
                <a:spcPct val="115000"/>
              </a:lnSpc>
              <a:spcBef>
                <a:spcPts val="0"/>
              </a:spcBef>
              <a:spcAft>
                <a:spcPts val="0"/>
              </a:spcAft>
              <a:buSzPts val="1000"/>
              <a:buNone/>
            </a:pPr>
            <a:endParaRPr b="1"/>
          </a:p>
          <a:p>
            <a:pPr marL="457200" lvl="0" indent="-285750" algn="l" rtl="0">
              <a:lnSpc>
                <a:spcPct val="115000"/>
              </a:lnSpc>
              <a:spcBef>
                <a:spcPts val="0"/>
              </a:spcBef>
              <a:spcAft>
                <a:spcPts val="0"/>
              </a:spcAft>
              <a:buSzPts val="900"/>
              <a:buChar char="●"/>
            </a:pPr>
            <a:r>
              <a:rPr lang="es" sz="900"/>
              <a:t>Paradigmas de programación. Programación estructurada vs POO.</a:t>
            </a:r>
            <a:endParaRPr sz="900"/>
          </a:p>
          <a:p>
            <a:pPr marL="457200" lvl="0" indent="-285750" algn="l" rtl="0">
              <a:lnSpc>
                <a:spcPct val="115000"/>
              </a:lnSpc>
              <a:spcBef>
                <a:spcPts val="0"/>
              </a:spcBef>
              <a:spcAft>
                <a:spcPts val="0"/>
              </a:spcAft>
              <a:buSzPts val="900"/>
              <a:buChar char="●"/>
            </a:pPr>
            <a:r>
              <a:rPr lang="es" sz="900"/>
              <a:t>Clases, objetos y atributos.</a:t>
            </a:r>
            <a:endParaRPr sz="900"/>
          </a:p>
          <a:p>
            <a:pPr marL="457200" lvl="0" indent="-285750" algn="l" rtl="0">
              <a:lnSpc>
                <a:spcPct val="115000"/>
              </a:lnSpc>
              <a:spcBef>
                <a:spcPts val="0"/>
              </a:spcBef>
              <a:spcAft>
                <a:spcPts val="0"/>
              </a:spcAft>
              <a:buSzPts val="900"/>
              <a:buChar char="●"/>
            </a:pPr>
            <a:r>
              <a:rPr lang="es" sz="900"/>
              <a:t>Métodos de clase y métodos especiales: init, del y str.</a:t>
            </a:r>
            <a:endParaRPr sz="900"/>
          </a:p>
          <a:p>
            <a:pPr marL="457200" lvl="0" indent="0" algn="l" rtl="0">
              <a:lnSpc>
                <a:spcPct val="115000"/>
              </a:lnSpc>
              <a:spcBef>
                <a:spcPts val="0"/>
              </a:spcBef>
              <a:spcAft>
                <a:spcPts val="0"/>
              </a:spcAft>
              <a:buSzPts val="1000"/>
              <a:buNone/>
            </a:pP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
              <a:t>Prog. orientada a objetos</a:t>
            </a:r>
            <a:endParaRPr/>
          </a:p>
        </p:txBody>
      </p:sp>
      <p:sp>
        <p:nvSpPr>
          <p:cNvPr id="173" name="Google Shape;173;p5"/>
          <p:cNvSpPr txBox="1">
            <a:spLocks noGrp="1"/>
          </p:cNvSpPr>
          <p:nvPr>
            <p:ph type="subTitle" idx="1"/>
          </p:nvPr>
        </p:nvSpPr>
        <p:spPr>
          <a:xfrm>
            <a:off x="550375" y="1614925"/>
            <a:ext cx="8043300" cy="27318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00000"/>
              </a:lnSpc>
              <a:spcBef>
                <a:spcPts val="0"/>
              </a:spcBef>
              <a:spcAft>
                <a:spcPts val="0"/>
              </a:spcAft>
              <a:buClr>
                <a:schemeClr val="dk1"/>
              </a:buClr>
              <a:buSzPct val="64705"/>
              <a:buFont typeface="Arial"/>
              <a:buNone/>
            </a:pPr>
            <a:r>
              <a:rPr lang="es"/>
              <a:t>En el</a:t>
            </a:r>
            <a:r>
              <a:rPr lang="es" b="1">
                <a:latin typeface="Montserrat"/>
                <a:ea typeface="Montserrat"/>
                <a:cs typeface="Montserrat"/>
                <a:sym typeface="Montserrat"/>
              </a:rPr>
              <a:t> paradigma de programación orientada a objetos (POO)</a:t>
            </a:r>
            <a:r>
              <a:rPr lang="es"/>
              <a:t> se utilizan entidades que representan elementos del problema a resolver y tienen </a:t>
            </a:r>
            <a:r>
              <a:rPr lang="es" b="1">
                <a:latin typeface="Montserrat"/>
                <a:ea typeface="Montserrat"/>
                <a:cs typeface="Montserrat"/>
                <a:sym typeface="Montserrat"/>
              </a:rPr>
              <a:t>atributos</a:t>
            </a:r>
            <a:r>
              <a:rPr lang="es"/>
              <a:t> y </a:t>
            </a:r>
            <a:r>
              <a:rPr lang="es" b="1">
                <a:latin typeface="Montserrat"/>
                <a:ea typeface="Montserrat"/>
                <a:cs typeface="Montserrat"/>
                <a:sym typeface="Montserrat"/>
              </a:rPr>
              <a:t>comportamientos</a:t>
            </a:r>
            <a:r>
              <a:rPr lang="es"/>
              <a:t> (pueden almacenar datos y realizar acciones). Estas entidades se denominan objetos, y Python proporciona soporte para este paradigma.</a:t>
            </a:r>
            <a:endParaRPr/>
          </a:p>
          <a:p>
            <a:pPr marL="0" lvl="0" indent="0" algn="l" rtl="0">
              <a:lnSpc>
                <a:spcPct val="100000"/>
              </a:lnSpc>
              <a:spcBef>
                <a:spcPts val="0"/>
              </a:spcBef>
              <a:spcAft>
                <a:spcPts val="0"/>
              </a:spcAft>
              <a:buClr>
                <a:schemeClr val="dk1"/>
              </a:buClr>
              <a:buSzPct val="64705"/>
              <a:buFont typeface="Arial"/>
              <a:buNone/>
            </a:pPr>
            <a:r>
              <a:rPr lang="es"/>
              <a:t>La POO permite que el desarrollo de grandes proyectos de software sea más fácil e intuitivo, al representar en el software objetos del mundo real y sus relaciones. </a:t>
            </a:r>
            <a:endParaRPr/>
          </a:p>
          <a:p>
            <a:pPr marL="0" lvl="0" indent="0" algn="l" rtl="0">
              <a:lnSpc>
                <a:spcPct val="100000"/>
              </a:lnSpc>
              <a:spcBef>
                <a:spcPts val="0"/>
              </a:spcBef>
              <a:spcAft>
                <a:spcPts val="0"/>
              </a:spcAft>
              <a:buClr>
                <a:schemeClr val="dk1"/>
              </a:buClr>
              <a:buSzPct val="64705"/>
              <a:buFont typeface="Arial"/>
              <a:buNone/>
            </a:pPr>
            <a:r>
              <a:rPr lang="es"/>
              <a:t>La programación orientada a objetos surge en los 70s y tiene un gran auge en los 90. Uno de los lenguajes destacados de este nuevo paradigma es Java.</a:t>
            </a:r>
            <a:endParaRPr/>
          </a:p>
          <a:p>
            <a:pPr marL="0" lvl="0" indent="0" algn="l" rtl="0">
              <a:lnSpc>
                <a:spcPct val="100000"/>
              </a:lnSpc>
              <a:spcBef>
                <a:spcPts val="0"/>
              </a:spcBef>
              <a:spcAft>
                <a:spcPts val="0"/>
              </a:spcAft>
              <a:buSzPct val="108108"/>
              <a:buNone/>
            </a:pPr>
            <a:r>
              <a:rPr lang="es"/>
              <a:t>Por supuesto, el concepto de la POO excede a Java y Python ya que se aplica a muchos lenguajes.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Objetos y clases</a:t>
            </a:r>
            <a:endParaRPr/>
          </a:p>
        </p:txBody>
      </p:sp>
      <p:sp>
        <p:nvSpPr>
          <p:cNvPr id="179" name="Google Shape;179;p6"/>
          <p:cNvSpPr txBox="1"/>
          <p:nvPr/>
        </p:nvSpPr>
        <p:spPr>
          <a:xfrm>
            <a:off x="436425" y="1281700"/>
            <a:ext cx="8279700" cy="3275400"/>
          </a:xfrm>
          <a:prstGeom prst="rect">
            <a:avLst/>
          </a:prstGeom>
          <a:noFill/>
          <a:ln>
            <a:noFill/>
          </a:ln>
        </p:spPr>
        <p:txBody>
          <a:bodyPr spcFirstLastPara="1" wrap="square" lIns="0" tIns="91425" rIns="0" bIns="91425" anchor="t" anchorCtr="0">
            <a:normAutofit lnSpcReduction="10000"/>
          </a:bodyPr>
          <a:lstStyle/>
          <a:p>
            <a:pPr marL="0" marR="0" lvl="0" indent="0" algn="l" rtl="0">
              <a:lnSpc>
                <a:spcPct val="115000"/>
              </a:lnSpc>
              <a:spcBef>
                <a:spcPts val="1199"/>
              </a:spcBef>
              <a:spcAft>
                <a:spcPts val="0"/>
              </a:spcAft>
              <a:buClr>
                <a:srgbClr val="000000"/>
              </a:buClr>
              <a:buSzPts val="1682"/>
              <a:buFont typeface="Arial"/>
              <a:buNone/>
            </a:pPr>
            <a:r>
              <a:rPr lang="es" sz="1682" b="0" i="0" u="none" strike="noStrike" cap="none">
                <a:solidFill>
                  <a:schemeClr val="dk2"/>
                </a:solidFill>
                <a:latin typeface="Montserrat"/>
                <a:ea typeface="Montserrat"/>
                <a:cs typeface="Montserrat"/>
                <a:sym typeface="Montserrat"/>
              </a:rPr>
              <a:t>A diferencia de la programación estructurada, que está centrada en las funciones, </a:t>
            </a:r>
            <a:r>
              <a:rPr lang="es" sz="1682" b="1" i="0" u="none" strike="noStrike" cap="none">
                <a:solidFill>
                  <a:schemeClr val="dk2"/>
                </a:solidFill>
                <a:latin typeface="Montserrat"/>
                <a:ea typeface="Montserrat"/>
                <a:cs typeface="Montserrat"/>
                <a:sym typeface="Montserrat"/>
              </a:rPr>
              <a:t>la </a:t>
            </a:r>
            <a:r>
              <a:rPr lang="es" sz="1682" b="1" i="0" u="none" strike="noStrike" cap="none">
                <a:solidFill>
                  <a:srgbClr val="595959"/>
                </a:solidFill>
                <a:latin typeface="Montserrat"/>
                <a:ea typeface="Montserrat"/>
                <a:cs typeface="Montserrat"/>
                <a:sym typeface="Montserrat"/>
              </a:rPr>
              <a:t> programación orientada (POO) </a:t>
            </a:r>
            <a:r>
              <a:rPr lang="es" sz="1682" b="0" i="0" u="none" strike="noStrike" cap="none">
                <a:solidFill>
                  <a:srgbClr val="595959"/>
                </a:solidFill>
                <a:latin typeface="Montserrat"/>
                <a:ea typeface="Montserrat"/>
                <a:cs typeface="Montserrat"/>
                <a:sym typeface="Montserrat"/>
              </a:rPr>
              <a:t>se basa en la definición de </a:t>
            </a:r>
            <a:r>
              <a:rPr lang="es" sz="1682" b="1" i="0" u="none" strike="noStrike" cap="none">
                <a:solidFill>
                  <a:srgbClr val="595959"/>
                </a:solidFill>
                <a:latin typeface="Montserrat"/>
                <a:ea typeface="Montserrat"/>
                <a:cs typeface="Montserrat"/>
                <a:sym typeface="Montserrat"/>
              </a:rPr>
              <a:t>clases y objetos</a:t>
            </a:r>
            <a:r>
              <a:rPr lang="es" sz="1682" b="0" i="0" u="none" strike="noStrike" cap="none">
                <a:solidFill>
                  <a:srgbClr val="595959"/>
                </a:solidFill>
                <a:latin typeface="Montserrat"/>
                <a:ea typeface="Montserrat"/>
                <a:cs typeface="Montserrat"/>
                <a:sym typeface="Montserrat"/>
              </a:rPr>
              <a:t>.</a:t>
            </a:r>
            <a:endParaRPr sz="16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82"/>
              <a:buFont typeface="Arial"/>
              <a:buNone/>
            </a:pPr>
            <a:r>
              <a:rPr lang="es" sz="1682" b="0" i="0" u="none" strike="noStrike" cap="none">
                <a:solidFill>
                  <a:srgbClr val="595959"/>
                </a:solidFill>
                <a:latin typeface="Montserrat"/>
                <a:ea typeface="Montserrat"/>
                <a:cs typeface="Montserrat"/>
                <a:sym typeface="Montserrat"/>
              </a:rPr>
              <a:t>Podemos pensar en las clases como plantillas. Definen de manera genérica cómo van a ser los objetos de determinado tipo. Por ejemplo, una clase para representar a las personas puede llamarse </a:t>
            </a:r>
            <a:r>
              <a:rPr lang="es" sz="1682" b="0" i="1" u="none" strike="noStrike" cap="none">
                <a:solidFill>
                  <a:srgbClr val="595959"/>
                </a:solidFill>
                <a:latin typeface="Montserrat"/>
                <a:ea typeface="Montserrat"/>
                <a:cs typeface="Montserrat"/>
                <a:sym typeface="Montserrat"/>
              </a:rPr>
              <a:t>Persona</a:t>
            </a:r>
            <a:r>
              <a:rPr lang="es" sz="1682" b="0" i="0" u="none" strike="noStrike" cap="none">
                <a:solidFill>
                  <a:srgbClr val="595959"/>
                </a:solidFill>
                <a:latin typeface="Montserrat"/>
                <a:ea typeface="Montserrat"/>
                <a:cs typeface="Montserrat"/>
                <a:sym typeface="Montserrat"/>
              </a:rPr>
              <a:t> y tener una serie de </a:t>
            </a:r>
            <a:r>
              <a:rPr lang="es" sz="1682" b="1" i="0" u="none" strike="noStrike" cap="none">
                <a:solidFill>
                  <a:schemeClr val="dk2"/>
                </a:solidFill>
                <a:latin typeface="Montserrat"/>
                <a:ea typeface="Montserrat"/>
                <a:cs typeface="Montserrat"/>
                <a:sym typeface="Montserrat"/>
              </a:rPr>
              <a:t>propiedades</a:t>
            </a:r>
            <a:r>
              <a:rPr lang="es" sz="1682" b="0" i="0" u="none" strike="noStrike" cap="none">
                <a:solidFill>
                  <a:srgbClr val="595959"/>
                </a:solidFill>
                <a:latin typeface="Montserrat"/>
                <a:ea typeface="Montserrat"/>
                <a:cs typeface="Montserrat"/>
                <a:sym typeface="Montserrat"/>
              </a:rPr>
              <a:t> como </a:t>
            </a:r>
            <a:r>
              <a:rPr lang="es" sz="1682" b="0" i="1" u="none" strike="noStrike" cap="none">
                <a:solidFill>
                  <a:srgbClr val="595959"/>
                </a:solidFill>
                <a:latin typeface="Montserrat"/>
                <a:ea typeface="Montserrat"/>
                <a:cs typeface="Montserrat"/>
                <a:sym typeface="Montserrat"/>
              </a:rPr>
              <a:t>Nombre</a:t>
            </a:r>
            <a:r>
              <a:rPr lang="es" sz="1682" b="0" i="0" u="none" strike="noStrike" cap="none">
                <a:solidFill>
                  <a:srgbClr val="595959"/>
                </a:solidFill>
                <a:latin typeface="Montserrat"/>
                <a:ea typeface="Montserrat"/>
                <a:cs typeface="Montserrat"/>
                <a:sym typeface="Montserrat"/>
              </a:rPr>
              <a:t>, </a:t>
            </a:r>
            <a:r>
              <a:rPr lang="es" sz="1682" b="0" i="1" u="none" strike="noStrike" cap="none">
                <a:solidFill>
                  <a:srgbClr val="595959"/>
                </a:solidFill>
                <a:latin typeface="Montserrat"/>
                <a:ea typeface="Montserrat"/>
                <a:cs typeface="Montserrat"/>
                <a:sym typeface="Montserrat"/>
              </a:rPr>
              <a:t>Edad</a:t>
            </a:r>
            <a:r>
              <a:rPr lang="es" sz="1682" b="0" i="0" u="none" strike="noStrike" cap="none">
                <a:solidFill>
                  <a:srgbClr val="595959"/>
                </a:solidFill>
                <a:latin typeface="Montserrat"/>
                <a:ea typeface="Montserrat"/>
                <a:cs typeface="Montserrat"/>
                <a:sym typeface="Montserrat"/>
              </a:rPr>
              <a:t> o </a:t>
            </a:r>
            <a:r>
              <a:rPr lang="es" sz="1682" b="0" i="1" u="none" strike="noStrike" cap="none">
                <a:solidFill>
                  <a:srgbClr val="595959"/>
                </a:solidFill>
                <a:latin typeface="Montserrat"/>
                <a:ea typeface="Montserrat"/>
                <a:cs typeface="Montserrat"/>
                <a:sym typeface="Montserrat"/>
              </a:rPr>
              <a:t>Nro de DNI </a:t>
            </a:r>
            <a:r>
              <a:rPr lang="es" sz="1682" b="0" i="0" u="none" strike="noStrike" cap="none">
                <a:solidFill>
                  <a:srgbClr val="595959"/>
                </a:solidFill>
                <a:latin typeface="Montserrat"/>
                <a:ea typeface="Montserrat"/>
                <a:cs typeface="Montserrat"/>
                <a:sym typeface="Montserrat"/>
              </a:rPr>
              <a:t>(similares a variables), y una serie de </a:t>
            </a:r>
            <a:r>
              <a:rPr lang="es" sz="1682" b="1" i="0" u="none" strike="noStrike" cap="none">
                <a:solidFill>
                  <a:srgbClr val="595959"/>
                </a:solidFill>
                <a:latin typeface="Montserrat"/>
                <a:ea typeface="Montserrat"/>
                <a:cs typeface="Montserrat"/>
                <a:sym typeface="Montserrat"/>
              </a:rPr>
              <a:t>comportamientos</a:t>
            </a:r>
            <a:r>
              <a:rPr lang="es" sz="1682" b="0" i="0" u="none" strike="noStrike" cap="none">
                <a:solidFill>
                  <a:srgbClr val="595959"/>
                </a:solidFill>
                <a:latin typeface="Montserrat"/>
                <a:ea typeface="Montserrat"/>
                <a:cs typeface="Montserrat"/>
                <a:sym typeface="Montserrat"/>
              </a:rPr>
              <a:t>, como </a:t>
            </a:r>
            <a:r>
              <a:rPr lang="es" sz="1682" b="0" i="1" u="none" strike="noStrike" cap="none">
                <a:solidFill>
                  <a:srgbClr val="595959"/>
                </a:solidFill>
                <a:latin typeface="Montserrat"/>
                <a:ea typeface="Montserrat"/>
                <a:cs typeface="Montserrat"/>
                <a:sym typeface="Montserrat"/>
              </a:rPr>
              <a:t>Hablar()</a:t>
            </a:r>
            <a:r>
              <a:rPr lang="es" sz="1682" b="0" i="0" u="none" strike="noStrike" cap="none">
                <a:solidFill>
                  <a:srgbClr val="595959"/>
                </a:solidFill>
                <a:latin typeface="Montserrat"/>
                <a:ea typeface="Montserrat"/>
                <a:cs typeface="Montserrat"/>
                <a:sym typeface="Montserrat"/>
              </a:rPr>
              <a:t>, </a:t>
            </a:r>
            <a:r>
              <a:rPr lang="es" sz="1682" b="0" i="1" u="none" strike="noStrike" cap="none">
                <a:solidFill>
                  <a:srgbClr val="595959"/>
                </a:solidFill>
                <a:latin typeface="Montserrat"/>
                <a:ea typeface="Montserrat"/>
                <a:cs typeface="Montserrat"/>
                <a:sym typeface="Montserrat"/>
              </a:rPr>
              <a:t>Caminar()</a:t>
            </a:r>
            <a:r>
              <a:rPr lang="es" sz="1682" b="0" i="0" u="none" strike="noStrike" cap="none">
                <a:solidFill>
                  <a:srgbClr val="595959"/>
                </a:solidFill>
                <a:latin typeface="Montserrat"/>
                <a:ea typeface="Montserrat"/>
                <a:cs typeface="Montserrat"/>
                <a:sym typeface="Montserrat"/>
              </a:rPr>
              <a:t> o </a:t>
            </a:r>
            <a:r>
              <a:rPr lang="es" sz="1682" b="0" i="1" u="none" strike="noStrike" cap="none">
                <a:solidFill>
                  <a:srgbClr val="595959"/>
                </a:solidFill>
                <a:latin typeface="Montserrat"/>
                <a:ea typeface="Montserrat"/>
                <a:cs typeface="Montserrat"/>
                <a:sym typeface="Montserrat"/>
              </a:rPr>
              <a:t>Comer(). </a:t>
            </a:r>
            <a:r>
              <a:rPr lang="es" sz="1682" b="0" i="0" u="none" strike="noStrike" cap="none">
                <a:solidFill>
                  <a:srgbClr val="595959"/>
                </a:solidFill>
                <a:latin typeface="Montserrat"/>
                <a:ea typeface="Montserrat"/>
                <a:cs typeface="Montserrat"/>
                <a:sym typeface="Montserrat"/>
              </a:rPr>
              <a:t>Estos comportamientos se implementan como </a:t>
            </a:r>
            <a:r>
              <a:rPr lang="es" sz="1682" b="1" i="0" u="none" strike="noStrike" cap="none">
                <a:solidFill>
                  <a:srgbClr val="595959"/>
                </a:solidFill>
                <a:latin typeface="Montserrat"/>
                <a:ea typeface="Montserrat"/>
                <a:cs typeface="Montserrat"/>
                <a:sym typeface="Montserrat"/>
              </a:rPr>
              <a:t>métodos</a:t>
            </a:r>
            <a:r>
              <a:rPr lang="es" sz="1682" b="0" i="0" u="none" strike="noStrike" cap="none">
                <a:solidFill>
                  <a:srgbClr val="595959"/>
                </a:solidFill>
                <a:latin typeface="Montserrat"/>
                <a:ea typeface="Montserrat"/>
                <a:cs typeface="Montserrat"/>
                <a:sym typeface="Montserrat"/>
              </a:rPr>
              <a:t> (similares a funciones).</a:t>
            </a:r>
            <a:endParaRPr sz="16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82"/>
              <a:buFont typeface="Arial"/>
              <a:buNone/>
            </a:pPr>
            <a:endParaRPr sz="1682" b="0" i="0" u="none" strike="noStrike" cap="none">
              <a:solidFill>
                <a:srgbClr val="595959"/>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Objetos y clases</a:t>
            </a:r>
            <a:endParaRPr/>
          </a:p>
        </p:txBody>
      </p:sp>
      <p:sp>
        <p:nvSpPr>
          <p:cNvPr id="185" name="Google Shape;185;p7"/>
          <p:cNvSpPr txBox="1"/>
          <p:nvPr/>
        </p:nvSpPr>
        <p:spPr>
          <a:xfrm>
            <a:off x="436425" y="1281700"/>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1199"/>
              </a:spcBef>
              <a:spcAft>
                <a:spcPts val="0"/>
              </a:spcAft>
              <a:buClr>
                <a:srgbClr val="000000"/>
              </a:buClr>
              <a:buSzPts val="1682"/>
              <a:buFont typeface="Arial"/>
              <a:buNone/>
            </a:pPr>
            <a:r>
              <a:rPr lang="es" sz="1682" b="0" i="0" u="none" strike="noStrike" cap="none">
                <a:solidFill>
                  <a:schemeClr val="dk2"/>
                </a:solidFill>
                <a:latin typeface="Montserrat"/>
                <a:ea typeface="Montserrat"/>
                <a:cs typeface="Montserrat"/>
                <a:sym typeface="Montserrat"/>
              </a:rPr>
              <a:t>Una clase no es más que un concepto, sin entidad real. Para poder utilizarlas en un programa hay que </a:t>
            </a:r>
            <a:r>
              <a:rPr lang="es" sz="1682" b="1" i="0" u="none" strike="noStrike" cap="none">
                <a:solidFill>
                  <a:schemeClr val="dk2"/>
                </a:solidFill>
                <a:latin typeface="Montserrat"/>
                <a:ea typeface="Montserrat"/>
                <a:cs typeface="Montserrat"/>
                <a:sym typeface="Montserrat"/>
              </a:rPr>
              <a:t>instanciarla</a:t>
            </a:r>
            <a:r>
              <a:rPr lang="es" sz="1682" b="0" i="0" u="none" strike="noStrike" cap="none">
                <a:solidFill>
                  <a:schemeClr val="dk2"/>
                </a:solidFill>
                <a:latin typeface="Montserrat"/>
                <a:ea typeface="Montserrat"/>
                <a:cs typeface="Montserrat"/>
                <a:sym typeface="Montserrat"/>
              </a:rPr>
              <a:t>, es decir,</a:t>
            </a:r>
            <a:r>
              <a:rPr lang="es" sz="1682" b="1" i="0" u="none" strike="noStrike" cap="none">
                <a:solidFill>
                  <a:schemeClr val="dk2"/>
                </a:solidFill>
                <a:latin typeface="Montserrat"/>
                <a:ea typeface="Montserrat"/>
                <a:cs typeface="Montserrat"/>
                <a:sym typeface="Montserrat"/>
              </a:rPr>
              <a:t> crear un nuevo objeto concreto</a:t>
            </a:r>
            <a:r>
              <a:rPr lang="es" sz="1682" b="0" i="0" u="none" strike="noStrike" cap="none">
                <a:solidFill>
                  <a:schemeClr val="dk2"/>
                </a:solidFill>
                <a:latin typeface="Montserrat"/>
                <a:ea typeface="Montserrat"/>
                <a:cs typeface="Montserrat"/>
                <a:sym typeface="Montserrat"/>
              </a:rPr>
              <a:t> de la misma. Un objeto es una entidad concreta que se crea a partir de la plantilla que es la clase. Este nuevo objeto tiene "existencia" real, puesto que ocupa memoria y se puede utilizar en el programa. Así un objeto puede ser una persona que se llama </a:t>
            </a:r>
            <a:r>
              <a:rPr lang="es" sz="1682" b="0" i="1" u="none" strike="noStrike" cap="none">
                <a:solidFill>
                  <a:schemeClr val="dk2"/>
                </a:solidFill>
                <a:latin typeface="Montserrat"/>
                <a:ea typeface="Montserrat"/>
                <a:cs typeface="Montserrat"/>
                <a:sym typeface="Montserrat"/>
              </a:rPr>
              <a:t>Ivana</a:t>
            </a:r>
            <a:r>
              <a:rPr lang="es" sz="1682" b="0" i="0" u="none" strike="noStrike" cap="none">
                <a:solidFill>
                  <a:schemeClr val="dk2"/>
                </a:solidFill>
                <a:latin typeface="Montserrat"/>
                <a:ea typeface="Montserrat"/>
                <a:cs typeface="Montserrat"/>
                <a:sym typeface="Montserrat"/>
              </a:rPr>
              <a:t>, de </a:t>
            </a:r>
            <a:r>
              <a:rPr lang="es" sz="1682" b="0" i="1" u="none" strike="noStrike" cap="none">
                <a:solidFill>
                  <a:schemeClr val="dk2"/>
                </a:solidFill>
                <a:latin typeface="Montserrat"/>
                <a:ea typeface="Montserrat"/>
                <a:cs typeface="Montserrat"/>
                <a:sym typeface="Montserrat"/>
              </a:rPr>
              <a:t>37</a:t>
            </a:r>
            <a:r>
              <a:rPr lang="es" sz="1682" b="0" i="0" u="none" strike="noStrike" cap="none">
                <a:solidFill>
                  <a:schemeClr val="dk2"/>
                </a:solidFill>
                <a:latin typeface="Montserrat"/>
                <a:ea typeface="Montserrat"/>
                <a:cs typeface="Montserrat"/>
                <a:sym typeface="Montserrat"/>
              </a:rPr>
              <a:t> años y DNI nro </a:t>
            </a:r>
            <a:r>
              <a:rPr lang="es" sz="1682" b="0" i="1" u="none" strike="noStrike" cap="none">
                <a:solidFill>
                  <a:schemeClr val="dk2"/>
                </a:solidFill>
                <a:latin typeface="Montserrat"/>
                <a:ea typeface="Montserrat"/>
                <a:cs typeface="Montserrat"/>
                <a:sym typeface="Montserrat"/>
              </a:rPr>
              <a:t>32456822</a:t>
            </a:r>
            <a:r>
              <a:rPr lang="es" sz="1682" b="0" i="0" u="none" strike="noStrike" cap="none">
                <a:solidFill>
                  <a:schemeClr val="dk2"/>
                </a:solidFill>
                <a:latin typeface="Montserrat"/>
                <a:ea typeface="Montserrat"/>
                <a:cs typeface="Montserrat"/>
                <a:sym typeface="Montserrat"/>
              </a:rPr>
              <a:t>, que en nuestro programa podría </a:t>
            </a:r>
            <a:r>
              <a:rPr lang="es" sz="1682" b="0" i="1" u="none" strike="noStrike" cap="none">
                <a:solidFill>
                  <a:schemeClr val="dk2"/>
                </a:solidFill>
                <a:latin typeface="Montserrat"/>
                <a:ea typeface="Montserrat"/>
                <a:cs typeface="Montserrat"/>
                <a:sym typeface="Montserrat"/>
              </a:rPr>
              <a:t>hablar</a:t>
            </a:r>
            <a:r>
              <a:rPr lang="es" sz="1682" b="0" i="0" u="none" strike="noStrike" cap="none">
                <a:solidFill>
                  <a:schemeClr val="dk2"/>
                </a:solidFill>
                <a:latin typeface="Montserrat"/>
                <a:ea typeface="Montserrat"/>
                <a:cs typeface="Montserrat"/>
                <a:sym typeface="Montserrat"/>
              </a:rPr>
              <a:t>, </a:t>
            </a:r>
            <a:r>
              <a:rPr lang="es" sz="1682" b="0" i="1" u="none" strike="noStrike" cap="none">
                <a:solidFill>
                  <a:schemeClr val="dk2"/>
                </a:solidFill>
                <a:latin typeface="Montserrat"/>
                <a:ea typeface="Montserrat"/>
                <a:cs typeface="Montserrat"/>
                <a:sym typeface="Montserrat"/>
              </a:rPr>
              <a:t>caminar</a:t>
            </a:r>
            <a:r>
              <a:rPr lang="es" sz="1682" b="0" i="0" u="none" strike="noStrike" cap="none">
                <a:solidFill>
                  <a:schemeClr val="dk2"/>
                </a:solidFill>
                <a:latin typeface="Montserrat"/>
                <a:ea typeface="Montserrat"/>
                <a:cs typeface="Montserrat"/>
                <a:sym typeface="Montserrat"/>
              </a:rPr>
              <a:t> o </a:t>
            </a:r>
            <a:r>
              <a:rPr lang="es" sz="1682" b="0" i="1" u="none" strike="noStrike" cap="none">
                <a:solidFill>
                  <a:schemeClr val="dk2"/>
                </a:solidFill>
                <a:latin typeface="Montserrat"/>
                <a:ea typeface="Montserrat"/>
                <a:cs typeface="Montserrat"/>
                <a:sym typeface="Montserrat"/>
              </a:rPr>
              <a:t>comer</a:t>
            </a:r>
            <a:r>
              <a:rPr lang="es" sz="1682" b="0" i="0" u="none" strike="noStrike" cap="none">
                <a:solidFill>
                  <a:schemeClr val="dk2"/>
                </a:solidFill>
                <a:latin typeface="Montserrat"/>
                <a:ea typeface="Montserrat"/>
                <a:cs typeface="Montserrat"/>
                <a:sym typeface="Montserrat"/>
              </a:rPr>
              <a:t>, que son los comportamientos que están definidos en la clase.</a:t>
            </a:r>
            <a:endParaRPr sz="1682" b="0" i="0" u="none" strike="noStrike" cap="none">
              <a:solidFill>
                <a:srgbClr val="595959"/>
              </a:solidFill>
              <a:latin typeface="Montserrat"/>
              <a:ea typeface="Montserrat"/>
              <a:cs typeface="Montserrat"/>
              <a:sym typeface="Montserrat"/>
            </a:endParaRPr>
          </a:p>
          <a:p>
            <a:pPr marL="0" marR="0" lvl="0" indent="0" algn="l" rtl="0">
              <a:lnSpc>
                <a:spcPct val="115000"/>
              </a:lnSpc>
              <a:spcBef>
                <a:spcPts val="1199"/>
              </a:spcBef>
              <a:spcAft>
                <a:spcPts val="0"/>
              </a:spcAft>
              <a:buClr>
                <a:srgbClr val="000000"/>
              </a:buClr>
              <a:buSzPts val="1682"/>
              <a:buFont typeface="Arial"/>
              <a:buNone/>
            </a:pPr>
            <a:r>
              <a:rPr lang="es" sz="1682" b="0" i="0" u="none" strike="noStrike" cap="none">
                <a:solidFill>
                  <a:srgbClr val="595959"/>
                </a:solidFill>
                <a:latin typeface="Montserrat"/>
                <a:ea typeface="Montserrat"/>
                <a:cs typeface="Montserrat"/>
                <a:sym typeface="Montserrat"/>
              </a:rPr>
              <a:t>Una clase equivale a la </a:t>
            </a:r>
            <a:r>
              <a:rPr lang="es" sz="1682" b="1" i="0" u="none" strike="noStrike" cap="none">
                <a:solidFill>
                  <a:srgbClr val="595959"/>
                </a:solidFill>
                <a:latin typeface="Montserrat"/>
                <a:ea typeface="Montserrat"/>
                <a:cs typeface="Montserrat"/>
                <a:sym typeface="Montserrat"/>
              </a:rPr>
              <a:t>generalización de un tipo específico de objetos</a:t>
            </a:r>
            <a:r>
              <a:rPr lang="es" sz="1682" b="0" i="0" u="none" strike="noStrike" cap="none">
                <a:solidFill>
                  <a:srgbClr val="595959"/>
                </a:solidFill>
                <a:latin typeface="Montserrat"/>
                <a:ea typeface="Montserrat"/>
                <a:cs typeface="Montserrat"/>
                <a:sym typeface="Montserrat"/>
              </a:rPr>
              <a:t>. Y una </a:t>
            </a:r>
            <a:r>
              <a:rPr lang="es" sz="1682" b="1" i="0" u="none" strike="noStrike" cap="none">
                <a:solidFill>
                  <a:srgbClr val="595959"/>
                </a:solidFill>
                <a:latin typeface="Montserrat"/>
                <a:ea typeface="Montserrat"/>
                <a:cs typeface="Montserrat"/>
                <a:sym typeface="Montserrat"/>
              </a:rPr>
              <a:t>instancia</a:t>
            </a:r>
            <a:r>
              <a:rPr lang="es" sz="1682" b="0" i="0" u="none" strike="noStrike" cap="none">
                <a:solidFill>
                  <a:srgbClr val="595959"/>
                </a:solidFill>
                <a:latin typeface="Montserrat"/>
                <a:ea typeface="Montserrat"/>
                <a:cs typeface="Montserrat"/>
                <a:sym typeface="Montserrat"/>
              </a:rPr>
              <a:t> es la concreción de una clase en un objeto. </a:t>
            </a:r>
            <a:endParaRPr sz="1682" b="0" i="0" u="none" strike="noStrike" cap="none">
              <a:solidFill>
                <a:srgbClr val="595959"/>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Objetos y clases</a:t>
            </a:r>
            <a:endParaRPr/>
          </a:p>
        </p:txBody>
      </p:sp>
      <p:sp>
        <p:nvSpPr>
          <p:cNvPr id="191" name="Google Shape;191;p8"/>
          <p:cNvSpPr txBox="1"/>
          <p:nvPr/>
        </p:nvSpPr>
        <p:spPr>
          <a:xfrm>
            <a:off x="436425" y="1281700"/>
            <a:ext cx="8279700" cy="3275400"/>
          </a:xfrm>
          <a:prstGeom prst="rect">
            <a:avLst/>
          </a:prstGeom>
          <a:noFill/>
          <a:ln>
            <a:noFill/>
          </a:ln>
        </p:spPr>
        <p:txBody>
          <a:bodyPr spcFirstLastPara="1" wrap="square" lIns="0" tIns="91425" rIns="0" bIns="91425" anchor="t" anchorCtr="0">
            <a:normAutofit/>
          </a:bodyPr>
          <a:lstStyle/>
          <a:p>
            <a:pPr marL="0" marR="0" lvl="0" indent="0" algn="l" rtl="0">
              <a:lnSpc>
                <a:spcPct val="115000"/>
              </a:lnSpc>
              <a:spcBef>
                <a:spcPts val="1199"/>
              </a:spcBef>
              <a:spcAft>
                <a:spcPts val="0"/>
              </a:spcAft>
              <a:buClr>
                <a:srgbClr val="000000"/>
              </a:buClr>
              <a:buSzPts val="1682"/>
              <a:buFont typeface="Arial"/>
              <a:buNone/>
            </a:pPr>
            <a:endParaRPr sz="1682" b="0" i="0" u="none" strike="noStrike" cap="none">
              <a:solidFill>
                <a:srgbClr val="595959"/>
              </a:solidFill>
              <a:latin typeface="Montserrat"/>
              <a:ea typeface="Montserrat"/>
              <a:cs typeface="Montserrat"/>
              <a:sym typeface="Montserrat"/>
            </a:endParaRPr>
          </a:p>
        </p:txBody>
      </p:sp>
      <p:pic>
        <p:nvPicPr>
          <p:cNvPr id="192" name="Google Shape;192;p8"/>
          <p:cNvPicPr preferRelativeResize="0"/>
          <p:nvPr/>
        </p:nvPicPr>
        <p:blipFill rotWithShape="1">
          <a:blip r:embed="rId3">
            <a:alphaModFix/>
          </a:blip>
          <a:srcRect/>
          <a:stretch/>
        </p:blipFill>
        <p:spPr>
          <a:xfrm>
            <a:off x="4195725" y="1361650"/>
            <a:ext cx="885400" cy="885400"/>
          </a:xfrm>
          <a:prstGeom prst="rect">
            <a:avLst/>
          </a:prstGeom>
          <a:noFill/>
          <a:ln>
            <a:noFill/>
          </a:ln>
        </p:spPr>
      </p:pic>
      <p:pic>
        <p:nvPicPr>
          <p:cNvPr id="193" name="Google Shape;193;p8"/>
          <p:cNvPicPr preferRelativeResize="0"/>
          <p:nvPr/>
        </p:nvPicPr>
        <p:blipFill rotWithShape="1">
          <a:blip r:embed="rId4">
            <a:alphaModFix/>
          </a:blip>
          <a:srcRect/>
          <a:stretch/>
        </p:blipFill>
        <p:spPr>
          <a:xfrm>
            <a:off x="1623575" y="2577575"/>
            <a:ext cx="1189669" cy="986750"/>
          </a:xfrm>
          <a:prstGeom prst="rect">
            <a:avLst/>
          </a:prstGeom>
          <a:noFill/>
          <a:ln>
            <a:noFill/>
          </a:ln>
        </p:spPr>
      </p:pic>
      <p:pic>
        <p:nvPicPr>
          <p:cNvPr id="194" name="Google Shape;194;p8"/>
          <p:cNvPicPr preferRelativeResize="0"/>
          <p:nvPr/>
        </p:nvPicPr>
        <p:blipFill rotWithShape="1">
          <a:blip r:embed="rId5">
            <a:alphaModFix/>
          </a:blip>
          <a:srcRect/>
          <a:stretch/>
        </p:blipFill>
        <p:spPr>
          <a:xfrm>
            <a:off x="3338493" y="2577575"/>
            <a:ext cx="1091120" cy="986750"/>
          </a:xfrm>
          <a:prstGeom prst="rect">
            <a:avLst/>
          </a:prstGeom>
          <a:noFill/>
          <a:ln>
            <a:noFill/>
          </a:ln>
        </p:spPr>
      </p:pic>
      <p:pic>
        <p:nvPicPr>
          <p:cNvPr id="195" name="Google Shape;195;p8"/>
          <p:cNvPicPr preferRelativeResize="0"/>
          <p:nvPr/>
        </p:nvPicPr>
        <p:blipFill rotWithShape="1">
          <a:blip r:embed="rId6">
            <a:alphaModFix/>
          </a:blip>
          <a:srcRect/>
          <a:stretch/>
        </p:blipFill>
        <p:spPr>
          <a:xfrm>
            <a:off x="4954861" y="2577575"/>
            <a:ext cx="1126573" cy="986750"/>
          </a:xfrm>
          <a:prstGeom prst="rect">
            <a:avLst/>
          </a:prstGeom>
          <a:noFill/>
          <a:ln>
            <a:noFill/>
          </a:ln>
        </p:spPr>
      </p:pic>
      <p:pic>
        <p:nvPicPr>
          <p:cNvPr id="196" name="Google Shape;196;p8"/>
          <p:cNvPicPr preferRelativeResize="0"/>
          <p:nvPr/>
        </p:nvPicPr>
        <p:blipFill rotWithShape="1">
          <a:blip r:embed="rId7">
            <a:alphaModFix/>
          </a:blip>
          <a:srcRect r="5032"/>
          <a:stretch/>
        </p:blipFill>
        <p:spPr>
          <a:xfrm>
            <a:off x="6606683" y="2577575"/>
            <a:ext cx="1046567" cy="986750"/>
          </a:xfrm>
          <a:prstGeom prst="rect">
            <a:avLst/>
          </a:prstGeom>
          <a:noFill/>
          <a:ln>
            <a:noFill/>
          </a:ln>
        </p:spPr>
      </p:pic>
      <p:cxnSp>
        <p:nvCxnSpPr>
          <p:cNvPr id="197" name="Google Shape;197;p8"/>
          <p:cNvCxnSpPr>
            <a:stCxn id="192" idx="2"/>
            <a:endCxn id="193" idx="0"/>
          </p:cNvCxnSpPr>
          <p:nvPr/>
        </p:nvCxnSpPr>
        <p:spPr>
          <a:xfrm flipH="1">
            <a:off x="2218325" y="2247050"/>
            <a:ext cx="2420100" cy="330600"/>
          </a:xfrm>
          <a:prstGeom prst="straightConnector1">
            <a:avLst/>
          </a:prstGeom>
          <a:noFill/>
          <a:ln w="28575" cap="flat" cmpd="sng">
            <a:solidFill>
              <a:schemeClr val="dk2"/>
            </a:solidFill>
            <a:prstDash val="solid"/>
            <a:round/>
            <a:headEnd type="none" w="sm" len="sm"/>
            <a:tailEnd type="triangle" w="med" len="med"/>
          </a:ln>
        </p:spPr>
      </p:cxnSp>
      <p:cxnSp>
        <p:nvCxnSpPr>
          <p:cNvPr id="198" name="Google Shape;198;p8"/>
          <p:cNvCxnSpPr>
            <a:stCxn id="192" idx="2"/>
            <a:endCxn id="194" idx="0"/>
          </p:cNvCxnSpPr>
          <p:nvPr/>
        </p:nvCxnSpPr>
        <p:spPr>
          <a:xfrm flipH="1">
            <a:off x="3883925" y="2247050"/>
            <a:ext cx="754500" cy="330600"/>
          </a:xfrm>
          <a:prstGeom prst="straightConnector1">
            <a:avLst/>
          </a:prstGeom>
          <a:noFill/>
          <a:ln w="28575" cap="flat" cmpd="sng">
            <a:solidFill>
              <a:schemeClr val="dk2"/>
            </a:solidFill>
            <a:prstDash val="solid"/>
            <a:round/>
            <a:headEnd type="none" w="sm" len="sm"/>
            <a:tailEnd type="triangle" w="med" len="med"/>
          </a:ln>
        </p:spPr>
      </p:cxnSp>
      <p:cxnSp>
        <p:nvCxnSpPr>
          <p:cNvPr id="199" name="Google Shape;199;p8"/>
          <p:cNvCxnSpPr>
            <a:stCxn id="192" idx="2"/>
            <a:endCxn id="195" idx="0"/>
          </p:cNvCxnSpPr>
          <p:nvPr/>
        </p:nvCxnSpPr>
        <p:spPr>
          <a:xfrm>
            <a:off x="4638425" y="2247050"/>
            <a:ext cx="879600" cy="330600"/>
          </a:xfrm>
          <a:prstGeom prst="straightConnector1">
            <a:avLst/>
          </a:prstGeom>
          <a:noFill/>
          <a:ln w="28575" cap="flat" cmpd="sng">
            <a:solidFill>
              <a:schemeClr val="dk2"/>
            </a:solidFill>
            <a:prstDash val="solid"/>
            <a:round/>
            <a:headEnd type="none" w="sm" len="sm"/>
            <a:tailEnd type="triangle" w="med" len="med"/>
          </a:ln>
        </p:spPr>
      </p:cxnSp>
      <p:cxnSp>
        <p:nvCxnSpPr>
          <p:cNvPr id="200" name="Google Shape;200;p8"/>
          <p:cNvCxnSpPr>
            <a:stCxn id="192" idx="2"/>
            <a:endCxn id="196" idx="0"/>
          </p:cNvCxnSpPr>
          <p:nvPr/>
        </p:nvCxnSpPr>
        <p:spPr>
          <a:xfrm>
            <a:off x="4638425" y="2247050"/>
            <a:ext cx="2491500" cy="330600"/>
          </a:xfrm>
          <a:prstGeom prst="straightConnector1">
            <a:avLst/>
          </a:prstGeom>
          <a:noFill/>
          <a:ln w="28575" cap="flat" cmpd="sng">
            <a:solidFill>
              <a:schemeClr val="dk2"/>
            </a:solidFill>
            <a:prstDash val="solid"/>
            <a:round/>
            <a:headEnd type="none" w="sm" len="sm"/>
            <a:tailEnd type="triangle" w="med" len="med"/>
          </a:ln>
        </p:spPr>
      </p:cxnSp>
      <p:sp>
        <p:nvSpPr>
          <p:cNvPr id="201" name="Google Shape;201;p8"/>
          <p:cNvSpPr/>
          <p:nvPr/>
        </p:nvSpPr>
        <p:spPr>
          <a:xfrm>
            <a:off x="3127000" y="1555900"/>
            <a:ext cx="1514100" cy="3597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Ubuntu"/>
              <a:buNone/>
            </a:pPr>
            <a:r>
              <a:rPr lang="es" sz="1300" b="1" i="0" u="none" strike="noStrike" cap="none">
                <a:solidFill>
                  <a:schemeClr val="dk2"/>
                </a:solidFill>
                <a:latin typeface="Montserrat"/>
                <a:ea typeface="Montserrat"/>
                <a:cs typeface="Montserrat"/>
                <a:sym typeface="Montserrat"/>
              </a:rPr>
              <a:t>Clase</a:t>
            </a:r>
            <a:endParaRPr sz="1300" b="1" i="0" u="none" strike="noStrike" cap="none">
              <a:solidFill>
                <a:schemeClr val="dk2"/>
              </a:solidFill>
              <a:latin typeface="Montserrat"/>
              <a:ea typeface="Montserrat"/>
              <a:cs typeface="Montserrat"/>
              <a:sym typeface="Montserrat"/>
            </a:endParaRPr>
          </a:p>
        </p:txBody>
      </p:sp>
      <p:sp>
        <p:nvSpPr>
          <p:cNvPr id="202" name="Google Shape;202;p8"/>
          <p:cNvSpPr/>
          <p:nvPr/>
        </p:nvSpPr>
        <p:spPr>
          <a:xfrm>
            <a:off x="1437375" y="3663700"/>
            <a:ext cx="1429800" cy="6195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Ubuntu"/>
              <a:buNone/>
            </a:pPr>
            <a:r>
              <a:rPr lang="es" sz="1300" b="1" i="0" u="none" strike="noStrike" cap="none">
                <a:solidFill>
                  <a:schemeClr val="dk2"/>
                </a:solidFill>
                <a:latin typeface="Montserrat"/>
                <a:ea typeface="Montserrat"/>
                <a:cs typeface="Montserrat"/>
                <a:sym typeface="Montserrat"/>
              </a:rPr>
              <a:t>Objeto 1</a:t>
            </a:r>
            <a:endParaRPr sz="1300" b="1" i="0" u="none" strike="noStrike" cap="none">
              <a:solidFill>
                <a:schemeClr val="dk2"/>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1800"/>
              <a:buFont typeface="Ubuntu"/>
              <a:buNone/>
            </a:pPr>
            <a:r>
              <a:rPr lang="es" sz="1200" b="0" i="0" u="none" strike="noStrike" cap="none">
                <a:solidFill>
                  <a:schemeClr val="dk2"/>
                </a:solidFill>
                <a:latin typeface="Montserrat"/>
                <a:ea typeface="Montserrat"/>
                <a:cs typeface="Montserrat"/>
                <a:sym typeface="Montserrat"/>
              </a:rPr>
              <a:t>Carlos, 33 años, DNI 35034150</a:t>
            </a:r>
            <a:endParaRPr sz="1200" b="0" i="0" u="none" strike="noStrike" cap="none">
              <a:solidFill>
                <a:schemeClr val="dk2"/>
              </a:solidFill>
              <a:latin typeface="Montserrat"/>
              <a:ea typeface="Montserrat"/>
              <a:cs typeface="Montserrat"/>
              <a:sym typeface="Montserrat"/>
            </a:endParaRPr>
          </a:p>
        </p:txBody>
      </p:sp>
      <p:sp>
        <p:nvSpPr>
          <p:cNvPr id="203" name="Google Shape;203;p8"/>
          <p:cNvSpPr txBox="1"/>
          <p:nvPr/>
        </p:nvSpPr>
        <p:spPr>
          <a:xfrm>
            <a:off x="5115200" y="1281700"/>
            <a:ext cx="32994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chemeClr val="dk2"/>
                </a:solidFill>
                <a:latin typeface="Montserrat"/>
                <a:ea typeface="Montserrat"/>
                <a:cs typeface="Montserrat"/>
                <a:sym typeface="Montserrat"/>
              </a:rPr>
              <a:t>La </a:t>
            </a:r>
            <a:r>
              <a:rPr lang="es" sz="1400" b="1" i="0" u="none" strike="noStrike" cap="none">
                <a:solidFill>
                  <a:schemeClr val="dk2"/>
                </a:solidFill>
                <a:latin typeface="Montserrat"/>
                <a:ea typeface="Montserrat"/>
                <a:cs typeface="Montserrat"/>
                <a:sym typeface="Montserrat"/>
              </a:rPr>
              <a:t>clase</a:t>
            </a:r>
            <a:r>
              <a:rPr lang="es" sz="1400" b="0" i="0" u="none" strike="noStrike" cap="none">
                <a:solidFill>
                  <a:schemeClr val="dk2"/>
                </a:solidFill>
                <a:latin typeface="Montserrat"/>
                <a:ea typeface="Montserrat"/>
                <a:cs typeface="Montserrat"/>
                <a:sym typeface="Montserrat"/>
              </a:rPr>
              <a:t> define de forma genérica cómo son las personas, con sus </a:t>
            </a:r>
            <a:r>
              <a:rPr lang="es" sz="1400" b="1" i="0" u="none" strike="noStrike" cap="none">
                <a:solidFill>
                  <a:schemeClr val="dk2"/>
                </a:solidFill>
                <a:latin typeface="Montserrat"/>
                <a:ea typeface="Montserrat"/>
                <a:cs typeface="Montserrat"/>
                <a:sym typeface="Montserrat"/>
              </a:rPr>
              <a:t>atributos</a:t>
            </a:r>
            <a:r>
              <a:rPr lang="es" sz="1400" b="0" i="0" u="none" strike="noStrike" cap="none">
                <a:solidFill>
                  <a:schemeClr val="dk2"/>
                </a:solidFill>
                <a:latin typeface="Montserrat"/>
                <a:ea typeface="Montserrat"/>
                <a:cs typeface="Montserrat"/>
                <a:sym typeface="Montserrat"/>
              </a:rPr>
              <a:t> y </a:t>
            </a:r>
            <a:r>
              <a:rPr lang="es" sz="1400" b="1" i="0" u="none" strike="noStrike" cap="none">
                <a:solidFill>
                  <a:schemeClr val="dk2"/>
                </a:solidFill>
                <a:latin typeface="Montserrat"/>
                <a:ea typeface="Montserrat"/>
                <a:cs typeface="Montserrat"/>
                <a:sym typeface="Montserrat"/>
              </a:rPr>
              <a:t>métodos</a:t>
            </a:r>
            <a:r>
              <a:rPr lang="es" sz="1400" b="0" i="0" u="none" strike="noStrike" cap="none">
                <a:solidFill>
                  <a:schemeClr val="dk2"/>
                </a:solidFill>
                <a:latin typeface="Montserrat"/>
                <a:ea typeface="Montserrat"/>
                <a:cs typeface="Montserrat"/>
                <a:sym typeface="Montserrat"/>
              </a:rPr>
              <a:t>.</a:t>
            </a:r>
            <a:endParaRPr sz="1400" b="0" i="0" u="none" strike="noStrike" cap="none">
              <a:solidFill>
                <a:schemeClr val="dk2"/>
              </a:solidFill>
              <a:latin typeface="Montserrat"/>
              <a:ea typeface="Montserrat"/>
              <a:cs typeface="Montserrat"/>
              <a:sym typeface="Montserrat"/>
            </a:endParaRPr>
          </a:p>
        </p:txBody>
      </p:sp>
      <p:sp>
        <p:nvSpPr>
          <p:cNvPr id="204" name="Google Shape;204;p8"/>
          <p:cNvSpPr txBox="1"/>
          <p:nvPr/>
        </p:nvSpPr>
        <p:spPr>
          <a:xfrm>
            <a:off x="529650" y="4244200"/>
            <a:ext cx="7916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0" i="0" u="none" strike="noStrike" cap="none">
                <a:solidFill>
                  <a:schemeClr val="dk2"/>
                </a:solidFill>
                <a:latin typeface="Montserrat"/>
                <a:ea typeface="Montserrat"/>
                <a:cs typeface="Montserrat"/>
                <a:sym typeface="Montserrat"/>
              </a:rPr>
              <a:t>Los </a:t>
            </a:r>
            <a:r>
              <a:rPr lang="es" sz="1400" b="1" i="0" u="none" strike="noStrike" cap="none">
                <a:solidFill>
                  <a:schemeClr val="dk2"/>
                </a:solidFill>
                <a:latin typeface="Montserrat"/>
                <a:ea typeface="Montserrat"/>
                <a:cs typeface="Montserrat"/>
                <a:sym typeface="Montserrat"/>
              </a:rPr>
              <a:t>objetos</a:t>
            </a:r>
            <a:r>
              <a:rPr lang="es" sz="1400" b="0" i="0" u="none" strike="noStrike" cap="none">
                <a:solidFill>
                  <a:schemeClr val="dk2"/>
                </a:solidFill>
                <a:latin typeface="Montserrat"/>
                <a:ea typeface="Montserrat"/>
                <a:cs typeface="Montserrat"/>
                <a:sym typeface="Montserrat"/>
              </a:rPr>
              <a:t> son personas concretas, cada una con sus características propias.</a:t>
            </a:r>
            <a:endParaRPr sz="1400" b="0" i="0" u="none" strike="noStrike" cap="none">
              <a:solidFill>
                <a:srgbClr val="000000"/>
              </a:solidFill>
              <a:latin typeface="Arial"/>
              <a:ea typeface="Arial"/>
              <a:cs typeface="Arial"/>
              <a:sym typeface="Arial"/>
            </a:endParaRPr>
          </a:p>
        </p:txBody>
      </p:sp>
      <p:sp>
        <p:nvSpPr>
          <p:cNvPr id="205" name="Google Shape;205;p8"/>
          <p:cNvSpPr/>
          <p:nvPr/>
        </p:nvSpPr>
        <p:spPr>
          <a:xfrm>
            <a:off x="3169150" y="3663700"/>
            <a:ext cx="1429800" cy="6195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Ubuntu"/>
              <a:buNone/>
            </a:pPr>
            <a:r>
              <a:rPr lang="es" sz="1300" b="1" i="0" u="none" strike="noStrike" cap="none">
                <a:solidFill>
                  <a:schemeClr val="dk2"/>
                </a:solidFill>
                <a:latin typeface="Montserrat"/>
                <a:ea typeface="Montserrat"/>
                <a:cs typeface="Montserrat"/>
                <a:sym typeface="Montserrat"/>
              </a:rPr>
              <a:t>Objeto 2</a:t>
            </a:r>
            <a:endParaRPr sz="1300" b="1" i="0" u="none" strike="noStrike" cap="none">
              <a:solidFill>
                <a:schemeClr val="dk2"/>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1800"/>
              <a:buFont typeface="Ubuntu"/>
              <a:buNone/>
            </a:pPr>
            <a:r>
              <a:rPr lang="es" sz="1200" b="0" i="0" u="none" strike="noStrike" cap="none">
                <a:solidFill>
                  <a:schemeClr val="dk2"/>
                </a:solidFill>
                <a:latin typeface="Montserrat"/>
                <a:ea typeface="Montserrat"/>
                <a:cs typeface="Montserrat"/>
                <a:sym typeface="Montserrat"/>
              </a:rPr>
              <a:t>Pedro, 16 años, DNI 43014030</a:t>
            </a:r>
            <a:endParaRPr sz="1200" b="0" i="0" u="none" strike="noStrike" cap="none">
              <a:solidFill>
                <a:schemeClr val="dk2"/>
              </a:solidFill>
              <a:latin typeface="Montserrat"/>
              <a:ea typeface="Montserrat"/>
              <a:cs typeface="Montserrat"/>
              <a:sym typeface="Montserrat"/>
            </a:endParaRPr>
          </a:p>
        </p:txBody>
      </p:sp>
      <p:sp>
        <p:nvSpPr>
          <p:cNvPr id="206" name="Google Shape;206;p8"/>
          <p:cNvSpPr/>
          <p:nvPr/>
        </p:nvSpPr>
        <p:spPr>
          <a:xfrm>
            <a:off x="4900925" y="3663700"/>
            <a:ext cx="1429800" cy="6195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Ubuntu"/>
              <a:buNone/>
            </a:pPr>
            <a:r>
              <a:rPr lang="es" sz="1300" b="1" i="0" u="none" strike="noStrike" cap="none">
                <a:solidFill>
                  <a:schemeClr val="dk2"/>
                </a:solidFill>
                <a:latin typeface="Montserrat"/>
                <a:ea typeface="Montserrat"/>
                <a:cs typeface="Montserrat"/>
                <a:sym typeface="Montserrat"/>
              </a:rPr>
              <a:t>Objeto 3</a:t>
            </a:r>
            <a:endParaRPr sz="1300" b="1" i="0" u="none" strike="noStrike" cap="none">
              <a:solidFill>
                <a:schemeClr val="dk2"/>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1800"/>
              <a:buFont typeface="Ubuntu"/>
              <a:buNone/>
            </a:pPr>
            <a:r>
              <a:rPr lang="es" sz="1200" b="0" i="0" u="none" strike="noStrike" cap="none">
                <a:solidFill>
                  <a:schemeClr val="dk2"/>
                </a:solidFill>
                <a:latin typeface="Montserrat"/>
                <a:ea typeface="Montserrat"/>
                <a:cs typeface="Montserrat"/>
                <a:sym typeface="Montserrat"/>
              </a:rPr>
              <a:t>Ana, 19 años, DNI 41801477</a:t>
            </a:r>
            <a:endParaRPr sz="1200" b="0" i="0" u="none" strike="noStrike" cap="none">
              <a:solidFill>
                <a:schemeClr val="dk2"/>
              </a:solidFill>
              <a:latin typeface="Montserrat"/>
              <a:ea typeface="Montserrat"/>
              <a:cs typeface="Montserrat"/>
              <a:sym typeface="Montserrat"/>
            </a:endParaRPr>
          </a:p>
        </p:txBody>
      </p:sp>
      <p:sp>
        <p:nvSpPr>
          <p:cNvPr id="207" name="Google Shape;207;p8"/>
          <p:cNvSpPr/>
          <p:nvPr/>
        </p:nvSpPr>
        <p:spPr>
          <a:xfrm>
            <a:off x="6568400" y="3663700"/>
            <a:ext cx="1429800" cy="6195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Ubuntu"/>
              <a:buNone/>
            </a:pPr>
            <a:r>
              <a:rPr lang="es" sz="1300" b="1" i="0" u="none" strike="noStrike" cap="none">
                <a:solidFill>
                  <a:schemeClr val="dk2"/>
                </a:solidFill>
                <a:latin typeface="Montserrat"/>
                <a:ea typeface="Montserrat"/>
                <a:cs typeface="Montserrat"/>
                <a:sym typeface="Montserrat"/>
              </a:rPr>
              <a:t>Objeto 4</a:t>
            </a:r>
            <a:endParaRPr sz="1300" b="1" i="0" u="none" strike="noStrike" cap="none">
              <a:solidFill>
                <a:schemeClr val="dk2"/>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1800"/>
              <a:buFont typeface="Ubuntu"/>
              <a:buNone/>
            </a:pPr>
            <a:r>
              <a:rPr lang="es" sz="1200" b="0" i="0" u="none" strike="noStrike" cap="none">
                <a:solidFill>
                  <a:schemeClr val="dk2"/>
                </a:solidFill>
                <a:latin typeface="Montserrat"/>
                <a:ea typeface="Montserrat"/>
                <a:cs typeface="Montserrat"/>
                <a:sym typeface="Montserrat"/>
              </a:rPr>
              <a:t>María, 22 años, DNI 40583221</a:t>
            </a:r>
            <a:endParaRPr sz="1200" b="0" i="0" u="none" strike="noStrike" cap="none">
              <a:solidFill>
                <a:schemeClr val="dk2"/>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40740"/>
              <a:buFont typeface="Arial"/>
              <a:buNone/>
            </a:pPr>
            <a:r>
              <a:rPr lang="es"/>
              <a:t>Objetos y clases</a:t>
            </a:r>
            <a:endParaRPr/>
          </a:p>
        </p:txBody>
      </p:sp>
      <p:sp>
        <p:nvSpPr>
          <p:cNvPr id="213" name="Google Shape;213;p9"/>
          <p:cNvSpPr txBox="1"/>
          <p:nvPr/>
        </p:nvSpPr>
        <p:spPr>
          <a:xfrm>
            <a:off x="436425" y="1281700"/>
            <a:ext cx="8279700" cy="3275400"/>
          </a:xfrm>
          <a:prstGeom prst="rect">
            <a:avLst/>
          </a:prstGeom>
          <a:noFill/>
          <a:ln>
            <a:noFill/>
          </a:ln>
        </p:spPr>
        <p:txBody>
          <a:bodyPr spcFirstLastPara="1" wrap="square" lIns="0" tIns="91425" rIns="0" bIns="91425" anchor="t" anchorCtr="0">
            <a:normAutofit lnSpcReduction="20000"/>
          </a:bodyPr>
          <a:lstStyle/>
          <a:p>
            <a:pPr marL="0" marR="0" lvl="0" indent="0" algn="l" rtl="0">
              <a:lnSpc>
                <a:spcPct val="115000"/>
              </a:lnSpc>
              <a:spcBef>
                <a:spcPts val="1199"/>
              </a:spcBef>
              <a:spcAft>
                <a:spcPts val="0"/>
              </a:spcAft>
              <a:buClr>
                <a:srgbClr val="000000"/>
              </a:buClr>
              <a:buSzPts val="1682"/>
              <a:buFont typeface="Arial"/>
              <a:buNone/>
            </a:pPr>
            <a:r>
              <a:rPr lang="es" sz="1682" b="0" i="0" u="none" strike="noStrike" cap="none">
                <a:solidFill>
                  <a:schemeClr val="dk2"/>
                </a:solidFill>
                <a:latin typeface="Montserrat"/>
                <a:ea typeface="Montserrat"/>
                <a:cs typeface="Montserrat"/>
                <a:sym typeface="Montserrat"/>
              </a:rPr>
              <a:t>Conceptos relacionados con clases y objetos:</a:t>
            </a:r>
            <a:endParaRPr sz="1682" b="0" i="0" u="none" strike="noStrike" cap="none">
              <a:solidFill>
                <a:schemeClr val="dk2"/>
              </a:solidFill>
              <a:latin typeface="Montserrat"/>
              <a:ea typeface="Montserrat"/>
              <a:cs typeface="Montserrat"/>
              <a:sym typeface="Montserrat"/>
            </a:endParaRPr>
          </a:p>
          <a:p>
            <a:pPr marL="457200" marR="0" lvl="0" indent="-335429" algn="l" rtl="0">
              <a:lnSpc>
                <a:spcPct val="115000"/>
              </a:lnSpc>
              <a:spcBef>
                <a:spcPts val="1199"/>
              </a:spcBef>
              <a:spcAft>
                <a:spcPts val="0"/>
              </a:spcAft>
              <a:buClr>
                <a:schemeClr val="dk2"/>
              </a:buClr>
              <a:buSzPts val="1682"/>
              <a:buFont typeface="Montserrat"/>
              <a:buChar char="●"/>
            </a:pPr>
            <a:r>
              <a:rPr lang="es" sz="1682" b="1" i="0" u="none" strike="noStrike" cap="none">
                <a:solidFill>
                  <a:schemeClr val="dk2"/>
                </a:solidFill>
                <a:latin typeface="Montserrat"/>
                <a:ea typeface="Montserrat"/>
                <a:cs typeface="Montserrat"/>
                <a:sym typeface="Montserrat"/>
              </a:rPr>
              <a:t>Atributos</a:t>
            </a:r>
            <a:r>
              <a:rPr lang="es" sz="1682" b="0" i="0" u="none" strike="noStrike" cap="none">
                <a:solidFill>
                  <a:schemeClr val="dk2"/>
                </a:solidFill>
                <a:latin typeface="Montserrat"/>
                <a:ea typeface="Montserrat"/>
                <a:cs typeface="Montserrat"/>
                <a:sym typeface="Montserrat"/>
              </a:rPr>
              <a:t>: Son datos que caracterizan al objeto, almacenan datos relacionados con su estado.</a:t>
            </a:r>
            <a:endParaRPr sz="1682" b="0" i="0" u="none" strike="noStrike" cap="none">
              <a:solidFill>
                <a:schemeClr val="dk2"/>
              </a:solidFill>
              <a:latin typeface="Montserrat"/>
              <a:ea typeface="Montserrat"/>
              <a:cs typeface="Montserrat"/>
              <a:sym typeface="Montserrat"/>
            </a:endParaRPr>
          </a:p>
          <a:p>
            <a:pPr marL="457200" marR="0" lvl="0" indent="-335429" algn="l" rtl="0">
              <a:lnSpc>
                <a:spcPct val="115000"/>
              </a:lnSpc>
              <a:spcBef>
                <a:spcPts val="0"/>
              </a:spcBef>
              <a:spcAft>
                <a:spcPts val="0"/>
              </a:spcAft>
              <a:buClr>
                <a:schemeClr val="dk2"/>
              </a:buClr>
              <a:buSzPts val="1682"/>
              <a:buFont typeface="Montserrat"/>
              <a:buChar char="●"/>
            </a:pPr>
            <a:r>
              <a:rPr lang="es" sz="1682" b="1" i="0" u="none" strike="noStrike" cap="none">
                <a:solidFill>
                  <a:schemeClr val="dk2"/>
                </a:solidFill>
                <a:latin typeface="Montserrat"/>
                <a:ea typeface="Montserrat"/>
                <a:cs typeface="Montserrat"/>
                <a:sym typeface="Montserrat"/>
              </a:rPr>
              <a:t>Métodos</a:t>
            </a:r>
            <a:r>
              <a:rPr lang="es" sz="1682" b="0" i="0" u="none" strike="noStrike" cap="none">
                <a:solidFill>
                  <a:schemeClr val="dk2"/>
                </a:solidFill>
                <a:latin typeface="Montserrat"/>
                <a:ea typeface="Montserrat"/>
                <a:cs typeface="Montserrat"/>
                <a:sym typeface="Montserrat"/>
              </a:rPr>
              <a:t>: Caracterizan el comportamiento del objeto. Son las acciones que el objeto puede realizar por sí mismo, como responder a solicitudes externas o actuar sobre otros objetos. Pueden depender de, o modificar los valores de un atributo.</a:t>
            </a:r>
            <a:endParaRPr sz="1682" b="0" i="0" u="none" strike="noStrike" cap="none">
              <a:solidFill>
                <a:schemeClr val="dk2"/>
              </a:solidFill>
              <a:latin typeface="Montserrat"/>
              <a:ea typeface="Montserrat"/>
              <a:cs typeface="Montserrat"/>
              <a:sym typeface="Montserrat"/>
            </a:endParaRPr>
          </a:p>
          <a:p>
            <a:pPr marL="457200" marR="0" lvl="0" indent="-335429" algn="l" rtl="0">
              <a:lnSpc>
                <a:spcPct val="115000"/>
              </a:lnSpc>
              <a:spcBef>
                <a:spcPts val="0"/>
              </a:spcBef>
              <a:spcAft>
                <a:spcPts val="0"/>
              </a:spcAft>
              <a:buClr>
                <a:schemeClr val="dk2"/>
              </a:buClr>
              <a:buSzPts val="1682"/>
              <a:buFont typeface="Montserrat"/>
              <a:buChar char="●"/>
            </a:pPr>
            <a:r>
              <a:rPr lang="es" sz="1682" b="1" i="0" u="none" strike="noStrike" cap="none">
                <a:solidFill>
                  <a:schemeClr val="dk2"/>
                </a:solidFill>
                <a:latin typeface="Montserrat"/>
                <a:ea typeface="Montserrat"/>
                <a:cs typeface="Montserrat"/>
                <a:sym typeface="Montserrat"/>
              </a:rPr>
              <a:t>Identidad</a:t>
            </a:r>
            <a:r>
              <a:rPr lang="es" sz="1682" b="0" i="0" u="none" strike="noStrike" cap="none">
                <a:solidFill>
                  <a:schemeClr val="dk2"/>
                </a:solidFill>
                <a:latin typeface="Montserrat"/>
                <a:ea typeface="Montserrat"/>
                <a:cs typeface="Montserrat"/>
                <a:sym typeface="Montserrat"/>
              </a:rPr>
              <a:t>: Cada objeto tiene una identidad que lo distingue de otros objetos, sin considerar su estado. Por lo general, esta identidad se crea mediante un identificador que deriva naturalmente de un problema (por ejemplo: un producto puede estar representado por un código, un automóvil por un número de modelo, etc.).</a:t>
            </a:r>
            <a:endParaRPr sz="1682" b="0" i="0" u="none" strike="noStrike" cap="none">
              <a:solidFill>
                <a:srgbClr val="595959"/>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2966</Words>
  <Application>Microsoft Office PowerPoint</Application>
  <PresentationFormat>On-screen Show (16:9)</PresentationFormat>
  <Paragraphs>405</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Montserrat Medium</vt:lpstr>
      <vt:lpstr>Ubuntu</vt:lpstr>
      <vt:lpstr>Consolas</vt:lpstr>
      <vt:lpstr>Montserrat SemiBold</vt:lpstr>
      <vt:lpstr>Montserrat</vt:lpstr>
      <vt:lpstr>Simple Light</vt:lpstr>
      <vt:lpstr>PowerPoint Presentation</vt:lpstr>
      <vt:lpstr>Clases y objetos</vt:lpstr>
      <vt:lpstr>Les damos la bienvenida</vt:lpstr>
      <vt:lpstr>Clase 29</vt:lpstr>
      <vt:lpstr>Prog. orientada a objetos</vt:lpstr>
      <vt:lpstr>Objetos y clases</vt:lpstr>
      <vt:lpstr>Objetos y clases</vt:lpstr>
      <vt:lpstr>Objetos y clases</vt:lpstr>
      <vt:lpstr>Objetos y clases</vt:lpstr>
      <vt:lpstr>Objetos | Atributos y métodos - Ejemplo</vt:lpstr>
      <vt:lpstr>Objetos | Atributos y métodos - Ejemplo</vt:lpstr>
      <vt:lpstr>Clases | Definición</vt:lpstr>
      <vt:lpstr>Clases | Definición</vt:lpstr>
      <vt:lpstr>Clases | Atributos de clase</vt:lpstr>
      <vt:lpstr>Clases | Métodos</vt:lpstr>
      <vt:lpstr>Clases | Métodos</vt:lpstr>
      <vt:lpstr>Clases | Método constructor</vt:lpstr>
      <vt:lpstr>Clases | Método constructor</vt:lpstr>
      <vt:lpstr>Clases | Método __init__()</vt:lpstr>
      <vt:lpstr>Clases | Ejemplo</vt:lpstr>
      <vt:lpstr>Clases | Método __str__()</vt:lpstr>
      <vt:lpstr>Clases | Método __del__() </vt:lpstr>
      <vt:lpstr>Clases | Ejemplo de uso de clases y objetos </vt:lpstr>
      <vt:lpstr>Clases | Ejemplo de uso de clases y objetos </vt:lpstr>
      <vt:lpstr>Material extra</vt:lpstr>
      <vt:lpstr>PowerPoint Presentation</vt:lpstr>
      <vt:lpstr>No te olvides de dar el presente</vt:lpstr>
      <vt:lpstr>Recordá:  Revisar la Cartelera de Novedades. Hacer tus consultas en el Foro. Realizar los Ejercicios de repaso.  Todo en el Aula Virtual.</vt:lpstr>
      <vt:lpstr>Muchas gracias por tu atención. Nos vemos pronto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Alejandro Hunt</cp:lastModifiedBy>
  <cp:revision>1</cp:revision>
  <dcterms:modified xsi:type="dcterms:W3CDTF">2024-06-05T20:00:35Z</dcterms:modified>
</cp:coreProperties>
</file>