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5143500" type="screen16x9"/>
  <p:notesSz cx="6858000" cy="9144000"/>
  <p:embeddedFontLst>
    <p:embeddedFont>
      <p:font typeface="Consolas" panose="020B0609020204030204" pitchFamily="49" charset="0"/>
      <p:regular r:id="rId46"/>
      <p:bold r:id="rId47"/>
      <p:italic r:id="rId48"/>
      <p:boldItalic r:id="rId49"/>
    </p:embeddedFont>
    <p:embeddedFont>
      <p:font typeface="Montserrat" panose="00000500000000000000" pitchFamily="2" charset="0"/>
      <p:regular r:id="rId50"/>
      <p:bold r:id="rId51"/>
      <p:italic r:id="rId52"/>
      <p:boldItalic r:id="rId53"/>
    </p:embeddedFont>
    <p:embeddedFont>
      <p:font typeface="Montserrat Medium" panose="00000600000000000000" pitchFamily="2" charset="0"/>
      <p:regular r:id="rId54"/>
      <p:bold r:id="rId55"/>
      <p:italic r:id="rId56"/>
      <p:boldItalic r:id="rId57"/>
    </p:embeddedFont>
    <p:embeddedFont>
      <p:font typeface="Montserrat SemiBold" panose="00000700000000000000" pitchFamily="2"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2" roundtripDataSignature="AMtx7mgJpzb9smjxDbHy6Ezhq0we9A2f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2D04CD-5664-40D3-BC7D-748FF1D72070}">
  <a:tblStyle styleId="{C12D04CD-5664-40D3-BC7D-748FF1D72070}"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44"/>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1" name="Google Shape;32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5" name="Google Shape;35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2" name="Google Shape;362;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 name="Google Shape;371;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4" name="Google Shape;394;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1" name="Google Shape;401;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8" name="Google Shape;418;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5" name="Google Shape;425;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3" name="Google Shape;43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9" name="Google Shape;439;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5" name="Google Shape;445;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1" name="Google Shape;451;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1" name="Google Shape;461;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45"/>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45"/>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45"/>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45"/>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45"/>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45"/>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45"/>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sp>
        <p:nvSpPr>
          <p:cNvPr id="85" name="Google Shape;85;p54"/>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54"/>
          <p:cNvSpPr txBox="1">
            <a:spLocks noGrp="1"/>
          </p:cNvSpPr>
          <p:nvPr>
            <p:ph type="title"/>
          </p:nvPr>
        </p:nvSpPr>
        <p:spPr>
          <a:xfrm>
            <a:off x="490250" y="450150"/>
            <a:ext cx="8061000" cy="376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414141"/>
              </a:buClr>
              <a:buSzPts val="4000"/>
              <a:buFont typeface="Montserrat"/>
              <a:buNone/>
              <a:defRPr sz="4000" b="1">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7" name="Google Shape;87;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pic>
        <p:nvPicPr>
          <p:cNvPr id="88" name="Google Shape;88;p54"/>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89" name="Google Shape;89;p54"/>
          <p:cNvPicPr preferRelativeResize="0"/>
          <p:nvPr/>
        </p:nvPicPr>
        <p:blipFill rotWithShape="1">
          <a:blip r:embed="rId3">
            <a:alphaModFix/>
          </a:blip>
          <a:srcRect/>
          <a:stretch/>
        </p:blipFill>
        <p:spPr>
          <a:xfrm>
            <a:off x="7910675" y="4073939"/>
            <a:ext cx="1365875" cy="1365875"/>
          </a:xfrm>
          <a:prstGeom prst="rect">
            <a:avLst/>
          </a:prstGeom>
          <a:noFill/>
          <a:ln>
            <a:noFill/>
          </a:ln>
        </p:spPr>
      </p:pic>
      <p:pic>
        <p:nvPicPr>
          <p:cNvPr id="90" name="Google Shape;90;p54"/>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jercicios e imagen">
  <p:cSld name="SECTION_TITLE_AND_DESCRIPTION">
    <p:spTree>
      <p:nvGrpSpPr>
        <p:cNvPr id="1" name="Shape 91"/>
        <p:cNvGrpSpPr/>
        <p:nvPr/>
      </p:nvGrpSpPr>
      <p:grpSpPr>
        <a:xfrm>
          <a:off x="0" y="0"/>
          <a:ext cx="0" cy="0"/>
          <a:chOff x="0" y="0"/>
          <a:chExt cx="0" cy="0"/>
        </a:xfrm>
      </p:grpSpPr>
      <p:sp>
        <p:nvSpPr>
          <p:cNvPr id="92" name="Google Shape;92;p5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55"/>
          <p:cNvSpPr txBox="1">
            <a:spLocks noGrp="1"/>
          </p:cNvSpPr>
          <p:nvPr>
            <p:ph type="title"/>
          </p:nvPr>
        </p:nvSpPr>
        <p:spPr>
          <a:xfrm>
            <a:off x="265500" y="7759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4" name="Google Shape;94;p55"/>
          <p:cNvSpPr txBox="1">
            <a:spLocks noGrp="1"/>
          </p:cNvSpPr>
          <p:nvPr>
            <p:ph type="subTitle" idx="1"/>
          </p:nvPr>
        </p:nvSpPr>
        <p:spPr>
          <a:xfrm>
            <a:off x="265500" y="24982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5" name="Google Shape;95;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sp>
        <p:nvSpPr>
          <p:cNvPr id="96" name="Google Shape;96;p55"/>
          <p:cNvSpPr/>
          <p:nvPr/>
        </p:nvSpPr>
        <p:spPr>
          <a:xfrm>
            <a:off x="4572150" y="-18175"/>
            <a:ext cx="45720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7" name="Google Shape;97;p55"/>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98" name="Google Shape;98;p55"/>
          <p:cNvPicPr preferRelativeResize="0"/>
          <p:nvPr/>
        </p:nvPicPr>
        <p:blipFill rotWithShape="1">
          <a:blip r:embed="rId3">
            <a:alphaModFix/>
          </a:blip>
          <a:srcRect/>
          <a:stretch/>
        </p:blipFill>
        <p:spPr>
          <a:xfrm>
            <a:off x="3506975" y="4699100"/>
            <a:ext cx="558475" cy="300725"/>
          </a:xfrm>
          <a:prstGeom prst="rect">
            <a:avLst/>
          </a:prstGeom>
          <a:noFill/>
          <a:ln>
            <a:noFill/>
          </a:ln>
        </p:spPr>
      </p:pic>
      <p:pic>
        <p:nvPicPr>
          <p:cNvPr id="99" name="Google Shape;99;p5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s">
  <p:cSld name="CAPTION_ONLY">
    <p:spTree>
      <p:nvGrpSpPr>
        <p:cNvPr id="1" name="Shape 100"/>
        <p:cNvGrpSpPr/>
        <p:nvPr/>
      </p:nvGrpSpPr>
      <p:grpSpPr>
        <a:xfrm>
          <a:off x="0" y="0"/>
          <a:ext cx="0" cy="0"/>
          <a:chOff x="0" y="0"/>
          <a:chExt cx="0" cy="0"/>
        </a:xfrm>
      </p:grpSpPr>
      <p:sp>
        <p:nvSpPr>
          <p:cNvPr id="101" name="Google Shape;101;p56"/>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56"/>
          <p:cNvSpPr txBox="1">
            <a:spLocks noGrp="1"/>
          </p:cNvSpPr>
          <p:nvPr>
            <p:ph type="body" idx="1"/>
          </p:nvPr>
        </p:nvSpPr>
        <p:spPr>
          <a:xfrm>
            <a:off x="433800" y="1715975"/>
            <a:ext cx="8203800" cy="14820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000"/>
              <a:buFont typeface="Montserrat"/>
              <a:buNone/>
              <a:defRPr sz="2000" i="1">
                <a:latin typeface="Montserrat"/>
                <a:ea typeface="Montserrat"/>
                <a:cs typeface="Montserrat"/>
                <a:sym typeface="Montserrat"/>
              </a:defRPr>
            </a:lvl1pPr>
          </a:lstStyle>
          <a:p>
            <a:endParaRPr/>
          </a:p>
        </p:txBody>
      </p:sp>
      <p:pic>
        <p:nvPicPr>
          <p:cNvPr id="103" name="Google Shape;103;p56"/>
          <p:cNvPicPr preferRelativeResize="0"/>
          <p:nvPr/>
        </p:nvPicPr>
        <p:blipFill rotWithShape="1">
          <a:blip r:embed="rId2">
            <a:alphaModFix/>
          </a:blip>
          <a:srcRect/>
          <a:stretch/>
        </p:blipFill>
        <p:spPr>
          <a:xfrm>
            <a:off x="127225" y="906000"/>
            <a:ext cx="1429649" cy="936662"/>
          </a:xfrm>
          <a:prstGeom prst="rect">
            <a:avLst/>
          </a:prstGeom>
          <a:noFill/>
          <a:ln>
            <a:noFill/>
          </a:ln>
        </p:spPr>
      </p:pic>
      <p:pic>
        <p:nvPicPr>
          <p:cNvPr id="104" name="Google Shape;104;p56"/>
          <p:cNvPicPr preferRelativeResize="0"/>
          <p:nvPr/>
        </p:nvPicPr>
        <p:blipFill rotWithShape="1">
          <a:blip r:embed="rId3">
            <a:alphaModFix/>
          </a:blip>
          <a:srcRect/>
          <a:stretch/>
        </p:blipFill>
        <p:spPr>
          <a:xfrm>
            <a:off x="7632800" y="2758064"/>
            <a:ext cx="1385650" cy="907836"/>
          </a:xfrm>
          <a:prstGeom prst="rect">
            <a:avLst/>
          </a:prstGeom>
          <a:noFill/>
          <a:ln>
            <a:noFill/>
          </a:ln>
        </p:spPr>
      </p:pic>
      <p:sp>
        <p:nvSpPr>
          <p:cNvPr id="105" name="Google Shape;105;p56"/>
          <p:cNvSpPr txBox="1"/>
          <p:nvPr/>
        </p:nvSpPr>
        <p:spPr>
          <a:xfrm>
            <a:off x="432025" y="3792225"/>
            <a:ext cx="84018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chemeClr val="dk1"/>
                </a:solidFill>
                <a:latin typeface="Montserrat"/>
                <a:ea typeface="Montserrat"/>
                <a:cs typeface="Montserrat"/>
                <a:sym typeface="Montserrat"/>
              </a:rPr>
              <a:t>Autor/as/es:</a:t>
            </a:r>
            <a:endParaRPr sz="1400" b="1" i="0" u="none" strike="noStrike" cap="none">
              <a:solidFill>
                <a:schemeClr val="dk1"/>
              </a:solidFill>
              <a:latin typeface="Montserrat"/>
              <a:ea typeface="Montserrat"/>
              <a:cs typeface="Montserrat"/>
              <a:sym typeface="Montserrat"/>
            </a:endParaRPr>
          </a:p>
        </p:txBody>
      </p:sp>
      <p:pic>
        <p:nvPicPr>
          <p:cNvPr id="106" name="Google Shape;106;p56"/>
          <p:cNvPicPr preferRelativeResize="0"/>
          <p:nvPr/>
        </p:nvPicPr>
        <p:blipFill rotWithShape="1">
          <a:blip r:embed="rId4">
            <a:alphaModFix/>
          </a:blip>
          <a:srcRect/>
          <a:stretch/>
        </p:blipFill>
        <p:spPr>
          <a:xfrm>
            <a:off x="8155184" y="33947"/>
            <a:ext cx="876879" cy="399275"/>
          </a:xfrm>
          <a:prstGeom prst="rect">
            <a:avLst/>
          </a:prstGeom>
          <a:noFill/>
          <a:ln>
            <a:noFill/>
          </a:ln>
        </p:spPr>
      </p:pic>
      <p:pic>
        <p:nvPicPr>
          <p:cNvPr id="107" name="Google Shape;107;p56"/>
          <p:cNvPicPr preferRelativeResize="0"/>
          <p:nvPr/>
        </p:nvPicPr>
        <p:blipFill rotWithShape="1">
          <a:blip r:embed="rId5">
            <a:alphaModFix/>
          </a:blip>
          <a:srcRect/>
          <a:stretch/>
        </p:blipFill>
        <p:spPr>
          <a:xfrm>
            <a:off x="8078975" y="4699100"/>
            <a:ext cx="558475" cy="300725"/>
          </a:xfrm>
          <a:prstGeom prst="rect">
            <a:avLst/>
          </a:prstGeom>
          <a:noFill/>
          <a:ln>
            <a:noFill/>
          </a:ln>
        </p:spPr>
      </p:pic>
      <p:sp>
        <p:nvSpPr>
          <p:cNvPr id="108" name="Google Shape;108;p56"/>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9" name="Google Shape;109;p56"/>
          <p:cNvSpPr txBox="1">
            <a:spLocks noGrp="1"/>
          </p:cNvSpPr>
          <p:nvPr>
            <p:ph type="title" idx="2"/>
          </p:nvPr>
        </p:nvSpPr>
        <p:spPr>
          <a:xfrm>
            <a:off x="432025" y="83275"/>
            <a:ext cx="7145100" cy="3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10" name="Google Shape;110;p56"/>
          <p:cNvPicPr preferRelativeResize="0"/>
          <p:nvPr/>
        </p:nvPicPr>
        <p:blipFill rotWithShape="1">
          <a:blip r:embed="rId6">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lase 0">
  <p:cSld name="BLANK_1">
    <p:spTree>
      <p:nvGrpSpPr>
        <p:cNvPr id="1" name="Shape 111"/>
        <p:cNvGrpSpPr/>
        <p:nvPr/>
      </p:nvGrpSpPr>
      <p:grpSpPr>
        <a:xfrm>
          <a:off x="0" y="0"/>
          <a:ext cx="0" cy="0"/>
          <a:chOff x="0" y="0"/>
          <a:chExt cx="0" cy="0"/>
        </a:xfrm>
      </p:grpSpPr>
      <p:sp>
        <p:nvSpPr>
          <p:cNvPr id="112" name="Google Shape;112;p57"/>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13" name="Google Shape;113;p57"/>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57"/>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57"/>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6" name="Google Shape;116;p57"/>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7" name="Google Shape;117;p57"/>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8" name="Google Shape;118;p57"/>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9" name="Google Shape;119;p57"/>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0" name="Google Shape;120;p57"/>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1" name="Google Shape;121;p57"/>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2" name="Google Shape;122;p57"/>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23" name="Google Shape;123;p57"/>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124" name="Google Shape;124;p57"/>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25"/>
        <p:cNvGrpSpPr/>
        <p:nvPr/>
      </p:nvGrpSpPr>
      <p:grpSpPr>
        <a:xfrm>
          <a:off x="0" y="0"/>
          <a:ext cx="0" cy="0"/>
          <a:chOff x="0" y="0"/>
          <a:chExt cx="0" cy="0"/>
        </a:xfrm>
      </p:grpSpPr>
      <p:sp>
        <p:nvSpPr>
          <p:cNvPr id="126" name="Google Shape;126;p58"/>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7" name="Google Shape;127;p58"/>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58"/>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58"/>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58"/>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1" name="Google Shape;131;p58"/>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2" name="Google Shape;132;p58"/>
          <p:cNvSpPr txBox="1">
            <a:spLocks noGrp="1"/>
          </p:cNvSpPr>
          <p:nvPr>
            <p:ph type="title" idx="3"/>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3" name="Google Shape;133;p58"/>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4" name="Google Shape;134;p58"/>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35" name="Google Shape;135;p58"/>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36" name="Google Shape;136;p58"/>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7" name="Google Shape;137;p58"/>
          <p:cNvSpPr txBox="1">
            <a:spLocks noGrp="1"/>
          </p:cNvSpPr>
          <p:nvPr>
            <p:ph type="title" idx="4"/>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38" name="Google Shape;138;p58"/>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7"/>
        <p:cNvGrpSpPr/>
        <p:nvPr/>
      </p:nvGrpSpPr>
      <p:grpSpPr>
        <a:xfrm>
          <a:off x="0" y="0"/>
          <a:ext cx="0" cy="0"/>
          <a:chOff x="0" y="0"/>
          <a:chExt cx="0" cy="0"/>
        </a:xfrm>
      </p:grpSpPr>
      <p:sp>
        <p:nvSpPr>
          <p:cNvPr id="18" name="Google Shape;18;p46"/>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46"/>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4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46"/>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46"/>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46"/>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46"/>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25"/>
        <p:cNvGrpSpPr/>
        <p:nvPr/>
      </p:nvGrpSpPr>
      <p:grpSpPr>
        <a:xfrm>
          <a:off x="0" y="0"/>
          <a:ext cx="0" cy="0"/>
          <a:chOff x="0" y="0"/>
          <a:chExt cx="0" cy="0"/>
        </a:xfrm>
      </p:grpSpPr>
      <p:sp>
        <p:nvSpPr>
          <p:cNvPr id="26" name="Google Shape;26;p47"/>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27" name="Google Shape;27;p47"/>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7"/>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7"/>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7"/>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1" name="Google Shape;31;p47"/>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2" name="Google Shape;32;p47"/>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3" name="Google Shape;33;p47"/>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4" name="Google Shape;34;p47"/>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5" name="Google Shape;35;p47"/>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6" name="Google Shape;36;p47"/>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 name="Google Shape;37;p47"/>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 name="Google Shape;38;p47"/>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39" name="Google Shape;39;p47"/>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40" name="Google Shape;40;p47"/>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41" name="Google Shape;41;p47"/>
          <p:cNvSpPr txBox="1">
            <a:spLocks noGrp="1"/>
          </p:cNvSpPr>
          <p:nvPr>
            <p:ph type="title" idx="6"/>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42" name="Google Shape;42;p47"/>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43"/>
        <p:cNvGrpSpPr/>
        <p:nvPr/>
      </p:nvGrpSpPr>
      <p:grpSpPr>
        <a:xfrm>
          <a:off x="0" y="0"/>
          <a:ext cx="0" cy="0"/>
          <a:chOff x="0" y="0"/>
          <a:chExt cx="0" cy="0"/>
        </a:xfrm>
      </p:grpSpPr>
      <p:sp>
        <p:nvSpPr>
          <p:cNvPr id="44" name="Google Shape;44;p48"/>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48"/>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46" name="Google Shape;46;p48"/>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47" name="Google Shape;47;p48"/>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48" name="Google Shape;48;p48"/>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49" name="Google Shape;49;p48"/>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4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49"/>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53" name="Google Shape;53;p49"/>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54" name="Google Shape;54;p49"/>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5" name="Google Shape;55;p49"/>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56" name="Google Shape;56;p49"/>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sp>
        <p:nvSpPr>
          <p:cNvPr id="58" name="Google Shape;58;p5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50"/>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5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61" name="Google Shape;61;p5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62" name="Google Shape;62;p50"/>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63" name="Google Shape;63;p50"/>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64" name="Google Shape;64;p50"/>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tarea y consigna">
  <p:cSld name="BIG_NUMBER">
    <p:spTree>
      <p:nvGrpSpPr>
        <p:cNvPr id="1" name="Shape 65"/>
        <p:cNvGrpSpPr/>
        <p:nvPr/>
      </p:nvGrpSpPr>
      <p:grpSpPr>
        <a:xfrm>
          <a:off x="0" y="0"/>
          <a:ext cx="0" cy="0"/>
          <a:chOff x="0" y="0"/>
          <a:chExt cx="0" cy="0"/>
        </a:xfrm>
      </p:grpSpPr>
      <p:sp>
        <p:nvSpPr>
          <p:cNvPr id="66" name="Google Shape;66;p51"/>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pic>
        <p:nvPicPr>
          <p:cNvPr id="68" name="Google Shape;68;p51"/>
          <p:cNvPicPr preferRelativeResize="0"/>
          <p:nvPr/>
        </p:nvPicPr>
        <p:blipFill rotWithShape="1">
          <a:blip r:embed="rId2">
            <a:alphaModFix/>
          </a:blip>
          <a:srcRect/>
          <a:stretch/>
        </p:blipFill>
        <p:spPr>
          <a:xfrm>
            <a:off x="4026135" y="4508338"/>
            <a:ext cx="1091725" cy="497100"/>
          </a:xfrm>
          <a:prstGeom prst="rect">
            <a:avLst/>
          </a:prstGeom>
          <a:noFill/>
          <a:ln>
            <a:noFill/>
          </a:ln>
        </p:spPr>
      </p:pic>
      <p:pic>
        <p:nvPicPr>
          <p:cNvPr id="69" name="Google Shape;69;p51"/>
          <p:cNvPicPr preferRelativeResize="0"/>
          <p:nvPr/>
        </p:nvPicPr>
        <p:blipFill rotWithShape="1">
          <a:blip r:embed="rId3">
            <a:alphaModFix/>
          </a:blip>
          <a:srcRect/>
          <a:stretch/>
        </p:blipFill>
        <p:spPr>
          <a:xfrm>
            <a:off x="0" y="4264238"/>
            <a:ext cx="1163080" cy="792599"/>
          </a:xfrm>
          <a:prstGeom prst="rect">
            <a:avLst/>
          </a:prstGeom>
          <a:noFill/>
          <a:ln>
            <a:noFill/>
          </a:ln>
        </p:spPr>
      </p:pic>
      <p:pic>
        <p:nvPicPr>
          <p:cNvPr id="70" name="Google Shape;70;p51"/>
          <p:cNvPicPr preferRelativeResize="0"/>
          <p:nvPr/>
        </p:nvPicPr>
        <p:blipFill rotWithShape="1">
          <a:blip r:embed="rId4">
            <a:alphaModFix/>
          </a:blip>
          <a:srcRect/>
          <a:stretch/>
        </p:blipFill>
        <p:spPr>
          <a:xfrm>
            <a:off x="7910675" y="4073939"/>
            <a:ext cx="1365875" cy="1365875"/>
          </a:xfrm>
          <a:prstGeom prst="rect">
            <a:avLst/>
          </a:prstGeom>
          <a:noFill/>
          <a:ln>
            <a:noFill/>
          </a:ln>
        </p:spPr>
      </p:pic>
      <p:sp>
        <p:nvSpPr>
          <p:cNvPr id="71" name="Google Shape;71;p51"/>
          <p:cNvSpPr txBox="1">
            <a:spLocks noGrp="1"/>
          </p:cNvSpPr>
          <p:nvPr>
            <p:ph type="title"/>
          </p:nvPr>
        </p:nvSpPr>
        <p:spPr>
          <a:xfrm>
            <a:off x="432025" y="187325"/>
            <a:ext cx="7982100" cy="497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2" name="Google Shape;72;p51"/>
          <p:cNvSpPr txBox="1">
            <a:spLocks noGrp="1"/>
          </p:cNvSpPr>
          <p:nvPr>
            <p:ph type="body" idx="1"/>
          </p:nvPr>
        </p:nvSpPr>
        <p:spPr>
          <a:xfrm>
            <a:off x="432025" y="8476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73"/>
        <p:cNvGrpSpPr/>
        <p:nvPr/>
      </p:nvGrpSpPr>
      <p:grpSpPr>
        <a:xfrm>
          <a:off x="0" y="0"/>
          <a:ext cx="0" cy="0"/>
          <a:chOff x="0" y="0"/>
          <a:chExt cx="0" cy="0"/>
        </a:xfrm>
      </p:grpSpPr>
      <p:sp>
        <p:nvSpPr>
          <p:cNvPr id="74" name="Google Shape;74;p52"/>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5" name="Google Shape;75;p52"/>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76" name="Google Shape;76;p52"/>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77" name="Google Shape;77;p52"/>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78" name="Google Shape;78;p52"/>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ágenes o gráficos" type="titleOnly">
  <p:cSld name="TITLE_ONLY">
    <p:spTree>
      <p:nvGrpSpPr>
        <p:cNvPr id="1" name="Shape 79"/>
        <p:cNvGrpSpPr/>
        <p:nvPr/>
      </p:nvGrpSpPr>
      <p:grpSpPr>
        <a:xfrm>
          <a:off x="0" y="0"/>
          <a:ext cx="0" cy="0"/>
          <a:chOff x="0" y="0"/>
          <a:chExt cx="0" cy="0"/>
        </a:xfrm>
      </p:grpSpPr>
      <p:sp>
        <p:nvSpPr>
          <p:cNvPr id="80" name="Google Shape;80;p53"/>
          <p:cNvSpPr txBox="1">
            <a:spLocks noGrp="1"/>
          </p:cNvSpPr>
          <p:nvPr>
            <p:ph type="title"/>
          </p:nvPr>
        </p:nvSpPr>
        <p:spPr>
          <a:xfrm>
            <a:off x="311700" y="-12175"/>
            <a:ext cx="77490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81" name="Google Shape;81;p53"/>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82" name="Google Shape;82;p53"/>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83" name="Google Shape;83;p53"/>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4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s://www.youtube.com/watch?v=FJy8xgEdkNc" TargetMode="External"/><Relationship Id="rId3" Type="http://schemas.openxmlformats.org/officeDocument/2006/relationships/hyperlink" Target="https://lenguajejs.com/javascript/fundamentos/objetos-basicos/" TargetMode="External"/><Relationship Id="rId7" Type="http://schemas.openxmlformats.org/officeDocument/2006/relationships/hyperlink" Target="https://www.youtube.com/watch?v=rf3riernYms" TargetMode="External"/><Relationship Id="rId2" Type="http://schemas.openxmlformats.org/officeDocument/2006/relationships/notesSlide" Target="../notesSlides/notesSlide39.xml"/><Relationship Id="rId1" Type="http://schemas.openxmlformats.org/officeDocument/2006/relationships/slideLayout" Target="../slideLayouts/slideLayout5.xml"/><Relationship Id="rId6" Type="http://schemas.openxmlformats.org/officeDocument/2006/relationships/hyperlink" Target="https://www.w3schools.com/jsref/jsref_forof.asp" TargetMode="External"/><Relationship Id="rId5" Type="http://schemas.openxmlformats.org/officeDocument/2006/relationships/hyperlink" Target="https://www.arquitecturajava.com/javascript-for-in-vs-for-of/" TargetMode="External"/><Relationship Id="rId4" Type="http://schemas.openxmlformats.org/officeDocument/2006/relationships/hyperlink" Target="https://developer.mozilla.org/es/docs/Web/JavaScript/Guide/Working_with_Object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p>
            <a:pPr marL="0" marR="0" lvl="0" indent="0" algn="ctr" rtl="0">
              <a:lnSpc>
                <a:spcPct val="100000"/>
              </a:lnSpc>
              <a:spcBef>
                <a:spcPts val="0"/>
              </a:spcBef>
              <a:spcAft>
                <a:spcPts val="0"/>
              </a:spcAft>
              <a:buClr>
                <a:srgbClr val="000000"/>
              </a:buClr>
              <a:buSzPts val="3700"/>
              <a:buFont typeface="Arial"/>
              <a:buNone/>
            </a:pPr>
            <a:r>
              <a:rPr lang="es" sz="3700" b="1" i="0" u="none" strike="noStrike" cap="none">
                <a:solidFill>
                  <a:srgbClr val="000000"/>
                </a:solidFill>
                <a:latin typeface="Montserrat"/>
                <a:ea typeface="Montserrat"/>
                <a:cs typeface="Montserrat"/>
                <a:sym typeface="Montserrat"/>
              </a:rPr>
              <a:t>FULL STACK PYTHON</a:t>
            </a:r>
            <a:endParaRPr sz="3700" b="1" i="0" u="none" strike="noStrike" cap="none">
              <a:solidFill>
                <a:srgbClr val="0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3700"/>
              <a:buFont typeface="Arial"/>
              <a:buNone/>
            </a:pPr>
            <a:r>
              <a:rPr lang="es" sz="3700" b="1" i="0" u="none" strike="noStrike" cap="none">
                <a:solidFill>
                  <a:srgbClr val="000000"/>
                </a:solidFill>
                <a:latin typeface="Montserrat"/>
                <a:ea typeface="Montserrat"/>
                <a:cs typeface="Montserrat"/>
                <a:sym typeface="Montserrat"/>
              </a:rPr>
              <a:t>Clase 16</a:t>
            </a:r>
            <a:endParaRPr sz="3700" b="1" i="0" u="none" strike="noStrike" cap="non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ts val="2500"/>
              <a:buFont typeface="Arial"/>
              <a:buNone/>
            </a:pPr>
            <a:r>
              <a:rPr lang="es" sz="2500" b="0" i="0" u="none" strike="noStrike" cap="none">
                <a:solidFill>
                  <a:srgbClr val="595959"/>
                </a:solidFill>
                <a:latin typeface="Montserrat Medium"/>
                <a:ea typeface="Montserrat Medium"/>
                <a:cs typeface="Montserrat Medium"/>
                <a:sym typeface="Montserrat Medium"/>
              </a:rPr>
              <a:t>Javascript 4</a:t>
            </a:r>
            <a:endParaRPr sz="2500" b="0" i="0" u="none" strike="noStrike" cap="non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Objetos | Notación de corchetes</a:t>
            </a:r>
            <a:endParaRPr/>
          </a:p>
        </p:txBody>
      </p:sp>
      <p:sp>
        <p:nvSpPr>
          <p:cNvPr id="211" name="Google Shape;211;p10"/>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650"/>
              <a:t>Se puede acceder o establecer las propiedades de los objetos mediante la notación de corchetes </a:t>
            </a:r>
            <a:r>
              <a:rPr lang="es" sz="1650" b="1"/>
              <a:t>[ ]</a:t>
            </a:r>
            <a:r>
              <a:rPr lang="es" sz="1650"/>
              <a:t> . En los objetos cada propiedad está asociada con un valor tipo String que se puede utilizar para acceder a ella. Por lo tanto puedes acceder a las propiedades del objeto </a:t>
            </a:r>
            <a:r>
              <a:rPr lang="es" sz="1650" b="1"/>
              <a:t>miAuto</a:t>
            </a:r>
            <a:r>
              <a:rPr lang="es" sz="1650"/>
              <a:t> de la siguiente manera:</a:t>
            </a:r>
            <a:endParaRPr sz="1650"/>
          </a:p>
        </p:txBody>
      </p:sp>
      <p:sp>
        <p:nvSpPr>
          <p:cNvPr id="212" name="Google Shape;212;p10"/>
          <p:cNvSpPr/>
          <p:nvPr/>
        </p:nvSpPr>
        <p:spPr>
          <a:xfrm>
            <a:off x="3089575" y="2807725"/>
            <a:ext cx="2964900" cy="6975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00E8C6"/>
                </a:solidFill>
                <a:latin typeface="Consolas"/>
                <a:ea typeface="Consolas"/>
                <a:cs typeface="Consolas"/>
                <a:sym typeface="Consolas"/>
              </a:rPr>
              <a:t>miAuto</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'marca'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'Ford'</a:t>
            </a:r>
            <a:endParaRPr sz="1200" b="0" i="0" u="none" strike="noStrike" cap="none">
              <a:solidFill>
                <a:srgbClr val="96E072"/>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00E8C6"/>
                </a:solidFill>
                <a:latin typeface="Consolas"/>
                <a:ea typeface="Consolas"/>
                <a:cs typeface="Consolas"/>
                <a:sym typeface="Consolas"/>
              </a:rPr>
              <a:t>miAuto</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'tipo'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'Ranger'</a:t>
            </a:r>
            <a:endParaRPr sz="1200" b="0" i="0" u="none" strike="noStrike" cap="none">
              <a:solidFill>
                <a:srgbClr val="96E072"/>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00E8C6"/>
                </a:solidFill>
                <a:latin typeface="Consolas"/>
                <a:ea typeface="Consolas"/>
                <a:cs typeface="Consolas"/>
                <a:sym typeface="Consolas"/>
              </a:rPr>
              <a:t>miAuto</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'modelo'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2019</a:t>
            </a:r>
            <a:endParaRPr sz="1200" b="0" i="0" u="none" strike="noStrike" cap="none">
              <a:solidFill>
                <a:srgbClr val="F39C12"/>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500" b="0" i="0" u="none" strike="noStrike" cap="none">
              <a:solidFill>
                <a:srgbClr val="9CDCFE"/>
              </a:solidFill>
              <a:latin typeface="Consolas"/>
              <a:ea typeface="Consolas"/>
              <a:cs typeface="Consolas"/>
              <a:sym typeface="Consolas"/>
            </a:endParaRPr>
          </a:p>
        </p:txBody>
      </p:sp>
      <p:sp>
        <p:nvSpPr>
          <p:cNvPr id="213" name="Google Shape;213;p10"/>
          <p:cNvSpPr txBox="1"/>
          <p:nvPr/>
        </p:nvSpPr>
        <p:spPr>
          <a:xfrm>
            <a:off x="420600" y="3610325"/>
            <a:ext cx="8285400" cy="1022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El nombre de una propiedad puede ser cualquier cadena válida de JS. Pero si no es un identificador válido de JS (por ejemplo, comienza con un número) solo se puede acceder utilizando la notación de corchetes. </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Objetos | Métodos</a:t>
            </a:r>
            <a:endParaRPr/>
          </a:p>
        </p:txBody>
      </p:sp>
      <p:sp>
        <p:nvSpPr>
          <p:cNvPr id="219" name="Google Shape;219;p11"/>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1650"/>
              <a:t>Los </a:t>
            </a:r>
            <a:r>
              <a:rPr lang="es" sz="1650" b="1"/>
              <a:t>métodos</a:t>
            </a:r>
            <a:r>
              <a:rPr lang="es" sz="1650"/>
              <a:t> son el equivalente de las funciones, pero dentro de un objeto. Proporcionan al objeto la capacidad de interactuar con otros objetos o con el resto del programa.</a:t>
            </a:r>
            <a:endParaRPr sz="1650"/>
          </a:p>
          <a:p>
            <a:pPr marL="0" lvl="0" indent="0" algn="l" rtl="0">
              <a:lnSpc>
                <a:spcPct val="115000"/>
              </a:lnSpc>
              <a:spcBef>
                <a:spcPts val="1200"/>
              </a:spcBef>
              <a:spcAft>
                <a:spcPts val="0"/>
              </a:spcAft>
              <a:buSzPts val="1800"/>
              <a:buNone/>
            </a:pPr>
            <a:r>
              <a:rPr lang="es" sz="1650"/>
              <a:t>Para escribirlos, colocamos su nombre seguido de paréntesis </a:t>
            </a:r>
            <a:r>
              <a:rPr lang="es" sz="1650" b="1"/>
              <a:t>( )</a:t>
            </a:r>
            <a:r>
              <a:rPr lang="es" sz="1650"/>
              <a:t>. El bloque de código que compone el método se escribe entre llaves</a:t>
            </a:r>
            <a:r>
              <a:rPr lang="es" sz="1650" b="1"/>
              <a:t> { } </a:t>
            </a:r>
            <a:r>
              <a:rPr lang="es" sz="1650"/>
              <a:t>y pueden devolver resultados mediante </a:t>
            </a:r>
            <a:r>
              <a:rPr lang="es" sz="1650" b="1"/>
              <a:t>return</a:t>
            </a:r>
            <a:r>
              <a:rPr lang="es" sz="1650"/>
              <a:t>, igual que las funciones.</a:t>
            </a:r>
            <a:endParaRPr sz="1650"/>
          </a:p>
          <a:p>
            <a:pPr marL="0" lvl="0" indent="0" algn="l" rtl="0">
              <a:lnSpc>
                <a:spcPct val="115000"/>
              </a:lnSpc>
              <a:spcBef>
                <a:spcPts val="1200"/>
              </a:spcBef>
              <a:spcAft>
                <a:spcPts val="1200"/>
              </a:spcAft>
              <a:buSzPts val="1800"/>
              <a:buNone/>
            </a:pPr>
            <a:r>
              <a:rPr lang="es" sz="1650"/>
              <a:t>Se invocan desde el resto del programa usando la notación punto, pero usando paréntesis luego de su nombre para diferenciarlas de las propiedades.</a:t>
            </a:r>
            <a:endParaRPr sz="165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Objetos | Métodos</a:t>
            </a:r>
            <a:endParaRPr/>
          </a:p>
        </p:txBody>
      </p:sp>
      <p:sp>
        <p:nvSpPr>
          <p:cNvPr id="225" name="Google Shape;225;p12"/>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650"/>
              <a:t>Por ejemplo, veamos cómo definir un nuevo objeto </a:t>
            </a:r>
            <a:r>
              <a:rPr lang="es" sz="1650" b="1"/>
              <a:t>Perro</a:t>
            </a:r>
            <a:r>
              <a:rPr lang="es" sz="1650"/>
              <a:t>, con los métodos </a:t>
            </a:r>
            <a:r>
              <a:rPr lang="es" sz="1650" b="1"/>
              <a:t>quienSoy()</a:t>
            </a:r>
            <a:r>
              <a:rPr lang="es" sz="1650"/>
              <a:t> y </a:t>
            </a:r>
            <a:r>
              <a:rPr lang="es" sz="1650" b="1"/>
              <a:t>ladrar()</a:t>
            </a:r>
            <a:r>
              <a:rPr lang="es" sz="1650"/>
              <a:t>:</a:t>
            </a:r>
            <a:endParaRPr sz="1650"/>
          </a:p>
        </p:txBody>
      </p:sp>
      <p:sp>
        <p:nvSpPr>
          <p:cNvPr id="226" name="Google Shape;226;p12"/>
          <p:cNvSpPr/>
          <p:nvPr/>
        </p:nvSpPr>
        <p:spPr>
          <a:xfrm>
            <a:off x="2328900" y="2030975"/>
            <a:ext cx="4468800" cy="23163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var</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perro</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nombre: </a:t>
            </a:r>
            <a:r>
              <a:rPr lang="es" sz="1200" b="0" i="0" u="none" strike="noStrike" cap="none">
                <a:solidFill>
                  <a:srgbClr val="96E072"/>
                </a:solidFill>
                <a:highlight>
                  <a:srgbClr val="23262E"/>
                </a:highlight>
                <a:latin typeface="Consolas"/>
                <a:ea typeface="Consolas"/>
                <a:cs typeface="Consolas"/>
                <a:sym typeface="Consolas"/>
              </a:rPr>
              <a:t>"Milo"</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edad: </a:t>
            </a:r>
            <a:r>
              <a:rPr lang="es" sz="1200" b="0" i="0" u="none" strike="noStrike" cap="none">
                <a:solidFill>
                  <a:srgbClr val="F39C12"/>
                </a:solidFill>
                <a:highlight>
                  <a:srgbClr val="23262E"/>
                </a:highlight>
                <a:latin typeface="Consolas"/>
                <a:ea typeface="Consolas"/>
                <a:cs typeface="Consolas"/>
                <a:sym typeface="Consolas"/>
              </a:rPr>
              <a:t>12</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vivo: </a:t>
            </a:r>
            <a:r>
              <a:rPr lang="es" sz="1200" b="0" i="0" u="none" strike="noStrike" cap="none">
                <a:solidFill>
                  <a:srgbClr val="EE5D43"/>
                </a:solidFill>
                <a:highlight>
                  <a:srgbClr val="23262E"/>
                </a:highlight>
                <a:latin typeface="Consolas"/>
                <a:ea typeface="Consolas"/>
                <a:cs typeface="Consolas"/>
                <a:sym typeface="Consolas"/>
              </a:rPr>
              <a:t>true</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quienSoy</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return</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"Soy "</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00AA"/>
                </a:solidFill>
                <a:highlight>
                  <a:srgbClr val="23262E"/>
                </a:highlight>
                <a:latin typeface="Consolas"/>
                <a:ea typeface="Consolas"/>
                <a:cs typeface="Consolas"/>
                <a:sym typeface="Consolas"/>
              </a:rPr>
              <a:t>this</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nombre</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ladrar</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return</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00AA"/>
                </a:solidFill>
                <a:highlight>
                  <a:srgbClr val="23262E"/>
                </a:highlight>
                <a:latin typeface="Consolas"/>
                <a:ea typeface="Consolas"/>
                <a:cs typeface="Consolas"/>
                <a:sym typeface="Consolas"/>
              </a:rPr>
              <a:t>this</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nombre</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 dice guau!"</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highlight>
                  <a:srgbClr val="23262E"/>
                </a:highlight>
                <a:latin typeface="Consolas"/>
                <a:ea typeface="Consolas"/>
                <a:cs typeface="Consolas"/>
                <a:sym typeface="Consolas"/>
              </a:rPr>
              <a:t>console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log</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perro</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nombre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"tiene"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perro</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edad</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"años"</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highlight>
                  <a:srgbClr val="23262E"/>
                </a:highlight>
                <a:latin typeface="Consolas"/>
                <a:ea typeface="Consolas"/>
                <a:cs typeface="Consolas"/>
                <a:sym typeface="Consolas"/>
              </a:rPr>
              <a:t>console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log</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perro</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quienSoy</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if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perro</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vivo</a:t>
            </a: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console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log</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perro</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ladrar</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6A9955"/>
              </a:solidFill>
              <a:latin typeface="Consolas"/>
              <a:ea typeface="Consolas"/>
              <a:cs typeface="Consolas"/>
              <a:sym typeface="Consolas"/>
            </a:endParaRPr>
          </a:p>
        </p:txBody>
      </p:sp>
      <p:pic>
        <p:nvPicPr>
          <p:cNvPr id="227" name="Google Shape;227;p12"/>
          <p:cNvPicPr preferRelativeResize="0"/>
          <p:nvPr/>
        </p:nvPicPr>
        <p:blipFill rotWithShape="1">
          <a:blip r:embed="rId3">
            <a:alphaModFix/>
          </a:blip>
          <a:srcRect/>
          <a:stretch/>
        </p:blipFill>
        <p:spPr>
          <a:xfrm>
            <a:off x="6178225" y="3582425"/>
            <a:ext cx="2533800" cy="1040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Objetos | Clases</a:t>
            </a:r>
            <a:endParaRPr/>
          </a:p>
        </p:txBody>
      </p:sp>
      <p:sp>
        <p:nvSpPr>
          <p:cNvPr id="233" name="Google Shape;233;p13"/>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650"/>
              <a:t>Las </a:t>
            </a:r>
            <a:r>
              <a:rPr lang="es" sz="1650" b="1"/>
              <a:t>clases</a:t>
            </a:r>
            <a:r>
              <a:rPr lang="es" sz="1650"/>
              <a:t> son una suerte de “</a:t>
            </a:r>
            <a:r>
              <a:rPr lang="es" sz="1650" i="1"/>
              <a:t>molde</a:t>
            </a:r>
            <a:r>
              <a:rPr lang="es" sz="1650"/>
              <a:t>” que podemos usar para crear varios objetos del mismo tipo. Usamos un </a:t>
            </a:r>
            <a:r>
              <a:rPr lang="es" sz="1650" b="1"/>
              <a:t>constructor</a:t>
            </a:r>
            <a:r>
              <a:rPr lang="es" sz="1650"/>
              <a:t> y </a:t>
            </a:r>
            <a:r>
              <a:rPr lang="es" sz="1650" i="1"/>
              <a:t>this</a:t>
            </a:r>
            <a:r>
              <a:rPr lang="es" sz="1650"/>
              <a:t> para asignar valores a las </a:t>
            </a:r>
            <a:r>
              <a:rPr lang="es" sz="1650" b="1"/>
              <a:t>propiedades</a:t>
            </a:r>
            <a:r>
              <a:rPr lang="es" sz="1650"/>
              <a:t> de los </a:t>
            </a:r>
            <a:r>
              <a:rPr lang="es" sz="1650" b="1"/>
              <a:t>objetos instanciados</a:t>
            </a:r>
            <a:r>
              <a:rPr lang="es" sz="1650"/>
              <a:t>:</a:t>
            </a:r>
            <a:endParaRPr sz="1650"/>
          </a:p>
        </p:txBody>
      </p:sp>
      <p:sp>
        <p:nvSpPr>
          <p:cNvPr id="234" name="Google Shape;234;p13"/>
          <p:cNvSpPr/>
          <p:nvPr/>
        </p:nvSpPr>
        <p:spPr>
          <a:xfrm>
            <a:off x="514200" y="2307475"/>
            <a:ext cx="3618300" cy="15813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Clase Perro, con su constructor:</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class</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Perro</a:t>
            </a: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constructor</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nombre</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edad</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vivo</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00AA"/>
                </a:solidFill>
                <a:highlight>
                  <a:srgbClr val="23262E"/>
                </a:highlight>
                <a:latin typeface="Consolas"/>
                <a:ea typeface="Consolas"/>
                <a:cs typeface="Consolas"/>
                <a:sym typeface="Consolas"/>
              </a:rPr>
              <a:t>this</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nombre</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nombre</a:t>
            </a:r>
            <a:endParaRPr sz="1200" b="0" i="0" u="none" strike="noStrike" cap="none">
              <a:solidFill>
                <a:srgbClr val="00E8C6"/>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00AA"/>
                </a:solidFill>
                <a:highlight>
                  <a:srgbClr val="23262E"/>
                </a:highlight>
                <a:latin typeface="Consolas"/>
                <a:ea typeface="Consolas"/>
                <a:cs typeface="Consolas"/>
                <a:sym typeface="Consolas"/>
              </a:rPr>
              <a:t>this</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edad</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edad</a:t>
            </a:r>
            <a:endParaRPr sz="1200" b="0" i="0" u="none" strike="noStrike" cap="none">
              <a:solidFill>
                <a:srgbClr val="00E8C6"/>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00AA"/>
                </a:solidFill>
                <a:highlight>
                  <a:srgbClr val="23262E"/>
                </a:highlight>
                <a:latin typeface="Consolas"/>
                <a:ea typeface="Consolas"/>
                <a:cs typeface="Consolas"/>
                <a:sym typeface="Consolas"/>
              </a:rPr>
              <a:t>this</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vivo</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vivo</a:t>
            </a:r>
            <a:endParaRPr sz="1200" b="0" i="0" u="none" strike="noStrike" cap="none">
              <a:solidFill>
                <a:srgbClr val="00E8C6"/>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569CD6"/>
              </a:solidFill>
              <a:latin typeface="Courier New"/>
              <a:ea typeface="Courier New"/>
              <a:cs typeface="Courier New"/>
              <a:sym typeface="Courier New"/>
            </a:endParaRPr>
          </a:p>
        </p:txBody>
      </p:sp>
      <p:sp>
        <p:nvSpPr>
          <p:cNvPr id="235" name="Google Shape;235;p13"/>
          <p:cNvSpPr/>
          <p:nvPr/>
        </p:nvSpPr>
        <p:spPr>
          <a:xfrm>
            <a:off x="4376450" y="2307475"/>
            <a:ext cx="4236900" cy="15465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Instanciamos dos objetos clase Perro:</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var</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perro1</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new</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Perro</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"Lola"</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4</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true</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var</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perro2</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new</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Perro</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"Lassie"</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10</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false</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Modificamos alguna de sus PROPIEDADES:</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highlight>
                  <a:srgbClr val="23262E"/>
                </a:highlight>
                <a:latin typeface="Consolas"/>
                <a:ea typeface="Consolas"/>
                <a:cs typeface="Consolas"/>
                <a:sym typeface="Consolas"/>
              </a:rPr>
              <a:t>perro1</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nombre</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"Toby"</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es" sz="1200" b="0" i="0" u="none" strike="noStrike" cap="none">
                <a:solidFill>
                  <a:srgbClr val="F39C12"/>
                </a:solidFill>
                <a:highlight>
                  <a:srgbClr val="23262E"/>
                </a:highlight>
                <a:latin typeface="Consolas"/>
                <a:ea typeface="Consolas"/>
                <a:cs typeface="Consolas"/>
                <a:sym typeface="Consolas"/>
              </a:rPr>
              <a:t>perro2</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edad</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6</a:t>
            </a:r>
            <a:endParaRPr sz="1200" b="0" i="0" u="none" strike="noStrike" cap="none">
              <a:solidFill>
                <a:srgbClr val="6A9955"/>
              </a:solidFill>
              <a:latin typeface="Courier New"/>
              <a:ea typeface="Courier New"/>
              <a:cs typeface="Courier New"/>
              <a:sym typeface="Courier New"/>
            </a:endParaRPr>
          </a:p>
          <a:p>
            <a:pPr marL="0" marR="0" lvl="0" indent="0" algn="l" rtl="0">
              <a:lnSpc>
                <a:spcPct val="135714"/>
              </a:lnSpc>
              <a:spcBef>
                <a:spcPts val="0"/>
              </a:spcBef>
              <a:spcAft>
                <a:spcPts val="0"/>
              </a:spcAft>
              <a:buClr>
                <a:srgbClr val="000000"/>
              </a:buClr>
              <a:buSzPts val="1100"/>
              <a:buFont typeface="Arial"/>
              <a:buNone/>
            </a:pPr>
            <a:endParaRPr sz="1050" b="0" i="0" u="none" strike="noStrike" cap="none">
              <a:solidFill>
                <a:srgbClr val="D4D4D4"/>
              </a:solidFill>
              <a:highlight>
                <a:srgbClr val="1E1E1E"/>
              </a:highlight>
              <a:latin typeface="Courier New"/>
              <a:ea typeface="Courier New"/>
              <a:cs typeface="Courier New"/>
              <a:sym typeface="Courier New"/>
            </a:endParaRPr>
          </a:p>
          <a:p>
            <a:pPr marL="0" marR="0" lvl="0" indent="0" algn="l" rtl="0">
              <a:lnSpc>
                <a:spcPct val="135714"/>
              </a:lnSpc>
              <a:spcBef>
                <a:spcPts val="0"/>
              </a:spcBef>
              <a:spcAft>
                <a:spcPts val="0"/>
              </a:spcAft>
              <a:buClr>
                <a:schemeClr val="dk1"/>
              </a:buClr>
              <a:buSzPts val="1100"/>
              <a:buFont typeface="Arial"/>
              <a:buNone/>
            </a:pPr>
            <a:endParaRPr sz="1050" b="0" i="0" u="none" strike="noStrike" cap="none">
              <a:solidFill>
                <a:srgbClr val="D4D4D4"/>
              </a:solidFill>
              <a:highlight>
                <a:srgbClr val="1E1E1E"/>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endParaRPr sz="1200" b="0" i="0" u="none" strike="noStrike" cap="none">
              <a:solidFill>
                <a:srgbClr val="6A9955"/>
              </a:solidFill>
              <a:latin typeface="Courier New"/>
              <a:ea typeface="Courier New"/>
              <a:cs typeface="Courier New"/>
              <a:sym typeface="Courier New"/>
            </a:endParaRPr>
          </a:p>
        </p:txBody>
      </p:sp>
      <p:sp>
        <p:nvSpPr>
          <p:cNvPr id="236" name="Google Shape;236;p13"/>
          <p:cNvSpPr txBox="1"/>
          <p:nvPr/>
        </p:nvSpPr>
        <p:spPr>
          <a:xfrm>
            <a:off x="420600" y="3976375"/>
            <a:ext cx="8285400" cy="730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Usamos </a:t>
            </a:r>
            <a:r>
              <a:rPr lang="es" sz="1650" b="1" i="0" u="none" strike="noStrike" cap="none">
                <a:solidFill>
                  <a:schemeClr val="dk2"/>
                </a:solidFill>
                <a:latin typeface="Montserrat"/>
                <a:ea typeface="Montserrat"/>
                <a:cs typeface="Montserrat"/>
                <a:sym typeface="Montserrat"/>
              </a:rPr>
              <a:t>this</a:t>
            </a:r>
            <a:r>
              <a:rPr lang="es" sz="1650" b="0" i="0" u="none" strike="noStrike" cap="none">
                <a:solidFill>
                  <a:schemeClr val="dk2"/>
                </a:solidFill>
                <a:latin typeface="Montserrat"/>
                <a:ea typeface="Montserrat"/>
                <a:cs typeface="Montserrat"/>
                <a:sym typeface="Montserrat"/>
              </a:rPr>
              <a:t> para asignar valores a las propiedades del objeto que estamos creando con </a:t>
            </a:r>
            <a:r>
              <a:rPr lang="es" sz="1650" b="1" i="0" u="none" strike="noStrike" cap="none">
                <a:solidFill>
                  <a:schemeClr val="dk2"/>
                </a:solidFill>
                <a:latin typeface="Montserrat"/>
                <a:ea typeface="Montserrat"/>
                <a:cs typeface="Montserrat"/>
                <a:sym typeface="Montserrat"/>
              </a:rPr>
              <a:t>new Perro</a:t>
            </a:r>
            <a:r>
              <a:rPr lang="es" sz="1650" b="0" i="0" u="none" strike="noStrike" cap="none">
                <a:solidFill>
                  <a:schemeClr val="dk2"/>
                </a:solidFill>
                <a:latin typeface="Montserrat"/>
                <a:ea typeface="Montserrat"/>
                <a:cs typeface="Montserrat"/>
                <a:sym typeface="Montserrat"/>
              </a:rPr>
              <a:t>.</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Objetos | Función constructora</a:t>
            </a:r>
            <a:endParaRPr/>
          </a:p>
        </p:txBody>
      </p:sp>
      <p:sp>
        <p:nvSpPr>
          <p:cNvPr id="242" name="Google Shape;242;p1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650"/>
              <a:t>Para definir un tipo (</a:t>
            </a:r>
            <a:r>
              <a:rPr lang="es" sz="1650" b="1"/>
              <a:t>clase</a:t>
            </a:r>
            <a:r>
              <a:rPr lang="es" sz="1650"/>
              <a:t>) de objeto, creamos una función que especifique su nombre, propiedades y métodos. Supongamos que deseas una clase llamada “Auto” para crear objetos “auto”, y deseas que tenga las siguientes propiedades: marca, tipo y modelo. Podrías escribir la siguiente función:</a:t>
            </a:r>
            <a:endParaRPr sz="1650"/>
          </a:p>
        </p:txBody>
      </p:sp>
      <p:sp>
        <p:nvSpPr>
          <p:cNvPr id="243" name="Google Shape;243;p14"/>
          <p:cNvSpPr/>
          <p:nvPr/>
        </p:nvSpPr>
        <p:spPr>
          <a:xfrm>
            <a:off x="432025" y="2663575"/>
            <a:ext cx="3600600" cy="13128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latin typeface="Consolas"/>
                <a:ea typeface="Consolas"/>
                <a:cs typeface="Consolas"/>
                <a:sym typeface="Consolas"/>
              </a:rPr>
              <a:t>//Función constructora (clase)</a:t>
            </a:r>
            <a:endParaRPr sz="1200" b="0" i="0" u="none" strike="noStrike" cap="none">
              <a:solidFill>
                <a:srgbClr val="5F6167"/>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latin typeface="Consolas"/>
                <a:ea typeface="Consolas"/>
                <a:cs typeface="Consolas"/>
                <a:sym typeface="Consolas"/>
              </a:rPr>
              <a:t>function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Auto</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marca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tipo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modelo</a:t>
            </a:r>
            <a:r>
              <a:rPr lang="es" sz="1200" b="0" i="0" u="none" strike="noStrike" cap="none">
                <a:solidFill>
                  <a:srgbClr val="D5CED9"/>
                </a:solidFill>
                <a:latin typeface="Consolas"/>
                <a:ea typeface="Consolas"/>
                <a:cs typeface="Consolas"/>
                <a:sym typeface="Consolas"/>
              </a:rPr>
              <a:t>) {</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00AA"/>
                </a:solidFill>
                <a:latin typeface="Consolas"/>
                <a:ea typeface="Consolas"/>
                <a:cs typeface="Consolas"/>
                <a:sym typeface="Consolas"/>
              </a:rPr>
              <a:t>this</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marca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marca</a:t>
            </a:r>
            <a:endParaRPr sz="1200" b="0" i="0" u="none" strike="noStrike" cap="none">
              <a:solidFill>
                <a:srgbClr val="00E8C6"/>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00AA"/>
                </a:solidFill>
                <a:latin typeface="Consolas"/>
                <a:ea typeface="Consolas"/>
                <a:cs typeface="Consolas"/>
                <a:sym typeface="Consolas"/>
              </a:rPr>
              <a:t>this</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tipo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tipo</a:t>
            </a:r>
            <a:endParaRPr sz="1200" b="0" i="0" u="none" strike="noStrike" cap="none">
              <a:solidFill>
                <a:srgbClr val="00E8C6"/>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00AA"/>
                </a:solidFill>
                <a:latin typeface="Consolas"/>
                <a:ea typeface="Consolas"/>
                <a:cs typeface="Consolas"/>
                <a:sym typeface="Consolas"/>
              </a:rPr>
              <a:t>this</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modelo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modelo</a:t>
            </a:r>
            <a:endParaRPr sz="1200" b="0" i="0" u="none" strike="noStrike" cap="none">
              <a:solidFill>
                <a:srgbClr val="00E8C6"/>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latin typeface="Consolas"/>
                <a:ea typeface="Consolas"/>
                <a:cs typeface="Consolas"/>
                <a:sym typeface="Consolas"/>
              </a:rPr>
              <a:t>   }</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endParaRPr sz="1200" b="0" i="0" u="none" strike="noStrike" cap="none">
              <a:solidFill>
                <a:srgbClr val="6A9955"/>
              </a:solidFill>
              <a:latin typeface="Consolas"/>
              <a:ea typeface="Consolas"/>
              <a:cs typeface="Consolas"/>
              <a:sym typeface="Consolas"/>
            </a:endParaRPr>
          </a:p>
        </p:txBody>
      </p:sp>
      <p:sp>
        <p:nvSpPr>
          <p:cNvPr id="244" name="Google Shape;244;p14"/>
          <p:cNvSpPr/>
          <p:nvPr/>
        </p:nvSpPr>
        <p:spPr>
          <a:xfrm>
            <a:off x="4088400" y="2663575"/>
            <a:ext cx="4467300" cy="13128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latin typeface="Consolas"/>
                <a:ea typeface="Consolas"/>
                <a:cs typeface="Consolas"/>
                <a:sym typeface="Consolas"/>
              </a:rPr>
              <a:t>//Creamos el objeto miAuto</a:t>
            </a:r>
            <a:endParaRPr sz="1200" b="0" i="0" u="none" strike="noStrike" cap="none">
              <a:solidFill>
                <a:srgbClr val="5F6167"/>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miAuto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new</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Auto</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'Ford'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'Focus'</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2019</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latin typeface="Consolas"/>
                <a:ea typeface="Consolas"/>
                <a:cs typeface="Consolas"/>
                <a:sym typeface="Consolas"/>
              </a:rPr>
              <a:t>//Creamos el objeto miFurgon</a:t>
            </a:r>
            <a:endParaRPr sz="1200" b="0" i="0" u="none" strike="noStrike" cap="none">
              <a:solidFill>
                <a:srgbClr val="5F6167"/>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miFurgon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new</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Auto</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'Renault'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'Traffic'</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2010</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35714"/>
              </a:lnSpc>
              <a:spcBef>
                <a:spcPts val="0"/>
              </a:spcBef>
              <a:spcAft>
                <a:spcPts val="0"/>
              </a:spcAft>
              <a:buClr>
                <a:srgbClr val="000000"/>
              </a:buClr>
              <a:buSzPts val="1100"/>
              <a:buFont typeface="Arial"/>
              <a:buNone/>
            </a:pPr>
            <a:endParaRPr sz="1200" b="0" i="0" u="none" strike="noStrike" cap="none">
              <a:solidFill>
                <a:srgbClr val="6A9955"/>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endParaRPr sz="1200" b="0" i="0" u="none" strike="noStrike" cap="none">
              <a:solidFill>
                <a:srgbClr val="6A9955"/>
              </a:solidFill>
              <a:highlight>
                <a:srgbClr val="1E1E1E"/>
              </a:highlight>
              <a:latin typeface="Courier New"/>
              <a:ea typeface="Courier New"/>
              <a:cs typeface="Courier New"/>
              <a:sym typeface="Courier New"/>
            </a:endParaRPr>
          </a:p>
        </p:txBody>
      </p:sp>
      <p:sp>
        <p:nvSpPr>
          <p:cNvPr id="245" name="Google Shape;245;p14"/>
          <p:cNvSpPr txBox="1"/>
          <p:nvPr/>
        </p:nvSpPr>
        <p:spPr>
          <a:xfrm>
            <a:off x="420600" y="3976375"/>
            <a:ext cx="8285400" cy="730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Observa el uso de </a:t>
            </a:r>
            <a:r>
              <a:rPr lang="es" sz="1650" b="1" i="0" u="none" strike="noStrike" cap="none">
                <a:solidFill>
                  <a:schemeClr val="dk2"/>
                </a:solidFill>
                <a:latin typeface="Montserrat"/>
                <a:ea typeface="Montserrat"/>
                <a:cs typeface="Montserrat"/>
                <a:sym typeface="Montserrat"/>
              </a:rPr>
              <a:t>this</a:t>
            </a:r>
            <a:r>
              <a:rPr lang="es" sz="1650" b="0" i="0" u="none" strike="noStrike" cap="none">
                <a:solidFill>
                  <a:schemeClr val="dk2"/>
                </a:solidFill>
                <a:latin typeface="Montserrat"/>
                <a:ea typeface="Montserrat"/>
                <a:cs typeface="Montserrat"/>
                <a:sym typeface="Montserrat"/>
              </a:rPr>
              <a:t> para asignar valores a las propiedades del objeto en función de los valores pasados a la función.</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5"/>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Objeto String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String</a:t>
            </a:r>
            <a:endParaRPr/>
          </a:p>
        </p:txBody>
      </p:sp>
      <p:sp>
        <p:nvSpPr>
          <p:cNvPr id="257" name="Google Shape;257;p1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650"/>
              <a:t>Cuando hablamos de una variable que posee información de </a:t>
            </a:r>
            <a:r>
              <a:rPr lang="es" sz="1650" b="1"/>
              <a:t>texto</a:t>
            </a:r>
            <a:r>
              <a:rPr lang="es" sz="1650"/>
              <a:t>, decimos que su tipo de dato es </a:t>
            </a:r>
            <a:r>
              <a:rPr lang="es" sz="1650" b="1"/>
              <a:t>String</a:t>
            </a:r>
            <a:r>
              <a:rPr lang="es" sz="1650"/>
              <a:t>. Hay dos formas de crear una variable de texto:</a:t>
            </a:r>
            <a:endParaRPr sz="1400"/>
          </a:p>
        </p:txBody>
      </p:sp>
      <p:sp>
        <p:nvSpPr>
          <p:cNvPr id="258" name="Google Shape;258;p16"/>
          <p:cNvSpPr txBox="1"/>
          <p:nvPr/>
        </p:nvSpPr>
        <p:spPr>
          <a:xfrm>
            <a:off x="515125" y="3276050"/>
            <a:ext cx="8196900" cy="1200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60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Los String son tipos de datos primitivos, y como tal, es más sencillo crearlos de forma literal que usar el constructor </a:t>
            </a:r>
            <a:r>
              <a:rPr lang="es" sz="1650" b="1" i="0" u="none" strike="noStrike" cap="none">
                <a:solidFill>
                  <a:schemeClr val="dk2"/>
                </a:solidFill>
                <a:latin typeface="Montserrat"/>
                <a:ea typeface="Montserrat"/>
                <a:cs typeface="Montserrat"/>
                <a:sym typeface="Montserrat"/>
              </a:rPr>
              <a:t>new</a:t>
            </a:r>
            <a:r>
              <a:rPr lang="es" sz="1650" b="0" i="0" u="none" strike="noStrike" cap="none">
                <a:solidFill>
                  <a:schemeClr val="dk2"/>
                </a:solidFill>
                <a:latin typeface="Montserrat"/>
                <a:ea typeface="Montserrat"/>
                <a:cs typeface="Montserrat"/>
                <a:sym typeface="Montserrat"/>
              </a:rPr>
              <a:t>. Para delimitar un texto, se pueden utilizar comillas simples, comillas dobles o backticks (o comilla invertida o francesa). </a:t>
            </a:r>
            <a:endParaRPr sz="1650" b="0" i="0" u="none" strike="noStrike" cap="none">
              <a:solidFill>
                <a:schemeClr val="dk2"/>
              </a:solidFill>
              <a:latin typeface="Montserrat"/>
              <a:ea typeface="Montserrat"/>
              <a:cs typeface="Montserrat"/>
              <a:sym typeface="Montserrat"/>
            </a:endParaRPr>
          </a:p>
        </p:txBody>
      </p:sp>
      <p:graphicFrame>
        <p:nvGraphicFramePr>
          <p:cNvPr id="259" name="Google Shape;259;p16"/>
          <p:cNvGraphicFramePr/>
          <p:nvPr/>
        </p:nvGraphicFramePr>
        <p:xfrm>
          <a:off x="798675" y="2085760"/>
          <a:ext cx="7546700" cy="972000"/>
        </p:xfrm>
        <a:graphic>
          <a:graphicData uri="http://schemas.openxmlformats.org/drawingml/2006/table">
            <a:tbl>
              <a:tblPr>
                <a:noFill/>
                <a:tableStyleId>{C12D04CD-5664-40D3-BC7D-748FF1D72070}</a:tableStyleId>
              </a:tblPr>
              <a:tblGrid>
                <a:gridCol w="1746925">
                  <a:extLst>
                    <a:ext uri="{9D8B030D-6E8A-4147-A177-3AD203B41FA5}">
                      <a16:colId xmlns:a16="http://schemas.microsoft.com/office/drawing/2014/main" val="20000"/>
                    </a:ext>
                  </a:extLst>
                </a:gridCol>
                <a:gridCol w="5799775">
                  <a:extLst>
                    <a:ext uri="{9D8B030D-6E8A-4147-A177-3AD203B41FA5}">
                      <a16:colId xmlns:a16="http://schemas.microsoft.com/office/drawing/2014/main" val="20001"/>
                    </a:ext>
                  </a:extLst>
                </a:gridCol>
              </a:tblGrid>
              <a:tr h="324000">
                <a:tc>
                  <a:txBody>
                    <a:bodyPr/>
                    <a:lstStyle/>
                    <a:p>
                      <a:pPr marL="0" marR="0" lvl="0" indent="0" algn="ctr"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Constructor</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C823"/>
                    </a:solidFill>
                  </a:tcPr>
                </a:tc>
                <a:tc>
                  <a:txBody>
                    <a:bodyPr/>
                    <a:lstStyle/>
                    <a:p>
                      <a:pPr marL="0" marR="0" lvl="0" indent="0" algn="ctr"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Descripción</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C823"/>
                    </a:solidFill>
                  </a:tcPr>
                </a:tc>
                <a:extLst>
                  <a:ext uri="{0D108BD9-81ED-4DB2-BD59-A6C34878D82A}">
                    <a16:rowId xmlns:a16="http://schemas.microsoft.com/office/drawing/2014/main" val="10000"/>
                  </a:ext>
                </a:extLst>
              </a:tr>
              <a:tr h="32400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 new String(s)</a:t>
                      </a:r>
                      <a:endParaRPr sz="1200" u="none" strike="noStrike" cap="none">
                        <a:latin typeface="Montserrat"/>
                        <a:ea typeface="Montserrat"/>
                        <a:cs typeface="Montserrat"/>
                        <a:sym typeface="Montserrat"/>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rgbClr val="000000"/>
                          </a:solidFill>
                          <a:latin typeface="Montserrat"/>
                          <a:ea typeface="Montserrat"/>
                          <a:cs typeface="Montserrat"/>
                          <a:sym typeface="Montserrat"/>
                        </a:rPr>
                        <a:t>Crea un objeto de texto a partir del texto </a:t>
                      </a:r>
                      <a:r>
                        <a:rPr lang="es" sz="1200" b="1" i="1" u="none" strike="noStrike" cap="none">
                          <a:solidFill>
                            <a:srgbClr val="000000"/>
                          </a:solidFill>
                          <a:latin typeface="Montserrat"/>
                          <a:ea typeface="Montserrat"/>
                          <a:cs typeface="Montserrat"/>
                          <a:sym typeface="Montserrat"/>
                        </a:rPr>
                        <a:t>s</a:t>
                      </a:r>
                      <a:r>
                        <a:rPr lang="es" sz="1200" u="none" strike="noStrike" cap="none">
                          <a:solidFill>
                            <a:srgbClr val="000000"/>
                          </a:solidFill>
                          <a:latin typeface="Montserrat"/>
                          <a:ea typeface="Montserrat"/>
                          <a:cs typeface="Montserrat"/>
                          <a:sym typeface="Montserrat"/>
                        </a:rPr>
                        <a:t> pasado </a:t>
                      </a:r>
                      <a:r>
                        <a:rPr lang="es" sz="1200" u="none" strike="noStrike" cap="none">
                          <a:latin typeface="Montserrat"/>
                          <a:ea typeface="Montserrat"/>
                          <a:cs typeface="Montserrat"/>
                          <a:sym typeface="Montserrat"/>
                        </a:rPr>
                        <a:t>como</a:t>
                      </a:r>
                      <a:r>
                        <a:rPr lang="es" sz="1200" u="none" strike="noStrike" cap="none">
                          <a:solidFill>
                            <a:srgbClr val="000000"/>
                          </a:solidFill>
                          <a:latin typeface="Montserrat"/>
                          <a:ea typeface="Montserrat"/>
                          <a:cs typeface="Montserrat"/>
                          <a:sym typeface="Montserrat"/>
                        </a:rPr>
                        <a:t> parámetro.</a:t>
                      </a:r>
                      <a:endParaRPr sz="1200" u="none" strike="noStrike" cap="none">
                        <a:latin typeface="Montserrat"/>
                        <a:ea typeface="Montserrat"/>
                        <a:cs typeface="Montserrat"/>
                        <a:sym typeface="Montserrat"/>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2400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 's'</a:t>
                      </a:r>
                      <a:endParaRPr sz="1200" u="none" strike="noStrike" cap="none">
                        <a:latin typeface="Montserrat"/>
                        <a:ea typeface="Montserrat"/>
                        <a:cs typeface="Montserrat"/>
                        <a:sym typeface="Montserrat"/>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u="none" strike="noStrike" cap="none">
                          <a:solidFill>
                            <a:srgbClr val="000000"/>
                          </a:solidFill>
                          <a:latin typeface="Montserrat"/>
                          <a:ea typeface="Montserrat"/>
                          <a:cs typeface="Montserrat"/>
                          <a:sym typeface="Montserrat"/>
                        </a:rPr>
                        <a:t>Simplemente, el texto entre comillas. Notación preferida.</a:t>
                      </a:r>
                      <a:endParaRPr sz="1200" u="none" strike="noStrike" cap="none">
                        <a:latin typeface="Montserrat"/>
                        <a:ea typeface="Montserrat"/>
                        <a:cs typeface="Montserrat"/>
                        <a:sym typeface="Montserrat"/>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String</a:t>
            </a:r>
            <a:endParaRPr/>
          </a:p>
        </p:txBody>
      </p:sp>
      <p:sp>
        <p:nvSpPr>
          <p:cNvPr id="265" name="Google Shape;265;p17"/>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sz="1650"/>
              <a:t>Un string puede tener cero, uno o varios caracteres.</a:t>
            </a:r>
            <a:endParaRPr sz="1650"/>
          </a:p>
          <a:p>
            <a:pPr marL="0" lvl="0" indent="0" algn="l" rtl="0">
              <a:lnSpc>
                <a:spcPct val="115000"/>
              </a:lnSpc>
              <a:spcBef>
                <a:spcPts val="1200"/>
              </a:spcBef>
              <a:spcAft>
                <a:spcPts val="1200"/>
              </a:spcAft>
              <a:buSzPts val="1800"/>
              <a:buNone/>
            </a:pPr>
            <a:endParaRPr sz="1400"/>
          </a:p>
        </p:txBody>
      </p:sp>
      <p:sp>
        <p:nvSpPr>
          <p:cNvPr id="266" name="Google Shape;266;p17"/>
          <p:cNvSpPr/>
          <p:nvPr/>
        </p:nvSpPr>
        <p:spPr>
          <a:xfrm>
            <a:off x="1956750" y="1939880"/>
            <a:ext cx="5230500" cy="22665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F6167"/>
              </a:buClr>
              <a:buSzPts val="1400"/>
              <a:buFont typeface="Consolas"/>
              <a:buNone/>
            </a:pPr>
            <a:r>
              <a:rPr lang="es" sz="1400" b="0" i="0" u="none" strike="noStrike" cap="none">
                <a:solidFill>
                  <a:srgbClr val="5F6167"/>
                </a:solidFill>
                <a:latin typeface="Consolas"/>
                <a:ea typeface="Consolas"/>
                <a:cs typeface="Consolas"/>
                <a:sym typeface="Consolas"/>
              </a:rPr>
              <a:t>// Declaración literal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C74DED"/>
              </a:buClr>
              <a:buSzPts val="1400"/>
              <a:buFont typeface="Consolas"/>
              <a:buNone/>
            </a:pPr>
            <a:r>
              <a:rPr lang="es" sz="1400" b="0" i="0" u="none" strike="noStrike" cap="none">
                <a:solidFill>
                  <a:srgbClr val="C74DED"/>
                </a:solidFill>
                <a:latin typeface="Consolas"/>
                <a:ea typeface="Consolas"/>
                <a:cs typeface="Consolas"/>
                <a:sym typeface="Consolas"/>
              </a:rPr>
              <a:t>const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texto1</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96E072"/>
                </a:solidFill>
                <a:latin typeface="Consolas"/>
                <a:ea typeface="Consolas"/>
                <a:cs typeface="Consolas"/>
                <a:sym typeface="Consolas"/>
              </a:rPr>
              <a:t>"¡Hola a todos!"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C74DED"/>
              </a:buClr>
              <a:buSzPts val="1400"/>
              <a:buFont typeface="Consolas"/>
              <a:buNone/>
            </a:pPr>
            <a:r>
              <a:rPr lang="es" sz="1400" b="0" i="0" u="none" strike="noStrike" cap="none">
                <a:solidFill>
                  <a:srgbClr val="C74DED"/>
                </a:solidFill>
                <a:latin typeface="Consolas"/>
                <a:ea typeface="Consolas"/>
                <a:cs typeface="Consolas"/>
                <a:sym typeface="Consolas"/>
              </a:rPr>
              <a:t>var</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texto2</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96E072"/>
                </a:solidFill>
                <a:latin typeface="Consolas"/>
                <a:ea typeface="Consolas"/>
                <a:cs typeface="Consolas"/>
                <a:sym typeface="Consolas"/>
              </a:rPr>
              <a:t>"Otro mensaje de texto"</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C74DED"/>
              </a:buClr>
              <a:buSzPts val="1400"/>
              <a:buFont typeface="Consolas"/>
              <a:buNone/>
            </a:pPr>
            <a:r>
              <a:rPr lang="es" sz="1400" b="0" i="0" u="none" strike="noStrike" cap="none">
                <a:solidFill>
                  <a:srgbClr val="C74DED"/>
                </a:solidFill>
                <a:latin typeface="Consolas"/>
                <a:ea typeface="Consolas"/>
                <a:cs typeface="Consolas"/>
                <a:sym typeface="Consolas"/>
              </a:rPr>
              <a:t>var</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vacio</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96E072"/>
                </a:solidFill>
                <a:latin typeface="Consolas"/>
                <a:ea typeface="Consolas"/>
                <a:cs typeface="Consolas"/>
                <a:sym typeface="Consolas"/>
              </a:rPr>
              <a:t>""</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es" sz="1400" b="0" i="0" u="none" strike="noStrike" cap="none">
                <a:solidFill>
                  <a:srgbClr val="C74DED"/>
                </a:solidFill>
                <a:latin typeface="Consolas"/>
                <a:ea typeface="Consolas"/>
                <a:cs typeface="Consolas"/>
                <a:sym typeface="Consolas"/>
              </a:rPr>
              <a:t>var</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texto3</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96E072"/>
                </a:solidFill>
                <a:latin typeface="Consolas"/>
                <a:ea typeface="Consolas"/>
                <a:cs typeface="Consolas"/>
                <a:sym typeface="Consolas"/>
              </a:rPr>
              <a:t>"123"</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5F6167"/>
                </a:solidFill>
                <a:latin typeface="Consolas"/>
                <a:ea typeface="Consolas"/>
                <a:cs typeface="Consolas"/>
                <a:sym typeface="Consolas"/>
              </a:rPr>
              <a:t>// Cuidado, NO es un Number!</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br>
              <a:rPr lang="es" sz="1800" b="0" i="0" u="none" strike="noStrike" cap="none">
                <a:solidFill>
                  <a:srgbClr val="000000"/>
                </a:solidFill>
                <a:latin typeface="Arial"/>
                <a:ea typeface="Arial"/>
                <a:cs typeface="Arial"/>
                <a:sym typeface="Arial"/>
              </a:rPr>
            </a:br>
            <a:r>
              <a:rPr lang="es" sz="1400" b="0" i="0" u="none" strike="noStrike" cap="none">
                <a:solidFill>
                  <a:srgbClr val="5F6167"/>
                </a:solidFill>
                <a:latin typeface="Consolas"/>
                <a:ea typeface="Consolas"/>
                <a:cs typeface="Consolas"/>
                <a:sym typeface="Consolas"/>
              </a:rPr>
              <a:t>// Declaración con el constructor new String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C74DED"/>
              </a:buClr>
              <a:buSzPts val="1400"/>
              <a:buFont typeface="Consolas"/>
              <a:buNone/>
            </a:pPr>
            <a:r>
              <a:rPr lang="es" sz="1400" b="0" i="0" u="none" strike="noStrike" cap="none">
                <a:solidFill>
                  <a:srgbClr val="C74DED"/>
                </a:solidFill>
                <a:latin typeface="Consolas"/>
                <a:ea typeface="Consolas"/>
                <a:cs typeface="Consolas"/>
                <a:sym typeface="Consolas"/>
              </a:rPr>
              <a:t>const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texto1</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new</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String</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96E072"/>
                </a:solidFill>
                <a:latin typeface="Consolas"/>
                <a:ea typeface="Consolas"/>
                <a:cs typeface="Consolas"/>
                <a:sym typeface="Consolas"/>
              </a:rPr>
              <a:t>"¡Hola a todos!"</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C74DED"/>
              </a:buClr>
              <a:buSzPts val="1400"/>
              <a:buFont typeface="Consolas"/>
              <a:buNone/>
            </a:pPr>
            <a:r>
              <a:rPr lang="es" sz="1400" b="0" i="0" u="none" strike="noStrike" cap="none">
                <a:solidFill>
                  <a:srgbClr val="C74DED"/>
                </a:solidFill>
                <a:latin typeface="Consolas"/>
                <a:ea typeface="Consolas"/>
                <a:cs typeface="Consolas"/>
                <a:sym typeface="Consolas"/>
              </a:rPr>
              <a:t>var</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texto2</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new</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String</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96E072"/>
                </a:solidFill>
                <a:latin typeface="Consolas"/>
                <a:ea typeface="Consolas"/>
                <a:cs typeface="Consolas"/>
                <a:sym typeface="Consolas"/>
              </a:rPr>
              <a:t>"Otro mensaje de texto"</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String | Propiedades y métodos</a:t>
            </a:r>
            <a:endParaRPr/>
          </a:p>
        </p:txBody>
      </p:sp>
      <p:graphicFrame>
        <p:nvGraphicFramePr>
          <p:cNvPr id="272" name="Google Shape;272;p18"/>
          <p:cNvGraphicFramePr/>
          <p:nvPr/>
        </p:nvGraphicFramePr>
        <p:xfrm>
          <a:off x="902508" y="1322960"/>
          <a:ext cx="7412025" cy="781210"/>
        </p:xfrm>
        <a:graphic>
          <a:graphicData uri="http://schemas.openxmlformats.org/drawingml/2006/table">
            <a:tbl>
              <a:tblPr>
                <a:noFill/>
                <a:tableStyleId>{C12D04CD-5664-40D3-BC7D-748FF1D72070}</a:tableStyleId>
              </a:tblPr>
              <a:tblGrid>
                <a:gridCol w="2055600">
                  <a:extLst>
                    <a:ext uri="{9D8B030D-6E8A-4147-A177-3AD203B41FA5}">
                      <a16:colId xmlns:a16="http://schemas.microsoft.com/office/drawing/2014/main" val="20000"/>
                    </a:ext>
                  </a:extLst>
                </a:gridCol>
                <a:gridCol w="5356425">
                  <a:extLst>
                    <a:ext uri="{9D8B030D-6E8A-4147-A177-3AD203B41FA5}">
                      <a16:colId xmlns:a16="http://schemas.microsoft.com/office/drawing/2014/main" val="20001"/>
                    </a:ext>
                  </a:extLst>
                </a:gridCol>
              </a:tblGrid>
              <a:tr h="324000">
                <a:tc>
                  <a:txBody>
                    <a:bodyPr/>
                    <a:lstStyle/>
                    <a:p>
                      <a:pPr marL="0" marR="0" lvl="0" indent="0" algn="ctr"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Propiedad</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C823"/>
                    </a:solidFill>
                  </a:tcPr>
                </a:tc>
                <a:tc>
                  <a:txBody>
                    <a:bodyPr/>
                    <a:lstStyle/>
                    <a:p>
                      <a:pPr marL="0" marR="0" lvl="0" indent="0" algn="ctr"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Descripción</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C823"/>
                    </a:solidFill>
                  </a:tcPr>
                </a:tc>
                <a:extLst>
                  <a:ext uri="{0D108BD9-81ED-4DB2-BD59-A6C34878D82A}">
                    <a16:rowId xmlns:a16="http://schemas.microsoft.com/office/drawing/2014/main" val="10000"/>
                  </a:ext>
                </a:extLst>
              </a:tr>
              <a:tr h="32400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.length</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rgbClr val="000000"/>
                          </a:solidFill>
                          <a:latin typeface="Montserrat"/>
                          <a:ea typeface="Montserrat"/>
                          <a:cs typeface="Montserrat"/>
                          <a:sym typeface="Montserrat"/>
                        </a:rPr>
                        <a:t>Devuelve el número de caracteres de la variable de tipo string en cuestión</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273" name="Google Shape;273;p18"/>
          <p:cNvGraphicFramePr/>
          <p:nvPr/>
        </p:nvGraphicFramePr>
        <p:xfrm>
          <a:off x="902508" y="2352380"/>
          <a:ext cx="7412050" cy="1944000"/>
        </p:xfrm>
        <a:graphic>
          <a:graphicData uri="http://schemas.openxmlformats.org/drawingml/2006/table">
            <a:tbl>
              <a:tblPr>
                <a:noFill/>
                <a:tableStyleId>{C12D04CD-5664-40D3-BC7D-748FF1D72070}</a:tableStyleId>
              </a:tblPr>
              <a:tblGrid>
                <a:gridCol w="2055600">
                  <a:extLst>
                    <a:ext uri="{9D8B030D-6E8A-4147-A177-3AD203B41FA5}">
                      <a16:colId xmlns:a16="http://schemas.microsoft.com/office/drawing/2014/main" val="20000"/>
                    </a:ext>
                  </a:extLst>
                </a:gridCol>
                <a:gridCol w="5356450">
                  <a:extLst>
                    <a:ext uri="{9D8B030D-6E8A-4147-A177-3AD203B41FA5}">
                      <a16:colId xmlns:a16="http://schemas.microsoft.com/office/drawing/2014/main" val="20001"/>
                    </a:ext>
                  </a:extLst>
                </a:gridCol>
              </a:tblGrid>
              <a:tr h="324000">
                <a:tc>
                  <a:txBody>
                    <a:bodyPr/>
                    <a:lstStyle/>
                    <a:p>
                      <a:pPr marL="0" marR="0" lvl="0" indent="0" algn="ctr"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Método</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C823"/>
                    </a:solidFill>
                  </a:tcPr>
                </a:tc>
                <a:tc>
                  <a:txBody>
                    <a:bodyPr/>
                    <a:lstStyle/>
                    <a:p>
                      <a:pPr marL="0" marR="0" lvl="0" indent="0" algn="ctr"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Descripción</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C823"/>
                    </a:solidFill>
                  </a:tcPr>
                </a:tc>
                <a:extLst>
                  <a:ext uri="{0D108BD9-81ED-4DB2-BD59-A6C34878D82A}">
                    <a16:rowId xmlns:a16="http://schemas.microsoft.com/office/drawing/2014/main" val="10000"/>
                  </a:ext>
                </a:extLst>
              </a:tr>
              <a:tr h="32400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 .charAt(pos)</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rgbClr val="000000"/>
                          </a:solidFill>
                          <a:latin typeface="Montserrat"/>
                          <a:ea typeface="Montserrat"/>
                          <a:cs typeface="Montserrat"/>
                          <a:sym typeface="Montserrat"/>
                        </a:rPr>
                        <a:t>Devuelve el carácter en la posición pos de la variable.</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2400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 .concat(str1, str2...)</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rgbClr val="000000"/>
                          </a:solidFill>
                          <a:latin typeface="Montserrat"/>
                          <a:ea typeface="Montserrat"/>
                          <a:cs typeface="Montserrat"/>
                          <a:sym typeface="Montserrat"/>
                        </a:rPr>
                        <a:t>Devuelve el texto de la variable unido a str1, a str2...</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2400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 .indexOf(str)</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rgbClr val="000000"/>
                          </a:solidFill>
                          <a:latin typeface="Montserrat"/>
                          <a:ea typeface="Montserrat"/>
                          <a:cs typeface="Montserrat"/>
                          <a:sym typeface="Montserrat"/>
                        </a:rPr>
                        <a:t>Devuelve la primera posición del texto str.</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32400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 .indexOf(str, from)</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rgbClr val="000000"/>
                          </a:solidFill>
                          <a:latin typeface="Montserrat"/>
                          <a:ea typeface="Montserrat"/>
                          <a:cs typeface="Montserrat"/>
                          <a:sym typeface="Montserrat"/>
                        </a:rPr>
                        <a:t>Idem al anterior, partiendo desde la posición from.</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24000">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 .lastIndexOf(str, from)</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rgbClr val="000000"/>
                          </a:solidFill>
                          <a:latin typeface="Montserrat"/>
                          <a:ea typeface="Montserrat"/>
                          <a:cs typeface="Montserrat"/>
                          <a:sym typeface="Montserrat"/>
                        </a:rPr>
                        <a:t>Idem al anterior, pero devuelve la última posición.</a:t>
                      </a:r>
                      <a:endParaRPr sz="1200" b="0" u="none" strike="noStrike" cap="none">
                        <a:latin typeface="Arial"/>
                        <a:ea typeface="Arial"/>
                        <a:cs typeface="Arial"/>
                        <a:sym typeface="Arial"/>
                      </a:endParaRPr>
                    </a:p>
                  </a:txBody>
                  <a:tcPr marL="75950" marR="759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String | .length y .concat(str1, str2...)</a:t>
            </a:r>
            <a:endParaRPr/>
          </a:p>
        </p:txBody>
      </p:sp>
      <p:sp>
        <p:nvSpPr>
          <p:cNvPr id="279" name="Google Shape;279;p19"/>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sz="1650"/>
              <a:t>La propiedad </a:t>
            </a:r>
            <a:r>
              <a:rPr lang="es" sz="1650" b="1"/>
              <a:t>.length</a:t>
            </a:r>
            <a:r>
              <a:rPr lang="es" sz="1650"/>
              <a:t> devuelve el número de caracteres de una cadena.</a:t>
            </a:r>
            <a:endParaRPr sz="1650"/>
          </a:p>
          <a:p>
            <a:pPr marL="0" lvl="0" indent="0" algn="l" rtl="0">
              <a:lnSpc>
                <a:spcPct val="115000"/>
              </a:lnSpc>
              <a:spcBef>
                <a:spcPts val="1200"/>
              </a:spcBef>
              <a:spcAft>
                <a:spcPts val="1200"/>
              </a:spcAft>
              <a:buSzPts val="1800"/>
              <a:buNone/>
            </a:pPr>
            <a:endParaRPr sz="1400"/>
          </a:p>
        </p:txBody>
      </p:sp>
      <p:sp>
        <p:nvSpPr>
          <p:cNvPr id="280" name="Google Shape;280;p19"/>
          <p:cNvSpPr/>
          <p:nvPr/>
        </p:nvSpPr>
        <p:spPr>
          <a:xfrm>
            <a:off x="1956750" y="1746700"/>
            <a:ext cx="5230500" cy="12234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latin typeface="Consolas"/>
                <a:ea typeface="Consolas"/>
                <a:cs typeface="Consolas"/>
                <a:sym typeface="Consolas"/>
              </a:rPr>
              <a:t>// Creamos una variable de texto</a:t>
            </a:r>
            <a:endParaRPr sz="1200" b="0" i="0" u="none" strike="noStrike" cap="none">
              <a:solidFill>
                <a:srgbClr val="5F6167"/>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texto1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"¡Hola a todos!"</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00E8C6"/>
                </a:solidFill>
                <a:latin typeface="Consolas"/>
                <a:ea typeface="Consolas"/>
                <a:cs typeface="Consolas"/>
                <a:sym typeface="Consolas"/>
              </a:rPr>
              <a:t>largo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texto1</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length</a:t>
            </a:r>
            <a:endParaRPr sz="1200" b="0" i="0" u="none" strike="noStrike" cap="none">
              <a:solidFill>
                <a:srgbClr val="00E8C6"/>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largo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//14</a:t>
            </a:r>
            <a:endParaRPr sz="1200" b="0" i="0" u="none" strike="noStrike" cap="none">
              <a:solidFill>
                <a:srgbClr val="5F6167"/>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latin typeface="Consolas"/>
                <a:ea typeface="Consolas"/>
                <a:cs typeface="Consolas"/>
                <a:sym typeface="Consolas"/>
              </a:rPr>
              <a:t>// Se puede usar directamente:</a:t>
            </a:r>
            <a:endParaRPr sz="1200" b="0" i="0" u="none" strike="noStrike" cap="none">
              <a:solidFill>
                <a:srgbClr val="5F6167"/>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"Hola"</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length</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//4</a:t>
            </a:r>
            <a:endParaRPr sz="1200" b="0" i="0" u="none" strike="noStrike" cap="none">
              <a:solidFill>
                <a:srgbClr val="5F6167"/>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6A9955"/>
              </a:solidFill>
              <a:latin typeface="Consolas"/>
              <a:ea typeface="Consolas"/>
              <a:cs typeface="Consolas"/>
              <a:sym typeface="Consolas"/>
            </a:endParaRPr>
          </a:p>
          <a:p>
            <a:pPr marL="0" marR="0" lvl="0" indent="0" algn="l" rtl="0">
              <a:lnSpc>
                <a:spcPct val="100000"/>
              </a:lnSpc>
              <a:spcBef>
                <a:spcPts val="0"/>
              </a:spcBef>
              <a:spcAft>
                <a:spcPts val="0"/>
              </a:spcAft>
              <a:buClr>
                <a:srgbClr val="C74DED"/>
              </a:buClr>
              <a:buSzPts val="1400"/>
              <a:buFont typeface="Consolas"/>
              <a:buNone/>
            </a:pPr>
            <a:endParaRPr sz="1400" b="0" i="0" u="none" strike="noStrike" cap="none">
              <a:solidFill>
                <a:srgbClr val="5F6167"/>
              </a:solidFill>
              <a:latin typeface="Consolas"/>
              <a:ea typeface="Consolas"/>
              <a:cs typeface="Consolas"/>
              <a:sym typeface="Consolas"/>
            </a:endParaRPr>
          </a:p>
        </p:txBody>
      </p:sp>
      <p:sp>
        <p:nvSpPr>
          <p:cNvPr id="281" name="Google Shape;281;p19"/>
          <p:cNvSpPr txBox="1"/>
          <p:nvPr/>
        </p:nvSpPr>
        <p:spPr>
          <a:xfrm>
            <a:off x="388400" y="3050700"/>
            <a:ext cx="8285400" cy="4386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650"/>
              <a:buFont typeface="Arial"/>
              <a:buNone/>
            </a:pPr>
            <a:r>
              <a:rPr lang="es" sz="1650" b="1" i="0" u="none" strike="noStrike" cap="none">
                <a:solidFill>
                  <a:schemeClr val="dk2"/>
                </a:solidFill>
                <a:latin typeface="Montserrat"/>
                <a:ea typeface="Montserrat"/>
                <a:cs typeface="Montserrat"/>
                <a:sym typeface="Montserrat"/>
              </a:rPr>
              <a:t>.concat(str1, str2...) </a:t>
            </a:r>
            <a:r>
              <a:rPr lang="es" sz="1650" b="0" i="0" u="none" strike="noStrike" cap="none">
                <a:solidFill>
                  <a:schemeClr val="dk2"/>
                </a:solidFill>
                <a:latin typeface="Montserrat"/>
                <a:ea typeface="Montserrat"/>
                <a:cs typeface="Montserrat"/>
                <a:sym typeface="Montserrat"/>
              </a:rPr>
              <a:t>concatena cadenas. Su función es similar al operador “+”:</a:t>
            </a:r>
            <a:endParaRPr sz="1650" b="0" i="0" u="none" strike="noStrike" cap="none">
              <a:solidFill>
                <a:schemeClr val="dk2"/>
              </a:solidFill>
              <a:latin typeface="Montserrat"/>
              <a:ea typeface="Montserrat"/>
              <a:cs typeface="Montserrat"/>
              <a:sym typeface="Montserrat"/>
            </a:endParaRPr>
          </a:p>
        </p:txBody>
      </p:sp>
      <p:sp>
        <p:nvSpPr>
          <p:cNvPr id="282" name="Google Shape;282;p19"/>
          <p:cNvSpPr/>
          <p:nvPr/>
        </p:nvSpPr>
        <p:spPr>
          <a:xfrm>
            <a:off x="1956750" y="3437050"/>
            <a:ext cx="5230500" cy="12621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latin typeface="Consolas"/>
                <a:ea typeface="Consolas"/>
                <a:cs typeface="Consolas"/>
                <a:sym typeface="Consolas"/>
              </a:rPr>
              <a:t>// Creamos una variable de texto</a:t>
            </a:r>
            <a:endParaRPr sz="1200" b="0" i="0" u="none" strike="noStrike" cap="none">
              <a:solidFill>
                <a:srgbClr val="5F6167"/>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cad</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"¡Hola "</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latin typeface="Consolas"/>
                <a:ea typeface="Consolas"/>
                <a:cs typeface="Consolas"/>
                <a:sym typeface="Consolas"/>
              </a:rPr>
              <a:t>// Concatenamos con otra</a:t>
            </a:r>
            <a:endParaRPr sz="1200" b="0" i="0" u="none" strike="noStrike" cap="none">
              <a:solidFill>
                <a:srgbClr val="5F6167"/>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saludo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cad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concat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"Codo a Codo!"</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latin typeface="Consolas"/>
                <a:ea typeface="Consolas"/>
                <a:cs typeface="Consolas"/>
                <a:sym typeface="Consolas"/>
              </a:rPr>
              <a:t>// Y en la consola vemos "¡Hola Codo a Codo!"</a:t>
            </a:r>
            <a:endParaRPr sz="1200" b="0" i="0" u="none" strike="noStrike" cap="none">
              <a:solidFill>
                <a:srgbClr val="5F6167"/>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saludo</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C74DED"/>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4900"/>
              <a:buNone/>
            </a:pPr>
            <a:r>
              <a:rPr lang="es" b="0"/>
              <a:t>Objetos</a:t>
            </a:r>
            <a:endParaRPr b="0"/>
          </a:p>
        </p:txBody>
      </p:sp>
      <p:pic>
        <p:nvPicPr>
          <p:cNvPr id="151" name="Google Shape;151;p2"/>
          <p:cNvPicPr preferRelativeResize="0"/>
          <p:nvPr/>
        </p:nvPicPr>
        <p:blipFill rotWithShape="1">
          <a:blip r:embed="rId3">
            <a:alphaModFix/>
          </a:blip>
          <a:srcRect/>
          <a:stretch/>
        </p:blipFill>
        <p:spPr>
          <a:xfrm>
            <a:off x="4210050" y="2868475"/>
            <a:ext cx="723900" cy="723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String | charAt(pos)</a:t>
            </a:r>
            <a:endParaRPr/>
          </a:p>
        </p:txBody>
      </p:sp>
      <p:sp>
        <p:nvSpPr>
          <p:cNvPr id="288" name="Google Shape;288;p20"/>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b="1"/>
              <a:t>Charat</a:t>
            </a:r>
            <a:r>
              <a:rPr lang="es" sz="1650"/>
              <a:t> devuelve el carácter ubicado una posición determinada dentro del string. Podemos guardarlo en una variable, mostrarlo en el documento o en la consola. Cada caracter está almacenado en una posición:</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Clr>
                <a:schemeClr val="dk1"/>
              </a:buClr>
              <a:buSzPts val="1100"/>
              <a:buFont typeface="Arial"/>
              <a:buNone/>
            </a:pPr>
            <a:endParaRPr sz="1650"/>
          </a:p>
          <a:p>
            <a:pPr marL="0" lvl="0" indent="0" algn="l" rtl="0">
              <a:lnSpc>
                <a:spcPct val="115000"/>
              </a:lnSpc>
              <a:spcBef>
                <a:spcPts val="1200"/>
              </a:spcBef>
              <a:spcAft>
                <a:spcPts val="0"/>
              </a:spcAft>
              <a:buClr>
                <a:schemeClr val="dk1"/>
              </a:buClr>
              <a:buSzPts val="1100"/>
              <a:buFont typeface="Arial"/>
              <a:buNone/>
            </a:pPr>
            <a:endParaRPr sz="1650"/>
          </a:p>
          <a:p>
            <a:pPr marL="0" lvl="0" indent="0" algn="l" rtl="0">
              <a:lnSpc>
                <a:spcPct val="115000"/>
              </a:lnSpc>
              <a:spcBef>
                <a:spcPts val="1200"/>
              </a:spcBef>
              <a:spcAft>
                <a:spcPts val="1200"/>
              </a:spcAft>
              <a:buSzPts val="1800"/>
              <a:buNone/>
            </a:pPr>
            <a:endParaRPr sz="1650"/>
          </a:p>
        </p:txBody>
      </p:sp>
      <p:sp>
        <p:nvSpPr>
          <p:cNvPr id="289" name="Google Shape;289;p20"/>
          <p:cNvSpPr/>
          <p:nvPr/>
        </p:nvSpPr>
        <p:spPr>
          <a:xfrm>
            <a:off x="593900" y="2418000"/>
            <a:ext cx="3019500" cy="3075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74DED"/>
              </a:buClr>
              <a:buSzPts val="1400"/>
              <a:buFont typeface="Consolas"/>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cad</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"hola como estas"</a:t>
            </a:r>
            <a:endParaRPr sz="1200" b="0" i="0" u="none" strike="noStrike" cap="none">
              <a:solidFill>
                <a:srgbClr val="000000"/>
              </a:solidFill>
              <a:latin typeface="Consolas"/>
              <a:ea typeface="Consolas"/>
              <a:cs typeface="Consolas"/>
              <a:sym typeface="Consolas"/>
            </a:endParaRPr>
          </a:p>
        </p:txBody>
      </p:sp>
      <p:pic>
        <p:nvPicPr>
          <p:cNvPr id="290" name="Google Shape;290;p20"/>
          <p:cNvPicPr preferRelativeResize="0"/>
          <p:nvPr/>
        </p:nvPicPr>
        <p:blipFill rotWithShape="1">
          <a:blip r:embed="rId3">
            <a:alphaModFix/>
          </a:blip>
          <a:srcRect/>
          <a:stretch/>
        </p:blipFill>
        <p:spPr>
          <a:xfrm>
            <a:off x="3852830" y="2376625"/>
            <a:ext cx="4581000" cy="390240"/>
          </a:xfrm>
          <a:prstGeom prst="rect">
            <a:avLst/>
          </a:prstGeom>
          <a:noFill/>
          <a:ln>
            <a:noFill/>
          </a:ln>
        </p:spPr>
      </p:pic>
      <p:sp>
        <p:nvSpPr>
          <p:cNvPr id="291" name="Google Shape;291;p20"/>
          <p:cNvSpPr/>
          <p:nvPr/>
        </p:nvSpPr>
        <p:spPr>
          <a:xfrm>
            <a:off x="1172200" y="2981875"/>
            <a:ext cx="5743500" cy="14424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74DED"/>
              </a:buClr>
              <a:buSzPts val="1400"/>
              <a:buFont typeface="Consolas"/>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cad</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"hola como estas"</a:t>
            </a:r>
            <a:endParaRPr sz="1200" b="0" i="0" u="none" strike="noStrike" cap="none">
              <a:solidFill>
                <a:srgbClr val="F39C12"/>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write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"CHARAT &lt;br&gt;"</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write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cad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charAt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0</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devuelve "h"</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C74DED"/>
              </a:buClr>
              <a:buSzPts val="1400"/>
              <a:buFont typeface="Consolas"/>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pos1</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cad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//Almaceno en pos1 el caracter 1(“o”)</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C74DED"/>
              </a:buClr>
              <a:buSzPts val="1400"/>
              <a:buFont typeface="Consolas"/>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pos2</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cad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20</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//indefinido (no hay elemento nro 20)</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write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pos1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//devuelve o</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write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pos2</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//undefinded</a:t>
            </a:r>
            <a:endParaRPr sz="1200" b="0" i="0" u="none" strike="noStrike" cap="none">
              <a:solidFill>
                <a:srgbClr val="000000"/>
              </a:solidFill>
              <a:latin typeface="Consolas"/>
              <a:ea typeface="Consolas"/>
              <a:cs typeface="Consolas"/>
              <a:sym typeface="Consolas"/>
            </a:endParaRPr>
          </a:p>
        </p:txBody>
      </p:sp>
      <p:pic>
        <p:nvPicPr>
          <p:cNvPr id="292" name="Google Shape;292;p20"/>
          <p:cNvPicPr preferRelativeResize="0"/>
          <p:nvPr/>
        </p:nvPicPr>
        <p:blipFill rotWithShape="1">
          <a:blip r:embed="rId4">
            <a:alphaModFix/>
          </a:blip>
          <a:srcRect/>
          <a:stretch/>
        </p:blipFill>
        <p:spPr>
          <a:xfrm>
            <a:off x="7133935" y="3335330"/>
            <a:ext cx="1004400" cy="857880"/>
          </a:xfrm>
          <a:prstGeom prst="rect">
            <a:avLst/>
          </a:prstGeom>
          <a:noFill/>
          <a:ln w="9525" cap="flat" cmpd="sng">
            <a:solidFill>
              <a:srgbClr val="595959"/>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String | . indexOf() y .lastIndexOf()</a:t>
            </a:r>
            <a:endParaRPr/>
          </a:p>
        </p:txBody>
      </p:sp>
      <p:sp>
        <p:nvSpPr>
          <p:cNvPr id="298" name="Google Shape;298;p21"/>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b="1"/>
              <a:t>. indexOf(str)</a:t>
            </a:r>
            <a:r>
              <a:rPr lang="es" sz="1650"/>
              <a:t> devuelve la posición de la primera aparición de </a:t>
            </a:r>
            <a:r>
              <a:rPr lang="es" sz="1650" b="1"/>
              <a:t>str</a:t>
            </a:r>
            <a:r>
              <a:rPr lang="es" sz="1650"/>
              <a:t> dentro de la cadena, </a:t>
            </a:r>
            <a:r>
              <a:rPr lang="es" sz="1650" b="1"/>
              <a:t>.indexOf(str, from)</a:t>
            </a:r>
            <a:r>
              <a:rPr lang="es" sz="1650"/>
              <a:t> hace lo propio, pero a partir de la posición indicada por </a:t>
            </a:r>
            <a:r>
              <a:rPr lang="es" sz="1650" b="1"/>
              <a:t>from</a:t>
            </a:r>
            <a:r>
              <a:rPr lang="es" sz="1650"/>
              <a:t>. Y</a:t>
            </a:r>
            <a:r>
              <a:rPr lang="es" sz="1650" b="1"/>
              <a:t> .lastIndexOf(str, from)</a:t>
            </a:r>
            <a:r>
              <a:rPr lang="es" sz="1650"/>
              <a:t> devuelve el carácter ubicado a partir de la posición indicada por </a:t>
            </a:r>
            <a:r>
              <a:rPr lang="es" sz="1650" b="1"/>
              <a:t>from </a:t>
            </a:r>
            <a:r>
              <a:rPr lang="es" sz="1650"/>
              <a:t>pero partiendo desde el final: </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299" name="Google Shape;299;p21"/>
          <p:cNvSpPr/>
          <p:nvPr/>
        </p:nvSpPr>
        <p:spPr>
          <a:xfrm>
            <a:off x="1288050" y="2676675"/>
            <a:ext cx="6550500" cy="10146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cad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"hola como estas"</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write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cad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indexOf</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//Muestra “3” en el documento HTML</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write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cad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indexOf</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4</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//Muestra “13” en el documento HTML</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write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cad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lastIndexOf</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//Muestra “8” en el documento HTML</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write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cad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lastIndexOf</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7</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//Muestra “6” en el documento HTML</a:t>
            </a:r>
            <a:endParaRPr sz="1200" b="0" i="0" u="none" strike="noStrike" cap="none">
              <a:solidFill>
                <a:srgbClr val="000000"/>
              </a:solidFill>
              <a:latin typeface="Arial"/>
              <a:ea typeface="Arial"/>
              <a:cs typeface="Arial"/>
              <a:sym typeface="Arial"/>
            </a:endParaRPr>
          </a:p>
        </p:txBody>
      </p:sp>
      <p:sp>
        <p:nvSpPr>
          <p:cNvPr id="300" name="Google Shape;300;p21"/>
          <p:cNvSpPr txBox="1"/>
          <p:nvPr/>
        </p:nvSpPr>
        <p:spPr>
          <a:xfrm>
            <a:off x="1288050" y="3700325"/>
            <a:ext cx="65505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chemeClr val="dk2"/>
                </a:solidFill>
                <a:latin typeface="Montserrat"/>
                <a:ea typeface="Montserrat"/>
                <a:cs typeface="Montserrat"/>
                <a:sym typeface="Montserrat"/>
              </a:rPr>
              <a:t>En este ejemplo, </a:t>
            </a:r>
            <a:r>
              <a:rPr lang="es" sz="1200" b="1" i="0" u="none" strike="noStrike" cap="none">
                <a:solidFill>
                  <a:schemeClr val="dk2"/>
                </a:solidFill>
                <a:latin typeface="Montserrat"/>
                <a:ea typeface="Montserrat"/>
                <a:cs typeface="Montserrat"/>
                <a:sym typeface="Montserrat"/>
              </a:rPr>
              <a:t>IndexOf </a:t>
            </a:r>
            <a:r>
              <a:rPr lang="es" sz="1200" b="0" i="0" u="none" strike="noStrike" cap="none">
                <a:solidFill>
                  <a:schemeClr val="dk2"/>
                </a:solidFill>
                <a:latin typeface="Montserrat"/>
                <a:ea typeface="Montserrat"/>
                <a:cs typeface="Montserrat"/>
                <a:sym typeface="Montserrat"/>
              </a:rPr>
              <a:t>cuenta desde el principio de la cadena, si agregamos un valor más al método empieza a contar desde ese valor. En cambio, </a:t>
            </a:r>
            <a:r>
              <a:rPr lang="es" sz="1200" b="1" i="0" u="none" strike="noStrike" cap="none">
                <a:solidFill>
                  <a:schemeClr val="dk2"/>
                </a:solidFill>
                <a:latin typeface="Montserrat"/>
                <a:ea typeface="Montserrat"/>
                <a:cs typeface="Montserrat"/>
                <a:sym typeface="Montserrat"/>
              </a:rPr>
              <a:t>lastIndexOf </a:t>
            </a:r>
            <a:r>
              <a:rPr lang="es" sz="1200" b="0" i="0" u="none" strike="noStrike" cap="none">
                <a:solidFill>
                  <a:schemeClr val="dk2"/>
                </a:solidFill>
                <a:latin typeface="Montserrat"/>
                <a:ea typeface="Montserrat"/>
                <a:cs typeface="Montserrat"/>
                <a:sym typeface="Montserrat"/>
              </a:rPr>
              <a:t>cuenta desde el final de la cadena.</a:t>
            </a:r>
            <a:endParaRPr sz="1200" b="1"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String | Más métodos</a:t>
            </a:r>
            <a:endParaRPr/>
          </a:p>
        </p:txBody>
      </p:sp>
      <p:sp>
        <p:nvSpPr>
          <p:cNvPr id="306" name="Google Shape;306;p22"/>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El objeto String posee una gran cantidad de métodos. Veamos algunos más:</a:t>
            </a:r>
            <a:endParaRPr sz="1650"/>
          </a:p>
          <a:p>
            <a:pPr marL="0" lvl="0" indent="0" algn="l" rtl="0">
              <a:lnSpc>
                <a:spcPct val="115000"/>
              </a:lnSpc>
              <a:spcBef>
                <a:spcPts val="1200"/>
              </a:spcBef>
              <a:spcAft>
                <a:spcPts val="1200"/>
              </a:spcAft>
              <a:buSzPts val="1800"/>
              <a:buNone/>
            </a:pPr>
            <a:endParaRPr sz="1650"/>
          </a:p>
        </p:txBody>
      </p:sp>
      <p:graphicFrame>
        <p:nvGraphicFramePr>
          <p:cNvPr id="307" name="Google Shape;307;p22"/>
          <p:cNvGraphicFramePr/>
          <p:nvPr/>
        </p:nvGraphicFramePr>
        <p:xfrm>
          <a:off x="865970" y="1729150"/>
          <a:ext cx="7412050" cy="2612200"/>
        </p:xfrm>
        <a:graphic>
          <a:graphicData uri="http://schemas.openxmlformats.org/drawingml/2006/table">
            <a:tbl>
              <a:tblPr>
                <a:noFill/>
                <a:tableStyleId>{C12D04CD-5664-40D3-BC7D-748FF1D72070}</a:tableStyleId>
              </a:tblPr>
              <a:tblGrid>
                <a:gridCol w="2055600">
                  <a:extLst>
                    <a:ext uri="{9D8B030D-6E8A-4147-A177-3AD203B41FA5}">
                      <a16:colId xmlns:a16="http://schemas.microsoft.com/office/drawing/2014/main" val="20000"/>
                    </a:ext>
                  </a:extLst>
                </a:gridCol>
                <a:gridCol w="5356450">
                  <a:extLst>
                    <a:ext uri="{9D8B030D-6E8A-4147-A177-3AD203B41FA5}">
                      <a16:colId xmlns:a16="http://schemas.microsoft.com/office/drawing/2014/main" val="20001"/>
                    </a:ext>
                  </a:extLst>
                </a:gridCol>
              </a:tblGrid>
              <a:tr h="326525">
                <a:tc>
                  <a:txBody>
                    <a:bodyPr/>
                    <a:lstStyle/>
                    <a:p>
                      <a:pPr marL="0" marR="0" lvl="0" indent="0" algn="ctr"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Método</a:t>
                      </a:r>
                      <a:endParaRPr sz="1200" b="0" u="none" strike="noStrike" cap="none">
                        <a:latin typeface="Arial"/>
                        <a:ea typeface="Arial"/>
                        <a:cs typeface="Arial"/>
                        <a:sym typeface="Arial"/>
                      </a:endParaRPr>
                    </a:p>
                  </a:txBody>
                  <a:tcPr marL="75950" marR="75950" marT="45725" marB="457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solidFill>
                      <a:srgbClr val="F8C823"/>
                    </a:solidFill>
                  </a:tcPr>
                </a:tc>
                <a:tc>
                  <a:txBody>
                    <a:bodyPr/>
                    <a:lstStyle/>
                    <a:p>
                      <a:pPr marL="0" marR="0" lvl="0" indent="0" algn="ctr"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Descripción</a:t>
                      </a:r>
                      <a:endParaRPr sz="1200" b="0" u="none" strike="noStrike" cap="none">
                        <a:latin typeface="Arial"/>
                        <a:ea typeface="Arial"/>
                        <a:cs typeface="Arial"/>
                        <a:sym typeface="Arial"/>
                      </a:endParaRPr>
                    </a:p>
                  </a:txBody>
                  <a:tcPr marL="75950" marR="75950" marT="45725" marB="457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solidFill>
                      <a:srgbClr val="F8C823"/>
                    </a:solidFill>
                  </a:tcPr>
                </a:tc>
                <a:extLst>
                  <a:ext uri="{0D108BD9-81ED-4DB2-BD59-A6C34878D82A}">
                    <a16:rowId xmlns:a16="http://schemas.microsoft.com/office/drawing/2014/main" val="10000"/>
                  </a:ext>
                </a:extLst>
              </a:tr>
              <a:tr h="326525">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 .repeat(n) </a:t>
                      </a:r>
                      <a:endParaRPr sz="1200" b="0" u="none" strike="noStrike" cap="none">
                        <a:latin typeface="Arial"/>
                        <a:ea typeface="Arial"/>
                        <a:cs typeface="Arial"/>
                        <a:sym typeface="Arial"/>
                      </a:endParaRPr>
                    </a:p>
                  </a:txBody>
                  <a:tcPr marL="75950" marR="75950" marT="45725" marB="457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rgbClr val="000000"/>
                          </a:solidFill>
                          <a:latin typeface="Montserrat"/>
                          <a:ea typeface="Montserrat"/>
                          <a:cs typeface="Montserrat"/>
                          <a:sym typeface="Montserrat"/>
                        </a:rPr>
                        <a:t>Devuelve el texto de la variable repetido </a:t>
                      </a:r>
                      <a:r>
                        <a:rPr lang="es" sz="1200" b="1" u="none" strike="noStrike" cap="none">
                          <a:solidFill>
                            <a:srgbClr val="000000"/>
                          </a:solidFill>
                          <a:latin typeface="Montserrat"/>
                          <a:ea typeface="Montserrat"/>
                          <a:cs typeface="Montserrat"/>
                          <a:sym typeface="Montserrat"/>
                        </a:rPr>
                        <a:t>n</a:t>
                      </a:r>
                      <a:r>
                        <a:rPr lang="es" sz="1200" b="0" u="none" strike="noStrike" cap="none">
                          <a:solidFill>
                            <a:srgbClr val="000000"/>
                          </a:solidFill>
                          <a:latin typeface="Montserrat"/>
                          <a:ea typeface="Montserrat"/>
                          <a:cs typeface="Montserrat"/>
                          <a:sym typeface="Montserrat"/>
                        </a:rPr>
                        <a:t> veces.</a:t>
                      </a:r>
                      <a:endParaRPr sz="1200" b="0" u="none" strike="noStrike" cap="none">
                        <a:latin typeface="Arial"/>
                        <a:ea typeface="Arial"/>
                        <a:cs typeface="Arial"/>
                        <a:sym typeface="Arial"/>
                      </a:endParaRPr>
                    </a:p>
                  </a:txBody>
                  <a:tcPr marL="75950" marR="75950" marT="45725" marB="457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1"/>
                  </a:ext>
                </a:extLst>
              </a:tr>
              <a:tr h="326525">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 .toLowerCase()</a:t>
                      </a:r>
                      <a:endParaRPr sz="1200" b="0" u="none" strike="noStrike" cap="none">
                        <a:latin typeface="Arial"/>
                        <a:ea typeface="Arial"/>
                        <a:cs typeface="Arial"/>
                        <a:sym typeface="Arial"/>
                      </a:endParaRPr>
                    </a:p>
                  </a:txBody>
                  <a:tcPr marL="75950" marR="75950" marT="45725" marB="457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rgbClr val="000000"/>
                          </a:solidFill>
                          <a:latin typeface="Montserrat"/>
                          <a:ea typeface="Montserrat"/>
                          <a:cs typeface="Montserrat"/>
                          <a:sym typeface="Montserrat"/>
                        </a:rPr>
                        <a:t>Devuelve el texto de la variable en minúsculas.</a:t>
                      </a:r>
                      <a:endParaRPr sz="1200" b="0" u="none" strike="noStrike" cap="none">
                        <a:latin typeface="Arial"/>
                        <a:ea typeface="Arial"/>
                        <a:cs typeface="Arial"/>
                        <a:sym typeface="Arial"/>
                      </a:endParaRPr>
                    </a:p>
                  </a:txBody>
                  <a:tcPr marL="75950" marR="75950" marT="45725" marB="457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2"/>
                  </a:ext>
                </a:extLst>
              </a:tr>
              <a:tr h="326525">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 .toUpperCase()</a:t>
                      </a:r>
                      <a:endParaRPr sz="1200" b="0" u="none" strike="noStrike" cap="none">
                        <a:latin typeface="Arial"/>
                        <a:ea typeface="Arial"/>
                        <a:cs typeface="Arial"/>
                        <a:sym typeface="Arial"/>
                      </a:endParaRPr>
                    </a:p>
                  </a:txBody>
                  <a:tcPr marL="75950" marR="75950" marT="45725" marB="457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rgbClr val="000000"/>
                          </a:solidFill>
                          <a:latin typeface="Montserrat"/>
                          <a:ea typeface="Montserrat"/>
                          <a:cs typeface="Montserrat"/>
                          <a:sym typeface="Montserrat"/>
                        </a:rPr>
                        <a:t>Devuelve el texto de la variable en mayúsculas.</a:t>
                      </a:r>
                      <a:endParaRPr sz="1200" b="0" u="none" strike="noStrike" cap="none">
                        <a:latin typeface="Arial"/>
                        <a:ea typeface="Arial"/>
                        <a:cs typeface="Arial"/>
                        <a:sym typeface="Arial"/>
                      </a:endParaRPr>
                    </a:p>
                  </a:txBody>
                  <a:tcPr marL="75950" marR="75950" marT="45725" marB="457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3"/>
                  </a:ext>
                </a:extLst>
              </a:tr>
              <a:tr h="326525">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 .trim()</a:t>
                      </a:r>
                      <a:endParaRPr sz="1200" b="0" u="none" strike="noStrike" cap="none">
                        <a:latin typeface="Arial"/>
                        <a:ea typeface="Arial"/>
                        <a:cs typeface="Arial"/>
                        <a:sym typeface="Arial"/>
                      </a:endParaRPr>
                    </a:p>
                  </a:txBody>
                  <a:tcPr marL="75950" marR="75950" marT="45725" marB="457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rgbClr val="000000"/>
                          </a:solidFill>
                          <a:latin typeface="Montserrat"/>
                          <a:ea typeface="Montserrat"/>
                          <a:cs typeface="Montserrat"/>
                          <a:sym typeface="Montserrat"/>
                        </a:rPr>
                        <a:t>Devuelve el texto sin espacios a la izquierda y derecha.</a:t>
                      </a:r>
                      <a:endParaRPr sz="1200" b="0" u="none" strike="noStrike" cap="none">
                        <a:latin typeface="Arial"/>
                        <a:ea typeface="Arial"/>
                        <a:cs typeface="Arial"/>
                        <a:sym typeface="Arial"/>
                      </a:endParaRPr>
                    </a:p>
                  </a:txBody>
                  <a:tcPr marL="75950" marR="75950" marT="45725" marB="457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4"/>
                  </a:ext>
                </a:extLst>
              </a:tr>
              <a:tr h="326525">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 .replace(str, newstr)</a:t>
                      </a:r>
                      <a:endParaRPr sz="1200" b="0" u="none" strike="noStrike" cap="none">
                        <a:latin typeface="Arial"/>
                        <a:ea typeface="Arial"/>
                        <a:cs typeface="Arial"/>
                        <a:sym typeface="Arial"/>
                      </a:endParaRPr>
                    </a:p>
                  </a:txBody>
                  <a:tcPr marL="75950" marR="75950" marT="45725" marB="457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rgbClr val="000000"/>
                          </a:solidFill>
                          <a:latin typeface="Montserrat"/>
                          <a:ea typeface="Montserrat"/>
                          <a:cs typeface="Montserrat"/>
                          <a:sym typeface="Montserrat"/>
                        </a:rPr>
                        <a:t>Reemplaza la primera aparición del texto </a:t>
                      </a:r>
                      <a:r>
                        <a:rPr lang="es" sz="1200" b="1" u="none" strike="noStrike" cap="none">
                          <a:solidFill>
                            <a:srgbClr val="000000"/>
                          </a:solidFill>
                          <a:latin typeface="Montserrat"/>
                          <a:ea typeface="Montserrat"/>
                          <a:cs typeface="Montserrat"/>
                          <a:sym typeface="Montserrat"/>
                        </a:rPr>
                        <a:t>str</a:t>
                      </a:r>
                      <a:r>
                        <a:rPr lang="es" sz="1200" b="0" u="none" strike="noStrike" cap="none">
                          <a:solidFill>
                            <a:srgbClr val="000000"/>
                          </a:solidFill>
                          <a:latin typeface="Montserrat"/>
                          <a:ea typeface="Montserrat"/>
                          <a:cs typeface="Montserrat"/>
                          <a:sym typeface="Montserrat"/>
                        </a:rPr>
                        <a:t> por </a:t>
                      </a:r>
                      <a:r>
                        <a:rPr lang="es" sz="1200" b="1" u="none" strike="noStrike" cap="none">
                          <a:solidFill>
                            <a:srgbClr val="000000"/>
                          </a:solidFill>
                          <a:latin typeface="Montserrat"/>
                          <a:ea typeface="Montserrat"/>
                          <a:cs typeface="Montserrat"/>
                          <a:sym typeface="Montserrat"/>
                        </a:rPr>
                        <a:t>newstr</a:t>
                      </a:r>
                      <a:r>
                        <a:rPr lang="es" sz="1200" b="0" u="none" strike="noStrike" cap="none">
                          <a:solidFill>
                            <a:srgbClr val="000000"/>
                          </a:solidFill>
                          <a:latin typeface="Montserrat"/>
                          <a:ea typeface="Montserrat"/>
                          <a:cs typeface="Montserrat"/>
                          <a:sym typeface="Montserrat"/>
                        </a:rPr>
                        <a:t>.</a:t>
                      </a:r>
                      <a:endParaRPr sz="1200" b="0" u="none" strike="noStrike" cap="none">
                        <a:latin typeface="Arial"/>
                        <a:ea typeface="Arial"/>
                        <a:cs typeface="Arial"/>
                        <a:sym typeface="Arial"/>
                      </a:endParaRPr>
                    </a:p>
                  </a:txBody>
                  <a:tcPr marL="75950" marR="75950" marT="45725" marB="457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5"/>
                  </a:ext>
                </a:extLst>
              </a:tr>
              <a:tr h="326525">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 .substr(ini, len)</a:t>
                      </a:r>
                      <a:endParaRPr sz="1200" b="0" u="none" strike="noStrike" cap="none">
                        <a:latin typeface="Arial"/>
                        <a:ea typeface="Arial"/>
                        <a:cs typeface="Arial"/>
                        <a:sym typeface="Arial"/>
                      </a:endParaRPr>
                    </a:p>
                  </a:txBody>
                  <a:tcPr marL="75950" marR="75950" marT="45725" marB="457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rgbClr val="000000"/>
                          </a:solidFill>
                          <a:latin typeface="Montserrat"/>
                          <a:ea typeface="Montserrat"/>
                          <a:cs typeface="Montserrat"/>
                          <a:sym typeface="Montserrat"/>
                        </a:rPr>
                        <a:t>Devuelve el subtexto desde la posición </a:t>
                      </a:r>
                      <a:r>
                        <a:rPr lang="es" sz="1200" b="1" u="none" strike="noStrike" cap="none">
                          <a:solidFill>
                            <a:srgbClr val="000000"/>
                          </a:solidFill>
                          <a:latin typeface="Montserrat"/>
                          <a:ea typeface="Montserrat"/>
                          <a:cs typeface="Montserrat"/>
                          <a:sym typeface="Montserrat"/>
                        </a:rPr>
                        <a:t>ini </a:t>
                      </a:r>
                      <a:r>
                        <a:rPr lang="es" sz="1200" b="0" u="none" strike="noStrike" cap="none">
                          <a:solidFill>
                            <a:srgbClr val="000000"/>
                          </a:solidFill>
                          <a:latin typeface="Montserrat"/>
                          <a:ea typeface="Montserrat"/>
                          <a:cs typeface="Montserrat"/>
                          <a:sym typeface="Montserrat"/>
                        </a:rPr>
                        <a:t>hasta </a:t>
                      </a:r>
                      <a:r>
                        <a:rPr lang="es" sz="1200" b="1" u="none" strike="noStrike" cap="none">
                          <a:solidFill>
                            <a:srgbClr val="000000"/>
                          </a:solidFill>
                          <a:latin typeface="Montserrat"/>
                          <a:ea typeface="Montserrat"/>
                          <a:cs typeface="Montserrat"/>
                          <a:sym typeface="Montserrat"/>
                        </a:rPr>
                        <a:t>ini+len</a:t>
                      </a:r>
                      <a:r>
                        <a:rPr lang="es" sz="1200" b="0" u="none" strike="noStrike" cap="none">
                          <a:solidFill>
                            <a:srgbClr val="000000"/>
                          </a:solidFill>
                          <a:latin typeface="Montserrat"/>
                          <a:ea typeface="Montserrat"/>
                          <a:cs typeface="Montserrat"/>
                          <a:sym typeface="Montserrat"/>
                        </a:rPr>
                        <a:t>.</a:t>
                      </a:r>
                      <a:endParaRPr sz="1200" b="0" u="none" strike="noStrike" cap="none">
                        <a:latin typeface="Arial"/>
                        <a:ea typeface="Arial"/>
                        <a:cs typeface="Arial"/>
                        <a:sym typeface="Arial"/>
                      </a:endParaRPr>
                    </a:p>
                  </a:txBody>
                  <a:tcPr marL="75950" marR="75950" marT="45725" marB="457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6"/>
                  </a:ext>
                </a:extLst>
              </a:tr>
              <a:tr h="326525">
                <a:tc>
                  <a:txBody>
                    <a:bodyPr/>
                    <a:lstStyle/>
                    <a:p>
                      <a:pPr marL="0" marR="0" lvl="0" indent="0" algn="l" rtl="0">
                        <a:lnSpc>
                          <a:spcPct val="100000"/>
                        </a:lnSpc>
                        <a:spcBef>
                          <a:spcPts val="0"/>
                        </a:spcBef>
                        <a:spcAft>
                          <a:spcPts val="0"/>
                        </a:spcAft>
                        <a:buClr>
                          <a:srgbClr val="000000"/>
                        </a:buClr>
                        <a:buSzPts val="1200"/>
                        <a:buFont typeface="Montserrat"/>
                        <a:buNone/>
                      </a:pPr>
                      <a:r>
                        <a:rPr lang="es" sz="1200" b="1" u="none" strike="noStrike" cap="none">
                          <a:solidFill>
                            <a:srgbClr val="000000"/>
                          </a:solidFill>
                          <a:latin typeface="Montserrat"/>
                          <a:ea typeface="Montserrat"/>
                          <a:cs typeface="Montserrat"/>
                          <a:sym typeface="Montserrat"/>
                        </a:rPr>
                        <a:t> .substring(ini, end)</a:t>
                      </a:r>
                      <a:endParaRPr sz="1200" b="0" u="none" strike="noStrike" cap="none">
                        <a:latin typeface="Arial"/>
                        <a:ea typeface="Arial"/>
                        <a:cs typeface="Arial"/>
                        <a:sym typeface="Arial"/>
                      </a:endParaRPr>
                    </a:p>
                  </a:txBody>
                  <a:tcPr marL="75950" marR="75950" marT="45725" marB="457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Montserrat"/>
                        <a:buNone/>
                      </a:pPr>
                      <a:r>
                        <a:rPr lang="es" sz="1200" b="0" u="none" strike="noStrike" cap="none">
                          <a:solidFill>
                            <a:srgbClr val="000000"/>
                          </a:solidFill>
                          <a:latin typeface="Montserrat"/>
                          <a:ea typeface="Montserrat"/>
                          <a:cs typeface="Montserrat"/>
                          <a:sym typeface="Montserrat"/>
                        </a:rPr>
                        <a:t>Devuelve el subtexto desde la posición </a:t>
                      </a:r>
                      <a:r>
                        <a:rPr lang="es" sz="1200" b="1" u="none" strike="noStrike" cap="none">
                          <a:solidFill>
                            <a:srgbClr val="000000"/>
                          </a:solidFill>
                          <a:latin typeface="Montserrat"/>
                          <a:ea typeface="Montserrat"/>
                          <a:cs typeface="Montserrat"/>
                          <a:sym typeface="Montserrat"/>
                        </a:rPr>
                        <a:t>ini</a:t>
                      </a:r>
                      <a:r>
                        <a:rPr lang="es" sz="1200" b="0" u="none" strike="noStrike" cap="none">
                          <a:solidFill>
                            <a:srgbClr val="000000"/>
                          </a:solidFill>
                          <a:latin typeface="Montserrat"/>
                          <a:ea typeface="Montserrat"/>
                          <a:cs typeface="Montserrat"/>
                          <a:sym typeface="Montserrat"/>
                        </a:rPr>
                        <a:t> hasta </a:t>
                      </a:r>
                      <a:r>
                        <a:rPr lang="es" sz="1200" b="1" u="none" strike="noStrike" cap="none">
                          <a:solidFill>
                            <a:srgbClr val="000000"/>
                          </a:solidFill>
                          <a:latin typeface="Montserrat"/>
                          <a:ea typeface="Montserrat"/>
                          <a:cs typeface="Montserrat"/>
                          <a:sym typeface="Montserrat"/>
                        </a:rPr>
                        <a:t>end</a:t>
                      </a:r>
                      <a:r>
                        <a:rPr lang="es" sz="1200" b="0" u="none" strike="noStrike" cap="none">
                          <a:solidFill>
                            <a:srgbClr val="000000"/>
                          </a:solidFill>
                          <a:latin typeface="Montserrat"/>
                          <a:ea typeface="Montserrat"/>
                          <a:cs typeface="Montserrat"/>
                          <a:sym typeface="Montserrat"/>
                        </a:rPr>
                        <a:t>.</a:t>
                      </a:r>
                      <a:endParaRPr sz="1200" b="0" u="none" strike="noStrike" cap="none">
                        <a:latin typeface="Arial"/>
                        <a:ea typeface="Arial"/>
                        <a:cs typeface="Arial"/>
                        <a:sym typeface="Arial"/>
                      </a:endParaRPr>
                    </a:p>
                  </a:txBody>
                  <a:tcPr marL="75950" marR="75950" marT="45725" marB="457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311"/>
        <p:cNvGrpSpPr/>
        <p:nvPr/>
      </p:nvGrpSpPr>
      <p:grpSpPr>
        <a:xfrm>
          <a:off x="0" y="0"/>
          <a:ext cx="0" cy="0"/>
          <a:chOff x="0" y="0"/>
          <a:chExt cx="0" cy="0"/>
        </a:xfrm>
      </p:grpSpPr>
      <p:sp>
        <p:nvSpPr>
          <p:cNvPr id="312" name="Google Shape;312;p2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String | repeat(n), toLowerCase() y toUpperCase()</a:t>
            </a:r>
            <a:endParaRPr/>
          </a:p>
        </p:txBody>
      </p:sp>
      <p:sp>
        <p:nvSpPr>
          <p:cNvPr id="313" name="Google Shape;313;p23"/>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650" b="1"/>
              <a:t>repeat(n) </a:t>
            </a:r>
            <a:r>
              <a:rPr lang="es" sz="1650"/>
              <a:t>repite n veces la cadena de texto:</a:t>
            </a:r>
            <a:endParaRPr sz="1650"/>
          </a:p>
          <a:p>
            <a:pPr marL="0" lvl="0" indent="0" algn="l" rtl="0">
              <a:lnSpc>
                <a:spcPct val="115000"/>
              </a:lnSpc>
              <a:spcBef>
                <a:spcPts val="1200"/>
              </a:spcBef>
              <a:spcAft>
                <a:spcPts val="0"/>
              </a:spcAft>
              <a:buClr>
                <a:schemeClr val="dk1"/>
              </a:buClr>
              <a:buSzPts val="1100"/>
              <a:buFont typeface="Arial"/>
              <a:buNone/>
            </a:pPr>
            <a:endParaRPr sz="1650"/>
          </a:p>
          <a:p>
            <a:pPr marL="0" lvl="0" indent="0" algn="l" rtl="0">
              <a:lnSpc>
                <a:spcPct val="115000"/>
              </a:lnSpc>
              <a:spcBef>
                <a:spcPts val="1200"/>
              </a:spcBef>
              <a:spcAft>
                <a:spcPts val="1200"/>
              </a:spcAft>
              <a:buSzPts val="1800"/>
              <a:buNone/>
            </a:pPr>
            <a:endParaRPr sz="1650"/>
          </a:p>
        </p:txBody>
      </p:sp>
      <p:sp>
        <p:nvSpPr>
          <p:cNvPr id="314" name="Google Shape;314;p23"/>
          <p:cNvSpPr/>
          <p:nvPr/>
        </p:nvSpPr>
        <p:spPr>
          <a:xfrm>
            <a:off x="565275" y="1738355"/>
            <a:ext cx="3668100" cy="5727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74DED"/>
              </a:buClr>
              <a:buSzPts val="1400"/>
              <a:buFont typeface="Consolas"/>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cad</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"Aprendiendo JavaScript "</a:t>
            </a:r>
            <a:endParaRPr sz="1200" b="0" i="0" u="none" strike="noStrike" cap="none">
              <a:solidFill>
                <a:srgbClr val="F39C12"/>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write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cad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repeat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p:txBody>
      </p:sp>
      <p:sp>
        <p:nvSpPr>
          <p:cNvPr id="315" name="Google Shape;315;p23"/>
          <p:cNvSpPr txBox="1"/>
          <p:nvPr/>
        </p:nvSpPr>
        <p:spPr>
          <a:xfrm>
            <a:off x="420600" y="2689700"/>
            <a:ext cx="8285400" cy="730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Los otros dos métodos convierten a mayúsculas (</a:t>
            </a:r>
            <a:r>
              <a:rPr lang="es" sz="1650" b="1" i="0" u="none" strike="noStrike" cap="none">
                <a:solidFill>
                  <a:schemeClr val="dk2"/>
                </a:solidFill>
                <a:latin typeface="Montserrat"/>
                <a:ea typeface="Montserrat"/>
                <a:cs typeface="Montserrat"/>
                <a:sym typeface="Montserrat"/>
              </a:rPr>
              <a:t>toUpperCase</a:t>
            </a:r>
            <a:r>
              <a:rPr lang="es" sz="1650" b="0" i="0" u="none" strike="noStrike" cap="none">
                <a:solidFill>
                  <a:schemeClr val="dk2"/>
                </a:solidFill>
                <a:latin typeface="Montserrat"/>
                <a:ea typeface="Montserrat"/>
                <a:cs typeface="Montserrat"/>
                <a:sym typeface="Montserrat"/>
              </a:rPr>
              <a:t>) y minúsculas (</a:t>
            </a:r>
            <a:r>
              <a:rPr lang="es" sz="1650" b="1" i="0" u="none" strike="noStrike" cap="none">
                <a:solidFill>
                  <a:schemeClr val="dk2"/>
                </a:solidFill>
                <a:latin typeface="Montserrat"/>
                <a:ea typeface="Montserrat"/>
                <a:cs typeface="Montserrat"/>
                <a:sym typeface="Montserrat"/>
              </a:rPr>
              <a:t>toLowerCase</a:t>
            </a:r>
            <a:r>
              <a:rPr lang="es" sz="1650" b="0" i="0" u="none" strike="noStrike" cap="none">
                <a:solidFill>
                  <a:schemeClr val="dk2"/>
                </a:solidFill>
                <a:latin typeface="Montserrat"/>
                <a:ea typeface="Montserrat"/>
                <a:cs typeface="Montserrat"/>
                <a:sym typeface="Montserrat"/>
              </a:rPr>
              <a:t>) una cadena de texto:</a:t>
            </a:r>
            <a:endParaRPr sz="1650" b="0" i="0" u="none" strike="noStrike" cap="none">
              <a:solidFill>
                <a:schemeClr val="dk2"/>
              </a:solidFill>
              <a:latin typeface="Montserrat"/>
              <a:ea typeface="Montserrat"/>
              <a:cs typeface="Montserrat"/>
              <a:sym typeface="Montserrat"/>
            </a:endParaRPr>
          </a:p>
        </p:txBody>
      </p:sp>
      <p:sp>
        <p:nvSpPr>
          <p:cNvPr id="316" name="Google Shape;316;p23"/>
          <p:cNvSpPr/>
          <p:nvPr/>
        </p:nvSpPr>
        <p:spPr>
          <a:xfrm>
            <a:off x="2042649" y="3595425"/>
            <a:ext cx="3150300" cy="7866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74DED"/>
              </a:buClr>
              <a:buSzPts val="1400"/>
              <a:buFont typeface="Consolas"/>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cad</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"Aprendiendo JavaScript "</a:t>
            </a:r>
            <a:endParaRPr sz="1200" b="0" i="0" u="none" strike="noStrike" cap="none">
              <a:solidFill>
                <a:srgbClr val="F39C12"/>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write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cad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toLowerCase</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write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cad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toUpperCase</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p:txBody>
      </p:sp>
      <p:pic>
        <p:nvPicPr>
          <p:cNvPr id="317" name="Google Shape;317;p23"/>
          <p:cNvPicPr preferRelativeResize="0"/>
          <p:nvPr/>
        </p:nvPicPr>
        <p:blipFill rotWithShape="1">
          <a:blip r:embed="rId3">
            <a:alphaModFix/>
          </a:blip>
          <a:srcRect/>
          <a:stretch/>
        </p:blipFill>
        <p:spPr>
          <a:xfrm>
            <a:off x="5262111" y="3600830"/>
            <a:ext cx="1839240" cy="775800"/>
          </a:xfrm>
          <a:prstGeom prst="rect">
            <a:avLst/>
          </a:prstGeom>
          <a:noFill/>
          <a:ln w="9525" cap="flat" cmpd="sng">
            <a:solidFill>
              <a:schemeClr val="lt1"/>
            </a:solidFill>
            <a:prstDash val="solid"/>
            <a:round/>
            <a:headEnd type="none" w="sm" len="sm"/>
            <a:tailEnd type="none" w="sm" len="sm"/>
          </a:ln>
        </p:spPr>
      </p:pic>
      <p:pic>
        <p:nvPicPr>
          <p:cNvPr id="318" name="Google Shape;318;p23"/>
          <p:cNvPicPr preferRelativeResize="0"/>
          <p:nvPr/>
        </p:nvPicPr>
        <p:blipFill rotWithShape="1">
          <a:blip r:embed="rId4">
            <a:alphaModFix/>
          </a:blip>
          <a:srcRect/>
          <a:stretch/>
        </p:blipFill>
        <p:spPr>
          <a:xfrm>
            <a:off x="2215385" y="2212960"/>
            <a:ext cx="6295319" cy="40104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322"/>
        <p:cNvGrpSpPr/>
        <p:nvPr/>
      </p:nvGrpSpPr>
      <p:grpSpPr>
        <a:xfrm>
          <a:off x="0" y="0"/>
          <a:ext cx="0" cy="0"/>
          <a:chOff x="0" y="0"/>
          <a:chExt cx="0" cy="0"/>
        </a:xfrm>
      </p:grpSpPr>
      <p:sp>
        <p:nvSpPr>
          <p:cNvPr id="323" name="Google Shape;323;p2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String | trim() y replace(str, newstr)</a:t>
            </a:r>
            <a:endParaRPr/>
          </a:p>
        </p:txBody>
      </p:sp>
      <p:sp>
        <p:nvSpPr>
          <p:cNvPr id="324" name="Google Shape;324;p2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b="1"/>
              <a:t>trim()</a:t>
            </a:r>
            <a:r>
              <a:rPr lang="es" sz="1650"/>
              <a:t> elimina los espacios al inicio y al final de la cadena:</a:t>
            </a:r>
            <a:endParaRPr sz="1650"/>
          </a:p>
        </p:txBody>
      </p:sp>
      <p:sp>
        <p:nvSpPr>
          <p:cNvPr id="325" name="Google Shape;325;p24"/>
          <p:cNvSpPr/>
          <p:nvPr/>
        </p:nvSpPr>
        <p:spPr>
          <a:xfrm>
            <a:off x="1072375" y="1738350"/>
            <a:ext cx="3894000" cy="5727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74DED"/>
              </a:buClr>
              <a:buSzPts val="1400"/>
              <a:buFont typeface="Consolas"/>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cad2</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       Texto de ejemplo"</a:t>
            </a:r>
            <a:endParaRPr sz="1200" b="0" i="0" u="none" strike="noStrike" cap="none">
              <a:solidFill>
                <a:srgbClr val="F39C12"/>
              </a:solidFill>
              <a:latin typeface="Consolas"/>
              <a:ea typeface="Consolas"/>
              <a:cs typeface="Consolas"/>
              <a:sym typeface="Consolas"/>
            </a:endParaRPr>
          </a:p>
          <a:p>
            <a:pPr marL="0" marR="0" lvl="0" indent="0" algn="l" rtl="0">
              <a:lnSpc>
                <a:spcPct val="100000"/>
              </a:lnSpc>
              <a:spcBef>
                <a:spcPts val="0"/>
              </a:spcBef>
              <a:spcAft>
                <a:spcPts val="0"/>
              </a:spcAft>
              <a:buClr>
                <a:srgbClr val="FFE66D"/>
              </a:buClr>
              <a:buSzPts val="1400"/>
              <a:buFont typeface="Consolas"/>
              <a:buNone/>
            </a:pPr>
            <a:r>
              <a:rPr lang="es" sz="1200" b="0" i="0" u="none" strike="noStrike" cap="none">
                <a:solidFill>
                  <a:srgbClr val="FFE66D"/>
                </a:solidFill>
                <a:latin typeface="Consolas"/>
                <a:ea typeface="Consolas"/>
                <a:cs typeface="Consolas"/>
                <a:sym typeface="Consolas"/>
              </a:rPr>
              <a:t>alert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cad2</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trim</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p:txBody>
      </p:sp>
      <p:sp>
        <p:nvSpPr>
          <p:cNvPr id="326" name="Google Shape;326;p24"/>
          <p:cNvSpPr txBox="1"/>
          <p:nvPr/>
        </p:nvSpPr>
        <p:spPr>
          <a:xfrm>
            <a:off x="420600" y="2689700"/>
            <a:ext cx="8285400" cy="4386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650"/>
              <a:buFont typeface="Arial"/>
              <a:buNone/>
            </a:pPr>
            <a:r>
              <a:rPr lang="es" sz="1650" b="1" i="0" u="none" strike="noStrike" cap="none">
                <a:solidFill>
                  <a:schemeClr val="dk2"/>
                </a:solidFill>
                <a:latin typeface="Montserrat"/>
                <a:ea typeface="Montserrat"/>
                <a:cs typeface="Montserrat"/>
                <a:sym typeface="Montserrat"/>
              </a:rPr>
              <a:t>replace(str, newstr)</a:t>
            </a:r>
            <a:r>
              <a:rPr lang="es" sz="1650" b="0" i="0" u="none" strike="noStrike" cap="none">
                <a:solidFill>
                  <a:schemeClr val="dk2"/>
                </a:solidFill>
                <a:latin typeface="Montserrat"/>
                <a:ea typeface="Montserrat"/>
                <a:cs typeface="Montserrat"/>
                <a:sym typeface="Montserrat"/>
              </a:rPr>
              <a:t> sustituye las apariciones de </a:t>
            </a:r>
            <a:r>
              <a:rPr lang="es" sz="1650" b="1" i="0" u="none" strike="noStrike" cap="none">
                <a:solidFill>
                  <a:schemeClr val="dk2"/>
                </a:solidFill>
                <a:latin typeface="Montserrat"/>
                <a:ea typeface="Montserrat"/>
                <a:cs typeface="Montserrat"/>
                <a:sym typeface="Montserrat"/>
              </a:rPr>
              <a:t>str</a:t>
            </a:r>
            <a:r>
              <a:rPr lang="es" sz="1650" b="0" i="0" u="none" strike="noStrike" cap="none">
                <a:solidFill>
                  <a:schemeClr val="dk2"/>
                </a:solidFill>
                <a:latin typeface="Montserrat"/>
                <a:ea typeface="Montserrat"/>
                <a:cs typeface="Montserrat"/>
                <a:sym typeface="Montserrat"/>
              </a:rPr>
              <a:t> por </a:t>
            </a:r>
            <a:r>
              <a:rPr lang="es" sz="1650" b="1" i="0" u="none" strike="noStrike" cap="none">
                <a:solidFill>
                  <a:schemeClr val="dk2"/>
                </a:solidFill>
                <a:latin typeface="Montserrat"/>
                <a:ea typeface="Montserrat"/>
                <a:cs typeface="Montserrat"/>
                <a:sym typeface="Montserrat"/>
              </a:rPr>
              <a:t>newstr</a:t>
            </a:r>
            <a:r>
              <a:rPr lang="es" sz="1650" b="0" i="0" u="none" strike="noStrike" cap="none">
                <a:solidFill>
                  <a:schemeClr val="dk2"/>
                </a:solidFill>
                <a:latin typeface="Montserrat"/>
                <a:ea typeface="Montserrat"/>
                <a:cs typeface="Montserrat"/>
                <a:sym typeface="Montserrat"/>
              </a:rPr>
              <a:t>:</a:t>
            </a:r>
            <a:endParaRPr sz="1650" b="0" i="0" u="none" strike="noStrike" cap="none">
              <a:solidFill>
                <a:schemeClr val="dk2"/>
              </a:solidFill>
              <a:latin typeface="Montserrat"/>
              <a:ea typeface="Montserrat"/>
              <a:cs typeface="Montserrat"/>
              <a:sym typeface="Montserrat"/>
            </a:endParaRPr>
          </a:p>
        </p:txBody>
      </p:sp>
      <p:sp>
        <p:nvSpPr>
          <p:cNvPr id="327" name="Google Shape;327;p24"/>
          <p:cNvSpPr/>
          <p:nvPr/>
        </p:nvSpPr>
        <p:spPr>
          <a:xfrm>
            <a:off x="1883575" y="3223200"/>
            <a:ext cx="5376900" cy="5727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74DED"/>
              </a:buClr>
              <a:buSzPts val="1400"/>
              <a:buFont typeface="Consolas"/>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cad</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"Aprendiendo JavaScript"</a:t>
            </a:r>
            <a:endParaRPr sz="1200" b="0" i="0" u="none" strike="noStrike" cap="none">
              <a:solidFill>
                <a:srgbClr val="F39C12"/>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write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cad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replace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"JavaScript"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"Python"</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p:txBody>
      </p:sp>
      <p:pic>
        <p:nvPicPr>
          <p:cNvPr id="328" name="Google Shape;328;p24"/>
          <p:cNvPicPr preferRelativeResize="0"/>
          <p:nvPr/>
        </p:nvPicPr>
        <p:blipFill rotWithShape="1">
          <a:blip r:embed="rId3">
            <a:alphaModFix/>
          </a:blip>
          <a:srcRect/>
          <a:stretch/>
        </p:blipFill>
        <p:spPr>
          <a:xfrm>
            <a:off x="5117455" y="1738360"/>
            <a:ext cx="2819160" cy="856440"/>
          </a:xfrm>
          <a:prstGeom prst="rect">
            <a:avLst/>
          </a:prstGeom>
          <a:noFill/>
          <a:ln>
            <a:noFill/>
          </a:ln>
        </p:spPr>
      </p:pic>
      <p:sp>
        <p:nvSpPr>
          <p:cNvPr id="329" name="Google Shape;329;p24"/>
          <p:cNvSpPr txBox="1"/>
          <p:nvPr/>
        </p:nvSpPr>
        <p:spPr>
          <a:xfrm>
            <a:off x="491000" y="3993150"/>
            <a:ext cx="8323800" cy="1022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La cadena "Aprendiendo JavaScript" se transforma en "Aprendiendo Python																				" </a:t>
            </a:r>
            <a:endParaRPr sz="165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333"/>
        <p:cNvGrpSpPr/>
        <p:nvPr/>
      </p:nvGrpSpPr>
      <p:grpSpPr>
        <a:xfrm>
          <a:off x="0" y="0"/>
          <a:ext cx="0" cy="0"/>
          <a:chOff x="0" y="0"/>
          <a:chExt cx="0" cy="0"/>
        </a:xfrm>
      </p:grpSpPr>
      <p:sp>
        <p:nvSpPr>
          <p:cNvPr id="334" name="Google Shape;334;p2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String | substr(ini, len) y substring(ini, end)</a:t>
            </a:r>
            <a:endParaRPr/>
          </a:p>
        </p:txBody>
      </p:sp>
      <p:sp>
        <p:nvSpPr>
          <p:cNvPr id="335" name="Google Shape;335;p25"/>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b="1"/>
              <a:t>substr(ini, len)</a:t>
            </a:r>
            <a:r>
              <a:rPr lang="es" sz="1650"/>
              <a:t> devuelve una cadena de </a:t>
            </a:r>
            <a:r>
              <a:rPr lang="es" sz="1650" b="1"/>
              <a:t>len</a:t>
            </a:r>
            <a:r>
              <a:rPr lang="es" sz="1650"/>
              <a:t> caracteres tomados a partir de la posición </a:t>
            </a:r>
            <a:r>
              <a:rPr lang="es" sz="1650" b="1"/>
              <a:t>ini</a:t>
            </a:r>
            <a:r>
              <a:rPr lang="es" sz="1650"/>
              <a:t>:</a:t>
            </a:r>
            <a:endParaRPr sz="1650"/>
          </a:p>
        </p:txBody>
      </p:sp>
      <p:sp>
        <p:nvSpPr>
          <p:cNvPr id="336" name="Google Shape;336;p25"/>
          <p:cNvSpPr txBox="1"/>
          <p:nvPr/>
        </p:nvSpPr>
        <p:spPr>
          <a:xfrm>
            <a:off x="420600" y="2818475"/>
            <a:ext cx="8285400" cy="730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650"/>
              <a:buFont typeface="Arial"/>
              <a:buNone/>
            </a:pPr>
            <a:r>
              <a:rPr lang="es" sz="1650" b="1" i="0" u="none" strike="noStrike" cap="none">
                <a:solidFill>
                  <a:schemeClr val="dk2"/>
                </a:solidFill>
                <a:latin typeface="Montserrat"/>
                <a:ea typeface="Montserrat"/>
                <a:cs typeface="Montserrat"/>
                <a:sym typeface="Montserrat"/>
              </a:rPr>
              <a:t>substring(ini, end) </a:t>
            </a:r>
            <a:r>
              <a:rPr lang="es" sz="1650" b="0" i="0" u="none" strike="noStrike" cap="none">
                <a:solidFill>
                  <a:schemeClr val="dk2"/>
                </a:solidFill>
                <a:latin typeface="Montserrat"/>
                <a:ea typeface="Montserrat"/>
                <a:cs typeface="Montserrat"/>
                <a:sym typeface="Montserrat"/>
              </a:rPr>
              <a:t>devuelve una cadena con los caracteres contenidos entre la posición </a:t>
            </a:r>
            <a:r>
              <a:rPr lang="es" sz="1650" b="1" i="0" u="none" strike="noStrike" cap="none">
                <a:solidFill>
                  <a:schemeClr val="dk2"/>
                </a:solidFill>
                <a:latin typeface="Montserrat"/>
                <a:ea typeface="Montserrat"/>
                <a:cs typeface="Montserrat"/>
                <a:sym typeface="Montserrat"/>
              </a:rPr>
              <a:t>ini</a:t>
            </a:r>
            <a:r>
              <a:rPr lang="es" sz="1650" b="0" i="0" u="none" strike="noStrike" cap="none">
                <a:solidFill>
                  <a:schemeClr val="dk2"/>
                </a:solidFill>
                <a:latin typeface="Montserrat"/>
                <a:ea typeface="Montserrat"/>
                <a:cs typeface="Montserrat"/>
                <a:sym typeface="Montserrat"/>
              </a:rPr>
              <a:t> y </a:t>
            </a:r>
            <a:r>
              <a:rPr lang="es" sz="1650" b="1" i="0" u="none" strike="noStrike" cap="none">
                <a:solidFill>
                  <a:schemeClr val="dk2"/>
                </a:solidFill>
                <a:latin typeface="Montserrat"/>
                <a:ea typeface="Montserrat"/>
                <a:cs typeface="Montserrat"/>
                <a:sym typeface="Montserrat"/>
              </a:rPr>
              <a:t>end</a:t>
            </a:r>
            <a:r>
              <a:rPr lang="es" sz="1650" b="0" i="0" u="none" strike="noStrike" cap="none">
                <a:solidFill>
                  <a:schemeClr val="dk2"/>
                </a:solidFill>
                <a:latin typeface="Montserrat"/>
                <a:ea typeface="Montserrat"/>
                <a:cs typeface="Montserrat"/>
                <a:sym typeface="Montserrat"/>
              </a:rPr>
              <a:t> (no inclusive):</a:t>
            </a:r>
            <a:endParaRPr sz="1650" b="0" i="0" u="none" strike="noStrike" cap="none">
              <a:solidFill>
                <a:schemeClr val="dk2"/>
              </a:solidFill>
              <a:latin typeface="Montserrat"/>
              <a:ea typeface="Montserrat"/>
              <a:cs typeface="Montserrat"/>
              <a:sym typeface="Montserrat"/>
            </a:endParaRPr>
          </a:p>
        </p:txBody>
      </p:sp>
      <p:sp>
        <p:nvSpPr>
          <p:cNvPr id="337" name="Google Shape;337;p25"/>
          <p:cNvSpPr/>
          <p:nvPr/>
        </p:nvSpPr>
        <p:spPr>
          <a:xfrm>
            <a:off x="1874850" y="3577575"/>
            <a:ext cx="5376900" cy="8334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74DED"/>
              </a:buClr>
              <a:buSzPts val="1400"/>
              <a:buFont typeface="Consolas"/>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cad</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"Aprendiendo JavaScript "</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5F6167"/>
              </a:buClr>
              <a:buSzPts val="1400"/>
              <a:buFont typeface="Consolas"/>
              <a:buNone/>
            </a:pPr>
            <a:r>
              <a:rPr lang="es" sz="1200" b="0" i="0" u="none" strike="noStrike" cap="none">
                <a:solidFill>
                  <a:srgbClr val="5F6167"/>
                </a:solidFill>
                <a:latin typeface="Consolas"/>
                <a:ea typeface="Consolas"/>
                <a:cs typeface="Consolas"/>
                <a:sym typeface="Consolas"/>
              </a:rPr>
              <a:t>//Muestra en el documento HTML la subcadena “pre”</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write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cad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substring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4</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p:txBody>
      </p:sp>
      <p:sp>
        <p:nvSpPr>
          <p:cNvPr id="338" name="Google Shape;338;p25"/>
          <p:cNvSpPr/>
          <p:nvPr/>
        </p:nvSpPr>
        <p:spPr>
          <a:xfrm>
            <a:off x="1875000" y="1993600"/>
            <a:ext cx="5376900" cy="7605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74DED"/>
              </a:buClr>
              <a:buSzPts val="1400"/>
              <a:buFont typeface="Consolas"/>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cad</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"Aprendiendo JavaScript "</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5F6167"/>
              </a:buClr>
              <a:buSzPts val="1400"/>
              <a:buFont typeface="Consolas"/>
              <a:buNone/>
            </a:pPr>
            <a:r>
              <a:rPr lang="es" sz="1200" b="0" i="0" u="none" strike="noStrike" cap="none">
                <a:solidFill>
                  <a:srgbClr val="5F6167"/>
                </a:solidFill>
                <a:latin typeface="Consolas"/>
                <a:ea typeface="Consolas"/>
                <a:cs typeface="Consolas"/>
                <a:sym typeface="Consolas"/>
              </a:rPr>
              <a:t>//Muestra en el documento HTML la subcadena “Java”</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F39C12"/>
              </a:buClr>
              <a:buSzPts val="1400"/>
              <a:buFont typeface="Consolas"/>
              <a:buNone/>
            </a:pPr>
            <a:r>
              <a:rPr lang="es" sz="1200" b="0" i="0" u="none" strike="noStrike" cap="none">
                <a:solidFill>
                  <a:srgbClr val="F39C12"/>
                </a:solidFill>
                <a:latin typeface="Consolas"/>
                <a:ea typeface="Consolas"/>
                <a:cs typeface="Consolas"/>
                <a:sym typeface="Consolas"/>
              </a:rPr>
              <a:t>document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write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cad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substr</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12</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4</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Plantilla de cadena de caracteres (template string)</a:t>
            </a:r>
            <a:endParaRPr/>
          </a:p>
        </p:txBody>
      </p:sp>
      <p:sp>
        <p:nvSpPr>
          <p:cNvPr id="344" name="Google Shape;344;p2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Las </a:t>
            </a:r>
            <a:r>
              <a:rPr lang="es" sz="1650" b="1"/>
              <a:t>Template Strings </a:t>
            </a:r>
            <a:r>
              <a:rPr lang="es" sz="1650"/>
              <a:t>utilizan las comillas invertidas o backticks para delimitar sus contenidos, en vez de las tradicionales comillas simples o dobles de las cadenas de texto normales.</a:t>
            </a:r>
            <a:br>
              <a:rPr lang="es" sz="1650"/>
            </a:br>
            <a:r>
              <a:rPr lang="es" sz="1650"/>
              <a:t>Las principales funcionalidades que aportan las Template Strings son:</a:t>
            </a:r>
            <a:endParaRPr sz="1650"/>
          </a:p>
          <a:p>
            <a:pPr marL="457200" lvl="0" indent="-333375" algn="l" rtl="0">
              <a:lnSpc>
                <a:spcPct val="115000"/>
              </a:lnSpc>
              <a:spcBef>
                <a:spcPts val="0"/>
              </a:spcBef>
              <a:spcAft>
                <a:spcPts val="0"/>
              </a:spcAft>
              <a:buSzPts val="1650"/>
              <a:buChar char="●"/>
            </a:pPr>
            <a:r>
              <a:rPr lang="es" sz="1650"/>
              <a:t>Interpolación de cadenas.</a:t>
            </a:r>
            <a:endParaRPr sz="1650"/>
          </a:p>
          <a:p>
            <a:pPr marL="457200" lvl="0" indent="-333375" algn="l" rtl="0">
              <a:lnSpc>
                <a:spcPct val="115000"/>
              </a:lnSpc>
              <a:spcBef>
                <a:spcPts val="0"/>
              </a:spcBef>
              <a:spcAft>
                <a:spcPts val="0"/>
              </a:spcAft>
              <a:buSzPts val="1650"/>
              <a:buChar char="●"/>
            </a:pPr>
            <a:r>
              <a:rPr lang="es" sz="1650"/>
              <a:t>Posibilidad de incluir (y evaluar) expresiones dentro de cadenas.</a:t>
            </a:r>
            <a:endParaRPr sz="1650"/>
          </a:p>
          <a:p>
            <a:pPr marL="457200" lvl="0" indent="-333375" algn="l" rtl="0">
              <a:lnSpc>
                <a:spcPct val="115000"/>
              </a:lnSpc>
              <a:spcBef>
                <a:spcPts val="0"/>
              </a:spcBef>
              <a:spcAft>
                <a:spcPts val="0"/>
              </a:spcAft>
              <a:buSzPts val="1650"/>
              <a:buChar char="●"/>
            </a:pPr>
            <a:r>
              <a:rPr lang="es" sz="1650"/>
              <a:t>Definición de cadenas de texto en varias líneas sin tener que usar hacks.</a:t>
            </a:r>
            <a:endParaRPr sz="1650"/>
          </a:p>
          <a:p>
            <a:pPr marL="457200" lvl="0" indent="-333375" algn="l" rtl="0">
              <a:lnSpc>
                <a:spcPct val="115000"/>
              </a:lnSpc>
              <a:spcBef>
                <a:spcPts val="0"/>
              </a:spcBef>
              <a:spcAft>
                <a:spcPts val="0"/>
              </a:spcAft>
              <a:buSzPts val="1650"/>
              <a:buChar char="●"/>
            </a:pPr>
            <a:r>
              <a:rPr lang="es" sz="1650"/>
              <a:t>Formatear cadenas de manera avanzada.</a:t>
            </a:r>
            <a:endParaRPr sz="1650"/>
          </a:p>
          <a:p>
            <a:pPr marL="457200" lvl="0" indent="-333375" algn="l" rtl="0">
              <a:lnSpc>
                <a:spcPct val="115000"/>
              </a:lnSpc>
              <a:spcBef>
                <a:spcPts val="0"/>
              </a:spcBef>
              <a:spcAft>
                <a:spcPts val="0"/>
              </a:spcAft>
              <a:buSzPts val="1650"/>
              <a:buChar char="●"/>
            </a:pPr>
            <a:r>
              <a:rPr lang="es" sz="1650"/>
              <a:t>Cadenas etiquetadas.</a:t>
            </a:r>
            <a:endParaRPr sz="1650"/>
          </a:p>
        </p:txBody>
      </p:sp>
      <p:sp>
        <p:nvSpPr>
          <p:cNvPr id="345" name="Google Shape;345;p26"/>
          <p:cNvSpPr/>
          <p:nvPr/>
        </p:nvSpPr>
        <p:spPr>
          <a:xfrm>
            <a:off x="3059100" y="4012225"/>
            <a:ext cx="3008400" cy="4671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5F6167"/>
                </a:solidFill>
                <a:latin typeface="Consolas"/>
                <a:ea typeface="Consolas"/>
                <a:cs typeface="Consolas"/>
                <a:sym typeface="Consolas"/>
              </a:rPr>
              <a:t>// esto es una Template String</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saludo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`¡Hola Mundo!`</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Plantilla de cadena de caracteres (template string)</a:t>
            </a:r>
            <a:endParaRPr/>
          </a:p>
          <a:p>
            <a:pPr marL="0" lvl="0" indent="0" algn="l" rtl="0">
              <a:lnSpc>
                <a:spcPct val="100000"/>
              </a:lnSpc>
              <a:spcBef>
                <a:spcPts val="0"/>
              </a:spcBef>
              <a:spcAft>
                <a:spcPts val="0"/>
              </a:spcAft>
              <a:buSzPct val="111111"/>
              <a:buNone/>
            </a:pPr>
            <a:endParaRPr/>
          </a:p>
        </p:txBody>
      </p:sp>
      <p:sp>
        <p:nvSpPr>
          <p:cNvPr id="351" name="Google Shape;351;p27"/>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Una de las mejores características de las </a:t>
            </a:r>
            <a:r>
              <a:rPr lang="es" sz="1650" b="1"/>
              <a:t>Template Strings </a:t>
            </a:r>
            <a:r>
              <a:rPr lang="es" sz="1650"/>
              <a:t>es la </a:t>
            </a:r>
            <a:r>
              <a:rPr lang="es" sz="1650" b="1"/>
              <a:t>interpolación de cadenas</a:t>
            </a:r>
            <a:r>
              <a:rPr lang="es" sz="1650"/>
              <a:t>. La interpolación permite utilizar cualquier expresión válida de JavaScript (como por ejemplo la suma de dos variables) dentro de una cadena y obtener como resultado la cadena completa con la expresión evaluada. </a:t>
            </a:r>
            <a:endParaRPr sz="1650"/>
          </a:p>
          <a:p>
            <a:pPr marL="0" lvl="0" indent="0" algn="l" rtl="0">
              <a:lnSpc>
                <a:spcPct val="115000"/>
              </a:lnSpc>
              <a:spcBef>
                <a:spcPts val="0"/>
              </a:spcBef>
              <a:spcAft>
                <a:spcPts val="0"/>
              </a:spcAft>
              <a:buSzPts val="1800"/>
              <a:buNone/>
            </a:pPr>
            <a:r>
              <a:rPr lang="es" sz="1650"/>
              <a:t>Las partes variables de una </a:t>
            </a:r>
            <a:r>
              <a:rPr lang="es" sz="1650" i="1"/>
              <a:t>Template String</a:t>
            </a:r>
            <a:r>
              <a:rPr lang="es" sz="1650"/>
              <a:t> se denominan </a:t>
            </a:r>
            <a:r>
              <a:rPr lang="es" sz="1650" i="1"/>
              <a:t>placeholders</a:t>
            </a:r>
            <a:r>
              <a:rPr lang="es" sz="1650"/>
              <a:t> y utilizan la sintaxis </a:t>
            </a:r>
            <a:r>
              <a:rPr lang="es" sz="1650" b="1"/>
              <a:t>${ } </a:t>
            </a:r>
            <a:r>
              <a:rPr lang="es" sz="1650"/>
              <a:t>para diferenciarse del resto de la cadena. Ejemplo:</a:t>
            </a:r>
            <a:endParaRPr sz="1650"/>
          </a:p>
          <a:p>
            <a:pPr marL="0" lvl="0" indent="0" algn="l" rtl="0">
              <a:lnSpc>
                <a:spcPct val="100000"/>
              </a:lnSpc>
              <a:spcBef>
                <a:spcPts val="0"/>
              </a:spcBef>
              <a:spcAft>
                <a:spcPts val="0"/>
              </a:spcAft>
              <a:buSzPts val="1800"/>
              <a:buNone/>
            </a:pPr>
            <a:endParaRPr sz="1650"/>
          </a:p>
        </p:txBody>
      </p:sp>
      <p:sp>
        <p:nvSpPr>
          <p:cNvPr id="352" name="Google Shape;352;p27"/>
          <p:cNvSpPr/>
          <p:nvPr/>
        </p:nvSpPr>
        <p:spPr>
          <a:xfrm>
            <a:off x="2517900" y="3582047"/>
            <a:ext cx="4090800" cy="9540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5F6167"/>
                </a:solidFill>
                <a:latin typeface="Consolas"/>
                <a:ea typeface="Consolas"/>
                <a:cs typeface="Consolas"/>
                <a:sym typeface="Consolas"/>
              </a:rPr>
              <a:t>// Sustitución simple de cadenas</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C74DED"/>
                </a:solidFill>
                <a:latin typeface="Consolas"/>
                <a:ea typeface="Consolas"/>
                <a:cs typeface="Consolas"/>
                <a:sym typeface="Consolas"/>
              </a:rPr>
              <a:t>var</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nombre</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96E072"/>
                </a:solidFill>
                <a:latin typeface="Consolas"/>
                <a:ea typeface="Consolas"/>
                <a:cs typeface="Consolas"/>
                <a:sym typeface="Consolas"/>
              </a:rPr>
              <a:t>"Juan"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F39C12"/>
                </a:solidFill>
                <a:latin typeface="Consolas"/>
                <a:ea typeface="Consolas"/>
                <a:cs typeface="Consolas"/>
                <a:sym typeface="Consolas"/>
              </a:rPr>
              <a:t>console</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log</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96E072"/>
                </a:solidFill>
                <a:latin typeface="Consolas"/>
                <a:ea typeface="Consolas"/>
                <a:cs typeface="Consolas"/>
                <a:sym typeface="Consolas"/>
              </a:rPr>
              <a:t>`¡Hola </a:t>
            </a:r>
            <a:r>
              <a:rPr lang="es" sz="1400" b="0" i="0" u="none" strike="noStrike" cap="none">
                <a:solidFill>
                  <a:srgbClr val="F92672"/>
                </a:solidFill>
                <a:latin typeface="Consolas"/>
                <a:ea typeface="Consolas"/>
                <a:cs typeface="Consolas"/>
                <a:sym typeface="Consolas"/>
              </a:rPr>
              <a:t>${</a:t>
            </a:r>
            <a:r>
              <a:rPr lang="es" sz="1400" b="0" i="0" u="none" strike="noStrike" cap="none">
                <a:solidFill>
                  <a:srgbClr val="00E8C6"/>
                </a:solidFill>
                <a:latin typeface="Consolas"/>
                <a:ea typeface="Consolas"/>
                <a:cs typeface="Consolas"/>
                <a:sym typeface="Consolas"/>
              </a:rPr>
              <a:t>nombre</a:t>
            </a:r>
            <a:r>
              <a:rPr lang="es" sz="1400" b="0" i="0" u="none" strike="noStrike" cap="none">
                <a:solidFill>
                  <a:srgbClr val="F92672"/>
                </a:solidFill>
                <a:latin typeface="Consolas"/>
                <a:ea typeface="Consolas"/>
                <a:cs typeface="Consolas"/>
                <a:sym typeface="Consolas"/>
              </a:rPr>
              <a:t>}</a:t>
            </a:r>
            <a:r>
              <a:rPr lang="es" sz="1400" b="0" i="0" u="none" strike="noStrike" cap="none">
                <a:solidFill>
                  <a:srgbClr val="96E072"/>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5F6167"/>
                </a:solidFill>
                <a:latin typeface="Consolas"/>
                <a:ea typeface="Consolas"/>
                <a:cs typeface="Consolas"/>
                <a:sym typeface="Consolas"/>
              </a:rPr>
              <a:t>// resultado =&gt; "¡Hola Juan!"</a:t>
            </a:r>
            <a:endParaRPr sz="1400" b="0" i="0" u="none" strike="noStrike" cap="none">
              <a:solidFill>
                <a:srgbClr val="D5CED9"/>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Plantilla de cadena de caracteres (template string)</a:t>
            </a:r>
            <a:endParaRPr/>
          </a:p>
        </p:txBody>
      </p:sp>
      <p:sp>
        <p:nvSpPr>
          <p:cNvPr id="358" name="Google Shape;358;p28"/>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a:t>Como dentro de las partes variables de la cadena se puede incluir cualquier expresión válida de JavaScript, en la práctica sirven para mucho más que mostrar el contenido de una variable. En los siguientes ejemplos se muestran cómo interpolar algunas operaciones matemáticas sencillas:</a:t>
            </a:r>
            <a:endParaRPr sz="1650"/>
          </a:p>
        </p:txBody>
      </p:sp>
      <p:sp>
        <p:nvSpPr>
          <p:cNvPr id="359" name="Google Shape;359;p28"/>
          <p:cNvSpPr/>
          <p:nvPr/>
        </p:nvSpPr>
        <p:spPr>
          <a:xfrm>
            <a:off x="973949" y="2763600"/>
            <a:ext cx="7178700" cy="16005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10</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b</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10</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`¡JavaScript se publicó hace </a:t>
            </a:r>
            <a:r>
              <a:rPr lang="es" sz="1200" b="0" i="0" u="none" strike="noStrike" cap="none">
                <a:solidFill>
                  <a:srgbClr val="F92672"/>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a</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b</a:t>
            </a:r>
            <a:r>
              <a:rPr lang="es" sz="1200" b="0" i="0" u="none" strike="noStrike" cap="none">
                <a:solidFill>
                  <a:srgbClr val="F92672"/>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 años!`</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5F6167"/>
                </a:solidFill>
                <a:latin typeface="Consolas"/>
                <a:ea typeface="Consolas"/>
                <a:cs typeface="Consolas"/>
                <a:sym typeface="Consolas"/>
              </a:rPr>
              <a:t>// resultado =&gt; ¡JavaScript se publicó hace 20 años!</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br>
              <a:rPr lang="es" sz="1200" b="0" i="0" u="none" strike="noStrike" cap="none">
                <a:solidFill>
                  <a:srgbClr val="D5CED9"/>
                </a:solidFill>
                <a:latin typeface="Consolas"/>
                <a:ea typeface="Consolas"/>
                <a:cs typeface="Consolas"/>
                <a:sym typeface="Consolas"/>
              </a:rPr>
            </a:b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`Existen </a:t>
            </a:r>
            <a:r>
              <a:rPr lang="es" sz="1200" b="0" i="0" u="none" strike="noStrike" cap="none">
                <a:solidFill>
                  <a:srgbClr val="F92672"/>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2</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b</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92672"/>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 frameworks JavaScript y no </a:t>
            </a:r>
            <a:r>
              <a:rPr lang="es" sz="1200" b="0" i="0" u="none" strike="noStrike" cap="none">
                <a:solidFill>
                  <a:srgbClr val="F92672"/>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10</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b</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92672"/>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5F6167"/>
                </a:solidFill>
                <a:latin typeface="Consolas"/>
                <a:ea typeface="Consolas"/>
                <a:cs typeface="Consolas"/>
                <a:sym typeface="Consolas"/>
              </a:rPr>
              <a:t>// resultado =&gt; Existen 40 frameworks JavaScript y no 200.</a:t>
            </a:r>
            <a:endParaRPr sz="1200" b="0" i="0" u="none" strike="noStrike" cap="none">
              <a:solidFill>
                <a:srgbClr val="D5CED9"/>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Plantilla de cadena de caracteres (template string)</a:t>
            </a:r>
            <a:endParaRPr/>
          </a:p>
        </p:txBody>
      </p:sp>
      <p:sp>
        <p:nvSpPr>
          <p:cNvPr id="365" name="Google Shape;365;p29"/>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a:t>Dentro de un valor interpolado también se puede utilizar cualquier función:</a:t>
            </a:r>
            <a:endParaRPr sz="1650"/>
          </a:p>
        </p:txBody>
      </p:sp>
      <p:sp>
        <p:nvSpPr>
          <p:cNvPr id="366" name="Google Shape;366;p29"/>
          <p:cNvSpPr txBox="1"/>
          <p:nvPr/>
        </p:nvSpPr>
        <p:spPr>
          <a:xfrm>
            <a:off x="420600" y="2458738"/>
            <a:ext cx="8285400" cy="730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La sintaxis ${} también funciona con expresiones que invocan métodos y acceden a propiedades:</a:t>
            </a:r>
            <a:endParaRPr sz="1650" b="0" i="0" u="none" strike="noStrike" cap="none">
              <a:solidFill>
                <a:schemeClr val="dk2"/>
              </a:solidFill>
              <a:latin typeface="Montserrat"/>
              <a:ea typeface="Montserrat"/>
              <a:cs typeface="Montserrat"/>
              <a:sym typeface="Montserrat"/>
            </a:endParaRPr>
          </a:p>
        </p:txBody>
      </p:sp>
      <p:sp>
        <p:nvSpPr>
          <p:cNvPr id="367" name="Google Shape;367;p29"/>
          <p:cNvSpPr/>
          <p:nvPr/>
        </p:nvSpPr>
        <p:spPr>
          <a:xfrm>
            <a:off x="1800150" y="1721275"/>
            <a:ext cx="5526300" cy="7308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function</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fn</a:t>
            </a:r>
            <a:r>
              <a:rPr lang="es" sz="1200" b="0" i="0" u="none" strike="noStrike" cap="none">
                <a:solidFill>
                  <a:srgbClr val="D5CED9"/>
                </a:solidFill>
                <a:highlight>
                  <a:srgbClr val="23262E"/>
                </a:highlight>
                <a:latin typeface="Consolas"/>
                <a:ea typeface="Consolas"/>
                <a:cs typeface="Consolas"/>
                <a:sym typeface="Consolas"/>
              </a:rPr>
              <a:t>() { </a:t>
            </a:r>
            <a:r>
              <a:rPr lang="es" sz="1200" b="0" i="0" u="none" strike="noStrike" cap="none">
                <a:solidFill>
                  <a:srgbClr val="C74DED"/>
                </a:solidFill>
                <a:highlight>
                  <a:srgbClr val="23262E"/>
                </a:highlight>
                <a:latin typeface="Consolas"/>
                <a:ea typeface="Consolas"/>
                <a:cs typeface="Consolas"/>
                <a:sym typeface="Consolas"/>
              </a:rPr>
              <a:t>return</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"Este es el resultado de la función"</a:t>
            </a: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es" sz="1200" b="0" i="0" u="none" strike="noStrike" cap="none">
                <a:solidFill>
                  <a:srgbClr val="F39C12"/>
                </a:solidFill>
                <a:highlight>
                  <a:srgbClr val="23262E"/>
                </a:highlight>
                <a:latin typeface="Consolas"/>
                <a:ea typeface="Consolas"/>
                <a:cs typeface="Consolas"/>
                <a:sym typeface="Consolas"/>
              </a:rPr>
              <a:t>console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log</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`Hola Mundo: </a:t>
            </a:r>
            <a:r>
              <a:rPr lang="es" sz="1200" b="0" i="0" u="none" strike="noStrike" cap="none">
                <a:solidFill>
                  <a:srgbClr val="F92672"/>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fn</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92672"/>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//Hola Mundo: Este es el resultado de la función</a:t>
            </a:r>
            <a:endParaRPr sz="1200" b="0" i="0" u="none" strike="noStrike" cap="none">
              <a:solidFill>
                <a:srgbClr val="C74DED"/>
              </a:solidFill>
              <a:latin typeface="Consolas"/>
              <a:ea typeface="Consolas"/>
              <a:cs typeface="Consolas"/>
              <a:sym typeface="Consolas"/>
            </a:endParaRPr>
          </a:p>
        </p:txBody>
      </p:sp>
      <p:sp>
        <p:nvSpPr>
          <p:cNvPr id="368" name="Google Shape;368;p29"/>
          <p:cNvSpPr/>
          <p:nvPr/>
        </p:nvSpPr>
        <p:spPr>
          <a:xfrm>
            <a:off x="630175" y="3280350"/>
            <a:ext cx="7883700" cy="13032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var</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usuario</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{nombre: </a:t>
            </a:r>
            <a:r>
              <a:rPr lang="es" sz="1200" b="0" i="0" u="none" strike="noStrike" cap="none">
                <a:solidFill>
                  <a:srgbClr val="96E072"/>
                </a:solidFill>
                <a:highlight>
                  <a:srgbClr val="23262E"/>
                </a:highlight>
                <a:latin typeface="Consolas"/>
                <a:ea typeface="Consolas"/>
                <a:cs typeface="Consolas"/>
                <a:sym typeface="Consolas"/>
              </a:rPr>
              <a:t>'Juan Perez'</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highlight>
                  <a:srgbClr val="23262E"/>
                </a:highlight>
                <a:latin typeface="Consolas"/>
                <a:ea typeface="Consolas"/>
                <a:cs typeface="Consolas"/>
                <a:sym typeface="Consolas"/>
              </a:rPr>
              <a:t>console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log</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`Estás conectado como </a:t>
            </a:r>
            <a:r>
              <a:rPr lang="es" sz="1200" b="0" i="0" u="none" strike="noStrike" cap="none">
                <a:solidFill>
                  <a:srgbClr val="F92672"/>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usuario</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nombre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toUpperCase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92672"/>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Estás conectado como JUAN PEREZ.</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var</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divisa</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'Pesos'</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highlight>
                  <a:srgbClr val="23262E"/>
                </a:highlight>
                <a:latin typeface="Consolas"/>
                <a:ea typeface="Consolas"/>
                <a:cs typeface="Consolas"/>
                <a:sym typeface="Consolas"/>
              </a:rPr>
              <a:t>console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log</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`Los precios se indican en </a:t>
            </a:r>
            <a:r>
              <a:rPr lang="es" sz="1200" b="0" i="0" u="none" strike="noStrike" cap="none">
                <a:solidFill>
                  <a:srgbClr val="F92672"/>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divisa</a:t>
            </a:r>
            <a:r>
              <a:rPr lang="es" sz="1200" b="0" i="0" u="none" strike="noStrike" cap="none">
                <a:solidFill>
                  <a:srgbClr val="F92672"/>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 Convierte </a:t>
            </a:r>
            <a:r>
              <a:rPr lang="es" sz="1200" b="0" i="0" u="none" strike="noStrike" cap="none">
                <a:solidFill>
                  <a:srgbClr val="F92672"/>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divisa</a:t>
            </a:r>
            <a:r>
              <a:rPr lang="es" sz="1200" b="0" i="0" u="none" strike="noStrike" cap="none">
                <a:solidFill>
                  <a:srgbClr val="F92672"/>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 en tu moneda local.`</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//Los precios se indican en Pesos. Convierte Pesos en tu moneda local.</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C74DED"/>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D5CED9"/>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Plantilla de cadena de caracteres (template string)</a:t>
            </a:r>
            <a:endParaRPr/>
          </a:p>
        </p:txBody>
      </p:sp>
      <p:sp>
        <p:nvSpPr>
          <p:cNvPr id="374" name="Google Shape;374;p30"/>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a:t>La ventaja de usar </a:t>
            </a:r>
            <a:r>
              <a:rPr lang="es" sz="1650" b="1"/>
              <a:t>template strings</a:t>
            </a:r>
            <a:r>
              <a:rPr lang="es" sz="1650"/>
              <a:t> es el uso de expresiones incrustadas y la posibilidad de interpolación de cadenas de texto con ellas, facilitando la concatenación de valores. Ejemplo:</a:t>
            </a:r>
            <a:endParaRPr sz="1650"/>
          </a:p>
        </p:txBody>
      </p:sp>
      <p:sp>
        <p:nvSpPr>
          <p:cNvPr id="375" name="Google Shape;375;p30"/>
          <p:cNvSpPr txBox="1"/>
          <p:nvPr/>
        </p:nvSpPr>
        <p:spPr>
          <a:xfrm>
            <a:off x="489575" y="3302263"/>
            <a:ext cx="8285400" cy="4386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Podremos escribir una cadena en varias líneas, sin necesidad de concatenar:</a:t>
            </a:r>
            <a:endParaRPr sz="1650" b="0" i="0" u="none" strike="noStrike" cap="none">
              <a:solidFill>
                <a:schemeClr val="dk2"/>
              </a:solidFill>
              <a:latin typeface="Montserrat"/>
              <a:ea typeface="Montserrat"/>
              <a:cs typeface="Montserrat"/>
              <a:sym typeface="Montserrat"/>
            </a:endParaRPr>
          </a:p>
        </p:txBody>
      </p:sp>
      <p:sp>
        <p:nvSpPr>
          <p:cNvPr id="376" name="Google Shape;376;p30"/>
          <p:cNvSpPr/>
          <p:nvPr/>
        </p:nvSpPr>
        <p:spPr>
          <a:xfrm>
            <a:off x="1146550" y="3805375"/>
            <a:ext cx="4082400" cy="6471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cadena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`Línea número 1 de la cadena</a:t>
            </a:r>
            <a:endParaRPr sz="1200" b="0" i="0" u="none" strike="noStrike" cap="none">
              <a:solidFill>
                <a:srgbClr val="96E072"/>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96E072"/>
                </a:solidFill>
                <a:latin typeface="Consolas"/>
                <a:ea typeface="Consolas"/>
                <a:cs typeface="Consolas"/>
                <a:sym typeface="Consolas"/>
              </a:rPr>
              <a:t>Línea número 2 de la cadena`</a:t>
            </a:r>
            <a:endParaRPr sz="1200" b="0" i="0" u="none" strike="noStrike" cap="none">
              <a:solidFill>
                <a:srgbClr val="96E072"/>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cadena</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endParaRPr sz="1200" b="0" i="0" u="none" strike="noStrike" cap="none">
              <a:solidFill>
                <a:srgbClr val="C74DED"/>
              </a:solidFill>
              <a:highlight>
                <a:srgbClr val="23262E"/>
              </a:highlight>
              <a:latin typeface="Consolas"/>
              <a:ea typeface="Consolas"/>
              <a:cs typeface="Consolas"/>
              <a:sym typeface="Consolas"/>
            </a:endParaRPr>
          </a:p>
        </p:txBody>
      </p:sp>
      <p:sp>
        <p:nvSpPr>
          <p:cNvPr id="377" name="Google Shape;377;p30"/>
          <p:cNvSpPr/>
          <p:nvPr/>
        </p:nvSpPr>
        <p:spPr>
          <a:xfrm>
            <a:off x="1815425" y="2323975"/>
            <a:ext cx="5633700" cy="9900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function</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suma</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a</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b</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C74DED"/>
                </a:solidFill>
                <a:highlight>
                  <a:srgbClr val="23262E"/>
                </a:highlight>
                <a:latin typeface="Consolas"/>
                <a:ea typeface="Consolas"/>
                <a:cs typeface="Consolas"/>
                <a:sym typeface="Consolas"/>
              </a:rPr>
              <a:t>return</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a</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b</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var</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a</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Number</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prompt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"Ingrese un numero a:"</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var</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b</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Number</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prompt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"Ingrese un numero b:"</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highlight>
                  <a:srgbClr val="23262E"/>
                </a:highlight>
                <a:latin typeface="Consolas"/>
                <a:ea typeface="Consolas"/>
                <a:cs typeface="Consolas"/>
                <a:sym typeface="Consolas"/>
              </a:rPr>
              <a:t>console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log</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a</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 + "</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b</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 es "</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suma</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a</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b</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12 + 21 es 33</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highlight>
                  <a:srgbClr val="23262E"/>
                </a:highlight>
                <a:latin typeface="Consolas"/>
                <a:ea typeface="Consolas"/>
                <a:cs typeface="Consolas"/>
                <a:sym typeface="Consolas"/>
              </a:rPr>
              <a:t>console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log</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a:t>
            </a:r>
            <a:r>
              <a:rPr lang="es" sz="1200" b="0" i="0" u="none" strike="noStrike" cap="none">
                <a:solidFill>
                  <a:srgbClr val="F92672"/>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a</a:t>
            </a:r>
            <a:r>
              <a:rPr lang="es" sz="1200" b="0" i="0" u="none" strike="noStrike" cap="none">
                <a:solidFill>
                  <a:srgbClr val="F92672"/>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 + </a:t>
            </a:r>
            <a:r>
              <a:rPr lang="es" sz="1200" b="0" i="0" u="none" strike="noStrike" cap="none">
                <a:solidFill>
                  <a:srgbClr val="F92672"/>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b</a:t>
            </a:r>
            <a:r>
              <a:rPr lang="es" sz="1200" b="0" i="0" u="none" strike="noStrike" cap="none">
                <a:solidFill>
                  <a:srgbClr val="F92672"/>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 es </a:t>
            </a:r>
            <a:r>
              <a:rPr lang="es" sz="1200" b="0" i="0" u="none" strike="noStrike" cap="none">
                <a:solidFill>
                  <a:srgbClr val="F92672"/>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suma</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a</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b</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92672"/>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12 + 21 es 33</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C74DED"/>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D5CED9"/>
              </a:solidFill>
              <a:latin typeface="Consolas"/>
              <a:ea typeface="Consolas"/>
              <a:cs typeface="Consolas"/>
              <a:sym typeface="Consolas"/>
            </a:endParaRPr>
          </a:p>
        </p:txBody>
      </p:sp>
      <p:pic>
        <p:nvPicPr>
          <p:cNvPr id="378" name="Google Shape;378;p30"/>
          <p:cNvPicPr preferRelativeResize="0"/>
          <p:nvPr/>
        </p:nvPicPr>
        <p:blipFill rotWithShape="1">
          <a:blip r:embed="rId3">
            <a:alphaModFix/>
          </a:blip>
          <a:srcRect/>
          <a:stretch/>
        </p:blipFill>
        <p:spPr>
          <a:xfrm>
            <a:off x="5543150" y="3909620"/>
            <a:ext cx="2257328" cy="438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1"/>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Objeto Math</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Objeto Math</a:t>
            </a:r>
            <a:endParaRPr/>
          </a:p>
        </p:txBody>
      </p:sp>
      <p:sp>
        <p:nvSpPr>
          <p:cNvPr id="390" name="Google Shape;390;p32"/>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b="1"/>
              <a:t>Math</a:t>
            </a:r>
            <a:r>
              <a:rPr lang="es" sz="1650"/>
              <a:t> es un objeto que tiene propiedades y métodos para constantes y funciones matemáticas. Todas las propiedades y métodos de Math son estáticos (no es necesario llamar al constructor). Estas son las </a:t>
            </a:r>
            <a:r>
              <a:rPr lang="es" sz="1650" b="1"/>
              <a:t>constantes </a:t>
            </a:r>
            <a:r>
              <a:rPr lang="es" sz="1650"/>
              <a:t>disponibles:</a:t>
            </a:r>
            <a:endParaRPr sz="1650"/>
          </a:p>
        </p:txBody>
      </p:sp>
      <p:pic>
        <p:nvPicPr>
          <p:cNvPr id="391" name="Google Shape;391;p32"/>
          <p:cNvPicPr preferRelativeResize="0"/>
          <p:nvPr/>
        </p:nvPicPr>
        <p:blipFill rotWithShape="1">
          <a:blip r:embed="rId3">
            <a:alphaModFix/>
          </a:blip>
          <a:srcRect/>
          <a:stretch/>
        </p:blipFill>
        <p:spPr>
          <a:xfrm>
            <a:off x="2250159" y="2522864"/>
            <a:ext cx="4643745" cy="210000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5226"/>
              <a:buNone/>
            </a:pPr>
            <a:r>
              <a:rPr lang="es" sz="2700"/>
              <a:t>Objeto Math | Métodos matemáticos</a:t>
            </a:r>
            <a:endParaRPr sz="2700"/>
          </a:p>
        </p:txBody>
      </p:sp>
      <p:sp>
        <p:nvSpPr>
          <p:cNvPr id="397" name="Google Shape;397;p3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sz="1650"/>
              <a:t>Los siguientes métodos matemáticos están disponibles en JS a través del objeto Math. </a:t>
            </a:r>
            <a:endParaRPr sz="1650"/>
          </a:p>
          <a:p>
            <a:pPr marL="0" lvl="0" indent="0" algn="l" rtl="0">
              <a:lnSpc>
                <a:spcPct val="115000"/>
              </a:lnSpc>
              <a:spcBef>
                <a:spcPts val="1200"/>
              </a:spcBef>
              <a:spcAft>
                <a:spcPts val="0"/>
              </a:spcAft>
              <a:buClr>
                <a:schemeClr val="dk1"/>
              </a:buClr>
              <a:buSzPts val="1100"/>
              <a:buFont typeface="Arial"/>
              <a:buNone/>
            </a:pPr>
            <a:r>
              <a:rPr lang="es" sz="1650"/>
              <a:t>Algunos de ellos sólo están disponibles en ECMAScript 6:</a:t>
            </a:r>
            <a:endParaRPr sz="1650"/>
          </a:p>
          <a:p>
            <a:pPr marL="0" lvl="0" indent="0" algn="l" rtl="0">
              <a:lnSpc>
                <a:spcPct val="115000"/>
              </a:lnSpc>
              <a:spcBef>
                <a:spcPts val="1200"/>
              </a:spcBef>
              <a:spcAft>
                <a:spcPts val="0"/>
              </a:spcAft>
              <a:buClr>
                <a:schemeClr val="dk1"/>
              </a:buClr>
              <a:buSzPts val="1100"/>
              <a:buFont typeface="Arial"/>
              <a:buNone/>
            </a:pPr>
            <a:endParaRPr sz="1650"/>
          </a:p>
          <a:p>
            <a:pPr marL="0" lvl="0" indent="0" algn="l" rtl="0">
              <a:lnSpc>
                <a:spcPct val="115000"/>
              </a:lnSpc>
              <a:spcBef>
                <a:spcPts val="1200"/>
              </a:spcBef>
              <a:spcAft>
                <a:spcPts val="1200"/>
              </a:spcAft>
              <a:buClr>
                <a:schemeClr val="dk1"/>
              </a:buClr>
              <a:buSzPts val="1100"/>
              <a:buFont typeface="Arial"/>
              <a:buNone/>
            </a:pPr>
            <a:endParaRPr sz="1650"/>
          </a:p>
        </p:txBody>
      </p:sp>
      <p:pic>
        <p:nvPicPr>
          <p:cNvPr id="398" name="Google Shape;398;p33"/>
          <p:cNvPicPr preferRelativeResize="0"/>
          <p:nvPr/>
        </p:nvPicPr>
        <p:blipFill rotWithShape="1">
          <a:blip r:embed="rId3">
            <a:alphaModFix/>
          </a:blip>
          <a:srcRect b="2637"/>
          <a:stretch/>
        </p:blipFill>
        <p:spPr>
          <a:xfrm>
            <a:off x="4455750" y="1207724"/>
            <a:ext cx="4376549" cy="30296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Objeto Math | Métodos matemáticos</a:t>
            </a:r>
            <a:endParaRPr/>
          </a:p>
        </p:txBody>
      </p:sp>
      <p:sp>
        <p:nvSpPr>
          <p:cNvPr id="404" name="Google Shape;404;p3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a:t>Veamos algunos ejemplos de las funciones mencionadas anteriormente:</a:t>
            </a:r>
            <a:endParaRPr sz="1650"/>
          </a:p>
        </p:txBody>
      </p:sp>
      <p:sp>
        <p:nvSpPr>
          <p:cNvPr id="405" name="Google Shape;405;p34"/>
          <p:cNvSpPr/>
          <p:nvPr/>
        </p:nvSpPr>
        <p:spPr>
          <a:xfrm>
            <a:off x="466900" y="1758475"/>
            <a:ext cx="8163900" cy="28644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abs</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5</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sign</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-1</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exp</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e, o sea, 2.718281828459045</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expm1</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1.718281828459045</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max</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1</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40</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40</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min</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10</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2</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0</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-2</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pow</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2</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10</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1024</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sqrt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2</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1.4142135623730951</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cbrt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2</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1.2599210498948732</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imul</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0xffffffff</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7</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-7</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br>
              <a:rPr lang="es" sz="1200" b="0" i="0" u="none" strike="noStrike" cap="none">
                <a:solidFill>
                  <a:srgbClr val="D5CED9"/>
                </a:solidFill>
                <a:latin typeface="Consolas"/>
                <a:ea typeface="Consolas"/>
                <a:cs typeface="Consolas"/>
                <a:sym typeface="Consolas"/>
              </a:rPr>
            </a:br>
            <a:r>
              <a:rPr lang="es" sz="1200" b="0" i="0" u="none" strike="noStrike" cap="none">
                <a:solidFill>
                  <a:srgbClr val="5F6167"/>
                </a:solidFill>
                <a:latin typeface="Consolas"/>
                <a:ea typeface="Consolas"/>
                <a:cs typeface="Consolas"/>
                <a:sym typeface="Consolas"/>
              </a:rPr>
              <a:t>// Ejemplo de clz32 (count leading zeros)</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C74DED"/>
                </a:solidFill>
                <a:latin typeface="Consolas"/>
                <a:ea typeface="Consolas"/>
                <a:cs typeface="Consolas"/>
                <a:sym typeface="Consolas"/>
              </a:rPr>
              <a:t>const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x</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1</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96E072"/>
                </a:solidFill>
                <a:latin typeface="Consolas"/>
                <a:ea typeface="Consolas"/>
                <a:cs typeface="Consolas"/>
                <a:sym typeface="Consolas"/>
              </a:rPr>
              <a:t>"0"</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repeat</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clz32</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x</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39C12"/>
                </a:solidFill>
                <a:latin typeface="Consolas"/>
                <a:ea typeface="Consolas"/>
                <a:cs typeface="Consolas"/>
                <a:sym typeface="Consolas"/>
              </a:rPr>
              <a:t>x</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toString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2</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5F6167"/>
                </a:solidFill>
                <a:latin typeface="Consolas"/>
                <a:ea typeface="Consolas"/>
                <a:cs typeface="Consolas"/>
                <a:sym typeface="Consolas"/>
              </a:rPr>
              <a:t>// Devuelve "00000000000000000000000000000001"</a:t>
            </a:r>
            <a:endParaRPr sz="1200" b="0" i="0" u="none" strike="noStrike" cap="none">
              <a:solidFill>
                <a:srgbClr val="D5CED9"/>
              </a:solidFill>
              <a:latin typeface="Consolas"/>
              <a:ea typeface="Consolas"/>
              <a:cs typeface="Consolas"/>
              <a:sym typeface="Consolas"/>
            </a:endParaRPr>
          </a:p>
        </p:txBody>
      </p:sp>
      <p:pic>
        <p:nvPicPr>
          <p:cNvPr id="406" name="Google Shape;406;p34"/>
          <p:cNvPicPr preferRelativeResize="0"/>
          <p:nvPr/>
        </p:nvPicPr>
        <p:blipFill rotWithShape="1">
          <a:blip r:embed="rId3">
            <a:alphaModFix/>
          </a:blip>
          <a:srcRect/>
          <a:stretch/>
        </p:blipFill>
        <p:spPr>
          <a:xfrm>
            <a:off x="5606824" y="2438451"/>
            <a:ext cx="3023975" cy="2184425"/>
          </a:xfrm>
          <a:prstGeom prst="rect">
            <a:avLst/>
          </a:prstGeom>
          <a:solidFill>
            <a:srgbClr val="23262E"/>
          </a:solid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Objeto Math | Método random()</a:t>
            </a:r>
            <a:endParaRPr/>
          </a:p>
        </p:txBody>
      </p:sp>
      <p:sp>
        <p:nvSpPr>
          <p:cNvPr id="412" name="Google Shape;412;p35"/>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b="1"/>
              <a:t>Math.random()</a:t>
            </a:r>
            <a:r>
              <a:rPr lang="es" sz="1650"/>
              <a:t> retorna un número al azar entre los valores 0 y 1, con 16 decimales. Si queremos obtener un número entero al azar entre los límites a y b, se puede hacer lo siguiente:</a:t>
            </a:r>
            <a:endParaRPr sz="1650"/>
          </a:p>
        </p:txBody>
      </p:sp>
      <p:sp>
        <p:nvSpPr>
          <p:cNvPr id="413" name="Google Shape;413;p35"/>
          <p:cNvSpPr/>
          <p:nvPr/>
        </p:nvSpPr>
        <p:spPr>
          <a:xfrm>
            <a:off x="496651" y="2333975"/>
            <a:ext cx="8215200" cy="13851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5F6167"/>
                </a:solidFill>
                <a:latin typeface="Consolas"/>
                <a:ea typeface="Consolas"/>
                <a:cs typeface="Consolas"/>
                <a:sym typeface="Consolas"/>
              </a:rPr>
              <a:t>// Obtenemos un número al azar entre [0, 1) con 16 decimales</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C74DED"/>
                </a:solidFill>
                <a:latin typeface="Consolas"/>
                <a:ea typeface="Consolas"/>
                <a:cs typeface="Consolas"/>
                <a:sym typeface="Consolas"/>
              </a:rPr>
              <a:t>let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x</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Math</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random</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5F6167"/>
                </a:solidFill>
                <a:latin typeface="Consolas"/>
                <a:ea typeface="Consolas"/>
                <a:cs typeface="Consolas"/>
                <a:sym typeface="Consolas"/>
              </a:rPr>
              <a:t>// Multiplicamos x por el valor máximo que buscamos (5)</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E8C6"/>
                </a:solidFill>
                <a:latin typeface="Consolas"/>
                <a:ea typeface="Consolas"/>
                <a:cs typeface="Consolas"/>
                <a:sym typeface="Consolas"/>
              </a:rPr>
              <a:t>x</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x</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39C12"/>
                </a:solidFill>
                <a:latin typeface="Consolas"/>
                <a:ea typeface="Consolas"/>
                <a:cs typeface="Consolas"/>
                <a:sym typeface="Consolas"/>
              </a:rPr>
              <a:t>5</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5F6167"/>
                </a:solidFill>
                <a:latin typeface="Consolas"/>
                <a:ea typeface="Consolas"/>
                <a:cs typeface="Consolas"/>
                <a:sym typeface="Consolas"/>
              </a:rPr>
              <a:t>// Redondeamos hacia abajo, obtenemos un entero</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E8C6"/>
                </a:solidFill>
                <a:latin typeface="Consolas"/>
                <a:ea typeface="Consolas"/>
                <a:cs typeface="Consolas"/>
                <a:sym typeface="Consolas"/>
              </a:rPr>
              <a:t>x</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Math</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floor</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00E8C6"/>
                </a:solidFill>
                <a:latin typeface="Consolas"/>
                <a:ea typeface="Consolas"/>
                <a:cs typeface="Consolas"/>
                <a:sym typeface="Consolas"/>
              </a:rPr>
              <a:t>x</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pic>
        <p:nvPicPr>
          <p:cNvPr id="414" name="Google Shape;414;p35"/>
          <p:cNvPicPr preferRelativeResize="0"/>
          <p:nvPr/>
        </p:nvPicPr>
        <p:blipFill rotWithShape="1">
          <a:blip r:embed="rId3">
            <a:alphaModFix/>
          </a:blip>
          <a:srcRect l="6031" r="36579"/>
          <a:stretch/>
        </p:blipFill>
        <p:spPr>
          <a:xfrm>
            <a:off x="7148725" y="2918975"/>
            <a:ext cx="1563300" cy="800100"/>
          </a:xfrm>
          <a:prstGeom prst="rect">
            <a:avLst/>
          </a:prstGeom>
          <a:solidFill>
            <a:srgbClr val="23262E"/>
          </a:solidFill>
          <a:ln>
            <a:noFill/>
          </a:ln>
        </p:spPr>
      </p:pic>
      <p:sp>
        <p:nvSpPr>
          <p:cNvPr id="415" name="Google Shape;415;p35"/>
          <p:cNvSpPr txBox="1">
            <a:spLocks noGrp="1"/>
          </p:cNvSpPr>
          <p:nvPr>
            <p:ph type="body" idx="1"/>
          </p:nvPr>
        </p:nvSpPr>
        <p:spPr>
          <a:xfrm>
            <a:off x="432025" y="3880000"/>
            <a:ext cx="8280000" cy="74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Este ejemplo almacena en x un valor al azar entre 0 y 5 (5 no incluido). Si presionamos F5 veremos el cambio en la consola.</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Objeto Math | Métodos de redondeo</a:t>
            </a:r>
            <a:endParaRPr/>
          </a:p>
        </p:txBody>
      </p:sp>
      <p:sp>
        <p:nvSpPr>
          <p:cNvPr id="421" name="Google Shape;421;p3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a:t>Es muy común necesitar métodos para redondear números y reducir el número de decimales o aproximarse a una cifra concreta. Para ello, de forma nativa, Javascript proporciona los siguientes métodos de redondeo:</a:t>
            </a:r>
            <a:endParaRPr sz="1650"/>
          </a:p>
        </p:txBody>
      </p:sp>
      <p:pic>
        <p:nvPicPr>
          <p:cNvPr id="422" name="Google Shape;422;p36"/>
          <p:cNvPicPr preferRelativeResize="0"/>
          <p:nvPr/>
        </p:nvPicPr>
        <p:blipFill rotWithShape="1">
          <a:blip r:embed="rId3">
            <a:alphaModFix/>
          </a:blip>
          <a:srcRect/>
          <a:stretch/>
        </p:blipFill>
        <p:spPr>
          <a:xfrm>
            <a:off x="1242123" y="2403517"/>
            <a:ext cx="6659807" cy="217363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Objeto Math | Métodos de redondeo</a:t>
            </a:r>
            <a:endParaRPr/>
          </a:p>
        </p:txBody>
      </p:sp>
      <p:sp>
        <p:nvSpPr>
          <p:cNvPr id="428" name="Google Shape;428;p37"/>
          <p:cNvSpPr txBox="1">
            <a:spLocks noGrp="1"/>
          </p:cNvSpPr>
          <p:nvPr>
            <p:ph type="body" idx="1"/>
          </p:nvPr>
        </p:nvSpPr>
        <p:spPr>
          <a:xfrm>
            <a:off x="432025" y="11524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Ejemplos de los diferentes métodos de redondeo:</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429" name="Google Shape;429;p37"/>
          <p:cNvSpPr/>
          <p:nvPr/>
        </p:nvSpPr>
        <p:spPr>
          <a:xfrm>
            <a:off x="501750" y="1580600"/>
            <a:ext cx="8210400" cy="30423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5F6167"/>
                </a:solidFill>
                <a:latin typeface="Consolas"/>
                <a:ea typeface="Consolas"/>
                <a:cs typeface="Consolas"/>
                <a:sym typeface="Consolas"/>
              </a:rPr>
              <a:t>// Redondeo natural, el más cercano</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round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3.75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4</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round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3.25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3</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5F6167"/>
                </a:solidFill>
                <a:latin typeface="Consolas"/>
                <a:ea typeface="Consolas"/>
                <a:cs typeface="Consolas"/>
                <a:sym typeface="Consolas"/>
              </a:rPr>
              <a:t>// Redondeo superior (el más alto)</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ceil</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3.75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4</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ceil</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3.25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4</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5F6167"/>
                </a:solidFill>
                <a:latin typeface="Consolas"/>
                <a:ea typeface="Consolas"/>
                <a:cs typeface="Consolas"/>
                <a:sym typeface="Consolas"/>
              </a:rPr>
              <a:t>// Redondeo inferior (el más bajo)</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floor</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3.75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3</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floor</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3.25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3</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5F6167"/>
                </a:solidFill>
                <a:latin typeface="Consolas"/>
                <a:ea typeface="Consolas"/>
                <a:cs typeface="Consolas"/>
                <a:sym typeface="Consolas"/>
              </a:rPr>
              <a:t>// Redondeo con precisión</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round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3.123456789</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3</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fround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3.123456789</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3.1234567165374756</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5F6167"/>
                </a:solidFill>
                <a:latin typeface="Consolas"/>
                <a:ea typeface="Consolas"/>
                <a:cs typeface="Consolas"/>
                <a:sym typeface="Consolas"/>
              </a:rPr>
              <a:t>// Truncado (sólo parte entera)</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trunc</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3.75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3</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round</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3.75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-4</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EE5D43"/>
                </a:solidFill>
                <a:latin typeface="Consolas"/>
                <a:ea typeface="Consolas"/>
                <a:cs typeface="Consolas"/>
                <a:sym typeface="Consolas"/>
              </a:rPr>
              <a:t>Math</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trunc</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3.75</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-3</a:t>
            </a:r>
            <a:endParaRPr sz="1200" b="0" i="0" u="none" strike="noStrike" cap="none">
              <a:solidFill>
                <a:srgbClr val="D5CED9"/>
              </a:solidFill>
              <a:latin typeface="Consolas"/>
              <a:ea typeface="Consolas"/>
              <a:cs typeface="Consolas"/>
              <a:sym typeface="Consolas"/>
            </a:endParaRPr>
          </a:p>
        </p:txBody>
      </p:sp>
      <p:pic>
        <p:nvPicPr>
          <p:cNvPr id="430" name="Google Shape;430;p37"/>
          <p:cNvPicPr preferRelativeResize="0"/>
          <p:nvPr/>
        </p:nvPicPr>
        <p:blipFill rotWithShape="1">
          <a:blip r:embed="rId3">
            <a:alphaModFix/>
          </a:blip>
          <a:srcRect/>
          <a:stretch/>
        </p:blipFill>
        <p:spPr>
          <a:xfrm>
            <a:off x="5493403" y="2357085"/>
            <a:ext cx="3218575" cy="2265825"/>
          </a:xfrm>
          <a:prstGeom prst="rect">
            <a:avLst/>
          </a:prstGeom>
          <a:solidFill>
            <a:srgbClr val="23262E"/>
          </a:solid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8"/>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Material extra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9"/>
          <p:cNvSpPr txBox="1"/>
          <p:nvPr/>
        </p:nvSpPr>
        <p:spPr>
          <a:xfrm>
            <a:off x="311700" y="597425"/>
            <a:ext cx="8503200" cy="5727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00000"/>
              </a:lnSpc>
              <a:spcBef>
                <a:spcPts val="0"/>
              </a:spcBef>
              <a:spcAft>
                <a:spcPts val="0"/>
              </a:spcAft>
              <a:buClr>
                <a:srgbClr val="000000"/>
              </a:buClr>
              <a:buSzPts val="2700"/>
              <a:buFont typeface="Arial"/>
              <a:buNone/>
            </a:pPr>
            <a:r>
              <a:rPr lang="es" sz="2700" b="0" i="0" u="none" strike="noStrike" cap="none">
                <a:solidFill>
                  <a:srgbClr val="000000"/>
                </a:solidFill>
                <a:latin typeface="Montserrat Medium"/>
                <a:ea typeface="Montserrat Medium"/>
                <a:cs typeface="Montserrat Medium"/>
                <a:sym typeface="Montserrat Medium"/>
              </a:rPr>
              <a:t>Artículos de interés</a:t>
            </a:r>
            <a:endParaRPr sz="2700" b="0" i="0" u="none" strike="noStrike" cap="none">
              <a:solidFill>
                <a:srgbClr val="000000"/>
              </a:solidFill>
              <a:latin typeface="Montserrat Medium"/>
              <a:ea typeface="Montserrat Medium"/>
              <a:cs typeface="Montserrat Medium"/>
              <a:sym typeface="Montserrat Medium"/>
            </a:endParaRPr>
          </a:p>
        </p:txBody>
      </p:sp>
      <p:sp>
        <p:nvSpPr>
          <p:cNvPr id="442" name="Google Shape;442;p39"/>
          <p:cNvSpPr txBo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ts val="1650"/>
              <a:buFont typeface="Arial"/>
              <a:buNone/>
            </a:pPr>
            <a:r>
              <a:rPr lang="es" sz="1650" b="0" i="0" u="none" strike="noStrike" cap="none">
                <a:solidFill>
                  <a:srgbClr val="595959"/>
                </a:solidFill>
                <a:latin typeface="Montserrat"/>
                <a:ea typeface="Montserrat"/>
                <a:cs typeface="Montserrat"/>
                <a:sym typeface="Montserrat"/>
              </a:rPr>
              <a:t>Material de lectura:</a:t>
            </a:r>
            <a:endParaRPr sz="1650" b="0" i="0" u="none" strike="noStrike" cap="none">
              <a:solidFill>
                <a:srgbClr val="595959"/>
              </a:solidFill>
              <a:latin typeface="Montserrat"/>
              <a:ea typeface="Montserrat"/>
              <a:cs typeface="Montserrat"/>
              <a:sym typeface="Montserrat"/>
            </a:endParaRPr>
          </a:p>
          <a:p>
            <a:pPr marL="457200" marR="0" lvl="0" indent="-311150" algn="l" rtl="0">
              <a:lnSpc>
                <a:spcPct val="100000"/>
              </a:lnSpc>
              <a:spcBef>
                <a:spcPts val="1200"/>
              </a:spcBef>
              <a:spcAft>
                <a:spcPts val="0"/>
              </a:spcAft>
              <a:buClr>
                <a:schemeClr val="dk2"/>
              </a:buClr>
              <a:buSzPts val="1300"/>
              <a:buFont typeface="Montserrat"/>
              <a:buChar char="●"/>
            </a:pPr>
            <a:r>
              <a:rPr lang="es" sz="1300" b="0" i="0" u="sng" strike="noStrike" cap="none">
                <a:solidFill>
                  <a:schemeClr val="hlink"/>
                </a:solidFill>
                <a:latin typeface="Montserrat"/>
                <a:ea typeface="Montserrat"/>
                <a:cs typeface="Montserrat"/>
                <a:sym typeface="Montserrat"/>
                <a:hlinkClick r:id="rId3"/>
              </a:rPr>
              <a:t>¿Qué son los objetos?</a:t>
            </a:r>
            <a:endParaRPr sz="1300" b="0" i="0" u="none" strike="noStrike" cap="none">
              <a:solidFill>
                <a:schemeClr val="dk2"/>
              </a:solidFill>
              <a:latin typeface="Montserrat"/>
              <a:ea typeface="Montserrat"/>
              <a:cs typeface="Montserrat"/>
              <a:sym typeface="Montserrat"/>
            </a:endParaRPr>
          </a:p>
          <a:p>
            <a:pPr marL="457200" marR="0" lvl="0" indent="-311150" algn="l" rtl="0">
              <a:lnSpc>
                <a:spcPct val="100000"/>
              </a:lnSpc>
              <a:spcBef>
                <a:spcPts val="0"/>
              </a:spcBef>
              <a:spcAft>
                <a:spcPts val="0"/>
              </a:spcAft>
              <a:buClr>
                <a:schemeClr val="dk2"/>
              </a:buClr>
              <a:buSzPts val="1300"/>
              <a:buFont typeface="Montserrat"/>
              <a:buChar char="●"/>
            </a:pPr>
            <a:r>
              <a:rPr lang="es" sz="1300" b="0" i="0" u="sng" strike="noStrike" cap="none">
                <a:solidFill>
                  <a:schemeClr val="hlink"/>
                </a:solidFill>
                <a:latin typeface="Montserrat"/>
                <a:ea typeface="Montserrat"/>
                <a:cs typeface="Montserrat"/>
                <a:sym typeface="Montserrat"/>
                <a:hlinkClick r:id="rId4"/>
              </a:rPr>
              <a:t>Trabajando con objetos</a:t>
            </a:r>
            <a:endParaRPr sz="1300" b="0" i="0" u="none" strike="noStrike" cap="none">
              <a:solidFill>
                <a:schemeClr val="dk2"/>
              </a:solidFill>
              <a:latin typeface="Montserrat"/>
              <a:ea typeface="Montserrat"/>
              <a:cs typeface="Montserrat"/>
              <a:sym typeface="Montserrat"/>
            </a:endParaRPr>
          </a:p>
          <a:p>
            <a:pPr marL="457200" marR="0" lvl="0" indent="-311150" algn="l" rtl="0">
              <a:lnSpc>
                <a:spcPct val="100000"/>
              </a:lnSpc>
              <a:spcBef>
                <a:spcPts val="0"/>
              </a:spcBef>
              <a:spcAft>
                <a:spcPts val="0"/>
              </a:spcAft>
              <a:buClr>
                <a:schemeClr val="dk2"/>
              </a:buClr>
              <a:buSzPts val="1300"/>
              <a:buFont typeface="Montserrat"/>
              <a:buChar char="●"/>
            </a:pPr>
            <a:r>
              <a:rPr lang="es" sz="1300" b="0" i="0" u="sng" strike="noStrike" cap="none">
                <a:solidFill>
                  <a:schemeClr val="hlink"/>
                </a:solidFill>
                <a:latin typeface="Montserrat"/>
                <a:ea typeface="Montserrat"/>
                <a:cs typeface="Montserrat"/>
                <a:sym typeface="Montserrat"/>
                <a:hlinkClick r:id="rId5"/>
              </a:rPr>
              <a:t>Uso de For In y For Of</a:t>
            </a:r>
            <a:endParaRPr sz="1300" b="0" i="0" u="none" strike="noStrike" cap="none">
              <a:solidFill>
                <a:schemeClr val="dk2"/>
              </a:solidFill>
              <a:latin typeface="Montserrat"/>
              <a:ea typeface="Montserrat"/>
              <a:cs typeface="Montserrat"/>
              <a:sym typeface="Montserrat"/>
            </a:endParaRPr>
          </a:p>
          <a:p>
            <a:pPr marL="457200" marR="0" lvl="0" indent="-311150" algn="l" rtl="0">
              <a:lnSpc>
                <a:spcPct val="100000"/>
              </a:lnSpc>
              <a:spcBef>
                <a:spcPts val="0"/>
              </a:spcBef>
              <a:spcAft>
                <a:spcPts val="0"/>
              </a:spcAft>
              <a:buClr>
                <a:schemeClr val="dk2"/>
              </a:buClr>
              <a:buSzPts val="1300"/>
              <a:buFont typeface="Montserrat"/>
              <a:buChar char="●"/>
            </a:pPr>
            <a:r>
              <a:rPr lang="es" sz="1300" b="0" i="0" u="sng" strike="noStrike" cap="none">
                <a:solidFill>
                  <a:schemeClr val="hlink"/>
                </a:solidFill>
                <a:latin typeface="Montserrat"/>
                <a:ea typeface="Montserrat"/>
                <a:cs typeface="Montserrat"/>
                <a:sym typeface="Montserrat"/>
                <a:hlinkClick r:id="rId6"/>
              </a:rPr>
              <a:t>For In en W3Schools</a:t>
            </a:r>
            <a:endParaRPr sz="1300" b="0" i="0" u="none" strike="noStrike" cap="none">
              <a:solidFill>
                <a:schemeClr val="dk2"/>
              </a:solidFill>
              <a:latin typeface="Montserrat"/>
              <a:ea typeface="Montserrat"/>
              <a:cs typeface="Montserrat"/>
              <a:sym typeface="Montserrat"/>
            </a:endParaRPr>
          </a:p>
          <a:p>
            <a:pPr marL="457200" marR="0" lvl="0" indent="-311150" algn="l" rtl="0">
              <a:lnSpc>
                <a:spcPct val="100000"/>
              </a:lnSpc>
              <a:spcBef>
                <a:spcPts val="0"/>
              </a:spcBef>
              <a:spcAft>
                <a:spcPts val="0"/>
              </a:spcAft>
              <a:buClr>
                <a:schemeClr val="dk2"/>
              </a:buClr>
              <a:buSzPts val="1300"/>
              <a:buFont typeface="Montserrat"/>
              <a:buChar char="●"/>
            </a:pPr>
            <a:r>
              <a:rPr lang="es" sz="1300" b="0" i="0" u="sng" strike="noStrike" cap="none">
                <a:solidFill>
                  <a:schemeClr val="hlink"/>
                </a:solidFill>
                <a:latin typeface="Montserrat"/>
                <a:ea typeface="Montserrat"/>
                <a:cs typeface="Montserrat"/>
                <a:sym typeface="Montserrat"/>
                <a:hlinkClick r:id="rId6"/>
              </a:rPr>
              <a:t>For Of en W3Schools</a:t>
            </a:r>
            <a:endParaRPr sz="1300" b="0" i="0" u="none" strike="noStrike" cap="none">
              <a:solidFill>
                <a:schemeClr val="dk2"/>
              </a:solidFill>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1650"/>
              <a:buFont typeface="Arial"/>
              <a:buNone/>
            </a:pPr>
            <a:endParaRPr sz="16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200"/>
              </a:spcBef>
              <a:spcAft>
                <a:spcPts val="0"/>
              </a:spcAft>
              <a:buClr>
                <a:srgbClr val="000000"/>
              </a:buClr>
              <a:buSzPts val="1650"/>
              <a:buFont typeface="Arial"/>
              <a:buNone/>
            </a:pPr>
            <a:r>
              <a:rPr lang="es" sz="1650" b="0" i="0" u="none" strike="noStrike" cap="none">
                <a:solidFill>
                  <a:srgbClr val="595959"/>
                </a:solidFill>
                <a:latin typeface="Montserrat"/>
                <a:ea typeface="Montserrat"/>
                <a:cs typeface="Montserrat"/>
                <a:sym typeface="Montserrat"/>
              </a:rPr>
              <a:t>Videos:</a:t>
            </a:r>
            <a:endParaRPr sz="1650" b="0" i="0" u="none" strike="noStrike" cap="none">
              <a:solidFill>
                <a:srgbClr val="595959"/>
              </a:solidFill>
              <a:latin typeface="Montserrat"/>
              <a:ea typeface="Montserrat"/>
              <a:cs typeface="Montserrat"/>
              <a:sym typeface="Montserrat"/>
            </a:endParaRPr>
          </a:p>
          <a:p>
            <a:pPr marL="457200" marR="0" lvl="0" indent="-313295" algn="l" rtl="0">
              <a:lnSpc>
                <a:spcPct val="100000"/>
              </a:lnSpc>
              <a:spcBef>
                <a:spcPts val="1200"/>
              </a:spcBef>
              <a:spcAft>
                <a:spcPts val="0"/>
              </a:spcAft>
              <a:buClr>
                <a:srgbClr val="595959"/>
              </a:buClr>
              <a:buSzPts val="1334"/>
              <a:buFont typeface="Montserrat"/>
              <a:buChar char="●"/>
            </a:pPr>
            <a:r>
              <a:rPr lang="es" sz="1300" b="0" i="0" u="sng" strike="noStrike" cap="none">
                <a:solidFill>
                  <a:schemeClr val="hlink"/>
                </a:solidFill>
                <a:latin typeface="Montserrat"/>
                <a:ea typeface="Montserrat"/>
                <a:cs typeface="Montserrat"/>
                <a:sym typeface="Montserrat"/>
                <a:hlinkClick r:id="rId7"/>
              </a:rPr>
              <a:t>¿Qué son y cómo crear objetos?</a:t>
            </a:r>
            <a:endParaRPr sz="1333" b="0" i="0" u="none" strike="noStrike" cap="none">
              <a:solidFill>
                <a:srgbClr val="595959"/>
              </a:solidFill>
              <a:latin typeface="Montserrat"/>
              <a:ea typeface="Montserrat"/>
              <a:cs typeface="Montserrat"/>
              <a:sym typeface="Montserrat"/>
            </a:endParaRPr>
          </a:p>
          <a:p>
            <a:pPr marL="457200" marR="0" lvl="0" indent="-313295" algn="l" rtl="0">
              <a:lnSpc>
                <a:spcPct val="100000"/>
              </a:lnSpc>
              <a:spcBef>
                <a:spcPts val="0"/>
              </a:spcBef>
              <a:spcAft>
                <a:spcPts val="0"/>
              </a:spcAft>
              <a:buClr>
                <a:srgbClr val="595959"/>
              </a:buClr>
              <a:buSzPts val="1334"/>
              <a:buFont typeface="Montserrat"/>
              <a:buChar char="●"/>
            </a:pPr>
            <a:r>
              <a:rPr lang="es" sz="1333" b="0" i="0" u="sng" strike="noStrike" cap="none">
                <a:solidFill>
                  <a:schemeClr val="hlink"/>
                </a:solidFill>
                <a:latin typeface="Montserrat"/>
                <a:ea typeface="Montserrat"/>
                <a:cs typeface="Montserrat"/>
                <a:sym typeface="Montserrat"/>
                <a:hlinkClick r:id="rId8"/>
              </a:rPr>
              <a:t>For, For In y For Of, buenas prácticas</a:t>
            </a:r>
            <a:endParaRPr sz="1333"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16</a:t>
            </a:r>
            <a:endParaRPr/>
          </a:p>
        </p:txBody>
      </p:sp>
      <p:sp>
        <p:nvSpPr>
          <p:cNvPr id="163" name="Google Shape;163;p4"/>
          <p:cNvSpPr txBox="1">
            <a:spLocks noGrp="1"/>
          </p:cNvSpPr>
          <p:nvPr>
            <p:ph type="title"/>
          </p:nvPr>
        </p:nvSpPr>
        <p:spPr>
          <a:xfrm>
            <a:off x="1275675" y="1159375"/>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15</a:t>
            </a:r>
            <a:endParaRPr/>
          </a:p>
        </p:txBody>
      </p:sp>
      <p:sp>
        <p:nvSpPr>
          <p:cNvPr id="164" name="Google Shape;164;p4"/>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Clr>
                <a:schemeClr val="dk1"/>
              </a:buClr>
              <a:buSzPct val="78571"/>
              <a:buFont typeface="Arial"/>
              <a:buNone/>
            </a:pPr>
            <a:r>
              <a:rPr lang="es"/>
              <a:t>Clase 17</a:t>
            </a:r>
            <a:endParaRPr/>
          </a:p>
        </p:txBody>
      </p:sp>
      <p:sp>
        <p:nvSpPr>
          <p:cNvPr id="165" name="Google Shape;165;p4"/>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t>Programación modular con funciones</a:t>
            </a:r>
            <a:endParaRPr b="1"/>
          </a:p>
          <a:p>
            <a:pPr marL="0" lvl="0" indent="0" algn="l" rtl="0">
              <a:lnSpc>
                <a:spcPct val="100000"/>
              </a:lnSpc>
              <a:spcBef>
                <a:spcPts val="0"/>
              </a:spcBef>
              <a:spcAft>
                <a:spcPts val="0"/>
              </a:spcAft>
              <a:buClr>
                <a:schemeClr val="dk1"/>
              </a:buClr>
              <a:buSzPts val="1100"/>
              <a:buFont typeface="Arial"/>
              <a:buNone/>
            </a:pPr>
            <a:endParaRPr b="1"/>
          </a:p>
          <a:p>
            <a:pPr marL="457200" lvl="0" indent="-292100" algn="l" rtl="0">
              <a:lnSpc>
                <a:spcPct val="115000"/>
              </a:lnSpc>
              <a:spcBef>
                <a:spcPts val="0"/>
              </a:spcBef>
              <a:spcAft>
                <a:spcPts val="0"/>
              </a:spcAft>
              <a:buSzPts val="1000"/>
              <a:buChar char="●"/>
            </a:pPr>
            <a:r>
              <a:rPr lang="es"/>
              <a:t>Funciones. ¿Qué son? Scope global y local.</a:t>
            </a:r>
            <a:endParaRPr/>
          </a:p>
          <a:p>
            <a:pPr marL="457200" lvl="0" indent="-292100" algn="l" rtl="0">
              <a:lnSpc>
                <a:spcPct val="115000"/>
              </a:lnSpc>
              <a:spcBef>
                <a:spcPts val="0"/>
              </a:spcBef>
              <a:spcAft>
                <a:spcPts val="0"/>
              </a:spcAft>
              <a:buSzPts val="1000"/>
              <a:buChar char="●"/>
            </a:pPr>
            <a:r>
              <a:rPr lang="es"/>
              <a:t>Programación modular vs. Funciones.</a:t>
            </a:r>
            <a:endParaRPr/>
          </a:p>
          <a:p>
            <a:pPr marL="457200" lvl="0" indent="-292100" algn="l" rtl="0">
              <a:lnSpc>
                <a:spcPct val="115000"/>
              </a:lnSpc>
              <a:spcBef>
                <a:spcPts val="0"/>
              </a:spcBef>
              <a:spcAft>
                <a:spcPts val="0"/>
              </a:spcAft>
              <a:buSzPts val="1000"/>
              <a:buChar char="●"/>
            </a:pPr>
            <a:r>
              <a:rPr lang="es"/>
              <a:t>Función anónima y función flecha.</a:t>
            </a:r>
            <a:endParaRPr/>
          </a:p>
          <a:p>
            <a:pPr marL="457200" lvl="0" indent="-292100" algn="l" rtl="0">
              <a:lnSpc>
                <a:spcPct val="115000"/>
              </a:lnSpc>
              <a:spcBef>
                <a:spcPts val="0"/>
              </a:spcBef>
              <a:spcAft>
                <a:spcPts val="0"/>
              </a:spcAft>
              <a:buSzPts val="1000"/>
              <a:buChar char="●"/>
            </a:pPr>
            <a:r>
              <a:rPr lang="es"/>
              <a:t>Callbacks y clausuras.</a:t>
            </a:r>
            <a:endParaRPr/>
          </a:p>
          <a:p>
            <a:pPr marL="0" lvl="0" indent="0" algn="l" rtl="0">
              <a:lnSpc>
                <a:spcPct val="115000"/>
              </a:lnSpc>
              <a:spcBef>
                <a:spcPts val="0"/>
              </a:spcBef>
              <a:spcAft>
                <a:spcPts val="0"/>
              </a:spcAft>
              <a:buSzPts val="1000"/>
              <a:buNone/>
            </a:pPr>
            <a:endParaRPr b="1"/>
          </a:p>
        </p:txBody>
      </p:sp>
      <p:sp>
        <p:nvSpPr>
          <p:cNvPr id="166" name="Google Shape;166;p4"/>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t>Arrays, Storage y JSON</a:t>
            </a:r>
            <a:endParaRPr b="1"/>
          </a:p>
          <a:p>
            <a:pPr marL="0" lvl="0" indent="0" algn="l" rtl="0">
              <a:lnSpc>
                <a:spcPct val="100000"/>
              </a:lnSpc>
              <a:spcBef>
                <a:spcPts val="0"/>
              </a:spcBef>
              <a:spcAft>
                <a:spcPts val="0"/>
              </a:spcAft>
              <a:buClr>
                <a:schemeClr val="dk1"/>
              </a:buClr>
              <a:buSzPts val="1100"/>
              <a:buFont typeface="Arial"/>
              <a:buNone/>
            </a:pPr>
            <a:endParaRPr b="1"/>
          </a:p>
          <a:p>
            <a:pPr marL="457200" lvl="0" indent="-292100" algn="l" rtl="0">
              <a:lnSpc>
                <a:spcPct val="115000"/>
              </a:lnSpc>
              <a:spcBef>
                <a:spcPts val="0"/>
              </a:spcBef>
              <a:spcAft>
                <a:spcPts val="0"/>
              </a:spcAft>
              <a:buSzPts val="1000"/>
              <a:buChar char="●"/>
            </a:pPr>
            <a:r>
              <a:rPr lang="es"/>
              <a:t>Arrays.</a:t>
            </a:r>
            <a:endParaRPr/>
          </a:p>
          <a:p>
            <a:pPr marL="457200" lvl="0" indent="-292100" algn="l" rtl="0">
              <a:lnSpc>
                <a:spcPct val="115000"/>
              </a:lnSpc>
              <a:spcBef>
                <a:spcPts val="0"/>
              </a:spcBef>
              <a:spcAft>
                <a:spcPts val="0"/>
              </a:spcAft>
              <a:buSzPts val="1000"/>
              <a:buChar char="●"/>
            </a:pPr>
            <a:r>
              <a:rPr lang="es"/>
              <a:t>Funciones para operar arrays.</a:t>
            </a:r>
            <a:endParaRPr/>
          </a:p>
          <a:p>
            <a:pPr marL="457200" lvl="0" indent="-292100" algn="l" rtl="0">
              <a:lnSpc>
                <a:spcPct val="115000"/>
              </a:lnSpc>
              <a:spcBef>
                <a:spcPts val="0"/>
              </a:spcBef>
              <a:spcAft>
                <a:spcPts val="0"/>
              </a:spcAft>
              <a:buSzPts val="1000"/>
              <a:buChar char="●"/>
            </a:pPr>
            <a:r>
              <a:rPr lang="es"/>
              <a:t>Trabajar con array de objetos.</a:t>
            </a:r>
            <a:endParaRPr/>
          </a:p>
          <a:p>
            <a:pPr marL="457200" lvl="0" indent="-292100" algn="l" rtl="0">
              <a:lnSpc>
                <a:spcPct val="115000"/>
              </a:lnSpc>
              <a:spcBef>
                <a:spcPts val="0"/>
              </a:spcBef>
              <a:spcAft>
                <a:spcPts val="0"/>
              </a:spcAft>
              <a:buSzPts val="1000"/>
              <a:buChar char="●"/>
            </a:pPr>
            <a:r>
              <a:rPr lang="es"/>
              <a:t>Web Storage.</a:t>
            </a:r>
            <a:endParaRPr/>
          </a:p>
          <a:p>
            <a:pPr marL="457200" lvl="0" indent="-292100" algn="l" rtl="0">
              <a:lnSpc>
                <a:spcPct val="115000"/>
              </a:lnSpc>
              <a:spcBef>
                <a:spcPts val="0"/>
              </a:spcBef>
              <a:spcAft>
                <a:spcPts val="0"/>
              </a:spcAft>
              <a:buSzPts val="1000"/>
              <a:buChar char="●"/>
            </a:pPr>
            <a:r>
              <a:rPr lang="es"/>
              <a:t>JSON. Formato y ejemplos de uso.</a:t>
            </a:r>
            <a:endParaRPr/>
          </a:p>
        </p:txBody>
      </p:sp>
      <p:sp>
        <p:nvSpPr>
          <p:cNvPr id="167" name="Google Shape;167;p4"/>
          <p:cNvSpPr txBox="1">
            <a:spLocks noGrp="1"/>
          </p:cNvSpPr>
          <p:nvPr>
            <p:ph type="title" idx="6"/>
          </p:nvPr>
        </p:nvSpPr>
        <p:spPr>
          <a:xfrm>
            <a:off x="3331525" y="2155125"/>
            <a:ext cx="2397900" cy="212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r>
              <a:rPr lang="es" b="1"/>
              <a:t>Objetos</a:t>
            </a:r>
            <a:endParaRPr b="1"/>
          </a:p>
          <a:p>
            <a:pPr marL="0" lvl="0" indent="0" algn="l" rtl="0">
              <a:lnSpc>
                <a:spcPct val="100000"/>
              </a:lnSpc>
              <a:spcBef>
                <a:spcPts val="0"/>
              </a:spcBef>
              <a:spcAft>
                <a:spcPts val="0"/>
              </a:spcAft>
              <a:buSzPts val="1000"/>
              <a:buNone/>
            </a:pPr>
            <a:endParaRPr b="1"/>
          </a:p>
          <a:p>
            <a:pPr marL="457200" lvl="0" indent="-292100" algn="l" rtl="0">
              <a:lnSpc>
                <a:spcPct val="115000"/>
              </a:lnSpc>
              <a:spcBef>
                <a:spcPts val="0"/>
              </a:spcBef>
              <a:spcAft>
                <a:spcPts val="0"/>
              </a:spcAft>
              <a:buSzPts val="1000"/>
              <a:buChar char="●"/>
            </a:pPr>
            <a:r>
              <a:rPr lang="es"/>
              <a:t>Objetos. ¿Qué son y cómo se usan?</a:t>
            </a:r>
            <a:endParaRPr/>
          </a:p>
          <a:p>
            <a:pPr marL="457200" lvl="0" indent="-292100" algn="l" rtl="0">
              <a:lnSpc>
                <a:spcPct val="115000"/>
              </a:lnSpc>
              <a:spcBef>
                <a:spcPts val="0"/>
              </a:spcBef>
              <a:spcAft>
                <a:spcPts val="0"/>
              </a:spcAft>
              <a:buSzPts val="1000"/>
              <a:buChar char="●"/>
            </a:pPr>
            <a:r>
              <a:rPr lang="es"/>
              <a:t>Propiedades y métodos.</a:t>
            </a:r>
            <a:endParaRPr/>
          </a:p>
          <a:p>
            <a:pPr marL="457200" lvl="0" indent="-292100" algn="l" rtl="0">
              <a:lnSpc>
                <a:spcPct val="115000"/>
              </a:lnSpc>
              <a:spcBef>
                <a:spcPts val="0"/>
              </a:spcBef>
              <a:spcAft>
                <a:spcPts val="0"/>
              </a:spcAft>
              <a:buSzPts val="1000"/>
              <a:buChar char="●"/>
            </a:pPr>
            <a:r>
              <a:rPr lang="es"/>
              <a:t>Función constructora.</a:t>
            </a:r>
            <a:endParaRPr/>
          </a:p>
          <a:p>
            <a:pPr marL="457200" lvl="0" indent="-292100" algn="l" rtl="0">
              <a:lnSpc>
                <a:spcPct val="115000"/>
              </a:lnSpc>
              <a:spcBef>
                <a:spcPts val="0"/>
              </a:spcBef>
              <a:spcAft>
                <a:spcPts val="0"/>
              </a:spcAft>
              <a:buSzPts val="1000"/>
              <a:buChar char="●"/>
            </a:pPr>
            <a:r>
              <a:rPr lang="es"/>
              <a:t>El objeto String y sus métodos.</a:t>
            </a:r>
            <a:endParaRPr/>
          </a:p>
          <a:p>
            <a:pPr marL="457200" lvl="0" indent="-292100" algn="l" rtl="0">
              <a:lnSpc>
                <a:spcPct val="115000"/>
              </a:lnSpc>
              <a:spcBef>
                <a:spcPts val="0"/>
              </a:spcBef>
              <a:spcAft>
                <a:spcPts val="0"/>
              </a:spcAft>
              <a:buSzPts val="1000"/>
              <a:buChar char="●"/>
            </a:pPr>
            <a:r>
              <a:rPr lang="es"/>
              <a:t>El objeto Math, sus propiedades y métodos.</a:t>
            </a:r>
            <a:endParaRPr/>
          </a:p>
          <a:p>
            <a:pPr marL="457200" lvl="0" indent="0" algn="l" rtl="0">
              <a:lnSpc>
                <a:spcPct val="115000"/>
              </a:lnSpc>
              <a:spcBef>
                <a:spcPts val="0"/>
              </a:spcBef>
              <a:spcAft>
                <a:spcPts val="0"/>
              </a:spcAft>
              <a:buSzPts val="1000"/>
              <a:buNone/>
            </a:pPr>
            <a:endParaRPr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40"/>
          <p:cNvSpPr txBox="1">
            <a:spLocks noGrp="1"/>
          </p:cNvSpPr>
          <p:nvPr>
            <p:ph type="title"/>
          </p:nvPr>
        </p:nvSpPr>
        <p:spPr>
          <a:xfrm>
            <a:off x="432025" y="187325"/>
            <a:ext cx="7982100" cy="4971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111111"/>
              <a:buNone/>
            </a:pPr>
            <a:r>
              <a:rPr lang="es"/>
              <a:t>Actividades prácticas:</a:t>
            </a:r>
            <a:endParaRPr/>
          </a:p>
        </p:txBody>
      </p:sp>
      <p:sp>
        <p:nvSpPr>
          <p:cNvPr id="448" name="Google Shape;448;p40"/>
          <p:cNvSpPr txBox="1">
            <a:spLocks noGrp="1"/>
          </p:cNvSpPr>
          <p:nvPr>
            <p:ph type="body" idx="1"/>
          </p:nvPr>
        </p:nvSpPr>
        <p:spPr>
          <a:xfrm>
            <a:off x="432025" y="847675"/>
            <a:ext cx="8280000" cy="3318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s"/>
              <a:t>Del archivo “</a:t>
            </a:r>
            <a:r>
              <a:rPr lang="es" b="1"/>
              <a:t>Actividad Práctica - JavaScript Unidad 2</a:t>
            </a:r>
            <a:r>
              <a:rPr lang="es"/>
              <a:t>” están en condiciones de hacer los ejercicios: 26 a 29.</a:t>
            </a:r>
            <a:endParaRPr/>
          </a:p>
          <a:p>
            <a:pPr marL="457200" lvl="0" indent="-342900" algn="l" rtl="0">
              <a:lnSpc>
                <a:spcPct val="115000"/>
              </a:lnSpc>
              <a:spcBef>
                <a:spcPts val="0"/>
              </a:spcBef>
              <a:spcAft>
                <a:spcPts val="0"/>
              </a:spcAft>
              <a:buSzPts val="1800"/>
              <a:buChar char="●"/>
            </a:pPr>
            <a:r>
              <a:rPr lang="es"/>
              <a:t>Agregar JavaScript a un sitio, y con </a:t>
            </a:r>
            <a:r>
              <a:rPr lang="es" b="1"/>
              <a:t>template string </a:t>
            </a:r>
            <a:r>
              <a:rPr lang="es"/>
              <a:t>modificar el header y footer del HTML por Javascript.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1"/>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2"/>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Recordá: </a:t>
            </a:r>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Realizar los Ejercicios de repaso.</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l" rtl="0">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3"/>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15000"/>
              </a:lnSpc>
              <a:spcBef>
                <a:spcPts val="1200"/>
              </a:spcBef>
              <a:spcAft>
                <a:spcPts val="0"/>
              </a:spcAft>
              <a:buSzPts val="3700"/>
              <a:buNone/>
            </a:pPr>
            <a:r>
              <a:rPr lang="es"/>
              <a:t>Muchas gracias por tu atención.</a:t>
            </a:r>
            <a:endParaRPr/>
          </a:p>
          <a:p>
            <a:pPr marL="0" lvl="0" indent="0" algn="l" rtl="0">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a:t>Objetos</a:t>
            </a:r>
            <a:endParaRPr/>
          </a:p>
        </p:txBody>
      </p:sp>
      <p:sp>
        <p:nvSpPr>
          <p:cNvPr id="173" name="Google Shape;173;p5"/>
          <p:cNvSpPr txBox="1">
            <a:spLocks noGrp="1"/>
          </p:cNvSpPr>
          <p:nvPr>
            <p:ph type="subTitle" idx="1"/>
          </p:nvPr>
        </p:nvSpPr>
        <p:spPr>
          <a:xfrm>
            <a:off x="550350" y="1623650"/>
            <a:ext cx="8043300" cy="2649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sz="1550"/>
              <a:t>Prácticamente todo lo que utilizamos en Javascript son objetos</a:t>
            </a:r>
            <a:r>
              <a:rPr lang="es" sz="1550">
                <a:latin typeface="Montserrat"/>
                <a:ea typeface="Montserrat"/>
                <a:cs typeface="Montserrat"/>
                <a:sym typeface="Montserrat"/>
              </a:rPr>
              <a:t>. </a:t>
            </a:r>
            <a:r>
              <a:rPr lang="es" sz="1550"/>
              <a:t>Los </a:t>
            </a:r>
            <a:r>
              <a:rPr lang="es" sz="1550" b="1">
                <a:latin typeface="Montserrat"/>
                <a:ea typeface="Montserrat"/>
                <a:cs typeface="Montserrat"/>
                <a:sym typeface="Montserrat"/>
              </a:rPr>
              <a:t>objetos</a:t>
            </a:r>
            <a:r>
              <a:rPr lang="es" sz="1550"/>
              <a:t> en </a:t>
            </a:r>
            <a:r>
              <a:rPr lang="es" sz="1550" b="1">
                <a:latin typeface="Montserrat"/>
                <a:ea typeface="Montserrat"/>
                <a:cs typeface="Montserrat"/>
                <a:sym typeface="Montserrat"/>
              </a:rPr>
              <a:t>JavaScript</a:t>
            </a:r>
            <a:r>
              <a:rPr lang="es" sz="1550"/>
              <a:t>, como en tantos otros lenguajes de programación, se pueden comparar con objetos de la vida real. Las variables, por ejemplo, son objetos de diferentes tipos.</a:t>
            </a:r>
            <a:endParaRPr sz="1550">
              <a:latin typeface="Montserrat"/>
              <a:ea typeface="Montserrat"/>
              <a:cs typeface="Montserrat"/>
              <a:sym typeface="Montserrat"/>
            </a:endParaRPr>
          </a:p>
          <a:p>
            <a:pPr marL="0" lvl="0" indent="0" algn="l" rtl="0">
              <a:lnSpc>
                <a:spcPct val="100000"/>
              </a:lnSpc>
              <a:spcBef>
                <a:spcPts val="0"/>
              </a:spcBef>
              <a:spcAft>
                <a:spcPts val="600"/>
              </a:spcAft>
              <a:buClr>
                <a:schemeClr val="dk1"/>
              </a:buClr>
              <a:buSzPts val="1100"/>
              <a:buFont typeface="Arial"/>
              <a:buNone/>
            </a:pPr>
            <a:r>
              <a:rPr lang="es" sz="1550"/>
              <a:t>El paradigma orientado a objetos habla de objetos porque nosotros estamos más familiarizados en la vida real a interactuar con cosas y las cosas no son más que objetos. Una persona puede ser considerada como objeto en términos de programación porque va a tener propiedades y comportamiento asociado. Al comportamiento nosotros lo vemos a través de los métodos: le solicitamos al objeto información sobre un elemento mediante un botón y el objeto la devuelve.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Objetos | ¿Qué son?</a:t>
            </a:r>
            <a:endParaRPr/>
          </a:p>
        </p:txBody>
      </p:sp>
      <p:sp>
        <p:nvSpPr>
          <p:cNvPr id="179" name="Google Shape;179;p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1650"/>
              <a:t>Un </a:t>
            </a:r>
            <a:r>
              <a:rPr lang="es" sz="1650" b="1"/>
              <a:t>objeto de JavaScript </a:t>
            </a:r>
            <a:r>
              <a:rPr lang="es" sz="1650"/>
              <a:t>tiene </a:t>
            </a:r>
            <a:r>
              <a:rPr lang="es" sz="1650" b="1"/>
              <a:t>propiedades</a:t>
            </a:r>
            <a:r>
              <a:rPr lang="es" sz="1650"/>
              <a:t> asociadas a él. Una propiedad de un objeto se puede explicar como una variable asociada al objeto. Las propiedades de un objeto básicamente son lo mismo que las variables comunes de JavaScript, excepto por el nexo con el objeto. Las propiedades de un objeto definen las características del mismo. Se accede a las propiedades de un objeto con la </a:t>
            </a:r>
            <a:r>
              <a:rPr lang="es" sz="1650" b="1"/>
              <a:t>notación punto</a:t>
            </a:r>
            <a:r>
              <a:rPr lang="es" sz="1650"/>
              <a:t>:</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180" name="Google Shape;180;p6"/>
          <p:cNvSpPr/>
          <p:nvPr/>
        </p:nvSpPr>
        <p:spPr>
          <a:xfrm>
            <a:off x="2603700" y="3222800"/>
            <a:ext cx="3919200" cy="5727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F6167"/>
              </a:buClr>
              <a:buSzPts val="1400"/>
              <a:buFont typeface="Consolas"/>
              <a:buNone/>
            </a:pPr>
            <a:r>
              <a:rPr lang="es" sz="1400" b="0" i="0" u="none" strike="noStrike" cap="none">
                <a:solidFill>
                  <a:srgbClr val="5F6167"/>
                </a:solidFill>
                <a:latin typeface="Consolas"/>
                <a:ea typeface="Consolas"/>
                <a:cs typeface="Consolas"/>
                <a:sym typeface="Consolas"/>
              </a:rPr>
              <a:t>//nombreDelObjeto.propiedadDelObjeto</a:t>
            </a:r>
            <a:endParaRPr sz="14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C74DED"/>
              </a:buClr>
              <a:buSzPts val="1400"/>
              <a:buFont typeface="Consolas"/>
              <a:buNone/>
            </a:pPr>
            <a:r>
              <a:rPr lang="es" sz="1400" b="0" i="0" u="none" strike="noStrike" cap="none">
                <a:solidFill>
                  <a:srgbClr val="00E8C6"/>
                </a:solidFill>
                <a:latin typeface="Consolas"/>
                <a:ea typeface="Consolas"/>
                <a:cs typeface="Consolas"/>
                <a:sym typeface="Consolas"/>
              </a:rPr>
              <a:t>texto1</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96E072"/>
                </a:solidFill>
                <a:latin typeface="Consolas"/>
                <a:ea typeface="Consolas"/>
                <a:cs typeface="Consolas"/>
                <a:sym typeface="Consolas"/>
              </a:rPr>
              <a:t>objectName.propertyName</a:t>
            </a:r>
            <a:endParaRPr sz="14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C74DED"/>
              </a:buClr>
              <a:buSzPts val="1400"/>
              <a:buFont typeface="Consolas"/>
              <a:buNone/>
            </a:pPr>
            <a:endParaRPr sz="1600" b="0" i="0" u="none" strike="noStrike" cap="none">
              <a:solidFill>
                <a:srgbClr val="000000"/>
              </a:solidFill>
              <a:latin typeface="Consolas"/>
              <a:ea typeface="Consolas"/>
              <a:cs typeface="Consolas"/>
              <a:sym typeface="Consolas"/>
            </a:endParaRPr>
          </a:p>
        </p:txBody>
      </p:sp>
      <p:sp>
        <p:nvSpPr>
          <p:cNvPr id="181" name="Google Shape;181;p6"/>
          <p:cNvSpPr txBox="1"/>
          <p:nvPr/>
        </p:nvSpPr>
        <p:spPr>
          <a:xfrm>
            <a:off x="426625" y="3871700"/>
            <a:ext cx="8285400" cy="730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Tanto el nombre del objeto como el nombre de la propiedad son sensibles a mayúsculas y minúsculas.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Objetos | ¿Cómo se crean?</a:t>
            </a:r>
            <a:endParaRPr/>
          </a:p>
        </p:txBody>
      </p:sp>
      <p:sp>
        <p:nvSpPr>
          <p:cNvPr id="187" name="Google Shape;187;p7"/>
          <p:cNvSpPr txBox="1">
            <a:spLocks noGrp="1"/>
          </p:cNvSpPr>
          <p:nvPr>
            <p:ph type="body" idx="1"/>
          </p:nvPr>
        </p:nvSpPr>
        <p:spPr>
          <a:xfrm>
            <a:off x="423300" y="1284500"/>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650"/>
              <a:t>Un objeto se puede crear usando el operador de asignación. Y puedes definir propiedades simplemente asignándoles un valor. Por ejemplo, vamos a crear un </a:t>
            </a:r>
            <a:r>
              <a:rPr lang="es" sz="1650" b="1"/>
              <a:t>objeto</a:t>
            </a:r>
            <a:r>
              <a:rPr lang="es" sz="1650"/>
              <a:t> llamado </a:t>
            </a:r>
            <a:r>
              <a:rPr lang="es" sz="1650" b="1"/>
              <a:t>miAuto</a:t>
            </a:r>
            <a:r>
              <a:rPr lang="es" sz="1650"/>
              <a:t> y le vamos a asignar </a:t>
            </a:r>
            <a:r>
              <a:rPr lang="es" sz="1650" b="1"/>
              <a:t>propiedades</a:t>
            </a:r>
            <a:r>
              <a:rPr lang="es" sz="1650"/>
              <a:t> denominadas </a:t>
            </a:r>
            <a:r>
              <a:rPr lang="es" sz="1650" b="1"/>
              <a:t>marca</a:t>
            </a:r>
            <a:r>
              <a:rPr lang="es" sz="1650"/>
              <a:t>, </a:t>
            </a:r>
            <a:r>
              <a:rPr lang="es" sz="1650" b="1"/>
              <a:t>tipo</a:t>
            </a:r>
            <a:r>
              <a:rPr lang="es" sz="1650"/>
              <a:t>, y </a:t>
            </a:r>
            <a:r>
              <a:rPr lang="es" sz="1650" b="1"/>
              <a:t>modelo</a:t>
            </a:r>
            <a:r>
              <a:rPr lang="es" sz="1650"/>
              <a:t> de la siguiente manera:</a:t>
            </a:r>
            <a:endParaRPr sz="1650"/>
          </a:p>
        </p:txBody>
      </p:sp>
      <p:sp>
        <p:nvSpPr>
          <p:cNvPr id="188" name="Google Shape;188;p7"/>
          <p:cNvSpPr/>
          <p:nvPr/>
        </p:nvSpPr>
        <p:spPr>
          <a:xfrm>
            <a:off x="540500" y="2645300"/>
            <a:ext cx="5893200" cy="15666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Creamos el objeto</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var</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miAuto</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new</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Object</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Creamos las propiedades</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highlight>
                  <a:srgbClr val="23262E"/>
                </a:highlight>
                <a:latin typeface="Consolas"/>
                <a:ea typeface="Consolas"/>
                <a:cs typeface="Consolas"/>
                <a:sym typeface="Consolas"/>
              </a:rPr>
              <a:t>miAuto</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marca</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'Ford'</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highlight>
                  <a:srgbClr val="23262E"/>
                </a:highlight>
                <a:latin typeface="Consolas"/>
                <a:ea typeface="Consolas"/>
                <a:cs typeface="Consolas"/>
                <a:sym typeface="Consolas"/>
              </a:rPr>
              <a:t>miAuto</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tipo</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'Ranger'</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highlight>
                  <a:srgbClr val="23262E"/>
                </a:highlight>
                <a:latin typeface="Consolas"/>
                <a:ea typeface="Consolas"/>
                <a:cs typeface="Consolas"/>
                <a:sym typeface="Consolas"/>
              </a:rPr>
              <a:t>miAuto</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modelo</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2019</a:t>
            </a:r>
            <a:endParaRPr sz="1200" b="0" i="0" u="none" strike="noStrike" cap="none">
              <a:solidFill>
                <a:srgbClr val="F39C1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39C12"/>
                </a:solidFill>
                <a:highlight>
                  <a:srgbClr val="23262E"/>
                </a:highlight>
                <a:latin typeface="Consolas"/>
                <a:ea typeface="Consolas"/>
                <a:cs typeface="Consolas"/>
                <a:sym typeface="Consolas"/>
              </a:rPr>
              <a:t>console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FE66D"/>
                </a:solidFill>
                <a:highlight>
                  <a:srgbClr val="23262E"/>
                </a:highlight>
                <a:latin typeface="Consolas"/>
                <a:ea typeface="Consolas"/>
                <a:cs typeface="Consolas"/>
                <a:sym typeface="Consolas"/>
              </a:rPr>
              <a:t>log</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"El auto es:"</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miAuto</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marca</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miAuto</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tipo</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"y el modelo es"</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miAuto</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modelo</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C74DED"/>
              </a:buClr>
              <a:buSzPts val="1400"/>
              <a:buFont typeface="Consolas"/>
              <a:buNone/>
            </a:pPr>
            <a:endParaRPr sz="1400" b="0" i="0" u="none" strike="noStrike" cap="none">
              <a:solidFill>
                <a:srgbClr val="5F6167"/>
              </a:solidFill>
              <a:latin typeface="Consolas"/>
              <a:ea typeface="Consolas"/>
              <a:cs typeface="Consolas"/>
              <a:sym typeface="Consolas"/>
            </a:endParaRPr>
          </a:p>
          <a:p>
            <a:pPr marL="0" marR="0" lvl="0" indent="0" algn="l" rtl="0">
              <a:lnSpc>
                <a:spcPct val="100000"/>
              </a:lnSpc>
              <a:spcBef>
                <a:spcPts val="0"/>
              </a:spcBef>
              <a:spcAft>
                <a:spcPts val="0"/>
              </a:spcAft>
              <a:buClr>
                <a:srgbClr val="C74DED"/>
              </a:buClr>
              <a:buSzPts val="1400"/>
              <a:buFont typeface="Consolas"/>
              <a:buNone/>
            </a:pPr>
            <a:endParaRPr sz="1400" b="0" i="0" u="none" strike="noStrike" cap="none">
              <a:solidFill>
                <a:srgbClr val="000000"/>
              </a:solidFill>
              <a:latin typeface="Consolas"/>
              <a:ea typeface="Consolas"/>
              <a:cs typeface="Consolas"/>
              <a:sym typeface="Consolas"/>
            </a:endParaRPr>
          </a:p>
        </p:txBody>
      </p:sp>
      <p:pic>
        <p:nvPicPr>
          <p:cNvPr id="189" name="Google Shape;189;p7"/>
          <p:cNvPicPr preferRelativeResize="0"/>
          <p:nvPr/>
        </p:nvPicPr>
        <p:blipFill rotWithShape="1">
          <a:blip r:embed="rId3">
            <a:alphaModFix/>
          </a:blip>
          <a:srcRect/>
          <a:stretch/>
        </p:blipFill>
        <p:spPr>
          <a:xfrm>
            <a:off x="6055575" y="3955050"/>
            <a:ext cx="2647725" cy="647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Objetos | ¿Cómo se crean?</a:t>
            </a:r>
            <a:endParaRPr/>
          </a:p>
        </p:txBody>
      </p:sp>
      <p:sp>
        <p:nvSpPr>
          <p:cNvPr id="195" name="Google Shape;195;p8"/>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650"/>
              <a:t>Se pueden crear también mediante un </a:t>
            </a:r>
            <a:r>
              <a:rPr lang="es" sz="1650" b="1"/>
              <a:t>iniciador de objeto </a:t>
            </a:r>
            <a:r>
              <a:rPr lang="es" sz="1650"/>
              <a:t>(o</a:t>
            </a:r>
            <a:r>
              <a:rPr lang="es" sz="1650" b="1"/>
              <a:t> literal</a:t>
            </a:r>
            <a:r>
              <a:rPr lang="es" sz="1650"/>
              <a:t>), que es una lista delimitada por comas de cero o más pares de nombres de propiedad y valores asociados al objeto, encerrados entre llaves (</a:t>
            </a:r>
            <a:r>
              <a:rPr lang="es" sz="1650" b="1"/>
              <a:t>{}</a:t>
            </a:r>
            <a:r>
              <a:rPr lang="es" sz="1650"/>
              <a:t>):</a:t>
            </a:r>
            <a:endParaRPr sz="1650"/>
          </a:p>
        </p:txBody>
      </p:sp>
      <p:sp>
        <p:nvSpPr>
          <p:cNvPr id="196" name="Google Shape;196;p8"/>
          <p:cNvSpPr/>
          <p:nvPr/>
        </p:nvSpPr>
        <p:spPr>
          <a:xfrm>
            <a:off x="2985750" y="2418450"/>
            <a:ext cx="2512200" cy="12729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5F6167"/>
                </a:solidFill>
                <a:latin typeface="Consolas"/>
                <a:ea typeface="Consolas"/>
                <a:cs typeface="Consolas"/>
                <a:sym typeface="Consolas"/>
              </a:rPr>
              <a:t>// Creamos el objeto</a:t>
            </a:r>
            <a:endParaRPr sz="1300" b="0" i="0" u="none" strike="noStrike" cap="none">
              <a:solidFill>
                <a:srgbClr val="5F6167"/>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C74DED"/>
                </a:solidFill>
                <a:latin typeface="Consolas"/>
                <a:ea typeface="Consolas"/>
                <a:cs typeface="Consolas"/>
                <a:sym typeface="Consolas"/>
              </a:rPr>
              <a:t>var</a:t>
            </a:r>
            <a:r>
              <a:rPr lang="es" sz="1300" b="0" i="0" u="none" strike="noStrike" cap="none">
                <a:solidFill>
                  <a:srgbClr val="D5CED9"/>
                </a:solidFill>
                <a:latin typeface="Consolas"/>
                <a:ea typeface="Consolas"/>
                <a:cs typeface="Consolas"/>
                <a:sym typeface="Consolas"/>
              </a:rPr>
              <a:t> </a:t>
            </a:r>
            <a:r>
              <a:rPr lang="es" sz="1300" b="0" i="0" u="none" strike="noStrike" cap="none">
                <a:solidFill>
                  <a:srgbClr val="00E8C6"/>
                </a:solidFill>
                <a:latin typeface="Consolas"/>
                <a:ea typeface="Consolas"/>
                <a:cs typeface="Consolas"/>
                <a:sym typeface="Consolas"/>
              </a:rPr>
              <a:t>miAuto</a:t>
            </a:r>
            <a:r>
              <a:rPr lang="es" sz="1300" b="0" i="0" u="none" strike="noStrike" cap="none">
                <a:solidFill>
                  <a:srgbClr val="D5CED9"/>
                </a:solidFill>
                <a:latin typeface="Consolas"/>
                <a:ea typeface="Consolas"/>
                <a:cs typeface="Consolas"/>
                <a:sym typeface="Consolas"/>
              </a:rPr>
              <a:t> </a:t>
            </a:r>
            <a:r>
              <a:rPr lang="es" sz="1300" b="0" i="0" u="none" strike="noStrike" cap="none">
                <a:solidFill>
                  <a:srgbClr val="EE5D43"/>
                </a:solidFill>
                <a:latin typeface="Consolas"/>
                <a:ea typeface="Consolas"/>
                <a:cs typeface="Consolas"/>
                <a:sym typeface="Consolas"/>
              </a:rPr>
              <a:t>=</a:t>
            </a:r>
            <a:r>
              <a:rPr lang="es" sz="1300" b="0" i="0" u="none" strike="noStrike" cap="none">
                <a:solidFill>
                  <a:srgbClr val="D5CED9"/>
                </a:solidFill>
                <a:latin typeface="Consolas"/>
                <a:ea typeface="Consolas"/>
                <a:cs typeface="Consolas"/>
                <a:sym typeface="Consolas"/>
              </a:rPr>
              <a:t> {</a:t>
            </a:r>
            <a:endParaRPr sz="13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latin typeface="Consolas"/>
                <a:ea typeface="Consolas"/>
                <a:cs typeface="Consolas"/>
                <a:sym typeface="Consolas"/>
              </a:rPr>
              <a:t>     marca: </a:t>
            </a:r>
            <a:r>
              <a:rPr lang="es" sz="1300" b="0" i="0" u="none" strike="noStrike" cap="none">
                <a:solidFill>
                  <a:srgbClr val="96E072"/>
                </a:solidFill>
                <a:latin typeface="Consolas"/>
                <a:ea typeface="Consolas"/>
                <a:cs typeface="Consolas"/>
                <a:sym typeface="Consolas"/>
              </a:rPr>
              <a:t>'Ford'</a:t>
            </a:r>
            <a:r>
              <a:rPr lang="es" sz="1300" b="0" i="0" u="none" strike="noStrike" cap="none">
                <a:solidFill>
                  <a:srgbClr val="D5CED9"/>
                </a:solidFill>
                <a:latin typeface="Consolas"/>
                <a:ea typeface="Consolas"/>
                <a:cs typeface="Consolas"/>
                <a:sym typeface="Consolas"/>
              </a:rPr>
              <a:t>,</a:t>
            </a:r>
            <a:endParaRPr sz="13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latin typeface="Consolas"/>
                <a:ea typeface="Consolas"/>
                <a:cs typeface="Consolas"/>
                <a:sym typeface="Consolas"/>
              </a:rPr>
              <a:t>     tipo: </a:t>
            </a:r>
            <a:r>
              <a:rPr lang="es" sz="1300" b="0" i="0" u="none" strike="noStrike" cap="none">
                <a:solidFill>
                  <a:srgbClr val="96E072"/>
                </a:solidFill>
                <a:latin typeface="Consolas"/>
                <a:ea typeface="Consolas"/>
                <a:cs typeface="Consolas"/>
                <a:sym typeface="Consolas"/>
              </a:rPr>
              <a:t>'Ranger'</a:t>
            </a:r>
            <a:r>
              <a:rPr lang="es" sz="1300" b="0" i="0" u="none" strike="noStrike" cap="none">
                <a:solidFill>
                  <a:srgbClr val="D5CED9"/>
                </a:solidFill>
                <a:latin typeface="Consolas"/>
                <a:ea typeface="Consolas"/>
                <a:cs typeface="Consolas"/>
                <a:sym typeface="Consolas"/>
              </a:rPr>
              <a:t>,</a:t>
            </a:r>
            <a:endParaRPr sz="13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latin typeface="Consolas"/>
                <a:ea typeface="Consolas"/>
                <a:cs typeface="Consolas"/>
                <a:sym typeface="Consolas"/>
              </a:rPr>
              <a:t>     modelo: </a:t>
            </a:r>
            <a:r>
              <a:rPr lang="es" sz="1300" b="0" i="0" u="none" strike="noStrike" cap="none">
                <a:solidFill>
                  <a:srgbClr val="F39C12"/>
                </a:solidFill>
                <a:latin typeface="Consolas"/>
                <a:ea typeface="Consolas"/>
                <a:cs typeface="Consolas"/>
                <a:sym typeface="Consolas"/>
              </a:rPr>
              <a:t>2019</a:t>
            </a:r>
            <a:endParaRPr sz="1300" b="0" i="0" u="none" strike="noStrike" cap="none">
              <a:solidFill>
                <a:srgbClr val="F39C12"/>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latin typeface="Consolas"/>
                <a:ea typeface="Consolas"/>
                <a:cs typeface="Consolas"/>
                <a:sym typeface="Consolas"/>
              </a:rPr>
              <a:t>}</a:t>
            </a:r>
            <a:endParaRPr sz="1200" b="0" i="0" u="none" strike="noStrike" cap="none">
              <a:solidFill>
                <a:srgbClr val="569CD6"/>
              </a:solidFill>
              <a:latin typeface="Courier New"/>
              <a:ea typeface="Courier New"/>
              <a:cs typeface="Courier New"/>
              <a:sym typeface="Courier New"/>
            </a:endParaRPr>
          </a:p>
        </p:txBody>
      </p:sp>
      <p:sp>
        <p:nvSpPr>
          <p:cNvPr id="197" name="Google Shape;197;p8"/>
          <p:cNvSpPr txBox="1"/>
          <p:nvPr/>
        </p:nvSpPr>
        <p:spPr>
          <a:xfrm>
            <a:off x="426625" y="3795500"/>
            <a:ext cx="8285400" cy="730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Las propiedades de un objeto que no han sido asociadas a un valor en el momento de la creación del mismo </a:t>
            </a:r>
            <a:r>
              <a:rPr lang="es" sz="1650" b="1" i="0" u="none" strike="noStrike" cap="none">
                <a:solidFill>
                  <a:schemeClr val="dk2"/>
                </a:solidFill>
                <a:latin typeface="Montserrat"/>
                <a:ea typeface="Montserrat"/>
                <a:cs typeface="Montserrat"/>
                <a:sym typeface="Montserrat"/>
              </a:rPr>
              <a:t>undefined</a:t>
            </a:r>
            <a:r>
              <a:rPr lang="es" sz="1650" b="0" i="0" u="none" strike="noStrike" cap="none">
                <a:solidFill>
                  <a:schemeClr val="dk2"/>
                </a:solidFill>
                <a:latin typeface="Montserrat"/>
                <a:ea typeface="Montserrat"/>
                <a:cs typeface="Montserrat"/>
                <a:sym typeface="Montserrat"/>
              </a:rPr>
              <a:t>.</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Objetos</a:t>
            </a:r>
            <a:endParaRPr/>
          </a:p>
        </p:txBody>
      </p:sp>
      <p:sp>
        <p:nvSpPr>
          <p:cNvPr id="203" name="Google Shape;203;p9"/>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650"/>
              <a:t>Ejemplo: Creamos y usamos un objeto, con propiedades y métodos.</a:t>
            </a:r>
            <a:endParaRPr sz="1650"/>
          </a:p>
        </p:txBody>
      </p:sp>
      <p:sp>
        <p:nvSpPr>
          <p:cNvPr id="204" name="Google Shape;204;p9"/>
          <p:cNvSpPr/>
          <p:nvPr/>
        </p:nvSpPr>
        <p:spPr>
          <a:xfrm>
            <a:off x="443875" y="1687375"/>
            <a:ext cx="8256300" cy="28041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C74DED"/>
                </a:solidFill>
                <a:latin typeface="Consolas"/>
                <a:ea typeface="Consolas"/>
                <a:cs typeface="Consolas"/>
                <a:sym typeface="Consolas"/>
              </a:rPr>
              <a:t>var</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00E8C6"/>
                </a:solidFill>
                <a:latin typeface="Consolas"/>
                <a:ea typeface="Consolas"/>
                <a:cs typeface="Consolas"/>
                <a:sym typeface="Consolas"/>
              </a:rPr>
              <a:t>persona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nombre: </a:t>
            </a:r>
            <a:r>
              <a:rPr lang="es" sz="1200" b="0" i="0" u="none" strike="noStrike" cap="none">
                <a:solidFill>
                  <a:srgbClr val="96E072"/>
                </a:solidFill>
                <a:latin typeface="Consolas"/>
                <a:ea typeface="Consolas"/>
                <a:cs typeface="Consolas"/>
                <a:sym typeface="Consolas"/>
              </a:rPr>
              <a:t>"Juan"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//variable del objeto. Par variable: valor,</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apellido: </a:t>
            </a:r>
            <a:r>
              <a:rPr lang="es" sz="1200" b="0" i="0" u="none" strike="noStrike" cap="none">
                <a:solidFill>
                  <a:srgbClr val="96E072"/>
                </a:solidFill>
                <a:latin typeface="Consolas"/>
                <a:ea typeface="Consolas"/>
                <a:cs typeface="Consolas"/>
                <a:sym typeface="Consolas"/>
              </a:rPr>
              <a:t>"Paz"</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dni: </a:t>
            </a:r>
            <a:r>
              <a:rPr lang="es" sz="1200" b="0" i="0" u="none" strike="noStrike" cap="none">
                <a:solidFill>
                  <a:srgbClr val="F39C12"/>
                </a:solidFill>
                <a:latin typeface="Consolas"/>
                <a:ea typeface="Consolas"/>
                <a:cs typeface="Consolas"/>
                <a:sym typeface="Consolas"/>
              </a:rPr>
              <a:t>11223344</a:t>
            </a:r>
            <a:r>
              <a:rPr lang="es" sz="1200" b="0" i="0" u="none" strike="noStrike" cap="none">
                <a:solidFill>
                  <a:srgbClr val="D5CED9"/>
                </a:solidFill>
                <a:latin typeface="Consolas"/>
                <a:ea typeface="Consolas"/>
                <a:cs typeface="Consolas"/>
                <a:sym typeface="Consolas"/>
              </a:rPr>
              <a:t>,</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//Método: es una propiedad más</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nombreCompleto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function</a:t>
            </a:r>
            <a:r>
              <a:rPr lang="es" sz="1200" b="0" i="0" u="none" strike="noStrike" cap="none">
                <a:solidFill>
                  <a:srgbClr val="D5CED9"/>
                </a:solidFill>
                <a:latin typeface="Consolas"/>
                <a:ea typeface="Consolas"/>
                <a:cs typeface="Consolas"/>
                <a:sym typeface="Consolas"/>
              </a:rPr>
              <a:t> () {</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C74DED"/>
                </a:solidFill>
                <a:latin typeface="Consolas"/>
                <a:ea typeface="Consolas"/>
                <a:cs typeface="Consolas"/>
                <a:sym typeface="Consolas"/>
              </a:rPr>
              <a:t>return</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00AA"/>
                </a:solidFill>
                <a:latin typeface="Consolas"/>
                <a:ea typeface="Consolas"/>
                <a:cs typeface="Consolas"/>
                <a:sym typeface="Consolas"/>
              </a:rPr>
              <a:t>this</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nombre</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96E072"/>
                </a:solidFill>
                <a:latin typeface="Consolas"/>
                <a:ea typeface="Consolas"/>
                <a:cs typeface="Consolas"/>
                <a:sym typeface="Consolas"/>
              </a:rPr>
              <a:t>" "</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EE5D43"/>
                </a:solidFill>
                <a:latin typeface="Consolas"/>
                <a:ea typeface="Consolas"/>
                <a:cs typeface="Consolas"/>
                <a:sym typeface="Consolas"/>
              </a:rPr>
              <a: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00AA"/>
                </a:solidFill>
                <a:latin typeface="Consolas"/>
                <a:ea typeface="Consolas"/>
                <a:cs typeface="Consolas"/>
                <a:sym typeface="Consolas"/>
              </a:rPr>
              <a:t>this</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apellido</a:t>
            </a:r>
            <a:r>
              <a:rPr lang="es" sz="1200" b="0" i="0" u="none" strike="noStrike" cap="none">
                <a:solidFill>
                  <a:srgbClr val="D5CED9"/>
                </a:solidFill>
                <a:latin typeface="Consolas"/>
                <a:ea typeface="Consolas"/>
                <a:cs typeface="Consolas"/>
                <a:sym typeface="Consolas"/>
              </a:rPr>
              <a:t> </a:t>
            </a:r>
            <a:endParaRPr sz="1200" b="0" i="0" u="none" strike="noStrike" cap="none">
              <a:solidFill>
                <a:srgbClr val="5F6167"/>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//El string que devuelve tiene información del propio objeto, por eso usamos “this”</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    }</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D5CED9"/>
                </a:solidFill>
                <a:latin typeface="Consolas"/>
                <a:ea typeface="Consolas"/>
                <a:cs typeface="Consolas"/>
                <a:sym typeface="Consolas"/>
              </a:rPr>
              <a:t>}</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persona</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Imprimo el objeto</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persona</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00E8C6"/>
                </a:solidFill>
                <a:latin typeface="Consolas"/>
                <a:ea typeface="Consolas"/>
                <a:cs typeface="Consolas"/>
                <a:sym typeface="Consolas"/>
              </a:rPr>
              <a:t>nombre</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Imprimo una propiedad del objeto: Juan</a:t>
            </a:r>
            <a:endParaRPr sz="12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F39C12"/>
                </a:solidFill>
                <a:latin typeface="Consolas"/>
                <a:ea typeface="Consolas"/>
                <a:cs typeface="Consolas"/>
                <a:sym typeface="Consolas"/>
              </a:rPr>
              <a:t>console</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log</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39C12"/>
                </a:solidFill>
                <a:latin typeface="Consolas"/>
                <a:ea typeface="Consolas"/>
                <a:cs typeface="Consolas"/>
                <a:sym typeface="Consolas"/>
              </a:rPr>
              <a:t>persona</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FFE66D"/>
                </a:solidFill>
                <a:latin typeface="Consolas"/>
                <a:ea typeface="Consolas"/>
                <a:cs typeface="Consolas"/>
                <a:sym typeface="Consolas"/>
              </a:rPr>
              <a:t>nombreCompleto</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5F6167"/>
                </a:solidFill>
                <a:latin typeface="Consolas"/>
                <a:ea typeface="Consolas"/>
                <a:cs typeface="Consolas"/>
                <a:sym typeface="Consolas"/>
              </a:rPr>
              <a:t>// Imprimo el resultado del método: Juan Paz</a:t>
            </a:r>
            <a:endParaRPr sz="1200" b="0" i="0" u="none" strike="noStrike" cap="none">
              <a:solidFill>
                <a:srgbClr val="000000"/>
              </a:solidFill>
              <a:latin typeface="Consolas"/>
              <a:ea typeface="Consolas"/>
              <a:cs typeface="Consolas"/>
              <a:sym typeface="Consolas"/>
            </a:endParaRPr>
          </a:p>
        </p:txBody>
      </p:sp>
      <p:pic>
        <p:nvPicPr>
          <p:cNvPr id="205" name="Google Shape;205;p9"/>
          <p:cNvPicPr preferRelativeResize="0"/>
          <p:nvPr/>
        </p:nvPicPr>
        <p:blipFill rotWithShape="1">
          <a:blip r:embed="rId3">
            <a:alphaModFix/>
          </a:blip>
          <a:srcRect r="21813"/>
          <a:stretch/>
        </p:blipFill>
        <p:spPr>
          <a:xfrm>
            <a:off x="7076702" y="1687377"/>
            <a:ext cx="1623475" cy="12217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3850</Words>
  <Application>Microsoft Office PowerPoint</Application>
  <PresentationFormat>On-screen Show (16:9)</PresentationFormat>
  <Paragraphs>368</Paragraphs>
  <Slides>43</Slides>
  <Notes>43</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Montserrat</vt:lpstr>
      <vt:lpstr>Arial</vt:lpstr>
      <vt:lpstr>Montserrat Medium</vt:lpstr>
      <vt:lpstr>Courier New</vt:lpstr>
      <vt:lpstr>Consolas</vt:lpstr>
      <vt:lpstr>Montserrat SemiBold</vt:lpstr>
      <vt:lpstr>Simple Light</vt:lpstr>
      <vt:lpstr>PowerPoint Presentation</vt:lpstr>
      <vt:lpstr>Objetos</vt:lpstr>
      <vt:lpstr>Les damos la bienvenida</vt:lpstr>
      <vt:lpstr>Clase 16</vt:lpstr>
      <vt:lpstr>Objetos</vt:lpstr>
      <vt:lpstr>Objetos | ¿Qué son?</vt:lpstr>
      <vt:lpstr>Objetos | ¿Cómo se crean?</vt:lpstr>
      <vt:lpstr>Objetos | ¿Cómo se crean?</vt:lpstr>
      <vt:lpstr>Objetos</vt:lpstr>
      <vt:lpstr>Objetos | Notación de corchetes</vt:lpstr>
      <vt:lpstr>Objetos | Métodos</vt:lpstr>
      <vt:lpstr>Objetos | Métodos</vt:lpstr>
      <vt:lpstr>Objetos | Clases</vt:lpstr>
      <vt:lpstr>Objetos | Función constructora</vt:lpstr>
      <vt:lpstr>Objeto String</vt:lpstr>
      <vt:lpstr>String</vt:lpstr>
      <vt:lpstr>String</vt:lpstr>
      <vt:lpstr>String | Propiedades y métodos</vt:lpstr>
      <vt:lpstr>String | .length y .concat(str1, str2...)</vt:lpstr>
      <vt:lpstr>String | charAt(pos)</vt:lpstr>
      <vt:lpstr>String | . indexOf() y .lastIndexOf()</vt:lpstr>
      <vt:lpstr>String | Más métodos</vt:lpstr>
      <vt:lpstr>String | repeat(n), toLowerCase() y toUpperCase()</vt:lpstr>
      <vt:lpstr>String | trim() y replace(str, newstr)</vt:lpstr>
      <vt:lpstr>String | substr(ini, len) y substring(ini, end)</vt:lpstr>
      <vt:lpstr>Plantilla de cadena de caracteres (template string)</vt:lpstr>
      <vt:lpstr>Plantilla de cadena de caracteres (template string) </vt:lpstr>
      <vt:lpstr>Plantilla de cadena de caracteres (template string)</vt:lpstr>
      <vt:lpstr>Plantilla de cadena de caracteres (template string)</vt:lpstr>
      <vt:lpstr>Plantilla de cadena de caracteres (template string)</vt:lpstr>
      <vt:lpstr>Objeto Math</vt:lpstr>
      <vt:lpstr>Objeto Math</vt:lpstr>
      <vt:lpstr>Objeto Math | Métodos matemáticos</vt:lpstr>
      <vt:lpstr>Objeto Math | Métodos matemáticos</vt:lpstr>
      <vt:lpstr>Objeto Math | Método random()</vt:lpstr>
      <vt:lpstr>Objeto Math | Métodos de redondeo</vt:lpstr>
      <vt:lpstr>Objeto Math | Métodos de redondeo</vt:lpstr>
      <vt:lpstr>Material extra</vt:lpstr>
      <vt:lpstr>PowerPoint Presentation</vt:lpstr>
      <vt:lpstr>Actividades prácticas:</vt:lpstr>
      <vt:lpstr>No te olvides de dar el presente</vt:lpstr>
      <vt:lpstr>Recordá:  Revisar la Cartelera de Novedades. Hacer tus consultas en el Foro. Realizar los Ejercicios de repaso.  Todo en el Aula Virtual.</vt:lpstr>
      <vt:lpstr>Muchas gracias por tu atención. Nos vemos pronto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Alejandro Hunt</cp:lastModifiedBy>
  <cp:revision>1</cp:revision>
  <dcterms:modified xsi:type="dcterms:W3CDTF">2024-04-26T22:42:41Z</dcterms:modified>
</cp:coreProperties>
</file>