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Montserrat SemiBold"/>
      <p:regular r:id="rId49"/>
      <p:bold r:id="rId50"/>
      <p:italic r:id="rId51"/>
      <p:boldItalic r:id="rId52"/>
    </p:embeddedFont>
    <p:embeddedFont>
      <p:font typeface="Montserrat"/>
      <p:regular r:id="rId53"/>
      <p:bold r:id="rId54"/>
      <p:italic r:id="rId55"/>
      <p:boldItalic r:id="rId56"/>
    </p:embeddedFont>
    <p:embeddedFont>
      <p:font typeface="Montserrat Medium"/>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GoogleSlidesCustomDataVersion2">
      <go:slidesCustomData xmlns:go="http://customooxmlschemas.google.com/" r:id="rId61" roundtripDataSignature="AMtx7mhyKlgQ2wOSsTaRjPwUsOg6n6sK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1857D8-F4CD-4540-9E69-92FD1E9BF265}">
  <a:tblStyle styleId="{FD1857D8-F4CD-4540-9E69-92FD1E9BF265}"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MontserratSemiBo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MontserratMedium-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SemiBold-italic.fntdata"/><Relationship Id="rId50" Type="http://schemas.openxmlformats.org/officeDocument/2006/relationships/font" Target="fonts/MontserratSemiBold-bold.fntdata"/><Relationship Id="rId53" Type="http://schemas.openxmlformats.org/officeDocument/2006/relationships/font" Target="fonts/Montserrat-regular.fntdata"/><Relationship Id="rId52" Type="http://schemas.openxmlformats.org/officeDocument/2006/relationships/font" Target="fonts/MontserratSemiBold-boldItalic.fntdata"/><Relationship Id="rId11" Type="http://schemas.openxmlformats.org/officeDocument/2006/relationships/slide" Target="slides/slide5.xml"/><Relationship Id="rId55" Type="http://schemas.openxmlformats.org/officeDocument/2006/relationships/font" Target="fonts/Montserrat-italic.fntdata"/><Relationship Id="rId10" Type="http://schemas.openxmlformats.org/officeDocument/2006/relationships/slide" Target="slides/slide4.xml"/><Relationship Id="rId54" Type="http://schemas.openxmlformats.org/officeDocument/2006/relationships/font" Target="fonts/Montserrat-bold.fntdata"/><Relationship Id="rId13" Type="http://schemas.openxmlformats.org/officeDocument/2006/relationships/slide" Target="slides/slide7.xml"/><Relationship Id="rId57" Type="http://schemas.openxmlformats.org/officeDocument/2006/relationships/font" Target="fonts/MontserratMedium-regular.fntdata"/><Relationship Id="rId12" Type="http://schemas.openxmlformats.org/officeDocument/2006/relationships/slide" Target="slides/slide6.xml"/><Relationship Id="rId56" Type="http://schemas.openxmlformats.org/officeDocument/2006/relationships/font" Target="fonts/Montserrat-boldItalic.fntdata"/><Relationship Id="rId15" Type="http://schemas.openxmlformats.org/officeDocument/2006/relationships/slide" Target="slides/slide9.xml"/><Relationship Id="rId59" Type="http://schemas.openxmlformats.org/officeDocument/2006/relationships/font" Target="fonts/MontserratMedium-italic.fntdata"/><Relationship Id="rId14" Type="http://schemas.openxmlformats.org/officeDocument/2006/relationships/slide" Target="slides/slide8.xml"/><Relationship Id="rId58" Type="http://schemas.openxmlformats.org/officeDocument/2006/relationships/font" Target="fonts/MontserratMedium-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6.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7.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9.pn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44"/>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44"/>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44"/>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44"/>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44"/>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4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44"/>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53"/>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3"/>
          <p:cNvSpPr txBox="1"/>
          <p:nvPr>
            <p:ph type="title"/>
          </p:nvPr>
        </p:nvSpPr>
        <p:spPr>
          <a:xfrm>
            <a:off x="490250" y="450150"/>
            <a:ext cx="8061000" cy="376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7" name="Google Shape;87;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88" name="Google Shape;88;p53"/>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9" name="Google Shape;89;p53"/>
          <p:cNvPicPr preferRelativeResize="0"/>
          <p:nvPr/>
        </p:nvPicPr>
        <p:blipFill rotWithShape="1">
          <a:blip r:embed="rId3">
            <a:alphaModFix/>
          </a:blip>
          <a:srcRect b="0" l="0" r="0" t="0"/>
          <a:stretch/>
        </p:blipFill>
        <p:spPr>
          <a:xfrm>
            <a:off x="7910675" y="4073939"/>
            <a:ext cx="1365875" cy="1365875"/>
          </a:xfrm>
          <a:prstGeom prst="rect">
            <a:avLst/>
          </a:prstGeom>
          <a:noFill/>
          <a:ln>
            <a:noFill/>
          </a:ln>
        </p:spPr>
      </p:pic>
      <p:pic>
        <p:nvPicPr>
          <p:cNvPr id="90" name="Google Shape;90;p53"/>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91" name="Shape 91"/>
        <p:cNvGrpSpPr/>
        <p:nvPr/>
      </p:nvGrpSpPr>
      <p:grpSpPr>
        <a:xfrm>
          <a:off x="0" y="0"/>
          <a:ext cx="0" cy="0"/>
          <a:chOff x="0" y="0"/>
          <a:chExt cx="0" cy="0"/>
        </a:xfrm>
      </p:grpSpPr>
      <p:sp>
        <p:nvSpPr>
          <p:cNvPr id="92" name="Google Shape;92;p5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4"/>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4" name="Google Shape;94;p54"/>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96" name="Google Shape;96;p54"/>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Google Shape;97;p54"/>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8" name="Google Shape;98;p54"/>
          <p:cNvPicPr preferRelativeResize="0"/>
          <p:nvPr/>
        </p:nvPicPr>
        <p:blipFill rotWithShape="1">
          <a:blip r:embed="rId3">
            <a:alphaModFix/>
          </a:blip>
          <a:srcRect b="0" l="0" r="0" t="0"/>
          <a:stretch/>
        </p:blipFill>
        <p:spPr>
          <a:xfrm>
            <a:off x="3506975" y="4699100"/>
            <a:ext cx="558475" cy="300725"/>
          </a:xfrm>
          <a:prstGeom prst="rect">
            <a:avLst/>
          </a:prstGeom>
          <a:noFill/>
          <a:ln>
            <a:noFill/>
          </a:ln>
        </p:spPr>
      </p:pic>
      <p:pic>
        <p:nvPicPr>
          <p:cNvPr id="99" name="Google Shape;99;p5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100" name="Shape 100"/>
        <p:cNvGrpSpPr/>
        <p:nvPr/>
      </p:nvGrpSpPr>
      <p:grpSpPr>
        <a:xfrm>
          <a:off x="0" y="0"/>
          <a:ext cx="0" cy="0"/>
          <a:chOff x="0" y="0"/>
          <a:chExt cx="0" cy="0"/>
        </a:xfrm>
      </p:grpSpPr>
      <p:sp>
        <p:nvSpPr>
          <p:cNvPr id="101" name="Google Shape;101;p5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5"/>
          <p:cNvSpPr txBox="1"/>
          <p:nvPr>
            <p:ph idx="1" type="body"/>
          </p:nvPr>
        </p:nvSpPr>
        <p:spPr>
          <a:xfrm>
            <a:off x="433800" y="1715975"/>
            <a:ext cx="8203800" cy="14820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103" name="Google Shape;103;p55"/>
          <p:cNvPicPr preferRelativeResize="0"/>
          <p:nvPr/>
        </p:nvPicPr>
        <p:blipFill rotWithShape="1">
          <a:blip r:embed="rId2">
            <a:alphaModFix/>
          </a:blip>
          <a:srcRect b="0" l="0" r="0" t="0"/>
          <a:stretch/>
        </p:blipFill>
        <p:spPr>
          <a:xfrm>
            <a:off x="127225" y="906000"/>
            <a:ext cx="1429649" cy="936662"/>
          </a:xfrm>
          <a:prstGeom prst="rect">
            <a:avLst/>
          </a:prstGeom>
          <a:noFill/>
          <a:ln>
            <a:noFill/>
          </a:ln>
        </p:spPr>
      </p:pic>
      <p:pic>
        <p:nvPicPr>
          <p:cNvPr id="104" name="Google Shape;104;p55"/>
          <p:cNvPicPr preferRelativeResize="0"/>
          <p:nvPr/>
        </p:nvPicPr>
        <p:blipFill rotWithShape="1">
          <a:blip r:embed="rId3">
            <a:alphaModFix/>
          </a:blip>
          <a:srcRect b="0" l="0" r="0" t="0"/>
          <a:stretch/>
        </p:blipFill>
        <p:spPr>
          <a:xfrm>
            <a:off x="7632800" y="2758064"/>
            <a:ext cx="1385650" cy="907836"/>
          </a:xfrm>
          <a:prstGeom prst="rect">
            <a:avLst/>
          </a:prstGeom>
          <a:noFill/>
          <a:ln>
            <a:noFill/>
          </a:ln>
        </p:spPr>
      </p:pic>
      <p:sp>
        <p:nvSpPr>
          <p:cNvPr id="105" name="Google Shape;105;p55"/>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Montserrat"/>
                <a:ea typeface="Montserrat"/>
                <a:cs typeface="Montserrat"/>
                <a:sym typeface="Montserrat"/>
              </a:rPr>
              <a:t>Autor/as/es:</a:t>
            </a:r>
            <a:endParaRPr b="1" i="0" sz="1400" u="none" cap="none" strike="noStrike">
              <a:solidFill>
                <a:schemeClr val="dk1"/>
              </a:solidFill>
              <a:latin typeface="Montserrat"/>
              <a:ea typeface="Montserrat"/>
              <a:cs typeface="Montserrat"/>
              <a:sym typeface="Montserrat"/>
            </a:endParaRPr>
          </a:p>
        </p:txBody>
      </p:sp>
      <p:pic>
        <p:nvPicPr>
          <p:cNvPr id="106" name="Google Shape;106;p55"/>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pic>
        <p:nvPicPr>
          <p:cNvPr id="107" name="Google Shape;107;p55"/>
          <p:cNvPicPr preferRelativeResize="0"/>
          <p:nvPr/>
        </p:nvPicPr>
        <p:blipFill rotWithShape="1">
          <a:blip r:embed="rId5">
            <a:alphaModFix/>
          </a:blip>
          <a:srcRect b="0" l="0" r="0" t="0"/>
          <a:stretch/>
        </p:blipFill>
        <p:spPr>
          <a:xfrm>
            <a:off x="8078975" y="4699100"/>
            <a:ext cx="558475" cy="300725"/>
          </a:xfrm>
          <a:prstGeom prst="rect">
            <a:avLst/>
          </a:prstGeom>
          <a:noFill/>
          <a:ln>
            <a:noFill/>
          </a:ln>
        </p:spPr>
      </p:pic>
      <p:sp>
        <p:nvSpPr>
          <p:cNvPr id="108" name="Google Shape;108;p55"/>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9" name="Google Shape;109;p55"/>
          <p:cNvSpPr txBox="1"/>
          <p:nvPr>
            <p:ph idx="2" type="title"/>
          </p:nvPr>
        </p:nvSpPr>
        <p:spPr>
          <a:xfrm>
            <a:off x="432025" y="83275"/>
            <a:ext cx="7145100" cy="3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SemiBold"/>
              <a:buNone/>
              <a:defRPr b="1"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10" name="Google Shape;110;p55"/>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111" name="Shape 111"/>
        <p:cNvGrpSpPr/>
        <p:nvPr/>
      </p:nvGrpSpPr>
      <p:grpSpPr>
        <a:xfrm>
          <a:off x="0" y="0"/>
          <a:ext cx="0" cy="0"/>
          <a:chOff x="0" y="0"/>
          <a:chExt cx="0" cy="0"/>
        </a:xfrm>
      </p:grpSpPr>
      <p:sp>
        <p:nvSpPr>
          <p:cNvPr id="112" name="Google Shape;112;p56"/>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13" name="Google Shape;113;p56"/>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6"/>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6"/>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6" name="Google Shape;116;p56"/>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7" name="Google Shape;117;p56"/>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8" name="Google Shape;118;p56"/>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56"/>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0" name="Google Shape;120;p56"/>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1" name="Google Shape;121;p5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56"/>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23" name="Google Shape;123;p56"/>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124" name="Google Shape;124;p5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57"/>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57"/>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7"/>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7"/>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57"/>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1" name="Google Shape;131;p57"/>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2" name="Google Shape;132;p57"/>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57"/>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p57"/>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35" name="Google Shape;135;p57"/>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36" name="Google Shape;136;p57"/>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57"/>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38" name="Google Shape;138;p57"/>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45"/>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5"/>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4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45"/>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4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45"/>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45"/>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25" name="Shape 25"/>
        <p:cNvGrpSpPr/>
        <p:nvPr/>
      </p:nvGrpSpPr>
      <p:grpSpPr>
        <a:xfrm>
          <a:off x="0" y="0"/>
          <a:ext cx="0" cy="0"/>
          <a:chOff x="0" y="0"/>
          <a:chExt cx="0" cy="0"/>
        </a:xfrm>
      </p:grpSpPr>
      <p:sp>
        <p:nvSpPr>
          <p:cNvPr id="26" name="Google Shape;26;p46"/>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7" name="Google Shape;27;p46"/>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6"/>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6"/>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6"/>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1" name="Google Shape;31;p46"/>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2" name="Google Shape;32;p46"/>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3" name="Google Shape;33;p46"/>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4" name="Google Shape;34;p46"/>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5" name="Google Shape;35;p46"/>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46"/>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4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46"/>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39" name="Google Shape;39;p46"/>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40" name="Google Shape;40;p46"/>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41" name="Google Shape;41;p46"/>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42" name="Google Shape;42;p4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43" name="Shape 43"/>
        <p:cNvGrpSpPr/>
        <p:nvPr/>
      </p:nvGrpSpPr>
      <p:grpSpPr>
        <a:xfrm>
          <a:off x="0" y="0"/>
          <a:ext cx="0" cy="0"/>
          <a:chOff x="0" y="0"/>
          <a:chExt cx="0" cy="0"/>
        </a:xfrm>
      </p:grpSpPr>
      <p:sp>
        <p:nvSpPr>
          <p:cNvPr id="44" name="Google Shape;44;p47"/>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7"/>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6" name="Google Shape;46;p47"/>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47" name="Google Shape;47;p47"/>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48" name="Google Shape;48;p47"/>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49" name="Google Shape;49;p47"/>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sp>
        <p:nvSpPr>
          <p:cNvPr id="51" name="Google Shape;51;p4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4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53" name="Google Shape;53;p48"/>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54" name="Google Shape;54;p4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48"/>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56" name="Google Shape;56;p48"/>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49"/>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9"/>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4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61" name="Google Shape;61;p4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62" name="Google Shape;62;p49"/>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63" name="Google Shape;63;p49"/>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64" name="Google Shape;64;p4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65" name="Shape 65"/>
        <p:cNvGrpSpPr/>
        <p:nvPr/>
      </p:nvGrpSpPr>
      <p:grpSpPr>
        <a:xfrm>
          <a:off x="0" y="0"/>
          <a:ext cx="0" cy="0"/>
          <a:chOff x="0" y="0"/>
          <a:chExt cx="0" cy="0"/>
        </a:xfrm>
      </p:grpSpPr>
      <p:sp>
        <p:nvSpPr>
          <p:cNvPr id="66" name="Google Shape;66;p50"/>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68" name="Google Shape;68;p50"/>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69" name="Google Shape;69;p50"/>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70" name="Google Shape;70;p50"/>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71" name="Google Shape;71;p50"/>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2" name="Google Shape;72;p50"/>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73" name="Shape 73"/>
        <p:cNvGrpSpPr/>
        <p:nvPr/>
      </p:nvGrpSpPr>
      <p:grpSpPr>
        <a:xfrm>
          <a:off x="0" y="0"/>
          <a:ext cx="0" cy="0"/>
          <a:chOff x="0" y="0"/>
          <a:chExt cx="0" cy="0"/>
        </a:xfrm>
      </p:grpSpPr>
      <p:sp>
        <p:nvSpPr>
          <p:cNvPr id="74" name="Google Shape;74;p51"/>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5" name="Google Shape;75;p51"/>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76" name="Google Shape;76;p51"/>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77" name="Google Shape;77;p51"/>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78" name="Google Shape;78;p51"/>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79" name="Shape 79"/>
        <p:cNvGrpSpPr/>
        <p:nvPr/>
      </p:nvGrpSpPr>
      <p:grpSpPr>
        <a:xfrm>
          <a:off x="0" y="0"/>
          <a:ext cx="0" cy="0"/>
          <a:chOff x="0" y="0"/>
          <a:chExt cx="0" cy="0"/>
        </a:xfrm>
      </p:grpSpPr>
      <p:sp>
        <p:nvSpPr>
          <p:cNvPr id="80" name="Google Shape;80;p52"/>
          <p:cNvSpPr txBox="1"/>
          <p:nvPr>
            <p:ph type="title"/>
          </p:nvPr>
        </p:nvSpPr>
        <p:spPr>
          <a:xfrm>
            <a:off x="311700" y="-12175"/>
            <a:ext cx="7749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81" name="Google Shape;81;p52"/>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2" name="Google Shape;82;p52"/>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83" name="Google Shape;83;p52"/>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3.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developer.mozilla.org/en-US/docs/Web/JavaScript/Reference/Global_Objects/Array/slice" TargetMode="External"/><Relationship Id="rId4" Type="http://schemas.openxmlformats.org/officeDocument/2006/relationships/hyperlink" Target="https://developer.mozilla.org/en-US/docs/Web/JavaScript/Reference/Global_Objects/Array/splic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s://developer.mozilla.org/es/docs/Web/API/Web_Storage_API" TargetMode="Externa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6.png"/><Relationship Id="rId4" Type="http://schemas.openxmlformats.org/officeDocument/2006/relationships/image" Target="../media/image42.png"/><Relationship Id="rId5" Type="http://schemas.openxmlformats.org/officeDocument/2006/relationships/image" Target="../media/image38.png"/><Relationship Id="rId6"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hyperlink" Target="https://mdn.github.io/learning-area/javascript/oojs/json/superheroes.json" TargetMode="External"/><Relationship Id="rId4" Type="http://schemas.openxmlformats.org/officeDocument/2006/relationships/hyperlink" Target="https://github.com/midesweb/taller-angular/blob/master/11-mi-API/peliculas.json" TargetMode="External"/><Relationship Id="rId5" Type="http://schemas.openxmlformats.org/officeDocument/2006/relationships/image" Target="../media/image34.png"/><Relationship Id="rId6" Type="http://schemas.openxmlformats.org/officeDocument/2006/relationships/image" Target="../media/image30.png"/><Relationship Id="rId7" Type="http://schemas.openxmlformats.org/officeDocument/2006/relationships/image" Target="../media/image40.png"/><Relationship Id="rId8"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hyperlink" Target="https://randomuser.me/api" TargetMode="External"/><Relationship Id="rId4" Type="http://schemas.openxmlformats.org/officeDocument/2006/relationships/hyperlink" Target="https://randomuser.me/api/?results=5"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1" Type="http://schemas.openxmlformats.org/officeDocument/2006/relationships/hyperlink" Target="https://www.json.org/json-es.html" TargetMode="External"/><Relationship Id="rId10" Type="http://schemas.openxmlformats.org/officeDocument/2006/relationships/hyperlink" Target="https://www.youtube.com/playlist?list=PLrAw40DbN0l0P8JZRrRUXYsFw98Q768Wl" TargetMode="External"/><Relationship Id="rId12" Type="http://schemas.openxmlformats.org/officeDocument/2006/relationships/hyperlink" Target="https://www.delftstack.com/es/howto/javascript/load-json-file-in-javascript/" TargetMode="External"/><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hyperlink" Target="https://lenguajejs.com/javascript/fundamentos/arrays/" TargetMode="External"/><Relationship Id="rId4" Type="http://schemas.openxmlformats.org/officeDocument/2006/relationships/hyperlink" Target="https://www.w3schools.com/jsref/jsref_obj_array.asp" TargetMode="External"/><Relationship Id="rId9" Type="http://schemas.openxmlformats.org/officeDocument/2006/relationships/hyperlink" Target="https://www.youtube.com/watch?v=hb8O0qRqiSk" TargetMode="External"/><Relationship Id="rId5" Type="http://schemas.openxmlformats.org/officeDocument/2006/relationships/hyperlink" Target="https://lenguajejs.com/javascript/caracteristicas/array-functions/" TargetMode="External"/><Relationship Id="rId6" Type="http://schemas.openxmlformats.org/officeDocument/2006/relationships/hyperlink" Target="https://mdn.github.io/learning-area/javascript/oojs/json/superheroes.json" TargetMode="External"/><Relationship Id="rId7" Type="http://schemas.openxmlformats.org/officeDocument/2006/relationships/hyperlink" Target="https://github.com/midesweb/taller-angular/blob/master/11-mi-API/peliculas.json" TargetMode="External"/><Relationship Id="rId8" Type="http://schemas.openxmlformats.org/officeDocument/2006/relationships/hyperlink" Target="https://www.youtube.com/watch?v=DrlvGnQfY68"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hyperlink" Target="https://github.com/public-apis/public-apis" TargetMode="External"/><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fontScale="85000"/>
          </a:bodyPr>
          <a:lstStyle/>
          <a:p>
            <a:pPr indent="0" lvl="0" marL="0" marR="0" rtl="0" algn="ctr">
              <a:lnSpc>
                <a:spcPct val="100000"/>
              </a:lnSpc>
              <a:spcBef>
                <a:spcPts val="0"/>
              </a:spcBef>
              <a:spcAft>
                <a:spcPts val="0"/>
              </a:spcAft>
              <a:buClr>
                <a:schemeClr val="dk1"/>
              </a:buClr>
              <a:buSzPct val="100000"/>
              <a:buFont typeface="Arial"/>
              <a:buNone/>
            </a:pPr>
            <a:r>
              <a:rPr b="1" i="0" lang="es" sz="3700" u="none" cap="none" strike="noStrike">
                <a:solidFill>
                  <a:schemeClr val="dk1"/>
                </a:solidFill>
                <a:latin typeface="Montserrat"/>
                <a:ea typeface="Montserrat"/>
                <a:cs typeface="Montserrat"/>
                <a:sym typeface="Montserrat"/>
              </a:rPr>
              <a:t>FULL STACK FRONTEND</a:t>
            </a:r>
            <a:endParaRPr b="1" i="0" sz="37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ct val="100000"/>
              <a:buFont typeface="Arial"/>
              <a:buNone/>
            </a:pPr>
            <a:r>
              <a:rPr b="1" i="0" lang="es" sz="3700" u="none" cap="none" strike="noStrike">
                <a:solidFill>
                  <a:srgbClr val="000000"/>
                </a:solidFill>
                <a:latin typeface="Montserrat"/>
                <a:ea typeface="Montserrat"/>
                <a:cs typeface="Montserrat"/>
                <a:sym typeface="Montserrat"/>
              </a:rPr>
              <a:t>Clase 17</a:t>
            </a:r>
            <a:endParaRPr b="1" i="0" sz="3700" u="none" cap="none" strike="noStrik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500"/>
              <a:buFont typeface="Arial"/>
              <a:buNone/>
            </a:pPr>
            <a:r>
              <a:rPr b="0" i="0" lang="es" sz="2500" u="none" cap="none" strike="noStrike">
                <a:solidFill>
                  <a:srgbClr val="595959"/>
                </a:solidFill>
                <a:latin typeface="Montserrat Medium"/>
                <a:ea typeface="Montserrat Medium"/>
                <a:cs typeface="Montserrat Medium"/>
                <a:sym typeface="Montserrat Medium"/>
              </a:rPr>
              <a:t>Javascript 5</a:t>
            </a:r>
            <a:endParaRPr b="0" i="0" sz="2500" u="none" cap="none" strike="noStrik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Ejemplos (crear, acceder y mostrar elementos)</a:t>
            </a:r>
            <a:endParaRPr/>
          </a:p>
        </p:txBody>
      </p:sp>
      <p:sp>
        <p:nvSpPr>
          <p:cNvPr id="213" name="Google Shape;213;p10"/>
          <p:cNvSpPr txBox="1"/>
          <p:nvPr>
            <p:ph idx="1" type="body"/>
          </p:nvPr>
        </p:nvSpPr>
        <p:spPr>
          <a:xfrm>
            <a:off x="4233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214" name="Google Shape;214;p10"/>
          <p:cNvSpPr/>
          <p:nvPr/>
        </p:nvSpPr>
        <p:spPr>
          <a:xfrm>
            <a:off x="1685850" y="1284500"/>
            <a:ext cx="5754900" cy="854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vector</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3</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8</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//0, 1, 2, 3: cantidad de elementos - 1</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vectorVacio</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 </a:t>
            </a:r>
            <a:r>
              <a:rPr b="0" i="0" lang="es" sz="1200" u="none" cap="none" strike="noStrike">
                <a:solidFill>
                  <a:srgbClr val="5F6167"/>
                </a:solidFill>
                <a:latin typeface="Consolas"/>
                <a:ea typeface="Consolas"/>
                <a:cs typeface="Consolas"/>
                <a:sym typeface="Consolas"/>
              </a:rPr>
              <a:t>//Vector vacío</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vectorDos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new</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Array</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"c"</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vectorTres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new</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Array</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20</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p:txBody>
      </p:sp>
      <p:sp>
        <p:nvSpPr>
          <p:cNvPr id="215" name="Google Shape;215;p10"/>
          <p:cNvSpPr/>
          <p:nvPr/>
        </p:nvSpPr>
        <p:spPr>
          <a:xfrm>
            <a:off x="937025" y="2735650"/>
            <a:ext cx="3733200" cy="1583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vector</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write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vector</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"Vector vacio:"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vectorVacio</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vectorDos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vectorDos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vectorTres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2</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vectorTres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6</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p:txBody>
      </p:sp>
      <p:pic>
        <p:nvPicPr>
          <p:cNvPr id="216" name="Google Shape;216;p10"/>
          <p:cNvPicPr preferRelativeResize="0"/>
          <p:nvPr/>
        </p:nvPicPr>
        <p:blipFill rotWithShape="1">
          <a:blip r:embed="rId3">
            <a:alphaModFix/>
          </a:blip>
          <a:srcRect b="33235" l="0" r="22908" t="0"/>
          <a:stretch/>
        </p:blipFill>
        <p:spPr>
          <a:xfrm>
            <a:off x="4083430" y="4071675"/>
            <a:ext cx="586800" cy="247680"/>
          </a:xfrm>
          <a:prstGeom prst="rect">
            <a:avLst/>
          </a:prstGeom>
          <a:noFill/>
          <a:ln>
            <a:noFill/>
          </a:ln>
        </p:spPr>
      </p:pic>
      <p:pic>
        <p:nvPicPr>
          <p:cNvPr id="217" name="Google Shape;217;p10"/>
          <p:cNvPicPr preferRelativeResize="0"/>
          <p:nvPr/>
        </p:nvPicPr>
        <p:blipFill rotWithShape="1">
          <a:blip r:embed="rId4">
            <a:alphaModFix/>
          </a:blip>
          <a:srcRect b="53615" l="0" r="0" t="0"/>
          <a:stretch/>
        </p:blipFill>
        <p:spPr>
          <a:xfrm>
            <a:off x="4670225" y="2887112"/>
            <a:ext cx="1763625" cy="1280775"/>
          </a:xfrm>
          <a:prstGeom prst="rect">
            <a:avLst/>
          </a:prstGeom>
          <a:noFill/>
          <a:ln>
            <a:noFill/>
          </a:ln>
        </p:spPr>
      </p:pic>
      <p:pic>
        <p:nvPicPr>
          <p:cNvPr id="218" name="Google Shape;218;p10"/>
          <p:cNvPicPr preferRelativeResize="0"/>
          <p:nvPr/>
        </p:nvPicPr>
        <p:blipFill rotWithShape="1">
          <a:blip r:embed="rId4">
            <a:alphaModFix/>
          </a:blip>
          <a:srcRect b="0" l="0" r="0" t="46141"/>
          <a:stretch/>
        </p:blipFill>
        <p:spPr>
          <a:xfrm>
            <a:off x="6538225" y="2783917"/>
            <a:ext cx="1763625" cy="1487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Array | Bucle For</a:t>
            </a:r>
            <a:endParaRPr/>
          </a:p>
        </p:txBody>
      </p:sp>
      <p:sp>
        <p:nvSpPr>
          <p:cNvPr id="224" name="Google Shape;224;p11"/>
          <p:cNvSpPr txBox="1"/>
          <p:nvPr>
            <p:ph idx="1" type="body"/>
          </p:nvPr>
        </p:nvSpPr>
        <p:spPr>
          <a:xfrm>
            <a:off x="4233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a:t>Utilizando un </a:t>
            </a:r>
            <a:r>
              <a:rPr b="1" lang="es"/>
              <a:t>bucle for</a:t>
            </a:r>
            <a:r>
              <a:rPr lang="es"/>
              <a:t> y la propiedad </a:t>
            </a:r>
            <a:r>
              <a:rPr b="1" lang="es"/>
              <a:t>.length </a:t>
            </a:r>
            <a:r>
              <a:rPr lang="es"/>
              <a:t>recorremos un vector. </a:t>
            </a:r>
            <a:r>
              <a:rPr b="1" lang="es" sz="1650"/>
              <a:t>vectorDos.length</a:t>
            </a:r>
            <a:r>
              <a:rPr lang="es" sz="1650"/>
              <a:t> devuelve la longitud del vector, 3 . Usamos </a:t>
            </a:r>
            <a:r>
              <a:rPr b="1" lang="es" sz="1650"/>
              <a:t>&lt;</a:t>
            </a:r>
            <a:r>
              <a:rPr lang="es" sz="1650"/>
              <a:t> (menor que) para recorrer las posiciones desde 0 a 2, sino la última regresa </a:t>
            </a:r>
            <a:r>
              <a:rPr i="1" lang="es" sz="1650"/>
              <a:t>undefined</a:t>
            </a:r>
            <a:r>
              <a:rPr lang="es" sz="1650"/>
              <a:t>.</a:t>
            </a:r>
            <a:endParaRPr sz="1650"/>
          </a:p>
          <a:p>
            <a:pPr indent="0" lvl="0" marL="0" rtl="0" algn="l">
              <a:lnSpc>
                <a:spcPct val="115000"/>
              </a:lnSpc>
              <a:spcBef>
                <a:spcPts val="1200"/>
              </a:spcBef>
              <a:spcAft>
                <a:spcPts val="1200"/>
              </a:spcAft>
              <a:buClr>
                <a:schemeClr val="dk1"/>
              </a:buClr>
              <a:buSzPts val="1100"/>
              <a:buFont typeface="Arial"/>
              <a:buNone/>
            </a:pPr>
            <a:r>
              <a:t/>
            </a:r>
            <a:endParaRPr/>
          </a:p>
        </p:txBody>
      </p:sp>
      <p:sp>
        <p:nvSpPr>
          <p:cNvPr id="225" name="Google Shape;225;p11"/>
          <p:cNvSpPr/>
          <p:nvPr/>
        </p:nvSpPr>
        <p:spPr>
          <a:xfrm>
            <a:off x="1411812" y="2283925"/>
            <a:ext cx="4275900" cy="1024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vectorDos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new</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Array</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"c"</a:t>
            </a:r>
            <a:r>
              <a:rPr b="0" i="0" lang="es" sz="1200" u="none" cap="none" strike="noStrike">
                <a:solidFill>
                  <a:srgbClr val="D5CED9"/>
                </a:solidFill>
                <a:latin typeface="Consolas"/>
                <a:ea typeface="Consolas"/>
                <a:cs typeface="Consolas"/>
                <a:sym typeface="Consolas"/>
              </a:rPr>
              <a:t>)</a:t>
            </a:r>
            <a:endParaRPr b="0" i="0" sz="1000" u="none" cap="none" strike="noStrike">
              <a:solidFill>
                <a:srgbClr val="F39C12"/>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"Elementos del vector 2:"</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for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vectorDos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length</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vectorDos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p:txBody>
      </p:sp>
      <p:pic>
        <p:nvPicPr>
          <p:cNvPr id="226" name="Google Shape;226;p11"/>
          <p:cNvPicPr preferRelativeResize="0"/>
          <p:nvPr/>
        </p:nvPicPr>
        <p:blipFill rotWithShape="1">
          <a:blip r:embed="rId3">
            <a:alphaModFix/>
          </a:blip>
          <a:srcRect b="0" l="4869" r="16967" t="0"/>
          <a:stretch/>
        </p:blipFill>
        <p:spPr>
          <a:xfrm>
            <a:off x="5722237" y="2315250"/>
            <a:ext cx="2009950" cy="961550"/>
          </a:xfrm>
          <a:prstGeom prst="rect">
            <a:avLst/>
          </a:prstGeom>
          <a:noFill/>
          <a:ln>
            <a:noFill/>
          </a:ln>
        </p:spPr>
      </p:pic>
      <p:sp>
        <p:nvSpPr>
          <p:cNvPr id="227" name="Google Shape;227;p11"/>
          <p:cNvSpPr txBox="1"/>
          <p:nvPr/>
        </p:nvSpPr>
        <p:spPr>
          <a:xfrm>
            <a:off x="423300" y="3461925"/>
            <a:ext cx="20697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601"/>
              </a:spcBef>
              <a:spcAft>
                <a:spcPts val="0"/>
              </a:spcAft>
              <a:buClr>
                <a:srgbClr val="000000"/>
              </a:buClr>
              <a:buSzPts val="1200"/>
              <a:buFont typeface="Arial"/>
              <a:buNone/>
            </a:pPr>
            <a:r>
              <a:rPr b="0" i="0" lang="es" sz="1200" u="none" cap="none" strike="noStrike">
                <a:solidFill>
                  <a:schemeClr val="dk2"/>
                </a:solidFill>
                <a:latin typeface="Montserrat"/>
                <a:ea typeface="Montserrat"/>
                <a:cs typeface="Montserrat"/>
                <a:sym typeface="Montserrat"/>
              </a:rPr>
              <a:t>En este caso mostramos en el body cada elemento del </a:t>
            </a:r>
            <a:r>
              <a:rPr b="1" i="0" lang="es" sz="1200" u="none" cap="none" strike="noStrike">
                <a:solidFill>
                  <a:schemeClr val="dk2"/>
                </a:solidFill>
                <a:latin typeface="Montserrat"/>
                <a:ea typeface="Montserrat"/>
                <a:cs typeface="Montserrat"/>
                <a:sym typeface="Montserrat"/>
              </a:rPr>
              <a:t>vectorTres</a:t>
            </a:r>
            <a:r>
              <a:rPr b="0" i="0" lang="es" sz="1200" u="none" cap="none" strike="noStrike">
                <a:solidFill>
                  <a:schemeClr val="dk2"/>
                </a:solidFill>
                <a:latin typeface="Montserrat"/>
                <a:ea typeface="Montserrat"/>
                <a:cs typeface="Montserrat"/>
                <a:sym typeface="Montserrat"/>
              </a:rPr>
              <a:t>, separados por una coma.</a:t>
            </a:r>
            <a:endParaRPr b="0" i="0" sz="1650" u="none" cap="none" strike="noStrike">
              <a:solidFill>
                <a:schemeClr val="dk2"/>
              </a:solidFill>
              <a:latin typeface="Montserrat"/>
              <a:ea typeface="Montserrat"/>
              <a:cs typeface="Montserrat"/>
              <a:sym typeface="Montserrat"/>
            </a:endParaRPr>
          </a:p>
        </p:txBody>
      </p:sp>
      <p:sp>
        <p:nvSpPr>
          <p:cNvPr id="228" name="Google Shape;228;p11"/>
          <p:cNvSpPr/>
          <p:nvPr/>
        </p:nvSpPr>
        <p:spPr>
          <a:xfrm>
            <a:off x="2537575" y="3461925"/>
            <a:ext cx="4275900" cy="1096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vectorTres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new</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Array</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20</a:t>
            </a:r>
            <a:r>
              <a:rPr b="0" i="0" lang="es" sz="1200" u="none" cap="none" strike="noStrike">
                <a:solidFill>
                  <a:srgbClr val="D5CED9"/>
                </a:solidFill>
                <a:latin typeface="Consolas"/>
                <a:ea typeface="Consolas"/>
                <a:cs typeface="Consolas"/>
                <a:sym typeface="Consolas"/>
              </a:rPr>
              <a:t>)</a:t>
            </a:r>
            <a:endParaRPr b="0" i="0" sz="1000" u="none" cap="none" strike="noStrike">
              <a:solidFill>
                <a:srgbClr val="F39C12"/>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write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"Elementos del vector 3: &lt;br&gt;"</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for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vectorTres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length</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document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write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vectorTres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 "</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p:txBody>
      </p:sp>
      <p:pic>
        <p:nvPicPr>
          <p:cNvPr id="229" name="Google Shape;229;p11"/>
          <p:cNvPicPr preferRelativeResize="0"/>
          <p:nvPr/>
        </p:nvPicPr>
        <p:blipFill rotWithShape="1">
          <a:blip r:embed="rId4">
            <a:alphaModFix/>
          </a:blip>
          <a:srcRect b="0" l="0" r="0" t="0"/>
          <a:stretch/>
        </p:blipFill>
        <p:spPr>
          <a:xfrm>
            <a:off x="6340380" y="3980570"/>
            <a:ext cx="2290680" cy="5781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Array | Métodos (funciones)</a:t>
            </a:r>
            <a:endParaRPr/>
          </a:p>
        </p:txBody>
      </p:sp>
      <p:sp>
        <p:nvSpPr>
          <p:cNvPr id="235" name="Google Shape;235;p12"/>
          <p:cNvSpPr txBox="1"/>
          <p:nvPr>
            <p:ph idx="1" type="body"/>
          </p:nvPr>
        </p:nvSpPr>
        <p:spPr>
          <a:xfrm>
            <a:off x="4233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a:t>Algunos métodos y funciones que podemos utilizar con los array:</a:t>
            </a:r>
            <a:endParaRPr/>
          </a:p>
        </p:txBody>
      </p:sp>
      <p:graphicFrame>
        <p:nvGraphicFramePr>
          <p:cNvPr id="236" name="Google Shape;236;p12"/>
          <p:cNvGraphicFramePr/>
          <p:nvPr/>
        </p:nvGraphicFramePr>
        <p:xfrm>
          <a:off x="449335" y="1784510"/>
          <a:ext cx="3000000" cy="3000000"/>
        </p:xfrm>
        <a:graphic>
          <a:graphicData uri="http://schemas.openxmlformats.org/drawingml/2006/table">
            <a:tbl>
              <a:tblPr>
                <a:noFill/>
                <a:tableStyleId>{FD1857D8-F4CD-4540-9E69-92FD1E9BF265}</a:tableStyleId>
              </a:tblPr>
              <a:tblGrid>
                <a:gridCol w="2286750"/>
                <a:gridCol w="5958600"/>
              </a:tblGrid>
              <a:tr h="367825">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Método</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Descripción</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66D"/>
                    </a:solidFill>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 .push(obj1, obj2...)</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chemeClr val="dk2"/>
                          </a:solidFill>
                          <a:latin typeface="Montserrat"/>
                          <a:ea typeface="Montserrat"/>
                          <a:cs typeface="Montserrat"/>
                          <a:sym typeface="Montserrat"/>
                        </a:rPr>
                        <a:t>Añade uno o varios elementos al final del array. Devuelve tamaño del array.</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 .pop()</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chemeClr val="dk2"/>
                          </a:solidFill>
                          <a:latin typeface="Montserrat"/>
                          <a:ea typeface="Montserrat"/>
                          <a:cs typeface="Montserrat"/>
                          <a:sym typeface="Montserrat"/>
                        </a:rPr>
                        <a:t>Elimina y devuelve el último elemento del array.</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 .unshift(obj1, obj2...)</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chemeClr val="dk2"/>
                          </a:solidFill>
                          <a:latin typeface="Montserrat"/>
                          <a:ea typeface="Montserrat"/>
                          <a:cs typeface="Montserrat"/>
                          <a:sym typeface="Montserrat"/>
                        </a:rPr>
                        <a:t>Añade uno o varios elementos al inicio del array. Devuelve tamaño del array.</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 .shift()</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chemeClr val="dk2"/>
                          </a:solidFill>
                          <a:latin typeface="Montserrat"/>
                          <a:ea typeface="Montserrat"/>
                          <a:cs typeface="Montserrat"/>
                          <a:sym typeface="Montserrat"/>
                        </a:rPr>
                        <a:t>Elimina y devuelve el primer elemento del array.</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 .concat(obj1, obj2...)</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chemeClr val="dk2"/>
                          </a:solidFill>
                          <a:latin typeface="Montserrat"/>
                          <a:ea typeface="Montserrat"/>
                          <a:cs typeface="Montserrat"/>
                          <a:sym typeface="Montserrat"/>
                        </a:rPr>
                        <a:t>Concatena los elementos (o elementos de los arrays) pasados por parámetro.</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 .indexOf(obj, from)</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chemeClr val="dk2"/>
                          </a:solidFill>
                          <a:latin typeface="Montserrat"/>
                          <a:ea typeface="Montserrat"/>
                          <a:cs typeface="Montserrat"/>
                          <a:sym typeface="Montserrat"/>
                        </a:rPr>
                        <a:t>Devuelve la posición de la primera aparición de obj desde from.</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 .lastIndexOf(obj, from)</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chemeClr val="dk2"/>
                          </a:solidFill>
                          <a:latin typeface="Montserrat"/>
                          <a:ea typeface="Montserrat"/>
                          <a:cs typeface="Montserrat"/>
                          <a:sym typeface="Montserrat"/>
                        </a:rPr>
                        <a:t>Devuelve la posición de la última aparición de obj desde from.</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Array | Métodos | Push y Pop</a:t>
            </a:r>
            <a:endParaRPr/>
          </a:p>
        </p:txBody>
      </p:sp>
      <p:sp>
        <p:nvSpPr>
          <p:cNvPr id="242" name="Google Shape;242;p13"/>
          <p:cNvSpPr txBox="1"/>
          <p:nvPr>
            <p:ph idx="1" type="body"/>
          </p:nvPr>
        </p:nvSpPr>
        <p:spPr>
          <a:xfrm>
            <a:off x="4320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a:t>El método </a:t>
            </a:r>
            <a:r>
              <a:rPr b="1" lang="es"/>
              <a:t>push</a:t>
            </a:r>
            <a:r>
              <a:rPr lang="es"/>
              <a:t> agrega elementos al final de una lista, y el método </a:t>
            </a:r>
            <a:r>
              <a:rPr b="1" lang="es"/>
              <a:t>pop</a:t>
            </a:r>
            <a:r>
              <a:rPr lang="es"/>
              <a:t> los elimina, también desde el final:</a:t>
            </a:r>
            <a:endParaRPr/>
          </a:p>
        </p:txBody>
      </p:sp>
      <p:sp>
        <p:nvSpPr>
          <p:cNvPr id="243" name="Google Shape;243;p13"/>
          <p:cNvSpPr/>
          <p:nvPr/>
        </p:nvSpPr>
        <p:spPr>
          <a:xfrm>
            <a:off x="756100" y="2088750"/>
            <a:ext cx="3201300" cy="847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frutas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"Banana"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"Naranja"</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frutas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frutas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push</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"Kiwi"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"Pera"</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frutas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200"/>
              <a:buFont typeface="Consolas"/>
              <a:buNone/>
            </a:pPr>
            <a:r>
              <a:t/>
            </a:r>
            <a:endParaRPr b="0" i="0" sz="1200" u="none" cap="none" strike="noStrike">
              <a:solidFill>
                <a:srgbClr val="C74DED"/>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200"/>
              <a:buFont typeface="Consolas"/>
              <a:buNone/>
            </a:pPr>
            <a:r>
              <a:t/>
            </a:r>
            <a:endParaRPr b="0" i="0" sz="1200" u="none" cap="none" strike="noStrike">
              <a:solidFill>
                <a:srgbClr val="D5CED9"/>
              </a:solidFill>
              <a:latin typeface="Consolas"/>
              <a:ea typeface="Consolas"/>
              <a:cs typeface="Consolas"/>
              <a:sym typeface="Consolas"/>
            </a:endParaRPr>
          </a:p>
        </p:txBody>
      </p:sp>
      <p:pic>
        <p:nvPicPr>
          <p:cNvPr id="244" name="Google Shape;244;p13"/>
          <p:cNvPicPr preferRelativeResize="0"/>
          <p:nvPr/>
        </p:nvPicPr>
        <p:blipFill rotWithShape="1">
          <a:blip r:embed="rId3">
            <a:alphaModFix/>
          </a:blip>
          <a:srcRect b="0" l="0" r="0" t="0"/>
          <a:stretch/>
        </p:blipFill>
        <p:spPr>
          <a:xfrm>
            <a:off x="4034150" y="2200200"/>
            <a:ext cx="4353750" cy="624300"/>
          </a:xfrm>
          <a:prstGeom prst="rect">
            <a:avLst/>
          </a:prstGeom>
          <a:noFill/>
          <a:ln>
            <a:noFill/>
          </a:ln>
        </p:spPr>
      </p:pic>
      <p:sp>
        <p:nvSpPr>
          <p:cNvPr id="245" name="Google Shape;245;p13"/>
          <p:cNvSpPr/>
          <p:nvPr/>
        </p:nvSpPr>
        <p:spPr>
          <a:xfrm>
            <a:off x="756100" y="3291325"/>
            <a:ext cx="3201300" cy="1093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35714"/>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frutas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"Banana"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"Naranja"</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35714"/>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frutas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35714"/>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frutas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pop</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35714"/>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frutas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p:txBody>
      </p:sp>
      <p:pic>
        <p:nvPicPr>
          <p:cNvPr id="246" name="Google Shape;246;p13"/>
          <p:cNvPicPr preferRelativeResize="0"/>
          <p:nvPr/>
        </p:nvPicPr>
        <p:blipFill rotWithShape="1">
          <a:blip r:embed="rId4">
            <a:alphaModFix/>
          </a:blip>
          <a:srcRect b="0" l="0" r="0" t="0"/>
          <a:stretch/>
        </p:blipFill>
        <p:spPr>
          <a:xfrm>
            <a:off x="4034150" y="3452650"/>
            <a:ext cx="3206675" cy="84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Array | Métodos | Unshift y Shift</a:t>
            </a:r>
            <a:endParaRPr/>
          </a:p>
        </p:txBody>
      </p:sp>
      <p:sp>
        <p:nvSpPr>
          <p:cNvPr id="252" name="Google Shape;252;p14"/>
          <p:cNvSpPr txBox="1"/>
          <p:nvPr>
            <p:ph idx="1" type="body"/>
          </p:nvPr>
        </p:nvSpPr>
        <p:spPr>
          <a:xfrm>
            <a:off x="4320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a:t>El método </a:t>
            </a:r>
            <a:r>
              <a:rPr b="1" lang="es"/>
              <a:t>unshift</a:t>
            </a:r>
            <a:r>
              <a:rPr lang="es"/>
              <a:t> agrega elementos al comienzo de un array y  regresa la nueva longitud del mismo. Por su parte, </a:t>
            </a:r>
            <a:r>
              <a:rPr b="1" lang="es"/>
              <a:t>shift</a:t>
            </a:r>
            <a:r>
              <a:rPr lang="es"/>
              <a:t> elimina el primer elemento y devuelve su valor:</a:t>
            </a:r>
            <a:endParaRPr b="1"/>
          </a:p>
        </p:txBody>
      </p:sp>
      <p:sp>
        <p:nvSpPr>
          <p:cNvPr id="253" name="Google Shape;253;p14"/>
          <p:cNvSpPr/>
          <p:nvPr/>
        </p:nvSpPr>
        <p:spPr>
          <a:xfrm>
            <a:off x="789675" y="2444125"/>
            <a:ext cx="3367800" cy="847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colores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"Rojo"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"Celeste"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colores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colores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unshift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"Azul"</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"Naranja"</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colores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74DED"/>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200"/>
              <a:buFont typeface="Consolas"/>
              <a:buNone/>
            </a:pPr>
            <a:r>
              <a:t/>
            </a:r>
            <a:endParaRPr b="0" i="0" sz="1200" u="none" cap="none" strike="noStrike">
              <a:solidFill>
                <a:srgbClr val="C74DED"/>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200"/>
              <a:buFont typeface="Consolas"/>
              <a:buNone/>
            </a:pPr>
            <a:r>
              <a:t/>
            </a:r>
            <a:endParaRPr b="0" i="0" sz="1200" u="none" cap="none" strike="noStrike">
              <a:solidFill>
                <a:srgbClr val="D5CED9"/>
              </a:solidFill>
              <a:latin typeface="Consolas"/>
              <a:ea typeface="Consolas"/>
              <a:cs typeface="Consolas"/>
              <a:sym typeface="Consolas"/>
            </a:endParaRPr>
          </a:p>
        </p:txBody>
      </p:sp>
      <p:sp>
        <p:nvSpPr>
          <p:cNvPr id="254" name="Google Shape;254;p14"/>
          <p:cNvSpPr/>
          <p:nvPr/>
        </p:nvSpPr>
        <p:spPr>
          <a:xfrm>
            <a:off x="789675" y="3467625"/>
            <a:ext cx="3367800" cy="897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colores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"Rojo"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"Celeste"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colores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colores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shift</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colores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35714"/>
              </a:lnSpc>
              <a:spcBef>
                <a:spcPts val="0"/>
              </a:spcBef>
              <a:spcAft>
                <a:spcPts val="0"/>
              </a:spcAft>
              <a:buClr>
                <a:schemeClr val="dk1"/>
              </a:buClr>
              <a:buSzPts val="1100"/>
              <a:buFont typeface="Arial"/>
              <a:buNone/>
            </a:pPr>
            <a:r>
              <a:t/>
            </a:r>
            <a:endParaRPr b="0" i="0" sz="1200" u="none" cap="none" strike="noStrike">
              <a:solidFill>
                <a:srgbClr val="C74DED"/>
              </a:solidFill>
              <a:latin typeface="Consolas"/>
              <a:ea typeface="Consolas"/>
              <a:cs typeface="Consolas"/>
              <a:sym typeface="Consolas"/>
            </a:endParaRPr>
          </a:p>
        </p:txBody>
      </p:sp>
      <p:pic>
        <p:nvPicPr>
          <p:cNvPr id="255" name="Google Shape;255;p14"/>
          <p:cNvPicPr preferRelativeResize="0"/>
          <p:nvPr/>
        </p:nvPicPr>
        <p:blipFill rotWithShape="1">
          <a:blip r:embed="rId3">
            <a:alphaModFix/>
          </a:blip>
          <a:srcRect b="0" l="0" r="0" t="0"/>
          <a:stretch/>
        </p:blipFill>
        <p:spPr>
          <a:xfrm>
            <a:off x="4268033" y="2581375"/>
            <a:ext cx="4086292" cy="572700"/>
          </a:xfrm>
          <a:prstGeom prst="rect">
            <a:avLst/>
          </a:prstGeom>
          <a:noFill/>
          <a:ln>
            <a:noFill/>
          </a:ln>
        </p:spPr>
      </p:pic>
      <p:pic>
        <p:nvPicPr>
          <p:cNvPr id="256" name="Google Shape;256;p14"/>
          <p:cNvPicPr preferRelativeResize="0"/>
          <p:nvPr/>
        </p:nvPicPr>
        <p:blipFill rotWithShape="1">
          <a:blip r:embed="rId4">
            <a:alphaModFix/>
          </a:blip>
          <a:srcRect b="0" l="0" r="0" t="0"/>
          <a:stretch/>
        </p:blipFill>
        <p:spPr>
          <a:xfrm>
            <a:off x="4376675" y="3516775"/>
            <a:ext cx="2552875" cy="79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Array | Métodos | Concat</a:t>
            </a:r>
            <a:endParaRPr/>
          </a:p>
        </p:txBody>
      </p:sp>
      <p:sp>
        <p:nvSpPr>
          <p:cNvPr id="262" name="Google Shape;262;p15"/>
          <p:cNvSpPr txBox="1"/>
          <p:nvPr>
            <p:ph idx="1" type="body"/>
          </p:nvPr>
        </p:nvSpPr>
        <p:spPr>
          <a:xfrm>
            <a:off x="4320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El método </a:t>
            </a:r>
            <a:r>
              <a:rPr b="1" lang="es" sz="1650"/>
              <a:t>concat</a:t>
            </a:r>
            <a:r>
              <a:rPr lang="es" sz="1650"/>
              <a:t> se usa para unir dos o más arrays. Este método no cambia los arrays existentes, sino que devuelve un nuevo array:</a:t>
            </a:r>
            <a:endParaRPr b="1" sz="1650"/>
          </a:p>
        </p:txBody>
      </p:sp>
      <p:sp>
        <p:nvSpPr>
          <p:cNvPr id="263" name="Google Shape;263;p15"/>
          <p:cNvSpPr/>
          <p:nvPr/>
        </p:nvSpPr>
        <p:spPr>
          <a:xfrm>
            <a:off x="682375" y="2153900"/>
            <a:ext cx="4185300" cy="1579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colores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"Rojo"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"Celeste"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colores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masColores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"Verde"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"Negro"</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masColores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latin typeface="Consolas"/>
                <a:ea typeface="Consolas"/>
                <a:cs typeface="Consolas"/>
                <a:sym typeface="Consolas"/>
              </a:rPr>
              <a:t>//Los elementos de masColores se concatenan</a:t>
            </a:r>
            <a:endParaRPr b="0" i="0" sz="12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latin typeface="Consolas"/>
                <a:ea typeface="Consolas"/>
                <a:cs typeface="Consolas"/>
                <a:sym typeface="Consolas"/>
              </a:rPr>
              <a:t>//al final de los elementos de colores:</a:t>
            </a:r>
            <a:endParaRPr b="0" i="0" sz="12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todos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colores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concat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masColores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todos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C74DED"/>
              </a:buClr>
              <a:buSzPts val="1200"/>
              <a:buFont typeface="Consolas"/>
              <a:buNone/>
            </a:pPr>
            <a:r>
              <a:t/>
            </a:r>
            <a:endParaRPr b="0" i="0" sz="1200" u="none" cap="none" strike="noStrike">
              <a:solidFill>
                <a:srgbClr val="C74DED"/>
              </a:solidFill>
              <a:latin typeface="Consolas"/>
              <a:ea typeface="Consolas"/>
              <a:cs typeface="Consolas"/>
              <a:sym typeface="Consolas"/>
            </a:endParaRPr>
          </a:p>
        </p:txBody>
      </p:sp>
      <p:pic>
        <p:nvPicPr>
          <p:cNvPr id="264" name="Google Shape;264;p15"/>
          <p:cNvPicPr preferRelativeResize="0"/>
          <p:nvPr/>
        </p:nvPicPr>
        <p:blipFill rotWithShape="1">
          <a:blip r:embed="rId3">
            <a:alphaModFix/>
          </a:blip>
          <a:srcRect b="0" l="0" r="0" t="0"/>
          <a:stretch/>
        </p:blipFill>
        <p:spPr>
          <a:xfrm>
            <a:off x="4932925" y="2552746"/>
            <a:ext cx="3533676" cy="781500"/>
          </a:xfrm>
          <a:prstGeom prst="rect">
            <a:avLst/>
          </a:prstGeom>
          <a:noFill/>
          <a:ln>
            <a:noFill/>
          </a:ln>
        </p:spPr>
      </p:pic>
      <p:sp>
        <p:nvSpPr>
          <p:cNvPr id="265" name="Google Shape;265;p15"/>
          <p:cNvSpPr txBox="1"/>
          <p:nvPr/>
        </p:nvSpPr>
        <p:spPr>
          <a:xfrm>
            <a:off x="432025" y="3855725"/>
            <a:ext cx="82800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601"/>
              </a:spcBef>
              <a:spcAft>
                <a:spcPts val="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Observa que el orden en que se anexa un array al otro varía según apliquemos a uno u otro el método </a:t>
            </a:r>
            <a:r>
              <a:rPr b="1" i="0" lang="es" sz="1650" u="none" cap="none" strike="noStrike">
                <a:solidFill>
                  <a:schemeClr val="dk2"/>
                </a:solidFill>
                <a:latin typeface="Montserrat"/>
                <a:ea typeface="Montserrat"/>
                <a:cs typeface="Montserrat"/>
                <a:sym typeface="Montserrat"/>
              </a:rPr>
              <a:t>.concat</a:t>
            </a:r>
            <a:endParaRPr b="1" i="0" sz="165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Array | Métodos | IndexOf y LastIndexOf</a:t>
            </a:r>
            <a:endParaRPr/>
          </a:p>
        </p:txBody>
      </p:sp>
      <p:sp>
        <p:nvSpPr>
          <p:cNvPr id="271" name="Google Shape;271;p16"/>
          <p:cNvSpPr txBox="1"/>
          <p:nvPr>
            <p:ph idx="1" type="body"/>
          </p:nvPr>
        </p:nvSpPr>
        <p:spPr>
          <a:xfrm>
            <a:off x="4320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Estos métodos devuelven la posición (</a:t>
            </a:r>
            <a:r>
              <a:rPr i="1" lang="es" sz="1650"/>
              <a:t>índice</a:t>
            </a:r>
            <a:r>
              <a:rPr lang="es" sz="1650"/>
              <a:t>) en la que se encuentra el valor buscado, a partir de la posición dada. </a:t>
            </a:r>
            <a:r>
              <a:rPr b="1" lang="es" sz="1650"/>
              <a:t>IndexOf</a:t>
            </a:r>
            <a:r>
              <a:rPr lang="es" sz="1650"/>
              <a:t> lo hace contando desde el principio del arreglo, y </a:t>
            </a:r>
            <a:r>
              <a:rPr b="1" lang="es" sz="1650"/>
              <a:t>LastIndexOf</a:t>
            </a:r>
            <a:r>
              <a:rPr lang="es" sz="1650"/>
              <a:t> lo hace desde el final:</a:t>
            </a:r>
            <a:endParaRPr b="1" sz="1650"/>
          </a:p>
        </p:txBody>
      </p:sp>
      <p:sp>
        <p:nvSpPr>
          <p:cNvPr id="272" name="Google Shape;272;p16"/>
          <p:cNvSpPr/>
          <p:nvPr/>
        </p:nvSpPr>
        <p:spPr>
          <a:xfrm>
            <a:off x="479100" y="2354250"/>
            <a:ext cx="4365600" cy="22143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var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letras</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"A"</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"B"</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"C"</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"D"</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"B"</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"C"</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//Buscamos de izquierda a derecha</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var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posB1</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letras</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indexOf</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"B"</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"La primera 'B' tiene indice"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posB1</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var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posB2</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letras</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indexOf</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"B"</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2</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"La segunda 'B' tiene indice"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posB2</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//Buscamos de derecha a izquierda</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var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posA</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letras</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lastIndexOf</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"A"</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"La última 'A' tiene indice"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posA</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var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posB</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letras</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lastIndexOf</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"B"</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"La última 'B' tiene indice"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posB</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C74DED"/>
              </a:solidFill>
              <a:latin typeface="Consolas"/>
              <a:ea typeface="Consolas"/>
              <a:cs typeface="Consolas"/>
              <a:sym typeface="Consolas"/>
            </a:endParaRPr>
          </a:p>
        </p:txBody>
      </p:sp>
      <p:pic>
        <p:nvPicPr>
          <p:cNvPr id="273" name="Google Shape;273;p16"/>
          <p:cNvPicPr preferRelativeResize="0"/>
          <p:nvPr/>
        </p:nvPicPr>
        <p:blipFill rotWithShape="1">
          <a:blip r:embed="rId3">
            <a:alphaModFix/>
          </a:blip>
          <a:srcRect b="0" l="0" r="0" t="0"/>
          <a:stretch/>
        </p:blipFill>
        <p:spPr>
          <a:xfrm>
            <a:off x="5000688" y="2837500"/>
            <a:ext cx="3343275" cy="1247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Array | Otros métodos</a:t>
            </a:r>
            <a:endParaRPr/>
          </a:p>
        </p:txBody>
      </p:sp>
      <p:sp>
        <p:nvSpPr>
          <p:cNvPr id="279" name="Google Shape;279;p17"/>
          <p:cNvSpPr txBox="1"/>
          <p:nvPr>
            <p:ph idx="1" type="body"/>
          </p:nvPr>
        </p:nvSpPr>
        <p:spPr>
          <a:xfrm>
            <a:off x="4233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a:t>Otros métodos y funciones que podemos utilizar con los array:</a:t>
            </a:r>
            <a:endParaRPr/>
          </a:p>
        </p:txBody>
      </p:sp>
      <p:graphicFrame>
        <p:nvGraphicFramePr>
          <p:cNvPr id="280" name="Google Shape;280;p17"/>
          <p:cNvGraphicFramePr/>
          <p:nvPr/>
        </p:nvGraphicFramePr>
        <p:xfrm>
          <a:off x="440635" y="1838135"/>
          <a:ext cx="3000000" cy="3000000"/>
        </p:xfrm>
        <a:graphic>
          <a:graphicData uri="http://schemas.openxmlformats.org/drawingml/2006/table">
            <a:tbl>
              <a:tblPr>
                <a:noFill/>
                <a:tableStyleId>{FD1857D8-F4CD-4540-9E69-92FD1E9BF265}</a:tableStyleId>
              </a:tblPr>
              <a:tblGrid>
                <a:gridCol w="2286750"/>
                <a:gridCol w="5958600"/>
              </a:tblGrid>
              <a:tr h="367825">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Método</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Descripción</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66D"/>
                    </a:solidFill>
                  </a:tcPr>
                </a:tc>
              </a:tr>
              <a:tr h="315550">
                <a:tc>
                  <a:txBody>
                    <a:bodyPr/>
                    <a:lstStyle/>
                    <a:p>
                      <a:pPr indent="0" lvl="0" marL="0" marR="0" rtl="0" algn="l">
                        <a:lnSpc>
                          <a:spcPct val="100000"/>
                        </a:lnSpc>
                        <a:spcBef>
                          <a:spcPts val="0"/>
                        </a:spcBef>
                        <a:spcAft>
                          <a:spcPts val="0"/>
                        </a:spcAft>
                        <a:buClr>
                          <a:schemeClr val="dk1"/>
                        </a:buClr>
                        <a:buSzPts val="1200"/>
                        <a:buFont typeface="Montserrat"/>
                        <a:buNone/>
                      </a:pPr>
                      <a:r>
                        <a:rPr b="1" lang="es" sz="1200" u="none" cap="none" strike="noStrike">
                          <a:solidFill>
                            <a:schemeClr val="dk2"/>
                          </a:solidFill>
                          <a:latin typeface="Montserrat"/>
                          <a:ea typeface="Montserrat"/>
                          <a:cs typeface="Montserrat"/>
                          <a:sym typeface="Montserrat"/>
                        </a:rPr>
                        <a:t> .splice()</a:t>
                      </a:r>
                      <a:endParaRPr b="1"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Agrega o elimina elementos a un array. Regresa los elementos eliminados.</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 .slice()</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s" sz="1200" u="none" cap="none" strike="noStrike">
                          <a:solidFill>
                            <a:schemeClr val="dk2"/>
                          </a:solidFill>
                          <a:latin typeface="Montserrat"/>
                          <a:ea typeface="Montserrat"/>
                          <a:cs typeface="Montserrat"/>
                          <a:sym typeface="Montserrat"/>
                        </a:rPr>
                        <a:t>Devuelve los elementos seleccionados en un array como un array nuevo.</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 .reverse()</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Invierte el orden de elementos del array.</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 .sort()</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Ordena los elementos del array bajo un criterio de ordenación alfabética.</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 .sort(func)</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Ordena los elementos del array bajo un criterio de ordenación func.</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Array | Métodos | Splice y Slice</a:t>
            </a:r>
            <a:endParaRPr/>
          </a:p>
          <a:p>
            <a:pPr indent="0" lvl="0" marL="0" rtl="0" algn="l">
              <a:lnSpc>
                <a:spcPct val="100000"/>
              </a:lnSpc>
              <a:spcBef>
                <a:spcPts val="0"/>
              </a:spcBef>
              <a:spcAft>
                <a:spcPts val="0"/>
              </a:spcAft>
              <a:buClr>
                <a:schemeClr val="dk1"/>
              </a:buClr>
              <a:buSzPct val="40740"/>
              <a:buFont typeface="Arial"/>
              <a:buNone/>
            </a:pPr>
            <a:r>
              <a:t/>
            </a:r>
            <a:endParaRPr/>
          </a:p>
          <a:p>
            <a:pPr indent="0" lvl="0" marL="0" rtl="0" algn="l">
              <a:lnSpc>
                <a:spcPct val="100000"/>
              </a:lnSpc>
              <a:spcBef>
                <a:spcPts val="0"/>
              </a:spcBef>
              <a:spcAft>
                <a:spcPts val="0"/>
              </a:spcAft>
              <a:buSzPct val="111111"/>
              <a:buNone/>
            </a:pPr>
            <a:r>
              <a:t/>
            </a:r>
            <a:endParaRPr/>
          </a:p>
        </p:txBody>
      </p:sp>
      <p:sp>
        <p:nvSpPr>
          <p:cNvPr id="286" name="Google Shape;286;p18"/>
          <p:cNvSpPr txBox="1"/>
          <p:nvPr>
            <p:ph idx="1" type="body"/>
          </p:nvPr>
        </p:nvSpPr>
        <p:spPr>
          <a:xfrm>
            <a:off x="4320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s" sz="1650"/>
              <a:t>slice(inicio, final) </a:t>
            </a:r>
            <a:r>
              <a:rPr lang="es" sz="1650"/>
              <a:t>retorna la copia de un arreglo desde el índice </a:t>
            </a:r>
            <a:r>
              <a:rPr b="1" lang="es" sz="1650"/>
              <a:t>inicio</a:t>
            </a:r>
            <a:r>
              <a:rPr lang="es" sz="1650"/>
              <a:t> hasta </a:t>
            </a:r>
            <a:r>
              <a:rPr b="1" lang="es" sz="1650"/>
              <a:t>final</a:t>
            </a:r>
            <a:r>
              <a:rPr lang="es" sz="1650"/>
              <a:t>, excluyendo el final. No modifica el arreglo original. </a:t>
            </a:r>
            <a:r>
              <a:rPr lang="es" sz="1650" u="sng">
                <a:solidFill>
                  <a:schemeClr val="hlink"/>
                </a:solidFill>
                <a:hlinkClick r:id="rId3"/>
              </a:rPr>
              <a:t>+info</a:t>
            </a:r>
            <a:endParaRPr sz="1650"/>
          </a:p>
          <a:p>
            <a:pPr indent="0" lvl="0" marL="0" rtl="0" algn="l">
              <a:lnSpc>
                <a:spcPct val="115000"/>
              </a:lnSpc>
              <a:spcBef>
                <a:spcPts val="1200"/>
              </a:spcBef>
              <a:spcAft>
                <a:spcPts val="0"/>
              </a:spcAft>
              <a:buSzPts val="1800"/>
              <a:buNone/>
            </a:pPr>
            <a:r>
              <a:rPr b="1" lang="es" sz="1650"/>
              <a:t>Splice</a:t>
            </a:r>
            <a:r>
              <a:rPr lang="es" sz="1650"/>
              <a:t> realiza operaciones sobre el arreglo, modificándolo. Es muy versátil, y permite tanto quitar elementos como agregarlos.  </a:t>
            </a:r>
            <a:r>
              <a:rPr lang="es" sz="1650" u="sng">
                <a:solidFill>
                  <a:schemeClr val="hlink"/>
                </a:solidFill>
                <a:hlinkClick r:id="rId4"/>
              </a:rPr>
              <a:t>+info</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287" name="Google Shape;287;p18"/>
          <p:cNvSpPr/>
          <p:nvPr/>
        </p:nvSpPr>
        <p:spPr>
          <a:xfrm>
            <a:off x="495850" y="2806625"/>
            <a:ext cx="3945600" cy="15243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const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'a'</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'b'</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'c'</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'd'</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'f'</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let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trozo1</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slice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1</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3</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['b','c']</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let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trozo2</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slice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5</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['f']</a:t>
            </a:r>
            <a:endParaRPr b="0" i="0" sz="1200" u="none" cap="none" strike="noStrike">
              <a:solidFill>
                <a:srgbClr val="C74DED"/>
              </a:solidFill>
              <a:highlight>
                <a:srgbClr val="23262E"/>
              </a:highlight>
              <a:latin typeface="Consolas"/>
              <a:ea typeface="Consolas"/>
              <a:cs typeface="Consolas"/>
              <a:sym typeface="Consolas"/>
            </a:endParaRPr>
          </a:p>
        </p:txBody>
      </p:sp>
      <p:sp>
        <p:nvSpPr>
          <p:cNvPr id="288" name="Google Shape;288;p18"/>
          <p:cNvSpPr/>
          <p:nvPr/>
        </p:nvSpPr>
        <p:spPr>
          <a:xfrm>
            <a:off x="4766375" y="2806625"/>
            <a:ext cx="3945600" cy="15243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const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'a'</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'b'</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'c'</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'd'</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 Insertamos un elemento en la pos. 2:</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splice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2</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0</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'n'</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//['a','b','n','c','d']</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 Reemplazamos un elemento en la pos. 1:</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splice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1</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1</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't'</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5F6167"/>
                </a:solidFill>
                <a:highlight>
                  <a:srgbClr val="23262E"/>
                </a:highlight>
                <a:latin typeface="Consolas"/>
                <a:ea typeface="Consolas"/>
                <a:cs typeface="Consolas"/>
                <a:sym typeface="Consolas"/>
              </a:rPr>
              <a:t>//['a','t','n','c','d' ]</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74DED"/>
              </a:solidFill>
              <a:highlight>
                <a:srgbClr val="23262E"/>
              </a:highlight>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Array | Métodos | Sort y Reverse</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294" name="Google Shape;294;p19"/>
          <p:cNvSpPr txBox="1"/>
          <p:nvPr>
            <p:ph idx="1" type="body"/>
          </p:nvPr>
        </p:nvSpPr>
        <p:spPr>
          <a:xfrm>
            <a:off x="4320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Estos métodos ordenan e invierten el orden, respectivamente, de un arreglo. Para que funcione correctamente, debemos asegurarnos que todos los elementos del arreglo sean del mismo tipo.</a:t>
            </a:r>
            <a:endParaRPr sz="1650"/>
          </a:p>
          <a:p>
            <a:pPr indent="0" lvl="0" marL="0" rtl="0" algn="l">
              <a:lnSpc>
                <a:spcPct val="115000"/>
              </a:lnSpc>
              <a:spcBef>
                <a:spcPts val="1200"/>
              </a:spcBef>
              <a:spcAft>
                <a:spcPts val="1200"/>
              </a:spcAft>
              <a:buSzPts val="1800"/>
              <a:buNone/>
            </a:pPr>
            <a:r>
              <a:t/>
            </a:r>
            <a:endParaRPr sz="1650"/>
          </a:p>
        </p:txBody>
      </p:sp>
      <p:sp>
        <p:nvSpPr>
          <p:cNvPr id="295" name="Google Shape;295;p19"/>
          <p:cNvSpPr/>
          <p:nvPr/>
        </p:nvSpPr>
        <p:spPr>
          <a:xfrm>
            <a:off x="495850" y="2462750"/>
            <a:ext cx="3945600" cy="1868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 Arreglo de cadenas: Orden alfabético</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const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'c'</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'd'</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'a'</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'b'</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'e'</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sort</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//['a','b','c','d','e']</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const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a</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'3'</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'10'</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'1'</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'31'</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'5'</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a</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sort</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a</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//['1','10','3','31','5']</a:t>
            </a:r>
            <a:endParaRPr b="0" i="0" sz="1200" u="none" cap="none" strike="noStrike">
              <a:solidFill>
                <a:srgbClr val="C74DED"/>
              </a:solidFill>
              <a:highlight>
                <a:srgbClr val="23262E"/>
              </a:highlight>
              <a:latin typeface="Consolas"/>
              <a:ea typeface="Consolas"/>
              <a:cs typeface="Consolas"/>
              <a:sym typeface="Consolas"/>
            </a:endParaRPr>
          </a:p>
        </p:txBody>
      </p:sp>
      <p:sp>
        <p:nvSpPr>
          <p:cNvPr id="296" name="Google Shape;296;p19"/>
          <p:cNvSpPr/>
          <p:nvPr/>
        </p:nvSpPr>
        <p:spPr>
          <a:xfrm>
            <a:off x="4766375" y="2462825"/>
            <a:ext cx="3945600" cy="1868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 Arreglo de números: Orden "alfabético"</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const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4</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45</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5</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59</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1</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2</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sort</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//[1,2,4,45,5,59]</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 Arreglos mixtos: cuidado</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const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cuidado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'a'</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2</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"b"</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1</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true</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cuidado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sort</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cuidado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//[1,2,'a','b',true]</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74DED"/>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74DED"/>
              </a:solidFill>
              <a:highlight>
                <a:srgbClr val="23262E"/>
              </a:highlight>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ctrTitle"/>
          </p:nvPr>
        </p:nvSpPr>
        <p:spPr>
          <a:xfrm>
            <a:off x="311700" y="1226800"/>
            <a:ext cx="8520600" cy="15705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900"/>
              <a:buNone/>
            </a:pPr>
            <a:r>
              <a:rPr b="0" lang="es"/>
              <a:t>Arrays, Storage y JSON</a:t>
            </a:r>
            <a:endParaRPr b="0"/>
          </a:p>
        </p:txBody>
      </p:sp>
      <p:sp>
        <p:nvSpPr>
          <p:cNvPr id="150" name="Google Shape;150;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pic>
        <p:nvPicPr>
          <p:cNvPr id="151" name="Google Shape;151;p2"/>
          <p:cNvPicPr preferRelativeResize="0"/>
          <p:nvPr/>
        </p:nvPicPr>
        <p:blipFill rotWithShape="1">
          <a:blip r:embed="rId3">
            <a:alphaModFix/>
          </a:blip>
          <a:srcRect b="0" l="0" r="0" t="0"/>
          <a:stretch/>
        </p:blipFill>
        <p:spPr>
          <a:xfrm>
            <a:off x="4210050" y="2868475"/>
            <a:ext cx="723900" cy="723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Array | Métodos con funciones</a:t>
            </a:r>
            <a:endParaRPr/>
          </a:p>
        </p:txBody>
      </p:sp>
      <p:sp>
        <p:nvSpPr>
          <p:cNvPr id="302" name="Google Shape;302;p20"/>
          <p:cNvSpPr txBox="1"/>
          <p:nvPr>
            <p:ph idx="1" type="body"/>
          </p:nvPr>
        </p:nvSpPr>
        <p:spPr>
          <a:xfrm>
            <a:off x="4233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a:t>Podemos aplicar funciones a cada elemento del array:</a:t>
            </a:r>
            <a:endParaRPr/>
          </a:p>
        </p:txBody>
      </p:sp>
      <p:graphicFrame>
        <p:nvGraphicFramePr>
          <p:cNvPr id="303" name="Google Shape;303;p20"/>
          <p:cNvGraphicFramePr/>
          <p:nvPr/>
        </p:nvGraphicFramePr>
        <p:xfrm>
          <a:off x="440635" y="1838135"/>
          <a:ext cx="3000000" cy="3000000"/>
        </p:xfrm>
        <a:graphic>
          <a:graphicData uri="http://schemas.openxmlformats.org/drawingml/2006/table">
            <a:tbl>
              <a:tblPr>
                <a:noFill/>
                <a:tableStyleId>{FD1857D8-F4CD-4540-9E69-92FD1E9BF265}</a:tableStyleId>
              </a:tblPr>
              <a:tblGrid>
                <a:gridCol w="2286750"/>
                <a:gridCol w="5958600"/>
              </a:tblGrid>
              <a:tr h="367825">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Método</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Descripción</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66D"/>
                    </a:solidFill>
                  </a:tcPr>
                </a:tc>
              </a:tr>
              <a:tr h="315550">
                <a:tc>
                  <a:txBody>
                    <a:bodyPr/>
                    <a:lstStyle/>
                    <a:p>
                      <a:pPr indent="0" lvl="0" marL="0" marR="0" rtl="0" algn="l">
                        <a:lnSpc>
                          <a:spcPct val="100000"/>
                        </a:lnSpc>
                        <a:spcBef>
                          <a:spcPts val="0"/>
                        </a:spcBef>
                        <a:spcAft>
                          <a:spcPts val="0"/>
                        </a:spcAft>
                        <a:buClr>
                          <a:schemeClr val="dk1"/>
                        </a:buClr>
                        <a:buSzPts val="1200"/>
                        <a:buFont typeface="Montserrat"/>
                        <a:buNone/>
                      </a:pPr>
                      <a:r>
                        <a:rPr b="1" lang="es" sz="1200" u="none" cap="none" strike="noStrike">
                          <a:solidFill>
                            <a:schemeClr val="dk2"/>
                          </a:solidFill>
                          <a:latin typeface="Montserrat"/>
                          <a:ea typeface="Montserrat"/>
                          <a:cs typeface="Montserrat"/>
                          <a:sym typeface="Montserrat"/>
                        </a:rPr>
                        <a:t>.forEach(cb, arg)</a:t>
                      </a:r>
                      <a:endParaRPr b="1"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Realiza la operación definida en cb por cada elemento del array.</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.every(cb, arg)</a:t>
                      </a:r>
                      <a:endParaRPr b="1"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s" sz="1200" u="none" cap="none" strike="noStrike">
                          <a:solidFill>
                            <a:schemeClr val="dk2"/>
                          </a:solidFill>
                          <a:latin typeface="Montserrat"/>
                          <a:ea typeface="Montserrat"/>
                          <a:cs typeface="Montserrat"/>
                          <a:sym typeface="Montserrat"/>
                        </a:rPr>
                        <a:t>Comprueba si todos los elementos del array cumplen la condición de cb.</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.some(cb, arg)</a:t>
                      </a:r>
                      <a:endParaRPr b="1"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Comprueba si al menos un elem. del array cumple la condición de cb.</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.map(cb, arg)</a:t>
                      </a:r>
                      <a:endParaRPr b="1"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Construye un array con lo que devuelve cb por cada elemento del array.</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.filter(cb, arg)</a:t>
                      </a:r>
                      <a:endParaRPr b="1"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Construye un array con los elementos que cumplen el filtro de cb.</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Array | Métodos con funciones</a:t>
            </a:r>
            <a:endParaRPr/>
          </a:p>
        </p:txBody>
      </p:sp>
      <p:sp>
        <p:nvSpPr>
          <p:cNvPr id="309" name="Google Shape;309;p21"/>
          <p:cNvSpPr txBox="1"/>
          <p:nvPr>
            <p:ph idx="1" type="body"/>
          </p:nvPr>
        </p:nvSpPr>
        <p:spPr>
          <a:xfrm>
            <a:off x="4233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a:t>Podemos aplicar funciones a cada elemento del array:</a:t>
            </a:r>
            <a:endParaRPr/>
          </a:p>
        </p:txBody>
      </p:sp>
      <p:graphicFrame>
        <p:nvGraphicFramePr>
          <p:cNvPr id="310" name="Google Shape;310;p21"/>
          <p:cNvGraphicFramePr/>
          <p:nvPr/>
        </p:nvGraphicFramePr>
        <p:xfrm>
          <a:off x="440635" y="1838135"/>
          <a:ext cx="3000000" cy="3000000"/>
        </p:xfrm>
        <a:graphic>
          <a:graphicData uri="http://schemas.openxmlformats.org/drawingml/2006/table">
            <a:tbl>
              <a:tblPr>
                <a:noFill/>
                <a:tableStyleId>{FD1857D8-F4CD-4540-9E69-92FD1E9BF265}</a:tableStyleId>
              </a:tblPr>
              <a:tblGrid>
                <a:gridCol w="2286750"/>
                <a:gridCol w="5958600"/>
              </a:tblGrid>
              <a:tr h="367825">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Método</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66D"/>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Descripción</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66D"/>
                    </a:solidFill>
                  </a:tcPr>
                </a:tc>
              </a:tr>
              <a:tr h="315550">
                <a:tc>
                  <a:txBody>
                    <a:bodyPr/>
                    <a:lstStyle/>
                    <a:p>
                      <a:pPr indent="0" lvl="0" marL="0" marR="0" rtl="0" algn="l">
                        <a:lnSpc>
                          <a:spcPct val="100000"/>
                        </a:lnSpc>
                        <a:spcBef>
                          <a:spcPts val="0"/>
                        </a:spcBef>
                        <a:spcAft>
                          <a:spcPts val="0"/>
                        </a:spcAft>
                        <a:buClr>
                          <a:schemeClr val="dk1"/>
                        </a:buClr>
                        <a:buSzPts val="1200"/>
                        <a:buFont typeface="Montserrat"/>
                        <a:buNone/>
                      </a:pPr>
                      <a:r>
                        <a:rPr b="1" lang="es" sz="1200" u="none" cap="none" strike="noStrike">
                          <a:solidFill>
                            <a:schemeClr val="dk2"/>
                          </a:solidFill>
                          <a:latin typeface="Montserrat"/>
                          <a:ea typeface="Montserrat"/>
                          <a:cs typeface="Montserrat"/>
                          <a:sym typeface="Montserrat"/>
                        </a:rPr>
                        <a:t>.findIndex(cb, arg) </a:t>
                      </a:r>
                      <a:endParaRPr b="1"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Devuelve la posición del elemento que cumple la condición de cb.</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.find(cb, arg) </a:t>
                      </a:r>
                      <a:endParaRPr b="1"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s" sz="1200" u="none" cap="none" strike="noStrike">
                          <a:solidFill>
                            <a:schemeClr val="dk2"/>
                          </a:solidFill>
                          <a:latin typeface="Montserrat"/>
                          <a:ea typeface="Montserrat"/>
                          <a:cs typeface="Montserrat"/>
                          <a:sym typeface="Montserrat"/>
                        </a:rPr>
                        <a:t>Devuelve el elemento que cumple la condición de cb.</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.reduce(cb, arg)</a:t>
                      </a:r>
                      <a:endParaRPr b="1"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Ejecuta cb con cada elemento (de izq a der), acumulando el resultado.</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55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.reduceRight(cb, arg)</a:t>
                      </a:r>
                      <a:endParaRPr b="1"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Idem al anterior, pero en orden de derecha a izquierda.</a:t>
                      </a:r>
                      <a:endParaRPr sz="1200" u="none" cap="none" strike="noStrike">
                        <a:solidFill>
                          <a:schemeClr val="dk2"/>
                        </a:solidFill>
                        <a:latin typeface="Montserrat"/>
                        <a:ea typeface="Montserrat"/>
                        <a:cs typeface="Montserrat"/>
                        <a:sym typeface="Montserrat"/>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For in</a:t>
            </a:r>
            <a:endParaRPr/>
          </a:p>
        </p:txBody>
      </p:sp>
      <p:sp>
        <p:nvSpPr>
          <p:cNvPr id="316" name="Google Shape;316;p2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b="1" lang="es" sz="1650"/>
              <a:t>For in</a:t>
            </a:r>
            <a:r>
              <a:rPr lang="es" sz="1650"/>
              <a:t> recorre las propiedades de un objeto, por ejemplo, un string o un array:</a:t>
            </a:r>
            <a:endParaRPr sz="1650"/>
          </a:p>
        </p:txBody>
      </p:sp>
      <p:sp>
        <p:nvSpPr>
          <p:cNvPr id="317" name="Google Shape;317;p22"/>
          <p:cNvSpPr txBox="1"/>
          <p:nvPr/>
        </p:nvSpPr>
        <p:spPr>
          <a:xfrm>
            <a:off x="420600" y="2456238"/>
            <a:ext cx="8285400" cy="730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650"/>
              <a:buFont typeface="Arial"/>
              <a:buNone/>
            </a:pPr>
            <a:r>
              <a:rPr b="1" i="0" lang="es" sz="1650" u="none" cap="none" strike="noStrike">
                <a:solidFill>
                  <a:schemeClr val="dk2"/>
                </a:solidFill>
                <a:latin typeface="Montserrat"/>
                <a:ea typeface="Montserrat"/>
                <a:cs typeface="Montserrat"/>
                <a:sym typeface="Montserrat"/>
              </a:rPr>
              <a:t>variable </a:t>
            </a:r>
            <a:r>
              <a:rPr b="0" i="0" lang="es" sz="1650" u="none" cap="none" strike="noStrike">
                <a:solidFill>
                  <a:schemeClr val="dk2"/>
                </a:solidFill>
                <a:latin typeface="Montserrat"/>
                <a:ea typeface="Montserrat"/>
                <a:cs typeface="Montserrat"/>
                <a:sym typeface="Montserrat"/>
              </a:rPr>
              <a:t>es variable que itera a través de las propiedades del objeto. Y</a:t>
            </a:r>
            <a:r>
              <a:rPr b="1" i="0" lang="es" sz="1650" u="none" cap="none" strike="noStrike">
                <a:solidFill>
                  <a:schemeClr val="dk2"/>
                </a:solidFill>
                <a:latin typeface="Montserrat"/>
                <a:ea typeface="Montserrat"/>
                <a:cs typeface="Montserrat"/>
                <a:sym typeface="Montserrat"/>
              </a:rPr>
              <a:t> object </a:t>
            </a:r>
            <a:r>
              <a:rPr b="0" i="0" lang="es" sz="1650" u="none" cap="none" strike="noStrike">
                <a:solidFill>
                  <a:schemeClr val="dk2"/>
                </a:solidFill>
                <a:latin typeface="Montserrat"/>
                <a:ea typeface="Montserrat"/>
                <a:cs typeface="Montserrat"/>
                <a:sym typeface="Montserrat"/>
              </a:rPr>
              <a:t>es el objeto sobre el que iteramos. Veamos un ejemplo iterando por un array:</a:t>
            </a:r>
            <a:endParaRPr b="0" i="0" sz="1650" u="none" cap="none" strike="noStrike">
              <a:solidFill>
                <a:schemeClr val="dk2"/>
              </a:solidFill>
              <a:latin typeface="Montserrat"/>
              <a:ea typeface="Montserrat"/>
              <a:cs typeface="Montserrat"/>
              <a:sym typeface="Montserrat"/>
            </a:endParaRPr>
          </a:p>
        </p:txBody>
      </p:sp>
      <p:sp>
        <p:nvSpPr>
          <p:cNvPr id="318" name="Google Shape;318;p22"/>
          <p:cNvSpPr/>
          <p:nvPr/>
        </p:nvSpPr>
        <p:spPr>
          <a:xfrm>
            <a:off x="531250" y="3253075"/>
            <a:ext cx="3316200" cy="887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let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arreglo</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"P","r","u","e","b","a"]</a:t>
            </a:r>
            <a:endParaRPr b="0" i="0" sz="1200" u="none" cap="none" strike="noStrike">
              <a:solidFill>
                <a:srgbClr val="96E07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for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let </a:t>
            </a:r>
            <a:r>
              <a:rPr b="0" i="0" lang="es" sz="1200" u="none" cap="none" strike="noStrike">
                <a:solidFill>
                  <a:srgbClr val="00E8C6"/>
                </a:solidFill>
                <a:highlight>
                  <a:srgbClr val="23262E"/>
                </a:highlight>
                <a:latin typeface="Consolas"/>
                <a:ea typeface="Consolas"/>
                <a:cs typeface="Consolas"/>
                <a:sym typeface="Consolas"/>
              </a:rPr>
              <a:t>letra</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in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letra</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569CD6"/>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t/>
            </a:r>
            <a:endParaRPr b="0" i="0" sz="1200" u="none" cap="none" strike="noStrike">
              <a:solidFill>
                <a:srgbClr val="C74DED"/>
              </a:solidFill>
              <a:latin typeface="Consolas"/>
              <a:ea typeface="Consolas"/>
              <a:cs typeface="Consolas"/>
              <a:sym typeface="Consolas"/>
            </a:endParaRPr>
          </a:p>
        </p:txBody>
      </p:sp>
      <p:sp>
        <p:nvSpPr>
          <p:cNvPr id="319" name="Google Shape;319;p22"/>
          <p:cNvSpPr/>
          <p:nvPr/>
        </p:nvSpPr>
        <p:spPr>
          <a:xfrm>
            <a:off x="2519250" y="1705900"/>
            <a:ext cx="4088100" cy="680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for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let </a:t>
            </a:r>
            <a:r>
              <a:rPr b="0" i="0" lang="es" sz="1200" u="none" cap="none" strike="noStrike">
                <a:solidFill>
                  <a:srgbClr val="00E8C6"/>
                </a:solidFill>
                <a:highlight>
                  <a:srgbClr val="23262E"/>
                </a:highlight>
                <a:latin typeface="Consolas"/>
                <a:ea typeface="Consolas"/>
                <a:cs typeface="Consolas"/>
                <a:sym typeface="Consolas"/>
              </a:rPr>
              <a:t>variable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in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object</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//bloque de código a ser ejecutado</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300"/>
              <a:buFont typeface="Consolas"/>
              <a:buNone/>
            </a:pPr>
            <a:r>
              <a:t/>
            </a:r>
            <a:endParaRPr b="0" i="0" sz="1200" u="none" cap="none" strike="noStrike">
              <a:solidFill>
                <a:srgbClr val="C74DED"/>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t/>
            </a:r>
            <a:endParaRPr b="0" i="0" sz="1200" u="none" cap="none" strike="noStrike">
              <a:solidFill>
                <a:srgbClr val="C74DED"/>
              </a:solidFill>
              <a:latin typeface="Consolas"/>
              <a:ea typeface="Consolas"/>
              <a:cs typeface="Consolas"/>
              <a:sym typeface="Consolas"/>
            </a:endParaRPr>
          </a:p>
        </p:txBody>
      </p:sp>
      <p:sp>
        <p:nvSpPr>
          <p:cNvPr id="320" name="Google Shape;320;p22"/>
          <p:cNvSpPr/>
          <p:nvPr/>
        </p:nvSpPr>
        <p:spPr>
          <a:xfrm>
            <a:off x="4529075" y="3253075"/>
            <a:ext cx="3316200" cy="887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let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arreglo</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"P","r","u","e","b","a"]</a:t>
            </a:r>
            <a:endParaRPr b="0" i="0" sz="1200" u="none" cap="none" strike="noStrike">
              <a:solidFill>
                <a:srgbClr val="96E07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for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let </a:t>
            </a:r>
            <a:r>
              <a:rPr b="0" i="0" lang="es" sz="1200" u="none" cap="none" strike="noStrike">
                <a:solidFill>
                  <a:srgbClr val="00E8C6"/>
                </a:solidFill>
                <a:highlight>
                  <a:srgbClr val="23262E"/>
                </a:highlight>
                <a:latin typeface="Consolas"/>
                <a:ea typeface="Consolas"/>
                <a:cs typeface="Consolas"/>
                <a:sym typeface="Consolas"/>
              </a:rPr>
              <a:t>letra</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in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arreglo</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letra</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569CD6"/>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C586C0"/>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t/>
            </a:r>
            <a:endParaRPr b="0" i="0" sz="1200" u="none" cap="none" strike="noStrike">
              <a:solidFill>
                <a:srgbClr val="C74DED"/>
              </a:solidFill>
              <a:latin typeface="Consolas"/>
              <a:ea typeface="Consolas"/>
              <a:cs typeface="Consolas"/>
              <a:sym typeface="Consolas"/>
            </a:endParaRPr>
          </a:p>
        </p:txBody>
      </p:sp>
      <p:pic>
        <p:nvPicPr>
          <p:cNvPr id="321" name="Google Shape;321;p22"/>
          <p:cNvPicPr preferRelativeResize="0"/>
          <p:nvPr/>
        </p:nvPicPr>
        <p:blipFill rotWithShape="1">
          <a:blip r:embed="rId3">
            <a:alphaModFix/>
          </a:blip>
          <a:srcRect b="0" l="70311" r="0" t="0"/>
          <a:stretch/>
        </p:blipFill>
        <p:spPr>
          <a:xfrm>
            <a:off x="8025150" y="3253075"/>
            <a:ext cx="498375" cy="1085200"/>
          </a:xfrm>
          <a:prstGeom prst="rect">
            <a:avLst/>
          </a:prstGeom>
          <a:noFill/>
          <a:ln>
            <a:noFill/>
          </a:ln>
        </p:spPr>
      </p:pic>
      <p:pic>
        <p:nvPicPr>
          <p:cNvPr id="322" name="Google Shape;322;p22"/>
          <p:cNvPicPr preferRelativeResize="0"/>
          <p:nvPr/>
        </p:nvPicPr>
        <p:blipFill rotWithShape="1">
          <a:blip r:embed="rId4">
            <a:alphaModFix/>
          </a:blip>
          <a:srcRect b="0" l="76852" r="0" t="0"/>
          <a:stretch/>
        </p:blipFill>
        <p:spPr>
          <a:xfrm>
            <a:off x="3847456" y="3257300"/>
            <a:ext cx="388563" cy="1048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For in con objetos</a:t>
            </a:r>
            <a:endParaRPr/>
          </a:p>
        </p:txBody>
      </p:sp>
      <p:sp>
        <p:nvSpPr>
          <p:cNvPr id="328" name="Google Shape;328;p2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b="1" lang="es" sz="1650"/>
              <a:t>For in</a:t>
            </a:r>
            <a:r>
              <a:rPr lang="es" sz="1650"/>
              <a:t> también recorre las propiedades de un objeto, de principio a fin, sin necesidad de indicar “</a:t>
            </a:r>
            <a:r>
              <a:rPr i="1" lang="es" sz="1650"/>
              <a:t>desde dónde</a:t>
            </a:r>
            <a:r>
              <a:rPr lang="es" sz="1650"/>
              <a:t>” ni “</a:t>
            </a:r>
            <a:r>
              <a:rPr i="1" lang="es" sz="1650"/>
              <a:t>hasta donde</a:t>
            </a:r>
            <a:r>
              <a:rPr lang="es" sz="1650"/>
              <a:t>” ni “</a:t>
            </a:r>
            <a:r>
              <a:rPr i="1" lang="es" sz="1650"/>
              <a:t>el paso</a:t>
            </a:r>
            <a:r>
              <a:rPr lang="es" sz="1650"/>
              <a:t>” como con un </a:t>
            </a:r>
            <a:r>
              <a:rPr b="1" lang="es" sz="1650"/>
              <a:t>for</a:t>
            </a:r>
            <a:r>
              <a:rPr lang="es" sz="1650"/>
              <a:t> “normal”.</a:t>
            </a:r>
            <a:endParaRPr sz="1650"/>
          </a:p>
        </p:txBody>
      </p:sp>
      <p:sp>
        <p:nvSpPr>
          <p:cNvPr id="329" name="Google Shape;329;p23"/>
          <p:cNvSpPr/>
          <p:nvPr/>
        </p:nvSpPr>
        <p:spPr>
          <a:xfrm>
            <a:off x="549050" y="2281275"/>
            <a:ext cx="2432700" cy="1851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let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persona</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nombre: </a:t>
            </a:r>
            <a:r>
              <a:rPr b="0" i="0" lang="es" sz="1200" u="none" cap="none" strike="noStrike">
                <a:solidFill>
                  <a:srgbClr val="96E072"/>
                </a:solidFill>
                <a:highlight>
                  <a:srgbClr val="23262E"/>
                </a:highlight>
                <a:latin typeface="Consolas"/>
                <a:ea typeface="Consolas"/>
                <a:cs typeface="Consolas"/>
                <a:sym typeface="Consolas"/>
              </a:rPr>
              <a:t>"Ana"</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apellido: </a:t>
            </a:r>
            <a:r>
              <a:rPr b="0" i="0" lang="es" sz="1200" u="none" cap="none" strike="noStrike">
                <a:solidFill>
                  <a:srgbClr val="96E072"/>
                </a:solidFill>
                <a:highlight>
                  <a:srgbClr val="23262E"/>
                </a:highlight>
                <a:latin typeface="Consolas"/>
                <a:ea typeface="Consolas"/>
                <a:cs typeface="Consolas"/>
                <a:sym typeface="Consolas"/>
              </a:rPr>
              <a:t>"Paz"</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edad: </a:t>
            </a:r>
            <a:r>
              <a:rPr b="0" i="0" lang="es" sz="1200" u="none" cap="none" strike="noStrike">
                <a:solidFill>
                  <a:srgbClr val="F39C12"/>
                </a:solidFill>
                <a:highlight>
                  <a:srgbClr val="23262E"/>
                </a:highlight>
                <a:latin typeface="Consolas"/>
                <a:ea typeface="Consolas"/>
                <a:cs typeface="Consolas"/>
                <a:sym typeface="Consolas"/>
              </a:rPr>
              <a:t>25</a:t>
            </a:r>
            <a:endParaRPr b="0" i="0" sz="1200" u="none" cap="none" strike="noStrike">
              <a:solidFill>
                <a:srgbClr val="F39C1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for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let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x</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in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persona</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x</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569CD6"/>
              </a:solidFill>
              <a:highlight>
                <a:srgbClr val="1E1E1E"/>
              </a:highlight>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t/>
            </a:r>
            <a:endParaRPr b="0" i="0" sz="1200" u="none" cap="none" strike="noStrike">
              <a:solidFill>
                <a:srgbClr val="C74DED"/>
              </a:solidFill>
              <a:latin typeface="Consolas"/>
              <a:ea typeface="Consolas"/>
              <a:cs typeface="Consolas"/>
              <a:sym typeface="Consolas"/>
            </a:endParaRPr>
          </a:p>
        </p:txBody>
      </p:sp>
      <p:pic>
        <p:nvPicPr>
          <p:cNvPr id="330" name="Google Shape;330;p23"/>
          <p:cNvPicPr preferRelativeResize="0"/>
          <p:nvPr/>
        </p:nvPicPr>
        <p:blipFill rotWithShape="1">
          <a:blip r:embed="rId3">
            <a:alphaModFix/>
          </a:blip>
          <a:srcRect b="0" l="0" r="0" t="0"/>
          <a:stretch/>
        </p:blipFill>
        <p:spPr>
          <a:xfrm>
            <a:off x="3020188" y="2417513"/>
            <a:ext cx="1238125" cy="1337175"/>
          </a:xfrm>
          <a:prstGeom prst="rect">
            <a:avLst/>
          </a:prstGeom>
          <a:noFill/>
          <a:ln>
            <a:noFill/>
          </a:ln>
        </p:spPr>
      </p:pic>
      <p:sp>
        <p:nvSpPr>
          <p:cNvPr id="331" name="Google Shape;331;p23"/>
          <p:cNvSpPr/>
          <p:nvPr/>
        </p:nvSpPr>
        <p:spPr>
          <a:xfrm>
            <a:off x="4350150" y="2281275"/>
            <a:ext cx="2588100" cy="1773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let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persona</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nombre: </a:t>
            </a:r>
            <a:r>
              <a:rPr b="0" i="0" lang="es" sz="1200" u="none" cap="none" strike="noStrike">
                <a:solidFill>
                  <a:srgbClr val="96E072"/>
                </a:solidFill>
                <a:highlight>
                  <a:srgbClr val="23262E"/>
                </a:highlight>
                <a:latin typeface="Consolas"/>
                <a:ea typeface="Consolas"/>
                <a:cs typeface="Consolas"/>
                <a:sym typeface="Consolas"/>
              </a:rPr>
              <a:t>"Ana"</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apellido: </a:t>
            </a:r>
            <a:r>
              <a:rPr b="0" i="0" lang="es" sz="1200" u="none" cap="none" strike="noStrike">
                <a:solidFill>
                  <a:srgbClr val="96E072"/>
                </a:solidFill>
                <a:highlight>
                  <a:srgbClr val="23262E"/>
                </a:highlight>
                <a:latin typeface="Consolas"/>
                <a:ea typeface="Consolas"/>
                <a:cs typeface="Consolas"/>
                <a:sym typeface="Consolas"/>
              </a:rPr>
              <a:t>"Paz"</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edad: </a:t>
            </a:r>
            <a:r>
              <a:rPr b="0" i="0" lang="es" sz="1200" u="none" cap="none" strike="noStrike">
                <a:solidFill>
                  <a:srgbClr val="F39C12"/>
                </a:solidFill>
                <a:highlight>
                  <a:srgbClr val="23262E"/>
                </a:highlight>
                <a:latin typeface="Consolas"/>
                <a:ea typeface="Consolas"/>
                <a:cs typeface="Consolas"/>
                <a:sym typeface="Consolas"/>
              </a:rPr>
              <a:t>25</a:t>
            </a:r>
            <a:endParaRPr b="0" i="0" sz="1200" u="none" cap="none" strike="noStrike">
              <a:solidFill>
                <a:srgbClr val="F39C1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for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let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x</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in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persona</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x</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 "</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persona</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x</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569CD6"/>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t/>
            </a:r>
            <a:endParaRPr b="0" i="0" sz="1200" u="none" cap="none" strike="noStrike">
              <a:solidFill>
                <a:srgbClr val="C74DED"/>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t/>
            </a:r>
            <a:endParaRPr b="0" i="0" sz="1200" u="none" cap="none" strike="noStrike">
              <a:solidFill>
                <a:srgbClr val="C74DED"/>
              </a:solidFill>
              <a:latin typeface="Consolas"/>
              <a:ea typeface="Consolas"/>
              <a:cs typeface="Consolas"/>
              <a:sym typeface="Consolas"/>
            </a:endParaRPr>
          </a:p>
        </p:txBody>
      </p:sp>
      <p:pic>
        <p:nvPicPr>
          <p:cNvPr id="332" name="Google Shape;332;p23"/>
          <p:cNvPicPr preferRelativeResize="0"/>
          <p:nvPr/>
        </p:nvPicPr>
        <p:blipFill rotWithShape="1">
          <a:blip r:embed="rId4">
            <a:alphaModFix/>
          </a:blip>
          <a:srcRect b="0" l="0" r="0" t="0"/>
          <a:stretch/>
        </p:blipFill>
        <p:spPr>
          <a:xfrm>
            <a:off x="6938250" y="2281275"/>
            <a:ext cx="1726675" cy="1240512"/>
          </a:xfrm>
          <a:prstGeom prst="rect">
            <a:avLst/>
          </a:prstGeom>
          <a:noFill/>
          <a:ln>
            <a:noFill/>
          </a:ln>
        </p:spPr>
      </p:pic>
      <p:sp>
        <p:nvSpPr>
          <p:cNvPr id="333" name="Google Shape;333;p23"/>
          <p:cNvSpPr txBox="1"/>
          <p:nvPr/>
        </p:nvSpPr>
        <p:spPr>
          <a:xfrm>
            <a:off x="549050" y="4132875"/>
            <a:ext cx="3339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dk2"/>
                </a:solidFill>
                <a:latin typeface="Montserrat"/>
                <a:ea typeface="Montserrat"/>
                <a:cs typeface="Montserrat"/>
                <a:sym typeface="Montserrat"/>
              </a:rPr>
              <a:t>Muestra los nombres de las propiedades.</a:t>
            </a:r>
            <a:endParaRPr b="0" i="0" sz="1200" u="none" cap="none" strike="noStrike">
              <a:solidFill>
                <a:schemeClr val="dk2"/>
              </a:solidFill>
              <a:latin typeface="Montserrat"/>
              <a:ea typeface="Montserrat"/>
              <a:cs typeface="Montserrat"/>
              <a:sym typeface="Montserrat"/>
            </a:endParaRPr>
          </a:p>
        </p:txBody>
      </p:sp>
      <p:sp>
        <p:nvSpPr>
          <p:cNvPr id="334" name="Google Shape;334;p23"/>
          <p:cNvSpPr txBox="1"/>
          <p:nvPr/>
        </p:nvSpPr>
        <p:spPr>
          <a:xfrm>
            <a:off x="4350150" y="4132875"/>
            <a:ext cx="3339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dk2"/>
                </a:solidFill>
                <a:latin typeface="Montserrat"/>
                <a:ea typeface="Montserrat"/>
                <a:cs typeface="Montserrat"/>
                <a:sym typeface="Montserrat"/>
              </a:rPr>
              <a:t>Muestra los nombres de las propiedades y el valor asociado a cada una.</a:t>
            </a:r>
            <a:endParaRPr b="0" i="0" sz="12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For of</a:t>
            </a:r>
            <a:endParaRPr/>
          </a:p>
        </p:txBody>
      </p:sp>
      <p:sp>
        <p:nvSpPr>
          <p:cNvPr id="340" name="Google Shape;340;p2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b="1" lang="es" sz="1650"/>
              <a:t>For of</a:t>
            </a:r>
            <a:r>
              <a:rPr lang="es" sz="1650"/>
              <a:t> recorre una cadena (</a:t>
            </a:r>
            <a:r>
              <a:rPr i="1" lang="es" sz="1650"/>
              <a:t>string</a:t>
            </a:r>
            <a:r>
              <a:rPr lang="es" sz="1650"/>
              <a:t>) o arreglo (</a:t>
            </a:r>
            <a:r>
              <a:rPr i="1" lang="es" sz="1650"/>
              <a:t>array</a:t>
            </a:r>
            <a:r>
              <a:rPr lang="es" sz="1650"/>
              <a:t>), proporcionando acceso a cada uno de sus elementos. Su sintaxis es muy simple:</a:t>
            </a:r>
            <a:endParaRPr sz="1650"/>
          </a:p>
        </p:txBody>
      </p:sp>
      <p:sp>
        <p:nvSpPr>
          <p:cNvPr id="341" name="Google Shape;341;p24"/>
          <p:cNvSpPr txBox="1"/>
          <p:nvPr/>
        </p:nvSpPr>
        <p:spPr>
          <a:xfrm>
            <a:off x="420600" y="2817113"/>
            <a:ext cx="8285400" cy="730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650"/>
              <a:buFont typeface="Arial"/>
              <a:buNone/>
            </a:pPr>
            <a:r>
              <a:rPr b="1" i="0" lang="es" sz="1650" u="none" cap="none" strike="noStrike">
                <a:solidFill>
                  <a:schemeClr val="dk2"/>
                </a:solidFill>
                <a:latin typeface="Montserrat"/>
                <a:ea typeface="Montserrat"/>
                <a:cs typeface="Montserrat"/>
                <a:sym typeface="Montserrat"/>
              </a:rPr>
              <a:t>Ejemplo:  </a:t>
            </a:r>
            <a:r>
              <a:rPr b="0" i="0" lang="es" sz="1650" u="none" cap="none" strike="noStrike">
                <a:solidFill>
                  <a:schemeClr val="dk2"/>
                </a:solidFill>
                <a:latin typeface="Montserrat"/>
                <a:ea typeface="Montserrat"/>
                <a:cs typeface="Montserrat"/>
                <a:sym typeface="Montserrat"/>
              </a:rPr>
              <a:t>Definimos un arreglo, y lo recorremos guardando cada elemento en la variable </a:t>
            </a:r>
            <a:r>
              <a:rPr b="1" i="0" lang="es" sz="1650" u="none" cap="none" strike="noStrike">
                <a:solidFill>
                  <a:schemeClr val="dk2"/>
                </a:solidFill>
                <a:latin typeface="Montserrat"/>
                <a:ea typeface="Montserrat"/>
                <a:cs typeface="Montserrat"/>
                <a:sym typeface="Montserrat"/>
              </a:rPr>
              <a:t>letra</a:t>
            </a:r>
            <a:r>
              <a:rPr b="0" i="0" lang="es" sz="1650" u="none" cap="none" strike="noStrike">
                <a:solidFill>
                  <a:schemeClr val="dk2"/>
                </a:solidFill>
                <a:latin typeface="Montserrat"/>
                <a:ea typeface="Montserrat"/>
                <a:cs typeface="Montserrat"/>
                <a:sym typeface="Montserrat"/>
              </a:rPr>
              <a:t>, que mostramos por la consola:</a:t>
            </a:r>
            <a:endParaRPr b="0" i="0" sz="1650" u="none" cap="none" strike="noStrike">
              <a:solidFill>
                <a:schemeClr val="dk2"/>
              </a:solidFill>
              <a:latin typeface="Montserrat"/>
              <a:ea typeface="Montserrat"/>
              <a:cs typeface="Montserrat"/>
              <a:sym typeface="Montserrat"/>
            </a:endParaRPr>
          </a:p>
        </p:txBody>
      </p:sp>
      <p:sp>
        <p:nvSpPr>
          <p:cNvPr id="342" name="Google Shape;342;p24"/>
          <p:cNvSpPr/>
          <p:nvPr/>
        </p:nvSpPr>
        <p:spPr>
          <a:xfrm>
            <a:off x="605527" y="2099525"/>
            <a:ext cx="2946600" cy="6573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for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let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variable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of</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iterable</a:t>
            </a:r>
            <a:r>
              <a:rPr b="0" i="0" lang="es" sz="1200" u="none" cap="none" strike="noStrike">
                <a:solidFill>
                  <a:srgbClr val="D5CED9"/>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//statement</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C74DED"/>
              </a:solidFill>
              <a:latin typeface="Consolas"/>
              <a:ea typeface="Consolas"/>
              <a:cs typeface="Consolas"/>
              <a:sym typeface="Consolas"/>
            </a:endParaRPr>
          </a:p>
        </p:txBody>
      </p:sp>
      <p:sp>
        <p:nvSpPr>
          <p:cNvPr id="343" name="Google Shape;343;p24"/>
          <p:cNvSpPr/>
          <p:nvPr/>
        </p:nvSpPr>
        <p:spPr>
          <a:xfrm>
            <a:off x="2317031" y="3608225"/>
            <a:ext cx="3701700" cy="821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let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arreglo </a:t>
            </a:r>
            <a:r>
              <a:rPr b="0" i="0" lang="es" sz="1200" u="none" cap="none" strike="noStrike">
                <a:solidFill>
                  <a:srgbClr val="EE5D43"/>
                </a:solidFill>
                <a:highlight>
                  <a:srgbClr val="23262E"/>
                </a:highlight>
                <a:latin typeface="Consolas"/>
                <a:ea typeface="Consolas"/>
                <a:cs typeface="Consolas"/>
                <a:sym typeface="Consolas"/>
              </a:rPr>
              <a:t>= </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"P","r","u","e","b","a"]</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for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let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letra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of</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arreglo</a:t>
            </a:r>
            <a:r>
              <a:rPr b="0" i="0" lang="es" sz="1200" u="none" cap="none" strike="noStrike">
                <a:solidFill>
                  <a:srgbClr val="D5CED9"/>
                </a:solidFill>
                <a:latin typeface="Consolas"/>
                <a:ea typeface="Consolas"/>
                <a:cs typeface="Consolas"/>
                <a:sym typeface="Consolas"/>
              </a:rPr>
              <a:t>){</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letra</a:t>
            </a:r>
            <a:r>
              <a:rPr b="0" i="0" lang="es" sz="1200" u="none" cap="none" strike="noStrike">
                <a:solidFill>
                  <a:srgbClr val="D5CED9"/>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chemeClr val="dk1"/>
              </a:solidFill>
              <a:latin typeface="Consolas"/>
              <a:ea typeface="Consolas"/>
              <a:cs typeface="Consolas"/>
              <a:sym typeface="Consolas"/>
            </a:endParaRPr>
          </a:p>
          <a:p>
            <a:pPr indent="0" lvl="0" marL="0" marR="0" rtl="0" algn="l">
              <a:lnSpc>
                <a:spcPct val="135714"/>
              </a:lnSpc>
              <a:spcBef>
                <a:spcPts val="0"/>
              </a:spcBef>
              <a:spcAft>
                <a:spcPts val="0"/>
              </a:spcAft>
              <a:buClr>
                <a:schemeClr val="dk1"/>
              </a:buClr>
              <a:buSzPts val="1100"/>
              <a:buFont typeface="Arial"/>
              <a:buNone/>
            </a:pPr>
            <a:r>
              <a:t/>
            </a:r>
            <a:endParaRPr b="0" i="0" sz="1200" u="none" cap="none" strike="noStrike">
              <a:solidFill>
                <a:srgbClr val="569CD6"/>
              </a:solidFill>
              <a:latin typeface="Consolas"/>
              <a:ea typeface="Consolas"/>
              <a:cs typeface="Consolas"/>
              <a:sym typeface="Consolas"/>
            </a:endParaRPr>
          </a:p>
          <a:p>
            <a:pPr indent="0" lvl="0" marL="0" marR="0" rtl="0" algn="l">
              <a:lnSpc>
                <a:spcPct val="135714"/>
              </a:lnSpc>
              <a:spcBef>
                <a:spcPts val="0"/>
              </a:spcBef>
              <a:spcAft>
                <a:spcPts val="0"/>
              </a:spcAft>
              <a:buClr>
                <a:schemeClr val="dk1"/>
              </a:buClr>
              <a:buSzPts val="1100"/>
              <a:buFont typeface="Arial"/>
              <a:buNone/>
            </a:pPr>
            <a:r>
              <a:t/>
            </a:r>
            <a:endParaRPr b="0" i="0" sz="1200" u="none" cap="none" strike="noStrike">
              <a:solidFill>
                <a:srgbClr val="569CD6"/>
              </a:solidFill>
              <a:latin typeface="Consolas"/>
              <a:ea typeface="Consolas"/>
              <a:cs typeface="Consolas"/>
              <a:sym typeface="Consolas"/>
            </a:endParaRPr>
          </a:p>
          <a:p>
            <a:pPr indent="0" lvl="0" marL="0" marR="0" rtl="0" algn="l">
              <a:lnSpc>
                <a:spcPct val="135714"/>
              </a:lnSpc>
              <a:spcBef>
                <a:spcPts val="0"/>
              </a:spcBef>
              <a:spcAft>
                <a:spcPts val="0"/>
              </a:spcAft>
              <a:buClr>
                <a:schemeClr val="dk1"/>
              </a:buClr>
              <a:buSzPts val="1100"/>
              <a:buFont typeface="Arial"/>
              <a:buNone/>
            </a:pPr>
            <a:r>
              <a:t/>
            </a:r>
            <a:endParaRPr b="0" i="0" sz="1200" u="none" cap="none" strike="noStrike">
              <a:solidFill>
                <a:srgbClr val="C586C0"/>
              </a:solidFill>
              <a:latin typeface="Consolas"/>
              <a:ea typeface="Consolas"/>
              <a:cs typeface="Consolas"/>
              <a:sym typeface="Consolas"/>
            </a:endParaRPr>
          </a:p>
          <a:p>
            <a:pPr indent="0" lvl="0" marL="0" marR="0" rtl="0" algn="l">
              <a:lnSpc>
                <a:spcPct val="100000"/>
              </a:lnSpc>
              <a:spcBef>
                <a:spcPts val="0"/>
              </a:spcBef>
              <a:spcAft>
                <a:spcPts val="0"/>
              </a:spcAft>
              <a:buClr>
                <a:srgbClr val="F39C12"/>
              </a:buClr>
              <a:buSzPts val="1400"/>
              <a:buFont typeface="Consolas"/>
              <a:buNone/>
            </a:pPr>
            <a:r>
              <a:t/>
            </a:r>
            <a:endParaRPr b="0" i="0" sz="1200" u="none" cap="none" strike="noStrike">
              <a:solidFill>
                <a:srgbClr val="C74DED"/>
              </a:solidFill>
              <a:latin typeface="Consolas"/>
              <a:ea typeface="Consolas"/>
              <a:cs typeface="Consolas"/>
              <a:sym typeface="Consolas"/>
            </a:endParaRPr>
          </a:p>
        </p:txBody>
      </p:sp>
      <p:pic>
        <p:nvPicPr>
          <p:cNvPr id="344" name="Google Shape;344;p24"/>
          <p:cNvPicPr preferRelativeResize="0"/>
          <p:nvPr/>
        </p:nvPicPr>
        <p:blipFill rotWithShape="1">
          <a:blip r:embed="rId3">
            <a:alphaModFix/>
          </a:blip>
          <a:srcRect b="0" l="51942" r="0" t="0"/>
          <a:stretch/>
        </p:blipFill>
        <p:spPr>
          <a:xfrm>
            <a:off x="6049994" y="3496175"/>
            <a:ext cx="776975" cy="1045200"/>
          </a:xfrm>
          <a:prstGeom prst="rect">
            <a:avLst/>
          </a:prstGeom>
          <a:noFill/>
          <a:ln>
            <a:noFill/>
          </a:ln>
        </p:spPr>
      </p:pic>
      <p:sp>
        <p:nvSpPr>
          <p:cNvPr id="345" name="Google Shape;345;p24"/>
          <p:cNvSpPr txBox="1"/>
          <p:nvPr/>
        </p:nvSpPr>
        <p:spPr>
          <a:xfrm>
            <a:off x="3641488" y="2151125"/>
            <a:ext cx="4566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1" lang="es" sz="1200" u="none" cap="none" strike="noStrike">
                <a:solidFill>
                  <a:schemeClr val="dk2"/>
                </a:solidFill>
                <a:latin typeface="Montserrat"/>
                <a:ea typeface="Montserrat"/>
                <a:cs typeface="Montserrat"/>
                <a:sym typeface="Montserrat"/>
              </a:rPr>
              <a:t>En cada iteración el elemento (propiedad enumerable) correspondiente es asignado a variable.</a:t>
            </a:r>
            <a:endParaRPr b="0" i="0" sz="12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5"/>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Web Storage</a:t>
            </a:r>
            <a:endParaRPr/>
          </a:p>
        </p:txBody>
      </p:sp>
      <p:sp>
        <p:nvSpPr>
          <p:cNvPr id="351" name="Google Shape;351;p25"/>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s" sz="1600"/>
              <a:t>Javascript provee mecanismos para almacenar información en formato de texto en el dispositivo del usuario. La </a:t>
            </a:r>
            <a:r>
              <a:rPr b="1" lang="es" sz="1600">
                <a:latin typeface="Montserrat"/>
                <a:ea typeface="Montserrat"/>
                <a:cs typeface="Montserrat"/>
                <a:sym typeface="Montserrat"/>
              </a:rPr>
              <a:t>API de almacenamiento web</a:t>
            </a:r>
            <a:r>
              <a:rPr lang="es" sz="1600"/>
              <a:t> proporciona los mecanismos mediante los cuales el navegador puede almacenar información de tipo clave/valor, de una forma mucho más intuitiva que utilizando cookies. Existen dos formas de hacerlo: </a:t>
            </a:r>
            <a:endParaRPr sz="1600"/>
          </a:p>
          <a:p>
            <a:pPr indent="-330200" lvl="0" marL="457200" rtl="0" algn="l">
              <a:lnSpc>
                <a:spcPct val="90000"/>
              </a:lnSpc>
              <a:spcBef>
                <a:spcPts val="0"/>
              </a:spcBef>
              <a:spcAft>
                <a:spcPts val="0"/>
              </a:spcAft>
              <a:buSzPts val="1600"/>
              <a:buChar char="●"/>
            </a:pPr>
            <a:r>
              <a:rPr b="1" lang="es" sz="1600">
                <a:latin typeface="Montserrat"/>
                <a:ea typeface="Montserrat"/>
                <a:cs typeface="Montserrat"/>
                <a:sym typeface="Montserrat"/>
              </a:rPr>
              <a:t>A nivel local (localStorage):</a:t>
            </a:r>
            <a:r>
              <a:rPr lang="es" sz="1600"/>
              <a:t> Al cerrar el navegador la información permanece en el dispositivo, y puede ser recuperada en una sesión posterior.</a:t>
            </a:r>
            <a:endParaRPr sz="1600"/>
          </a:p>
          <a:p>
            <a:pPr indent="-330200" lvl="0" marL="457200" rtl="0" algn="l">
              <a:lnSpc>
                <a:spcPct val="90000"/>
              </a:lnSpc>
              <a:spcBef>
                <a:spcPts val="0"/>
              </a:spcBef>
              <a:spcAft>
                <a:spcPts val="0"/>
              </a:spcAft>
              <a:buSzPts val="1600"/>
              <a:buChar char="●"/>
            </a:pPr>
            <a:r>
              <a:rPr b="1" lang="es" sz="1600">
                <a:latin typeface="Montserrat"/>
                <a:ea typeface="Montserrat"/>
                <a:cs typeface="Montserrat"/>
                <a:sym typeface="Montserrat"/>
              </a:rPr>
              <a:t>A nivel de sesión (sessionStorage): </a:t>
            </a:r>
            <a:r>
              <a:rPr lang="es" sz="1600"/>
              <a:t>Al finalizar la sesión la información almacenada se elimina.</a:t>
            </a:r>
            <a:endParaRPr sz="1600"/>
          </a:p>
          <a:p>
            <a:pPr indent="0" lvl="0" marL="0" rtl="0" algn="l">
              <a:lnSpc>
                <a:spcPct val="90000"/>
              </a:lnSpc>
              <a:spcBef>
                <a:spcPts val="0"/>
              </a:spcBef>
              <a:spcAft>
                <a:spcPts val="0"/>
              </a:spcAft>
              <a:buClr>
                <a:schemeClr val="dk1"/>
              </a:buClr>
              <a:buSzPts val="1100"/>
              <a:buFont typeface="Arial"/>
              <a:buNone/>
            </a:pPr>
            <a:r>
              <a:rPr lang="es" sz="1600"/>
              <a:t>Los objetos </a:t>
            </a:r>
            <a:r>
              <a:rPr b="1" lang="es" sz="1600">
                <a:latin typeface="Montserrat"/>
                <a:ea typeface="Montserrat"/>
                <a:cs typeface="Montserrat"/>
                <a:sym typeface="Montserrat"/>
              </a:rPr>
              <a:t>localStorage</a:t>
            </a:r>
            <a:r>
              <a:rPr lang="es" sz="1600"/>
              <a:t> y </a:t>
            </a:r>
            <a:r>
              <a:rPr b="1" lang="es" sz="1600">
                <a:latin typeface="Montserrat"/>
                <a:ea typeface="Montserrat"/>
                <a:cs typeface="Montserrat"/>
                <a:sym typeface="Montserrat"/>
              </a:rPr>
              <a:t>sessionStorage</a:t>
            </a:r>
            <a:r>
              <a:rPr lang="es" sz="1600"/>
              <a:t> permiten guardar pares clave / valor desde el navegador web.</a:t>
            </a:r>
            <a:endParaRPr sz="1600"/>
          </a:p>
          <a:p>
            <a:pPr indent="0" lvl="0" marL="0" rtl="0" algn="l">
              <a:lnSpc>
                <a:spcPct val="90000"/>
              </a:lnSpc>
              <a:spcBef>
                <a:spcPts val="0"/>
              </a:spcBef>
              <a:spcAft>
                <a:spcPts val="0"/>
              </a:spcAft>
              <a:buClr>
                <a:schemeClr val="dk1"/>
              </a:buClr>
              <a:buSzPts val="1100"/>
              <a:buFont typeface="Arial"/>
              <a:buNone/>
            </a:pPr>
            <a:r>
              <a:t/>
            </a:r>
            <a:endParaRPr sz="1600"/>
          </a:p>
          <a:p>
            <a:pPr indent="0" lvl="0" marL="0" rtl="0" algn="l">
              <a:lnSpc>
                <a:spcPct val="90000"/>
              </a:lnSpc>
              <a:spcBef>
                <a:spcPts val="0"/>
              </a:spcBef>
              <a:spcAft>
                <a:spcPts val="0"/>
              </a:spcAft>
              <a:buSzPts val="1700"/>
              <a:buNone/>
            </a:pPr>
            <a:r>
              <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LocalStorage</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357" name="Google Shape;357;p26"/>
          <p:cNvSpPr txBox="1"/>
          <p:nvPr>
            <p:ph idx="1" type="body"/>
          </p:nvPr>
        </p:nvSpPr>
        <p:spPr>
          <a:xfrm>
            <a:off x="4320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El objeto </a:t>
            </a:r>
            <a:r>
              <a:rPr b="1" lang="es" sz="1650"/>
              <a:t>localStorage</a:t>
            </a:r>
            <a:r>
              <a:rPr lang="es" sz="1650"/>
              <a:t> almacena datos sin fecha de vencimiento. Los datos no se eliminarán cuando se cierre el navegador y estarán disponibles en cualquier momento futuro.</a:t>
            </a:r>
            <a:endParaRPr sz="1650"/>
          </a:p>
          <a:p>
            <a:pPr indent="0" lvl="0" marL="0" rtl="0" algn="l">
              <a:lnSpc>
                <a:spcPct val="115000"/>
              </a:lnSpc>
              <a:spcBef>
                <a:spcPts val="1200"/>
              </a:spcBef>
              <a:spcAft>
                <a:spcPts val="0"/>
              </a:spcAft>
              <a:buSzPts val="1800"/>
              <a:buNone/>
            </a:pPr>
            <a:r>
              <a:rPr b="1" lang="es" sz="1650"/>
              <a:t>localStorage</a:t>
            </a:r>
            <a:r>
              <a:rPr lang="es" sz="1650"/>
              <a:t> puede realizar esta tarea mediante los métodos </a:t>
            </a:r>
            <a:r>
              <a:rPr b="1" lang="es" sz="1650"/>
              <a:t>setItem</a:t>
            </a:r>
            <a:r>
              <a:rPr lang="es" sz="1650"/>
              <a:t> y </a:t>
            </a:r>
            <a:r>
              <a:rPr b="1" lang="es" sz="1650"/>
              <a:t>getItem</a:t>
            </a:r>
            <a:r>
              <a:rPr lang="es" sz="1650"/>
              <a:t>, que permiten guardar y recuperar información. Los datos se almacenan en formato de texto, como pares clave / valor.</a:t>
            </a:r>
            <a:endParaRPr sz="1650"/>
          </a:p>
          <a:p>
            <a:pPr indent="0" lvl="0" marL="0" rtl="0" algn="l">
              <a:lnSpc>
                <a:spcPct val="115000"/>
              </a:lnSpc>
              <a:spcBef>
                <a:spcPts val="1200"/>
              </a:spcBef>
              <a:spcAft>
                <a:spcPts val="1200"/>
              </a:spcAft>
              <a:buSzPts val="1800"/>
              <a:buNone/>
            </a:pPr>
            <a:r>
              <a:rPr lang="es" sz="1650"/>
              <a:t>No todos los navegadores soportan estas tecnologías. Si proporciona soporte, la condición </a:t>
            </a:r>
            <a:r>
              <a:rPr lang="es" sz="1650">
                <a:latin typeface="Consolas"/>
                <a:ea typeface="Consolas"/>
                <a:cs typeface="Consolas"/>
                <a:sym typeface="Consolas"/>
              </a:rPr>
              <a:t>(typeof(Storage) !== "undefined")</a:t>
            </a:r>
            <a:r>
              <a:rPr lang="es" sz="1650"/>
              <a:t> es verdadera (true). Esto puede utilizarse para determinar si es posible grabar los datos o no.</a:t>
            </a:r>
            <a:endParaRPr sz="165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LocalStorage</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363" name="Google Shape;363;p27"/>
          <p:cNvSpPr txBox="1"/>
          <p:nvPr>
            <p:ph idx="1" type="body"/>
          </p:nvPr>
        </p:nvSpPr>
        <p:spPr>
          <a:xfrm>
            <a:off x="4320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El siguiente código almacena y recupera datos mediante </a:t>
            </a:r>
            <a:r>
              <a:rPr b="1" lang="es" sz="1650"/>
              <a:t>localStorage</a:t>
            </a:r>
            <a:r>
              <a:rPr lang="es" sz="1650"/>
              <a:t>:</a:t>
            </a:r>
            <a:endParaRPr sz="1650"/>
          </a:p>
        </p:txBody>
      </p:sp>
      <p:sp>
        <p:nvSpPr>
          <p:cNvPr id="364" name="Google Shape;364;p27"/>
          <p:cNvSpPr/>
          <p:nvPr/>
        </p:nvSpPr>
        <p:spPr>
          <a:xfrm>
            <a:off x="432025" y="1719875"/>
            <a:ext cx="3945600" cy="1905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 ¿El navegador soporta esta función?</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if</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typeof</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Storage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"undefined"</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setItem guarda datos en el dispositivo</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localStorage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setItem</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"apellido"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"Perez"</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localStorage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setItem</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"nombre"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"Juan"</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"Datos guardados."</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else</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"Web Storage no soportado."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5F6167"/>
              </a:solidFill>
              <a:highlight>
                <a:srgbClr val="23262E"/>
              </a:highlight>
              <a:latin typeface="Consolas"/>
              <a:ea typeface="Consolas"/>
              <a:cs typeface="Consolas"/>
              <a:sym typeface="Consolas"/>
            </a:endParaRPr>
          </a:p>
        </p:txBody>
      </p:sp>
      <p:pic>
        <p:nvPicPr>
          <p:cNvPr id="365" name="Google Shape;365;p27"/>
          <p:cNvPicPr preferRelativeResize="0"/>
          <p:nvPr/>
        </p:nvPicPr>
        <p:blipFill rotWithShape="1">
          <a:blip r:embed="rId3">
            <a:alphaModFix/>
          </a:blip>
          <a:srcRect b="0" l="0" r="0" t="0"/>
          <a:stretch/>
        </p:blipFill>
        <p:spPr>
          <a:xfrm>
            <a:off x="2318700" y="3391324"/>
            <a:ext cx="1962200" cy="1070825"/>
          </a:xfrm>
          <a:prstGeom prst="rect">
            <a:avLst/>
          </a:prstGeom>
          <a:noFill/>
          <a:ln>
            <a:noFill/>
          </a:ln>
        </p:spPr>
      </p:pic>
      <p:sp>
        <p:nvSpPr>
          <p:cNvPr id="366" name="Google Shape;366;p27"/>
          <p:cNvSpPr/>
          <p:nvPr/>
        </p:nvSpPr>
        <p:spPr>
          <a:xfrm>
            <a:off x="4726675" y="1719875"/>
            <a:ext cx="3945600" cy="1905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 ¿El navegador soporta esta función?</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if</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typeof</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Storage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"undefined"</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getItem recupera datos del dispositivo</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ape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localStorage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getItem</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"apellido"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nom</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localStorage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getItem</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"nombre"</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ape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 "</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nom</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else</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"Web Storage no soportado."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5F6167"/>
              </a:solidFill>
              <a:highlight>
                <a:srgbClr val="23262E"/>
              </a:highlight>
              <a:latin typeface="Consolas"/>
              <a:ea typeface="Consolas"/>
              <a:cs typeface="Consolas"/>
              <a:sym typeface="Consolas"/>
            </a:endParaRPr>
          </a:p>
        </p:txBody>
      </p:sp>
      <p:pic>
        <p:nvPicPr>
          <p:cNvPr id="367" name="Google Shape;367;p27"/>
          <p:cNvPicPr preferRelativeResize="0"/>
          <p:nvPr/>
        </p:nvPicPr>
        <p:blipFill rotWithShape="1">
          <a:blip r:embed="rId4">
            <a:alphaModFix/>
          </a:blip>
          <a:srcRect b="0" l="0" r="0" t="0"/>
          <a:stretch/>
        </p:blipFill>
        <p:spPr>
          <a:xfrm>
            <a:off x="6540400" y="3432975"/>
            <a:ext cx="2028300" cy="1129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SessionStorage</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373" name="Google Shape;373;p28"/>
          <p:cNvSpPr txBox="1"/>
          <p:nvPr>
            <p:ph idx="1" type="body"/>
          </p:nvPr>
        </p:nvSpPr>
        <p:spPr>
          <a:xfrm>
            <a:off x="4320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400"/>
              <a:t>Los datos almacenados en </a:t>
            </a:r>
            <a:r>
              <a:rPr b="1" lang="es" sz="1400"/>
              <a:t>sessionStorage</a:t>
            </a:r>
            <a:r>
              <a:rPr lang="es" sz="1400"/>
              <a:t> son eliminados cuando finaliza la sesión de navegación, habitualmente al cerrar la pestaña en la que se muestra la página. Para ver el web storage en Chrome: F12/Application/Storage. </a:t>
            </a:r>
            <a:r>
              <a:rPr lang="es" sz="1400" u="sng">
                <a:solidFill>
                  <a:schemeClr val="hlink"/>
                </a:solidFill>
                <a:hlinkClick r:id="rId3"/>
              </a:rPr>
              <a:t>+info</a:t>
            </a:r>
            <a:endParaRPr sz="1400"/>
          </a:p>
        </p:txBody>
      </p:sp>
      <p:pic>
        <p:nvPicPr>
          <p:cNvPr id="374" name="Google Shape;374;p28"/>
          <p:cNvPicPr preferRelativeResize="0"/>
          <p:nvPr/>
        </p:nvPicPr>
        <p:blipFill rotWithShape="1">
          <a:blip r:embed="rId4">
            <a:alphaModFix/>
          </a:blip>
          <a:srcRect b="0" l="0" r="0" t="0"/>
          <a:stretch/>
        </p:blipFill>
        <p:spPr>
          <a:xfrm>
            <a:off x="4571988" y="2430438"/>
            <a:ext cx="3781425" cy="1495425"/>
          </a:xfrm>
          <a:prstGeom prst="rect">
            <a:avLst/>
          </a:prstGeom>
          <a:noFill/>
          <a:ln>
            <a:noFill/>
          </a:ln>
        </p:spPr>
      </p:pic>
      <p:sp>
        <p:nvSpPr>
          <p:cNvPr id="375" name="Google Shape;375;p28"/>
          <p:cNvSpPr/>
          <p:nvPr/>
        </p:nvSpPr>
        <p:spPr>
          <a:xfrm>
            <a:off x="545075" y="2430450"/>
            <a:ext cx="3945600" cy="22125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5F6167"/>
                </a:solidFill>
                <a:highlight>
                  <a:srgbClr val="23262E"/>
                </a:highlight>
                <a:latin typeface="Consolas"/>
                <a:ea typeface="Consolas"/>
                <a:cs typeface="Consolas"/>
                <a:sym typeface="Consolas"/>
              </a:rPr>
              <a:t>// ¿El navegador soporta esta función?</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if</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typeof</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Storage</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"undefined"</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setItem guarda datos en el dispositivo</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sessionStorage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setItem</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"curso"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96E072"/>
                </a:solidFill>
                <a:highlight>
                  <a:srgbClr val="23262E"/>
                </a:highlight>
                <a:latin typeface="Consolas"/>
                <a:ea typeface="Consolas"/>
                <a:cs typeface="Consolas"/>
                <a:sym typeface="Consolas"/>
              </a:rPr>
              <a:t>"Full Stack Python"</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getItem recupera datos del dispositivo</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curso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sessionStorage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getItem</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"curso"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"recuperado:"</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curso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else</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96E072"/>
                </a:solidFill>
                <a:highlight>
                  <a:srgbClr val="23262E"/>
                </a:highlight>
                <a:latin typeface="Consolas"/>
                <a:ea typeface="Consolas"/>
                <a:cs typeface="Consolas"/>
                <a:sym typeface="Consolas"/>
              </a:rPr>
              <a:t>"Web Storage no soportado."</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5F6167"/>
              </a:solidFill>
              <a:highlight>
                <a:srgbClr val="23262E"/>
              </a:highlight>
              <a:latin typeface="Consolas"/>
              <a:ea typeface="Consolas"/>
              <a:cs typeface="Consolas"/>
              <a:sym typeface="Consolas"/>
            </a:endParaRPr>
          </a:p>
        </p:txBody>
      </p:sp>
      <p:sp>
        <p:nvSpPr>
          <p:cNvPr id="376" name="Google Shape;376;p28"/>
          <p:cNvSpPr txBox="1"/>
          <p:nvPr>
            <p:ph idx="1" type="body"/>
          </p:nvPr>
        </p:nvSpPr>
        <p:spPr>
          <a:xfrm>
            <a:off x="4572000" y="4002325"/>
            <a:ext cx="3865800" cy="6405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1200"/>
              </a:spcAft>
              <a:buSzPct val="174545"/>
              <a:buNone/>
            </a:pPr>
            <a:r>
              <a:rPr lang="es" sz="1650"/>
              <a:t>Se guarda un valor dentro de la clave “</a:t>
            </a:r>
            <a:r>
              <a:rPr b="1" lang="es" sz="1650"/>
              <a:t>curso</a:t>
            </a:r>
            <a:r>
              <a:rPr lang="es" sz="1650"/>
              <a:t>”, y luego se recupera para mostrarlo en la consola. Esto solo tiene lugar si el navegador soporta </a:t>
            </a:r>
            <a:r>
              <a:rPr b="1" lang="es" sz="1650"/>
              <a:t>Storage</a:t>
            </a:r>
            <a:r>
              <a:rPr lang="es" sz="1650"/>
              <a:t>.</a:t>
            </a:r>
            <a:endParaRPr sz="165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9"/>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JSON</a:t>
            </a:r>
            <a:endParaRPr/>
          </a:p>
        </p:txBody>
      </p:sp>
      <p:sp>
        <p:nvSpPr>
          <p:cNvPr id="382" name="Google Shape;382;p2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JSON: JavaScript Object Notation</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388" name="Google Shape;388;p30"/>
          <p:cNvSpPr txBox="1"/>
          <p:nvPr>
            <p:ph idx="1" type="body"/>
          </p:nvPr>
        </p:nvSpPr>
        <p:spPr>
          <a:xfrm>
            <a:off x="4320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s" sz="1650"/>
              <a:t>JSON</a:t>
            </a:r>
            <a:r>
              <a:rPr lang="es" sz="1650"/>
              <a:t> es una sintaxis propia de </a:t>
            </a:r>
            <a:r>
              <a:rPr b="1" lang="es" sz="1650"/>
              <a:t>objetos JS</a:t>
            </a:r>
            <a:r>
              <a:rPr lang="es" sz="1650"/>
              <a:t> utilizada para almacenar e intercambiar datos. Dado que JSON utiliza un formato de texto, es posible convertir cualquier objeto a JSON y enviarlo al servidor y viceversa. Esto permite procesar datos como objetos JS sin dificultades.</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Clr>
                <a:schemeClr val="dk1"/>
              </a:buClr>
              <a:buSzPts val="1100"/>
              <a:buFont typeface="Arial"/>
              <a:buNone/>
            </a:pPr>
            <a:r>
              <a:t/>
            </a:r>
            <a:endParaRPr sz="1650"/>
          </a:p>
        </p:txBody>
      </p:sp>
      <p:pic>
        <p:nvPicPr>
          <p:cNvPr descr="JSON - Wikipedia, la enciclopedia libre" id="389" name="Google Shape;389;p30"/>
          <p:cNvPicPr preferRelativeResize="0"/>
          <p:nvPr/>
        </p:nvPicPr>
        <p:blipFill rotWithShape="1">
          <a:blip r:embed="rId3">
            <a:alphaModFix/>
          </a:blip>
          <a:srcRect b="0" l="0" r="0" t="0"/>
          <a:stretch/>
        </p:blipFill>
        <p:spPr>
          <a:xfrm>
            <a:off x="3558379" y="2783700"/>
            <a:ext cx="1409700" cy="1409700"/>
          </a:xfrm>
          <a:prstGeom prst="rect">
            <a:avLst/>
          </a:prstGeom>
          <a:noFill/>
          <a:ln>
            <a:noFill/>
          </a:ln>
          <a:effectLst>
            <a:outerShdw blurRad="50800" rotWithShape="0" algn="tl" dir="2700000" dist="38100">
              <a:srgbClr val="000000">
                <a:alpha val="40000"/>
              </a:srgbClr>
            </a:outerShdw>
          </a:effectLst>
        </p:spPr>
      </p:pic>
      <p:pic>
        <p:nvPicPr>
          <p:cNvPr descr="Flechas de cambio | Icono Gratis" id="390" name="Google Shape;390;p30"/>
          <p:cNvPicPr preferRelativeResize="0"/>
          <p:nvPr/>
        </p:nvPicPr>
        <p:blipFill rotWithShape="1">
          <a:blip r:embed="rId4">
            <a:alphaModFix/>
          </a:blip>
          <a:srcRect b="0" l="0" r="0" t="0"/>
          <a:stretch/>
        </p:blipFill>
        <p:spPr>
          <a:xfrm>
            <a:off x="5372227" y="3007526"/>
            <a:ext cx="962028" cy="962028"/>
          </a:xfrm>
          <a:prstGeom prst="rect">
            <a:avLst/>
          </a:prstGeom>
          <a:noFill/>
          <a:ln>
            <a:noFill/>
          </a:ln>
        </p:spPr>
      </p:pic>
      <p:sp>
        <p:nvSpPr>
          <p:cNvPr id="391" name="Google Shape;391;p30"/>
          <p:cNvSpPr txBox="1"/>
          <p:nvPr/>
        </p:nvSpPr>
        <p:spPr>
          <a:xfrm>
            <a:off x="3856734" y="4263798"/>
            <a:ext cx="8130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1" lang="es" sz="1600" u="none" cap="none" strike="noStrike">
                <a:solidFill>
                  <a:schemeClr val="dk2"/>
                </a:solidFill>
                <a:latin typeface="Montserrat"/>
                <a:ea typeface="Montserrat"/>
                <a:cs typeface="Montserrat"/>
                <a:sym typeface="Montserrat"/>
              </a:rPr>
              <a:t>JSON</a:t>
            </a:r>
            <a:endParaRPr b="1" i="1" sz="1600" u="none" cap="none" strike="noStrike">
              <a:solidFill>
                <a:schemeClr val="dk2"/>
              </a:solidFill>
              <a:latin typeface="Montserrat"/>
              <a:ea typeface="Montserrat"/>
              <a:cs typeface="Montserrat"/>
              <a:sym typeface="Montserrat"/>
            </a:endParaRPr>
          </a:p>
        </p:txBody>
      </p:sp>
      <p:pic>
        <p:nvPicPr>
          <p:cNvPr id="392" name="Google Shape;392;p30"/>
          <p:cNvPicPr preferRelativeResize="0"/>
          <p:nvPr/>
        </p:nvPicPr>
        <p:blipFill rotWithShape="1">
          <a:blip r:embed="rId5">
            <a:alphaModFix/>
          </a:blip>
          <a:srcRect b="10264" l="21786" r="20984" t="11493"/>
          <a:stretch/>
        </p:blipFill>
        <p:spPr>
          <a:xfrm>
            <a:off x="917764" y="2839050"/>
            <a:ext cx="1046324" cy="1430526"/>
          </a:xfrm>
          <a:prstGeom prst="rect">
            <a:avLst/>
          </a:prstGeom>
          <a:noFill/>
          <a:ln>
            <a:noFill/>
          </a:ln>
        </p:spPr>
      </p:pic>
      <p:sp>
        <p:nvSpPr>
          <p:cNvPr id="393" name="Google Shape;393;p30"/>
          <p:cNvSpPr txBox="1"/>
          <p:nvPr/>
        </p:nvSpPr>
        <p:spPr>
          <a:xfrm>
            <a:off x="820213" y="4263800"/>
            <a:ext cx="12414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1" lang="es" sz="1600" u="none" cap="none" strike="noStrike">
                <a:solidFill>
                  <a:schemeClr val="dk2"/>
                </a:solidFill>
                <a:latin typeface="Montserrat"/>
                <a:ea typeface="Montserrat"/>
                <a:cs typeface="Montserrat"/>
                <a:sym typeface="Montserrat"/>
              </a:rPr>
              <a:t>Servidor</a:t>
            </a:r>
            <a:endParaRPr b="1" i="1" sz="1600" u="none" cap="none" strike="noStrike">
              <a:solidFill>
                <a:schemeClr val="dk2"/>
              </a:solidFill>
              <a:latin typeface="Montserrat"/>
              <a:ea typeface="Montserrat"/>
              <a:cs typeface="Montserrat"/>
              <a:sym typeface="Montserrat"/>
            </a:endParaRPr>
          </a:p>
        </p:txBody>
      </p:sp>
      <p:sp>
        <p:nvSpPr>
          <p:cNvPr id="394" name="Google Shape;394;p30"/>
          <p:cNvSpPr txBox="1"/>
          <p:nvPr/>
        </p:nvSpPr>
        <p:spPr>
          <a:xfrm>
            <a:off x="6691050" y="4263800"/>
            <a:ext cx="14097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1" lang="es" sz="1600" u="none" cap="none" strike="noStrike">
                <a:solidFill>
                  <a:schemeClr val="dk2"/>
                </a:solidFill>
                <a:latin typeface="Montserrat"/>
                <a:ea typeface="Montserrat"/>
                <a:cs typeface="Montserrat"/>
                <a:sym typeface="Montserrat"/>
              </a:rPr>
              <a:t>Navegador</a:t>
            </a:r>
            <a:endParaRPr b="1" i="1" sz="1600" u="none" cap="none" strike="noStrike">
              <a:solidFill>
                <a:schemeClr val="dk2"/>
              </a:solidFill>
              <a:latin typeface="Montserrat"/>
              <a:ea typeface="Montserrat"/>
              <a:cs typeface="Montserrat"/>
              <a:sym typeface="Montserrat"/>
            </a:endParaRPr>
          </a:p>
        </p:txBody>
      </p:sp>
      <p:pic>
        <p:nvPicPr>
          <p:cNvPr descr="Flechas de cambio | Icono Gratis" id="395" name="Google Shape;395;p30"/>
          <p:cNvPicPr preferRelativeResize="0"/>
          <p:nvPr/>
        </p:nvPicPr>
        <p:blipFill rotWithShape="1">
          <a:blip r:embed="rId4">
            <a:alphaModFix/>
          </a:blip>
          <a:srcRect b="0" l="0" r="0" t="0"/>
          <a:stretch/>
        </p:blipFill>
        <p:spPr>
          <a:xfrm>
            <a:off x="2228502" y="3073301"/>
            <a:ext cx="962028" cy="962028"/>
          </a:xfrm>
          <a:prstGeom prst="rect">
            <a:avLst/>
          </a:prstGeom>
          <a:noFill/>
          <a:ln>
            <a:noFill/>
          </a:ln>
        </p:spPr>
      </p:pic>
      <p:pic>
        <p:nvPicPr>
          <p:cNvPr id="396" name="Google Shape;396;p30"/>
          <p:cNvPicPr preferRelativeResize="0"/>
          <p:nvPr/>
        </p:nvPicPr>
        <p:blipFill rotWithShape="1">
          <a:blip r:embed="rId6">
            <a:alphaModFix/>
          </a:blip>
          <a:srcRect b="0" l="0" r="0" t="0"/>
          <a:stretch/>
        </p:blipFill>
        <p:spPr>
          <a:xfrm>
            <a:off x="6802975" y="2895625"/>
            <a:ext cx="1185850" cy="1185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JSON | Sintaxis</a:t>
            </a:r>
            <a:endParaRPr/>
          </a:p>
          <a:p>
            <a:pPr indent="0" lvl="0" marL="0" rtl="0" algn="l">
              <a:lnSpc>
                <a:spcPct val="100000"/>
              </a:lnSpc>
              <a:spcBef>
                <a:spcPts val="0"/>
              </a:spcBef>
              <a:spcAft>
                <a:spcPts val="0"/>
              </a:spcAft>
              <a:buSzPct val="111111"/>
              <a:buNone/>
            </a:pPr>
            <a:r>
              <a:t/>
            </a:r>
            <a:endParaRPr/>
          </a:p>
        </p:txBody>
      </p:sp>
      <p:sp>
        <p:nvSpPr>
          <p:cNvPr id="402" name="Google Shape;402;p31"/>
          <p:cNvSpPr txBox="1"/>
          <p:nvPr>
            <p:ph idx="1" type="body"/>
          </p:nvPr>
        </p:nvSpPr>
        <p:spPr>
          <a:xfrm>
            <a:off x="432000" y="1284500"/>
            <a:ext cx="8280000" cy="33180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Clr>
                <a:schemeClr val="dk1"/>
              </a:buClr>
              <a:buSzPct val="66666"/>
              <a:buFont typeface="Arial"/>
              <a:buNone/>
            </a:pPr>
            <a:r>
              <a:rPr b="1" lang="es" sz="1650"/>
              <a:t>Reglas de sintaxis JSON:</a:t>
            </a:r>
            <a:endParaRPr sz="1650"/>
          </a:p>
          <a:p>
            <a:pPr indent="0" lvl="0" marL="0" rtl="0" algn="l">
              <a:lnSpc>
                <a:spcPct val="115000"/>
              </a:lnSpc>
              <a:spcBef>
                <a:spcPts val="1200"/>
              </a:spcBef>
              <a:spcAft>
                <a:spcPts val="0"/>
              </a:spcAft>
              <a:buClr>
                <a:schemeClr val="dk1"/>
              </a:buClr>
              <a:buSzPct val="57650"/>
              <a:buFont typeface="Arial"/>
              <a:buNone/>
            </a:pPr>
            <a:r>
              <a:rPr lang="es" sz="1908"/>
              <a:t>La sintaxis JSON se deriva de la sintaxis de notación de objetos de JavaScript:</a:t>
            </a:r>
            <a:endParaRPr sz="1908"/>
          </a:p>
          <a:p>
            <a:pPr indent="-295752" lvl="0" marL="457200" rtl="0" algn="l">
              <a:lnSpc>
                <a:spcPct val="115000"/>
              </a:lnSpc>
              <a:spcBef>
                <a:spcPts val="1200"/>
              </a:spcBef>
              <a:spcAft>
                <a:spcPts val="0"/>
              </a:spcAft>
              <a:buSzPct val="100000"/>
              <a:buChar char="●"/>
            </a:pPr>
            <a:r>
              <a:rPr lang="es" sz="1364"/>
              <a:t>Los datos se guardan en pares de nombre / valor</a:t>
            </a:r>
            <a:endParaRPr sz="1364"/>
          </a:p>
          <a:p>
            <a:pPr indent="-295752" lvl="0" marL="457200" rtl="0" algn="l">
              <a:lnSpc>
                <a:spcPct val="115000"/>
              </a:lnSpc>
              <a:spcBef>
                <a:spcPts val="0"/>
              </a:spcBef>
              <a:spcAft>
                <a:spcPts val="0"/>
              </a:spcAft>
              <a:buSzPct val="100000"/>
              <a:buChar char="●"/>
            </a:pPr>
            <a:r>
              <a:rPr lang="es" sz="1364"/>
              <a:t>Los datos están separados por comas</a:t>
            </a:r>
            <a:endParaRPr sz="1364"/>
          </a:p>
          <a:p>
            <a:pPr indent="-295752" lvl="0" marL="457200" rtl="0" algn="l">
              <a:lnSpc>
                <a:spcPct val="115000"/>
              </a:lnSpc>
              <a:spcBef>
                <a:spcPts val="0"/>
              </a:spcBef>
              <a:spcAft>
                <a:spcPts val="0"/>
              </a:spcAft>
              <a:buSzPct val="100000"/>
              <a:buChar char="●"/>
            </a:pPr>
            <a:r>
              <a:rPr lang="es" sz="1364"/>
              <a:t>Las {} contienen objetos</a:t>
            </a:r>
            <a:endParaRPr sz="1364"/>
          </a:p>
          <a:p>
            <a:pPr indent="-295752" lvl="0" marL="457200" rtl="0" algn="l">
              <a:lnSpc>
                <a:spcPct val="115000"/>
              </a:lnSpc>
              <a:spcBef>
                <a:spcPts val="0"/>
              </a:spcBef>
              <a:spcAft>
                <a:spcPts val="0"/>
              </a:spcAft>
              <a:buSzPct val="100000"/>
              <a:buChar char="●"/>
            </a:pPr>
            <a:r>
              <a:rPr lang="es" sz="1364"/>
              <a:t>Los corchetes se usan para indicar un array</a:t>
            </a:r>
            <a:endParaRPr sz="1364"/>
          </a:p>
          <a:p>
            <a:pPr indent="0" lvl="0" marL="0" rtl="0" algn="l">
              <a:lnSpc>
                <a:spcPct val="115000"/>
              </a:lnSpc>
              <a:spcBef>
                <a:spcPts val="1200"/>
              </a:spcBef>
              <a:spcAft>
                <a:spcPts val="0"/>
              </a:spcAft>
              <a:buClr>
                <a:schemeClr val="dk1"/>
              </a:buClr>
              <a:buSzPct val="57650"/>
              <a:buFont typeface="Arial"/>
              <a:buNone/>
            </a:pPr>
            <a:r>
              <a:rPr lang="es" sz="1908"/>
              <a:t>En JSON , los valores deben ser uno de los siguientes tipos de datos:</a:t>
            </a:r>
            <a:endParaRPr sz="1908"/>
          </a:p>
          <a:p>
            <a:pPr indent="-295752" lvl="0" marL="457200" rtl="0" algn="l">
              <a:lnSpc>
                <a:spcPct val="115000"/>
              </a:lnSpc>
              <a:spcBef>
                <a:spcPts val="1200"/>
              </a:spcBef>
              <a:spcAft>
                <a:spcPts val="0"/>
              </a:spcAft>
              <a:buSzPct val="100000"/>
              <a:buChar char="●"/>
            </a:pPr>
            <a:r>
              <a:rPr lang="es" sz="1364"/>
              <a:t>string</a:t>
            </a:r>
            <a:endParaRPr sz="1364"/>
          </a:p>
          <a:p>
            <a:pPr indent="-295752" lvl="0" marL="457200" rtl="0" algn="l">
              <a:lnSpc>
                <a:spcPct val="115000"/>
              </a:lnSpc>
              <a:spcBef>
                <a:spcPts val="0"/>
              </a:spcBef>
              <a:spcAft>
                <a:spcPts val="0"/>
              </a:spcAft>
              <a:buSzPct val="100000"/>
              <a:buChar char="●"/>
            </a:pPr>
            <a:r>
              <a:rPr lang="es" sz="1364"/>
              <a:t>number</a:t>
            </a:r>
            <a:endParaRPr sz="1364"/>
          </a:p>
          <a:p>
            <a:pPr indent="-295752" lvl="0" marL="457200" rtl="0" algn="l">
              <a:lnSpc>
                <a:spcPct val="115000"/>
              </a:lnSpc>
              <a:spcBef>
                <a:spcPts val="0"/>
              </a:spcBef>
              <a:spcAft>
                <a:spcPts val="0"/>
              </a:spcAft>
              <a:buSzPct val="100000"/>
              <a:buChar char="●"/>
            </a:pPr>
            <a:r>
              <a:rPr lang="es" sz="1364"/>
              <a:t>object (JSON object)</a:t>
            </a:r>
            <a:endParaRPr sz="1364"/>
          </a:p>
          <a:p>
            <a:pPr indent="-295752" lvl="0" marL="457200" rtl="0" algn="l">
              <a:lnSpc>
                <a:spcPct val="115000"/>
              </a:lnSpc>
              <a:spcBef>
                <a:spcPts val="0"/>
              </a:spcBef>
              <a:spcAft>
                <a:spcPts val="0"/>
              </a:spcAft>
              <a:buSzPct val="100000"/>
              <a:buChar char="●"/>
            </a:pPr>
            <a:r>
              <a:rPr lang="es" sz="1364"/>
              <a:t>array</a:t>
            </a:r>
            <a:endParaRPr sz="1364"/>
          </a:p>
          <a:p>
            <a:pPr indent="-295752" lvl="0" marL="457200" rtl="0" algn="l">
              <a:lnSpc>
                <a:spcPct val="115000"/>
              </a:lnSpc>
              <a:spcBef>
                <a:spcPts val="0"/>
              </a:spcBef>
              <a:spcAft>
                <a:spcPts val="0"/>
              </a:spcAft>
              <a:buSzPct val="100000"/>
              <a:buChar char="●"/>
            </a:pPr>
            <a:r>
              <a:rPr lang="es" sz="1364"/>
              <a:t>boolean</a:t>
            </a:r>
            <a:endParaRPr sz="1364"/>
          </a:p>
          <a:p>
            <a:pPr indent="-295752" lvl="0" marL="457200" rtl="0" algn="l">
              <a:lnSpc>
                <a:spcPct val="115000"/>
              </a:lnSpc>
              <a:spcBef>
                <a:spcPts val="0"/>
              </a:spcBef>
              <a:spcAft>
                <a:spcPts val="0"/>
              </a:spcAft>
              <a:buSzPct val="100000"/>
              <a:buChar char="●"/>
            </a:pPr>
            <a:r>
              <a:rPr lang="es" sz="1364"/>
              <a:t>null</a:t>
            </a:r>
            <a:endParaRPr sz="1364"/>
          </a:p>
          <a:p>
            <a:pPr indent="0" lvl="0" marL="0" rtl="0" algn="l">
              <a:lnSpc>
                <a:spcPct val="115000"/>
              </a:lnSpc>
              <a:spcBef>
                <a:spcPts val="1200"/>
              </a:spcBef>
              <a:spcAft>
                <a:spcPts val="1200"/>
              </a:spcAft>
              <a:buClr>
                <a:schemeClr val="dk1"/>
              </a:buClr>
              <a:buSzPct val="57650"/>
              <a:buFont typeface="Arial"/>
              <a:buNone/>
            </a:pPr>
            <a:r>
              <a:rPr lang="es" sz="1908"/>
              <a:t>La extensión por defecto para los archivos JSON es ".json"</a:t>
            </a:r>
            <a:endParaRPr sz="1908"/>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JSON | Estructura de un archivo JSON</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408" name="Google Shape;408;p32"/>
          <p:cNvSpPr txBox="1"/>
          <p:nvPr>
            <p:ph idx="1" type="body"/>
          </p:nvPr>
        </p:nvSpPr>
        <p:spPr>
          <a:xfrm>
            <a:off x="432000" y="1284500"/>
            <a:ext cx="39372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El JSON de la derecha posee una propiedad “empleados” compuesta por un arreglo de 3 elementos. Cada uno de ellos es un objeto con dos propiedades.</a:t>
            </a:r>
            <a:endParaRPr sz="1650"/>
          </a:p>
          <a:p>
            <a:pPr indent="0" lvl="0" marL="0" rtl="0" algn="l">
              <a:lnSpc>
                <a:spcPct val="115000"/>
              </a:lnSpc>
              <a:spcBef>
                <a:spcPts val="1200"/>
              </a:spcBef>
              <a:spcAft>
                <a:spcPts val="1200"/>
              </a:spcAft>
              <a:buClr>
                <a:schemeClr val="dk1"/>
              </a:buClr>
              <a:buSzPts val="1100"/>
              <a:buFont typeface="Arial"/>
              <a:buNone/>
            </a:pPr>
            <a:r>
              <a:rPr lang="es" sz="1650"/>
              <a:t>Este objeto JSON tiene varias propiedades con su valor. En el caso de la propiedad “hijos” el valor es un array.</a:t>
            </a:r>
            <a:endParaRPr sz="1650"/>
          </a:p>
        </p:txBody>
      </p:sp>
      <p:sp>
        <p:nvSpPr>
          <p:cNvPr id="409" name="Google Shape;409;p32"/>
          <p:cNvSpPr/>
          <p:nvPr/>
        </p:nvSpPr>
        <p:spPr>
          <a:xfrm>
            <a:off x="4410275" y="1284500"/>
            <a:ext cx="4301700" cy="1421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"empleados"</a:t>
            </a:r>
            <a:r>
              <a:rPr b="0" i="0" lang="es" sz="1200" u="none" cap="none" strike="noStrike">
                <a:solidFill>
                  <a:srgbClr val="D5CED9"/>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200" u="none" cap="none" strike="noStrike">
                <a:solidFill>
                  <a:srgbClr val="D5CED9"/>
                </a:solidFill>
                <a:latin typeface="Consolas"/>
                <a:ea typeface="Consolas"/>
                <a:cs typeface="Consolas"/>
                <a:sym typeface="Consolas"/>
              </a:rPr>
              <a:t>    { </a:t>
            </a:r>
            <a:r>
              <a:rPr b="0" i="0" lang="es" sz="1200" u="none" cap="none" strike="noStrike">
                <a:solidFill>
                  <a:srgbClr val="00E8C6"/>
                </a:solidFill>
                <a:latin typeface="Consolas"/>
                <a:ea typeface="Consolas"/>
                <a:cs typeface="Consolas"/>
                <a:sym typeface="Consolas"/>
              </a:rPr>
              <a:t>"nombre"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"Juan"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"apellido"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"Pérez"</a:t>
            </a:r>
            <a:r>
              <a:rPr b="0" i="0" lang="es" sz="1200" u="none" cap="none" strike="noStrike">
                <a:solidFill>
                  <a:srgbClr val="D5CED9"/>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200" u="none" cap="none" strike="noStrike">
                <a:solidFill>
                  <a:srgbClr val="D5CED9"/>
                </a:solidFill>
                <a:latin typeface="Consolas"/>
                <a:ea typeface="Consolas"/>
                <a:cs typeface="Consolas"/>
                <a:sym typeface="Consolas"/>
              </a:rPr>
              <a:t>    { </a:t>
            </a:r>
            <a:r>
              <a:rPr b="0" i="0" lang="es" sz="1200" u="none" cap="none" strike="noStrike">
                <a:solidFill>
                  <a:srgbClr val="00E8C6"/>
                </a:solidFill>
                <a:latin typeface="Consolas"/>
                <a:ea typeface="Consolas"/>
                <a:cs typeface="Consolas"/>
                <a:sym typeface="Consolas"/>
              </a:rPr>
              <a:t>"nombre"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"Ana"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"apellido"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"López"</a:t>
            </a:r>
            <a:r>
              <a:rPr b="0" i="0" lang="es" sz="1200" u="none" cap="none" strike="noStrike">
                <a:solidFill>
                  <a:srgbClr val="D5CED9"/>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200" u="none" cap="none" strike="noStrike">
                <a:solidFill>
                  <a:srgbClr val="D5CED9"/>
                </a:solidFill>
                <a:latin typeface="Consolas"/>
                <a:ea typeface="Consolas"/>
                <a:cs typeface="Consolas"/>
                <a:sym typeface="Consolas"/>
              </a:rPr>
              <a:t>    { </a:t>
            </a:r>
            <a:r>
              <a:rPr b="0" i="0" lang="es" sz="1200" u="none" cap="none" strike="noStrike">
                <a:solidFill>
                  <a:srgbClr val="00E8C6"/>
                </a:solidFill>
                <a:latin typeface="Consolas"/>
                <a:ea typeface="Consolas"/>
                <a:cs typeface="Consolas"/>
                <a:sym typeface="Consolas"/>
              </a:rPr>
              <a:t>"nombre"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"Pedro"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"apellido"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"Uriarte"</a:t>
            </a:r>
            <a:r>
              <a:rPr b="0" i="0" lang="es" sz="1200" u="none" cap="none" strike="noStrike">
                <a:solidFill>
                  <a:srgbClr val="D5CED9"/>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200" u="none" cap="none" strike="noStrike">
                <a:solidFill>
                  <a:srgbClr val="D5CED9"/>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200" u="none" cap="none" strike="noStrike">
                <a:solidFill>
                  <a:srgbClr val="D5CED9"/>
                </a:solidFill>
                <a:latin typeface="Consolas"/>
                <a:ea typeface="Consolas"/>
                <a:cs typeface="Consolas"/>
                <a:sym typeface="Consolas"/>
              </a:rPr>
              <a:t>}</a:t>
            </a:r>
            <a:endParaRPr b="0" i="0" sz="1000" u="none" cap="none" strike="noStrike">
              <a:solidFill>
                <a:srgbClr val="C74DED"/>
              </a:solidFill>
              <a:latin typeface="Consolas"/>
              <a:ea typeface="Consolas"/>
              <a:cs typeface="Consolas"/>
              <a:sym typeface="Consolas"/>
            </a:endParaRPr>
          </a:p>
        </p:txBody>
      </p:sp>
      <p:sp>
        <p:nvSpPr>
          <p:cNvPr id="410" name="Google Shape;410;p32"/>
          <p:cNvSpPr/>
          <p:nvPr/>
        </p:nvSpPr>
        <p:spPr>
          <a:xfrm>
            <a:off x="4410275" y="2895850"/>
            <a:ext cx="4301700" cy="15423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"nombre"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"Luis"</a:t>
            </a:r>
            <a:r>
              <a:rPr b="0" i="0" lang="es" sz="1200" u="none" cap="none" strike="noStrike">
                <a:solidFill>
                  <a:srgbClr val="D5CED9"/>
                </a:solidFill>
                <a:latin typeface="Consolas"/>
                <a:ea typeface="Consolas"/>
                <a:cs typeface="Consolas"/>
                <a:sym typeface="Consolas"/>
              </a:rPr>
              <a:t>,</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"apellido"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"Fernández"</a:t>
            </a:r>
            <a:r>
              <a:rPr b="0" i="0" lang="es" sz="1200" u="none" cap="none" strike="noStrike">
                <a:solidFill>
                  <a:srgbClr val="D5CED9"/>
                </a:solidFill>
                <a:latin typeface="Consolas"/>
                <a:ea typeface="Consolas"/>
                <a:cs typeface="Consolas"/>
                <a:sym typeface="Consolas"/>
              </a:rPr>
              <a:t>,</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"segundoNombre"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null</a:t>
            </a:r>
            <a:r>
              <a:rPr b="0" i="0" lang="es" sz="1200" u="none" cap="none" strike="noStrike">
                <a:solidFill>
                  <a:srgbClr val="D5CED9"/>
                </a:solidFill>
                <a:latin typeface="Consolas"/>
                <a:ea typeface="Consolas"/>
                <a:cs typeface="Consolas"/>
                <a:sym typeface="Consolas"/>
              </a:rPr>
              <a:t>,</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"edad"</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30</a:t>
            </a:r>
            <a:r>
              <a:rPr b="0" i="0" lang="es" sz="1200" u="none" cap="none" strike="noStrike">
                <a:solidFill>
                  <a:srgbClr val="D5CED9"/>
                </a:solidFill>
                <a:latin typeface="Consolas"/>
                <a:ea typeface="Consolas"/>
                <a:cs typeface="Consolas"/>
                <a:sym typeface="Consolas"/>
              </a:rPr>
              <a:t>,</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"hijos"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"Ana"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"Luisa"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"Marcelo"</a:t>
            </a:r>
            <a:r>
              <a:rPr b="0" i="0" lang="es" sz="1200" u="none" cap="none" strike="noStrike">
                <a:solidFill>
                  <a:srgbClr val="D5CED9"/>
                </a:solidFill>
                <a:latin typeface="Consolas"/>
                <a:ea typeface="Consolas"/>
                <a:cs typeface="Consolas"/>
                <a:sym typeface="Consolas"/>
              </a:rPr>
              <a:t>]</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C74DED"/>
              </a:solidFill>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JSON | JSON.stringify( ) y JSON.parse( )</a:t>
            </a:r>
            <a:endParaRPr/>
          </a:p>
          <a:p>
            <a:pPr indent="0" lvl="0" marL="0" rtl="0" algn="l">
              <a:lnSpc>
                <a:spcPct val="100000"/>
              </a:lnSpc>
              <a:spcBef>
                <a:spcPts val="0"/>
              </a:spcBef>
              <a:spcAft>
                <a:spcPts val="0"/>
              </a:spcAft>
              <a:buClr>
                <a:schemeClr val="dk1"/>
              </a:buClr>
              <a:buSzPct val="40740"/>
              <a:buFont typeface="Arial"/>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416" name="Google Shape;416;p33"/>
          <p:cNvSpPr txBox="1"/>
          <p:nvPr>
            <p:ph idx="1" type="body"/>
          </p:nvPr>
        </p:nvSpPr>
        <p:spPr>
          <a:xfrm>
            <a:off x="4320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Podemos convertir datos almacenados en un objeto JavaScript al formato </a:t>
            </a:r>
            <a:r>
              <a:rPr b="1" lang="es" sz="1650"/>
              <a:t>JSON</a:t>
            </a:r>
            <a:r>
              <a:rPr lang="es" sz="1650"/>
              <a:t> usando </a:t>
            </a:r>
            <a:r>
              <a:rPr b="1" lang="es" sz="1650"/>
              <a:t>JSON.stringify( )</a:t>
            </a:r>
            <a:r>
              <a:rPr lang="es" sz="1650"/>
              <a:t>:</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Clr>
                <a:schemeClr val="dk1"/>
              </a:buClr>
              <a:buSzPts val="1100"/>
              <a:buFont typeface="Arial"/>
              <a:buNone/>
            </a:pPr>
            <a:br>
              <a:rPr lang="es" sz="1650"/>
            </a:br>
            <a:r>
              <a:rPr lang="es" sz="1650"/>
              <a:t>Si los datos están almacenados en JSON los podemos convertir a un objeto JS usando </a:t>
            </a:r>
            <a:r>
              <a:rPr b="1" lang="es" sz="1650"/>
              <a:t>JSON.parse( )</a:t>
            </a:r>
            <a:r>
              <a:rPr lang="es" sz="1650"/>
              <a:t>:</a:t>
            </a:r>
            <a:endParaRPr sz="1650"/>
          </a:p>
        </p:txBody>
      </p:sp>
      <p:sp>
        <p:nvSpPr>
          <p:cNvPr id="417" name="Google Shape;417;p33"/>
          <p:cNvSpPr/>
          <p:nvPr/>
        </p:nvSpPr>
        <p:spPr>
          <a:xfrm>
            <a:off x="2109900" y="2004850"/>
            <a:ext cx="4906800" cy="6705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myObj</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 name: </a:t>
            </a:r>
            <a:r>
              <a:rPr b="0" i="0" lang="es" sz="1200" u="none" cap="none" strike="noStrike">
                <a:solidFill>
                  <a:srgbClr val="96E072"/>
                </a:solidFill>
                <a:latin typeface="Consolas"/>
                <a:ea typeface="Consolas"/>
                <a:cs typeface="Consolas"/>
                <a:sym typeface="Consolas"/>
              </a:rPr>
              <a:t>"John"</a:t>
            </a:r>
            <a:r>
              <a:rPr b="0" i="0" lang="es" sz="1200" u="none" cap="none" strike="noStrike">
                <a:solidFill>
                  <a:srgbClr val="D5CED9"/>
                </a:solidFill>
                <a:latin typeface="Consolas"/>
                <a:ea typeface="Consolas"/>
                <a:cs typeface="Consolas"/>
                <a:sym typeface="Consolas"/>
              </a:rPr>
              <a:t>, age: </a:t>
            </a:r>
            <a:r>
              <a:rPr b="0" i="0" lang="es" sz="1200" u="none" cap="none" strike="noStrike">
                <a:solidFill>
                  <a:srgbClr val="F39C12"/>
                </a:solidFill>
                <a:latin typeface="Consolas"/>
                <a:ea typeface="Consolas"/>
                <a:cs typeface="Consolas"/>
                <a:sym typeface="Consolas"/>
              </a:rPr>
              <a:t>31</a:t>
            </a:r>
            <a:r>
              <a:rPr b="0" i="0" lang="es" sz="1200" u="none" cap="none" strike="noStrike">
                <a:solidFill>
                  <a:srgbClr val="D5CED9"/>
                </a:solidFill>
                <a:latin typeface="Consolas"/>
                <a:ea typeface="Consolas"/>
                <a:cs typeface="Consolas"/>
                <a:sym typeface="Consolas"/>
              </a:rPr>
              <a:t>, city: </a:t>
            </a:r>
            <a:r>
              <a:rPr b="0" i="0" lang="es" sz="1200" u="none" cap="none" strike="noStrike">
                <a:solidFill>
                  <a:srgbClr val="96E072"/>
                </a:solidFill>
                <a:latin typeface="Consolas"/>
                <a:ea typeface="Consolas"/>
                <a:cs typeface="Consolas"/>
                <a:sym typeface="Consolas"/>
              </a:rPr>
              <a:t>"New York"</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myJSON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JSON</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stringify</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myObj</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myJson= {"name":"John","age":31,"city":"New York"}</a:t>
            </a:r>
            <a:endParaRPr b="0" i="0" sz="1200" u="none" cap="none" strike="noStrike">
              <a:solidFill>
                <a:srgbClr val="D5CED9"/>
              </a:solidFill>
              <a:latin typeface="Consolas"/>
              <a:ea typeface="Consolas"/>
              <a:cs typeface="Consolas"/>
              <a:sym typeface="Consolas"/>
            </a:endParaRPr>
          </a:p>
        </p:txBody>
      </p:sp>
      <p:sp>
        <p:nvSpPr>
          <p:cNvPr id="418" name="Google Shape;418;p33"/>
          <p:cNvSpPr/>
          <p:nvPr/>
        </p:nvSpPr>
        <p:spPr>
          <a:xfrm>
            <a:off x="2109900" y="3555075"/>
            <a:ext cx="4906800" cy="523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myObj1</a:t>
            </a:r>
            <a:r>
              <a:rPr b="0" i="0" lang="es" sz="1200" u="none" cap="none" strike="noStrike">
                <a:solidFill>
                  <a:srgbClr val="EE5D43"/>
                </a:solidFill>
                <a:latin typeface="Consolas"/>
                <a:ea typeface="Consolas"/>
                <a:cs typeface="Consolas"/>
                <a:sym typeface="Consolas"/>
              </a:rPr>
              <a:t>=JSON</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parse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myJSON</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//myObj1= { name: "John", age: 31, city: "New York" }</a:t>
            </a:r>
            <a:endParaRPr b="0" i="0" sz="1200" u="none" cap="none" strike="noStrike">
              <a:solidFill>
                <a:srgbClr val="D5CED9"/>
              </a:solidFill>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JSON | Otros ejemplos</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424" name="Google Shape;424;p34"/>
          <p:cNvSpPr txBox="1"/>
          <p:nvPr>
            <p:ph idx="1" type="body"/>
          </p:nvPr>
        </p:nvSpPr>
        <p:spPr>
          <a:xfrm>
            <a:off x="432000" y="1284500"/>
            <a:ext cx="8280000" cy="33180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s" sz="1650"/>
              <a:t>Ejemplo </a:t>
            </a:r>
            <a:r>
              <a:rPr lang="es" sz="1650" u="sng">
                <a:solidFill>
                  <a:schemeClr val="hlink"/>
                </a:solidFill>
                <a:hlinkClick r:id="rId3"/>
              </a:rPr>
              <a:t>superhéroes</a:t>
            </a:r>
            <a:r>
              <a:rPr lang="es" sz="1650"/>
              <a:t>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Clr>
                <a:schemeClr val="dk1"/>
              </a:buClr>
              <a:buSzPts val="1100"/>
              <a:buFont typeface="Arial"/>
              <a:buNone/>
            </a:pPr>
            <a:r>
              <a:rPr lang="es" sz="1650"/>
              <a:t>Otro ejemplo: </a:t>
            </a:r>
            <a:r>
              <a:rPr lang="es" sz="1650" u="sng">
                <a:solidFill>
                  <a:schemeClr val="hlink"/>
                </a:solidFill>
                <a:hlinkClick r:id="rId4"/>
              </a:rPr>
              <a:t>películas</a:t>
            </a:r>
            <a:endParaRPr sz="1650"/>
          </a:p>
        </p:txBody>
      </p:sp>
      <p:pic>
        <p:nvPicPr>
          <p:cNvPr id="425" name="Google Shape;425;p34"/>
          <p:cNvPicPr preferRelativeResize="0"/>
          <p:nvPr/>
        </p:nvPicPr>
        <p:blipFill rotWithShape="1">
          <a:blip r:embed="rId5">
            <a:alphaModFix/>
          </a:blip>
          <a:srcRect b="0" l="0" r="0" t="0"/>
          <a:stretch/>
        </p:blipFill>
        <p:spPr>
          <a:xfrm>
            <a:off x="2280650" y="1634150"/>
            <a:ext cx="1846375" cy="2458600"/>
          </a:xfrm>
          <a:prstGeom prst="rect">
            <a:avLst/>
          </a:prstGeom>
          <a:noFill/>
          <a:ln>
            <a:noFill/>
          </a:ln>
        </p:spPr>
      </p:pic>
      <p:pic>
        <p:nvPicPr>
          <p:cNvPr id="426" name="Google Shape;426;p34"/>
          <p:cNvPicPr preferRelativeResize="0"/>
          <p:nvPr/>
        </p:nvPicPr>
        <p:blipFill rotWithShape="1">
          <a:blip r:embed="rId6">
            <a:alphaModFix/>
          </a:blip>
          <a:srcRect b="0" l="0" r="0" t="0"/>
          <a:stretch/>
        </p:blipFill>
        <p:spPr>
          <a:xfrm>
            <a:off x="5274850" y="1634150"/>
            <a:ext cx="2181341" cy="2458601"/>
          </a:xfrm>
          <a:prstGeom prst="rect">
            <a:avLst/>
          </a:prstGeom>
          <a:noFill/>
          <a:ln>
            <a:noFill/>
          </a:ln>
        </p:spPr>
      </p:pic>
      <p:pic>
        <p:nvPicPr>
          <p:cNvPr id="427" name="Google Shape;427;p34"/>
          <p:cNvPicPr preferRelativeResize="0"/>
          <p:nvPr/>
        </p:nvPicPr>
        <p:blipFill rotWithShape="1">
          <a:blip r:embed="rId7">
            <a:alphaModFix/>
          </a:blip>
          <a:srcRect b="0" l="0" r="0" t="0"/>
          <a:stretch/>
        </p:blipFill>
        <p:spPr>
          <a:xfrm>
            <a:off x="3819000" y="3800125"/>
            <a:ext cx="308026" cy="292625"/>
          </a:xfrm>
          <a:prstGeom prst="rect">
            <a:avLst/>
          </a:prstGeom>
          <a:noFill/>
          <a:ln>
            <a:noFill/>
          </a:ln>
        </p:spPr>
      </p:pic>
      <p:pic>
        <p:nvPicPr>
          <p:cNvPr id="428" name="Google Shape;428;p34"/>
          <p:cNvPicPr preferRelativeResize="0"/>
          <p:nvPr/>
        </p:nvPicPr>
        <p:blipFill rotWithShape="1">
          <a:blip r:embed="rId8">
            <a:alphaModFix/>
          </a:blip>
          <a:srcRect b="0" l="0" r="0" t="0"/>
          <a:stretch/>
        </p:blipFill>
        <p:spPr>
          <a:xfrm>
            <a:off x="7148175" y="3792424"/>
            <a:ext cx="308025" cy="3080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JSON | API pública Randomuser</a:t>
            </a:r>
            <a:endParaRPr/>
          </a:p>
        </p:txBody>
      </p:sp>
      <p:sp>
        <p:nvSpPr>
          <p:cNvPr id="434" name="Google Shape;434;p35"/>
          <p:cNvSpPr txBox="1"/>
          <p:nvPr>
            <p:ph idx="1" type="body"/>
          </p:nvPr>
        </p:nvSpPr>
        <p:spPr>
          <a:xfrm>
            <a:off x="4320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Esta API </a:t>
            </a:r>
            <a:r>
              <a:rPr lang="es" sz="1650" u="sng">
                <a:solidFill>
                  <a:schemeClr val="hlink"/>
                </a:solidFill>
                <a:hlinkClick r:id="rId3"/>
              </a:rPr>
              <a:t>https://randomuser.me/api</a:t>
            </a:r>
            <a:r>
              <a:rPr lang="es" sz="1650"/>
              <a:t> muestra datos de usuarios aleatorios, se utiliza para hacer pruebas. Es un string de JSON con un formato particular. Devuelve un usuario aleatorio, un array con un solo elemento.</a:t>
            </a:r>
            <a:endParaRPr sz="1650"/>
          </a:p>
          <a:p>
            <a:pPr indent="0" lvl="0" marL="0" rtl="0" algn="l">
              <a:lnSpc>
                <a:spcPct val="115000"/>
              </a:lnSpc>
              <a:spcBef>
                <a:spcPts val="0"/>
              </a:spcBef>
              <a:spcAft>
                <a:spcPts val="0"/>
              </a:spcAft>
              <a:buClr>
                <a:schemeClr val="dk1"/>
              </a:buClr>
              <a:buSzPts val="1100"/>
              <a:buFont typeface="Arial"/>
              <a:buNone/>
            </a:pPr>
            <a:r>
              <a:rPr lang="es" sz="1650"/>
              <a:t>Conviene leerlo desde </a:t>
            </a:r>
            <a:r>
              <a:rPr b="1" lang="es" sz="1650"/>
              <a:t>Firefox Developer Edition</a:t>
            </a:r>
            <a:r>
              <a:rPr lang="es" sz="1650"/>
              <a:t>, ya que la visualización es más simple.</a:t>
            </a:r>
            <a:endParaRPr sz="1650"/>
          </a:p>
          <a:p>
            <a:pPr indent="0" lvl="0" marL="0" rtl="0" algn="l">
              <a:lnSpc>
                <a:spcPct val="115000"/>
              </a:lnSpc>
              <a:spcBef>
                <a:spcPts val="0"/>
              </a:spcBef>
              <a:spcAft>
                <a:spcPts val="0"/>
              </a:spcAft>
              <a:buClr>
                <a:schemeClr val="dk1"/>
              </a:buClr>
              <a:buSzPts val="1100"/>
              <a:buFont typeface="Arial"/>
              <a:buNone/>
            </a:pPr>
            <a:r>
              <a:t/>
            </a:r>
            <a:endParaRPr sz="1650"/>
          </a:p>
          <a:p>
            <a:pPr indent="0" lvl="0" marL="0" rtl="0" algn="l">
              <a:lnSpc>
                <a:spcPct val="115000"/>
              </a:lnSpc>
              <a:spcBef>
                <a:spcPts val="0"/>
              </a:spcBef>
              <a:spcAft>
                <a:spcPts val="0"/>
              </a:spcAft>
              <a:buClr>
                <a:schemeClr val="dk1"/>
              </a:buClr>
              <a:buSzPts val="1100"/>
              <a:buFont typeface="Arial"/>
              <a:buNone/>
            </a:pPr>
            <a:r>
              <a:rPr lang="es" sz="1650"/>
              <a:t>Nosotros podremos </a:t>
            </a:r>
            <a:r>
              <a:rPr b="1" i="1" lang="es" sz="1650"/>
              <a:t>consumir la API</a:t>
            </a:r>
            <a:r>
              <a:rPr lang="es" sz="1650"/>
              <a:t>, esto quiere decir leerla y traerla a nuestra aplicación. </a:t>
            </a:r>
            <a:endParaRPr sz="1650"/>
          </a:p>
          <a:p>
            <a:pPr indent="0" lvl="0" marL="0" rtl="0" algn="l">
              <a:lnSpc>
                <a:spcPct val="115000"/>
              </a:lnSpc>
              <a:spcBef>
                <a:spcPts val="0"/>
              </a:spcBef>
              <a:spcAft>
                <a:spcPts val="0"/>
              </a:spcAft>
              <a:buClr>
                <a:schemeClr val="dk1"/>
              </a:buClr>
              <a:buSzPts val="1100"/>
              <a:buFont typeface="Arial"/>
              <a:buNone/>
            </a:pPr>
            <a:r>
              <a:rPr lang="es" sz="1650"/>
              <a:t>Ingresando en </a:t>
            </a:r>
            <a:r>
              <a:rPr lang="es" sz="1650" u="sng">
                <a:solidFill>
                  <a:schemeClr val="hlink"/>
                </a:solidFill>
                <a:hlinkClick r:id="rId4"/>
              </a:rPr>
              <a:t>https://randomuser.me/api/?results=5</a:t>
            </a:r>
            <a:r>
              <a:rPr lang="es" sz="1650"/>
              <a:t> podremos obtener 5 resultados, por ejemplo.</a:t>
            </a:r>
            <a:endParaRPr sz="165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6"/>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Material extra</a:t>
            </a:r>
            <a:endParaRPr/>
          </a:p>
        </p:txBody>
      </p:sp>
      <p:sp>
        <p:nvSpPr>
          <p:cNvPr id="440" name="Google Shape;440;p3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7"/>
          <p:cNvSpPr txBox="1"/>
          <p:nvPr/>
        </p:nvSpPr>
        <p:spPr>
          <a:xfrm>
            <a:off x="311700" y="597425"/>
            <a:ext cx="85032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rgbClr val="000000"/>
                </a:solidFill>
                <a:latin typeface="Montserrat Medium"/>
                <a:ea typeface="Montserrat Medium"/>
                <a:cs typeface="Montserrat Medium"/>
                <a:sym typeface="Montserrat Medium"/>
              </a:rPr>
              <a:t>Artículos de interés</a:t>
            </a:r>
            <a:endParaRPr b="0" i="0" sz="2700" u="none" cap="none" strike="noStrike">
              <a:solidFill>
                <a:srgbClr val="000000"/>
              </a:solidFill>
              <a:latin typeface="Montserrat Medium"/>
              <a:ea typeface="Montserrat Medium"/>
              <a:cs typeface="Montserrat Medium"/>
              <a:sym typeface="Montserrat Medium"/>
            </a:endParaRPr>
          </a:p>
        </p:txBody>
      </p:sp>
      <p:sp>
        <p:nvSpPr>
          <p:cNvPr id="446" name="Google Shape;446;p37"/>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000000"/>
              </a:buClr>
              <a:buSzPts val="1650"/>
              <a:buFont typeface="Arial"/>
              <a:buNone/>
            </a:pPr>
            <a:r>
              <a:rPr b="0" i="0" lang="es" sz="1650" u="none" cap="none" strike="noStrike">
                <a:solidFill>
                  <a:srgbClr val="595959"/>
                </a:solidFill>
                <a:latin typeface="Montserrat"/>
                <a:ea typeface="Montserrat"/>
                <a:cs typeface="Montserrat"/>
                <a:sym typeface="Montserrat"/>
              </a:rPr>
              <a:t>Material de lectura:</a:t>
            </a:r>
            <a:endParaRPr b="0" i="0" sz="1650" u="none" cap="none" strike="noStrike">
              <a:solidFill>
                <a:srgbClr val="595959"/>
              </a:solidFill>
              <a:latin typeface="Montserrat"/>
              <a:ea typeface="Montserrat"/>
              <a:cs typeface="Montserrat"/>
              <a:sym typeface="Montserrat"/>
            </a:endParaRPr>
          </a:p>
          <a:p>
            <a:pPr indent="-314325" lvl="0" marL="457200" marR="0" rtl="0" algn="l">
              <a:lnSpc>
                <a:spcPct val="115000"/>
              </a:lnSpc>
              <a:spcBef>
                <a:spcPts val="1200"/>
              </a:spcBef>
              <a:spcAft>
                <a:spcPts val="0"/>
              </a:spcAft>
              <a:buClr>
                <a:srgbClr val="000000"/>
              </a:buClr>
              <a:buSzPts val="1350"/>
              <a:buFont typeface="Montserrat"/>
              <a:buChar char="●"/>
            </a:pPr>
            <a:r>
              <a:rPr b="0" i="0" lang="es" sz="1350" u="sng" cap="none" strike="noStrike">
                <a:solidFill>
                  <a:schemeClr val="hlink"/>
                </a:solidFill>
                <a:latin typeface="Montserrat"/>
                <a:ea typeface="Montserrat"/>
                <a:cs typeface="Montserrat"/>
                <a:sym typeface="Montserrat"/>
                <a:hlinkClick r:id="rId3"/>
              </a:rPr>
              <a:t>Fundamentos sobre arreglos</a:t>
            </a:r>
            <a:endParaRPr b="0" i="0" sz="1350" u="none" cap="none" strike="noStrike">
              <a:solidFill>
                <a:srgbClr val="595959"/>
              </a:solidFill>
              <a:latin typeface="Montserrat"/>
              <a:ea typeface="Montserrat"/>
              <a:cs typeface="Montserrat"/>
              <a:sym typeface="Montserrat"/>
            </a:endParaRPr>
          </a:p>
          <a:p>
            <a:pPr indent="-314325" lvl="0" marL="457200" marR="0" rtl="0" algn="l">
              <a:lnSpc>
                <a:spcPct val="115000"/>
              </a:lnSpc>
              <a:spcBef>
                <a:spcPts val="0"/>
              </a:spcBef>
              <a:spcAft>
                <a:spcPts val="0"/>
              </a:spcAft>
              <a:buClr>
                <a:srgbClr val="595959"/>
              </a:buClr>
              <a:buSzPts val="1350"/>
              <a:buFont typeface="Montserrat"/>
              <a:buChar char="●"/>
            </a:pPr>
            <a:r>
              <a:rPr b="0" i="0" lang="es" sz="1350" u="sng" cap="none" strike="noStrike">
                <a:solidFill>
                  <a:schemeClr val="hlink"/>
                </a:solidFill>
                <a:latin typeface="Montserrat"/>
                <a:ea typeface="Montserrat"/>
                <a:cs typeface="Montserrat"/>
                <a:sym typeface="Montserrat"/>
                <a:hlinkClick r:id="rId4"/>
              </a:rPr>
              <a:t>Referencia sobre arreglos en W3Schools</a:t>
            </a:r>
            <a:endParaRPr b="0" i="0" sz="1350" u="none" cap="none" strike="noStrike">
              <a:solidFill>
                <a:srgbClr val="595959"/>
              </a:solidFill>
              <a:latin typeface="Montserrat"/>
              <a:ea typeface="Montserrat"/>
              <a:cs typeface="Montserrat"/>
              <a:sym typeface="Montserrat"/>
            </a:endParaRPr>
          </a:p>
          <a:p>
            <a:pPr indent="-314325" lvl="0" marL="457200" marR="0" rtl="0" algn="l">
              <a:lnSpc>
                <a:spcPct val="115000"/>
              </a:lnSpc>
              <a:spcBef>
                <a:spcPts val="0"/>
              </a:spcBef>
              <a:spcAft>
                <a:spcPts val="0"/>
              </a:spcAft>
              <a:buClr>
                <a:srgbClr val="595959"/>
              </a:buClr>
              <a:buSzPts val="1350"/>
              <a:buFont typeface="Montserrat"/>
              <a:buChar char="●"/>
            </a:pPr>
            <a:r>
              <a:rPr b="0" i="0" lang="es" sz="1350" u="sng" cap="none" strike="noStrike">
                <a:solidFill>
                  <a:schemeClr val="hlink"/>
                </a:solidFill>
                <a:latin typeface="Montserrat"/>
                <a:ea typeface="Montserrat"/>
                <a:cs typeface="Montserrat"/>
                <a:sym typeface="Montserrat"/>
                <a:hlinkClick r:id="rId5"/>
              </a:rPr>
              <a:t>Métodos de los arreglos</a:t>
            </a:r>
            <a:endParaRPr b="0" i="0" sz="1350" u="none" cap="none" strike="noStrike">
              <a:solidFill>
                <a:srgbClr val="595959"/>
              </a:solidFill>
              <a:latin typeface="Montserrat"/>
              <a:ea typeface="Montserrat"/>
              <a:cs typeface="Montserrat"/>
              <a:sym typeface="Montserrat"/>
            </a:endParaRPr>
          </a:p>
          <a:p>
            <a:pPr indent="-314325" lvl="0" marL="457200" marR="0" rtl="0" algn="l">
              <a:lnSpc>
                <a:spcPct val="115000"/>
              </a:lnSpc>
              <a:spcBef>
                <a:spcPts val="0"/>
              </a:spcBef>
              <a:spcAft>
                <a:spcPts val="0"/>
              </a:spcAft>
              <a:buClr>
                <a:srgbClr val="595959"/>
              </a:buClr>
              <a:buSzPts val="1350"/>
              <a:buFont typeface="Montserrat"/>
              <a:buChar char="●"/>
            </a:pPr>
            <a:r>
              <a:rPr b="0" i="0" lang="es" sz="1350" u="sng" cap="none" strike="noStrike">
                <a:solidFill>
                  <a:schemeClr val="hlink"/>
                </a:solidFill>
                <a:latin typeface="Montserrat"/>
                <a:ea typeface="Montserrat"/>
                <a:cs typeface="Montserrat"/>
                <a:sym typeface="Montserrat"/>
                <a:hlinkClick r:id="rId6"/>
              </a:rPr>
              <a:t>Superhéroes</a:t>
            </a:r>
            <a:r>
              <a:rPr b="0" i="0" lang="es" sz="1350" u="none" cap="none" strike="noStrike">
                <a:solidFill>
                  <a:srgbClr val="595959"/>
                </a:solidFill>
                <a:latin typeface="Montserrat"/>
                <a:ea typeface="Montserrat"/>
                <a:cs typeface="Montserrat"/>
                <a:sym typeface="Montserrat"/>
              </a:rPr>
              <a:t> y </a:t>
            </a:r>
            <a:r>
              <a:rPr b="0" i="0" lang="es" sz="1350" u="sng" cap="none" strike="noStrike">
                <a:solidFill>
                  <a:schemeClr val="hlink"/>
                </a:solidFill>
                <a:latin typeface="Montserrat"/>
                <a:ea typeface="Montserrat"/>
                <a:cs typeface="Montserrat"/>
                <a:sym typeface="Montserrat"/>
                <a:hlinkClick r:id="rId7"/>
              </a:rPr>
              <a:t>películas</a:t>
            </a:r>
            <a:r>
              <a:rPr b="0" i="0" lang="es" sz="1350" u="none" cap="none" strike="noStrike">
                <a:solidFill>
                  <a:srgbClr val="595959"/>
                </a:solidFill>
                <a:latin typeface="Montserrat"/>
                <a:ea typeface="Montserrat"/>
                <a:cs typeface="Montserrat"/>
                <a:sym typeface="Montserrat"/>
              </a:rPr>
              <a:t> en JSON</a:t>
            </a:r>
            <a:endParaRPr b="0" i="0" sz="1350"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0"/>
              </a:spcAft>
              <a:buClr>
                <a:srgbClr val="000000"/>
              </a:buClr>
              <a:buSzPts val="1650"/>
              <a:buFont typeface="Arial"/>
              <a:buNone/>
            </a:pPr>
            <a:r>
              <a:rPr b="0" i="0" lang="es" sz="1650" u="none" cap="none" strike="noStrike">
                <a:solidFill>
                  <a:srgbClr val="595959"/>
                </a:solidFill>
                <a:latin typeface="Montserrat"/>
                <a:ea typeface="Montserrat"/>
                <a:cs typeface="Montserrat"/>
                <a:sym typeface="Montserrat"/>
              </a:rPr>
              <a:t>Videos:</a:t>
            </a:r>
            <a:endParaRPr b="0" i="0" sz="1650"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1200"/>
              </a:spcBef>
              <a:spcAft>
                <a:spcPts val="0"/>
              </a:spcAft>
              <a:buClr>
                <a:srgbClr val="595959"/>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8"/>
              </a:rPr>
              <a:t>Arreglos y matrices en JavaScript</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595959"/>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9"/>
              </a:rPr>
              <a:t>Storage en JavaScript</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595959"/>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10"/>
              </a:rPr>
              <a:t>Curso de JSON (lista de reproducción . Ver videos 1 y 2)</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595959"/>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11"/>
              </a:rPr>
              <a:t>Página oficial de JSON</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595959"/>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12"/>
              </a:rPr>
              <a:t>Cargar archivo JSON en JavaScript</a:t>
            </a:r>
            <a:endParaRPr b="0" i="0" sz="1333"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8"/>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Material complementario</a:t>
            </a:r>
            <a:endParaRPr/>
          </a:p>
        </p:txBody>
      </p:sp>
      <p:sp>
        <p:nvSpPr>
          <p:cNvPr id="452" name="Google Shape;452;p3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b="1" lang="es"/>
              <a:t>APIs gratuitas </a:t>
            </a:r>
            <a:r>
              <a:rPr lang="es"/>
              <a:t>para programar proyectos. En el siguiente link podrán encontrar 1.500 APIs para utilizar en un desarrollo web. Tiempo, Películas, Libros, Eventos, Transporte, etc.</a:t>
            </a:r>
            <a:endParaRPr/>
          </a:p>
          <a:p>
            <a:pPr indent="0" lvl="0" marL="0" rtl="0" algn="l">
              <a:lnSpc>
                <a:spcPct val="115000"/>
              </a:lnSpc>
              <a:spcBef>
                <a:spcPts val="1200"/>
              </a:spcBef>
              <a:spcAft>
                <a:spcPts val="1200"/>
              </a:spcAft>
              <a:buSzPts val="1400"/>
              <a:buNone/>
            </a:pPr>
            <a:r>
              <a:rPr lang="es" u="sng">
                <a:solidFill>
                  <a:schemeClr val="hlink"/>
                </a:solidFill>
                <a:hlinkClick r:id="rId3"/>
              </a:rPr>
              <a:t>https://github.com/public-apis/public-apis</a:t>
            </a:r>
            <a:r>
              <a:rPr lang="es"/>
              <a:t> </a:t>
            </a:r>
            <a:endParaRPr/>
          </a:p>
        </p:txBody>
      </p:sp>
      <p:sp>
        <p:nvSpPr>
          <p:cNvPr id="453" name="Google Shape;453;p3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s" sz="1100"/>
              <a:t>Las </a:t>
            </a:r>
            <a:r>
              <a:rPr b="1" lang="es" sz="1100"/>
              <a:t>APIs </a:t>
            </a:r>
            <a:r>
              <a:rPr lang="es" sz="1100"/>
              <a:t>son un protocolo de comunicación entre dos aplicaciones, lo que permite que un tercero pueda conectarse a un proveedor para consumir una serie de datos de manera sencilla. Simplifican procesos y habilitan el acceso a información o funcionalidades. Por lo tanto, los desarrolladores pueden crear nuevos servicios o mejorar los que ya tienen, sin tener que desarrollar todas las partes desde cero.</a:t>
            </a:r>
            <a:endParaRPr sz="1100"/>
          </a:p>
        </p:txBody>
      </p:sp>
      <p:pic>
        <p:nvPicPr>
          <p:cNvPr id="454" name="Google Shape;454;p38"/>
          <p:cNvPicPr preferRelativeResize="0"/>
          <p:nvPr/>
        </p:nvPicPr>
        <p:blipFill rotWithShape="1">
          <a:blip r:embed="rId4">
            <a:alphaModFix/>
          </a:blip>
          <a:srcRect b="0" l="0" r="0" t="0"/>
          <a:stretch/>
        </p:blipFill>
        <p:spPr>
          <a:xfrm>
            <a:off x="4832400" y="2758388"/>
            <a:ext cx="3999899" cy="181048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9"/>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Actividades prácticas:</a:t>
            </a:r>
            <a:endParaRPr/>
          </a:p>
        </p:txBody>
      </p:sp>
      <p:sp>
        <p:nvSpPr>
          <p:cNvPr id="460" name="Google Shape;460;p39"/>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Del archivo “</a:t>
            </a:r>
            <a:r>
              <a:rPr b="1" lang="es"/>
              <a:t>Actividad Práctica - JavaScript Unidad 2</a:t>
            </a:r>
            <a:r>
              <a:rPr lang="es"/>
              <a:t>” están en condiciones de hacer los ejercicios: 19 a 29.</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17</a:t>
            </a:r>
            <a:endParaRPr/>
          </a:p>
        </p:txBody>
      </p:sp>
      <p:sp>
        <p:nvSpPr>
          <p:cNvPr id="163" name="Google Shape;163;p4"/>
          <p:cNvSpPr txBox="1"/>
          <p:nvPr>
            <p:ph type="title"/>
          </p:nvPr>
        </p:nvSpPr>
        <p:spPr>
          <a:xfrm>
            <a:off x="1275675" y="115937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16</a:t>
            </a:r>
            <a:endParaRPr/>
          </a:p>
        </p:txBody>
      </p:sp>
      <p:sp>
        <p:nvSpPr>
          <p:cNvPr id="164" name="Google Shape;164;p4"/>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78571"/>
              <a:buFont typeface="Arial"/>
              <a:buNone/>
            </a:pPr>
            <a:r>
              <a:rPr lang="es"/>
              <a:t>Clase 18</a:t>
            </a:r>
            <a:endParaRPr/>
          </a:p>
        </p:txBody>
      </p:sp>
      <p:sp>
        <p:nvSpPr>
          <p:cNvPr id="165" name="Google Shape;165;p4"/>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t>Objetos</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15000"/>
              </a:lnSpc>
              <a:spcBef>
                <a:spcPts val="0"/>
              </a:spcBef>
              <a:spcAft>
                <a:spcPts val="0"/>
              </a:spcAft>
              <a:buSzPts val="1000"/>
              <a:buChar char="●"/>
            </a:pPr>
            <a:r>
              <a:rPr lang="es"/>
              <a:t>Objetos. ¿Qué son y cómo se usan?</a:t>
            </a:r>
            <a:endParaRPr/>
          </a:p>
          <a:p>
            <a:pPr indent="-292100" lvl="0" marL="457200" rtl="0" algn="l">
              <a:lnSpc>
                <a:spcPct val="115000"/>
              </a:lnSpc>
              <a:spcBef>
                <a:spcPts val="0"/>
              </a:spcBef>
              <a:spcAft>
                <a:spcPts val="0"/>
              </a:spcAft>
              <a:buSzPts val="1000"/>
              <a:buChar char="●"/>
            </a:pPr>
            <a:r>
              <a:rPr lang="es"/>
              <a:t>Propiedades y métodos.</a:t>
            </a:r>
            <a:endParaRPr/>
          </a:p>
          <a:p>
            <a:pPr indent="-292100" lvl="0" marL="457200" rtl="0" algn="l">
              <a:lnSpc>
                <a:spcPct val="115000"/>
              </a:lnSpc>
              <a:spcBef>
                <a:spcPts val="0"/>
              </a:spcBef>
              <a:spcAft>
                <a:spcPts val="0"/>
              </a:spcAft>
              <a:buSzPts val="1000"/>
              <a:buChar char="●"/>
            </a:pPr>
            <a:r>
              <a:rPr lang="es"/>
              <a:t>Función constructora.</a:t>
            </a:r>
            <a:endParaRPr/>
          </a:p>
          <a:p>
            <a:pPr indent="-292100" lvl="0" marL="457200" rtl="0" algn="l">
              <a:lnSpc>
                <a:spcPct val="115000"/>
              </a:lnSpc>
              <a:spcBef>
                <a:spcPts val="0"/>
              </a:spcBef>
              <a:spcAft>
                <a:spcPts val="0"/>
              </a:spcAft>
              <a:buSzPts val="1000"/>
              <a:buChar char="●"/>
            </a:pPr>
            <a:r>
              <a:rPr lang="es"/>
              <a:t>El objeto String y sus métodos.</a:t>
            </a:r>
            <a:endParaRPr/>
          </a:p>
          <a:p>
            <a:pPr indent="-292100" lvl="0" marL="457200" rtl="0" algn="l">
              <a:lnSpc>
                <a:spcPct val="115000"/>
              </a:lnSpc>
              <a:spcBef>
                <a:spcPts val="0"/>
              </a:spcBef>
              <a:spcAft>
                <a:spcPts val="0"/>
              </a:spcAft>
              <a:buSzPts val="1000"/>
              <a:buChar char="●"/>
            </a:pPr>
            <a:r>
              <a:rPr lang="es"/>
              <a:t>El objeto Math, sus propiedades y métodos.</a:t>
            </a:r>
            <a:endParaRPr/>
          </a:p>
          <a:p>
            <a:pPr indent="0" lvl="0" marL="0" rtl="0" algn="l">
              <a:lnSpc>
                <a:spcPct val="115000"/>
              </a:lnSpc>
              <a:spcBef>
                <a:spcPts val="0"/>
              </a:spcBef>
              <a:spcAft>
                <a:spcPts val="0"/>
              </a:spcAft>
              <a:buSzPts val="1000"/>
              <a:buNone/>
            </a:pPr>
            <a:r>
              <a:t/>
            </a:r>
            <a:endParaRPr b="1"/>
          </a:p>
        </p:txBody>
      </p:sp>
      <p:sp>
        <p:nvSpPr>
          <p:cNvPr id="166" name="Google Shape;166;p4"/>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t>JS6 - DOM y Eventos</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15000"/>
              </a:lnSpc>
              <a:spcBef>
                <a:spcPts val="0"/>
              </a:spcBef>
              <a:spcAft>
                <a:spcPts val="0"/>
              </a:spcAft>
              <a:buSzPts val="1000"/>
              <a:buChar char="●"/>
            </a:pPr>
            <a:r>
              <a:rPr lang="es"/>
              <a:t>Manipulación del DOM.</a:t>
            </a:r>
            <a:endParaRPr/>
          </a:p>
          <a:p>
            <a:pPr indent="-292100" lvl="0" marL="457200" rtl="0" algn="l">
              <a:lnSpc>
                <a:spcPct val="115000"/>
              </a:lnSpc>
              <a:spcBef>
                <a:spcPts val="0"/>
              </a:spcBef>
              <a:spcAft>
                <a:spcPts val="0"/>
              </a:spcAft>
              <a:buSzPts val="1000"/>
              <a:buChar char="●"/>
            </a:pPr>
            <a:r>
              <a:rPr lang="es"/>
              <a:t>Definición, alcance y su importancia..</a:t>
            </a:r>
            <a:endParaRPr/>
          </a:p>
          <a:p>
            <a:pPr indent="-292100" lvl="0" marL="457200" rtl="0" algn="l">
              <a:lnSpc>
                <a:spcPct val="115000"/>
              </a:lnSpc>
              <a:spcBef>
                <a:spcPts val="0"/>
              </a:spcBef>
              <a:spcAft>
                <a:spcPts val="0"/>
              </a:spcAft>
              <a:buSzPts val="1000"/>
              <a:buChar char="●"/>
            </a:pPr>
            <a:r>
              <a:rPr lang="es"/>
              <a:t>Eventos en JS.</a:t>
            </a:r>
            <a:endParaRPr/>
          </a:p>
          <a:p>
            <a:pPr indent="-292100" lvl="0" marL="457200" rtl="0" algn="l">
              <a:lnSpc>
                <a:spcPct val="115000"/>
              </a:lnSpc>
              <a:spcBef>
                <a:spcPts val="0"/>
              </a:spcBef>
              <a:spcAft>
                <a:spcPts val="0"/>
              </a:spcAft>
              <a:buSzPts val="1000"/>
              <a:buChar char="●"/>
            </a:pPr>
            <a:r>
              <a:rPr lang="es"/>
              <a:t>Eventos. ¿Qué son, para qué sirven y cuáles son los más comunes?</a:t>
            </a:r>
            <a:endParaRPr/>
          </a:p>
          <a:p>
            <a:pPr indent="-292100" lvl="0" marL="457200" rtl="0" algn="l">
              <a:lnSpc>
                <a:spcPct val="115000"/>
              </a:lnSpc>
              <a:spcBef>
                <a:spcPts val="0"/>
              </a:spcBef>
              <a:spcAft>
                <a:spcPts val="0"/>
              </a:spcAft>
              <a:buSzPts val="1000"/>
              <a:buChar char="●"/>
            </a:pPr>
            <a:r>
              <a:rPr lang="es"/>
              <a:t>Escuchar un evento sobre el DOM.</a:t>
            </a:r>
            <a:endParaRPr/>
          </a:p>
          <a:p>
            <a:pPr indent="0" lvl="0" marL="457200" rtl="0" algn="l">
              <a:lnSpc>
                <a:spcPct val="115000"/>
              </a:lnSpc>
              <a:spcBef>
                <a:spcPts val="0"/>
              </a:spcBef>
              <a:spcAft>
                <a:spcPts val="0"/>
              </a:spcAft>
              <a:buSzPts val="1000"/>
              <a:buNone/>
            </a:pPr>
            <a:r>
              <a:t/>
            </a:r>
            <a:endParaRPr/>
          </a:p>
        </p:txBody>
      </p:sp>
      <p:sp>
        <p:nvSpPr>
          <p:cNvPr id="167" name="Google Shape;167;p4"/>
          <p:cNvSpPr txBox="1"/>
          <p:nvPr>
            <p:ph idx="6" type="title"/>
          </p:nvPr>
        </p:nvSpPr>
        <p:spPr>
          <a:xfrm>
            <a:off x="3331525" y="2155125"/>
            <a:ext cx="2397900" cy="212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b="1" lang="es"/>
              <a:t>Arrays, Storage y JSON</a:t>
            </a:r>
            <a:endParaRPr b="1"/>
          </a:p>
          <a:p>
            <a:pPr indent="0" lvl="0" marL="0" rtl="0" algn="l">
              <a:lnSpc>
                <a:spcPct val="100000"/>
              </a:lnSpc>
              <a:spcBef>
                <a:spcPts val="0"/>
              </a:spcBef>
              <a:spcAft>
                <a:spcPts val="0"/>
              </a:spcAft>
              <a:buSzPts val="1000"/>
              <a:buNone/>
            </a:pPr>
            <a:r>
              <a:t/>
            </a:r>
            <a:endParaRPr b="1"/>
          </a:p>
          <a:p>
            <a:pPr indent="-292100" lvl="0" marL="457200" rtl="0" algn="l">
              <a:lnSpc>
                <a:spcPct val="115000"/>
              </a:lnSpc>
              <a:spcBef>
                <a:spcPts val="0"/>
              </a:spcBef>
              <a:spcAft>
                <a:spcPts val="0"/>
              </a:spcAft>
              <a:buSzPts val="1000"/>
              <a:buChar char="●"/>
            </a:pPr>
            <a:r>
              <a:rPr lang="es"/>
              <a:t>Arrays.</a:t>
            </a:r>
            <a:endParaRPr/>
          </a:p>
          <a:p>
            <a:pPr indent="-292100" lvl="0" marL="457200" rtl="0" algn="l">
              <a:lnSpc>
                <a:spcPct val="115000"/>
              </a:lnSpc>
              <a:spcBef>
                <a:spcPts val="0"/>
              </a:spcBef>
              <a:spcAft>
                <a:spcPts val="0"/>
              </a:spcAft>
              <a:buSzPts val="1000"/>
              <a:buChar char="●"/>
            </a:pPr>
            <a:r>
              <a:rPr lang="es"/>
              <a:t>Funciones para operar arrays.</a:t>
            </a:r>
            <a:endParaRPr/>
          </a:p>
          <a:p>
            <a:pPr indent="-292100" lvl="0" marL="457200" rtl="0" algn="l">
              <a:lnSpc>
                <a:spcPct val="115000"/>
              </a:lnSpc>
              <a:spcBef>
                <a:spcPts val="0"/>
              </a:spcBef>
              <a:spcAft>
                <a:spcPts val="0"/>
              </a:spcAft>
              <a:buSzPts val="1000"/>
              <a:buChar char="●"/>
            </a:pPr>
            <a:r>
              <a:rPr lang="es"/>
              <a:t>Trabajar con array de objetos.</a:t>
            </a:r>
            <a:endParaRPr/>
          </a:p>
          <a:p>
            <a:pPr indent="-292100" lvl="0" marL="457200" rtl="0" algn="l">
              <a:lnSpc>
                <a:spcPct val="115000"/>
              </a:lnSpc>
              <a:spcBef>
                <a:spcPts val="0"/>
              </a:spcBef>
              <a:spcAft>
                <a:spcPts val="0"/>
              </a:spcAft>
              <a:buSzPts val="1000"/>
              <a:buChar char="●"/>
            </a:pPr>
            <a:r>
              <a:rPr lang="es"/>
              <a:t>Web Storage.</a:t>
            </a:r>
            <a:endParaRPr/>
          </a:p>
          <a:p>
            <a:pPr indent="-292100" lvl="0" marL="457200" rtl="0" algn="l">
              <a:lnSpc>
                <a:spcPct val="115000"/>
              </a:lnSpc>
              <a:spcBef>
                <a:spcPts val="0"/>
              </a:spcBef>
              <a:spcAft>
                <a:spcPts val="0"/>
              </a:spcAft>
              <a:buSzPts val="1000"/>
              <a:buChar char="●"/>
            </a:pPr>
            <a:r>
              <a:rPr lang="es"/>
              <a:t>JSON. Formato y ejemplos de uso.</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0"/>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1"/>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Recordá: </a:t>
            </a:r>
            <a:endParaRPr/>
          </a:p>
          <a:p>
            <a:pPr indent="-431800" lvl="0" marL="457200" rtl="0" algn="l">
              <a:lnSpc>
                <a:spcPct val="100000"/>
              </a:lnSpc>
              <a:spcBef>
                <a:spcPts val="0"/>
              </a:spcBef>
              <a:spcAft>
                <a:spcPts val="0"/>
              </a:spcAft>
              <a:buSzPts val="3200"/>
              <a:buFont typeface="Montserrat SemiBold"/>
              <a:buChar char="●"/>
            </a:pPr>
            <a:r>
              <a:rPr b="1" lang="es" sz="3200">
                <a:latin typeface="Montserrat SemiBold"/>
                <a:ea typeface="Montserrat SemiBold"/>
                <a:cs typeface="Montserrat SemiBold"/>
                <a:sym typeface="Montserrat SemiBold"/>
              </a:rPr>
              <a:t>Revisar la Cartelera de Novedades.</a:t>
            </a:r>
            <a:endParaRPr b="1"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1" lang="es" sz="3200">
                <a:latin typeface="Montserrat SemiBold"/>
                <a:ea typeface="Montserrat SemiBold"/>
                <a:cs typeface="Montserrat SemiBold"/>
                <a:sym typeface="Montserrat SemiBold"/>
              </a:rPr>
              <a:t>Hacer tus consultas en el Foro.</a:t>
            </a:r>
            <a:endParaRPr b="1"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1" lang="es" sz="3200">
                <a:latin typeface="Montserrat SemiBold"/>
                <a:ea typeface="Montserrat SemiBold"/>
                <a:cs typeface="Montserrat SemiBold"/>
                <a:sym typeface="Montserrat SemiBold"/>
              </a:rPr>
              <a:t>Realizar los Ejercicios </a:t>
            </a:r>
            <a:r>
              <a:rPr b="0" lang="es" sz="3200">
                <a:latin typeface="Montserrat SemiBold"/>
                <a:ea typeface="Montserrat SemiBold"/>
                <a:cs typeface="Montserrat SemiBold"/>
                <a:sym typeface="Montserrat SemiBold"/>
              </a:rPr>
              <a:t>de repaso</a:t>
            </a:r>
            <a:r>
              <a:rPr b="1" lang="es" sz="3200">
                <a:latin typeface="Montserrat SemiBold"/>
                <a:ea typeface="Montserrat SemiBold"/>
                <a:cs typeface="Montserrat SemiBold"/>
                <a:sym typeface="Montserrat SemiBold"/>
              </a:rPr>
              <a:t>.</a:t>
            </a:r>
            <a:endParaRPr b="1"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2"/>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1200"/>
              </a:spcBef>
              <a:spcAft>
                <a:spcPts val="0"/>
              </a:spcAft>
              <a:buSzPts val="3700"/>
              <a:buNone/>
            </a:pPr>
            <a:r>
              <a:rPr lang="es"/>
              <a:t>Muchas gracias por tu atención.</a:t>
            </a:r>
            <a:endParaRPr/>
          </a:p>
          <a:p>
            <a:pPr indent="0" lvl="0" marL="0" rtl="0" algn="l">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Arrays</a:t>
            </a:r>
            <a:endParaRPr/>
          </a:p>
        </p:txBody>
      </p:sp>
      <p:sp>
        <p:nvSpPr>
          <p:cNvPr id="173" name="Google Shape;173;p5"/>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700"/>
              <a:buNone/>
            </a:pPr>
            <a:r>
              <a:rPr lang="es" sz="1600"/>
              <a:t>Los arrays son objetos similares a una lista cuyo prototipo proporciona métodos para efectuar operaciones de recorrido y de mutación. </a:t>
            </a:r>
            <a:endParaRPr sz="1600"/>
          </a:p>
          <a:p>
            <a:pPr indent="0" lvl="0" marL="0" rtl="0" algn="l">
              <a:lnSpc>
                <a:spcPct val="90000"/>
              </a:lnSpc>
              <a:spcBef>
                <a:spcPts val="0"/>
              </a:spcBef>
              <a:spcAft>
                <a:spcPts val="0"/>
              </a:spcAft>
              <a:buSzPts val="1700"/>
              <a:buNone/>
            </a:pPr>
            <a:r>
              <a:rPr lang="es" sz="1600"/>
              <a:t>Tanto la longitud como el tipo de los elementos de un array son variables. </a:t>
            </a:r>
            <a:endParaRPr sz="1600"/>
          </a:p>
          <a:p>
            <a:pPr indent="0" lvl="0" marL="0" rtl="0" algn="l">
              <a:lnSpc>
                <a:spcPct val="90000"/>
              </a:lnSpc>
              <a:spcBef>
                <a:spcPts val="0"/>
              </a:spcBef>
              <a:spcAft>
                <a:spcPts val="0"/>
              </a:spcAft>
              <a:buSzPts val="1700"/>
              <a:buNone/>
            </a:pPr>
            <a:r>
              <a:rPr lang="es" sz="1600"/>
              <a:t>Si hemos pensado a las variables como una “caja” en la que se almacena un dato, un array podría considerarse una colección de cajas, cada una de ellas con un dato en su interior. </a:t>
            </a:r>
            <a:endParaRPr sz="1600"/>
          </a:p>
          <a:p>
            <a:pPr indent="0" lvl="0" marL="0" rtl="0" algn="l">
              <a:lnSpc>
                <a:spcPct val="90000"/>
              </a:lnSpc>
              <a:spcBef>
                <a:spcPts val="0"/>
              </a:spcBef>
              <a:spcAft>
                <a:spcPts val="0"/>
              </a:spcAft>
              <a:buSzPts val="1700"/>
              <a:buNone/>
            </a:pPr>
            <a:r>
              <a:rPr lang="es" sz="1600"/>
              <a:t>Toda la colección comparte un nombre (el nombre del array) y cada caja puede referenciarse para poder acceder a su contenido.</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Array | ¿Qué son?</a:t>
            </a:r>
            <a:endParaRPr/>
          </a:p>
        </p:txBody>
      </p:sp>
      <p:sp>
        <p:nvSpPr>
          <p:cNvPr id="179" name="Google Shape;179;p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es" sz="1650"/>
              <a:t>Un </a:t>
            </a:r>
            <a:r>
              <a:rPr b="1" lang="es" sz="1650"/>
              <a:t>array</a:t>
            </a:r>
            <a:r>
              <a:rPr lang="es" sz="1650"/>
              <a:t>, también conocido como </a:t>
            </a:r>
            <a:r>
              <a:rPr b="1" lang="es" sz="1650"/>
              <a:t>arreglo</a:t>
            </a:r>
            <a:r>
              <a:rPr lang="es" sz="1650"/>
              <a:t> o </a:t>
            </a:r>
            <a:r>
              <a:rPr b="1" lang="es" sz="1650"/>
              <a:t>vector</a:t>
            </a:r>
            <a:r>
              <a:rPr lang="es" sz="1650"/>
              <a:t>, es una colección o agrupación de elementos en una misma variable. </a:t>
            </a:r>
            <a:endParaRPr sz="1650"/>
          </a:p>
          <a:p>
            <a:pPr indent="0" lvl="0" marL="0" rtl="0" algn="l">
              <a:lnSpc>
                <a:spcPct val="115000"/>
              </a:lnSpc>
              <a:spcBef>
                <a:spcPts val="1200"/>
              </a:spcBef>
              <a:spcAft>
                <a:spcPts val="0"/>
              </a:spcAft>
              <a:buClr>
                <a:schemeClr val="dk1"/>
              </a:buClr>
              <a:buSzPts val="1100"/>
              <a:buFont typeface="Arial"/>
              <a:buNone/>
            </a:pPr>
            <a:r>
              <a:rPr lang="es" sz="1650"/>
              <a:t>Los elementos del array pueden ser datos de diferentes tipos. Sin embargo, algunos de los métodos que poseen sólo funcionarán correctamente en arrays que tengan todos sus elementos del mismo tipo.</a:t>
            </a:r>
            <a:endParaRPr sz="1650"/>
          </a:p>
          <a:p>
            <a:pPr indent="0" lvl="0" marL="0" rtl="0" algn="l">
              <a:lnSpc>
                <a:spcPct val="115000"/>
              </a:lnSpc>
              <a:spcBef>
                <a:spcPts val="1200"/>
              </a:spcBef>
              <a:spcAft>
                <a:spcPts val="1200"/>
              </a:spcAft>
              <a:buSzPts val="1800"/>
              <a:buNone/>
            </a:pPr>
            <a:r>
              <a:rPr lang="es" sz="1650"/>
              <a:t>Cada elemento dentro del array posee un </a:t>
            </a:r>
            <a:r>
              <a:rPr b="1" lang="es" sz="1650"/>
              <a:t>índice</a:t>
            </a:r>
            <a:r>
              <a:rPr lang="es" sz="1650"/>
              <a:t>, un valor que nos permite identificarlo.  Pensábamos a las variables como una “caja”. De forma similar, podemos imaginar un array como los vagones de un tren, donde cada vagón posee un contenido y un orden. El índice es el orden y el contenido dentro del vagón es el dato.</a:t>
            </a:r>
            <a:endParaRPr sz="16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Array | ¿Cómo se crean?</a:t>
            </a:r>
            <a:endParaRPr/>
          </a:p>
        </p:txBody>
      </p:sp>
      <p:sp>
        <p:nvSpPr>
          <p:cNvPr id="185" name="Google Shape;185;p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Se pueden definir de varias formas:</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graphicFrame>
        <p:nvGraphicFramePr>
          <p:cNvPr id="186" name="Google Shape;186;p7"/>
          <p:cNvGraphicFramePr/>
          <p:nvPr/>
        </p:nvGraphicFramePr>
        <p:xfrm>
          <a:off x="498895" y="1690155"/>
          <a:ext cx="3000000" cy="3000000"/>
        </p:xfrm>
        <a:graphic>
          <a:graphicData uri="http://schemas.openxmlformats.org/drawingml/2006/table">
            <a:tbl>
              <a:tblPr>
                <a:noFill/>
                <a:tableStyleId>{FD1857D8-F4CD-4540-9E69-92FD1E9BF265}</a:tableStyleId>
              </a:tblPr>
              <a:tblGrid>
                <a:gridCol w="2254325"/>
                <a:gridCol w="5874475"/>
              </a:tblGrid>
              <a:tr h="324000">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Constructor</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Descripción</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8C823"/>
                    </a:solidFill>
                  </a:tcPr>
                </a:tc>
              </a:tr>
              <a:tr h="32400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 new Array(len)</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chemeClr val="dk2"/>
                          </a:solidFill>
                          <a:latin typeface="Montserrat"/>
                          <a:ea typeface="Montserrat"/>
                          <a:cs typeface="Montserrat"/>
                          <a:sym typeface="Montserrat"/>
                        </a:rPr>
                        <a:t>Crea un array de </a:t>
                      </a:r>
                      <a:r>
                        <a:rPr b="1" lang="es" sz="1200" u="none" cap="none" strike="noStrike">
                          <a:solidFill>
                            <a:schemeClr val="dk2"/>
                          </a:solidFill>
                          <a:latin typeface="Montserrat"/>
                          <a:ea typeface="Montserrat"/>
                          <a:cs typeface="Montserrat"/>
                          <a:sym typeface="Montserrat"/>
                        </a:rPr>
                        <a:t>len</a:t>
                      </a:r>
                      <a:r>
                        <a:rPr b="0" lang="es" sz="1200" u="none" cap="none" strike="noStrike">
                          <a:solidFill>
                            <a:schemeClr val="dk2"/>
                          </a:solidFill>
                          <a:latin typeface="Montserrat"/>
                          <a:ea typeface="Montserrat"/>
                          <a:cs typeface="Montserrat"/>
                          <a:sym typeface="Montserrat"/>
                        </a:rPr>
                        <a:t> elementos </a:t>
                      </a:r>
                      <a:r>
                        <a:rPr lang="es" sz="1200" u="none" cap="none" strike="noStrike">
                          <a:solidFill>
                            <a:schemeClr val="dk2"/>
                          </a:solidFill>
                          <a:latin typeface="Montserrat"/>
                          <a:ea typeface="Montserrat"/>
                          <a:cs typeface="Montserrat"/>
                          <a:sym typeface="Montserrat"/>
                        </a:rPr>
                        <a:t>usando un constructor.</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 new Array(e1, e2...)</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b="0" lang="es" sz="1200" u="none" cap="none" strike="noStrike">
                          <a:solidFill>
                            <a:schemeClr val="dk2"/>
                          </a:solidFill>
                          <a:latin typeface="Montserrat"/>
                          <a:ea typeface="Montserrat"/>
                          <a:cs typeface="Montserrat"/>
                          <a:sym typeface="Montserrat"/>
                        </a:rPr>
                        <a:t>Crea un array </a:t>
                      </a:r>
                      <a:r>
                        <a:rPr lang="es" sz="1200" u="none" cap="none" strike="noStrike">
                          <a:solidFill>
                            <a:schemeClr val="dk2"/>
                          </a:solidFill>
                          <a:latin typeface="Montserrat"/>
                          <a:ea typeface="Montserrat"/>
                          <a:cs typeface="Montserrat"/>
                          <a:sym typeface="Montserrat"/>
                        </a:rPr>
                        <a:t>vacío o con </a:t>
                      </a:r>
                      <a:r>
                        <a:rPr b="0" lang="es" sz="1200" u="none" cap="none" strike="noStrike">
                          <a:solidFill>
                            <a:schemeClr val="dk2"/>
                          </a:solidFill>
                          <a:latin typeface="Montserrat"/>
                          <a:ea typeface="Montserrat"/>
                          <a:cs typeface="Montserrat"/>
                          <a:sym typeface="Montserrat"/>
                        </a:rPr>
                        <a:t>elementos.</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Clr>
                          <a:srgbClr val="000000"/>
                        </a:buClr>
                        <a:buSzPts val="1200"/>
                        <a:buFont typeface="Montserrat"/>
                        <a:buNone/>
                      </a:pPr>
                      <a:r>
                        <a:rPr b="1" lang="es" sz="1200" u="none" cap="none" strike="noStrike">
                          <a:solidFill>
                            <a:schemeClr val="dk2"/>
                          </a:solidFill>
                          <a:latin typeface="Montserrat"/>
                          <a:ea typeface="Montserrat"/>
                          <a:cs typeface="Montserrat"/>
                          <a:sym typeface="Montserrat"/>
                        </a:rPr>
                        <a:t> [e1, e2...]</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sz="1200" u="none" cap="none" strike="noStrike">
                          <a:solidFill>
                            <a:schemeClr val="dk2"/>
                          </a:solidFill>
                          <a:latin typeface="Montserrat"/>
                          <a:ea typeface="Montserrat"/>
                          <a:cs typeface="Montserrat"/>
                          <a:sym typeface="Montserrat"/>
                        </a:rPr>
                        <a:t>Enumeración de </a:t>
                      </a:r>
                      <a:r>
                        <a:rPr b="0" lang="es" sz="1200" u="none" cap="none" strike="noStrike">
                          <a:solidFill>
                            <a:schemeClr val="dk2"/>
                          </a:solidFill>
                          <a:latin typeface="Montserrat"/>
                          <a:ea typeface="Montserrat"/>
                          <a:cs typeface="Montserrat"/>
                          <a:sym typeface="Montserrat"/>
                        </a:rPr>
                        <a:t>los elementos dentro de corchetes</a:t>
                      </a:r>
                      <a:r>
                        <a:rPr lang="es" sz="1200" u="none" cap="none" strike="noStrike">
                          <a:solidFill>
                            <a:schemeClr val="dk2"/>
                          </a:solidFill>
                          <a:latin typeface="Montserrat"/>
                          <a:ea typeface="Montserrat"/>
                          <a:cs typeface="Montserrat"/>
                          <a:sym typeface="Montserrat"/>
                        </a:rPr>
                        <a:t>(</a:t>
                      </a:r>
                      <a:r>
                        <a:rPr b="1" lang="es" sz="1200" u="none" cap="none" strike="noStrike">
                          <a:solidFill>
                            <a:schemeClr val="dk2"/>
                          </a:solidFill>
                          <a:latin typeface="Montserrat"/>
                          <a:ea typeface="Montserrat"/>
                          <a:cs typeface="Montserrat"/>
                          <a:sym typeface="Montserrat"/>
                        </a:rPr>
                        <a:t>[]</a:t>
                      </a:r>
                      <a:r>
                        <a:rPr b="0" lang="es" sz="1200" u="none" cap="none" strike="noStrike">
                          <a:solidFill>
                            <a:schemeClr val="dk2"/>
                          </a:solidFill>
                          <a:latin typeface="Montserrat"/>
                          <a:ea typeface="Montserrat"/>
                          <a:cs typeface="Montserrat"/>
                          <a:sym typeface="Montserrat"/>
                        </a:rPr>
                        <a:t>). Notación preferida.</a:t>
                      </a:r>
                      <a:endParaRPr b="0" sz="1200" u="none" cap="none" strike="noStrike">
                        <a:solidFill>
                          <a:schemeClr val="dk2"/>
                        </a:solidFill>
                        <a:latin typeface="Arial"/>
                        <a:ea typeface="Arial"/>
                        <a:cs typeface="Arial"/>
                        <a:sym typeface="Arial"/>
                      </a:endParaRPr>
                    </a:p>
                  </a:txBody>
                  <a:tcPr marT="45725" marB="45725" marR="75950" marL="7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87" name="Google Shape;187;p7"/>
          <p:cNvSpPr/>
          <p:nvPr/>
        </p:nvSpPr>
        <p:spPr>
          <a:xfrm>
            <a:off x="1090800" y="3102775"/>
            <a:ext cx="7096200" cy="1412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5F6167"/>
              </a:buClr>
              <a:buSzPts val="1400"/>
              <a:buFont typeface="Consolas"/>
              <a:buNone/>
            </a:pPr>
            <a:r>
              <a:rPr b="0" i="0" lang="es" sz="1200" u="none" cap="none" strike="noStrike">
                <a:solidFill>
                  <a:srgbClr val="5F6167"/>
                </a:solidFill>
                <a:latin typeface="Consolas"/>
                <a:ea typeface="Consolas"/>
                <a:cs typeface="Consolas"/>
                <a:sym typeface="Consolas"/>
              </a:rPr>
              <a:t>// Definición mediante un constructor (forma tradicional)</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array</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new</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Array</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"c"</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s" sz="1200" u="none" cap="none" strike="noStrike">
                <a:solidFill>
                  <a:srgbClr val="000000"/>
                </a:solidFill>
                <a:latin typeface="Arial"/>
                <a:ea typeface="Arial"/>
                <a:cs typeface="Arial"/>
                <a:sym typeface="Arial"/>
              </a:rPr>
            </a:br>
            <a:r>
              <a:rPr b="0" i="0" lang="es" sz="1200" u="none" cap="none" strike="noStrike">
                <a:solidFill>
                  <a:srgbClr val="5F6167"/>
                </a:solidFill>
                <a:latin typeface="Consolas"/>
                <a:ea typeface="Consolas"/>
                <a:cs typeface="Consolas"/>
                <a:sym typeface="Consolas"/>
              </a:rPr>
              <a:t>// Mediante la enumeración de sus elementos (forma preferida)</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array</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"c"</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Array con 3 elementos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empty</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 </a:t>
            </a:r>
            <a:r>
              <a:rPr b="0" i="0" lang="es" sz="1200" u="none" cap="none" strike="noStrike">
                <a:solidFill>
                  <a:srgbClr val="5F6167"/>
                </a:solidFill>
                <a:latin typeface="Consolas"/>
                <a:ea typeface="Consolas"/>
                <a:cs typeface="Consolas"/>
                <a:sym typeface="Consolas"/>
              </a:rPr>
              <a:t>// Array vacío (0 elementos)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mixto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true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Array mixto (string, number, boolean)</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Array | Acceso a elementos</a:t>
            </a:r>
            <a:endParaRPr/>
          </a:p>
        </p:txBody>
      </p:sp>
      <p:sp>
        <p:nvSpPr>
          <p:cNvPr id="193" name="Google Shape;193;p8"/>
          <p:cNvSpPr txBox="1"/>
          <p:nvPr>
            <p:ph idx="1" type="body"/>
          </p:nvPr>
        </p:nvSpPr>
        <p:spPr>
          <a:xfrm>
            <a:off x="4233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Las posiciones de un array se numeran a partir de 0 (cero). Cuando usamos array[0] estamos haciendo referencia a la posición 0 del array cuyo contenido, en este caso, es la letra “a”:</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SzPts val="1800"/>
              <a:buNone/>
            </a:pPr>
            <a:r>
              <a:t/>
            </a:r>
            <a:endParaRPr sz="1650"/>
          </a:p>
        </p:txBody>
      </p:sp>
      <p:sp>
        <p:nvSpPr>
          <p:cNvPr id="194" name="Google Shape;194;p8"/>
          <p:cNvSpPr/>
          <p:nvPr/>
        </p:nvSpPr>
        <p:spPr>
          <a:xfrm>
            <a:off x="1615025" y="2480375"/>
            <a:ext cx="3984000" cy="10305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array</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"c"</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s" sz="1200" u="none" cap="none" strike="noStrike">
                <a:solidFill>
                  <a:srgbClr val="000000"/>
                </a:solidFill>
                <a:latin typeface="Arial"/>
                <a:ea typeface="Arial"/>
                <a:cs typeface="Arial"/>
                <a:sym typeface="Arial"/>
              </a:rPr>
            </a:b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array</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'a'</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array</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2</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'c'</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array</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undefined</a:t>
            </a:r>
            <a:endParaRPr b="0" i="0" sz="1200" u="none" cap="none" strike="noStrike">
              <a:solidFill>
                <a:srgbClr val="000000"/>
              </a:solidFill>
              <a:latin typeface="Arial"/>
              <a:ea typeface="Arial"/>
              <a:cs typeface="Arial"/>
              <a:sym typeface="Arial"/>
            </a:endParaRPr>
          </a:p>
        </p:txBody>
      </p:sp>
      <p:pic>
        <p:nvPicPr>
          <p:cNvPr id="195" name="Google Shape;195;p8"/>
          <p:cNvPicPr preferRelativeResize="0"/>
          <p:nvPr/>
        </p:nvPicPr>
        <p:blipFill rotWithShape="1">
          <a:blip r:embed="rId3">
            <a:alphaModFix/>
          </a:blip>
          <a:srcRect b="24800" l="0" r="0" t="0"/>
          <a:stretch/>
        </p:blipFill>
        <p:spPr>
          <a:xfrm>
            <a:off x="5643425" y="2480349"/>
            <a:ext cx="1928700" cy="1030550"/>
          </a:xfrm>
          <a:prstGeom prst="rect">
            <a:avLst/>
          </a:prstGeom>
          <a:noFill/>
          <a:ln>
            <a:noFill/>
          </a:ln>
        </p:spPr>
      </p:pic>
      <p:sp>
        <p:nvSpPr>
          <p:cNvPr id="196" name="Google Shape;196;p8"/>
          <p:cNvSpPr txBox="1"/>
          <p:nvPr/>
        </p:nvSpPr>
        <p:spPr>
          <a:xfrm>
            <a:off x="432000" y="3718650"/>
            <a:ext cx="82800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601"/>
              </a:spcBef>
              <a:spcAft>
                <a:spcPts val="0"/>
              </a:spcAft>
              <a:buClr>
                <a:srgbClr val="000000"/>
              </a:buClr>
              <a:buSzPts val="1650"/>
              <a:buFont typeface="Arial"/>
              <a:buNone/>
            </a:pPr>
            <a:r>
              <a:rPr b="1" i="0" lang="es" sz="1650" u="none" cap="none" strike="noStrike">
                <a:solidFill>
                  <a:schemeClr val="dk2"/>
                </a:solidFill>
                <a:latin typeface="Montserrat"/>
                <a:ea typeface="Montserrat"/>
                <a:cs typeface="Montserrat"/>
                <a:sym typeface="Montserrat"/>
              </a:rPr>
              <a:t>array[5] </a:t>
            </a:r>
            <a:r>
              <a:rPr b="0" i="0" lang="es" sz="1650" u="none" cap="none" strike="noStrike">
                <a:solidFill>
                  <a:schemeClr val="dk2"/>
                </a:solidFill>
                <a:latin typeface="Montserrat"/>
                <a:ea typeface="Montserrat"/>
                <a:cs typeface="Montserrat"/>
                <a:sym typeface="Montserrat"/>
              </a:rPr>
              <a:t>hace referencia a una posición que </a:t>
            </a:r>
            <a:r>
              <a:rPr b="1" i="0" lang="es" sz="1650" u="none" cap="none" strike="noStrike">
                <a:solidFill>
                  <a:schemeClr val="dk2"/>
                </a:solidFill>
                <a:latin typeface="Montserrat"/>
                <a:ea typeface="Montserrat"/>
                <a:cs typeface="Montserrat"/>
                <a:sym typeface="Montserrat"/>
              </a:rPr>
              <a:t>no existe</a:t>
            </a:r>
            <a:r>
              <a:rPr b="0" i="0" lang="es" sz="1650" u="none" cap="none" strike="noStrike">
                <a:solidFill>
                  <a:schemeClr val="dk2"/>
                </a:solidFill>
                <a:latin typeface="Montserrat"/>
                <a:ea typeface="Montserrat"/>
                <a:cs typeface="Montserrat"/>
                <a:sym typeface="Montserrat"/>
              </a:rPr>
              <a:t>, dado que el array tiene solamente 3 posiciones, con índices respectivos iguales a 0, 1 y 2.</a:t>
            </a:r>
            <a:endParaRPr b="0" i="0" sz="1650" u="none" cap="none" strike="noStrike">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Array | .length</a:t>
            </a:r>
            <a:endParaRPr/>
          </a:p>
        </p:txBody>
      </p:sp>
      <p:sp>
        <p:nvSpPr>
          <p:cNvPr id="202" name="Google Shape;202;p9"/>
          <p:cNvSpPr txBox="1"/>
          <p:nvPr>
            <p:ph idx="1" type="body"/>
          </p:nvPr>
        </p:nvSpPr>
        <p:spPr>
          <a:xfrm>
            <a:off x="423300" y="12845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s" sz="1650"/>
              <a:t>.length</a:t>
            </a:r>
            <a:r>
              <a:rPr lang="es" sz="1650"/>
              <a:t> es un método que devuelve la cantidad de elementos que posee un array:</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203" name="Google Shape;203;p9"/>
          <p:cNvSpPr/>
          <p:nvPr/>
        </p:nvSpPr>
        <p:spPr>
          <a:xfrm>
            <a:off x="1571875" y="1970594"/>
            <a:ext cx="3984000" cy="605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74DED"/>
              </a:buClr>
              <a:buSzPts val="1400"/>
              <a:buFont typeface="Consolas"/>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array</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"c"</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39C12"/>
              </a:buClr>
              <a:buSzPts val="1400"/>
              <a:buFont typeface="Consolas"/>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array</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length</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3</a:t>
            </a:r>
            <a:endParaRPr b="0" i="0" sz="1200" u="none" cap="none" strike="noStrike">
              <a:solidFill>
                <a:srgbClr val="000000"/>
              </a:solidFill>
              <a:latin typeface="Arial"/>
              <a:ea typeface="Arial"/>
              <a:cs typeface="Arial"/>
              <a:sym typeface="Arial"/>
            </a:endParaRPr>
          </a:p>
        </p:txBody>
      </p:sp>
      <p:pic>
        <p:nvPicPr>
          <p:cNvPr id="204" name="Google Shape;204;p9"/>
          <p:cNvPicPr preferRelativeResize="0"/>
          <p:nvPr/>
        </p:nvPicPr>
        <p:blipFill rotWithShape="1">
          <a:blip r:embed="rId3">
            <a:alphaModFix/>
          </a:blip>
          <a:srcRect b="0" l="0" r="0" t="74911"/>
          <a:stretch/>
        </p:blipFill>
        <p:spPr>
          <a:xfrm>
            <a:off x="5555875" y="2101235"/>
            <a:ext cx="1928700" cy="343825"/>
          </a:xfrm>
          <a:prstGeom prst="rect">
            <a:avLst/>
          </a:prstGeom>
          <a:noFill/>
          <a:ln>
            <a:noFill/>
          </a:ln>
        </p:spPr>
      </p:pic>
      <p:sp>
        <p:nvSpPr>
          <p:cNvPr id="205" name="Google Shape;205;p9"/>
          <p:cNvSpPr txBox="1"/>
          <p:nvPr/>
        </p:nvSpPr>
        <p:spPr>
          <a:xfrm>
            <a:off x="432025" y="2629250"/>
            <a:ext cx="8280000" cy="43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601"/>
              </a:spcBef>
              <a:spcAft>
                <a:spcPts val="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Para acceder al último elemento del array utilizamos:</a:t>
            </a:r>
            <a:endParaRPr b="0" i="0" sz="1650" u="none" cap="none" strike="noStrike">
              <a:solidFill>
                <a:schemeClr val="dk2"/>
              </a:solidFill>
              <a:latin typeface="Montserrat"/>
              <a:ea typeface="Montserrat"/>
              <a:cs typeface="Montserrat"/>
              <a:sym typeface="Montserrat"/>
            </a:endParaRPr>
          </a:p>
        </p:txBody>
      </p:sp>
      <p:sp>
        <p:nvSpPr>
          <p:cNvPr id="206" name="Google Shape;206;p9"/>
          <p:cNvSpPr/>
          <p:nvPr/>
        </p:nvSpPr>
        <p:spPr>
          <a:xfrm>
            <a:off x="2092525" y="3228113"/>
            <a:ext cx="4959000" cy="343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35714"/>
              </a:lnSpc>
              <a:spcBef>
                <a:spcPts val="0"/>
              </a:spcBef>
              <a:spcAft>
                <a:spcPts val="0"/>
              </a:spcAft>
              <a:buClr>
                <a:schemeClr val="dk1"/>
              </a:buClr>
              <a:buSzPts val="1100"/>
              <a:buFont typeface="Arial"/>
              <a:buNone/>
            </a:pPr>
            <a:r>
              <a:rPr b="0" i="0" lang="es" sz="1200" u="none" cap="none" strike="noStrike">
                <a:solidFill>
                  <a:srgbClr val="C74DED"/>
                </a:solidFill>
                <a:latin typeface="Consolas"/>
                <a:ea typeface="Consolas"/>
                <a:cs typeface="Consolas"/>
                <a:sym typeface="Consolas"/>
              </a:rPr>
              <a:t>let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ultimo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nombreArray</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nombreArray</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length</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C74DED"/>
              </a:solidFill>
              <a:latin typeface="Consolas"/>
              <a:ea typeface="Consolas"/>
              <a:cs typeface="Consolas"/>
              <a:sym typeface="Consolas"/>
            </a:endParaRPr>
          </a:p>
        </p:txBody>
      </p:sp>
      <p:sp>
        <p:nvSpPr>
          <p:cNvPr id="207" name="Google Shape;207;p9"/>
          <p:cNvSpPr txBox="1"/>
          <p:nvPr/>
        </p:nvSpPr>
        <p:spPr>
          <a:xfrm>
            <a:off x="432025" y="3732175"/>
            <a:ext cx="83829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601"/>
              </a:spcBef>
              <a:spcAft>
                <a:spcPts val="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Debemos restar 1 al valor devuelto por </a:t>
            </a:r>
            <a:r>
              <a:rPr b="1" i="0" lang="es" sz="1650" u="none" cap="none" strike="noStrike">
                <a:solidFill>
                  <a:schemeClr val="dk2"/>
                </a:solidFill>
                <a:latin typeface="Montserrat"/>
                <a:ea typeface="Montserrat"/>
                <a:cs typeface="Montserrat"/>
                <a:sym typeface="Montserrat"/>
              </a:rPr>
              <a:t>.length</a:t>
            </a:r>
            <a:r>
              <a:rPr b="0" i="0" lang="es" sz="1650" u="none" cap="none" strike="noStrike">
                <a:solidFill>
                  <a:schemeClr val="dk2"/>
                </a:solidFill>
                <a:latin typeface="Montserrat"/>
                <a:ea typeface="Montserrat"/>
                <a:cs typeface="Montserrat"/>
                <a:sym typeface="Montserrat"/>
              </a:rPr>
              <a:t> por que los valores de los índices del arreglo comienzan en </a:t>
            </a:r>
            <a:r>
              <a:rPr b="1" i="0" lang="es" sz="1650" u="none" cap="none" strike="noStrike">
                <a:solidFill>
                  <a:schemeClr val="dk2"/>
                </a:solidFill>
                <a:latin typeface="Montserrat"/>
                <a:ea typeface="Montserrat"/>
                <a:cs typeface="Montserrat"/>
                <a:sym typeface="Montserrat"/>
              </a:rPr>
              <a:t>cero</a:t>
            </a:r>
            <a:r>
              <a:rPr b="0" i="0" lang="es" sz="1650" u="none" cap="none" strike="noStrike">
                <a:solidFill>
                  <a:schemeClr val="dk2"/>
                </a:solidFill>
                <a:latin typeface="Montserrat"/>
                <a:ea typeface="Montserrat"/>
                <a:cs typeface="Montserrat"/>
                <a:sym typeface="Montserrat"/>
              </a:rPr>
              <a:t>. </a:t>
            </a:r>
            <a:endParaRPr b="0" i="0" sz="1650" u="none" cap="none" strike="noStrike">
              <a:solidFill>
                <a:schemeClr val="dk2"/>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