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Montserrat SemiBold"/>
      <p:regular r:id="rId19"/>
      <p:bold r:id="rId20"/>
      <p:italic r:id="rId21"/>
      <p:boldItalic r:id="rId22"/>
    </p:embeddedFont>
    <p:embeddedFont>
      <p:font typeface="Montserrat"/>
      <p:regular r:id="rId23"/>
      <p:bold r:id="rId24"/>
      <p:italic r:id="rId25"/>
      <p:boldItalic r:id="rId26"/>
    </p:embeddedFont>
    <p:embeddedFont>
      <p:font typeface="Montserrat Medium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73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31" roundtripDataSignature="AMtx7mhmxty6tlCSsBSVDlUsfy0bQvLlA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737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SemiBold-bold.fntdata"/><Relationship Id="rId22" Type="http://schemas.openxmlformats.org/officeDocument/2006/relationships/font" Target="fonts/MontserratSemiBold-boldItalic.fntdata"/><Relationship Id="rId21" Type="http://schemas.openxmlformats.org/officeDocument/2006/relationships/font" Target="fonts/MontserratSemiBold-italic.fntdata"/><Relationship Id="rId24" Type="http://schemas.openxmlformats.org/officeDocument/2006/relationships/font" Target="fonts/Montserrat-bold.fntdata"/><Relationship Id="rId23" Type="http://schemas.openxmlformats.org/officeDocument/2006/relationships/font" Target="fonts/Montserra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boldItalic.fntdata"/><Relationship Id="rId25" Type="http://schemas.openxmlformats.org/officeDocument/2006/relationships/font" Target="fonts/Montserrat-italic.fntdata"/><Relationship Id="rId28" Type="http://schemas.openxmlformats.org/officeDocument/2006/relationships/font" Target="fonts/MontserratMedium-bold.fntdata"/><Relationship Id="rId27" Type="http://schemas.openxmlformats.org/officeDocument/2006/relationships/font" Target="fonts/MontserratMedium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Medium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customschemas.google.com/relationships/presentationmetadata" Target="metadata"/><Relationship Id="rId30" Type="http://schemas.openxmlformats.org/officeDocument/2006/relationships/font" Target="fonts/MontserratMedium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MontserratSemiBold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•"/>
            </a:pPr>
            <a:br>
              <a:rPr lang="es-AR" sz="3200"/>
            </a:br>
            <a:endParaRPr b="0" i="0" sz="3200">
              <a:solidFill>
                <a:srgbClr val="58595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AR"/>
              <a:t>Comentar buenas prácticas a la hora del manejo de excepciones.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AR"/>
              <a:t>No utilizar un except sin tipo de excepción, no hace falta importar las excepciones definidas en el built-in, solo capturas excepciones en los métodos que sea necesario, no “tapar” errores capturando excepciones, loguear errores inesperados, etc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3200">
              <a:solidFill>
                <a:srgbClr val="58595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•"/>
            </a:pPr>
            <a:br>
              <a:rPr lang="es-AR" sz="3200"/>
            </a:br>
            <a:endParaRPr b="0" i="0" sz="3200">
              <a:solidFill>
                <a:srgbClr val="58595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•"/>
            </a:pPr>
            <a:br>
              <a:rPr lang="es-AR" sz="3200"/>
            </a:br>
            <a:endParaRPr b="0" i="0" sz="3200">
              <a:solidFill>
                <a:srgbClr val="58595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6.png"/><Relationship Id="rId3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0.png"/><Relationship Id="rId4" Type="http://schemas.openxmlformats.org/officeDocument/2006/relationships/image" Target="../media/image26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2.png"/><Relationship Id="rId4" Type="http://schemas.openxmlformats.org/officeDocument/2006/relationships/image" Target="../media/image17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0.png"/><Relationship Id="rId4" Type="http://schemas.openxmlformats.org/officeDocument/2006/relationships/image" Target="../media/image26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1.png"/><Relationship Id="rId4" Type="http://schemas.openxmlformats.org/officeDocument/2006/relationships/image" Target="../media/image26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2.png"/><Relationship Id="rId4" Type="http://schemas.openxmlformats.org/officeDocument/2006/relationships/image" Target="../media/image17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6.png"/><Relationship Id="rId4" Type="http://schemas.openxmlformats.org/officeDocument/2006/relationships/image" Target="../media/image10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/>
          <p:nvPr>
            <p:ph type="title"/>
          </p:nvPr>
        </p:nvSpPr>
        <p:spPr>
          <a:xfrm>
            <a:off x="3335100" y="1617575"/>
            <a:ext cx="5497200" cy="13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 b="1" sz="37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pic>
        <p:nvPicPr>
          <p:cNvPr id="11" name="Google Shape;11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290050"/>
            <a:ext cx="3040999" cy="207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22877" y="4573625"/>
            <a:ext cx="741498" cy="399274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15"/>
          <p:cNvSpPr txBox="1"/>
          <p:nvPr/>
        </p:nvSpPr>
        <p:spPr>
          <a:xfrm>
            <a:off x="3326000" y="3062475"/>
            <a:ext cx="553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4" name="Google Shape;14;p15"/>
          <p:cNvSpPr txBox="1"/>
          <p:nvPr>
            <p:ph idx="1" type="subTitle"/>
          </p:nvPr>
        </p:nvSpPr>
        <p:spPr>
          <a:xfrm>
            <a:off x="3335025" y="2986525"/>
            <a:ext cx="55344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" name="Google Shape;15;p15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" name="Google Shape;16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con título y subtítulo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6"/>
          <p:cNvSpPr/>
          <p:nvPr/>
        </p:nvSpPr>
        <p:spPr>
          <a:xfrm>
            <a:off x="-13650" y="432892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16"/>
          <p:cNvSpPr txBox="1"/>
          <p:nvPr>
            <p:ph type="ctrTitle"/>
          </p:nvPr>
        </p:nvSpPr>
        <p:spPr>
          <a:xfrm>
            <a:off x="311700" y="1226800"/>
            <a:ext cx="8520600" cy="157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4900"/>
              <a:buFont typeface="Montserrat"/>
              <a:buNone/>
              <a:defRPr b="1" sz="49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0" name="Google Shape;20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pic>
        <p:nvPicPr>
          <p:cNvPr id="21" name="Google Shape;21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16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" name="Google Shape;2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5413">
          <p15:clr>
            <a:srgbClr val="FA7B17"/>
          </p15:clr>
        </p15:guide>
        <p15:guide id="2" pos="347">
          <p15:clr>
            <a:srgbClr val="FA7B17"/>
          </p15:clr>
        </p15:guide>
        <p15:guide id="3" orient="horz" pos="2778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ase 2 - 37">
  <p:cSld name="Clase 2 - 37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7"/>
          <p:cNvSpPr/>
          <p:nvPr/>
        </p:nvSpPr>
        <p:spPr>
          <a:xfrm>
            <a:off x="212425" y="1172325"/>
            <a:ext cx="8636100" cy="436800"/>
          </a:xfrm>
          <a:prstGeom prst="chevron">
            <a:avLst>
              <a:gd fmla="val 50000" name="adj"/>
            </a:avLst>
          </a:prstGeom>
          <a:solidFill>
            <a:srgbClr val="7685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7"/>
          <p:cNvSpPr/>
          <p:nvPr/>
        </p:nvSpPr>
        <p:spPr>
          <a:xfrm>
            <a:off x="1987913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7"/>
          <p:cNvSpPr/>
          <p:nvPr/>
        </p:nvSpPr>
        <p:spPr>
          <a:xfrm>
            <a:off x="5467428" y="8084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7"/>
          <p:cNvSpPr txBox="1"/>
          <p:nvPr/>
        </p:nvSpPr>
        <p:spPr>
          <a:xfrm>
            <a:off x="4856778" y="2150250"/>
            <a:ext cx="2397900" cy="212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7"/>
          <p:cNvSpPr txBox="1"/>
          <p:nvPr>
            <p:ph type="title"/>
          </p:nvPr>
        </p:nvSpPr>
        <p:spPr>
          <a:xfrm>
            <a:off x="2018588" y="1159375"/>
            <a:ext cx="109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31" name="Google Shape;31;p17"/>
          <p:cNvSpPr txBox="1"/>
          <p:nvPr>
            <p:ph idx="2" type="title"/>
          </p:nvPr>
        </p:nvSpPr>
        <p:spPr>
          <a:xfrm>
            <a:off x="5599878" y="1159388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32" name="Google Shape;32;p17"/>
          <p:cNvSpPr txBox="1"/>
          <p:nvPr>
            <p:ph idx="3" type="title"/>
          </p:nvPr>
        </p:nvSpPr>
        <p:spPr>
          <a:xfrm>
            <a:off x="4852903" y="2159925"/>
            <a:ext cx="2397900" cy="21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3" name="Google Shape;33;p17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" name="Google Shape;34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17"/>
          <p:cNvSpPr txBox="1"/>
          <p:nvPr/>
        </p:nvSpPr>
        <p:spPr>
          <a:xfrm>
            <a:off x="1411938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7"/>
          <p:cNvSpPr txBox="1"/>
          <p:nvPr>
            <p:ph idx="4" type="title"/>
          </p:nvPr>
        </p:nvSpPr>
        <p:spPr>
          <a:xfrm>
            <a:off x="1411938" y="2159925"/>
            <a:ext cx="2397900" cy="21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38" name="Google Shape;38;p17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832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cepto destacado y explicación">
  <p:cSld name="TITLE_1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8"/>
          <p:cNvSpPr/>
          <p:nvPr/>
        </p:nvSpPr>
        <p:spPr>
          <a:xfrm>
            <a:off x="-27250" y="-18175"/>
            <a:ext cx="9171300" cy="51618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8"/>
          <p:cNvSpPr txBox="1"/>
          <p:nvPr>
            <p:ph type="ctrTitle"/>
          </p:nvPr>
        </p:nvSpPr>
        <p:spPr>
          <a:xfrm>
            <a:off x="550375" y="7600"/>
            <a:ext cx="8043300" cy="157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b="1"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2" name="Google Shape;42;p18"/>
          <p:cNvSpPr txBox="1"/>
          <p:nvPr>
            <p:ph idx="1" type="subTitle"/>
          </p:nvPr>
        </p:nvSpPr>
        <p:spPr>
          <a:xfrm>
            <a:off x="550375" y="1614925"/>
            <a:ext cx="8043300" cy="26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Montserrat Medium"/>
              <a:buNone/>
              <a:defRPr sz="17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pic>
        <p:nvPicPr>
          <p:cNvPr id="43" name="Google Shape;43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Google Shape;4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5413">
          <p15:clr>
            <a:srgbClr val="FA7B17"/>
          </p15:clr>
        </p15:guide>
        <p15:guide id="2" pos="347">
          <p15:clr>
            <a:srgbClr val="FA7B17"/>
          </p15:clr>
        </p15:guide>
        <p15:guide id="3" orient="horz" pos="2778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 poin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9"/>
          <p:cNvSpPr/>
          <p:nvPr/>
        </p:nvSpPr>
        <p:spPr>
          <a:xfrm>
            <a:off x="-27250" y="-18175"/>
            <a:ext cx="9171300" cy="51618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9"/>
          <p:cNvSpPr txBox="1"/>
          <p:nvPr>
            <p:ph type="title"/>
          </p:nvPr>
        </p:nvSpPr>
        <p:spPr>
          <a:xfrm>
            <a:off x="490250" y="450150"/>
            <a:ext cx="8061000" cy="376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4000"/>
              <a:buFont typeface="Montserrat"/>
              <a:buNone/>
              <a:defRPr b="1" sz="40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9" name="Google Shape;4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pic>
        <p:nvPicPr>
          <p:cNvPr id="50" name="Google Shape;50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5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0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20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6" name="Google Shape;56;p2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7" name="Google Shape;57;p2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id="58" name="Google Shape;58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20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portante o recordatorio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/>
          <p:nvPr/>
        </p:nvSpPr>
        <p:spPr>
          <a:xfrm>
            <a:off x="-13650" y="-577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3" name="Google Shape;63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10675" y="-260761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738"/>
            <a:ext cx="1163080" cy="792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26135" y="164938"/>
            <a:ext cx="1091725" cy="4971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21"/>
          <p:cNvSpPr txBox="1"/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700"/>
              <a:buFont typeface="Montserrat"/>
              <a:buNone/>
              <a:defRPr b="1" sz="37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"/>
          <p:cNvSpPr txBox="1"/>
          <p:nvPr>
            <p:ph type="title"/>
          </p:nvPr>
        </p:nvSpPr>
        <p:spPr>
          <a:xfrm>
            <a:off x="3246324" y="1706351"/>
            <a:ext cx="5497200" cy="13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s-AR"/>
              <a:t>DJANGO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s-AR"/>
              <a:t>Reunión 6</a:t>
            </a:r>
            <a:endParaRPr/>
          </a:p>
        </p:txBody>
      </p:sp>
      <p:sp>
        <p:nvSpPr>
          <p:cNvPr id="72" name="Google Shape;72;p1"/>
          <p:cNvSpPr txBox="1"/>
          <p:nvPr>
            <p:ph idx="1" type="subTitle"/>
          </p:nvPr>
        </p:nvSpPr>
        <p:spPr>
          <a:xfrm>
            <a:off x="3335025" y="2986525"/>
            <a:ext cx="55344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s-AR"/>
              <a:t>Python – Excepciones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0"/>
          <p:cNvSpPr txBox="1"/>
          <p:nvPr>
            <p:ph type="title"/>
          </p:nvPr>
        </p:nvSpPr>
        <p:spPr>
          <a:xfrm>
            <a:off x="267312" y="482015"/>
            <a:ext cx="7846879" cy="5095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-AR"/>
              <a:t>Aserciones</a:t>
            </a:r>
            <a:endParaRPr/>
          </a:p>
        </p:txBody>
      </p:sp>
      <p:pic>
        <p:nvPicPr>
          <p:cNvPr id="151" name="Google Shape;151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39488" y="1220733"/>
            <a:ext cx="5363323" cy="77163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2" name="Google Shape;152;p10"/>
          <p:cNvCxnSpPr/>
          <p:nvPr/>
        </p:nvCxnSpPr>
        <p:spPr>
          <a:xfrm flipH="1" rot="10800000">
            <a:off x="3517900" y="2044700"/>
            <a:ext cx="215900" cy="882650"/>
          </a:xfrm>
          <a:prstGeom prst="straightConnector1">
            <a:avLst/>
          </a:prstGeom>
          <a:noFill/>
          <a:ln cap="flat" cmpd="sng" w="9525">
            <a:solidFill>
              <a:srgbClr val="3B7FF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53" name="Google Shape;153;p10"/>
          <p:cNvSpPr txBox="1"/>
          <p:nvPr/>
        </p:nvSpPr>
        <p:spPr>
          <a:xfrm>
            <a:off x="1641226" y="2979684"/>
            <a:ext cx="509905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 el divisor es menor a 0 lanza la excepción </a:t>
            </a:r>
            <a:r>
              <a:rPr b="1" i="0" lang="es-A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AssertionError</a:t>
            </a:r>
            <a:r>
              <a:rPr b="0" i="0" lang="es-A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con el mensaje “Mandaron un número negativo”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1"/>
          <p:cNvSpPr txBox="1"/>
          <p:nvPr>
            <p:ph type="title"/>
          </p:nvPr>
        </p:nvSpPr>
        <p:spPr>
          <a:xfrm>
            <a:off x="462330" y="759900"/>
            <a:ext cx="8097300" cy="362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s-AR"/>
              <a:t>Buenas prácticas en el manejo de excepciones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2"/>
          <p:cNvSpPr txBox="1"/>
          <p:nvPr>
            <p:ph type="title"/>
          </p:nvPr>
        </p:nvSpPr>
        <p:spPr>
          <a:xfrm>
            <a:off x="462330" y="759900"/>
            <a:ext cx="8097300" cy="362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s-AR"/>
              <a:t>No te olvides de completar la asistencia y consultar dudas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3"/>
          <p:cNvSpPr txBox="1"/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s-AR"/>
              <a:t>Recordá: 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Montserrat SemiBold"/>
              <a:buChar char="●"/>
            </a:pPr>
            <a:r>
              <a:rPr b="0" lang="es-AR" sz="3200">
                <a:latin typeface="Montserrat SemiBold"/>
                <a:ea typeface="Montserrat SemiBold"/>
                <a:cs typeface="Montserrat SemiBold"/>
                <a:sym typeface="Montserrat SemiBold"/>
              </a:rPr>
              <a:t>Revisar la Cartelera de Novedades.</a:t>
            </a:r>
            <a:endParaRPr b="0" sz="32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431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Montserrat SemiBold"/>
              <a:buChar char="●"/>
            </a:pPr>
            <a:r>
              <a:rPr b="0" lang="es-AR" sz="3200">
                <a:latin typeface="Montserrat SemiBold"/>
                <a:ea typeface="Montserrat SemiBold"/>
                <a:cs typeface="Montserrat SemiBold"/>
                <a:sym typeface="Montserrat SemiBold"/>
              </a:rPr>
              <a:t>Hacer tus consultas en el Foro.</a:t>
            </a:r>
            <a:endParaRPr b="0" sz="32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t/>
            </a:r>
            <a:endParaRPr sz="32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s-AR" sz="3200"/>
              <a:t>TODO EN EL AULA VIRTUAL</a:t>
            </a:r>
            <a:endParaRPr sz="3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"/>
          <p:cNvSpPr txBox="1"/>
          <p:nvPr>
            <p:ph type="ctrTitle"/>
          </p:nvPr>
        </p:nvSpPr>
        <p:spPr>
          <a:xfrm>
            <a:off x="311700" y="1226800"/>
            <a:ext cx="8520600" cy="157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/>
              <a:t>Les damos la bienvenida</a:t>
            </a:r>
            <a:endParaRPr/>
          </a:p>
        </p:txBody>
      </p:sp>
      <p:sp>
        <p:nvSpPr>
          <p:cNvPr id="78" name="Google Shape;78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s-AR"/>
              <a:t>Vamos a comenzar a grabar la clase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"/>
          <p:cNvSpPr txBox="1"/>
          <p:nvPr>
            <p:ph type="title"/>
          </p:nvPr>
        </p:nvSpPr>
        <p:spPr>
          <a:xfrm>
            <a:off x="2072698" y="1161921"/>
            <a:ext cx="109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-AR"/>
              <a:t>Reunión 05</a:t>
            </a:r>
            <a:endParaRPr/>
          </a:p>
        </p:txBody>
      </p:sp>
      <p:sp>
        <p:nvSpPr>
          <p:cNvPr id="84" name="Google Shape;84;p3"/>
          <p:cNvSpPr txBox="1"/>
          <p:nvPr>
            <p:ph idx="2" type="title"/>
          </p:nvPr>
        </p:nvSpPr>
        <p:spPr>
          <a:xfrm>
            <a:off x="5616686" y="1187769"/>
            <a:ext cx="935034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-AR"/>
              <a:t>Reunión 06</a:t>
            </a:r>
            <a:endParaRPr/>
          </a:p>
        </p:txBody>
      </p:sp>
      <p:sp>
        <p:nvSpPr>
          <p:cNvPr id="85" name="Google Shape;85;p3"/>
          <p:cNvSpPr txBox="1"/>
          <p:nvPr>
            <p:ph idx="4" type="title"/>
          </p:nvPr>
        </p:nvSpPr>
        <p:spPr>
          <a:xfrm>
            <a:off x="1419597" y="2142014"/>
            <a:ext cx="2397900" cy="21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AR"/>
              <a:t>Python – Herencia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/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s-AR"/>
              <a:t>Clases y objetos, constructores, variables de instancia y de clase	</a:t>
            </a:r>
            <a:endParaRPr/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s-AR"/>
              <a:t>Visibilidad de atributos (público y privado)	</a:t>
            </a:r>
            <a:endParaRPr/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s-AR"/>
              <a:t>Generalización, herencia simple y múltiple</a:t>
            </a:r>
            <a:endParaRPr/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s-AR"/>
              <a:t>Polimorfismo</a:t>
            </a:r>
            <a:endParaRPr/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s-AR"/>
              <a:t>Clase abstractas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/>
          </a:p>
        </p:txBody>
      </p:sp>
      <p:sp>
        <p:nvSpPr>
          <p:cNvPr id="86" name="Google Shape;86;p3"/>
          <p:cNvSpPr txBox="1"/>
          <p:nvPr/>
        </p:nvSpPr>
        <p:spPr>
          <a:xfrm>
            <a:off x="4885253" y="2142014"/>
            <a:ext cx="2397900" cy="21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-AR" sz="1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Python – Excepciones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Char char="●"/>
            </a:pPr>
            <a:r>
              <a:rPr b="0" i="0" lang="es-AR" sz="1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Manejo de excepciones</a:t>
            </a:r>
            <a:endParaRPr/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Char char="●"/>
            </a:pPr>
            <a:r>
              <a:rPr b="0" i="0" lang="es-AR" sz="1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Árbol de herencia de las excepciones</a:t>
            </a:r>
            <a:endParaRPr/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Char char="●"/>
            </a:pPr>
            <a:r>
              <a:rPr b="0" i="0" lang="es-AR" sz="1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Excepciones personalizadas</a:t>
            </a:r>
            <a:endParaRPr/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Char char="●"/>
            </a:pPr>
            <a:r>
              <a:rPr b="0" i="0" lang="es-AR" sz="1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Lanzando excepciones</a:t>
            </a:r>
            <a:endParaRPr/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Char char="●"/>
            </a:pPr>
            <a:r>
              <a:rPr b="0" i="0" lang="es-AR" sz="1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Buenas prácticas en el manejo de excepciones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"/>
          <p:cNvSpPr txBox="1"/>
          <p:nvPr>
            <p:ph type="ctrTitle"/>
          </p:nvPr>
        </p:nvSpPr>
        <p:spPr>
          <a:xfrm>
            <a:off x="550375" y="7600"/>
            <a:ext cx="8043300" cy="90663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s-AR"/>
              <a:t>¿Qué es una Excepción?</a:t>
            </a:r>
            <a:endParaRPr/>
          </a:p>
        </p:txBody>
      </p:sp>
      <p:sp>
        <p:nvSpPr>
          <p:cNvPr id="92" name="Google Shape;92;p4"/>
          <p:cNvSpPr txBox="1"/>
          <p:nvPr>
            <p:ph idx="1" type="subTitle"/>
          </p:nvPr>
        </p:nvSpPr>
        <p:spPr>
          <a:xfrm>
            <a:off x="954316" y="3452423"/>
            <a:ext cx="8043300" cy="117204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es-AR" sz="18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Hasta que es capturada en alguna función que ha hecho la llamada. Si en toda la «pila» de llamadas no existe un control de la excepción </a:t>
            </a:r>
            <a:r>
              <a:rPr lang="es-AR"/>
              <a:t>el programa se parará</a:t>
            </a:r>
            <a:endParaRPr/>
          </a:p>
        </p:txBody>
      </p:sp>
      <p:sp>
        <p:nvSpPr>
          <p:cNvPr id="93" name="Google Shape;93;p4"/>
          <p:cNvSpPr txBox="1"/>
          <p:nvPr/>
        </p:nvSpPr>
        <p:spPr>
          <a:xfrm>
            <a:off x="706448" y="957623"/>
            <a:ext cx="8112842" cy="141634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Montserrat Medium"/>
              <a:buNone/>
            </a:pPr>
            <a:r>
              <a:rPr b="0" i="0" lang="es-AR" sz="1700" u="none" cap="none" strike="noStrik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Los errores detectados durante la ejecución del programa se llaman EXCEPCIONES</a:t>
            </a:r>
            <a:endParaRPr b="1" i="0" sz="1700" u="none" cap="none" strike="noStrike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94" name="Google Shape;94;p4"/>
          <p:cNvSpPr/>
          <p:nvPr/>
        </p:nvSpPr>
        <p:spPr>
          <a:xfrm>
            <a:off x="4496539" y="2968670"/>
            <a:ext cx="381739" cy="445544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061B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4"/>
          <p:cNvSpPr txBox="1"/>
          <p:nvPr/>
        </p:nvSpPr>
        <p:spPr>
          <a:xfrm>
            <a:off x="1132643" y="2284130"/>
            <a:ext cx="768664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800" u="none" cap="none" strike="noStrik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Si una excepción ocurre en algún lugar de nuestro programa y no es capturada en ese punto, va subiendo (burbujeando)</a:t>
            </a:r>
            <a:endParaRPr/>
          </a:p>
        </p:txBody>
      </p:sp>
      <p:sp>
        <p:nvSpPr>
          <p:cNvPr id="96" name="Google Shape;96;p4"/>
          <p:cNvSpPr/>
          <p:nvPr/>
        </p:nvSpPr>
        <p:spPr>
          <a:xfrm>
            <a:off x="4496539" y="1762489"/>
            <a:ext cx="381739" cy="445544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061B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"/>
          <p:cNvSpPr txBox="1"/>
          <p:nvPr>
            <p:ph type="title"/>
          </p:nvPr>
        </p:nvSpPr>
        <p:spPr>
          <a:xfrm>
            <a:off x="490250" y="450150"/>
            <a:ext cx="8061000" cy="278132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s-AR"/>
              <a:t>Excepciones en Python</a:t>
            </a:r>
            <a:endParaRPr/>
          </a:p>
        </p:txBody>
      </p:sp>
      <p:pic>
        <p:nvPicPr>
          <p:cNvPr descr="Logo, icon&#10;&#10;Description automatically generated" id="102" name="Google Shape;10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46782" y="2474507"/>
            <a:ext cx="792476" cy="792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"/>
          <p:cNvSpPr/>
          <p:nvPr/>
        </p:nvSpPr>
        <p:spPr>
          <a:xfrm>
            <a:off x="1074196" y="386179"/>
            <a:ext cx="1944209" cy="488272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061B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try:</a:t>
            </a:r>
            <a:endParaRPr/>
          </a:p>
        </p:txBody>
      </p:sp>
      <p:sp>
        <p:nvSpPr>
          <p:cNvPr id="108" name="Google Shape;108;p6"/>
          <p:cNvSpPr/>
          <p:nvPr/>
        </p:nvSpPr>
        <p:spPr>
          <a:xfrm>
            <a:off x="1074194" y="1323334"/>
            <a:ext cx="1944209" cy="488272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061B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except:</a:t>
            </a:r>
            <a:endParaRPr/>
          </a:p>
        </p:txBody>
      </p:sp>
      <p:sp>
        <p:nvSpPr>
          <p:cNvPr id="109" name="Google Shape;109;p6"/>
          <p:cNvSpPr/>
          <p:nvPr/>
        </p:nvSpPr>
        <p:spPr>
          <a:xfrm>
            <a:off x="1074195" y="2312082"/>
            <a:ext cx="1944209" cy="488272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061B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else:</a:t>
            </a:r>
            <a:endParaRPr/>
          </a:p>
        </p:txBody>
      </p:sp>
      <p:sp>
        <p:nvSpPr>
          <p:cNvPr id="110" name="Google Shape;110;p6"/>
          <p:cNvSpPr/>
          <p:nvPr/>
        </p:nvSpPr>
        <p:spPr>
          <a:xfrm>
            <a:off x="1074194" y="3419015"/>
            <a:ext cx="1944209" cy="488272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061B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finally:</a:t>
            </a:r>
            <a:endParaRPr/>
          </a:p>
        </p:txBody>
      </p:sp>
      <p:sp>
        <p:nvSpPr>
          <p:cNvPr id="111" name="Google Shape;111;p6"/>
          <p:cNvSpPr txBox="1"/>
          <p:nvPr/>
        </p:nvSpPr>
        <p:spPr>
          <a:xfrm>
            <a:off x="3169327" y="857257"/>
            <a:ext cx="490047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Ejecutar este código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6"/>
          <p:cNvSpPr txBox="1"/>
          <p:nvPr/>
        </p:nvSpPr>
        <p:spPr>
          <a:xfrm>
            <a:off x="3169327" y="1811606"/>
            <a:ext cx="518456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Ejecutar este código solo </a:t>
            </a:r>
            <a:r>
              <a:rPr b="1" i="0" lang="es-A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b="0" i="0" lang="es-A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arriba ocurre alguna </a:t>
            </a:r>
            <a:r>
              <a:rPr b="1" i="0" lang="es-A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excepción</a:t>
            </a:r>
            <a:endParaRPr/>
          </a:p>
        </p:txBody>
      </p:sp>
      <p:sp>
        <p:nvSpPr>
          <p:cNvPr id="113" name="Google Shape;113;p6"/>
          <p:cNvSpPr txBox="1"/>
          <p:nvPr/>
        </p:nvSpPr>
        <p:spPr>
          <a:xfrm>
            <a:off x="3169327" y="2870229"/>
            <a:ext cx="474067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Ejecutar este código solo si </a:t>
            </a:r>
            <a:r>
              <a:rPr b="1" i="0" lang="es-A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r>
              <a:rPr b="0" i="0" lang="es-A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ocurre alguna </a:t>
            </a:r>
            <a:r>
              <a:rPr b="1" i="0" lang="es-A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excepción</a:t>
            </a:r>
            <a:endParaRPr/>
          </a:p>
        </p:txBody>
      </p:sp>
      <p:sp>
        <p:nvSpPr>
          <p:cNvPr id="114" name="Google Shape;114;p6"/>
          <p:cNvSpPr txBox="1"/>
          <p:nvPr/>
        </p:nvSpPr>
        <p:spPr>
          <a:xfrm>
            <a:off x="3169326" y="4043561"/>
            <a:ext cx="474067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Ejecutar </a:t>
            </a:r>
            <a:r>
              <a:rPr b="1" i="0" lang="es-A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SIEMPRE</a:t>
            </a:r>
            <a:r>
              <a:rPr b="0" i="0" lang="es-A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este código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"/>
          <p:cNvSpPr txBox="1"/>
          <p:nvPr>
            <p:ph type="title"/>
          </p:nvPr>
        </p:nvSpPr>
        <p:spPr>
          <a:xfrm>
            <a:off x="267312" y="482015"/>
            <a:ext cx="7846879" cy="5095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-AR"/>
              <a:t>Excepciones</a:t>
            </a:r>
            <a:endParaRPr/>
          </a:p>
        </p:txBody>
      </p:sp>
      <p:pic>
        <p:nvPicPr>
          <p:cNvPr id="120" name="Google Shape;12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56916" y="1100599"/>
            <a:ext cx="6030167" cy="3315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"/>
          <p:cNvSpPr txBox="1"/>
          <p:nvPr>
            <p:ph type="title"/>
          </p:nvPr>
        </p:nvSpPr>
        <p:spPr>
          <a:xfrm>
            <a:off x="267312" y="482015"/>
            <a:ext cx="7846879" cy="5095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-AR"/>
              <a:t>Herencia de excepciones</a:t>
            </a:r>
            <a:endParaRPr/>
          </a:p>
        </p:txBody>
      </p:sp>
      <p:pic>
        <p:nvPicPr>
          <p:cNvPr id="126" name="Google Shape;12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24232" y="647700"/>
            <a:ext cx="2302979" cy="3454468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8"/>
          <p:cNvSpPr/>
          <p:nvPr/>
        </p:nvSpPr>
        <p:spPr>
          <a:xfrm rot="5400000">
            <a:off x="7728871" y="2219359"/>
            <a:ext cx="191609" cy="31115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061B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8"/>
          <p:cNvSpPr txBox="1"/>
          <p:nvPr/>
        </p:nvSpPr>
        <p:spPr>
          <a:xfrm>
            <a:off x="8064500" y="2113324"/>
            <a:ext cx="9906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Solo son algunas</a:t>
            </a:r>
            <a:endParaRPr/>
          </a:p>
        </p:txBody>
      </p:sp>
      <p:sp>
        <p:nvSpPr>
          <p:cNvPr id="129" name="Google Shape;129;p8"/>
          <p:cNvSpPr txBox="1"/>
          <p:nvPr/>
        </p:nvSpPr>
        <p:spPr>
          <a:xfrm>
            <a:off x="1028919" y="1374660"/>
            <a:ext cx="2990850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Todas las excepciones en Python deben ser instancias de una clase que derive de BaseException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0" name="Google Shape;130;p8"/>
          <p:cNvCxnSpPr>
            <a:stCxn id="129" idx="3"/>
          </p:cNvCxnSpPr>
          <p:nvPr/>
        </p:nvCxnSpPr>
        <p:spPr>
          <a:xfrm flipH="1" rot="10800000">
            <a:off x="4019769" y="800192"/>
            <a:ext cx="1104600" cy="943800"/>
          </a:xfrm>
          <a:prstGeom prst="straightConnector1">
            <a:avLst/>
          </a:prstGeom>
          <a:noFill/>
          <a:ln cap="flat" cmpd="sng" w="9525">
            <a:solidFill>
              <a:srgbClr val="3B7FF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31" name="Google Shape;131;p8"/>
          <p:cNvSpPr txBox="1"/>
          <p:nvPr/>
        </p:nvSpPr>
        <p:spPr>
          <a:xfrm>
            <a:off x="336550" y="2749550"/>
            <a:ext cx="3543300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 se definen nuevas excepciones, se recomienda a los programadores derivar de Exception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2" name="Google Shape;132;p8"/>
          <p:cNvCxnSpPr/>
          <p:nvPr/>
        </p:nvCxnSpPr>
        <p:spPr>
          <a:xfrm flipH="1" rot="10800000">
            <a:off x="3790950" y="1374660"/>
            <a:ext cx="1670050" cy="1552690"/>
          </a:xfrm>
          <a:prstGeom prst="straightConnector1">
            <a:avLst/>
          </a:prstGeom>
          <a:noFill/>
          <a:ln cap="flat" cmpd="sng" w="9525">
            <a:solidFill>
              <a:srgbClr val="3B7FF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9"/>
          <p:cNvSpPr txBox="1"/>
          <p:nvPr>
            <p:ph type="title"/>
          </p:nvPr>
        </p:nvSpPr>
        <p:spPr>
          <a:xfrm>
            <a:off x="267312" y="482015"/>
            <a:ext cx="7846879" cy="5095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-AR"/>
              <a:t>Exepciones personalizadas</a:t>
            </a:r>
            <a:endParaRPr/>
          </a:p>
        </p:txBody>
      </p:sp>
      <p:pic>
        <p:nvPicPr>
          <p:cNvPr id="138" name="Google Shape;13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4351" y="1089400"/>
            <a:ext cx="5534797" cy="724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15972" y="1911269"/>
            <a:ext cx="3646928" cy="222226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0" name="Google Shape;140;p9"/>
          <p:cNvCxnSpPr/>
          <p:nvPr/>
        </p:nvCxnSpPr>
        <p:spPr>
          <a:xfrm flipH="1" rot="10800000">
            <a:off x="2197100" y="2019300"/>
            <a:ext cx="241300" cy="330200"/>
          </a:xfrm>
          <a:prstGeom prst="straightConnector1">
            <a:avLst/>
          </a:prstGeom>
          <a:noFill/>
          <a:ln cap="flat" cmpd="sng" w="9525">
            <a:solidFill>
              <a:srgbClr val="3B7FF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41" name="Google Shape;141;p9"/>
          <p:cNvSpPr txBox="1"/>
          <p:nvPr/>
        </p:nvSpPr>
        <p:spPr>
          <a:xfrm>
            <a:off x="1074351" y="2349500"/>
            <a:ext cx="20701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Debe estar definida antes de ser utilizada</a:t>
            </a:r>
            <a:endParaRPr/>
          </a:p>
        </p:txBody>
      </p:sp>
      <p:sp>
        <p:nvSpPr>
          <p:cNvPr id="142" name="Google Shape;142;p9"/>
          <p:cNvSpPr txBox="1"/>
          <p:nvPr/>
        </p:nvSpPr>
        <p:spPr>
          <a:xfrm>
            <a:off x="617151" y="3111500"/>
            <a:ext cx="2984500" cy="738664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suele crear un módulo específico para las excepciones de negocio</a:t>
            </a:r>
            <a:endParaRPr/>
          </a:p>
        </p:txBody>
      </p:sp>
      <p:sp>
        <p:nvSpPr>
          <p:cNvPr id="143" name="Google Shape;143;p9"/>
          <p:cNvSpPr/>
          <p:nvPr/>
        </p:nvSpPr>
        <p:spPr>
          <a:xfrm>
            <a:off x="4965700" y="2298700"/>
            <a:ext cx="355600" cy="15875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4" name="Google Shape;144;p9"/>
          <p:cNvCxnSpPr/>
          <p:nvPr/>
        </p:nvCxnSpPr>
        <p:spPr>
          <a:xfrm flipH="1" rot="10800000">
            <a:off x="5251450" y="1451400"/>
            <a:ext cx="1695450" cy="796500"/>
          </a:xfrm>
          <a:prstGeom prst="straightConnector1">
            <a:avLst/>
          </a:prstGeom>
          <a:noFill/>
          <a:ln cap="flat" cmpd="sng" w="9525">
            <a:solidFill>
              <a:srgbClr val="3B7FF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45" name="Google Shape;145;p9"/>
          <p:cNvSpPr txBox="1"/>
          <p:nvPr/>
        </p:nvSpPr>
        <p:spPr>
          <a:xfrm>
            <a:off x="6946900" y="1169767"/>
            <a:ext cx="19304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Palabra reservada para lanzar una excepción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