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01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9"/>
      <p:bold r:id="rId50"/>
      <p:italic r:id="rId51"/>
      <p:boldItalic r:id="rId52"/>
    </p:embeddedFont>
    <p:embeddedFont>
      <p:font typeface="Montserrat" panose="00000500000000000000" pitchFamily="2" charset="0"/>
      <p:regular r:id="rId53"/>
      <p:bold r:id="rId54"/>
      <p:italic r:id="rId55"/>
      <p:boldItalic r:id="rId56"/>
    </p:embeddedFont>
    <p:embeddedFont>
      <p:font typeface="Montserrat Medium" panose="00000600000000000000" pitchFamily="2" charset="0"/>
      <p:regular r:id="rId57"/>
      <p:bold r:id="rId58"/>
      <p:italic r:id="rId59"/>
      <p:boldItalic r:id="rId60"/>
    </p:embeddedFont>
    <p:embeddedFont>
      <p:font typeface="Montserrat SemiBold" panose="00000700000000000000" pitchFamily="2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5" roundtripDataSignature="AMtx7mi32bNfCo86rh92kNB2OoGKfFMb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44"/>
      </p:cViewPr>
      <p:guideLst>
        <p:guide orient="horz" pos="7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5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1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font" Target="fonts/font16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2.fntdata"/><Relationship Id="rId5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" name="Google Shape;39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1" name="Google Shape;44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" name="Google Shape;456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6" name="Google Shape;46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2" name="Google Shape;47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" name="Google Shape;48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3" name="Google Shape;493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3" name="Google Shape;513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3" name="Google Shape;52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4" name="Google Shape;54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0" name="Google Shape;550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5" name="Google Shape;555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f3e1a75e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0" name="Google Shape;560;g1f3e1a75e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6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46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4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jercicios e image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5"/>
          <p:cNvSpPr txBox="1">
            <a:spLocks noGrp="1"/>
          </p:cNvSpPr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6" name="Google Shape;86;p55"/>
          <p:cNvSpPr txBox="1">
            <a:spLocks noGrp="1"/>
          </p:cNvSpPr>
          <p:nvPr>
            <p:ph type="subTitle" idx="1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7" name="Google Shape;87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8" name="Google Shape;88;p55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55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s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6"/>
          <p:cNvSpPr txBox="1">
            <a:spLocks noGrp="1"/>
          </p:cNvSpPr>
          <p:nvPr>
            <p:ph type="body" idx="1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i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pic>
        <p:nvPicPr>
          <p:cNvPr id="95" name="Google Shape;95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56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sz="14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8" name="Google Shape;98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56"/>
          <p:cNvSpPr txBox="1">
            <a:spLocks noGrp="1"/>
          </p:cNvSpPr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6"/>
          <p:cNvSpPr txBox="1">
            <a:spLocks noGrp="1"/>
          </p:cNvSpPr>
          <p:nvPr>
            <p:ph type="title" idx="2"/>
          </p:nvPr>
        </p:nvSpPr>
        <p:spPr>
          <a:xfrm>
            <a:off x="432025" y="83275"/>
            <a:ext cx="71451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02" name="Google Shape;102;p56"/>
          <p:cNvPicPr preferRelativeResize="0"/>
          <p:nvPr/>
        </p:nvPicPr>
        <p:blipFill rotWithShape="1">
          <a:blip r:embed="rId6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tarea y consigna">
  <p:cSld name="BIG_NUMB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7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6" name="Google Shape;106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0">
  <p:cSld name="BLANK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8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8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8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8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8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8"/>
          <p:cNvSpPr txBox="1">
            <a:spLocks noGrp="1"/>
          </p:cNvSpPr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8"/>
          <p:cNvSpPr txBox="1">
            <a:spLocks noGrp="1"/>
          </p:cNvSpPr>
          <p:nvPr>
            <p:ph type="title" idx="2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8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8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8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ltima clase">
  <p:cSld name="BLANK_1_1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9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name="adj" fmla="val 45084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9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9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9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9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59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59"/>
          <p:cNvSpPr txBox="1">
            <a:spLocks noGrp="1"/>
          </p:cNvSpPr>
          <p:nvPr>
            <p:ph type="title" idx="3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9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9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9"/>
          <p:cNvSpPr txBox="1">
            <a:spLocks noGrp="1"/>
          </p:cNvSpPr>
          <p:nvPr>
            <p:ph type="title" idx="4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38" name="Google Shape;138;p59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y sub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7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7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sz="49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4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1" name="Google Shape;21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7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2 - 37">
  <p:cSld name="BLANK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8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8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8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8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8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8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8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3" name="Google Shape;33;p48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48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48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8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8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8"/>
          <p:cNvSpPr txBox="1">
            <a:spLocks noGrp="1"/>
          </p:cNvSpPr>
          <p:nvPr>
            <p:ph type="title" idx="6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2" name="Google Shape;42;p48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o destacado y explicación">
  <p:cSld name="TITLE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9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9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" name="Google Shape;46;p49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47" name="Google Shape;47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0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3" name="Google Shape;5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5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50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 o recordatorio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1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51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sz="37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52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5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8" name="Google Shape;68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52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ágenes o gráficos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3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73" name="Google Shape;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53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4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sz="4000" b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0" name="Google Shape;80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hektorprofe.net/python/modulos-y-paquetes/paquete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hWbD_6xhYe0&amp;ab_channel=BitBoss" TargetMode="External"/><Relationship Id="rId3" Type="http://schemas.openxmlformats.org/officeDocument/2006/relationships/hyperlink" Target="https://aprendeconalf.es/docencia/python/manual/excepciones/" TargetMode="External"/><Relationship Id="rId7" Type="http://schemas.openxmlformats.org/officeDocument/2006/relationships/hyperlink" Target="https://www.youtube.com/watch?v=sNTowPB4YHI&amp;ab_channel=codigofacilito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hektorprofe.net/python/modulos-y-paquetes/modulo-datetime/" TargetMode="External"/><Relationship Id="rId5" Type="http://schemas.openxmlformats.org/officeDocument/2006/relationships/hyperlink" Target="https://estadisticamente.com/modulo-collections-python-contadores/" TargetMode="External"/><Relationship Id="rId4" Type="http://schemas.openxmlformats.org/officeDocument/2006/relationships/hyperlink" Target="https://docs.hektorprofe.net/python/modulos-y-paquetes/paquetes/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/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s" sz="37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FULL STACK PYTHON</a:t>
            </a:r>
            <a:endParaRPr sz="37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s" sz="37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Clase 32</a:t>
            </a:r>
            <a:endParaRPr sz="37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1"/>
          <p:cNvSpPr txBox="1"/>
          <p:nvPr/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" sz="2500" b="0" i="0" u="none" strike="noStrike" cap="none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PYTHON 8</a:t>
            </a:r>
            <a:endParaRPr sz="2500" b="0" i="0" u="none" strike="noStrike" cap="none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Excepciones | Bloques try - except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endParaRPr/>
          </a:p>
        </p:txBody>
      </p:sp>
      <p:sp>
        <p:nvSpPr>
          <p:cNvPr id="235" name="Google Shape;235;p10"/>
          <p:cNvSpPr/>
          <p:nvPr/>
        </p:nvSpPr>
        <p:spPr>
          <a:xfrm>
            <a:off x="4842875" y="1260250"/>
            <a:ext cx="38691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Bloques try - except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10"/>
          <p:cNvSpPr/>
          <p:nvPr/>
        </p:nvSpPr>
        <p:spPr>
          <a:xfrm>
            <a:off x="4842925" y="1489150"/>
            <a:ext cx="3869100" cy="14940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n 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"Ingrese un número: "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m 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200" b="0" i="0" u="none" strike="noStrike" cap="none">
              <a:solidFill>
                <a:srgbClr val="F39C1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"Ha ocurrido un error."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"Introduzca un NÚMERO."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C74DED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C74DED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C74DED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C74DED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p10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4102500" cy="3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Las excepciones son bloques de código que permiten continuar con la ejecución de un programa pese a que ocurra un error.</a:t>
            </a:r>
            <a:endParaRPr sz="165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Se coloca el código que puede fallar dentro de un </a:t>
            </a:r>
            <a:r>
              <a:rPr lang="es" sz="1650" b="1"/>
              <a:t>bloque try</a:t>
            </a:r>
            <a:r>
              <a:rPr lang="es" sz="1650"/>
              <a:t> y a continuación un </a:t>
            </a:r>
            <a:r>
              <a:rPr lang="es" sz="1650" b="1"/>
              <a:t>bloque except</a:t>
            </a:r>
            <a:r>
              <a:rPr lang="es" sz="1650"/>
              <a:t> con el código necesario para tratar la situación excepcional provocada por el fallo. </a:t>
            </a:r>
            <a:endParaRPr sz="165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5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5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5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5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5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1650"/>
          </a:p>
        </p:txBody>
      </p:sp>
      <p:sp>
        <p:nvSpPr>
          <p:cNvPr id="238" name="Google Shape;238;p10"/>
          <p:cNvSpPr/>
          <p:nvPr/>
        </p:nvSpPr>
        <p:spPr>
          <a:xfrm>
            <a:off x="4842900" y="3201050"/>
            <a:ext cx="38691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Terminal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10"/>
          <p:cNvSpPr/>
          <p:nvPr/>
        </p:nvSpPr>
        <p:spPr>
          <a:xfrm>
            <a:off x="4842950" y="3429950"/>
            <a:ext cx="3869100" cy="7908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Ingrese un número: hola</a:t>
            </a:r>
            <a:endParaRPr sz="13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Ha ocurrido un error.</a:t>
            </a:r>
            <a:endParaRPr sz="13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Introduzca un NÚMERO.</a:t>
            </a:r>
            <a:endParaRPr sz="13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C74DED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C74DED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Excepciones | Bloques try - except</a:t>
            </a:r>
            <a:endParaRPr/>
          </a:p>
        </p:txBody>
      </p:sp>
      <p:sp>
        <p:nvSpPr>
          <p:cNvPr id="245" name="Google Shape;245;p11"/>
          <p:cNvSpPr txBox="1"/>
          <p:nvPr/>
        </p:nvSpPr>
        <p:spPr>
          <a:xfrm>
            <a:off x="447200" y="1073270"/>
            <a:ext cx="82797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Las excepciones se pueden utilizar dentro de un bucle </a:t>
            </a:r>
            <a:r>
              <a:rPr lang="es" sz="1682" b="1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repitiendo la lectura por teclado hasta que se ingrese un número y entonces romper el bucle con un </a:t>
            </a:r>
            <a:r>
              <a:rPr lang="es" sz="1682" b="1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break</a:t>
            </a: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11"/>
          <p:cNvSpPr/>
          <p:nvPr/>
        </p:nvSpPr>
        <p:spPr>
          <a:xfrm>
            <a:off x="455750" y="2520125"/>
            <a:ext cx="4056000" cy="17508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2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    n 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float(</a:t>
            </a: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"Ingrese un número: "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    m 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200" b="0" i="0" u="none" strike="noStrike" cap="none">
              <a:solidFill>
                <a:srgbClr val="F39C1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" sz="12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 b="0" i="0" u="none" strike="noStrike" cap="none">
                <a:solidFill>
                  <a:srgbClr val="5F6167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# Sale del bucle</a:t>
            </a:r>
            <a:endParaRPr sz="1200" b="0" i="0" u="none" strike="noStrike" cap="none">
              <a:solidFill>
                <a:srgbClr val="5F6167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2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"Ha ocurrido un error."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"Introduzca un NÚMERO"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5F6167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Google Shape;247;p11"/>
          <p:cNvSpPr/>
          <p:nvPr/>
        </p:nvSpPr>
        <p:spPr>
          <a:xfrm>
            <a:off x="4705000" y="2520125"/>
            <a:ext cx="3991800" cy="17508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Ingrese un número: árbol</a:t>
            </a:r>
            <a:endParaRPr sz="13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Ha ocurrido un error.</a:t>
            </a:r>
            <a:endParaRPr sz="13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Introduzca un NÚMERO</a:t>
            </a:r>
            <a:endParaRPr sz="13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Ingrese un número: tres</a:t>
            </a:r>
            <a:endParaRPr sz="13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Ha ocurrido un error.</a:t>
            </a:r>
            <a:endParaRPr sz="13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Introduzca un NÚMERO</a:t>
            </a:r>
            <a:endParaRPr sz="13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Ingrese un número: 3</a:t>
            </a:r>
            <a:endParaRPr sz="13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3.0/4 = 0.75</a:t>
            </a:r>
            <a:endParaRPr sz="13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8" name="Google Shape;248;p11"/>
          <p:cNvSpPr/>
          <p:nvPr/>
        </p:nvSpPr>
        <p:spPr>
          <a:xfrm>
            <a:off x="4705000" y="2291225"/>
            <a:ext cx="39918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Terminal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11"/>
          <p:cNvSpPr/>
          <p:nvPr/>
        </p:nvSpPr>
        <p:spPr>
          <a:xfrm>
            <a:off x="455750" y="2291225"/>
            <a:ext cx="40560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Excepciones | Bloques try - except - else</a:t>
            </a:r>
            <a:endParaRPr/>
          </a:p>
        </p:txBody>
      </p:sp>
      <p:sp>
        <p:nvSpPr>
          <p:cNvPr id="255" name="Google Shape;255;p12"/>
          <p:cNvSpPr txBox="1"/>
          <p:nvPr/>
        </p:nvSpPr>
        <p:spPr>
          <a:xfrm>
            <a:off x="442775" y="1102575"/>
            <a:ext cx="82797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El bloque opcional </a:t>
            </a:r>
            <a:r>
              <a:rPr lang="es" sz="1682" b="1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permite incluir código que se ejecuta en caso de que la excepción no se produzca:</a:t>
            </a: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12"/>
          <p:cNvSpPr/>
          <p:nvPr/>
        </p:nvSpPr>
        <p:spPr>
          <a:xfrm>
            <a:off x="442775" y="2248275"/>
            <a:ext cx="4056000" cy="21297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2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    n 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float(</a:t>
            </a: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"Ingrese un número: "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    m 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200" b="0" i="0" u="none" strike="noStrike" cap="none">
              <a:solidFill>
                <a:srgbClr val="F39C1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2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"Ha ocurrido un error."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"Introduzca un NÚMERO"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2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"Todo funcionó correctamente"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" sz="12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sz="1200" b="0" i="0" u="none" strike="noStrike" cap="none">
              <a:solidFill>
                <a:srgbClr val="C74DED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C74DED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5F6167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" name="Google Shape;257;p12"/>
          <p:cNvSpPr/>
          <p:nvPr/>
        </p:nvSpPr>
        <p:spPr>
          <a:xfrm>
            <a:off x="4692025" y="2248275"/>
            <a:ext cx="3991800" cy="21297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Ingrese un número: uno</a:t>
            </a:r>
            <a:endParaRPr sz="13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Ha ocurrido un error.</a:t>
            </a:r>
            <a:endParaRPr sz="13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Introduzca un NÚMERO</a:t>
            </a:r>
            <a:endParaRPr sz="13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Ingrese un número: 32</a:t>
            </a:r>
            <a:endParaRPr sz="13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32.0/4 = 8.0</a:t>
            </a:r>
            <a:endParaRPr sz="13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Todo funcionó correctamente</a:t>
            </a:r>
            <a:endParaRPr sz="13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8" name="Google Shape;258;p12"/>
          <p:cNvSpPr/>
          <p:nvPr/>
        </p:nvSpPr>
        <p:spPr>
          <a:xfrm>
            <a:off x="4692025" y="2019375"/>
            <a:ext cx="39918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Terminal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12"/>
          <p:cNvSpPr/>
          <p:nvPr/>
        </p:nvSpPr>
        <p:spPr>
          <a:xfrm>
            <a:off x="442775" y="2019375"/>
            <a:ext cx="40560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Excepciones | Bloques try - except - finally</a:t>
            </a:r>
            <a:endParaRPr/>
          </a:p>
        </p:txBody>
      </p:sp>
      <p:sp>
        <p:nvSpPr>
          <p:cNvPr id="265" name="Google Shape;265;p13"/>
          <p:cNvSpPr txBox="1"/>
          <p:nvPr/>
        </p:nvSpPr>
        <p:spPr>
          <a:xfrm>
            <a:off x="436425" y="1281700"/>
            <a:ext cx="82797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Finalmente, puede ubicarse un bloque </a:t>
            </a:r>
            <a:r>
              <a:rPr lang="es" sz="1682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finally</a:t>
            </a: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donde se escriben las sentencias de finalización, que son típicamente acciones de limpieza. La particularidad del bloque </a:t>
            </a:r>
            <a:r>
              <a:rPr lang="es" sz="1682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finally</a:t>
            </a: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es que se ejecuta siempre, haya surgido una excepción o no. </a:t>
            </a:r>
            <a:endParaRPr sz="1682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 hay un bloque </a:t>
            </a:r>
            <a:r>
              <a:rPr lang="es" sz="1682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except</a:t>
            </a: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no es necesario que esté presente el </a:t>
            </a:r>
            <a:r>
              <a:rPr lang="es" sz="1682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finally</a:t>
            </a: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y es posible tener un bloque </a:t>
            </a:r>
            <a:r>
              <a:rPr lang="es" sz="1682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try</a:t>
            </a: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sólo con </a:t>
            </a:r>
            <a:r>
              <a:rPr lang="es" sz="1682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finally</a:t>
            </a: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sin </a:t>
            </a:r>
            <a:r>
              <a:rPr lang="es" sz="1682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except</a:t>
            </a: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82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 este grupo de opciones, </a:t>
            </a:r>
            <a:r>
              <a:rPr lang="es" sz="1682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try</a:t>
            </a: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se convierte en un excelente aliado para manejar los errores que puedan ocurrir durante la ejecución del programa.</a:t>
            </a:r>
            <a:endParaRPr sz="1682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Excepciones | Bloques try - except - finally</a:t>
            </a:r>
            <a:endParaRPr/>
          </a:p>
        </p:txBody>
      </p:sp>
      <p:sp>
        <p:nvSpPr>
          <p:cNvPr id="271" name="Google Shape;271;p14"/>
          <p:cNvSpPr/>
          <p:nvPr/>
        </p:nvSpPr>
        <p:spPr>
          <a:xfrm>
            <a:off x="442775" y="1621350"/>
            <a:ext cx="4056000" cy="28782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2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    n 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float(</a:t>
            </a: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"Ingrese un número: "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    m 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200" b="0" i="0" u="none" strike="noStrike" cap="none">
              <a:solidFill>
                <a:srgbClr val="F39C1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2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"Ha ocurrido un error."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"Introduzca un NÚMERO"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2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"Se ingresó el número 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" sz="12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sz="1200" b="0" i="0" u="none" strike="noStrike" cap="none">
              <a:solidFill>
                <a:srgbClr val="C74DED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2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"--Finalizado el intento"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>
              <a:solidFill>
                <a:srgbClr val="5F6167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" name="Google Shape;272;p14"/>
          <p:cNvSpPr/>
          <p:nvPr/>
        </p:nvSpPr>
        <p:spPr>
          <a:xfrm>
            <a:off x="4692025" y="1621350"/>
            <a:ext cx="3991800" cy="28782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Ingrese un número: hola</a:t>
            </a:r>
            <a:endParaRPr sz="13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Ha ocurrido un error.</a:t>
            </a:r>
            <a:endParaRPr sz="13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Introduzca un NÚMERO</a:t>
            </a:r>
            <a:endParaRPr sz="13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--Finalizado el intento</a:t>
            </a:r>
            <a:endParaRPr sz="13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Ingrese un número: otro</a:t>
            </a:r>
            <a:endParaRPr sz="13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Ha ocurrido un error.</a:t>
            </a:r>
            <a:endParaRPr sz="13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Introduzca un NÚMERO</a:t>
            </a:r>
            <a:endParaRPr sz="13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--Finalizado el intento</a:t>
            </a:r>
            <a:endParaRPr sz="13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Ingrese un número: 120</a:t>
            </a:r>
            <a:endParaRPr sz="13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120.0/4 = 30.0</a:t>
            </a:r>
            <a:endParaRPr sz="13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Se ingresó el número 120.0</a:t>
            </a:r>
            <a:endParaRPr sz="13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--Finalizado el intento</a:t>
            </a:r>
            <a:endParaRPr sz="13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Google Shape;273;p14"/>
          <p:cNvSpPr/>
          <p:nvPr/>
        </p:nvSpPr>
        <p:spPr>
          <a:xfrm>
            <a:off x="4692025" y="1392450"/>
            <a:ext cx="39918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Terminal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14"/>
          <p:cNvSpPr/>
          <p:nvPr/>
        </p:nvSpPr>
        <p:spPr>
          <a:xfrm>
            <a:off x="442775" y="1392450"/>
            <a:ext cx="40560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Propagación de excepciones</a:t>
            </a:r>
            <a:endParaRPr/>
          </a:p>
        </p:txBody>
      </p:sp>
      <p:sp>
        <p:nvSpPr>
          <p:cNvPr id="280" name="Google Shape;280;p15"/>
          <p:cNvSpPr txBox="1"/>
          <p:nvPr/>
        </p:nvSpPr>
        <p:spPr>
          <a:xfrm>
            <a:off x="436425" y="1281700"/>
            <a:ext cx="38691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 dentro de una función surge una excepción y la función no posee código para manejarla, esta se </a:t>
            </a:r>
            <a:r>
              <a:rPr lang="es" sz="1682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propaga</a:t>
            </a: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hacia la función que la invocó. Si esta otra tampoco puede hacerlo, la excepción continúa propagándose hasta llegar a la función inicial. Si esta tampoco la maneja se interrumpe la ejecución del programa.</a:t>
            </a:r>
            <a:endParaRPr sz="1682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1" name="Google Shape;281;p15"/>
          <p:cNvCxnSpPr>
            <a:stCxn id="282" idx="2"/>
            <a:endCxn id="283" idx="0"/>
          </p:cNvCxnSpPr>
          <p:nvPr/>
        </p:nvCxnSpPr>
        <p:spPr>
          <a:xfrm>
            <a:off x="6456250" y="2090325"/>
            <a:ext cx="0" cy="407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2" name="Google Shape;282;p15"/>
          <p:cNvSpPr/>
          <p:nvPr/>
        </p:nvSpPr>
        <p:spPr>
          <a:xfrm>
            <a:off x="5336650" y="1730325"/>
            <a:ext cx="2239200" cy="360000"/>
          </a:xfrm>
          <a:prstGeom prst="flowChartAlternateProcess">
            <a:avLst/>
          </a:prstGeom>
          <a:solidFill>
            <a:srgbClr val="F8C82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Marco global</a:t>
            </a:r>
            <a:endParaRPr sz="11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15"/>
          <p:cNvSpPr/>
          <p:nvPr/>
        </p:nvSpPr>
        <p:spPr>
          <a:xfrm>
            <a:off x="5336650" y="2497950"/>
            <a:ext cx="2239200" cy="360000"/>
          </a:xfrm>
          <a:prstGeom prst="flowChartAlternateProcess">
            <a:avLst/>
          </a:prstGeom>
          <a:solidFill>
            <a:srgbClr val="F8C82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main()</a:t>
            </a:r>
            <a:endParaRPr sz="11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15"/>
          <p:cNvSpPr/>
          <p:nvPr/>
        </p:nvSpPr>
        <p:spPr>
          <a:xfrm>
            <a:off x="5336650" y="3265575"/>
            <a:ext cx="2239200" cy="360000"/>
          </a:xfrm>
          <a:prstGeom prst="flowChartAlternateProcess">
            <a:avLst/>
          </a:prstGeom>
          <a:solidFill>
            <a:srgbClr val="F8C82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funcion()</a:t>
            </a:r>
            <a:endParaRPr sz="11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5" name="Google Shape;285;p15"/>
          <p:cNvCxnSpPr/>
          <p:nvPr/>
        </p:nvCxnSpPr>
        <p:spPr>
          <a:xfrm>
            <a:off x="6461300" y="2857950"/>
            <a:ext cx="0" cy="407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86" name="Google Shape;28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555" y="1517930"/>
            <a:ext cx="722160" cy="5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1630" y="2285555"/>
            <a:ext cx="722160" cy="5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555" y="3053180"/>
            <a:ext cx="722160" cy="5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/>
          <p:nvPr/>
        </p:nvSpPr>
        <p:spPr>
          <a:xfrm>
            <a:off x="3257700" y="1015008"/>
            <a:ext cx="5557200" cy="31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 se introduce 0 como divisor se produce un error </a:t>
            </a:r>
            <a:r>
              <a:rPr lang="es" sz="1682" b="1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ZeroDivisionError</a:t>
            </a: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que se propaga a las demás funciones. La terminal muestra el “recorrido” del error:  </a:t>
            </a: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16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Propagación de excepciones</a:t>
            </a:r>
            <a:endParaRPr/>
          </a:p>
        </p:txBody>
      </p:sp>
      <p:sp>
        <p:nvSpPr>
          <p:cNvPr id="295" name="Google Shape;295;p16"/>
          <p:cNvSpPr/>
          <p:nvPr/>
        </p:nvSpPr>
        <p:spPr>
          <a:xfrm>
            <a:off x="432025" y="1378300"/>
            <a:ext cx="26397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16"/>
          <p:cNvSpPr/>
          <p:nvPr/>
        </p:nvSpPr>
        <p:spPr>
          <a:xfrm>
            <a:off x="432050" y="1607200"/>
            <a:ext cx="2639700" cy="28710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funcion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00E8C6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200" b="0" i="0" u="none" strike="noStrike" cap="none">
                <a:solidFill>
                  <a:srgbClr val="00E8C6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"Antes"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div 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"Después"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2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div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x 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float(</a:t>
            </a: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"x: "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y 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float(</a:t>
            </a: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"y: "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funcion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(x,y))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"Finalizado"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7" name="Google Shape;29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9995" y="1999470"/>
            <a:ext cx="343825" cy="2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0770" y="3260670"/>
            <a:ext cx="343825" cy="2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2370" y="3820845"/>
            <a:ext cx="343825" cy="2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6"/>
          <p:cNvSpPr/>
          <p:nvPr/>
        </p:nvSpPr>
        <p:spPr>
          <a:xfrm>
            <a:off x="3326475" y="2773100"/>
            <a:ext cx="5322300" cy="17409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Traceback (most recent call last):</a:t>
            </a:r>
            <a:endParaRPr sz="13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File "prueba.py", line 13, in &lt;module&gt;</a:t>
            </a:r>
            <a:endParaRPr sz="13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 main()</a:t>
            </a:r>
            <a:endParaRPr sz="13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File "prueba.py", line 10, in main</a:t>
            </a:r>
            <a:endParaRPr sz="13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 print(funcion(x,y))</a:t>
            </a:r>
            <a:endParaRPr sz="13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File "prueba.py", line 3, in funcion</a:t>
            </a:r>
            <a:endParaRPr sz="13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 div = x/y</a:t>
            </a:r>
            <a:endParaRPr sz="13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ZeroDivisionError: float division by zero</a:t>
            </a:r>
            <a:endParaRPr sz="13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Google Shape;301;p16"/>
          <p:cNvSpPr/>
          <p:nvPr/>
        </p:nvSpPr>
        <p:spPr>
          <a:xfrm>
            <a:off x="3326475" y="2544200"/>
            <a:ext cx="53223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Terminal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2" name="Google Shape;30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6945" y="3990370"/>
            <a:ext cx="343825" cy="2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3245" y="3599070"/>
            <a:ext cx="343825" cy="2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7845" y="3186345"/>
            <a:ext cx="343825" cy="2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Invocación de excepciones con raise</a:t>
            </a:r>
            <a:endParaRPr/>
          </a:p>
        </p:txBody>
      </p:sp>
      <p:sp>
        <p:nvSpPr>
          <p:cNvPr id="310" name="Google Shape;310;p17"/>
          <p:cNvSpPr txBox="1"/>
          <p:nvPr/>
        </p:nvSpPr>
        <p:spPr>
          <a:xfrm>
            <a:off x="432150" y="1140407"/>
            <a:ext cx="82797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Utilizando </a:t>
            </a:r>
            <a:r>
              <a:rPr lang="es" sz="1682" b="1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raise</a:t>
            </a: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se puede lanzar una excepción pasándole el identificador. Y se puede añadir un except para tratar esta excepción que se ha lanzado:</a:t>
            </a: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17"/>
          <p:cNvSpPr/>
          <p:nvPr/>
        </p:nvSpPr>
        <p:spPr>
          <a:xfrm>
            <a:off x="973209" y="2059200"/>
            <a:ext cx="71802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Programa principal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17"/>
          <p:cNvSpPr/>
          <p:nvPr/>
        </p:nvSpPr>
        <p:spPr>
          <a:xfrm>
            <a:off x="973200" y="2288100"/>
            <a:ext cx="7180200" cy="15942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mi_funcion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00E8C6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algo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=None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2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" sz="12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algo 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s" sz="12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raise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ValueError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"Error! No se permite un valor nulo"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2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ValueError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"Error! No se permite un valor nulo (desde la excepción)"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mi_funcion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5F6167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5F6167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Google Shape;313;p17"/>
          <p:cNvSpPr/>
          <p:nvPr/>
        </p:nvSpPr>
        <p:spPr>
          <a:xfrm>
            <a:off x="973225" y="4203625"/>
            <a:ext cx="7180200" cy="2961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None/>
            </a:pPr>
            <a:r>
              <a:rPr lang="es" sz="1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Error! No se permite un valor nulo (desde la excepción)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4" name="Google Shape;314;p17"/>
          <p:cNvSpPr/>
          <p:nvPr/>
        </p:nvSpPr>
        <p:spPr>
          <a:xfrm>
            <a:off x="973316" y="3974725"/>
            <a:ext cx="71802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Terminal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Excepciones múltiples</a:t>
            </a:r>
            <a:endParaRPr/>
          </a:p>
        </p:txBody>
      </p:sp>
      <p:sp>
        <p:nvSpPr>
          <p:cNvPr id="320" name="Google Shape;320;p18"/>
          <p:cNvSpPr txBox="1"/>
          <p:nvPr/>
        </p:nvSpPr>
        <p:spPr>
          <a:xfrm>
            <a:off x="436425" y="1281700"/>
            <a:ext cx="82797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Dado que dentro de un mismo bloque </a:t>
            </a:r>
            <a:r>
              <a:rPr lang="es" sz="1682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try</a:t>
            </a: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pueden producirse excepciones de distinto tipo, es posible utilizar varios bloques </a:t>
            </a:r>
            <a:r>
              <a:rPr lang="es" sz="1682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except</a:t>
            </a: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cada uno para capturar un tipo distinto de excepción.</a:t>
            </a:r>
            <a:endParaRPr sz="1682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Esto se hace especificando a continuación de la sentencia </a:t>
            </a:r>
            <a:r>
              <a:rPr lang="es" sz="1682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except</a:t>
            </a: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el nombre de la excepción que se pretende capturar. Un mismo bloque </a:t>
            </a:r>
            <a:r>
              <a:rPr lang="es" sz="1682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except</a:t>
            </a: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puede atrapar varios tipos de excepciones, lo cual se hace especificando los nombres de las excepciones separados por comas a continuación de la palabra </a:t>
            </a:r>
            <a:r>
              <a:rPr lang="es" sz="1682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except</a:t>
            </a: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 Es importante destacar que si bien luego de un bloque </a:t>
            </a:r>
            <a:r>
              <a:rPr lang="es" sz="1682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try</a:t>
            </a: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puede haber varios bloques </a:t>
            </a:r>
            <a:r>
              <a:rPr lang="es" sz="1682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except</a:t>
            </a: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se ejecutará, a lo sumo, uno de ellos.</a:t>
            </a:r>
            <a:endParaRPr sz="1682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Excepciones múltiples | Tipos de excepciones</a:t>
            </a:r>
            <a:endParaRPr/>
          </a:p>
        </p:txBody>
      </p:sp>
      <p:sp>
        <p:nvSpPr>
          <p:cNvPr id="326" name="Google Shape;326;p19"/>
          <p:cNvSpPr txBox="1"/>
          <p:nvPr/>
        </p:nvSpPr>
        <p:spPr>
          <a:xfrm>
            <a:off x="436425" y="1281700"/>
            <a:ext cx="82797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Estas son las excepciones que se pueden producir:</a:t>
            </a:r>
            <a:endParaRPr sz="1682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19"/>
          <p:cNvSpPr/>
          <p:nvPr/>
        </p:nvSpPr>
        <p:spPr>
          <a:xfrm>
            <a:off x="3452700" y="1833525"/>
            <a:ext cx="2196300" cy="27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FileNotFoundError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FloatingPointError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IOError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ImportError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IndentationError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IndexError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InterruptedError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KeyError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KeyboardInterrupt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ModuleNotFoundError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NameError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NotImplementedError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PermissionError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RecursionError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8" name="Google Shape;328;p19"/>
          <p:cNvSpPr/>
          <p:nvPr/>
        </p:nvSpPr>
        <p:spPr>
          <a:xfrm>
            <a:off x="725750" y="1833525"/>
            <a:ext cx="2154000" cy="27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ArithmeticError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AssertionError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AttributeError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BaseException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BufferError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ChildProcessError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ConnectionAbortedError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ConnectionError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ConnectionRefusedError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ConnectionResetError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DeprecationWarning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EOFError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EnvironmentError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FileExistsError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9"/>
          <p:cNvSpPr/>
          <p:nvPr/>
        </p:nvSpPr>
        <p:spPr>
          <a:xfrm>
            <a:off x="6221950" y="1833525"/>
            <a:ext cx="2196300" cy="27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ReferenceError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RuntimeError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StopIteration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TypeError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UnboundLocalError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UnicodeDecodeError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UnicodeEncodeError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UnicodeError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UnicodeTranslateError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UnicodeWarning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UserWarning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ValueError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Warning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ZeroDivisionError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b="0"/>
              <a:t>Manejo de excepciones  Módulos y paquetes</a:t>
            </a:r>
            <a:endParaRPr b="0"/>
          </a:p>
        </p:txBody>
      </p:sp>
      <p:sp>
        <p:nvSpPr>
          <p:cNvPr id="150" name="Google Shape;15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endParaRPr/>
          </a:p>
        </p:txBody>
      </p:sp>
      <p:pic>
        <p:nvPicPr>
          <p:cNvPr id="151" name="Google Shape;15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9575" y="2868475"/>
            <a:ext cx="70485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Excepciones múltiples</a:t>
            </a:r>
            <a:endParaRPr/>
          </a:p>
        </p:txBody>
      </p:sp>
      <p:sp>
        <p:nvSpPr>
          <p:cNvPr id="335" name="Google Shape;335;p20"/>
          <p:cNvSpPr txBox="1"/>
          <p:nvPr/>
        </p:nvSpPr>
        <p:spPr>
          <a:xfrm>
            <a:off x="702657" y="934050"/>
            <a:ext cx="82797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También es posible asignar una excepción a una variable. De esta forma se puede analizar el tipo de error que ha ocurrido gracias a su identificador:</a:t>
            </a: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20"/>
          <p:cNvSpPr/>
          <p:nvPr/>
        </p:nvSpPr>
        <p:spPr>
          <a:xfrm>
            <a:off x="718083" y="2072541"/>
            <a:ext cx="4635600" cy="15155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 dirty="0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s" sz="1200" b="0" i="0" u="none" strike="noStrike" cap="none" dirty="0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 b="0" i="0" u="none" strike="noStrike" cap="none" dirty="0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 dirty="0">
                <a:solidFill>
                  <a:srgbClr val="5F6167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# En el input no convertimos la cadena a número!</a:t>
            </a:r>
            <a:endParaRPr sz="1200" b="0" i="0" u="none" strike="noStrike" cap="none" dirty="0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 dirty="0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n </a:t>
            </a:r>
            <a:r>
              <a:rPr lang="es" sz="1200" b="0" i="0" u="none" strike="noStrike" cap="none" dirty="0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 b="0" i="0" u="none" strike="noStrike" cap="none" dirty="0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 b="0" i="0" u="none" strike="noStrike" cap="none" dirty="0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s" sz="1200" b="0" i="0" u="none" strike="noStrike" cap="none" dirty="0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 dirty="0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"Ingrese un número: "</a:t>
            </a:r>
            <a:r>
              <a:rPr lang="es" sz="1200" b="0" i="0" u="none" strike="noStrike" cap="none" dirty="0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200" b="0" i="0" u="none" strike="noStrike" cap="none" dirty="0">
              <a:solidFill>
                <a:srgbClr val="5F6167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 dirty="0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200" b="0" i="0" u="none" strike="noStrike" cap="none" dirty="0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200" b="0" i="0" u="none" strike="noStrike" cap="none" dirty="0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s" sz="1200" b="0" i="0" u="none" strike="noStrike" cap="none" dirty="0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1200" b="0" i="0" u="none" strike="noStrike" cap="none" dirty="0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 dirty="0">
                <a:solidFill>
                  <a:srgbClr val="5F6167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# Guardamos la excepción en la variable e</a:t>
            </a:r>
            <a:endParaRPr sz="1200" b="0" i="0" u="none" strike="noStrike" cap="none" dirty="0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 dirty="0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s" sz="1200" b="0" i="0" u="none" strike="noStrike" cap="none" dirty="0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 b="0" i="0" u="none" strike="noStrike" cap="none" dirty="0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Exception</a:t>
            </a:r>
            <a:r>
              <a:rPr lang="es" sz="1200" b="0" i="0" u="none" strike="noStrike" cap="none" dirty="0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 b="0" i="0" u="none" strike="noStrike" cap="none" dirty="0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s" sz="1200" b="0" i="0" u="none" strike="noStrike" cap="none" dirty="0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e: </a:t>
            </a:r>
            <a:endParaRPr sz="1200" b="0" i="0" u="none" strike="noStrike" cap="none" dirty="0">
              <a:solidFill>
                <a:srgbClr val="5F6167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 dirty="0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200" b="0" i="0" u="none" strike="noStrike" cap="none" dirty="0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 dirty="0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 dirty="0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"Ha ocurrido un error =&gt;"</a:t>
            </a:r>
            <a:r>
              <a:rPr lang="es" sz="1200" b="0" i="0" u="none" strike="noStrike" cap="none" dirty="0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, type(e).</a:t>
            </a:r>
            <a:r>
              <a:rPr lang="es" sz="1200" b="0" i="0" u="none" strike="noStrike" cap="none" dirty="0">
                <a:solidFill>
                  <a:srgbClr val="00E8C6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__name__</a:t>
            </a:r>
            <a:r>
              <a:rPr lang="es" sz="1200" b="0" i="0" u="none" strike="noStrike" cap="none" dirty="0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 dirty="0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 dirty="0">
              <a:solidFill>
                <a:srgbClr val="C74DED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 dirty="0">
              <a:solidFill>
                <a:srgbClr val="C74DED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 dirty="0">
              <a:solidFill>
                <a:srgbClr val="C74DED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 dirty="0">
              <a:solidFill>
                <a:srgbClr val="5F6167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7" name="Google Shape;337;p20"/>
          <p:cNvSpPr/>
          <p:nvPr/>
        </p:nvSpPr>
        <p:spPr>
          <a:xfrm>
            <a:off x="718125" y="1853250"/>
            <a:ext cx="46356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20"/>
          <p:cNvSpPr/>
          <p:nvPr/>
        </p:nvSpPr>
        <p:spPr>
          <a:xfrm>
            <a:off x="5468129" y="2095366"/>
            <a:ext cx="2957700" cy="14001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Ingrese un número: 3</a:t>
            </a:r>
            <a:endParaRPr sz="12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Ha ocurrido un error =&gt; TypeError</a:t>
            </a:r>
            <a:endParaRPr sz="12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Google Shape;339;p20"/>
          <p:cNvSpPr/>
          <p:nvPr/>
        </p:nvSpPr>
        <p:spPr>
          <a:xfrm>
            <a:off x="5468171" y="1866466"/>
            <a:ext cx="29577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Terminal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20"/>
          <p:cNvSpPr txBox="1"/>
          <p:nvPr/>
        </p:nvSpPr>
        <p:spPr>
          <a:xfrm>
            <a:off x="361050" y="3648579"/>
            <a:ext cx="8404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s" sz="1650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Cada error tiene un identificador único que puede verse utilizando la sintaxis:</a:t>
            </a:r>
            <a:endParaRPr sz="1650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20"/>
          <p:cNvSpPr/>
          <p:nvPr/>
        </p:nvSpPr>
        <p:spPr>
          <a:xfrm>
            <a:off x="718125" y="4289200"/>
            <a:ext cx="4635600" cy="2679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(type(e))</a:t>
            </a:r>
            <a:endParaRPr sz="1200" b="0" i="0" u="none" strike="noStrike" cap="none">
              <a:solidFill>
                <a:srgbClr val="C74DED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5F6167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Google Shape;342;p20"/>
          <p:cNvSpPr/>
          <p:nvPr/>
        </p:nvSpPr>
        <p:spPr>
          <a:xfrm>
            <a:off x="718129" y="4060300"/>
            <a:ext cx="46356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20"/>
          <p:cNvSpPr/>
          <p:nvPr/>
        </p:nvSpPr>
        <p:spPr>
          <a:xfrm>
            <a:off x="5468125" y="4289200"/>
            <a:ext cx="2957700" cy="2679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None/>
            </a:pPr>
            <a:r>
              <a:rPr lang="es" sz="1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&lt;class 'TypeError'&gt;</a:t>
            </a:r>
            <a:endParaRPr sz="12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4" name="Google Shape;344;p20"/>
          <p:cNvSpPr/>
          <p:nvPr/>
        </p:nvSpPr>
        <p:spPr>
          <a:xfrm>
            <a:off x="5468171" y="4060300"/>
            <a:ext cx="29577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Terminal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Excepciones múltiples</a:t>
            </a:r>
            <a:endParaRPr/>
          </a:p>
        </p:txBody>
      </p:sp>
      <p:sp>
        <p:nvSpPr>
          <p:cNvPr id="350" name="Google Shape;350;p21"/>
          <p:cNvSpPr txBox="1"/>
          <p:nvPr/>
        </p:nvSpPr>
        <p:spPr>
          <a:xfrm>
            <a:off x="432127" y="1207500"/>
            <a:ext cx="8279700" cy="10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 pueden utilizar múltiples </a:t>
            </a:r>
            <a:r>
              <a:rPr lang="es" sz="1650" b="1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except</a:t>
            </a:r>
            <a:r>
              <a:rPr lang="es" sz="1650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dejando en último lugar </a:t>
            </a:r>
            <a:r>
              <a:rPr lang="es" sz="1650" b="1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Exception</a:t>
            </a:r>
            <a:r>
              <a:rPr lang="es" sz="1650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que engloba cualquier tipo de error  (si se coloca antes,  las demás excepciones nunca se ejecutarán):</a:t>
            </a:r>
            <a:endParaRPr sz="1682" b="0" i="0" u="none" strike="noStrike" cap="none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1223377" y="2243700"/>
            <a:ext cx="66972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Excepciones múltiples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1223413" y="2472600"/>
            <a:ext cx="6697200" cy="21414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4DED"/>
              </a:buClr>
              <a:buSzPts val="1200"/>
              <a:buFont typeface="Consolas"/>
              <a:buNone/>
            </a:pPr>
            <a:r>
              <a:rPr lang="es" sz="1200" b="0" i="0" u="none" strike="noStrike" cap="non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200"/>
              <a:buFont typeface="Consolas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n </a:t>
            </a:r>
            <a:r>
              <a:rPr lang="es" sz="1200" b="0" i="0" u="none" strike="noStrike" cap="non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float(</a:t>
            </a: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"Ingrese un número divisor: "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200"/>
              <a:buFont typeface="Consolas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s" sz="12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200" b="0" i="0" u="none" strike="noStrike" cap="non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4DED"/>
              </a:buClr>
              <a:buSzPts val="1200"/>
              <a:buFont typeface="Consolas"/>
              <a:buNone/>
            </a:pPr>
            <a:r>
              <a:rPr lang="es" sz="1200" b="0" i="0" u="none" strike="noStrike" cap="non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" sz="12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TypeError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200"/>
              <a:buFont typeface="Consolas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"No se puede dividir el número entre una cadena"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4DED"/>
              </a:buClr>
              <a:buSzPts val="1200"/>
              <a:buFont typeface="Consolas"/>
              <a:buNone/>
            </a:pPr>
            <a:r>
              <a:rPr lang="es" sz="1200" b="0" i="0" u="none" strike="noStrike" cap="non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" sz="12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ValueError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200"/>
              <a:buFont typeface="Consolas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"Debes introducir una cadena que sea un número"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4DED"/>
              </a:buClr>
              <a:buSzPts val="1200"/>
              <a:buFont typeface="Consolas"/>
              <a:buNone/>
            </a:pPr>
            <a:r>
              <a:rPr lang="es" sz="1200" b="0" i="0" u="none" strike="noStrike" cap="non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" sz="12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ZeroDivisionError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200"/>
              <a:buFont typeface="Consolas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"No se puede dividir por cero, prueba otro número"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4DED"/>
              </a:buClr>
              <a:buSzPts val="1200"/>
              <a:buFont typeface="Consolas"/>
              <a:buNone/>
            </a:pPr>
            <a:r>
              <a:rPr lang="es" sz="1200" b="0" i="0" u="none" strike="noStrike" cap="non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" sz="12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Exception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" sz="1200" b="0" i="0" u="none" strike="noStrike" cap="non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e: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200"/>
              <a:buFont typeface="Consolas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"Ha ocurrido un error no previsto"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 type(e).</a:t>
            </a:r>
            <a:r>
              <a:rPr lang="es" sz="1200" b="0" i="0" u="none" strike="noStrike" cap="non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__name__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C74DED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C74DED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Invocación de excepciones con raise</a:t>
            </a:r>
            <a:endParaRPr/>
          </a:p>
        </p:txBody>
      </p:sp>
      <p:sp>
        <p:nvSpPr>
          <p:cNvPr id="358" name="Google Shape;358;p22"/>
          <p:cNvSpPr txBox="1"/>
          <p:nvPr/>
        </p:nvSpPr>
        <p:spPr>
          <a:xfrm>
            <a:off x="432150" y="1113611"/>
            <a:ext cx="82797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r>
              <a:rPr lang="es" sz="1682" b="1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raise</a:t>
            </a: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también se utiliza para crear una excepción.  Se puede definir qué tipo de error generar y el texto para mostrar al usuario. Si no se detalla el tipo de excepción, se relanza la última excepción producida. En el ejemplo se lanza una excepción del tipo </a:t>
            </a:r>
            <a:r>
              <a:rPr lang="es" sz="1682" b="1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TypeError</a:t>
            </a: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si x no es un entero:</a:t>
            </a: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22"/>
          <p:cNvSpPr/>
          <p:nvPr/>
        </p:nvSpPr>
        <p:spPr>
          <a:xfrm>
            <a:off x="986184" y="2672925"/>
            <a:ext cx="7180200" cy="2682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Programa principal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22"/>
          <p:cNvSpPr/>
          <p:nvPr/>
        </p:nvSpPr>
        <p:spPr>
          <a:xfrm>
            <a:off x="986175" y="2941253"/>
            <a:ext cx="7180200" cy="6714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"Hola mundo"</a:t>
            </a:r>
            <a:endParaRPr sz="1200" b="0" i="0" u="none" strike="noStrike" cap="none">
              <a:solidFill>
                <a:srgbClr val="96E07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type(x) 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int: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2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raise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TypeError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"x debe ser un entero"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5F6167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22"/>
          <p:cNvSpPr/>
          <p:nvPr/>
        </p:nvSpPr>
        <p:spPr>
          <a:xfrm>
            <a:off x="981900" y="3946075"/>
            <a:ext cx="7180200" cy="2961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None/>
            </a:pPr>
            <a:r>
              <a:rPr lang="es" sz="1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TypeError: x debe ser un entero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2" name="Google Shape;362;p22"/>
          <p:cNvSpPr/>
          <p:nvPr/>
        </p:nvSpPr>
        <p:spPr>
          <a:xfrm>
            <a:off x="986166" y="3717175"/>
            <a:ext cx="71802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Terminal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3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Excepciones | Instrucción assert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endParaRPr/>
          </a:p>
        </p:txBody>
      </p:sp>
      <p:sp>
        <p:nvSpPr>
          <p:cNvPr id="368" name="Google Shape;368;p23"/>
          <p:cNvSpPr txBox="1"/>
          <p:nvPr/>
        </p:nvSpPr>
        <p:spPr>
          <a:xfrm>
            <a:off x="432150" y="1260250"/>
            <a:ext cx="8279700" cy="10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 pueden utilizar múltiples </a:t>
            </a:r>
            <a:r>
              <a:rPr lang="es" sz="165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except</a:t>
            </a:r>
            <a:r>
              <a:rPr lang="es" sz="165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dejando en último lugar </a:t>
            </a:r>
            <a:r>
              <a:rPr lang="es" sz="165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Exception</a:t>
            </a:r>
            <a:r>
              <a:rPr lang="es" sz="165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que engloba cualquier tipo de error  (si se coloca antes,  las demás excepciones nunca se ejecutarán):</a:t>
            </a:r>
            <a:endParaRPr sz="1682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4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Módulos y paquetes</a:t>
            </a:r>
            <a:endParaRPr/>
          </a:p>
        </p:txBody>
      </p:sp>
      <p:sp>
        <p:nvSpPr>
          <p:cNvPr id="374" name="Google Shape;374;p24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7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"/>
              <a:t>En Python los módulos son archivos que contienen definiciones que se pueden importar en otros scripts para reutilizar sus funcionalidades.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"/>
              <a:t>Un módulo es un archivo de Python cuyos objetos (funciones, clases, excepciones, etc.) pueden ser accedidos desde otro script. Constituye una muy buena herramienta para organizar el código en proyectos grandes o complejos.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Módulos</a:t>
            </a:r>
            <a:endParaRPr/>
          </a:p>
        </p:txBody>
      </p:sp>
      <p:sp>
        <p:nvSpPr>
          <p:cNvPr id="380" name="Google Shape;380;p25"/>
          <p:cNvSpPr txBox="1"/>
          <p:nvPr/>
        </p:nvSpPr>
        <p:spPr>
          <a:xfrm>
            <a:off x="440850" y="1006035"/>
            <a:ext cx="82797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Crear un módulo en Python es tan sencillo como crear un script, sólo tenemos que añadir alguna función a un fichero con la extensión .py, por ejemplo saludos.py: </a:t>
            </a: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1223377" y="2265150"/>
            <a:ext cx="66972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Módulo saludos.py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25"/>
          <p:cNvSpPr/>
          <p:nvPr/>
        </p:nvSpPr>
        <p:spPr>
          <a:xfrm>
            <a:off x="1223425" y="2494050"/>
            <a:ext cx="6697200" cy="4461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4DED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saludar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"Hola, te estoy saludando desde la función saludar()"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 b="0" i="0" u="none" strike="noStrike" cap="none">
              <a:solidFill>
                <a:srgbClr val="C74DED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25"/>
          <p:cNvSpPr txBox="1"/>
          <p:nvPr/>
        </p:nvSpPr>
        <p:spPr>
          <a:xfrm>
            <a:off x="423450" y="2899061"/>
            <a:ext cx="82797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Los módulos se puede utilizar desde otro script, siempre que esté en la misma carpeta, agregandolo con </a:t>
            </a:r>
            <a:r>
              <a:rPr lang="es" sz="1682" b="1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import</a:t>
            </a: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1227652" y="3748625"/>
            <a:ext cx="66972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Programa principal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1227700" y="3977525"/>
            <a:ext cx="6697200" cy="4461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4DED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saludos</a:t>
            </a:r>
            <a:br>
              <a:rPr lang="es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saludos.</a:t>
            </a: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saludar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 b="0" i="0" u="none" strike="noStrike" cap="none">
              <a:solidFill>
                <a:srgbClr val="C74DE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6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Módulos</a:t>
            </a:r>
            <a:endParaRPr/>
          </a:p>
        </p:txBody>
      </p:sp>
      <p:sp>
        <p:nvSpPr>
          <p:cNvPr id="391" name="Google Shape;391;p26"/>
          <p:cNvSpPr txBox="1"/>
          <p:nvPr/>
        </p:nvSpPr>
        <p:spPr>
          <a:xfrm>
            <a:off x="440850" y="1090475"/>
            <a:ext cx="82797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 posible importar funciones directamente, ahorrando memoria. Para ello se utiliza la sintaxis </a:t>
            </a:r>
            <a:r>
              <a:rPr lang="es" sz="1682" b="1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from … import … </a:t>
            </a: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26"/>
          <p:cNvSpPr txBox="1"/>
          <p:nvPr/>
        </p:nvSpPr>
        <p:spPr>
          <a:xfrm>
            <a:off x="423450" y="2620638"/>
            <a:ext cx="82797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85000" lnSpcReduction="1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Para importar todas las funciones con la sintaxis </a:t>
            </a:r>
            <a:r>
              <a:rPr lang="es" sz="1682" b="1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from import</a:t>
            </a: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se utiliza un asterisco:</a:t>
            </a: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26"/>
          <p:cNvSpPr/>
          <p:nvPr/>
        </p:nvSpPr>
        <p:spPr>
          <a:xfrm>
            <a:off x="1227652" y="2053175"/>
            <a:ext cx="66972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Programa principal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26"/>
          <p:cNvSpPr/>
          <p:nvPr/>
        </p:nvSpPr>
        <p:spPr>
          <a:xfrm>
            <a:off x="1227700" y="2282075"/>
            <a:ext cx="6697200" cy="4461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4DED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saludos </a:t>
            </a:r>
            <a:r>
              <a:rPr lang="es" sz="1200" b="0" i="0" u="none" strike="noStrike" cap="non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saludar</a:t>
            </a:r>
            <a:br>
              <a:rPr lang="es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saludar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 b="0" i="0" u="none" strike="noStrike" cap="none">
              <a:solidFill>
                <a:srgbClr val="C74DE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5" name="Google Shape;395;p26"/>
          <p:cNvSpPr/>
          <p:nvPr/>
        </p:nvSpPr>
        <p:spPr>
          <a:xfrm>
            <a:off x="1214677" y="3500400"/>
            <a:ext cx="66972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Programa principal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26"/>
          <p:cNvSpPr/>
          <p:nvPr/>
        </p:nvSpPr>
        <p:spPr>
          <a:xfrm>
            <a:off x="1214725" y="3729300"/>
            <a:ext cx="6697200" cy="4461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4DED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saludos </a:t>
            </a:r>
            <a:r>
              <a:rPr lang="es" sz="1200" b="0" i="0" u="none" strike="noStrike" cap="non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*</a:t>
            </a:r>
            <a:br>
              <a:rPr lang="es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saludar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 b="0" i="0" u="none" strike="noStrike" cap="none">
              <a:solidFill>
                <a:srgbClr val="C74DE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7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Módulos</a:t>
            </a:r>
            <a:endParaRPr/>
          </a:p>
        </p:txBody>
      </p:sp>
      <p:sp>
        <p:nvSpPr>
          <p:cNvPr id="402" name="Google Shape;402;p27"/>
          <p:cNvSpPr txBox="1"/>
          <p:nvPr/>
        </p:nvSpPr>
        <p:spPr>
          <a:xfrm>
            <a:off x="440850" y="1046975"/>
            <a:ext cx="82797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Además de funciones, un módulo puede contener clases:</a:t>
            </a: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27"/>
          <p:cNvSpPr txBox="1"/>
          <p:nvPr/>
        </p:nvSpPr>
        <p:spPr>
          <a:xfrm>
            <a:off x="440850" y="2598888"/>
            <a:ext cx="82797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Igual que con las funciones, tendremos que importar primero al módulo para utilizar la clase en nuestro programa:</a:t>
            </a: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27"/>
          <p:cNvSpPr/>
          <p:nvPr/>
        </p:nvSpPr>
        <p:spPr>
          <a:xfrm>
            <a:off x="1227702" y="1731275"/>
            <a:ext cx="66972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Módulo saludos.py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27"/>
          <p:cNvSpPr/>
          <p:nvPr/>
        </p:nvSpPr>
        <p:spPr>
          <a:xfrm>
            <a:off x="1227700" y="1969775"/>
            <a:ext cx="6697200" cy="7149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4DED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Saludo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s" sz="1200" b="0" i="0" u="none" strike="noStrike" cap="non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" sz="1200" b="0" i="0" u="none" strike="noStrike" cap="non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"Hola, te estoy saludando desde el __init__"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 b="0" i="0" u="none" strike="noStrike" cap="none">
              <a:solidFill>
                <a:srgbClr val="C74DE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6" name="Google Shape;406;p27"/>
          <p:cNvSpPr/>
          <p:nvPr/>
        </p:nvSpPr>
        <p:spPr>
          <a:xfrm>
            <a:off x="1214677" y="3500400"/>
            <a:ext cx="66972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Programa principal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27"/>
          <p:cNvSpPr/>
          <p:nvPr/>
        </p:nvSpPr>
        <p:spPr>
          <a:xfrm>
            <a:off x="1214725" y="3729300"/>
            <a:ext cx="6697200" cy="4986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4DED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saludos </a:t>
            </a:r>
            <a:r>
              <a:rPr lang="es" sz="1200" b="0" i="0" u="none" strike="noStrike" cap="non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Saludo</a:t>
            </a:r>
            <a:br>
              <a:rPr lang="es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s </a:t>
            </a:r>
            <a:r>
              <a:rPr lang="es" sz="1200" b="0" i="0" u="none" strike="noStrike" cap="non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Saludo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000" b="0" i="0" u="none" strike="noStrike" cap="none">
              <a:solidFill>
                <a:srgbClr val="C74DE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Paquetes</a:t>
            </a:r>
            <a:endParaRPr/>
          </a:p>
        </p:txBody>
      </p:sp>
      <p:sp>
        <p:nvSpPr>
          <p:cNvPr id="413" name="Google Shape;413;p28"/>
          <p:cNvSpPr txBox="1"/>
          <p:nvPr/>
        </p:nvSpPr>
        <p:spPr>
          <a:xfrm>
            <a:off x="432150" y="1046377"/>
            <a:ext cx="82797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Utilizar paquetes permite unificar distintos módulos bajo un mismo nombre, con una jerarquía de módulos y submódulos (o subpaquetes). Permiten distribuir y manejar el código como si fuesen librerías instalables de Python. </a:t>
            </a: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Para crear un paquete se guarda un archivo vacío con el nombre __init__.py en el directorio donde se encuentran los módulos a agrupar. Este directorio se debe encontrar dentro del directorio en el que se aloja el script principal.</a:t>
            </a: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Esta jerarquía de archivos y carpetas permite acceder a los módulos, pero esta vez indicando el nombre del paquete y del módulo, también con la instrucción </a:t>
            </a:r>
            <a:r>
              <a:rPr lang="es" sz="1682" b="1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import</a:t>
            </a: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Paquetes</a:t>
            </a:r>
            <a:endParaRPr/>
          </a:p>
        </p:txBody>
      </p:sp>
      <p:sp>
        <p:nvSpPr>
          <p:cNvPr id="419" name="Google Shape;419;p29"/>
          <p:cNvSpPr txBox="1"/>
          <p:nvPr/>
        </p:nvSpPr>
        <p:spPr>
          <a:xfrm>
            <a:off x="535200" y="1066937"/>
            <a:ext cx="8279700" cy="3471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 accede a los módulos con </a:t>
            </a:r>
            <a:r>
              <a:rPr lang="es" sz="1682" b="1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from import</a:t>
            </a: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29"/>
          <p:cNvSpPr txBox="1"/>
          <p:nvPr/>
        </p:nvSpPr>
        <p:spPr>
          <a:xfrm>
            <a:off x="671475" y="2989025"/>
            <a:ext cx="4655700" cy="1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Esta jerarquía de carpetas se puede expandir tanto como sea necesario creando subpaquetes, siempre añadiendo el fichero init en cada uno de ellos.</a:t>
            </a: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29"/>
          <p:cNvSpPr/>
          <p:nvPr/>
        </p:nvSpPr>
        <p:spPr>
          <a:xfrm>
            <a:off x="572650" y="2429009"/>
            <a:ext cx="2155262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s" sz="1200" b="0" i="0" u="none" strike="noStrike" cap="none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script.py</a:t>
            </a:r>
            <a:endParaRPr sz="12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s" sz="1200" b="0" i="0" u="none" strike="noStrike" cap="none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paquete/</a:t>
            </a:r>
            <a:endParaRPr sz="12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s" sz="1200" b="0" i="0" u="none" strike="noStrike" cap="none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__init__.py</a:t>
            </a:r>
            <a:endParaRPr sz="12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s" sz="1200" b="0" i="0" u="none" strike="noStrike" cap="none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saludos.py</a:t>
            </a:r>
            <a:endParaRPr sz="12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9"/>
          <p:cNvSpPr/>
          <p:nvPr/>
        </p:nvSpPr>
        <p:spPr>
          <a:xfrm>
            <a:off x="625105" y="1731275"/>
            <a:ext cx="33471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Programa principal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29"/>
          <p:cNvSpPr/>
          <p:nvPr/>
        </p:nvSpPr>
        <p:spPr>
          <a:xfrm>
            <a:off x="625105" y="1960175"/>
            <a:ext cx="3347100" cy="4986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4DED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paquete.saludos </a:t>
            </a:r>
            <a:r>
              <a:rPr lang="es" sz="1200" b="0" i="0" u="none" strike="noStrike" cap="non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Saludos</a:t>
            </a:r>
            <a:br>
              <a:rPr lang="es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s </a:t>
            </a:r>
            <a:r>
              <a:rPr lang="es" sz="1200" b="0" i="0" u="none" strike="noStrike" cap="non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Saludo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000" b="0" i="0" u="none" strike="noStrike" cap="none">
              <a:solidFill>
                <a:srgbClr val="C74DE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4" name="Google Shape;424;p29"/>
          <p:cNvSpPr txBox="1"/>
          <p:nvPr/>
        </p:nvSpPr>
        <p:spPr>
          <a:xfrm>
            <a:off x="5672875" y="1525475"/>
            <a:ext cx="3043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1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Estructura de carpetas necesaria para crear un paquete. El archivo __init__.py es el que permite a Python tratar una carpeta como un paquete.</a:t>
            </a:r>
            <a:endParaRPr sz="12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9"/>
          <p:cNvSpPr/>
          <p:nvPr/>
        </p:nvSpPr>
        <p:spPr>
          <a:xfrm>
            <a:off x="5744034" y="2722947"/>
            <a:ext cx="2442000" cy="18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s" sz="1200" b="0" i="0" u="none" strike="noStrike" cap="none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script.py</a:t>
            </a:r>
            <a:endParaRPr sz="12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s" sz="1200" b="0" i="0" u="none" strike="noStrike" cap="none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paquete/</a:t>
            </a:r>
            <a:endParaRPr sz="12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s" sz="1200" b="0" i="0" u="none" strike="noStrike" cap="none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__init__.py</a:t>
            </a:r>
            <a:endParaRPr sz="12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s" sz="1200" b="0" i="0" u="none" strike="noStrike" cap="none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adios/</a:t>
            </a:r>
            <a:endParaRPr sz="12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s" sz="1200" b="0" i="0" u="none" strike="noStrike" cap="none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 __init__.py</a:t>
            </a:r>
            <a:endParaRPr sz="12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s" sz="1200" b="0" i="0" u="none" strike="noStrike" cap="none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 despedidas.py</a:t>
            </a:r>
            <a:endParaRPr sz="12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s" sz="1200" b="0" i="0" u="none" strike="noStrike" cap="none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hola/</a:t>
            </a:r>
            <a:endParaRPr sz="12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s" sz="1200" b="0" i="0" u="none" strike="noStrike" cap="none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 __init__.py</a:t>
            </a:r>
            <a:endParaRPr sz="12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s" sz="1200" b="0" i="0" u="none" strike="noStrike" cap="none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 saludos.py</a:t>
            </a:r>
            <a:endParaRPr sz="12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7" name="Google Shape;157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360CD2-FA72-AD69-B278-4C89038A1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7" y="774104"/>
            <a:ext cx="7890098" cy="34293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675796-4201-18A3-070C-8D9680E89E51}"/>
              </a:ext>
            </a:extLst>
          </p:cNvPr>
          <p:cNvSpPr txBox="1"/>
          <p:nvPr/>
        </p:nvSpPr>
        <p:spPr>
          <a:xfrm>
            <a:off x="376517" y="4224967"/>
            <a:ext cx="86397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4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Más información en: </a:t>
            </a:r>
            <a:r>
              <a:rPr lang="es-AR" sz="14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  <a:hlinkClick r:id="rId3"/>
              </a:rPr>
              <a:t>https://docs.hektorprofe.net/python/modulos-y-paquetes/paquetes/</a:t>
            </a:r>
            <a:r>
              <a:rPr lang="es-AR" dirty="0">
                <a:hlinkClick r:id="rId3"/>
              </a:rPr>
              <a:t> </a:t>
            </a:r>
            <a:br>
              <a:rPr lang="es-AR" dirty="0">
                <a:hlinkClick r:id="rId3"/>
              </a:rPr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87627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Paquetes | Ejemplo</a:t>
            </a:r>
            <a:endParaRPr/>
          </a:p>
        </p:txBody>
      </p:sp>
      <p:sp>
        <p:nvSpPr>
          <p:cNvPr id="431" name="Google Shape;431;p30"/>
          <p:cNvSpPr/>
          <p:nvPr/>
        </p:nvSpPr>
        <p:spPr>
          <a:xfrm>
            <a:off x="442775" y="1621350"/>
            <a:ext cx="4056000" cy="15693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4DED"/>
              </a:buClr>
              <a:buSzPts val="1200"/>
              <a:buFont typeface="Consolas"/>
              <a:buNone/>
            </a:pPr>
            <a:r>
              <a:rPr lang="es" sz="1200" b="0" i="0" u="none" strike="noStrike" cap="non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saludar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200"/>
              <a:buFont typeface="Consolas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"Hola, te estoy saludando desde la función saludar() del módulo saludos"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br>
              <a:rPr lang="es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200" b="0" i="0" u="none" strike="noStrike" cap="non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Saludo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200"/>
              <a:buFont typeface="Consolas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s" sz="1200" b="0" i="0" u="none" strike="noStrike" cap="non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" sz="1200" b="0" i="0" u="none" strike="noStrike" cap="non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200"/>
              <a:buFont typeface="Consolas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"Hola, te estoy saludando desde el __init__ de la clase Saludo"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C74DED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30"/>
          <p:cNvSpPr/>
          <p:nvPr/>
        </p:nvSpPr>
        <p:spPr>
          <a:xfrm>
            <a:off x="4692025" y="1621350"/>
            <a:ext cx="3991800" cy="15693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4DED"/>
              </a:buClr>
              <a:buSzPts val="1200"/>
              <a:buFont typeface="Consolas"/>
              <a:buNone/>
            </a:pPr>
            <a:r>
              <a:rPr lang="es" sz="1200" b="0" i="0" u="none" strike="noStrike" cap="non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despedir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200"/>
              <a:buFont typeface="Consolas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"Adiós, me estoy despidiendo desde la función despedir() del módulo despedidas"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br>
              <a:rPr lang="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200" b="0" i="0" u="none" strike="noStrike" cap="non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Despedida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200"/>
              <a:buFont typeface="Consolas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s" sz="1200" b="0" i="0" u="none" strike="noStrike" cap="non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" sz="1200" b="0" i="0" u="none" strike="noStrike" cap="non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200"/>
              <a:buFont typeface="Consolas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"Adiós, me estoy despidiendo desde el __init__ de la clase Despedida"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3" name="Google Shape;433;p30"/>
          <p:cNvSpPr/>
          <p:nvPr/>
        </p:nvSpPr>
        <p:spPr>
          <a:xfrm>
            <a:off x="4692025" y="1392450"/>
            <a:ext cx="39918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Paquete/adios/despedidas.py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4" name="Google Shape;434;p30"/>
          <p:cNvSpPr/>
          <p:nvPr/>
        </p:nvSpPr>
        <p:spPr>
          <a:xfrm>
            <a:off x="442775" y="1392450"/>
            <a:ext cx="40560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Contenido de paquete/hola/saludos.py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30"/>
          <p:cNvSpPr/>
          <p:nvPr/>
        </p:nvSpPr>
        <p:spPr>
          <a:xfrm>
            <a:off x="442775" y="3504950"/>
            <a:ext cx="4056000" cy="10449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4DED"/>
              </a:buClr>
              <a:buSzPts val="1200"/>
              <a:buFont typeface="Consolas"/>
              <a:buNone/>
            </a:pPr>
            <a:r>
              <a:rPr lang="es" sz="1200" b="0" i="0" u="none" strike="noStrike" cap="non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paquete.hola.saludos </a:t>
            </a:r>
            <a:r>
              <a:rPr lang="es" sz="1200" b="0" i="0" u="none" strike="noStrike" cap="non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saludar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4DED"/>
              </a:buClr>
              <a:buSzPts val="1200"/>
              <a:buFont typeface="Consolas"/>
              <a:buNone/>
            </a:pPr>
            <a:r>
              <a:rPr lang="es" sz="1200" b="0" i="0" u="none" strike="noStrike" cap="non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paquete.adios.despedidas </a:t>
            </a:r>
            <a:r>
              <a:rPr lang="es" sz="1200" b="0" i="0" u="none" strike="noStrike" cap="non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Despedida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br>
              <a:rPr lang="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saludar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200"/>
              <a:buFont typeface="Consolas"/>
              <a:buNone/>
            </a:pP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Despedida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 b="0" i="0" u="none" strike="noStrike" cap="none">
              <a:solidFill>
                <a:srgbClr val="C74DE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C74DED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6" name="Google Shape;436;p30"/>
          <p:cNvSpPr/>
          <p:nvPr/>
        </p:nvSpPr>
        <p:spPr>
          <a:xfrm>
            <a:off x="442775" y="3276050"/>
            <a:ext cx="40560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Programa principal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30"/>
          <p:cNvSpPr/>
          <p:nvPr/>
        </p:nvSpPr>
        <p:spPr>
          <a:xfrm>
            <a:off x="4659925" y="3504950"/>
            <a:ext cx="4056000" cy="10449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None/>
            </a:pPr>
            <a:r>
              <a:rPr lang="es" sz="1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Hola, te estoy saludando desde la función saludar() del módulo saludos</a:t>
            </a:r>
            <a:endParaRPr sz="12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None/>
            </a:pPr>
            <a:endParaRPr sz="12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None/>
            </a:pPr>
            <a:r>
              <a:rPr lang="es" sz="1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Adiós, me estoy despidiendo desde el __init__ de la clase Despedida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200"/>
              <a:buFont typeface="Consolas"/>
              <a:buNone/>
            </a:pPr>
            <a:endParaRPr sz="1200" b="0" i="0" u="none" strike="noStrike" cap="none">
              <a:solidFill>
                <a:srgbClr val="C74DE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C74DED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30"/>
          <p:cNvSpPr/>
          <p:nvPr/>
        </p:nvSpPr>
        <p:spPr>
          <a:xfrm>
            <a:off x="4659925" y="3276050"/>
            <a:ext cx="40560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Terminal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Módulos esenciales</a:t>
            </a:r>
            <a:endParaRPr/>
          </a:p>
        </p:txBody>
      </p:sp>
      <p:sp>
        <p:nvSpPr>
          <p:cNvPr id="444" name="Google Shape;444;p31"/>
          <p:cNvSpPr txBox="1"/>
          <p:nvPr/>
        </p:nvSpPr>
        <p:spPr>
          <a:xfrm>
            <a:off x="436425" y="1281700"/>
            <a:ext cx="82797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85000" lnSpcReduction="10000"/>
          </a:bodyPr>
          <a:lstStyle/>
          <a:p>
            <a:pPr marL="457200" marR="0" lvl="0" indent="-319448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ontserrat"/>
              <a:buChar char="●"/>
            </a:pPr>
            <a:r>
              <a:rPr lang="es" sz="1682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copy</a:t>
            </a: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Funciones para crear copias de variables referenciadas en memoria, como colecciones y objetos.</a:t>
            </a:r>
            <a:endParaRPr sz="1682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944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ontserrat"/>
              <a:buChar char="●"/>
            </a:pPr>
            <a:r>
              <a:rPr lang="es" sz="1682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collections</a:t>
            </a: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Cuenta con diferentes estructuras de datos.</a:t>
            </a:r>
            <a:endParaRPr sz="1682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944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ontserrat"/>
              <a:buChar char="●"/>
            </a:pPr>
            <a:r>
              <a:rPr lang="es" sz="1682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datetime</a:t>
            </a: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Maneja tipos de datos referidos a las fechas/horas.</a:t>
            </a:r>
            <a:endParaRPr sz="1682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944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ontserrat"/>
              <a:buChar char="●"/>
            </a:pPr>
            <a:r>
              <a:rPr lang="es" sz="1682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html, xml y json:</a:t>
            </a: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Permiten manejar cómodamente estructuras de datos html, xml y json. </a:t>
            </a:r>
            <a:endParaRPr sz="1682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944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ontserrat"/>
              <a:buChar char="●"/>
            </a:pPr>
            <a:r>
              <a:rPr lang="es" sz="1682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math</a:t>
            </a: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Incluye varias funciones matemáticas.</a:t>
            </a:r>
            <a:endParaRPr sz="1682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944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ontserrat"/>
              <a:buChar char="●"/>
            </a:pPr>
            <a:r>
              <a:rPr lang="es" sz="1682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random</a:t>
            </a: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Permite generar contenidos aleatorios, escoger aleatoriamente valores que permiten a un programa comportamientos al azar</a:t>
            </a:r>
            <a:endParaRPr sz="1682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944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ontserrat"/>
              <a:buChar char="●"/>
            </a:pPr>
            <a:r>
              <a:rPr lang="es" sz="1682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sys</a:t>
            </a: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Proporciona acceso al entorno del sistema operativo. Se considera un módulo avanzado y no se recomienda utilizarlo sin conocimiento.</a:t>
            </a:r>
            <a:endParaRPr sz="1682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944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ontserrat"/>
              <a:buChar char="●"/>
            </a:pPr>
            <a:r>
              <a:rPr lang="es" sz="1682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threading</a:t>
            </a: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Divide procesos en subprocesos gracias a hilos de ejecución paralelos. </a:t>
            </a:r>
            <a:endParaRPr sz="1682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944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ontserrat"/>
              <a:buChar char="●"/>
            </a:pPr>
            <a:r>
              <a:rPr lang="es" sz="1682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tkinter</a:t>
            </a: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Uno de los módulos de interfaz gráfica más utilizados en Python.</a:t>
            </a:r>
            <a:endParaRPr sz="1682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Módulo collections: colecciones de datos</a:t>
            </a:r>
            <a:endParaRPr/>
          </a:p>
        </p:txBody>
      </p:sp>
      <p:sp>
        <p:nvSpPr>
          <p:cNvPr id="450" name="Google Shape;450;p32"/>
          <p:cNvSpPr txBox="1"/>
          <p:nvPr/>
        </p:nvSpPr>
        <p:spPr>
          <a:xfrm>
            <a:off x="436425" y="1070050"/>
            <a:ext cx="82797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El módulo integrado de </a:t>
            </a:r>
            <a:r>
              <a:rPr lang="es" sz="1682" b="1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collections</a:t>
            </a: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provee tipos de datos que mejoran los disponibles en Python. </a:t>
            </a:r>
            <a:r>
              <a:rPr lang="es" sz="1682" b="1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Counter</a:t>
            </a: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por ejemplo, es una subclase de diccionario capaz de realizar cuentas o conteos sobre listas o strings. </a:t>
            </a: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82" b="1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endParaRPr sz="1682" b="1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1" name="Google Shape;451;p32"/>
          <p:cNvSpPr/>
          <p:nvPr/>
        </p:nvSpPr>
        <p:spPr>
          <a:xfrm>
            <a:off x="1983002" y="2303550"/>
            <a:ext cx="51606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Ejemplo del módulo collections y counter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32"/>
          <p:cNvSpPr/>
          <p:nvPr/>
        </p:nvSpPr>
        <p:spPr>
          <a:xfrm>
            <a:off x="1983000" y="2542050"/>
            <a:ext cx="5160600" cy="14784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4DED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collections </a:t>
            </a:r>
            <a:r>
              <a:rPr lang="es" sz="1200" b="0" i="0" u="none" strike="noStrike" cap="non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Counter</a:t>
            </a:r>
            <a:endParaRPr sz="1200" b="0" i="0" u="none" strike="noStrike" cap="non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4DED"/>
              </a:buClr>
              <a:buSzPts val="1400"/>
              <a:buFont typeface="Consolas"/>
              <a:buNone/>
            </a:pPr>
            <a:endParaRPr sz="1200" b="0" i="0" u="none" strike="noStrike" cap="non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numeros </a:t>
            </a:r>
            <a:r>
              <a:rPr lang="es" sz="1200" b="0" i="0" u="none" strike="noStrike" cap="non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[</a:t>
            </a:r>
            <a:r>
              <a:rPr lang="es" sz="12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2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2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2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2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2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2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2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2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2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(numeros)) </a:t>
            </a:r>
            <a:r>
              <a:rPr lang="es" sz="1200" b="0" i="0" u="none" strike="noStrike" cap="non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#Counter({1: 4, 2: 3, 3: 2, 4: 1})</a:t>
            </a:r>
            <a:endParaRPr sz="1200" b="0" i="0" u="none" strike="noStrike" cap="none">
              <a:solidFill>
                <a:srgbClr val="5F616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400"/>
              <a:buFont typeface="Consolas"/>
              <a:buNone/>
            </a:pPr>
            <a:endParaRPr sz="1200" b="0" i="0" u="none" strike="noStrike" cap="none">
              <a:solidFill>
                <a:srgbClr val="5F616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"palabra"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)) 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167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#Counter({'a': 3, 'p': 1, 'l': 1, 'b': 1, 'r': 1})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endParaRPr sz="1200" b="0" i="0" u="none" strike="noStrike" cap="none">
              <a:solidFill>
                <a:srgbClr val="C74DE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3" name="Google Shape;453;p32"/>
          <p:cNvSpPr txBox="1"/>
          <p:nvPr/>
        </p:nvSpPr>
        <p:spPr>
          <a:xfrm>
            <a:off x="436425" y="3838675"/>
            <a:ext cx="82797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70000" lnSpcReduction="2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Para contar las palabras que hay dentro de una cadena usamos la función </a:t>
            </a:r>
            <a:r>
              <a:rPr lang="es" sz="1682" b="1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split()</a:t>
            </a: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que separa ese “conjunto de palabras” en una “lista de palabras”.</a:t>
            </a: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3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Módulo collections: colecciones de datos</a:t>
            </a:r>
            <a:endParaRPr/>
          </a:p>
        </p:txBody>
      </p:sp>
      <p:sp>
        <p:nvSpPr>
          <p:cNvPr id="459" name="Google Shape;459;p33"/>
          <p:cNvSpPr txBox="1"/>
          <p:nvPr/>
        </p:nvSpPr>
        <p:spPr>
          <a:xfrm>
            <a:off x="436425" y="1281700"/>
            <a:ext cx="82797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endParaRPr sz="1682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endParaRPr sz="1682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" name="Google Shape;460;p33"/>
          <p:cNvSpPr/>
          <p:nvPr/>
        </p:nvSpPr>
        <p:spPr>
          <a:xfrm>
            <a:off x="1516050" y="1281700"/>
            <a:ext cx="61119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Ejemplo del módulo collections y counter con split()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33"/>
          <p:cNvSpPr/>
          <p:nvPr/>
        </p:nvSpPr>
        <p:spPr>
          <a:xfrm>
            <a:off x="1516050" y="1510600"/>
            <a:ext cx="6111900" cy="20319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coches </a:t>
            </a:r>
            <a:r>
              <a:rPr lang="es" sz="1200" b="0" i="0" u="none" strike="noStrike" cap="non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" sz="1200" b="0" i="0" u="none" strike="noStrike" cap="non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"mercedes ferrari bmw bmw ferrari bmw"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(coches.</a:t>
            </a: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split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())) 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167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#Counter({'bmw': 3, 'ferrari': 2, 'mercedes': 1})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animales </a:t>
            </a:r>
            <a:r>
              <a:rPr lang="es" sz="1200" b="0" i="0" u="none" strike="noStrike" cap="non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" sz="1200" b="0" i="0" u="none" strike="noStrike" cap="non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"perro gato jirafa jirafa gato jirafa"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s" sz="1200" b="0" i="0" u="none" strike="noStrike" cap="non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(animales.</a:t>
            </a: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split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 sz="1200" b="0" i="0" u="none" strike="noStrike" cap="non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endParaRPr sz="1200" b="0" i="0" u="none" strike="noStrike" cap="non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# most_common() devuelve una lista ordenada por repeticiones:</a:t>
            </a:r>
            <a:endParaRPr sz="1200" b="0" i="0" u="none" strike="noStrike" cap="none">
              <a:solidFill>
                <a:srgbClr val="5F616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(a.</a:t>
            </a: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most_common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)) </a:t>
            </a:r>
            <a:r>
              <a:rPr lang="es" sz="1200" b="0" i="0" u="none" strike="noStrike" cap="non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# Elemento más repetido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(a.</a:t>
            </a: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most_common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)) </a:t>
            </a:r>
            <a:r>
              <a:rPr lang="es" sz="1200" b="0" i="0" u="none" strike="noStrike" cap="non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# Las dos palabras más repetidas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(a.</a:t>
            </a: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most_common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())  </a:t>
            </a:r>
            <a:r>
              <a:rPr lang="es" sz="1200" b="0" i="0" u="none" strike="noStrike" cap="non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# Ordenado por número de repeticiones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endParaRPr sz="1200" b="0" i="0" u="none" strike="noStrike" cap="none">
              <a:solidFill>
                <a:srgbClr val="C74DE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2" name="Google Shape;462;p33"/>
          <p:cNvSpPr/>
          <p:nvPr/>
        </p:nvSpPr>
        <p:spPr>
          <a:xfrm>
            <a:off x="1516050" y="3884500"/>
            <a:ext cx="6111900" cy="6726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None/>
            </a:pPr>
            <a:r>
              <a:rPr lang="es" sz="1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[('jirafa', 3)]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None/>
            </a:pPr>
            <a:r>
              <a:rPr lang="es" sz="1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[('jirafa', 3), ('gato', 2)]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None/>
            </a:pPr>
            <a:r>
              <a:rPr lang="es" sz="1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[('jirafa', 3), ('gato', 2), ('perro', 1)]</a:t>
            </a:r>
            <a:endParaRPr sz="1200" b="0" i="0" u="none" strike="noStrike" cap="none">
              <a:solidFill>
                <a:srgbClr val="C74DED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33"/>
          <p:cNvSpPr/>
          <p:nvPr/>
        </p:nvSpPr>
        <p:spPr>
          <a:xfrm>
            <a:off x="1516050" y="3655600"/>
            <a:ext cx="61119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Terminal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4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Módulo datetime: fecha y hora</a:t>
            </a:r>
            <a:endParaRPr/>
          </a:p>
        </p:txBody>
      </p:sp>
      <p:sp>
        <p:nvSpPr>
          <p:cNvPr id="469" name="Google Shape;469;p34"/>
          <p:cNvSpPr txBox="1"/>
          <p:nvPr/>
        </p:nvSpPr>
        <p:spPr>
          <a:xfrm>
            <a:off x="436425" y="1281700"/>
            <a:ext cx="82797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Para manejar fechas en Python se suele utilizar la librería </a:t>
            </a:r>
            <a:r>
              <a:rPr lang="es" sz="1682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datetime</a:t>
            </a: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que incorpora los tipos de datos </a:t>
            </a:r>
            <a:r>
              <a:rPr lang="es" sz="1682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date</a:t>
            </a: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s" sz="1682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time</a:t>
            </a: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lang="es" sz="1682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datetime</a:t>
            </a: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para representar fechas y métodos para manejarlas. Algunas de las operaciones más habituales que permite son:</a:t>
            </a:r>
            <a:endParaRPr sz="1682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5429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chemeClr val="dk2"/>
              </a:buClr>
              <a:buSzPts val="1682"/>
              <a:buFont typeface="Montserrat"/>
              <a:buChar char="●"/>
            </a:pP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Acceder a los distintos componentes de una fecha (año, mes, día, hora, minutos, segundos y microsegundos).</a:t>
            </a:r>
            <a:endParaRPr sz="1682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542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2"/>
              <a:buFont typeface="Montserrat"/>
              <a:buChar char="●"/>
            </a:pP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Convertir cadenas con formato de fecha en los tipos </a:t>
            </a:r>
            <a:r>
              <a:rPr lang="es" sz="1682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date</a:t>
            </a: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s" sz="1682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time</a:t>
            </a: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o </a:t>
            </a:r>
            <a:r>
              <a:rPr lang="es" sz="1682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datetime</a:t>
            </a: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82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542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2"/>
              <a:buFont typeface="Montserrat"/>
              <a:buChar char="●"/>
            </a:pP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Convertir fechas de los tipos </a:t>
            </a:r>
            <a:r>
              <a:rPr lang="es" sz="1682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date</a:t>
            </a: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s" sz="1682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time</a:t>
            </a: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o </a:t>
            </a:r>
            <a:r>
              <a:rPr lang="es" sz="1682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datetime</a:t>
            </a: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en cadenas formateadas de acuerdo a diferentes formatos de fechas.</a:t>
            </a:r>
            <a:endParaRPr sz="1682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542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2"/>
              <a:buFont typeface="Montserrat"/>
              <a:buChar char="●"/>
            </a:pP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Hacer aritmética de fechas (sumar o restar fechas).</a:t>
            </a:r>
            <a:endParaRPr sz="1682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542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2"/>
              <a:buFont typeface="Montserrat"/>
              <a:buChar char="●"/>
            </a:pPr>
            <a:r>
              <a:rPr lang="es" sz="1682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Comparar fechas.</a:t>
            </a:r>
            <a:endParaRPr sz="1682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Módulo datetime: fecha y hora</a:t>
            </a:r>
            <a:endParaRPr/>
          </a:p>
        </p:txBody>
      </p:sp>
      <p:sp>
        <p:nvSpPr>
          <p:cNvPr id="475" name="Google Shape;475;p35"/>
          <p:cNvSpPr txBox="1"/>
          <p:nvPr/>
        </p:nvSpPr>
        <p:spPr>
          <a:xfrm>
            <a:off x="436425" y="1281700"/>
            <a:ext cx="82797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endParaRPr sz="1682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endParaRPr sz="1682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6" name="Google Shape;476;p35"/>
          <p:cNvSpPr/>
          <p:nvPr/>
        </p:nvSpPr>
        <p:spPr>
          <a:xfrm>
            <a:off x="432025" y="1170000"/>
            <a:ext cx="48117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Ejemplo del módulo datetime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35"/>
          <p:cNvSpPr/>
          <p:nvPr/>
        </p:nvSpPr>
        <p:spPr>
          <a:xfrm>
            <a:off x="432025" y="1398900"/>
            <a:ext cx="4811700" cy="30792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4DED"/>
              </a:buClr>
              <a:buSzPts val="1200"/>
              <a:buFont typeface="Consolas"/>
              <a:buNone/>
            </a:pPr>
            <a:r>
              <a:rPr lang="es" sz="1200" b="0" i="0" u="none" strike="noStrike" cap="non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datetime </a:t>
            </a:r>
            <a:r>
              <a:rPr lang="es" sz="1200" b="0" i="0" u="none" strike="noStrike" cap="non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datetime</a:t>
            </a:r>
            <a:endParaRPr sz="1200" b="0" i="0" u="none" strike="noStrike" cap="non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4DED"/>
              </a:buClr>
              <a:buSzPts val="1200"/>
              <a:buFont typeface="Consolas"/>
              <a:buNone/>
            </a:pPr>
            <a:endParaRPr sz="1200" b="0" i="0" u="none" strike="noStrike" cap="non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dt </a:t>
            </a:r>
            <a:r>
              <a:rPr lang="es" sz="1200" b="0" i="0" u="none" strike="noStrike" cap="non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datetime.</a:t>
            </a: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now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() </a:t>
            </a:r>
            <a:r>
              <a:rPr lang="es" sz="1200" b="0" i="0" u="none" strike="noStrike" cap="non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# Fecha y hora actual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br>
              <a:rPr lang="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(dt) </a:t>
            </a:r>
            <a:r>
              <a:rPr lang="es" sz="1200" b="0" i="0" u="none" strike="noStrike" cap="non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# Imprime fecha y hora actual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200"/>
              <a:buFont typeface="Consolas"/>
              <a:buNone/>
            </a:pP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"Año:"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 dt.year)  </a:t>
            </a:r>
            <a:r>
              <a:rPr lang="es" sz="1200" b="0" i="0" u="none" strike="noStrike" cap="non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# Año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200"/>
              <a:buFont typeface="Consolas"/>
              <a:buNone/>
            </a:pP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"Mes:"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 dt.month) </a:t>
            </a:r>
            <a:r>
              <a:rPr lang="es" sz="1200" b="0" i="0" u="none" strike="noStrike" cap="non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# Mes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200"/>
              <a:buFont typeface="Consolas"/>
              <a:buNone/>
            </a:pP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"Dia:"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 dt.day)   </a:t>
            </a:r>
            <a:r>
              <a:rPr lang="es" sz="1200" b="0" i="0" u="none" strike="noStrike" cap="non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# Dia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br>
              <a:rPr lang="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"Hora:"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 dt.hour)      </a:t>
            </a:r>
            <a:r>
              <a:rPr lang="es" sz="1200" b="0" i="0" u="none" strike="noStrike" cap="non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# Hora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200"/>
              <a:buFont typeface="Consolas"/>
              <a:buNone/>
            </a:pP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"Minuto:"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 dt.minute)  </a:t>
            </a:r>
            <a:r>
              <a:rPr lang="es" sz="1200" b="0" i="0" u="none" strike="noStrike" cap="non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# Minuto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200"/>
              <a:buFont typeface="Consolas"/>
              <a:buNone/>
            </a:pP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"Segundo:"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 dt.second) </a:t>
            </a:r>
            <a:r>
              <a:rPr lang="es" sz="1200" b="0" i="0" u="none" strike="noStrike" cap="non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# Segundo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200"/>
              <a:buFont typeface="Consolas"/>
              <a:buNone/>
            </a:pP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"Microsegundo:"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 dt.microsecond) </a:t>
            </a:r>
            <a:r>
              <a:rPr lang="es" sz="1200" b="0" i="0" u="none" strike="noStrike" cap="non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# Microsegundo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br>
              <a:rPr lang="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200" b="0" i="0" u="none" strike="noStrike" cap="non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s" sz="1200" b="0" i="0" u="none" strike="noStrike" cap="non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" sz="1200" b="0" i="0" u="none" strike="noStrike" cap="non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s" sz="1200" b="0" i="0" u="none" strike="noStrike" cap="non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" sz="1200" b="0" i="0" u="none" strike="noStrike" cap="non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s" sz="1200" b="0" i="0" u="none" strike="noStrike" cap="non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(dt.hour, dt.minute, dt.second))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200"/>
              <a:buFont typeface="Consolas"/>
              <a:buNone/>
            </a:pP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200" b="0" i="0" u="none" strike="noStrike" cap="non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s" sz="1200" b="0" i="0" u="none" strike="noStrike" cap="non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s" sz="1200" b="0" i="0" u="none" strike="noStrike" cap="non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s" sz="1200" b="0" i="0" u="none" strike="noStrike" cap="non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s" sz="1200" b="0" i="0" u="none" strike="noStrike" cap="non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s" sz="1200" b="0" i="0" u="none" strike="noStrike" cap="non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(dt.day, dt.month, dt.year))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endParaRPr sz="1200" b="0" i="0" u="none" strike="noStrike" cap="non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8" name="Google Shape;478;p35"/>
          <p:cNvSpPr/>
          <p:nvPr/>
        </p:nvSpPr>
        <p:spPr>
          <a:xfrm>
            <a:off x="5315925" y="1398900"/>
            <a:ext cx="3400200" cy="30792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2022-11-19 17:00:44.589120</a:t>
            </a:r>
            <a:endParaRPr sz="12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Año: 2022</a:t>
            </a:r>
            <a:endParaRPr sz="12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Mes: 11</a:t>
            </a:r>
            <a:endParaRPr sz="12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Dia: 19</a:t>
            </a:r>
            <a:endParaRPr sz="12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Hora: 17</a:t>
            </a:r>
            <a:endParaRPr sz="12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Minuto: 0</a:t>
            </a:r>
            <a:endParaRPr sz="12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Segundo: 44</a:t>
            </a:r>
            <a:endParaRPr sz="12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Microsegundo: 589120</a:t>
            </a:r>
            <a:endParaRPr sz="12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17:0:44</a:t>
            </a:r>
            <a:endParaRPr sz="12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19/11/2022</a:t>
            </a:r>
            <a:endParaRPr sz="12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None/>
            </a:pPr>
            <a:endParaRPr sz="12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9" name="Google Shape;479;p35"/>
          <p:cNvSpPr/>
          <p:nvPr/>
        </p:nvSpPr>
        <p:spPr>
          <a:xfrm>
            <a:off x="5315925" y="1170000"/>
            <a:ext cx="34002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Terminal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6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Módulo datetime: fecha y hora</a:t>
            </a:r>
            <a:endParaRPr/>
          </a:p>
        </p:txBody>
      </p:sp>
      <p:sp>
        <p:nvSpPr>
          <p:cNvPr id="485" name="Google Shape;485;p36"/>
          <p:cNvSpPr txBox="1"/>
          <p:nvPr/>
        </p:nvSpPr>
        <p:spPr>
          <a:xfrm>
            <a:off x="440850" y="970425"/>
            <a:ext cx="82797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 posible crear un </a:t>
            </a:r>
            <a:r>
              <a:rPr lang="es" sz="1682" b="1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datetime</a:t>
            </a: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pasando parámetros (year, month, day, hour=0, minute=0, second=0, microsecond=0, tzinfo=None). Sólo son obligatorios el año, el mes y el día.</a:t>
            </a: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6" name="Google Shape;486;p36"/>
          <p:cNvSpPr txBox="1"/>
          <p:nvPr/>
        </p:nvSpPr>
        <p:spPr>
          <a:xfrm>
            <a:off x="440850" y="2935725"/>
            <a:ext cx="82797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No se puede cambiar un atributo asignándole un valor porque son de solo lectura. Se debe utilizar el método</a:t>
            </a:r>
            <a:r>
              <a:rPr lang="es" sz="1682" b="1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replace()</a:t>
            </a: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36"/>
          <p:cNvSpPr/>
          <p:nvPr/>
        </p:nvSpPr>
        <p:spPr>
          <a:xfrm>
            <a:off x="1214677" y="3705675"/>
            <a:ext cx="66972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Objeto datetime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8" name="Google Shape;488;p36"/>
          <p:cNvSpPr/>
          <p:nvPr/>
        </p:nvSpPr>
        <p:spPr>
          <a:xfrm>
            <a:off x="1214725" y="3934575"/>
            <a:ext cx="6697200" cy="6225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" sz="105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datetime </a:t>
            </a:r>
            <a:r>
              <a:rPr lang="es" sz="105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" sz="105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datetime</a:t>
            </a:r>
            <a:endParaRPr sz="105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dt </a:t>
            </a:r>
            <a:r>
              <a:rPr lang="es" sz="1200" b="0" i="0" u="none" strike="noStrike" cap="non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dt.</a:t>
            </a: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replace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00E8C6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s" sz="1200" b="0" i="0" u="none" strike="noStrike" cap="non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3000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(dt) </a:t>
            </a:r>
            <a:r>
              <a:rPr lang="es" sz="1200" b="0" i="0" u="none" strike="noStrike" cap="non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#3000-09-28 11:23:00</a:t>
            </a:r>
            <a:endParaRPr sz="1200" b="0" i="0" u="none" strike="noStrike" cap="non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9" name="Google Shape;489;p36"/>
          <p:cNvSpPr/>
          <p:nvPr/>
        </p:nvSpPr>
        <p:spPr>
          <a:xfrm>
            <a:off x="1214652" y="2291425"/>
            <a:ext cx="66972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Objeto datetime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36"/>
          <p:cNvSpPr/>
          <p:nvPr/>
        </p:nvSpPr>
        <p:spPr>
          <a:xfrm>
            <a:off x="1214700" y="2520325"/>
            <a:ext cx="6697200" cy="5727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" sz="105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datetime </a:t>
            </a:r>
            <a:r>
              <a:rPr lang="es" sz="105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" sz="105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datetime</a:t>
            </a:r>
            <a:endParaRPr sz="105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dt </a:t>
            </a:r>
            <a:r>
              <a:rPr lang="es" sz="105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5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05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es" sz="105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5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2023</a:t>
            </a:r>
            <a:r>
              <a:rPr lang="es" sz="105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s" sz="105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28</a:t>
            </a:r>
            <a:r>
              <a:rPr lang="es" sz="105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05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s" sz="105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05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s" sz="105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05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(dt) </a:t>
            </a:r>
            <a:r>
              <a:rPr lang="es" sz="1050" b="0" i="0" u="none" strike="noStrike" cap="none">
                <a:solidFill>
                  <a:srgbClr val="5F6167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#2023-09-28 11:23:00</a:t>
            </a:r>
            <a:endParaRPr sz="1050" b="0" i="0" u="none" strike="noStrike" cap="none">
              <a:solidFill>
                <a:srgbClr val="5F6167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4DED"/>
              </a:buClr>
              <a:buSzPts val="1400"/>
              <a:buFont typeface="Consolas"/>
              <a:buNone/>
            </a:pPr>
            <a:endParaRPr sz="1200" b="0" i="0" u="none" strike="noStrike" cap="non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7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Módulo math</a:t>
            </a:r>
            <a:endParaRPr/>
          </a:p>
        </p:txBody>
      </p:sp>
      <p:sp>
        <p:nvSpPr>
          <p:cNvPr id="496" name="Google Shape;496;p37"/>
          <p:cNvSpPr txBox="1"/>
          <p:nvPr/>
        </p:nvSpPr>
        <p:spPr>
          <a:xfrm>
            <a:off x="432150" y="1079994"/>
            <a:ext cx="82797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Este módulo contiene funciones y métodos para manejar números, hacer redondeos, sumatorias, truncamientos, etcétera:</a:t>
            </a: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37"/>
          <p:cNvSpPr/>
          <p:nvPr/>
        </p:nvSpPr>
        <p:spPr>
          <a:xfrm>
            <a:off x="780613" y="2007100"/>
            <a:ext cx="54582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Ejemplo del módulo math (I)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37"/>
          <p:cNvSpPr/>
          <p:nvPr/>
        </p:nvSpPr>
        <p:spPr>
          <a:xfrm>
            <a:off x="780613" y="2236000"/>
            <a:ext cx="5458200" cy="23211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4DED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C74DE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math </a:t>
            </a:r>
            <a:r>
              <a:rPr lang="es" sz="1200" b="0" i="0" u="none" strike="noStrike" cap="non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# Importamos el módulo math</a:t>
            </a:r>
            <a:endParaRPr sz="1200" b="0" i="0" u="none" strike="noStrike" cap="none">
              <a:solidFill>
                <a:srgbClr val="C74DE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4DED"/>
              </a:buClr>
              <a:buSzPts val="1200"/>
              <a:buFont typeface="Consolas"/>
              <a:buNone/>
            </a:pPr>
            <a:endParaRPr sz="1200" b="0" i="0" u="none" strike="noStrike" cap="non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(math.</a:t>
            </a: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floor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3.99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))  </a:t>
            </a:r>
            <a:r>
              <a:rPr lang="es" sz="1200" b="0" i="0" u="none" strike="noStrike" cap="non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# Redondeo a la baja (suelo)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(math.</a:t>
            </a: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ceil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3.01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))   </a:t>
            </a:r>
            <a:r>
              <a:rPr lang="es" sz="1200" b="0" i="0" u="none" strike="noStrike" cap="non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# Redondeo al alta (techo)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numeros </a:t>
            </a:r>
            <a:r>
              <a:rPr lang="es" sz="1200" b="0" i="0" u="none" strike="noStrike" cap="non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[</a:t>
            </a:r>
            <a:r>
              <a:rPr lang="es" sz="12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0.9999999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s" sz="12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s" sz="12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s" sz="12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(math.</a:t>
            </a: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fsum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(numeros)) </a:t>
            </a:r>
            <a:r>
              <a:rPr lang="es" sz="1200" b="0" i="0" u="none" strike="noStrike" cap="non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# 6.9999999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(math.</a:t>
            </a: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trunc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123.45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)) </a:t>
            </a:r>
            <a:r>
              <a:rPr lang="es" sz="1200" b="0" i="0" u="none" strike="noStrike" cap="non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# 123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(math.</a:t>
            </a: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pow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s" sz="12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))  </a:t>
            </a:r>
            <a:r>
              <a:rPr lang="es" sz="1200" b="0" i="0" u="none" strike="noStrike" cap="non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# Potencia con flotante 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(math.</a:t>
            </a: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sqrt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))    </a:t>
            </a:r>
            <a:r>
              <a:rPr lang="es" sz="1200" b="0" i="0" u="none" strike="noStrike" cap="non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# Raíz cuadrada (square root)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9" name="Google Shape;499;p37"/>
          <p:cNvSpPr/>
          <p:nvPr/>
        </p:nvSpPr>
        <p:spPr>
          <a:xfrm>
            <a:off x="6454188" y="2236000"/>
            <a:ext cx="1909200" cy="23211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2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2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6.9999999</a:t>
            </a:r>
            <a:endParaRPr sz="12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12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8.0</a:t>
            </a:r>
            <a:endParaRPr sz="12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3.0</a:t>
            </a:r>
            <a:endParaRPr sz="12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None/>
            </a:pPr>
            <a:endParaRPr sz="12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0" name="Google Shape;500;p37"/>
          <p:cNvSpPr/>
          <p:nvPr/>
        </p:nvSpPr>
        <p:spPr>
          <a:xfrm>
            <a:off x="6454188" y="2007100"/>
            <a:ext cx="19092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Terminal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Módulo math</a:t>
            </a:r>
            <a:endParaRPr/>
          </a:p>
        </p:txBody>
      </p:sp>
      <p:sp>
        <p:nvSpPr>
          <p:cNvPr id="506" name="Google Shape;506;p38"/>
          <p:cNvSpPr txBox="1"/>
          <p:nvPr/>
        </p:nvSpPr>
        <p:spPr>
          <a:xfrm>
            <a:off x="432150" y="1079994"/>
            <a:ext cx="82797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r>
              <a:rPr lang="es" sz="1682" b="1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math</a:t>
            </a: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posee una gran cantidad de constantes útiles, y de funciones que suelen ser necesarias en cualquier proyecto:</a:t>
            </a: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7" name="Google Shape;507;p38"/>
          <p:cNvSpPr/>
          <p:nvPr/>
        </p:nvSpPr>
        <p:spPr>
          <a:xfrm>
            <a:off x="780623" y="2007100"/>
            <a:ext cx="47850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Ejemplo del módulo math (II)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8" name="Google Shape;508;p38"/>
          <p:cNvSpPr/>
          <p:nvPr/>
        </p:nvSpPr>
        <p:spPr>
          <a:xfrm>
            <a:off x="780623" y="2236000"/>
            <a:ext cx="4785000" cy="23211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math </a:t>
            </a:r>
            <a:r>
              <a:rPr lang="es" sz="1200" b="0" i="0" u="none" strike="noStrike" cap="none">
                <a:solidFill>
                  <a:srgbClr val="5F6167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# Importamos el módulo math</a:t>
            </a:r>
            <a:endParaRPr sz="1200" b="0" i="0" u="none" strike="noStrike" cap="none">
              <a:solidFill>
                <a:srgbClr val="5F6167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(math.pi)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(math.e)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(math.</a:t>
            </a: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sin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(math.pi 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lang="es" sz="1200" b="0" i="0" u="none" strike="noStrike" cap="none">
                <a:solidFill>
                  <a:srgbClr val="5F6167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# Función seno</a:t>
            </a:r>
            <a:endParaRPr sz="1200" b="0" i="0" u="none" strike="noStrike" cap="none">
              <a:solidFill>
                <a:srgbClr val="5F6167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(math.</a:t>
            </a: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cosh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lang="es" sz="1200" b="0" i="0" u="none" strike="noStrike" cap="none">
                <a:solidFill>
                  <a:srgbClr val="5F6167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# Función coseno hiperbólico</a:t>
            </a:r>
            <a:endParaRPr sz="1200" b="0" i="0" u="none" strike="noStrike" cap="none">
              <a:solidFill>
                <a:srgbClr val="5F6167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(math.</a:t>
            </a: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radians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lang="es" sz="1200" b="0" i="0" u="none" strike="noStrike" cap="none">
                <a:solidFill>
                  <a:srgbClr val="5F6167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# Pasar de grados a radianes</a:t>
            </a:r>
            <a:endParaRPr sz="1200" b="0" i="0" u="none" strike="noStrike" cap="none">
              <a:solidFill>
                <a:srgbClr val="5F6167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(math.</a:t>
            </a: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gcd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2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34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lang="es" sz="1200" b="0" i="0" u="none" strike="noStrike" cap="none">
                <a:solidFill>
                  <a:srgbClr val="5F6167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# Máximo común divisor</a:t>
            </a:r>
            <a:endParaRPr sz="1200" b="0" i="0" u="none" strike="noStrike" cap="none">
              <a:solidFill>
                <a:srgbClr val="5F6167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(math.</a:t>
            </a: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factorial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lang="es" sz="1200" b="0" i="0" u="none" strike="noStrike" cap="none">
                <a:solidFill>
                  <a:srgbClr val="5F6167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# Factorial</a:t>
            </a:r>
            <a:endParaRPr sz="1200" b="0" i="0" u="none" strike="noStrike" cap="none">
              <a:solidFill>
                <a:srgbClr val="5F6167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5F6167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# Números complejos (usamos j en lugar de i):</a:t>
            </a:r>
            <a:endParaRPr sz="1200" b="0" i="0" u="none" strike="noStrike" cap="none">
              <a:solidFill>
                <a:srgbClr val="5F6167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s" sz="12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2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s" sz="12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" sz="12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2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s" sz="12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 b="0" i="0" u="none" strike="noStrike" cap="none">
              <a:solidFill>
                <a:srgbClr val="C74DE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9" name="Google Shape;509;p38"/>
          <p:cNvSpPr/>
          <p:nvPr/>
        </p:nvSpPr>
        <p:spPr>
          <a:xfrm>
            <a:off x="5780179" y="2236000"/>
            <a:ext cx="2583300" cy="23211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3.141592653589793</a:t>
            </a:r>
            <a:endParaRPr sz="12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2.718281828459045</a:t>
            </a:r>
            <a:endParaRPr sz="12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endParaRPr sz="12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3.7621956910836314</a:t>
            </a:r>
            <a:endParaRPr sz="12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0.5235987755982988</a:t>
            </a:r>
            <a:endParaRPr sz="12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2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5040</a:t>
            </a:r>
            <a:endParaRPr sz="12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(-19+58j)</a:t>
            </a:r>
            <a:endParaRPr sz="12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None/>
            </a:pPr>
            <a:endParaRPr sz="12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0" name="Google Shape;510;p38"/>
          <p:cNvSpPr/>
          <p:nvPr/>
        </p:nvSpPr>
        <p:spPr>
          <a:xfrm>
            <a:off x="5780179" y="2007100"/>
            <a:ext cx="25833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Terminal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Clase 32</a:t>
            </a:r>
            <a:endParaRPr/>
          </a:p>
        </p:txBody>
      </p:sp>
      <p:sp>
        <p:nvSpPr>
          <p:cNvPr id="163" name="Google Shape;163;p4"/>
          <p:cNvSpPr txBox="1">
            <a:spLocks noGrp="1"/>
          </p:cNvSpPr>
          <p:nvPr>
            <p:ph type="title"/>
          </p:nvPr>
        </p:nvSpPr>
        <p:spPr>
          <a:xfrm>
            <a:off x="1275675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Clase 31</a:t>
            </a:r>
            <a:endParaRPr/>
          </a:p>
        </p:txBody>
      </p:sp>
      <p:sp>
        <p:nvSpPr>
          <p:cNvPr id="164" name="Google Shape;164;p4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Clase 33</a:t>
            </a:r>
            <a:endParaRPr/>
          </a:p>
        </p:txBody>
      </p:sp>
      <p:sp>
        <p:nvSpPr>
          <p:cNvPr id="165" name="Google Shape;165;p4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 b="1"/>
              <a:t>Herencia y Polimorfismo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b="1"/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s" sz="900"/>
              <a:t>Herencia.</a:t>
            </a:r>
            <a:endParaRPr sz="900"/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s" sz="900"/>
              <a:t>Polimorfismo.</a:t>
            </a:r>
            <a:endParaRPr sz="900"/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s" sz="900"/>
              <a:t>Herencia simple y múltiple.</a:t>
            </a:r>
            <a:endParaRPr sz="900"/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s" sz="900"/>
              <a:t>Clases Abstractas.</a:t>
            </a:r>
            <a:endParaRPr sz="900"/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s" sz="900"/>
              <a:t>Diagrama de Clases.</a:t>
            </a:r>
            <a:endParaRPr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b="1"/>
          </a:p>
        </p:txBody>
      </p:sp>
      <p:sp>
        <p:nvSpPr>
          <p:cNvPr id="166" name="Google Shape;166;p4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454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/>
              <a:t>Proyecto Final con Python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Introducción al Framework a utilizar.</a:t>
            </a:r>
            <a:endParaRPr sz="90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Introducción al Proyecto CRUD.</a:t>
            </a:r>
            <a:endParaRPr sz="90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Instalación y configuración.</a:t>
            </a:r>
            <a:endParaRPr sz="90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Creación de un proyecto utilizando el Framework.</a:t>
            </a:r>
            <a:endParaRPr sz="900"/>
          </a:p>
        </p:txBody>
      </p:sp>
      <p:sp>
        <p:nvSpPr>
          <p:cNvPr id="167" name="Google Shape;167;p4"/>
          <p:cNvSpPr txBox="1">
            <a:spLocks noGrp="1"/>
          </p:cNvSpPr>
          <p:nvPr>
            <p:ph type="title" idx="6"/>
          </p:nvPr>
        </p:nvSpPr>
        <p:spPr>
          <a:xfrm>
            <a:off x="3331525" y="21551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/>
              <a:t>Manejo de excepciones y Módulos y paquetes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s" sz="900"/>
              <a:t>Manejo de excepciones.</a:t>
            </a:r>
            <a:endParaRPr sz="900"/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s" sz="900"/>
              <a:t>Errores vs. excepciones.</a:t>
            </a:r>
            <a:endParaRPr sz="900"/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s" sz="900"/>
              <a:t>Múltiples excepciones, invocación y creación de excepciones propias.</a:t>
            </a:r>
            <a:endParaRPr sz="900"/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s" sz="900"/>
              <a:t>Módulos y packages.</a:t>
            </a:r>
            <a:endParaRPr sz="900"/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s" sz="900"/>
              <a:t>Librerías.</a:t>
            </a:r>
            <a:endParaRPr sz="900"/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s" sz="900"/>
              <a:t>Collections, datetime, math y módulo random.</a:t>
            </a:r>
            <a:endParaRPr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9"/>
          <p:cNvSpPr txBox="1"/>
          <p:nvPr/>
        </p:nvSpPr>
        <p:spPr>
          <a:xfrm>
            <a:off x="432150" y="1170125"/>
            <a:ext cx="82797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Este módulo contiene funciones para generar números aleatorios:</a:t>
            </a: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82" b="1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endParaRPr sz="1682" b="1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6" name="Google Shape;516;p3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Módulo random</a:t>
            </a:r>
            <a:endParaRPr/>
          </a:p>
        </p:txBody>
      </p:sp>
      <p:sp>
        <p:nvSpPr>
          <p:cNvPr id="517" name="Google Shape;517;p39"/>
          <p:cNvSpPr/>
          <p:nvPr/>
        </p:nvSpPr>
        <p:spPr>
          <a:xfrm>
            <a:off x="771950" y="1792500"/>
            <a:ext cx="53859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Ejemplo del módulo random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39"/>
          <p:cNvSpPr/>
          <p:nvPr/>
        </p:nvSpPr>
        <p:spPr>
          <a:xfrm>
            <a:off x="771950" y="2021400"/>
            <a:ext cx="5385900" cy="25356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random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5F6167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# Flotante aleatorio &gt;= 0 y &lt; 1.0</a:t>
            </a:r>
            <a:endParaRPr sz="1200" b="0" i="0" u="none" strike="noStrike" cap="none">
              <a:solidFill>
                <a:srgbClr val="5F6167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(random.</a:t>
            </a: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5F6167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# Flotante aleatorio &gt;= 1 y &lt;10.0</a:t>
            </a:r>
            <a:endParaRPr sz="1200" b="0" i="0" u="none" strike="noStrike" cap="none">
              <a:solidFill>
                <a:srgbClr val="5F6167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(random.</a:t>
            </a: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uniform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2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5F6167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# Entero aleatorio de 0 a 9, 10 excluído</a:t>
            </a:r>
            <a:endParaRPr sz="1200" b="0" i="0" u="none" strike="noStrike" cap="none">
              <a:solidFill>
                <a:srgbClr val="5F6167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(random.</a:t>
            </a: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randrange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5F6167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# Entero aleatorio de 0 a 100</a:t>
            </a:r>
            <a:endParaRPr sz="1200" b="0" i="0" u="none" strike="noStrike" cap="none">
              <a:solidFill>
                <a:srgbClr val="5F6167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(random.</a:t>
            </a: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randrange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2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101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5F6167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# Entero aleatorio de 0 a 100 cada 2 números, múltiplos de 2</a:t>
            </a:r>
            <a:endParaRPr sz="1200" b="0" i="0" u="none" strike="noStrike" cap="none">
              <a:solidFill>
                <a:srgbClr val="5F6167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(random.</a:t>
            </a: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randrange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2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101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2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5F6167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# Entero aleatorio de 0 a 100 cada 5 números, múltiplos de 5</a:t>
            </a:r>
            <a:endParaRPr sz="1200" b="0" i="0" u="none" strike="noStrike" cap="none">
              <a:solidFill>
                <a:srgbClr val="5F6167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(random.</a:t>
            </a: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randrange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2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101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2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9" name="Google Shape;519;p39"/>
          <p:cNvSpPr/>
          <p:nvPr/>
        </p:nvSpPr>
        <p:spPr>
          <a:xfrm>
            <a:off x="6350950" y="2021400"/>
            <a:ext cx="2003700" cy="25356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0.4895240624939282</a:t>
            </a:r>
            <a:endParaRPr sz="12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1.2116698460533213</a:t>
            </a:r>
            <a:endParaRPr sz="12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65</a:t>
            </a:r>
            <a:endParaRPr sz="12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68</a:t>
            </a:r>
            <a:endParaRPr sz="12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2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9"/>
          <p:cNvSpPr/>
          <p:nvPr/>
        </p:nvSpPr>
        <p:spPr>
          <a:xfrm>
            <a:off x="6350951" y="1792500"/>
            <a:ext cx="20037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Terminal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Módulo random</a:t>
            </a:r>
            <a:endParaRPr/>
          </a:p>
        </p:txBody>
      </p:sp>
      <p:sp>
        <p:nvSpPr>
          <p:cNvPr id="526" name="Google Shape;526;p40"/>
          <p:cNvSpPr txBox="1"/>
          <p:nvPr/>
        </p:nvSpPr>
        <p:spPr>
          <a:xfrm>
            <a:off x="436500" y="1059824"/>
            <a:ext cx="82797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También tiene funciones para tomar muestras:</a:t>
            </a: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40"/>
          <p:cNvSpPr/>
          <p:nvPr/>
        </p:nvSpPr>
        <p:spPr>
          <a:xfrm>
            <a:off x="722400" y="1918813"/>
            <a:ext cx="4635600" cy="12384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167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# Letra aleatoria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(random.</a:t>
            </a: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choice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'Hola mundo'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br>
              <a:rPr lang="es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200" b="0" i="0" u="none" strike="noStrike" cap="non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# Elemento aleatorio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random.</a:t>
            </a: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choice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lang="es" sz="12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2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2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2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2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lang="es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 sz="1200" b="0" i="0" u="none" strike="noStrike" cap="non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# Dos elementos aleatorios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random.</a:t>
            </a: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sample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lang="es" sz="12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2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2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2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2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], </a:t>
            </a:r>
            <a:r>
              <a:rPr lang="es" sz="12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>
              <a:solidFill>
                <a:srgbClr val="C74DED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C74DED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5F6167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8" name="Google Shape;528;p40"/>
          <p:cNvSpPr/>
          <p:nvPr/>
        </p:nvSpPr>
        <p:spPr>
          <a:xfrm>
            <a:off x="722404" y="1689913"/>
            <a:ext cx="46356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40"/>
          <p:cNvSpPr/>
          <p:nvPr/>
        </p:nvSpPr>
        <p:spPr>
          <a:xfrm>
            <a:off x="5472400" y="1918813"/>
            <a:ext cx="2957700" cy="12384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2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2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[1, 2]</a:t>
            </a:r>
            <a:endParaRPr sz="12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0" name="Google Shape;530;p40"/>
          <p:cNvSpPr/>
          <p:nvPr/>
        </p:nvSpPr>
        <p:spPr>
          <a:xfrm>
            <a:off x="5472446" y="1689913"/>
            <a:ext cx="29577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Terminal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1" name="Google Shape;531;p40"/>
          <p:cNvSpPr txBox="1"/>
          <p:nvPr/>
        </p:nvSpPr>
        <p:spPr>
          <a:xfrm>
            <a:off x="311700" y="3157225"/>
            <a:ext cx="8404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s" sz="165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 para mezclar colecciones:</a:t>
            </a:r>
            <a:endParaRPr sz="165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40"/>
          <p:cNvSpPr/>
          <p:nvPr/>
        </p:nvSpPr>
        <p:spPr>
          <a:xfrm>
            <a:off x="718125" y="3795600"/>
            <a:ext cx="4635600" cy="6681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lista </a:t>
            </a:r>
            <a:r>
              <a:rPr lang="es" sz="1200" b="0" i="0" u="none" strike="noStrike" cap="non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[</a:t>
            </a:r>
            <a:r>
              <a:rPr lang="es" sz="12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2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2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2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2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random.</a:t>
            </a: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(lista)</a:t>
            </a:r>
            <a:r>
              <a:rPr lang="es" sz="1200" b="0" i="0" u="none" strike="noStrike" cap="non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 #Barajar y guardar la lista</a:t>
            </a:r>
            <a:endParaRPr sz="1200" b="0" i="0" u="none" strike="noStrike" cap="non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(lista)</a:t>
            </a:r>
            <a:endParaRPr sz="1200" b="0" i="0" u="none" strike="noStrike" cap="none">
              <a:solidFill>
                <a:srgbClr val="FFE66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5F6167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3" name="Google Shape;533;p40"/>
          <p:cNvSpPr/>
          <p:nvPr/>
        </p:nvSpPr>
        <p:spPr>
          <a:xfrm>
            <a:off x="709429" y="3566700"/>
            <a:ext cx="46356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4" name="Google Shape;534;p40"/>
          <p:cNvSpPr/>
          <p:nvPr/>
        </p:nvSpPr>
        <p:spPr>
          <a:xfrm>
            <a:off x="5468125" y="3795700"/>
            <a:ext cx="2957700" cy="6681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None/>
            </a:pPr>
            <a:endParaRPr sz="12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None/>
            </a:pPr>
            <a:endParaRPr sz="12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None/>
            </a:pPr>
            <a:r>
              <a:rPr lang="es" sz="1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[2, 4, 3, 1, 5]</a:t>
            </a:r>
            <a:endParaRPr sz="12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5" name="Google Shape;535;p40"/>
          <p:cNvSpPr/>
          <p:nvPr/>
        </p:nvSpPr>
        <p:spPr>
          <a:xfrm>
            <a:off x="5459471" y="3566700"/>
            <a:ext cx="29577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Terminal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Material extra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2"/>
          <p:cNvSpPr txBox="1"/>
          <p:nvPr/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s" sz="2700" b="0" i="0" u="none" strike="noStrike" cap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Artículos de interés</a:t>
            </a:r>
            <a:endParaRPr sz="27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47" name="Google Shape;547;p42"/>
          <p:cNvSpPr txBox="1"/>
          <p:nvPr/>
        </p:nvSpPr>
        <p:spPr>
          <a:xfrm>
            <a:off x="432000" y="1297200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" sz="17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Material extra:</a:t>
            </a:r>
            <a:endParaRPr sz="170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Montserrat"/>
              <a:buChar char="●"/>
            </a:pPr>
            <a:r>
              <a:rPr lang="es" sz="1700" b="0" i="0" u="sng" strike="noStrike" cap="non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Excepciones en Python</a:t>
            </a:r>
            <a:endParaRPr sz="170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Montserrat"/>
              <a:buChar char="●"/>
            </a:pPr>
            <a:r>
              <a:rPr lang="es" sz="1700" b="0" i="0" u="sng" strike="noStrike" cap="non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Módulos y paquetes</a:t>
            </a:r>
            <a:endParaRPr sz="170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Montserrat"/>
              <a:buChar char="●"/>
            </a:pPr>
            <a:r>
              <a:rPr lang="es" sz="1700" b="0" i="0" u="sng" strike="noStrike" cap="non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Módulo collections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Montserrat"/>
              <a:buChar char="●"/>
            </a:pPr>
            <a:r>
              <a:rPr lang="es" sz="1700" b="0" i="0" u="sng" strike="noStrike" cap="non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Módulo datetime</a:t>
            </a:r>
            <a:endParaRPr sz="170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" sz="17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Videos:</a:t>
            </a:r>
            <a:endParaRPr sz="170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Montserrat"/>
              <a:buChar char="●"/>
            </a:pPr>
            <a:r>
              <a:rPr lang="es" sz="1700" b="0" i="0" u="sng" strike="noStrike" cap="non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Excepciones</a:t>
            </a:r>
            <a:r>
              <a:rPr lang="es" sz="17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, en Codigofacilito</a:t>
            </a:r>
            <a:endParaRPr sz="170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Montserrat"/>
              <a:buChar char="●"/>
            </a:pPr>
            <a:r>
              <a:rPr lang="es" sz="1700" b="0" i="0" u="sng" strike="noStrike" cap="non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8"/>
              </a:rPr>
              <a:t>Módulos en Python</a:t>
            </a:r>
            <a:r>
              <a:rPr lang="es" sz="17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, de BitBoss</a:t>
            </a:r>
            <a:endParaRPr sz="150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3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4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Recordá: 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lang="es" sz="3200" b="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sz="3200" b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lang="es" sz="3200" b="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sz="3200" b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lang="es" sz="3200" b="0">
                <a:latin typeface="Montserrat SemiBold"/>
                <a:ea typeface="Montserrat SemiBold"/>
                <a:cs typeface="Montserrat SemiBold"/>
                <a:sym typeface="Montserrat SemiBold"/>
              </a:rPr>
              <a:t>Realizar los Ejercicios de repaso.</a:t>
            </a:r>
            <a:endParaRPr sz="3200" b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f3e1a75e88_0_0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700"/>
              <a:buNone/>
            </a:pPr>
            <a:r>
              <a:rPr lang="es"/>
              <a:t>Muchas gracias por tu atención.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700"/>
              <a:buNone/>
            </a:pPr>
            <a:r>
              <a:rPr lang="es"/>
              <a:t>Nos vemos pronto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Errores y excepciones</a:t>
            </a:r>
            <a:endParaRPr/>
          </a:p>
        </p:txBody>
      </p:sp>
      <p:sp>
        <p:nvSpPr>
          <p:cNvPr id="173" name="Google Shape;173;p5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7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"/>
              <a:t>Las </a:t>
            </a:r>
            <a:r>
              <a:rPr lang="es" b="1">
                <a:latin typeface="Montserrat"/>
                <a:ea typeface="Montserrat"/>
                <a:cs typeface="Montserrat"/>
                <a:sym typeface="Montserrat"/>
              </a:rPr>
              <a:t>excepciones</a:t>
            </a:r>
            <a:r>
              <a:rPr lang="es"/>
              <a:t> son una herramienta muy importante para determinar el comportamiento de un programa cuando se produce un </a:t>
            </a:r>
            <a:r>
              <a:rPr lang="es" b="1">
                <a:latin typeface="Montserrat"/>
                <a:ea typeface="Montserrat"/>
                <a:cs typeface="Montserrat"/>
                <a:sym typeface="Montserrat"/>
              </a:rPr>
              <a:t>error</a:t>
            </a:r>
            <a:r>
              <a:rPr lang="es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"/>
              <a:t>Presente en la mayoría de los lenguajes de programación modernos, Python incluido, las excepciones proveen mecanismos para “atrapar” el error y desviar el flujo del programa a una bloque de instrucciones que puedan tratar adecuadamente el problema.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"/>
              <a:t>Dado que es difícil escribir grandes porciones de código 100% libres de errores, o prever todas las acciones que puede realizar el usuario, conocer el uso de excepciones es fundamental para cualquier programador.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Errores</a:t>
            </a:r>
            <a:endParaRPr/>
          </a:p>
        </p:txBody>
      </p:sp>
      <p:sp>
        <p:nvSpPr>
          <p:cNvPr id="179" name="Google Shape;179;p6"/>
          <p:cNvSpPr txBox="1"/>
          <p:nvPr/>
        </p:nvSpPr>
        <p:spPr>
          <a:xfrm>
            <a:off x="488700" y="989800"/>
            <a:ext cx="82797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Los </a:t>
            </a:r>
            <a:r>
              <a:rPr lang="es" sz="1682" b="1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errores</a:t>
            </a: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detienen la ejecución del programa. Pueden originarse de varias maneras. Entre los más comunes se encuentran los </a:t>
            </a:r>
            <a:r>
              <a:rPr lang="es" sz="1682" b="1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errores de sintaxis</a:t>
            </a: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que se identifican con el código </a:t>
            </a:r>
            <a:r>
              <a:rPr lang="es" sz="1682" b="1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SyntaxError</a:t>
            </a: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y tienen lugar cuando no se respetan las reglas sintácticas de Python. Por ejemplo, al “olvidar” de cerrar un paréntesis:</a:t>
            </a: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523350" y="2888000"/>
            <a:ext cx="20376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6"/>
          <p:cNvSpPr/>
          <p:nvPr/>
        </p:nvSpPr>
        <p:spPr>
          <a:xfrm>
            <a:off x="523350" y="3116900"/>
            <a:ext cx="2037600" cy="7962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5F6167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# Programa principal:</a:t>
            </a:r>
            <a:endParaRPr sz="1200" b="0" i="0" u="none" strike="noStrike" cap="none">
              <a:solidFill>
                <a:srgbClr val="5F6167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400"/>
              <a:buFont typeface="Consolas"/>
              <a:buNone/>
            </a:pPr>
            <a:r>
              <a:rPr lang="es" sz="12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"Hola"</a:t>
            </a:r>
            <a:endParaRPr sz="1200" b="0" i="0" u="none" strike="noStrike" cap="none">
              <a:solidFill>
                <a:srgbClr val="5F6167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2711250" y="3116900"/>
            <a:ext cx="3448200" cy="7962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File "error.py", line 3</a:t>
            </a:r>
            <a:endParaRPr sz="12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 print("Hola"</a:t>
            </a:r>
            <a:endParaRPr sz="12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      ^</a:t>
            </a:r>
            <a:endParaRPr sz="12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SyntaxError: '(' was never closed</a:t>
            </a:r>
            <a:endParaRPr sz="12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2711250" y="2888000"/>
            <a:ext cx="34482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Terminal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4" name="Google Shape;184;p6"/>
          <p:cNvCxnSpPr>
            <a:stCxn id="185" idx="1"/>
          </p:cNvCxnSpPr>
          <p:nvPr/>
        </p:nvCxnSpPr>
        <p:spPr>
          <a:xfrm rot="10800000">
            <a:off x="3562650" y="3970300"/>
            <a:ext cx="329100" cy="294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5" name="Google Shape;185;p6"/>
          <p:cNvSpPr/>
          <p:nvPr/>
        </p:nvSpPr>
        <p:spPr>
          <a:xfrm>
            <a:off x="3891750" y="4085200"/>
            <a:ext cx="1473600" cy="360000"/>
          </a:xfrm>
          <a:prstGeom prst="flowChartAlternateProcess">
            <a:avLst/>
          </a:prstGeom>
          <a:solidFill>
            <a:srgbClr val="F8C82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Código del error</a:t>
            </a:r>
            <a:endParaRPr sz="11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6"/>
          <p:cNvSpPr txBox="1"/>
          <p:nvPr/>
        </p:nvSpPr>
        <p:spPr>
          <a:xfrm>
            <a:off x="6273775" y="2888000"/>
            <a:ext cx="2506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1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El intérprete reproduce la línea responsable del error y muestra el lugar donde se detectó el error.</a:t>
            </a:r>
            <a:endParaRPr sz="12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Errores</a:t>
            </a:r>
            <a:endParaRPr/>
          </a:p>
        </p:txBody>
      </p:sp>
      <p:sp>
        <p:nvSpPr>
          <p:cNvPr id="192" name="Google Shape;192;p7"/>
          <p:cNvSpPr txBox="1"/>
          <p:nvPr/>
        </p:nvSpPr>
        <p:spPr>
          <a:xfrm>
            <a:off x="447813" y="1053100"/>
            <a:ext cx="82797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Cuando se intenta operar con tipos de datos incompatibles entre sí, se producen  </a:t>
            </a:r>
            <a:r>
              <a:rPr lang="es" sz="1682" b="1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errores de tipo (TypeError)</a:t>
            </a: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7"/>
          <p:cNvSpPr/>
          <p:nvPr/>
        </p:nvSpPr>
        <p:spPr>
          <a:xfrm>
            <a:off x="447813" y="1979500"/>
            <a:ext cx="20376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7"/>
          <p:cNvSpPr/>
          <p:nvPr/>
        </p:nvSpPr>
        <p:spPr>
          <a:xfrm>
            <a:off x="447813" y="2208400"/>
            <a:ext cx="2037600" cy="7962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 dirty="0">
                <a:solidFill>
                  <a:srgbClr val="5F6167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# Programa principal:</a:t>
            </a:r>
            <a:endParaRPr sz="1200" b="0" i="0" u="none" strike="noStrike" cap="none" dirty="0">
              <a:solidFill>
                <a:srgbClr val="5F6167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 dirty="0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 dirty="0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 dirty="0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200" b="0" i="0" u="none" strike="noStrike" cap="none" dirty="0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 b="0" i="0" u="none" strike="noStrike" cap="none" dirty="0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200" b="0" i="0" u="none" strike="noStrike" cap="none" dirty="0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 b="0" i="0" u="none" strike="noStrike" cap="none" dirty="0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"2"</a:t>
            </a:r>
            <a:r>
              <a:rPr lang="es" sz="1200" b="0" i="0" u="none" strike="noStrike" cap="none" dirty="0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 dirty="0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2635713" y="2208400"/>
            <a:ext cx="3448200" cy="7962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File "error.py", line 1, in &lt;module&gt;</a:t>
            </a:r>
            <a:endParaRPr sz="12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 print(2 + "2")</a:t>
            </a:r>
            <a:endParaRPr sz="12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TypeError: unsupported operand type(s) for +: 'int' and 'str'</a:t>
            </a:r>
            <a:endParaRPr sz="12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7"/>
          <p:cNvSpPr/>
          <p:nvPr/>
        </p:nvSpPr>
        <p:spPr>
          <a:xfrm>
            <a:off x="2635713" y="1979500"/>
            <a:ext cx="34482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Terminal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7"/>
          <p:cNvSpPr txBox="1"/>
          <p:nvPr/>
        </p:nvSpPr>
        <p:spPr>
          <a:xfrm>
            <a:off x="6198238" y="1979500"/>
            <a:ext cx="25065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1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Python es muy preciso a la hora de informar del error producido. No puede lidiar con tipos diferentes (enteros y cadenas).</a:t>
            </a:r>
            <a:endParaRPr sz="12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7"/>
          <p:cNvSpPr txBox="1"/>
          <p:nvPr/>
        </p:nvSpPr>
        <p:spPr>
          <a:xfrm>
            <a:off x="436425" y="3054650"/>
            <a:ext cx="82797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s" sz="167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 se trata de dividir por cero, el error es del tipo  </a:t>
            </a:r>
            <a:r>
              <a:rPr lang="es" sz="1677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ZeroDivisionError:</a:t>
            </a:r>
            <a:endParaRPr sz="1677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436413" y="3462300"/>
            <a:ext cx="20376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436413" y="3691200"/>
            <a:ext cx="2037600" cy="7962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5F6167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# Programa principal:</a:t>
            </a:r>
            <a:endParaRPr sz="1200" b="0" i="0" u="none" strike="noStrike" cap="none">
              <a:solidFill>
                <a:srgbClr val="5F6167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; b 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200" b="0" i="0" u="none" strike="noStrike" cap="none">
              <a:solidFill>
                <a:srgbClr val="F39C1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(a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b)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p7"/>
          <p:cNvSpPr/>
          <p:nvPr/>
        </p:nvSpPr>
        <p:spPr>
          <a:xfrm>
            <a:off x="2624313" y="3691200"/>
            <a:ext cx="3448200" cy="7962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File "error.py", line 3, in &lt;module&gt;</a:t>
            </a:r>
            <a:endParaRPr sz="12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 print(a/b)</a:t>
            </a:r>
            <a:endParaRPr sz="12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ZeroDivisionError: division by zero</a:t>
            </a:r>
            <a:endParaRPr sz="12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2624313" y="3462300"/>
            <a:ext cx="34482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Terminal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7"/>
          <p:cNvSpPr txBox="1"/>
          <p:nvPr/>
        </p:nvSpPr>
        <p:spPr>
          <a:xfrm>
            <a:off x="6308388" y="3479300"/>
            <a:ext cx="2506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1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Cuando el usuario es el que ingresa los datos, puede ocurrir que tenga lugar un error como este.</a:t>
            </a:r>
            <a:endParaRPr sz="12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Errores</a:t>
            </a:r>
            <a:endParaRPr/>
          </a:p>
        </p:txBody>
      </p:sp>
      <p:sp>
        <p:nvSpPr>
          <p:cNvPr id="209" name="Google Shape;209;p8"/>
          <p:cNvSpPr txBox="1"/>
          <p:nvPr/>
        </p:nvSpPr>
        <p:spPr>
          <a:xfrm>
            <a:off x="423450" y="934050"/>
            <a:ext cx="82797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Los </a:t>
            </a:r>
            <a:r>
              <a:rPr lang="es" sz="1682" b="1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errores semánticos</a:t>
            </a: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suelen ser difíciles de detectar. No son errores de escritura (sintácticos) sino “de lógica”. Por ejemplo, cuando intentamos eliminar un elemento de una lista vacía:</a:t>
            </a: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8"/>
          <p:cNvSpPr txBox="1"/>
          <p:nvPr/>
        </p:nvSpPr>
        <p:spPr>
          <a:xfrm>
            <a:off x="447825" y="3104700"/>
            <a:ext cx="82797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s" sz="167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Al referenciar un método o función que no existe obtenemos un </a:t>
            </a:r>
            <a:r>
              <a:rPr lang="es" sz="1677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NameError:</a:t>
            </a:r>
            <a:endParaRPr sz="1677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8"/>
          <p:cNvSpPr/>
          <p:nvPr/>
        </p:nvSpPr>
        <p:spPr>
          <a:xfrm>
            <a:off x="436413" y="3462300"/>
            <a:ext cx="20376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8"/>
          <p:cNvSpPr/>
          <p:nvPr/>
        </p:nvSpPr>
        <p:spPr>
          <a:xfrm>
            <a:off x="436413" y="3691200"/>
            <a:ext cx="2037600" cy="7962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pint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"¡ups!"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5F6167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8"/>
          <p:cNvSpPr/>
          <p:nvPr/>
        </p:nvSpPr>
        <p:spPr>
          <a:xfrm>
            <a:off x="2624325" y="3691200"/>
            <a:ext cx="6003000" cy="7962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File "error.py", line 1, in &lt;module&gt;</a:t>
            </a:r>
            <a:endParaRPr sz="12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 pint("¡ups!")</a:t>
            </a:r>
            <a:endParaRPr sz="12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NameError: name 'pint' is not defined. Did you mean: 'print'?</a:t>
            </a:r>
            <a:endParaRPr sz="12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8"/>
          <p:cNvSpPr/>
          <p:nvPr/>
        </p:nvSpPr>
        <p:spPr>
          <a:xfrm>
            <a:off x="2624325" y="3462300"/>
            <a:ext cx="60030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Terminal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8"/>
          <p:cNvSpPr/>
          <p:nvPr/>
        </p:nvSpPr>
        <p:spPr>
          <a:xfrm>
            <a:off x="1530363" y="2269775"/>
            <a:ext cx="20376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8"/>
          <p:cNvSpPr/>
          <p:nvPr/>
        </p:nvSpPr>
        <p:spPr>
          <a:xfrm>
            <a:off x="1530375" y="2498675"/>
            <a:ext cx="2037600" cy="6417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mi_lista 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[]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mi_lista.</a:t>
            </a: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5F6167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" name="Google Shape;217;p8"/>
          <p:cNvSpPr/>
          <p:nvPr/>
        </p:nvSpPr>
        <p:spPr>
          <a:xfrm>
            <a:off x="3718275" y="2498675"/>
            <a:ext cx="3621000" cy="6417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 File "error.py", line 2, in &lt;module&gt;</a:t>
            </a:r>
            <a:endParaRPr sz="12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 mi_lista.pop()</a:t>
            </a:r>
            <a:endParaRPr sz="12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IndexError: pop from empty list</a:t>
            </a:r>
            <a:endParaRPr sz="12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8"/>
          <p:cNvSpPr/>
          <p:nvPr/>
        </p:nvSpPr>
        <p:spPr>
          <a:xfrm>
            <a:off x="3718276" y="2269775"/>
            <a:ext cx="36210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Terminal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Errores</a:t>
            </a:r>
            <a:endParaRPr/>
          </a:p>
        </p:txBody>
      </p:sp>
      <p:sp>
        <p:nvSpPr>
          <p:cNvPr id="224" name="Google Shape;224;p9"/>
          <p:cNvSpPr txBox="1"/>
          <p:nvPr/>
        </p:nvSpPr>
        <p:spPr>
          <a:xfrm>
            <a:off x="492335" y="939675"/>
            <a:ext cx="82797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Al ingresar un valor con la función input(), este siempre es del tipo string. Si se intenta operar entre este valor y otros números sin realizar la conversión de tipos, tendremos también un fallo </a:t>
            </a:r>
            <a:r>
              <a:rPr lang="es" sz="1682" b="1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TypeError</a:t>
            </a:r>
            <a:r>
              <a:rPr lang="es" sz="1682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que no será detectado por los editores de código:</a:t>
            </a: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82"/>
              <a:buFont typeface="Arial"/>
              <a:buNone/>
            </a:pPr>
            <a:endParaRPr sz="1682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9"/>
          <p:cNvSpPr/>
          <p:nvPr/>
        </p:nvSpPr>
        <p:spPr>
          <a:xfrm>
            <a:off x="436430" y="2577375"/>
            <a:ext cx="28902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Programa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9"/>
          <p:cNvSpPr/>
          <p:nvPr/>
        </p:nvSpPr>
        <p:spPr>
          <a:xfrm>
            <a:off x="436425" y="2806275"/>
            <a:ext cx="2890200" cy="6705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n 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"Ingrese un número: "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mitad 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 b="0" i="0" u="none" strike="noStrike" cap="none">
                <a:solidFill>
                  <a:srgbClr val="F39C1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200" b="0" i="0" u="none" strike="noStrike" cap="none">
              <a:solidFill>
                <a:srgbClr val="F39C1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rgbClr val="FFE66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200" b="0" i="0" u="none" strike="noStrike" cap="none">
                <a:solidFill>
                  <a:srgbClr val="C74DED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/2 = 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mitad</a:t>
            </a:r>
            <a:r>
              <a:rPr lang="es" sz="1200" b="0" i="0" u="none" strike="noStrike" cap="none">
                <a:solidFill>
                  <a:srgbClr val="EE5D43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200" b="0" i="0" u="none" strike="noStrike" cap="none">
                <a:solidFill>
                  <a:srgbClr val="96E07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200" b="0" i="0" u="none" strike="noStrike" cap="none">
                <a:solidFill>
                  <a:srgbClr val="D5CED9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D5CED9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5F6167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Google Shape;227;p9"/>
          <p:cNvSpPr/>
          <p:nvPr/>
        </p:nvSpPr>
        <p:spPr>
          <a:xfrm>
            <a:off x="3447000" y="2806275"/>
            <a:ext cx="5230500" cy="6705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 File "error.py", line 2, in &lt;module&gt;</a:t>
            </a:r>
            <a:endParaRPr sz="12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    mitad = n / 2</a:t>
            </a:r>
            <a:endParaRPr sz="12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0" i="0" u="none" strike="noStrike" cap="none">
                <a:solidFill>
                  <a:schemeClr val="lt2"/>
                </a:solidFill>
                <a:highlight>
                  <a:srgbClr val="23262E"/>
                </a:highlight>
                <a:latin typeface="Consolas"/>
                <a:ea typeface="Consolas"/>
                <a:cs typeface="Consolas"/>
                <a:sym typeface="Consolas"/>
              </a:rPr>
              <a:t>TypeError: unsupported operand type(s) for /:'str' and 'int'</a:t>
            </a:r>
            <a:endParaRPr sz="12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lt2"/>
              </a:solidFill>
              <a:highlight>
                <a:srgbClr val="2326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" name="Google Shape;228;p9"/>
          <p:cNvSpPr/>
          <p:nvPr/>
        </p:nvSpPr>
        <p:spPr>
          <a:xfrm>
            <a:off x="3447001" y="2577375"/>
            <a:ext cx="5230500" cy="228900"/>
          </a:xfrm>
          <a:prstGeom prst="rect">
            <a:avLst/>
          </a:prstGeom>
          <a:solidFill>
            <a:srgbClr val="FFE66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Terminal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9"/>
          <p:cNvSpPr txBox="1"/>
          <p:nvPr/>
        </p:nvSpPr>
        <p:spPr>
          <a:xfrm>
            <a:off x="449470" y="3405025"/>
            <a:ext cx="8279700" cy="1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s" sz="1677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Existen docenas de errores más, y para cada uno de ellos Python provee un código, formalmente llamado </a:t>
            </a:r>
            <a:r>
              <a:rPr lang="es" sz="1677" b="1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Exception</a:t>
            </a:r>
            <a:r>
              <a:rPr lang="es" sz="1677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que permite determinar que clase de error se ha cometido y, lo más importante, hacer algo para solucionarlo.</a:t>
            </a:r>
            <a:endParaRPr sz="1677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4399</Words>
  <Application>Microsoft Office PowerPoint</Application>
  <PresentationFormat>On-screen Show (16:9)</PresentationFormat>
  <Paragraphs>626</Paragraphs>
  <Slides>46</Slides>
  <Notes>45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Montserrat</vt:lpstr>
      <vt:lpstr>Consolas</vt:lpstr>
      <vt:lpstr>Montserrat Medium</vt:lpstr>
      <vt:lpstr>Montserrat SemiBold</vt:lpstr>
      <vt:lpstr>Simple Light</vt:lpstr>
      <vt:lpstr>PowerPoint Presentation</vt:lpstr>
      <vt:lpstr>Manejo de excepciones  Módulos y paquetes</vt:lpstr>
      <vt:lpstr>Les damos la bienvenida</vt:lpstr>
      <vt:lpstr>Clase 32</vt:lpstr>
      <vt:lpstr>Errores y excepciones</vt:lpstr>
      <vt:lpstr>Errores</vt:lpstr>
      <vt:lpstr>Errores</vt:lpstr>
      <vt:lpstr>Errores</vt:lpstr>
      <vt:lpstr>Errores</vt:lpstr>
      <vt:lpstr>Excepciones | Bloques try - except  </vt:lpstr>
      <vt:lpstr>Excepciones | Bloques try - except</vt:lpstr>
      <vt:lpstr>Excepciones | Bloques try - except - else</vt:lpstr>
      <vt:lpstr>Excepciones | Bloques try - except - finally</vt:lpstr>
      <vt:lpstr>Excepciones | Bloques try - except - finally</vt:lpstr>
      <vt:lpstr>Propagación de excepciones</vt:lpstr>
      <vt:lpstr>Propagación de excepciones</vt:lpstr>
      <vt:lpstr>Invocación de excepciones con raise</vt:lpstr>
      <vt:lpstr>Excepciones múltiples</vt:lpstr>
      <vt:lpstr>Excepciones múltiples | Tipos de excepciones</vt:lpstr>
      <vt:lpstr>Excepciones múltiples</vt:lpstr>
      <vt:lpstr>Excepciones múltiples</vt:lpstr>
      <vt:lpstr>Invocación de excepciones con raise</vt:lpstr>
      <vt:lpstr>Excepciones | Instrucción assert  </vt:lpstr>
      <vt:lpstr>Módulos y paquetes</vt:lpstr>
      <vt:lpstr>Módulos</vt:lpstr>
      <vt:lpstr>Módulos</vt:lpstr>
      <vt:lpstr>Módulos</vt:lpstr>
      <vt:lpstr>Paquetes</vt:lpstr>
      <vt:lpstr>Paquetes</vt:lpstr>
      <vt:lpstr>PowerPoint Presentation</vt:lpstr>
      <vt:lpstr>Paquetes | Ejemplo</vt:lpstr>
      <vt:lpstr>Módulos esenciales</vt:lpstr>
      <vt:lpstr>Módulo collections: colecciones de datos</vt:lpstr>
      <vt:lpstr>Módulo collections: colecciones de datos</vt:lpstr>
      <vt:lpstr>Módulo datetime: fecha y hora</vt:lpstr>
      <vt:lpstr>Módulo datetime: fecha y hora</vt:lpstr>
      <vt:lpstr>Módulo datetime: fecha y hora</vt:lpstr>
      <vt:lpstr>Módulo math</vt:lpstr>
      <vt:lpstr>Módulo math</vt:lpstr>
      <vt:lpstr>Módulo random</vt:lpstr>
      <vt:lpstr>Módulo random</vt:lpstr>
      <vt:lpstr>Material extra</vt:lpstr>
      <vt:lpstr>PowerPoint Presentation</vt:lpstr>
      <vt:lpstr>No te olvides de dar el presente</vt:lpstr>
      <vt:lpstr>Recordá:  Revisar la Cartelera de Novedades. Hacer tus consultas en el Foro. Realizar los Ejercicios de repaso.  Todo en el Aula Virtual.</vt:lpstr>
      <vt:lpstr>Muchas gracias por tu atención. Nos vemos pronto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Alejandro Hunt</cp:lastModifiedBy>
  <cp:revision>3</cp:revision>
  <dcterms:modified xsi:type="dcterms:W3CDTF">2024-06-19T20:53:39Z</dcterms:modified>
</cp:coreProperties>
</file>