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Lst>
  <p:sldSz cy="5143500" cx="9144000"/>
  <p:notesSz cx="6858000" cy="9144000"/>
  <p:embeddedFontLst>
    <p:embeddedFont>
      <p:font typeface="Montserrat SemiBold"/>
      <p:regular r:id="rId45"/>
      <p:bold r:id="rId46"/>
      <p:italic r:id="rId47"/>
      <p:boldItalic r:id="rId48"/>
    </p:embeddedFont>
    <p:embeddedFont>
      <p:font typeface="Montserrat"/>
      <p:regular r:id="rId49"/>
      <p:bold r:id="rId50"/>
      <p:italic r:id="rId51"/>
      <p:boldItalic r:id="rId52"/>
    </p:embeddedFont>
    <p:embeddedFont>
      <p:font typeface="Montserrat Medium"/>
      <p:regular r:id="rId53"/>
      <p:bold r:id="rId54"/>
      <p:italic r:id="rId55"/>
      <p:boldItalic r:id="rId5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737">
          <p15:clr>
            <a:srgbClr val="A4A3A4"/>
          </p15:clr>
        </p15:guide>
        <p15:guide id="2" pos="2880">
          <p15:clr>
            <a:srgbClr val="A4A3A4"/>
          </p15:clr>
        </p15:guide>
      </p15:sldGuideLst>
    </p:ext>
    <p:ext uri="GoogleSlidesCustomDataVersion2">
      <go:slidesCustomData xmlns:go="http://customooxmlschemas.google.com/" r:id="rId57" roundtripDataSignature="AMtx7mgWeZhl5TnsnZphLGdmkZsBfA+4Z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737"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font" Target="fonts/MontserratSemiBold-bold.fntdata"/><Relationship Id="rId45" Type="http://schemas.openxmlformats.org/officeDocument/2006/relationships/font" Target="fonts/MontserratSemiBold-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MontserratSemiBold-boldItalic.fntdata"/><Relationship Id="rId47" Type="http://schemas.openxmlformats.org/officeDocument/2006/relationships/font" Target="fonts/MontserratSemiBold-italic.fntdata"/><Relationship Id="rId49" Type="http://schemas.openxmlformats.org/officeDocument/2006/relationships/font" Target="fonts/Montserrat-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Montserrat-italic.fntdata"/><Relationship Id="rId50" Type="http://schemas.openxmlformats.org/officeDocument/2006/relationships/font" Target="fonts/Montserrat-bold.fntdata"/><Relationship Id="rId53" Type="http://schemas.openxmlformats.org/officeDocument/2006/relationships/font" Target="fonts/MontserratMedium-regular.fntdata"/><Relationship Id="rId52" Type="http://schemas.openxmlformats.org/officeDocument/2006/relationships/font" Target="fonts/Montserrat-boldItalic.fntdata"/><Relationship Id="rId11" Type="http://schemas.openxmlformats.org/officeDocument/2006/relationships/slide" Target="slides/slide6.xml"/><Relationship Id="rId55" Type="http://schemas.openxmlformats.org/officeDocument/2006/relationships/font" Target="fonts/MontserratMedium-italic.fntdata"/><Relationship Id="rId10" Type="http://schemas.openxmlformats.org/officeDocument/2006/relationships/slide" Target="slides/slide5.xml"/><Relationship Id="rId54" Type="http://schemas.openxmlformats.org/officeDocument/2006/relationships/font" Target="fonts/MontserratMedium-bold.fntdata"/><Relationship Id="rId13" Type="http://schemas.openxmlformats.org/officeDocument/2006/relationships/slide" Target="slides/slide8.xml"/><Relationship Id="rId57" Type="http://customschemas.google.com/relationships/presentationmetadata" Target="metadata"/><Relationship Id="rId12" Type="http://schemas.openxmlformats.org/officeDocument/2006/relationships/slide" Target="slides/slide7.xml"/><Relationship Id="rId56" Type="http://schemas.openxmlformats.org/officeDocument/2006/relationships/font" Target="fonts/MontserratMedium-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1" name="Google Shape;14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2" name="Google Shape;232;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9" name="Google Shape;239;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0" name="Google Shape;250;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1" name="Google Shape;261;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7" name="Google Shape;267;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4" name="Google Shape;294;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2" name="Google Shape;302;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0" name="Google Shape;310;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5" name="Google Shape;325;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1" name="Google Shape;331;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7" name="Google Shape;14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7" name="Google Shape;337;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5" name="Google Shape;375;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3" name="Google Shape;383;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1" name="Google Shape;391;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p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1" name="Google Shape;401;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p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1" name="Google Shape;411;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p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2" name="Google Shape;422;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p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0" name="Google Shape;430;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p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0" name="Google Shape;440;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p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8" name="Google Shape;448;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4" name="Google Shape;15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p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4" name="Google Shape;454;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p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4" name="Google Shape;464;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p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0" name="Google Shape;470;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p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6" name="Google Shape;506;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p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5" name="Google Shape;515;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 name="Shape 522"/>
        <p:cNvGrpSpPr/>
        <p:nvPr/>
      </p:nvGrpSpPr>
      <p:grpSpPr>
        <a:xfrm>
          <a:off x="0" y="0"/>
          <a:ext cx="0" cy="0"/>
          <a:chOff x="0" y="0"/>
          <a:chExt cx="0" cy="0"/>
        </a:xfrm>
      </p:grpSpPr>
      <p:sp>
        <p:nvSpPr>
          <p:cNvPr id="523" name="Google Shape;523;p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4" name="Google Shape;524;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8" name="Shape 528"/>
        <p:cNvGrpSpPr/>
        <p:nvPr/>
      </p:nvGrpSpPr>
      <p:grpSpPr>
        <a:xfrm>
          <a:off x="0" y="0"/>
          <a:ext cx="0" cy="0"/>
          <a:chOff x="0" y="0"/>
          <a:chExt cx="0" cy="0"/>
        </a:xfrm>
      </p:grpSpPr>
      <p:sp>
        <p:nvSpPr>
          <p:cNvPr id="529" name="Google Shape;529;p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0" name="Google Shape;530;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4" name="Shape 534"/>
        <p:cNvGrpSpPr/>
        <p:nvPr/>
      </p:nvGrpSpPr>
      <p:grpSpPr>
        <a:xfrm>
          <a:off x="0" y="0"/>
          <a:ext cx="0" cy="0"/>
          <a:chOff x="0" y="0"/>
          <a:chExt cx="0" cy="0"/>
        </a:xfrm>
      </p:grpSpPr>
      <p:sp>
        <p:nvSpPr>
          <p:cNvPr id="535" name="Google Shape;535;p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6" name="Google Shape;536;p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9" name="Shape 539"/>
        <p:cNvGrpSpPr/>
        <p:nvPr/>
      </p:nvGrpSpPr>
      <p:grpSpPr>
        <a:xfrm>
          <a:off x="0" y="0"/>
          <a:ext cx="0" cy="0"/>
          <a:chOff x="0" y="0"/>
          <a:chExt cx="0" cy="0"/>
        </a:xfrm>
      </p:grpSpPr>
      <p:sp>
        <p:nvSpPr>
          <p:cNvPr id="540" name="Google Shape;540;p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1" name="Google Shape;541;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4" name="Shape 544"/>
        <p:cNvGrpSpPr/>
        <p:nvPr/>
      </p:nvGrpSpPr>
      <p:grpSpPr>
        <a:xfrm>
          <a:off x="0" y="0"/>
          <a:ext cx="0" cy="0"/>
          <a:chOff x="0" y="0"/>
          <a:chExt cx="0" cy="0"/>
        </a:xfrm>
      </p:grpSpPr>
      <p:sp>
        <p:nvSpPr>
          <p:cNvPr id="545" name="Google Shape;545;g1f3e2edf19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6" name="Google Shape;546;g1f3e2edf19a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0" name="Google Shape;160;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0" name="Google Shape;170;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6" name="Google Shape;176;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2" name="Google Shape;182;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8" name="Google Shape;218;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6" name="Google Shape;226;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0.png"/><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10.png"/><Relationship Id="rId4" Type="http://schemas.openxmlformats.org/officeDocument/2006/relationships/image" Target="../media/image7.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 Id="rId3" Type="http://schemas.openxmlformats.org/officeDocument/2006/relationships/image" Target="../media/image12.png"/><Relationship Id="rId4" Type="http://schemas.openxmlformats.org/officeDocument/2006/relationships/image" Target="../media/image1.png"/><Relationship Id="rId5" Type="http://schemas.openxmlformats.org/officeDocument/2006/relationships/image" Target="../media/image10.png"/><Relationship Id="rId6" Type="http://schemas.openxmlformats.org/officeDocument/2006/relationships/image" Target="../media/image7.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3.png"/><Relationship Id="rId4"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10.png"/><Relationship Id="rId4" Type="http://schemas.openxmlformats.org/officeDocument/2006/relationships/image" Target="../media/image7.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10.png"/><Relationship Id="rId4" Type="http://schemas.openxmlformats.org/officeDocument/2006/relationships/image" Target="../media/image7.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10.png"/><Relationship Id="rId4" Type="http://schemas.openxmlformats.org/officeDocument/2006/relationships/image" Target="../media/image7.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 Id="rId3" Type="http://schemas.openxmlformats.org/officeDocument/2006/relationships/image" Target="../media/image1.png"/><Relationship Id="rId4" Type="http://schemas.openxmlformats.org/officeDocument/2006/relationships/image" Target="../media/image7.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10.png"/><Relationship Id="rId4" Type="http://schemas.openxmlformats.org/officeDocument/2006/relationships/image" Target="../media/image7.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10.png"/><Relationship Id="rId4" Type="http://schemas.openxmlformats.org/officeDocument/2006/relationships/image" Target="../media/image7.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9" name="Shape 9"/>
        <p:cNvGrpSpPr/>
        <p:nvPr/>
      </p:nvGrpSpPr>
      <p:grpSpPr>
        <a:xfrm>
          <a:off x="0" y="0"/>
          <a:ext cx="0" cy="0"/>
          <a:chOff x="0" y="0"/>
          <a:chExt cx="0" cy="0"/>
        </a:xfrm>
      </p:grpSpPr>
      <p:sp>
        <p:nvSpPr>
          <p:cNvPr id="10" name="Google Shape;10;p40"/>
          <p:cNvSpPr txBox="1"/>
          <p:nvPr>
            <p:ph type="title"/>
          </p:nvPr>
        </p:nvSpPr>
        <p:spPr>
          <a:xfrm>
            <a:off x="3335100" y="1617575"/>
            <a:ext cx="5497200" cy="13752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700"/>
              <a:buFont typeface="Montserrat"/>
              <a:buNone/>
              <a:defRPr b="1" sz="3700">
                <a:latin typeface="Montserrat"/>
                <a:ea typeface="Montserrat"/>
                <a:cs typeface="Montserrat"/>
                <a:sym typeface="Montserrat"/>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pic>
        <p:nvPicPr>
          <p:cNvPr id="11" name="Google Shape;11;p40"/>
          <p:cNvPicPr preferRelativeResize="0"/>
          <p:nvPr/>
        </p:nvPicPr>
        <p:blipFill rotWithShape="1">
          <a:blip r:embed="rId2">
            <a:alphaModFix/>
          </a:blip>
          <a:srcRect b="0" l="0" r="0" t="0"/>
          <a:stretch/>
        </p:blipFill>
        <p:spPr>
          <a:xfrm>
            <a:off x="0" y="1290050"/>
            <a:ext cx="3040999" cy="2072300"/>
          </a:xfrm>
          <a:prstGeom prst="rect">
            <a:avLst/>
          </a:prstGeom>
          <a:noFill/>
          <a:ln>
            <a:noFill/>
          </a:ln>
        </p:spPr>
      </p:pic>
      <p:pic>
        <p:nvPicPr>
          <p:cNvPr id="12" name="Google Shape;12;p40"/>
          <p:cNvPicPr preferRelativeResize="0"/>
          <p:nvPr/>
        </p:nvPicPr>
        <p:blipFill rotWithShape="1">
          <a:blip r:embed="rId3">
            <a:alphaModFix/>
          </a:blip>
          <a:srcRect b="0" l="0" r="0" t="0"/>
          <a:stretch/>
        </p:blipFill>
        <p:spPr>
          <a:xfrm>
            <a:off x="8222877" y="4573625"/>
            <a:ext cx="741498" cy="399274"/>
          </a:xfrm>
          <a:prstGeom prst="rect">
            <a:avLst/>
          </a:prstGeom>
          <a:noFill/>
          <a:ln>
            <a:noFill/>
          </a:ln>
        </p:spPr>
      </p:pic>
      <p:sp>
        <p:nvSpPr>
          <p:cNvPr id="13" name="Google Shape;13;p40"/>
          <p:cNvSpPr txBox="1"/>
          <p:nvPr/>
        </p:nvSpPr>
        <p:spPr>
          <a:xfrm>
            <a:off x="3326000" y="3062475"/>
            <a:ext cx="5534400" cy="400200"/>
          </a:xfrm>
          <a:prstGeom prst="rect">
            <a:avLst/>
          </a:prstGeom>
          <a:noFill/>
          <a:ln>
            <a:noFill/>
          </a:ln>
        </p:spPr>
        <p:txBody>
          <a:bodyPr anchorCtr="0" anchor="ctr"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Medium"/>
              <a:ea typeface="Montserrat Medium"/>
              <a:cs typeface="Montserrat Medium"/>
              <a:sym typeface="Montserrat Medium"/>
            </a:endParaRPr>
          </a:p>
        </p:txBody>
      </p:sp>
      <p:sp>
        <p:nvSpPr>
          <p:cNvPr id="14" name="Google Shape;14;p40"/>
          <p:cNvSpPr txBox="1"/>
          <p:nvPr>
            <p:ph idx="1" type="subTitle"/>
          </p:nvPr>
        </p:nvSpPr>
        <p:spPr>
          <a:xfrm>
            <a:off x="3335025" y="2986525"/>
            <a:ext cx="55344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500"/>
              <a:buFont typeface="Montserrat Medium"/>
              <a:buNone/>
              <a:defRPr sz="2500">
                <a:latin typeface="Montserrat Medium"/>
                <a:ea typeface="Montserrat Medium"/>
                <a:cs typeface="Montserrat Medium"/>
                <a:sym typeface="Montserrat Medium"/>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5" name="Google Shape;15;p40"/>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6" name="Google Shape;16;p40"/>
          <p:cNvPicPr preferRelativeResize="0"/>
          <p:nvPr/>
        </p:nvPicPr>
        <p:blipFill rotWithShape="1">
          <a:blip r:embed="rId4">
            <a:alphaModFix/>
          </a:blip>
          <a:srcRect b="0" l="0" r="0" t="0"/>
          <a:stretch/>
        </p:blipFill>
        <p:spPr>
          <a:xfrm>
            <a:off x="8155184" y="33947"/>
            <a:ext cx="876879" cy="39927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jercicios e imagen">
  <p:cSld name="SECTION_TITLE_AND_DESCRIPTION">
    <p:spTree>
      <p:nvGrpSpPr>
        <p:cNvPr id="83" name="Shape 83"/>
        <p:cNvGrpSpPr/>
        <p:nvPr/>
      </p:nvGrpSpPr>
      <p:grpSpPr>
        <a:xfrm>
          <a:off x="0" y="0"/>
          <a:ext cx="0" cy="0"/>
          <a:chOff x="0" y="0"/>
          <a:chExt cx="0" cy="0"/>
        </a:xfrm>
      </p:grpSpPr>
      <p:sp>
        <p:nvSpPr>
          <p:cNvPr id="84" name="Google Shape;84;p4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49"/>
          <p:cNvSpPr txBox="1"/>
          <p:nvPr>
            <p:ph type="title"/>
          </p:nvPr>
        </p:nvSpPr>
        <p:spPr>
          <a:xfrm>
            <a:off x="265500" y="7759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3800"/>
              <a:buFont typeface="Montserrat"/>
              <a:buNone/>
              <a:defRPr sz="3800">
                <a:latin typeface="Montserrat"/>
                <a:ea typeface="Montserrat"/>
                <a:cs typeface="Montserrat"/>
                <a:sym typeface="Montserrat"/>
              </a:defRPr>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86" name="Google Shape;86;p49"/>
          <p:cNvSpPr txBox="1"/>
          <p:nvPr>
            <p:ph idx="1" type="subTitle"/>
          </p:nvPr>
        </p:nvSpPr>
        <p:spPr>
          <a:xfrm>
            <a:off x="265500" y="24982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Font typeface="Montserrat"/>
              <a:buNone/>
              <a:defRPr sz="2100">
                <a:latin typeface="Montserrat"/>
                <a:ea typeface="Montserrat"/>
                <a:cs typeface="Montserrat"/>
                <a:sym typeface="Montserrat"/>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87" name="Google Shape;87;p4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
        <p:nvSpPr>
          <p:cNvPr id="88" name="Google Shape;88;p49"/>
          <p:cNvSpPr/>
          <p:nvPr/>
        </p:nvSpPr>
        <p:spPr>
          <a:xfrm>
            <a:off x="4572150" y="-18175"/>
            <a:ext cx="4572000" cy="51618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89" name="Google Shape;89;p49"/>
          <p:cNvPicPr preferRelativeResize="0"/>
          <p:nvPr/>
        </p:nvPicPr>
        <p:blipFill rotWithShape="1">
          <a:blip r:embed="rId2">
            <a:alphaModFix/>
          </a:blip>
          <a:srcRect b="0" l="0" r="0" t="0"/>
          <a:stretch/>
        </p:blipFill>
        <p:spPr>
          <a:xfrm>
            <a:off x="8155184" y="33947"/>
            <a:ext cx="876879" cy="399275"/>
          </a:xfrm>
          <a:prstGeom prst="rect">
            <a:avLst/>
          </a:prstGeom>
          <a:noFill/>
          <a:ln>
            <a:noFill/>
          </a:ln>
        </p:spPr>
      </p:pic>
      <p:pic>
        <p:nvPicPr>
          <p:cNvPr id="90" name="Google Shape;90;p49"/>
          <p:cNvPicPr preferRelativeResize="0"/>
          <p:nvPr/>
        </p:nvPicPr>
        <p:blipFill rotWithShape="1">
          <a:blip r:embed="rId3">
            <a:alphaModFix/>
          </a:blip>
          <a:srcRect b="0" l="0" r="0" t="0"/>
          <a:stretch/>
        </p:blipFill>
        <p:spPr>
          <a:xfrm>
            <a:off x="3506975" y="4699100"/>
            <a:ext cx="558475" cy="300725"/>
          </a:xfrm>
          <a:prstGeom prst="rect">
            <a:avLst/>
          </a:prstGeom>
          <a:noFill/>
          <a:ln>
            <a:noFill/>
          </a:ln>
        </p:spPr>
      </p:pic>
      <p:pic>
        <p:nvPicPr>
          <p:cNvPr id="91" name="Google Shape;91;p49"/>
          <p:cNvPicPr preferRelativeResize="0"/>
          <p:nvPr/>
        </p:nvPicPr>
        <p:blipFill rotWithShape="1">
          <a:blip r:embed="rId4">
            <a:alphaModFix/>
          </a:blip>
          <a:srcRect b="28576" l="0" r="0" t="30756"/>
          <a:stretch/>
        </p:blipFill>
        <p:spPr>
          <a:xfrm>
            <a:off x="432025" y="4610038"/>
            <a:ext cx="1665398" cy="47885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itas">
  <p:cSld name="CAPTION_ONLY">
    <p:spTree>
      <p:nvGrpSpPr>
        <p:cNvPr id="92" name="Shape 92"/>
        <p:cNvGrpSpPr/>
        <p:nvPr/>
      </p:nvGrpSpPr>
      <p:grpSpPr>
        <a:xfrm>
          <a:off x="0" y="0"/>
          <a:ext cx="0" cy="0"/>
          <a:chOff x="0" y="0"/>
          <a:chExt cx="0" cy="0"/>
        </a:xfrm>
      </p:grpSpPr>
      <p:sp>
        <p:nvSpPr>
          <p:cNvPr id="93" name="Google Shape;93;p50"/>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50"/>
          <p:cNvSpPr txBox="1"/>
          <p:nvPr>
            <p:ph idx="1" type="body"/>
          </p:nvPr>
        </p:nvSpPr>
        <p:spPr>
          <a:xfrm>
            <a:off x="433800" y="1715975"/>
            <a:ext cx="8203800" cy="14820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2000"/>
              <a:buFont typeface="Montserrat"/>
              <a:buNone/>
              <a:defRPr i="1" sz="2000">
                <a:latin typeface="Montserrat"/>
                <a:ea typeface="Montserrat"/>
                <a:cs typeface="Montserrat"/>
                <a:sym typeface="Montserrat"/>
              </a:defRPr>
            </a:lvl1pPr>
          </a:lstStyle>
          <a:p/>
        </p:txBody>
      </p:sp>
      <p:pic>
        <p:nvPicPr>
          <p:cNvPr id="95" name="Google Shape;95;p50"/>
          <p:cNvPicPr preferRelativeResize="0"/>
          <p:nvPr/>
        </p:nvPicPr>
        <p:blipFill rotWithShape="1">
          <a:blip r:embed="rId2">
            <a:alphaModFix/>
          </a:blip>
          <a:srcRect b="0" l="0" r="0" t="0"/>
          <a:stretch/>
        </p:blipFill>
        <p:spPr>
          <a:xfrm>
            <a:off x="127225" y="906000"/>
            <a:ext cx="1429649" cy="936662"/>
          </a:xfrm>
          <a:prstGeom prst="rect">
            <a:avLst/>
          </a:prstGeom>
          <a:noFill/>
          <a:ln>
            <a:noFill/>
          </a:ln>
        </p:spPr>
      </p:pic>
      <p:pic>
        <p:nvPicPr>
          <p:cNvPr id="96" name="Google Shape;96;p50"/>
          <p:cNvPicPr preferRelativeResize="0"/>
          <p:nvPr/>
        </p:nvPicPr>
        <p:blipFill rotWithShape="1">
          <a:blip r:embed="rId3">
            <a:alphaModFix/>
          </a:blip>
          <a:srcRect b="0" l="0" r="0" t="0"/>
          <a:stretch/>
        </p:blipFill>
        <p:spPr>
          <a:xfrm>
            <a:off x="7632800" y="2758064"/>
            <a:ext cx="1385650" cy="907836"/>
          </a:xfrm>
          <a:prstGeom prst="rect">
            <a:avLst/>
          </a:prstGeom>
          <a:noFill/>
          <a:ln>
            <a:noFill/>
          </a:ln>
        </p:spPr>
      </p:pic>
      <p:sp>
        <p:nvSpPr>
          <p:cNvPr id="97" name="Google Shape;97;p50"/>
          <p:cNvSpPr txBox="1"/>
          <p:nvPr/>
        </p:nvSpPr>
        <p:spPr>
          <a:xfrm>
            <a:off x="432025" y="3792225"/>
            <a:ext cx="8401800" cy="400200"/>
          </a:xfrm>
          <a:prstGeom prst="rect">
            <a:avLst/>
          </a:prstGeom>
          <a:noFill/>
          <a:ln>
            <a:noFill/>
          </a:ln>
        </p:spPr>
        <p:txBody>
          <a:bodyPr anchorCtr="0" anchor="ctr"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s" sz="1400" u="none" cap="none" strike="noStrike">
                <a:solidFill>
                  <a:schemeClr val="dk1"/>
                </a:solidFill>
                <a:latin typeface="Montserrat"/>
                <a:ea typeface="Montserrat"/>
                <a:cs typeface="Montserrat"/>
                <a:sym typeface="Montserrat"/>
              </a:rPr>
              <a:t>Autor/as/es:</a:t>
            </a:r>
            <a:endParaRPr b="1" i="0" sz="1400" u="none" cap="none" strike="noStrike">
              <a:solidFill>
                <a:schemeClr val="dk1"/>
              </a:solidFill>
              <a:latin typeface="Montserrat"/>
              <a:ea typeface="Montserrat"/>
              <a:cs typeface="Montserrat"/>
              <a:sym typeface="Montserrat"/>
            </a:endParaRPr>
          </a:p>
        </p:txBody>
      </p:sp>
      <p:pic>
        <p:nvPicPr>
          <p:cNvPr id="98" name="Google Shape;98;p50"/>
          <p:cNvPicPr preferRelativeResize="0"/>
          <p:nvPr/>
        </p:nvPicPr>
        <p:blipFill rotWithShape="1">
          <a:blip r:embed="rId4">
            <a:alphaModFix/>
          </a:blip>
          <a:srcRect b="0" l="0" r="0" t="0"/>
          <a:stretch/>
        </p:blipFill>
        <p:spPr>
          <a:xfrm>
            <a:off x="8155184" y="33947"/>
            <a:ext cx="876879" cy="399275"/>
          </a:xfrm>
          <a:prstGeom prst="rect">
            <a:avLst/>
          </a:prstGeom>
          <a:noFill/>
          <a:ln>
            <a:noFill/>
          </a:ln>
        </p:spPr>
      </p:pic>
      <p:pic>
        <p:nvPicPr>
          <p:cNvPr id="99" name="Google Shape;99;p50"/>
          <p:cNvPicPr preferRelativeResize="0"/>
          <p:nvPr/>
        </p:nvPicPr>
        <p:blipFill rotWithShape="1">
          <a:blip r:embed="rId5">
            <a:alphaModFix/>
          </a:blip>
          <a:srcRect b="0" l="0" r="0" t="0"/>
          <a:stretch/>
        </p:blipFill>
        <p:spPr>
          <a:xfrm>
            <a:off x="8078975" y="4699100"/>
            <a:ext cx="558475" cy="300725"/>
          </a:xfrm>
          <a:prstGeom prst="rect">
            <a:avLst/>
          </a:prstGeom>
          <a:noFill/>
          <a:ln>
            <a:noFill/>
          </a:ln>
        </p:spPr>
      </p:pic>
      <p:sp>
        <p:nvSpPr>
          <p:cNvPr id="100" name="Google Shape;100;p50"/>
          <p:cNvSpPr txBox="1"/>
          <p:nvPr>
            <p:ph type="title"/>
          </p:nvPr>
        </p:nvSpPr>
        <p:spPr>
          <a:xfrm>
            <a:off x="1766475" y="3773600"/>
            <a:ext cx="7145100" cy="300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500"/>
              <a:buFont typeface="Montserrat Medium"/>
              <a:buNone/>
              <a:defRPr sz="1500">
                <a:latin typeface="Montserrat Medium"/>
                <a:ea typeface="Montserrat Medium"/>
                <a:cs typeface="Montserrat Medium"/>
                <a:sym typeface="Montserrat Medium"/>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01" name="Google Shape;101;p50"/>
          <p:cNvSpPr txBox="1"/>
          <p:nvPr>
            <p:ph idx="2" type="title"/>
          </p:nvPr>
        </p:nvSpPr>
        <p:spPr>
          <a:xfrm>
            <a:off x="432025" y="83275"/>
            <a:ext cx="7145100" cy="3993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500"/>
              <a:buFont typeface="Montserrat SemiBold"/>
              <a:buNone/>
              <a:defRPr sz="1500">
                <a:latin typeface="Montserrat SemiBold"/>
                <a:ea typeface="Montserrat SemiBold"/>
                <a:cs typeface="Montserrat SemiBold"/>
                <a:sym typeface="Montserrat SemiBold"/>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pic>
        <p:nvPicPr>
          <p:cNvPr id="102" name="Google Shape;102;p50"/>
          <p:cNvPicPr preferRelativeResize="0"/>
          <p:nvPr/>
        </p:nvPicPr>
        <p:blipFill rotWithShape="1">
          <a:blip r:embed="rId6">
            <a:alphaModFix/>
          </a:blip>
          <a:srcRect b="28576" l="0" r="0" t="30756"/>
          <a:stretch/>
        </p:blipFill>
        <p:spPr>
          <a:xfrm>
            <a:off x="432025" y="4610038"/>
            <a:ext cx="1665398" cy="478850"/>
          </a:xfrm>
          <a:prstGeom prst="rect">
            <a:avLst/>
          </a:prstGeom>
          <a:noFill/>
          <a:ln>
            <a:noFill/>
          </a:ln>
        </p:spPr>
      </p:pic>
    </p:spTree>
  </p:cSld>
  <p:clrMapOvr>
    <a:masterClrMapping/>
  </p:clrMapOvr>
  <p:extLst>
    <p:ext uri="{DCECCB84-F9BA-43D5-87BE-67443E8EF086}">
      <p15:sldGuideLst>
        <p15:guide id="1" pos="272">
          <p15:clr>
            <a:srgbClr val="FA7B17"/>
          </p15:clr>
        </p15:guide>
        <p15:guide id="2" pos="5441">
          <p15:clr>
            <a:srgbClr val="FA7B17"/>
          </p15:clr>
        </p15:guide>
        <p15:guide id="3" orient="horz" pos="2551">
          <p15:clr>
            <a:srgbClr val="FA7B17"/>
          </p15:clr>
        </p15:guide>
      </p15:sldGuideLst>
    </p:ext>
  </p:extLst>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tarea y consigna">
  <p:cSld name="BIG_NUMBER">
    <p:spTree>
      <p:nvGrpSpPr>
        <p:cNvPr id="103" name="Shape 103"/>
        <p:cNvGrpSpPr/>
        <p:nvPr/>
      </p:nvGrpSpPr>
      <p:grpSpPr>
        <a:xfrm>
          <a:off x="0" y="0"/>
          <a:ext cx="0" cy="0"/>
          <a:chOff x="0" y="0"/>
          <a:chExt cx="0" cy="0"/>
        </a:xfrm>
      </p:grpSpPr>
      <p:sp>
        <p:nvSpPr>
          <p:cNvPr id="104" name="Google Shape;104;p51"/>
          <p:cNvSpPr/>
          <p:nvPr/>
        </p:nvSpPr>
        <p:spPr>
          <a:xfrm>
            <a:off x="-13650" y="4328925"/>
            <a:ext cx="9171300" cy="8559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5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pic>
        <p:nvPicPr>
          <p:cNvPr id="106" name="Google Shape;106;p51"/>
          <p:cNvPicPr preferRelativeResize="0"/>
          <p:nvPr/>
        </p:nvPicPr>
        <p:blipFill rotWithShape="1">
          <a:blip r:embed="rId2">
            <a:alphaModFix/>
          </a:blip>
          <a:srcRect b="0" l="0" r="0" t="0"/>
          <a:stretch/>
        </p:blipFill>
        <p:spPr>
          <a:xfrm>
            <a:off x="4026135" y="4508338"/>
            <a:ext cx="1091725" cy="497100"/>
          </a:xfrm>
          <a:prstGeom prst="rect">
            <a:avLst/>
          </a:prstGeom>
          <a:noFill/>
          <a:ln>
            <a:noFill/>
          </a:ln>
        </p:spPr>
      </p:pic>
      <p:pic>
        <p:nvPicPr>
          <p:cNvPr id="107" name="Google Shape;107;p51"/>
          <p:cNvPicPr preferRelativeResize="0"/>
          <p:nvPr/>
        </p:nvPicPr>
        <p:blipFill rotWithShape="1">
          <a:blip r:embed="rId3">
            <a:alphaModFix/>
          </a:blip>
          <a:srcRect b="0" l="0" r="0" t="0"/>
          <a:stretch/>
        </p:blipFill>
        <p:spPr>
          <a:xfrm>
            <a:off x="0" y="4264238"/>
            <a:ext cx="1163080" cy="792599"/>
          </a:xfrm>
          <a:prstGeom prst="rect">
            <a:avLst/>
          </a:prstGeom>
          <a:noFill/>
          <a:ln>
            <a:noFill/>
          </a:ln>
        </p:spPr>
      </p:pic>
      <p:pic>
        <p:nvPicPr>
          <p:cNvPr id="108" name="Google Shape;108;p51"/>
          <p:cNvPicPr preferRelativeResize="0"/>
          <p:nvPr/>
        </p:nvPicPr>
        <p:blipFill rotWithShape="1">
          <a:blip r:embed="rId4">
            <a:alphaModFix/>
          </a:blip>
          <a:srcRect b="0" l="0" r="0" t="0"/>
          <a:stretch/>
        </p:blipFill>
        <p:spPr>
          <a:xfrm>
            <a:off x="7910675" y="4073939"/>
            <a:ext cx="1365875" cy="1365875"/>
          </a:xfrm>
          <a:prstGeom prst="rect">
            <a:avLst/>
          </a:prstGeom>
          <a:noFill/>
          <a:ln>
            <a:noFill/>
          </a:ln>
        </p:spPr>
      </p:pic>
      <p:sp>
        <p:nvSpPr>
          <p:cNvPr id="109" name="Google Shape;109;p51"/>
          <p:cNvSpPr txBox="1"/>
          <p:nvPr>
            <p:ph type="title"/>
          </p:nvPr>
        </p:nvSpPr>
        <p:spPr>
          <a:xfrm>
            <a:off x="432025" y="187325"/>
            <a:ext cx="7982100" cy="4971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2600"/>
              <a:buFont typeface="Montserrat Medium"/>
              <a:buNone/>
              <a:defRPr sz="2600">
                <a:latin typeface="Montserrat Medium"/>
                <a:ea typeface="Montserrat Medium"/>
                <a:cs typeface="Montserrat Medium"/>
                <a:sym typeface="Montserrat Medium"/>
              </a:defRPr>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110" name="Google Shape;110;p51"/>
          <p:cNvSpPr txBox="1"/>
          <p:nvPr>
            <p:ph idx="1" type="body"/>
          </p:nvPr>
        </p:nvSpPr>
        <p:spPr>
          <a:xfrm>
            <a:off x="432025" y="847675"/>
            <a:ext cx="8280000" cy="33180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Font typeface="Montserrat"/>
              <a:buChar char="●"/>
              <a:defRPr>
                <a:latin typeface="Montserrat"/>
                <a:ea typeface="Montserrat"/>
                <a:cs typeface="Montserrat"/>
                <a:sym typeface="Montserrat"/>
              </a:defRPr>
            </a:lvl1pPr>
            <a:lvl2pPr indent="-317500" lvl="1" marL="914400" algn="l">
              <a:lnSpc>
                <a:spcPct val="115000"/>
              </a:lnSpc>
              <a:spcBef>
                <a:spcPts val="0"/>
              </a:spcBef>
              <a:spcAft>
                <a:spcPts val="0"/>
              </a:spcAft>
              <a:buSzPts val="1400"/>
              <a:buFont typeface="Montserrat"/>
              <a:buChar char="○"/>
              <a:defRPr>
                <a:latin typeface="Montserrat"/>
                <a:ea typeface="Montserrat"/>
                <a:cs typeface="Montserrat"/>
                <a:sym typeface="Montserrat"/>
              </a:defRPr>
            </a:lvl2pPr>
            <a:lvl3pPr indent="-317500" lvl="2" marL="1371600" algn="l">
              <a:lnSpc>
                <a:spcPct val="115000"/>
              </a:lnSpc>
              <a:spcBef>
                <a:spcPts val="0"/>
              </a:spcBef>
              <a:spcAft>
                <a:spcPts val="0"/>
              </a:spcAft>
              <a:buSzPts val="1400"/>
              <a:buFont typeface="Montserrat"/>
              <a:buChar char="■"/>
              <a:defRPr>
                <a:latin typeface="Montserrat"/>
                <a:ea typeface="Montserrat"/>
                <a:cs typeface="Montserrat"/>
                <a:sym typeface="Montserrat"/>
              </a:defRPr>
            </a:lvl3pPr>
            <a:lvl4pPr indent="-317500" lvl="3" marL="1828800" algn="l">
              <a:lnSpc>
                <a:spcPct val="115000"/>
              </a:lnSpc>
              <a:spcBef>
                <a:spcPts val="0"/>
              </a:spcBef>
              <a:spcAft>
                <a:spcPts val="0"/>
              </a:spcAft>
              <a:buSzPts val="1400"/>
              <a:buFont typeface="Montserrat"/>
              <a:buChar char="●"/>
              <a:defRPr>
                <a:latin typeface="Montserrat"/>
                <a:ea typeface="Montserrat"/>
                <a:cs typeface="Montserrat"/>
                <a:sym typeface="Montserrat"/>
              </a:defRPr>
            </a:lvl4pPr>
            <a:lvl5pPr indent="-317500" lvl="4" marL="2286000" algn="l">
              <a:lnSpc>
                <a:spcPct val="115000"/>
              </a:lnSpc>
              <a:spcBef>
                <a:spcPts val="0"/>
              </a:spcBef>
              <a:spcAft>
                <a:spcPts val="0"/>
              </a:spcAft>
              <a:buSzPts val="1400"/>
              <a:buFont typeface="Montserrat"/>
              <a:buChar char="○"/>
              <a:defRPr>
                <a:latin typeface="Montserrat"/>
                <a:ea typeface="Montserrat"/>
                <a:cs typeface="Montserrat"/>
                <a:sym typeface="Montserrat"/>
              </a:defRPr>
            </a:lvl5pPr>
            <a:lvl6pPr indent="-317500" lvl="5" marL="2743200" algn="l">
              <a:lnSpc>
                <a:spcPct val="115000"/>
              </a:lnSpc>
              <a:spcBef>
                <a:spcPts val="0"/>
              </a:spcBef>
              <a:spcAft>
                <a:spcPts val="0"/>
              </a:spcAft>
              <a:buSzPts val="1400"/>
              <a:buFont typeface="Montserrat"/>
              <a:buChar char="■"/>
              <a:defRPr>
                <a:latin typeface="Montserrat"/>
                <a:ea typeface="Montserrat"/>
                <a:cs typeface="Montserrat"/>
                <a:sym typeface="Montserrat"/>
              </a:defRPr>
            </a:lvl6pPr>
            <a:lvl7pPr indent="-317500" lvl="6" marL="3200400" algn="l">
              <a:lnSpc>
                <a:spcPct val="115000"/>
              </a:lnSpc>
              <a:spcBef>
                <a:spcPts val="0"/>
              </a:spcBef>
              <a:spcAft>
                <a:spcPts val="0"/>
              </a:spcAft>
              <a:buSzPts val="1400"/>
              <a:buFont typeface="Montserrat"/>
              <a:buChar char="●"/>
              <a:defRPr>
                <a:latin typeface="Montserrat"/>
                <a:ea typeface="Montserrat"/>
                <a:cs typeface="Montserrat"/>
                <a:sym typeface="Montserrat"/>
              </a:defRPr>
            </a:lvl7pPr>
            <a:lvl8pPr indent="-317500" lvl="7" marL="3657600" algn="l">
              <a:lnSpc>
                <a:spcPct val="115000"/>
              </a:lnSpc>
              <a:spcBef>
                <a:spcPts val="0"/>
              </a:spcBef>
              <a:spcAft>
                <a:spcPts val="0"/>
              </a:spcAft>
              <a:buSzPts val="1400"/>
              <a:buFont typeface="Montserrat"/>
              <a:buChar char="○"/>
              <a:defRPr>
                <a:latin typeface="Montserrat"/>
                <a:ea typeface="Montserrat"/>
                <a:cs typeface="Montserrat"/>
                <a:sym typeface="Montserrat"/>
              </a:defRPr>
            </a:lvl8pPr>
            <a:lvl9pPr indent="-317500" lvl="8" marL="4114800" algn="l">
              <a:lnSpc>
                <a:spcPct val="115000"/>
              </a:lnSpc>
              <a:spcBef>
                <a:spcPts val="0"/>
              </a:spcBef>
              <a:spcAft>
                <a:spcPts val="0"/>
              </a:spcAft>
              <a:buSzPts val="1400"/>
              <a:buFont typeface="Montserrat"/>
              <a:buChar char="■"/>
              <a:defRPr>
                <a:latin typeface="Montserrat"/>
                <a:ea typeface="Montserrat"/>
                <a:cs typeface="Montserrat"/>
                <a:sym typeface="Montserrat"/>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ase 0">
  <p:cSld name="BLANK_1">
    <p:spTree>
      <p:nvGrpSpPr>
        <p:cNvPr id="111" name="Shape 111"/>
        <p:cNvGrpSpPr/>
        <p:nvPr/>
      </p:nvGrpSpPr>
      <p:grpSpPr>
        <a:xfrm>
          <a:off x="0" y="0"/>
          <a:ext cx="0" cy="0"/>
          <a:chOff x="0" y="0"/>
          <a:chExt cx="0" cy="0"/>
        </a:xfrm>
      </p:grpSpPr>
      <p:sp>
        <p:nvSpPr>
          <p:cNvPr id="112" name="Google Shape;112;p52"/>
          <p:cNvSpPr/>
          <p:nvPr/>
        </p:nvSpPr>
        <p:spPr>
          <a:xfrm>
            <a:off x="212425" y="1172325"/>
            <a:ext cx="8636100" cy="436800"/>
          </a:xfrm>
          <a:prstGeom prst="chevron">
            <a:avLst>
              <a:gd fmla="val 50000" name="adj"/>
            </a:avLst>
          </a:prstGeom>
          <a:solidFill>
            <a:srgbClr val="7685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D9D9D9"/>
              </a:solidFill>
              <a:latin typeface="Arial"/>
              <a:ea typeface="Arial"/>
              <a:cs typeface="Arial"/>
              <a:sym typeface="Arial"/>
            </a:endParaRPr>
          </a:p>
        </p:txBody>
      </p:sp>
      <p:sp>
        <p:nvSpPr>
          <p:cNvPr id="113" name="Google Shape;113;p52"/>
          <p:cNvSpPr/>
          <p:nvPr/>
        </p:nvSpPr>
        <p:spPr>
          <a:xfrm>
            <a:off x="3907500" y="792225"/>
            <a:ext cx="1176600" cy="1164600"/>
          </a:xfrm>
          <a:prstGeom prst="ellipse">
            <a:avLst/>
          </a:prstGeom>
          <a:solidFill>
            <a:srgbClr val="F1C2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52"/>
          <p:cNvSpPr/>
          <p:nvPr/>
        </p:nvSpPr>
        <p:spPr>
          <a:xfrm>
            <a:off x="6745000" y="808425"/>
            <a:ext cx="1176600" cy="1164600"/>
          </a:xfrm>
          <a:prstGeom prst="ellipse">
            <a:avLst/>
          </a:prstGeom>
          <a:solidFill>
            <a:srgbClr val="F9F9F9"/>
          </a:solidFill>
          <a:ln cap="flat" cmpd="sng" w="19050">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52"/>
          <p:cNvSpPr txBox="1"/>
          <p:nvPr/>
        </p:nvSpPr>
        <p:spPr>
          <a:xfrm>
            <a:off x="3331525" y="2150250"/>
            <a:ext cx="2397900" cy="2121600"/>
          </a:xfrm>
          <a:prstGeom prst="rect">
            <a:avLst/>
          </a:prstGeom>
          <a:solidFill>
            <a:srgbClr val="F1C232"/>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116" name="Google Shape;116;p52"/>
          <p:cNvSpPr txBox="1"/>
          <p:nvPr/>
        </p:nvSpPr>
        <p:spPr>
          <a:xfrm>
            <a:off x="6134350" y="2150250"/>
            <a:ext cx="2397900" cy="2121600"/>
          </a:xfrm>
          <a:prstGeom prst="rect">
            <a:avLst/>
          </a:prstGeom>
          <a:solidFill>
            <a:srgbClr val="D9D9D9"/>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117" name="Google Shape;117;p52"/>
          <p:cNvSpPr txBox="1"/>
          <p:nvPr>
            <p:ph type="title"/>
          </p:nvPr>
        </p:nvSpPr>
        <p:spPr>
          <a:xfrm>
            <a:off x="3331525" y="2159925"/>
            <a:ext cx="2397900" cy="2121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18" name="Google Shape;118;p52"/>
          <p:cNvSpPr txBox="1"/>
          <p:nvPr>
            <p:ph idx="2" type="title"/>
          </p:nvPr>
        </p:nvSpPr>
        <p:spPr>
          <a:xfrm>
            <a:off x="6134350" y="2196275"/>
            <a:ext cx="2397900" cy="2075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19" name="Google Shape;119;p52"/>
          <p:cNvSpPr txBox="1"/>
          <p:nvPr>
            <p:ph idx="3" type="title"/>
          </p:nvPr>
        </p:nvSpPr>
        <p:spPr>
          <a:xfrm>
            <a:off x="4039950" y="1164225"/>
            <a:ext cx="911700" cy="300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1400"/>
              <a:buFont typeface="Montserrat"/>
              <a:buNone/>
              <a:defRPr b="1" sz="14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20" name="Google Shape;120;p52"/>
          <p:cNvSpPr txBox="1"/>
          <p:nvPr>
            <p:ph idx="4" type="title"/>
          </p:nvPr>
        </p:nvSpPr>
        <p:spPr>
          <a:xfrm>
            <a:off x="6877450" y="1164225"/>
            <a:ext cx="911700" cy="300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Clr>
                <a:srgbClr val="333333"/>
              </a:buClr>
              <a:buSzPts val="1400"/>
              <a:buFont typeface="Montserrat"/>
              <a:buNone/>
              <a:defRPr b="1" sz="1400">
                <a:solidFill>
                  <a:srgbClr val="333333"/>
                </a:solidFill>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21" name="Google Shape;121;p52"/>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22" name="Google Shape;122;p52"/>
          <p:cNvPicPr preferRelativeResize="0"/>
          <p:nvPr/>
        </p:nvPicPr>
        <p:blipFill rotWithShape="1">
          <a:blip r:embed="rId2">
            <a:alphaModFix/>
          </a:blip>
          <a:srcRect b="0" l="0" r="0" t="0"/>
          <a:stretch/>
        </p:blipFill>
        <p:spPr>
          <a:xfrm>
            <a:off x="8155184" y="33947"/>
            <a:ext cx="876879" cy="399275"/>
          </a:xfrm>
          <a:prstGeom prst="rect">
            <a:avLst/>
          </a:prstGeom>
          <a:noFill/>
          <a:ln>
            <a:noFill/>
          </a:ln>
        </p:spPr>
      </p:pic>
      <p:pic>
        <p:nvPicPr>
          <p:cNvPr id="123" name="Google Shape;123;p52"/>
          <p:cNvPicPr preferRelativeResize="0"/>
          <p:nvPr/>
        </p:nvPicPr>
        <p:blipFill rotWithShape="1">
          <a:blip r:embed="rId3">
            <a:alphaModFix/>
          </a:blip>
          <a:srcRect b="0" l="0" r="0" t="0"/>
          <a:stretch/>
        </p:blipFill>
        <p:spPr>
          <a:xfrm>
            <a:off x="8078975" y="4699100"/>
            <a:ext cx="558475" cy="300725"/>
          </a:xfrm>
          <a:prstGeom prst="rect">
            <a:avLst/>
          </a:prstGeom>
          <a:noFill/>
          <a:ln>
            <a:noFill/>
          </a:ln>
        </p:spPr>
      </p:pic>
      <p:pic>
        <p:nvPicPr>
          <p:cNvPr id="124" name="Google Shape;124;p52"/>
          <p:cNvPicPr preferRelativeResize="0"/>
          <p:nvPr/>
        </p:nvPicPr>
        <p:blipFill rotWithShape="1">
          <a:blip r:embed="rId4">
            <a:alphaModFix/>
          </a:blip>
          <a:srcRect b="28576" l="0" r="0" t="30756"/>
          <a:stretch/>
        </p:blipFill>
        <p:spPr>
          <a:xfrm>
            <a:off x="432025" y="4610038"/>
            <a:ext cx="1665398" cy="478850"/>
          </a:xfrm>
          <a:prstGeom prst="rect">
            <a:avLst/>
          </a:prstGeom>
          <a:noFill/>
          <a:ln>
            <a:noFill/>
          </a:ln>
        </p:spPr>
      </p:pic>
    </p:spTree>
  </p:cSld>
  <p:clrMapOvr>
    <a:masterClrMapping/>
  </p:clrMapOvr>
  <p:extLst>
    <p:ext uri="{DCECCB84-F9BA-43D5-87BE-67443E8EF086}">
      <p15:sldGuideLst>
        <p15:guide id="1" pos="2832">
          <p15:clr>
            <a:srgbClr val="FA7B17"/>
          </p15:clr>
        </p15:guide>
      </p15:sldGuideLst>
    </p:ext>
  </p:extLs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Última clase">
  <p:cSld name="BLANK_1_1_1">
    <p:spTree>
      <p:nvGrpSpPr>
        <p:cNvPr id="125" name="Shape 125"/>
        <p:cNvGrpSpPr/>
        <p:nvPr/>
      </p:nvGrpSpPr>
      <p:grpSpPr>
        <a:xfrm>
          <a:off x="0" y="0"/>
          <a:ext cx="0" cy="0"/>
          <a:chOff x="0" y="0"/>
          <a:chExt cx="0" cy="0"/>
        </a:xfrm>
      </p:grpSpPr>
      <p:sp>
        <p:nvSpPr>
          <p:cNvPr id="126" name="Google Shape;126;p53"/>
          <p:cNvSpPr/>
          <p:nvPr/>
        </p:nvSpPr>
        <p:spPr>
          <a:xfrm>
            <a:off x="212425" y="1172325"/>
            <a:ext cx="4818000" cy="436800"/>
          </a:xfrm>
          <a:prstGeom prst="chevron">
            <a:avLst>
              <a:gd fmla="val 45084" name="adj"/>
            </a:avLst>
          </a:prstGeom>
          <a:solidFill>
            <a:srgbClr val="7685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D9D9D9"/>
              </a:solidFill>
              <a:latin typeface="Arial"/>
              <a:ea typeface="Arial"/>
              <a:cs typeface="Arial"/>
              <a:sym typeface="Arial"/>
            </a:endParaRPr>
          </a:p>
        </p:txBody>
      </p:sp>
      <p:sp>
        <p:nvSpPr>
          <p:cNvPr id="127" name="Google Shape;127;p53"/>
          <p:cNvSpPr/>
          <p:nvPr/>
        </p:nvSpPr>
        <p:spPr>
          <a:xfrm>
            <a:off x="3907500" y="792225"/>
            <a:ext cx="1176600" cy="1164600"/>
          </a:xfrm>
          <a:prstGeom prst="ellipse">
            <a:avLst/>
          </a:prstGeom>
          <a:solidFill>
            <a:srgbClr val="F1C2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53"/>
          <p:cNvSpPr/>
          <p:nvPr/>
        </p:nvSpPr>
        <p:spPr>
          <a:xfrm>
            <a:off x="1139350" y="792225"/>
            <a:ext cx="1176600" cy="1164600"/>
          </a:xfrm>
          <a:prstGeom prst="ellipse">
            <a:avLst/>
          </a:prstGeom>
          <a:solidFill>
            <a:srgbClr val="F9F9F9"/>
          </a:solidFill>
          <a:ln cap="flat" cmpd="sng" w="19050">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53"/>
          <p:cNvSpPr txBox="1"/>
          <p:nvPr/>
        </p:nvSpPr>
        <p:spPr>
          <a:xfrm>
            <a:off x="528700" y="2150250"/>
            <a:ext cx="2397900" cy="2131200"/>
          </a:xfrm>
          <a:prstGeom prst="rect">
            <a:avLst/>
          </a:prstGeom>
          <a:solidFill>
            <a:srgbClr val="D9D9D9"/>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130" name="Google Shape;130;p53"/>
          <p:cNvSpPr txBox="1"/>
          <p:nvPr>
            <p:ph type="title"/>
          </p:nvPr>
        </p:nvSpPr>
        <p:spPr>
          <a:xfrm>
            <a:off x="1271800" y="1159375"/>
            <a:ext cx="911700" cy="300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Clr>
                <a:srgbClr val="333333"/>
              </a:buClr>
              <a:buSzPts val="1400"/>
              <a:buFont typeface="Montserrat"/>
              <a:buNone/>
              <a:defRPr b="1" sz="1400">
                <a:solidFill>
                  <a:srgbClr val="333333"/>
                </a:solidFill>
                <a:latin typeface="Montserrat"/>
                <a:ea typeface="Montserrat"/>
                <a:cs typeface="Montserrat"/>
                <a:sym typeface="Montserrat"/>
              </a:defRPr>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131" name="Google Shape;131;p53"/>
          <p:cNvSpPr txBox="1"/>
          <p:nvPr>
            <p:ph idx="2" type="title"/>
          </p:nvPr>
        </p:nvSpPr>
        <p:spPr>
          <a:xfrm>
            <a:off x="3938175" y="1159375"/>
            <a:ext cx="1091700" cy="300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1400"/>
              <a:buFont typeface="Montserrat"/>
              <a:buNone/>
              <a:defRPr b="1" sz="1400">
                <a:latin typeface="Montserrat"/>
                <a:ea typeface="Montserrat"/>
                <a:cs typeface="Montserrat"/>
                <a:sym typeface="Montserrat"/>
              </a:defRPr>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132" name="Google Shape;132;p53"/>
          <p:cNvSpPr txBox="1"/>
          <p:nvPr>
            <p:ph idx="3" type="title"/>
          </p:nvPr>
        </p:nvSpPr>
        <p:spPr>
          <a:xfrm>
            <a:off x="532575" y="2150850"/>
            <a:ext cx="2397900" cy="21120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33" name="Google Shape;133;p53"/>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34" name="Google Shape;134;p53"/>
          <p:cNvPicPr preferRelativeResize="0"/>
          <p:nvPr/>
        </p:nvPicPr>
        <p:blipFill rotWithShape="1">
          <a:blip r:embed="rId2">
            <a:alphaModFix/>
          </a:blip>
          <a:srcRect b="0" l="0" r="0" t="0"/>
          <a:stretch/>
        </p:blipFill>
        <p:spPr>
          <a:xfrm>
            <a:off x="8155184" y="33947"/>
            <a:ext cx="876879" cy="399275"/>
          </a:xfrm>
          <a:prstGeom prst="rect">
            <a:avLst/>
          </a:prstGeom>
          <a:noFill/>
          <a:ln>
            <a:noFill/>
          </a:ln>
        </p:spPr>
      </p:pic>
      <p:pic>
        <p:nvPicPr>
          <p:cNvPr id="135" name="Google Shape;135;p53"/>
          <p:cNvPicPr preferRelativeResize="0"/>
          <p:nvPr/>
        </p:nvPicPr>
        <p:blipFill rotWithShape="1">
          <a:blip r:embed="rId3">
            <a:alphaModFix/>
          </a:blip>
          <a:srcRect b="0" l="0" r="0" t="0"/>
          <a:stretch/>
        </p:blipFill>
        <p:spPr>
          <a:xfrm>
            <a:off x="8078975" y="4699100"/>
            <a:ext cx="558475" cy="300725"/>
          </a:xfrm>
          <a:prstGeom prst="rect">
            <a:avLst/>
          </a:prstGeom>
          <a:noFill/>
          <a:ln>
            <a:noFill/>
          </a:ln>
        </p:spPr>
      </p:pic>
      <p:sp>
        <p:nvSpPr>
          <p:cNvPr id="136" name="Google Shape;136;p53"/>
          <p:cNvSpPr txBox="1"/>
          <p:nvPr/>
        </p:nvSpPr>
        <p:spPr>
          <a:xfrm>
            <a:off x="3331525" y="2150250"/>
            <a:ext cx="2397900" cy="2121600"/>
          </a:xfrm>
          <a:prstGeom prst="rect">
            <a:avLst/>
          </a:prstGeom>
          <a:solidFill>
            <a:srgbClr val="F1C232"/>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137" name="Google Shape;137;p53"/>
          <p:cNvSpPr txBox="1"/>
          <p:nvPr>
            <p:ph idx="4" type="title"/>
          </p:nvPr>
        </p:nvSpPr>
        <p:spPr>
          <a:xfrm>
            <a:off x="3331525" y="2159925"/>
            <a:ext cx="2397900" cy="2121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pic>
        <p:nvPicPr>
          <p:cNvPr id="138" name="Google Shape;138;p53"/>
          <p:cNvPicPr preferRelativeResize="0"/>
          <p:nvPr/>
        </p:nvPicPr>
        <p:blipFill rotWithShape="1">
          <a:blip r:embed="rId4">
            <a:alphaModFix/>
          </a:blip>
          <a:srcRect b="28576" l="0" r="0" t="30756"/>
          <a:stretch/>
        </p:blipFill>
        <p:spPr>
          <a:xfrm>
            <a:off x="432025" y="4610038"/>
            <a:ext cx="1665398" cy="478850"/>
          </a:xfrm>
          <a:prstGeom prst="rect">
            <a:avLst/>
          </a:prstGeom>
          <a:noFill/>
          <a:ln>
            <a:noFill/>
          </a:ln>
        </p:spPr>
      </p:pic>
    </p:spTree>
  </p:cSld>
  <p:clrMapOvr>
    <a:masterClrMapping/>
  </p:clrMapOvr>
  <p:extLst>
    <p:ext uri="{DCECCB84-F9BA-43D5-87BE-67443E8EF086}">
      <p15:sldGuideLst>
        <p15:guide id="1" pos="2832">
          <p15:clr>
            <a:srgbClr val="FA7B17"/>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con título y subtítulo" type="title">
  <p:cSld name="TITLE">
    <p:spTree>
      <p:nvGrpSpPr>
        <p:cNvPr id="17" name="Shape 17"/>
        <p:cNvGrpSpPr/>
        <p:nvPr/>
      </p:nvGrpSpPr>
      <p:grpSpPr>
        <a:xfrm>
          <a:off x="0" y="0"/>
          <a:ext cx="0" cy="0"/>
          <a:chOff x="0" y="0"/>
          <a:chExt cx="0" cy="0"/>
        </a:xfrm>
      </p:grpSpPr>
      <p:sp>
        <p:nvSpPr>
          <p:cNvPr id="18" name="Google Shape;18;p41"/>
          <p:cNvSpPr/>
          <p:nvPr/>
        </p:nvSpPr>
        <p:spPr>
          <a:xfrm>
            <a:off x="-13650" y="4328925"/>
            <a:ext cx="9171300" cy="8559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41"/>
          <p:cNvSpPr txBox="1"/>
          <p:nvPr>
            <p:ph type="ctrTitle"/>
          </p:nvPr>
        </p:nvSpPr>
        <p:spPr>
          <a:xfrm>
            <a:off x="311700" y="1226800"/>
            <a:ext cx="8520600" cy="1570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Clr>
                <a:srgbClr val="333333"/>
              </a:buClr>
              <a:buSzPts val="4900"/>
              <a:buFont typeface="Montserrat"/>
              <a:buNone/>
              <a:defRPr b="1" sz="4900">
                <a:solidFill>
                  <a:srgbClr val="333333"/>
                </a:solidFill>
                <a:latin typeface="Montserrat"/>
                <a:ea typeface="Montserrat"/>
                <a:cs typeface="Montserrat"/>
                <a:sym typeface="Montserrat"/>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20" name="Google Shape;20;p41"/>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500"/>
              <a:buFont typeface="Montserrat Medium"/>
              <a:buNone/>
              <a:defRPr sz="2500">
                <a:latin typeface="Montserrat Medium"/>
                <a:ea typeface="Montserrat Medium"/>
                <a:cs typeface="Montserrat Medium"/>
                <a:sym typeface="Montserrat Medium"/>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pic>
        <p:nvPicPr>
          <p:cNvPr id="21" name="Google Shape;21;p41"/>
          <p:cNvPicPr preferRelativeResize="0"/>
          <p:nvPr/>
        </p:nvPicPr>
        <p:blipFill rotWithShape="1">
          <a:blip r:embed="rId2">
            <a:alphaModFix/>
          </a:blip>
          <a:srcRect b="0" l="0" r="0" t="0"/>
          <a:stretch/>
        </p:blipFill>
        <p:spPr>
          <a:xfrm>
            <a:off x="7910675" y="4073939"/>
            <a:ext cx="1365875" cy="1365875"/>
          </a:xfrm>
          <a:prstGeom prst="rect">
            <a:avLst/>
          </a:prstGeom>
          <a:noFill/>
          <a:ln>
            <a:noFill/>
          </a:ln>
        </p:spPr>
      </p:pic>
      <p:sp>
        <p:nvSpPr>
          <p:cNvPr id="22" name="Google Shape;22;p41"/>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3" name="Google Shape;23;p41"/>
          <p:cNvPicPr preferRelativeResize="0"/>
          <p:nvPr/>
        </p:nvPicPr>
        <p:blipFill rotWithShape="1">
          <a:blip r:embed="rId3">
            <a:alphaModFix/>
          </a:blip>
          <a:srcRect b="0" l="0" r="0" t="0"/>
          <a:stretch/>
        </p:blipFill>
        <p:spPr>
          <a:xfrm>
            <a:off x="8155184" y="33947"/>
            <a:ext cx="876879" cy="399275"/>
          </a:xfrm>
          <a:prstGeom prst="rect">
            <a:avLst/>
          </a:prstGeom>
          <a:noFill/>
          <a:ln>
            <a:noFill/>
          </a:ln>
        </p:spPr>
      </p:pic>
      <p:pic>
        <p:nvPicPr>
          <p:cNvPr id="24" name="Google Shape;24;p41"/>
          <p:cNvPicPr preferRelativeResize="0"/>
          <p:nvPr/>
        </p:nvPicPr>
        <p:blipFill rotWithShape="1">
          <a:blip r:embed="rId4">
            <a:alphaModFix/>
          </a:blip>
          <a:srcRect b="0" l="0" r="0" t="0"/>
          <a:stretch/>
        </p:blipFill>
        <p:spPr>
          <a:xfrm>
            <a:off x="0" y="4264238"/>
            <a:ext cx="1163080" cy="792599"/>
          </a:xfrm>
          <a:prstGeom prst="rect">
            <a:avLst/>
          </a:prstGeom>
          <a:noFill/>
          <a:ln>
            <a:noFill/>
          </a:ln>
        </p:spPr>
      </p:pic>
    </p:spTree>
  </p:cSld>
  <p:clrMapOvr>
    <a:masterClrMapping/>
  </p:clrMapOvr>
  <p:extLst>
    <p:ext uri="{DCECCB84-F9BA-43D5-87BE-67443E8EF086}">
      <p15:sldGuideLst>
        <p15:guide id="1" pos="5413">
          <p15:clr>
            <a:srgbClr val="FA7B17"/>
          </p15:clr>
        </p15:guide>
        <p15:guide id="2" pos="347">
          <p15:clr>
            <a:srgbClr val="FA7B17"/>
          </p15:clr>
        </p15:guide>
        <p15:guide id="3" orient="horz" pos="2778">
          <p15:clr>
            <a:srgbClr val="FA7B17"/>
          </p15:clr>
        </p15:guide>
      </p15:sldGuideLst>
    </p:ext>
  </p:extLs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ase 2 - 37">
  <p:cSld name="BLANK_1_1">
    <p:spTree>
      <p:nvGrpSpPr>
        <p:cNvPr id="25" name="Shape 25"/>
        <p:cNvGrpSpPr/>
        <p:nvPr/>
      </p:nvGrpSpPr>
      <p:grpSpPr>
        <a:xfrm>
          <a:off x="0" y="0"/>
          <a:ext cx="0" cy="0"/>
          <a:chOff x="0" y="0"/>
          <a:chExt cx="0" cy="0"/>
        </a:xfrm>
      </p:grpSpPr>
      <p:sp>
        <p:nvSpPr>
          <p:cNvPr id="26" name="Google Shape;26;p42"/>
          <p:cNvSpPr/>
          <p:nvPr/>
        </p:nvSpPr>
        <p:spPr>
          <a:xfrm>
            <a:off x="212425" y="1172325"/>
            <a:ext cx="8636100" cy="436800"/>
          </a:xfrm>
          <a:prstGeom prst="chevron">
            <a:avLst>
              <a:gd fmla="val 50000" name="adj"/>
            </a:avLst>
          </a:prstGeom>
          <a:solidFill>
            <a:srgbClr val="7685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D9D9D9"/>
              </a:solidFill>
              <a:latin typeface="Arial"/>
              <a:ea typeface="Arial"/>
              <a:cs typeface="Arial"/>
              <a:sym typeface="Arial"/>
            </a:endParaRPr>
          </a:p>
        </p:txBody>
      </p:sp>
      <p:sp>
        <p:nvSpPr>
          <p:cNvPr id="27" name="Google Shape;27;p42"/>
          <p:cNvSpPr/>
          <p:nvPr/>
        </p:nvSpPr>
        <p:spPr>
          <a:xfrm>
            <a:off x="3907500" y="792225"/>
            <a:ext cx="1176600" cy="1164600"/>
          </a:xfrm>
          <a:prstGeom prst="ellipse">
            <a:avLst/>
          </a:prstGeom>
          <a:solidFill>
            <a:srgbClr val="F1C2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42"/>
          <p:cNvSpPr/>
          <p:nvPr/>
        </p:nvSpPr>
        <p:spPr>
          <a:xfrm>
            <a:off x="1139350" y="792225"/>
            <a:ext cx="1176600" cy="1164600"/>
          </a:xfrm>
          <a:prstGeom prst="ellipse">
            <a:avLst/>
          </a:prstGeom>
          <a:solidFill>
            <a:srgbClr val="F9F9F9"/>
          </a:solidFill>
          <a:ln cap="flat" cmpd="sng" w="19050">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42"/>
          <p:cNvSpPr/>
          <p:nvPr/>
        </p:nvSpPr>
        <p:spPr>
          <a:xfrm>
            <a:off x="6745000" y="808425"/>
            <a:ext cx="1176600" cy="1164600"/>
          </a:xfrm>
          <a:prstGeom prst="ellipse">
            <a:avLst/>
          </a:prstGeom>
          <a:solidFill>
            <a:srgbClr val="F9F9F9"/>
          </a:solidFill>
          <a:ln cap="flat" cmpd="sng" w="19050">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42"/>
          <p:cNvSpPr txBox="1"/>
          <p:nvPr/>
        </p:nvSpPr>
        <p:spPr>
          <a:xfrm>
            <a:off x="528700" y="2150250"/>
            <a:ext cx="2397900" cy="2131200"/>
          </a:xfrm>
          <a:prstGeom prst="rect">
            <a:avLst/>
          </a:prstGeom>
          <a:solidFill>
            <a:srgbClr val="D9D9D9"/>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31" name="Google Shape;31;p42"/>
          <p:cNvSpPr txBox="1"/>
          <p:nvPr/>
        </p:nvSpPr>
        <p:spPr>
          <a:xfrm>
            <a:off x="6134350" y="2150250"/>
            <a:ext cx="2397900" cy="2121600"/>
          </a:xfrm>
          <a:prstGeom prst="rect">
            <a:avLst/>
          </a:prstGeom>
          <a:solidFill>
            <a:srgbClr val="D9D9D9"/>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32" name="Google Shape;32;p42"/>
          <p:cNvSpPr txBox="1"/>
          <p:nvPr>
            <p:ph type="title"/>
          </p:nvPr>
        </p:nvSpPr>
        <p:spPr>
          <a:xfrm>
            <a:off x="1271800" y="1159375"/>
            <a:ext cx="911700" cy="300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Clr>
                <a:srgbClr val="333333"/>
              </a:buClr>
              <a:buSzPts val="1400"/>
              <a:buFont typeface="Montserrat"/>
              <a:buNone/>
              <a:defRPr b="1" sz="1400">
                <a:solidFill>
                  <a:srgbClr val="333333"/>
                </a:solidFill>
                <a:latin typeface="Montserrat"/>
                <a:ea typeface="Montserrat"/>
                <a:cs typeface="Montserrat"/>
                <a:sym typeface="Montserrat"/>
              </a:defRPr>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33" name="Google Shape;33;p42"/>
          <p:cNvSpPr txBox="1"/>
          <p:nvPr>
            <p:ph idx="2" type="title"/>
          </p:nvPr>
        </p:nvSpPr>
        <p:spPr>
          <a:xfrm>
            <a:off x="3938175" y="1159375"/>
            <a:ext cx="1091700" cy="300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1400"/>
              <a:buFont typeface="Montserrat"/>
              <a:buNone/>
              <a:defRPr b="1" sz="1400">
                <a:latin typeface="Montserrat"/>
                <a:ea typeface="Montserrat"/>
                <a:cs typeface="Montserrat"/>
                <a:sym typeface="Montserrat"/>
              </a:defRPr>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34" name="Google Shape;34;p42"/>
          <p:cNvSpPr txBox="1"/>
          <p:nvPr>
            <p:ph idx="3" type="title"/>
          </p:nvPr>
        </p:nvSpPr>
        <p:spPr>
          <a:xfrm>
            <a:off x="6877450" y="1159388"/>
            <a:ext cx="911700" cy="300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Clr>
                <a:srgbClr val="333333"/>
              </a:buClr>
              <a:buSzPts val="1400"/>
              <a:buFont typeface="Montserrat"/>
              <a:buNone/>
              <a:defRPr b="1" sz="1400">
                <a:solidFill>
                  <a:srgbClr val="333333"/>
                </a:solidFill>
                <a:latin typeface="Montserrat"/>
                <a:ea typeface="Montserrat"/>
                <a:cs typeface="Montserrat"/>
                <a:sym typeface="Montserrat"/>
              </a:defRPr>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35" name="Google Shape;35;p42"/>
          <p:cNvSpPr txBox="1"/>
          <p:nvPr>
            <p:ph idx="4" type="title"/>
          </p:nvPr>
        </p:nvSpPr>
        <p:spPr>
          <a:xfrm>
            <a:off x="532575" y="2150850"/>
            <a:ext cx="2397900" cy="21120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6" name="Google Shape;36;p42"/>
          <p:cNvSpPr txBox="1"/>
          <p:nvPr>
            <p:ph idx="5" type="title"/>
          </p:nvPr>
        </p:nvSpPr>
        <p:spPr>
          <a:xfrm>
            <a:off x="6130475" y="2159925"/>
            <a:ext cx="2397900" cy="21120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7" name="Google Shape;37;p42"/>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8" name="Google Shape;38;p42"/>
          <p:cNvPicPr preferRelativeResize="0"/>
          <p:nvPr/>
        </p:nvPicPr>
        <p:blipFill rotWithShape="1">
          <a:blip r:embed="rId2">
            <a:alphaModFix/>
          </a:blip>
          <a:srcRect b="0" l="0" r="0" t="0"/>
          <a:stretch/>
        </p:blipFill>
        <p:spPr>
          <a:xfrm>
            <a:off x="8155184" y="33947"/>
            <a:ext cx="876879" cy="399275"/>
          </a:xfrm>
          <a:prstGeom prst="rect">
            <a:avLst/>
          </a:prstGeom>
          <a:noFill/>
          <a:ln>
            <a:noFill/>
          </a:ln>
        </p:spPr>
      </p:pic>
      <p:pic>
        <p:nvPicPr>
          <p:cNvPr id="39" name="Google Shape;39;p42"/>
          <p:cNvPicPr preferRelativeResize="0"/>
          <p:nvPr/>
        </p:nvPicPr>
        <p:blipFill rotWithShape="1">
          <a:blip r:embed="rId3">
            <a:alphaModFix/>
          </a:blip>
          <a:srcRect b="0" l="0" r="0" t="0"/>
          <a:stretch/>
        </p:blipFill>
        <p:spPr>
          <a:xfrm>
            <a:off x="8078975" y="4699100"/>
            <a:ext cx="558475" cy="300725"/>
          </a:xfrm>
          <a:prstGeom prst="rect">
            <a:avLst/>
          </a:prstGeom>
          <a:noFill/>
          <a:ln>
            <a:noFill/>
          </a:ln>
        </p:spPr>
      </p:pic>
      <p:sp>
        <p:nvSpPr>
          <p:cNvPr id="40" name="Google Shape;40;p42"/>
          <p:cNvSpPr txBox="1"/>
          <p:nvPr/>
        </p:nvSpPr>
        <p:spPr>
          <a:xfrm>
            <a:off x="3331525" y="2150250"/>
            <a:ext cx="2397900" cy="2121600"/>
          </a:xfrm>
          <a:prstGeom prst="rect">
            <a:avLst/>
          </a:prstGeom>
          <a:solidFill>
            <a:srgbClr val="F1C232"/>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41" name="Google Shape;41;p42"/>
          <p:cNvSpPr txBox="1"/>
          <p:nvPr>
            <p:ph idx="6" type="title"/>
          </p:nvPr>
        </p:nvSpPr>
        <p:spPr>
          <a:xfrm>
            <a:off x="3331525" y="2159925"/>
            <a:ext cx="2397900" cy="2121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pic>
        <p:nvPicPr>
          <p:cNvPr id="42" name="Google Shape;42;p42"/>
          <p:cNvPicPr preferRelativeResize="0"/>
          <p:nvPr/>
        </p:nvPicPr>
        <p:blipFill rotWithShape="1">
          <a:blip r:embed="rId4">
            <a:alphaModFix/>
          </a:blip>
          <a:srcRect b="28576" l="0" r="0" t="30756"/>
          <a:stretch/>
        </p:blipFill>
        <p:spPr>
          <a:xfrm>
            <a:off x="432025" y="4610038"/>
            <a:ext cx="1665398" cy="478850"/>
          </a:xfrm>
          <a:prstGeom prst="rect">
            <a:avLst/>
          </a:prstGeom>
          <a:noFill/>
          <a:ln>
            <a:noFill/>
          </a:ln>
        </p:spPr>
      </p:pic>
    </p:spTree>
  </p:cSld>
  <p:clrMapOvr>
    <a:masterClrMapping/>
  </p:clrMapOvr>
  <p:extLst>
    <p:ext uri="{DCECCB84-F9BA-43D5-87BE-67443E8EF086}">
      <p15:sldGuideLst>
        <p15:guide id="1" pos="2832">
          <p15:clr>
            <a:srgbClr val="FA7B17"/>
          </p15:clr>
        </p15:guide>
      </p15:sldGuideLst>
    </p:ext>
  </p:extLs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cepto destacado y explicación">
  <p:cSld name="TITLE_1">
    <p:spTree>
      <p:nvGrpSpPr>
        <p:cNvPr id="43" name="Shape 43"/>
        <p:cNvGrpSpPr/>
        <p:nvPr/>
      </p:nvGrpSpPr>
      <p:grpSpPr>
        <a:xfrm>
          <a:off x="0" y="0"/>
          <a:ext cx="0" cy="0"/>
          <a:chOff x="0" y="0"/>
          <a:chExt cx="0" cy="0"/>
        </a:xfrm>
      </p:grpSpPr>
      <p:sp>
        <p:nvSpPr>
          <p:cNvPr id="44" name="Google Shape;44;p43"/>
          <p:cNvSpPr/>
          <p:nvPr/>
        </p:nvSpPr>
        <p:spPr>
          <a:xfrm>
            <a:off x="-27250" y="-18175"/>
            <a:ext cx="9171300" cy="51618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43"/>
          <p:cNvSpPr txBox="1"/>
          <p:nvPr>
            <p:ph type="ctrTitle"/>
          </p:nvPr>
        </p:nvSpPr>
        <p:spPr>
          <a:xfrm>
            <a:off x="550375" y="7600"/>
            <a:ext cx="8043300" cy="15705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Clr>
                <a:schemeClr val="lt1"/>
              </a:buClr>
              <a:buSzPts val="4000"/>
              <a:buFont typeface="Montserrat"/>
              <a:buNone/>
              <a:defRPr b="1" sz="4000">
                <a:solidFill>
                  <a:schemeClr val="lt1"/>
                </a:solidFill>
                <a:latin typeface="Montserrat"/>
                <a:ea typeface="Montserrat"/>
                <a:cs typeface="Montserrat"/>
                <a:sym typeface="Montserrat"/>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46" name="Google Shape;46;p43"/>
          <p:cNvSpPr txBox="1"/>
          <p:nvPr>
            <p:ph idx="1" type="subTitle"/>
          </p:nvPr>
        </p:nvSpPr>
        <p:spPr>
          <a:xfrm>
            <a:off x="550375" y="1614925"/>
            <a:ext cx="8043300" cy="26493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700"/>
              <a:buFont typeface="Montserrat Medium"/>
              <a:buNone/>
              <a:defRPr sz="1700">
                <a:latin typeface="Montserrat Medium"/>
                <a:ea typeface="Montserrat Medium"/>
                <a:cs typeface="Montserrat Medium"/>
                <a:sym typeface="Montserrat Medium"/>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pic>
        <p:nvPicPr>
          <p:cNvPr id="47" name="Google Shape;47;p43"/>
          <p:cNvPicPr preferRelativeResize="0"/>
          <p:nvPr/>
        </p:nvPicPr>
        <p:blipFill rotWithShape="1">
          <a:blip r:embed="rId2">
            <a:alphaModFix/>
          </a:blip>
          <a:srcRect b="0" l="0" r="0" t="0"/>
          <a:stretch/>
        </p:blipFill>
        <p:spPr>
          <a:xfrm>
            <a:off x="7910675" y="4073939"/>
            <a:ext cx="1365875" cy="1365875"/>
          </a:xfrm>
          <a:prstGeom prst="rect">
            <a:avLst/>
          </a:prstGeom>
          <a:noFill/>
          <a:ln>
            <a:noFill/>
          </a:ln>
        </p:spPr>
      </p:pic>
      <p:pic>
        <p:nvPicPr>
          <p:cNvPr id="48" name="Google Shape;48;p43"/>
          <p:cNvPicPr preferRelativeResize="0"/>
          <p:nvPr/>
        </p:nvPicPr>
        <p:blipFill rotWithShape="1">
          <a:blip r:embed="rId3">
            <a:alphaModFix/>
          </a:blip>
          <a:srcRect b="0" l="0" r="0" t="0"/>
          <a:stretch/>
        </p:blipFill>
        <p:spPr>
          <a:xfrm>
            <a:off x="8155184" y="33947"/>
            <a:ext cx="876879" cy="399275"/>
          </a:xfrm>
          <a:prstGeom prst="rect">
            <a:avLst/>
          </a:prstGeom>
          <a:noFill/>
          <a:ln>
            <a:noFill/>
          </a:ln>
        </p:spPr>
      </p:pic>
      <p:pic>
        <p:nvPicPr>
          <p:cNvPr id="49" name="Google Shape;49;p43"/>
          <p:cNvPicPr preferRelativeResize="0"/>
          <p:nvPr/>
        </p:nvPicPr>
        <p:blipFill rotWithShape="1">
          <a:blip r:embed="rId4">
            <a:alphaModFix/>
          </a:blip>
          <a:srcRect b="0" l="0" r="0" t="0"/>
          <a:stretch/>
        </p:blipFill>
        <p:spPr>
          <a:xfrm>
            <a:off x="0" y="4264238"/>
            <a:ext cx="1163080" cy="792599"/>
          </a:xfrm>
          <a:prstGeom prst="rect">
            <a:avLst/>
          </a:prstGeom>
          <a:noFill/>
          <a:ln>
            <a:noFill/>
          </a:ln>
        </p:spPr>
      </p:pic>
    </p:spTree>
  </p:cSld>
  <p:clrMapOvr>
    <a:masterClrMapping/>
  </p:clrMapOvr>
  <p:extLst>
    <p:ext uri="{DCECCB84-F9BA-43D5-87BE-67443E8EF086}">
      <p15:sldGuideLst>
        <p15:guide id="1" pos="5413">
          <p15:clr>
            <a:srgbClr val="FA7B17"/>
          </p15:clr>
        </p15:guide>
        <p15:guide id="2" pos="347">
          <p15:clr>
            <a:srgbClr val="FA7B17"/>
          </p15:clr>
        </p15:guide>
        <p15:guide id="3" orient="horz" pos="2778">
          <p15:clr>
            <a:srgbClr val="FA7B17"/>
          </p15:clr>
        </p15:guide>
      </p15:sldGuideLst>
    </p:ext>
  </p:extLs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0" name="Shape 50"/>
        <p:cNvGrpSpPr/>
        <p:nvPr/>
      </p:nvGrpSpPr>
      <p:grpSpPr>
        <a:xfrm>
          <a:off x="0" y="0"/>
          <a:ext cx="0" cy="0"/>
          <a:chOff x="0" y="0"/>
          <a:chExt cx="0" cy="0"/>
        </a:xfrm>
      </p:grpSpPr>
      <p:sp>
        <p:nvSpPr>
          <p:cNvPr id="51" name="Google Shape;51;p44"/>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700"/>
              <a:buFont typeface="Montserrat Medium"/>
              <a:buNone/>
              <a:defRPr sz="2700">
                <a:latin typeface="Montserrat Medium"/>
                <a:ea typeface="Montserrat Medium"/>
                <a:cs typeface="Montserrat Medium"/>
                <a:sym typeface="Montserrat Medium"/>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52" name="Google Shape;52;p44"/>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Font typeface="Montserrat"/>
              <a:buChar char="●"/>
              <a:defRPr>
                <a:latin typeface="Montserrat"/>
                <a:ea typeface="Montserrat"/>
                <a:cs typeface="Montserrat"/>
                <a:sym typeface="Montserrat"/>
              </a:defRPr>
            </a:lvl1pPr>
            <a:lvl2pPr indent="-317500" lvl="1" marL="914400" algn="l">
              <a:lnSpc>
                <a:spcPct val="115000"/>
              </a:lnSpc>
              <a:spcBef>
                <a:spcPts val="0"/>
              </a:spcBef>
              <a:spcAft>
                <a:spcPts val="0"/>
              </a:spcAft>
              <a:buSzPts val="1400"/>
              <a:buFont typeface="Montserrat"/>
              <a:buChar char="○"/>
              <a:defRPr>
                <a:latin typeface="Montserrat"/>
                <a:ea typeface="Montserrat"/>
                <a:cs typeface="Montserrat"/>
                <a:sym typeface="Montserrat"/>
              </a:defRPr>
            </a:lvl2pPr>
            <a:lvl3pPr indent="-317500" lvl="2" marL="1371600" algn="l">
              <a:lnSpc>
                <a:spcPct val="115000"/>
              </a:lnSpc>
              <a:spcBef>
                <a:spcPts val="0"/>
              </a:spcBef>
              <a:spcAft>
                <a:spcPts val="0"/>
              </a:spcAft>
              <a:buSzPts val="1400"/>
              <a:buFont typeface="Montserrat"/>
              <a:buChar char="■"/>
              <a:defRPr>
                <a:latin typeface="Montserrat"/>
                <a:ea typeface="Montserrat"/>
                <a:cs typeface="Montserrat"/>
                <a:sym typeface="Montserrat"/>
              </a:defRPr>
            </a:lvl3pPr>
            <a:lvl4pPr indent="-317500" lvl="3" marL="1828800" algn="l">
              <a:lnSpc>
                <a:spcPct val="115000"/>
              </a:lnSpc>
              <a:spcBef>
                <a:spcPts val="0"/>
              </a:spcBef>
              <a:spcAft>
                <a:spcPts val="0"/>
              </a:spcAft>
              <a:buSzPts val="1400"/>
              <a:buFont typeface="Montserrat"/>
              <a:buChar char="●"/>
              <a:defRPr>
                <a:latin typeface="Montserrat"/>
                <a:ea typeface="Montserrat"/>
                <a:cs typeface="Montserrat"/>
                <a:sym typeface="Montserrat"/>
              </a:defRPr>
            </a:lvl4pPr>
            <a:lvl5pPr indent="-317500" lvl="4" marL="2286000" algn="l">
              <a:lnSpc>
                <a:spcPct val="115000"/>
              </a:lnSpc>
              <a:spcBef>
                <a:spcPts val="0"/>
              </a:spcBef>
              <a:spcAft>
                <a:spcPts val="0"/>
              </a:spcAft>
              <a:buSzPts val="1400"/>
              <a:buFont typeface="Montserrat"/>
              <a:buChar char="○"/>
              <a:defRPr>
                <a:latin typeface="Montserrat"/>
                <a:ea typeface="Montserrat"/>
                <a:cs typeface="Montserrat"/>
                <a:sym typeface="Montserrat"/>
              </a:defRPr>
            </a:lvl5pPr>
            <a:lvl6pPr indent="-317500" lvl="5" marL="2743200" algn="l">
              <a:lnSpc>
                <a:spcPct val="115000"/>
              </a:lnSpc>
              <a:spcBef>
                <a:spcPts val="0"/>
              </a:spcBef>
              <a:spcAft>
                <a:spcPts val="0"/>
              </a:spcAft>
              <a:buSzPts val="1400"/>
              <a:buFont typeface="Montserrat"/>
              <a:buChar char="■"/>
              <a:defRPr>
                <a:latin typeface="Montserrat"/>
                <a:ea typeface="Montserrat"/>
                <a:cs typeface="Montserrat"/>
                <a:sym typeface="Montserrat"/>
              </a:defRPr>
            </a:lvl6pPr>
            <a:lvl7pPr indent="-317500" lvl="6" marL="3200400" algn="l">
              <a:lnSpc>
                <a:spcPct val="115000"/>
              </a:lnSpc>
              <a:spcBef>
                <a:spcPts val="0"/>
              </a:spcBef>
              <a:spcAft>
                <a:spcPts val="0"/>
              </a:spcAft>
              <a:buSzPts val="1400"/>
              <a:buFont typeface="Montserrat"/>
              <a:buChar char="●"/>
              <a:defRPr>
                <a:latin typeface="Montserrat"/>
                <a:ea typeface="Montserrat"/>
                <a:cs typeface="Montserrat"/>
                <a:sym typeface="Montserrat"/>
              </a:defRPr>
            </a:lvl7pPr>
            <a:lvl8pPr indent="-317500" lvl="7" marL="3657600" algn="l">
              <a:lnSpc>
                <a:spcPct val="115000"/>
              </a:lnSpc>
              <a:spcBef>
                <a:spcPts val="0"/>
              </a:spcBef>
              <a:spcAft>
                <a:spcPts val="0"/>
              </a:spcAft>
              <a:buSzPts val="1400"/>
              <a:buFont typeface="Montserrat"/>
              <a:buChar char="○"/>
              <a:defRPr>
                <a:latin typeface="Montserrat"/>
                <a:ea typeface="Montserrat"/>
                <a:cs typeface="Montserrat"/>
                <a:sym typeface="Montserrat"/>
              </a:defRPr>
            </a:lvl8pPr>
            <a:lvl9pPr indent="-317500" lvl="8" marL="4114800" algn="l">
              <a:lnSpc>
                <a:spcPct val="115000"/>
              </a:lnSpc>
              <a:spcBef>
                <a:spcPts val="0"/>
              </a:spcBef>
              <a:spcAft>
                <a:spcPts val="0"/>
              </a:spcAft>
              <a:buSzPts val="1400"/>
              <a:buFont typeface="Montserrat"/>
              <a:buChar char="■"/>
              <a:defRPr>
                <a:latin typeface="Montserrat"/>
                <a:ea typeface="Montserrat"/>
                <a:cs typeface="Montserrat"/>
                <a:sym typeface="Montserrat"/>
              </a:defRPr>
            </a:lvl9pPr>
          </a:lstStyle>
          <a:p/>
        </p:txBody>
      </p:sp>
      <p:pic>
        <p:nvPicPr>
          <p:cNvPr id="53" name="Google Shape;53;p44"/>
          <p:cNvPicPr preferRelativeResize="0"/>
          <p:nvPr/>
        </p:nvPicPr>
        <p:blipFill rotWithShape="1">
          <a:blip r:embed="rId2">
            <a:alphaModFix/>
          </a:blip>
          <a:srcRect b="0" l="0" r="0" t="0"/>
          <a:stretch/>
        </p:blipFill>
        <p:spPr>
          <a:xfrm>
            <a:off x="8078975" y="4699100"/>
            <a:ext cx="558475" cy="300725"/>
          </a:xfrm>
          <a:prstGeom prst="rect">
            <a:avLst/>
          </a:prstGeom>
          <a:noFill/>
          <a:ln>
            <a:noFill/>
          </a:ln>
        </p:spPr>
      </p:pic>
      <p:sp>
        <p:nvSpPr>
          <p:cNvPr id="54" name="Google Shape;54;p44"/>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55" name="Google Shape;55;p44"/>
          <p:cNvPicPr preferRelativeResize="0"/>
          <p:nvPr/>
        </p:nvPicPr>
        <p:blipFill rotWithShape="1">
          <a:blip r:embed="rId3">
            <a:alphaModFix/>
          </a:blip>
          <a:srcRect b="0" l="0" r="0" t="0"/>
          <a:stretch/>
        </p:blipFill>
        <p:spPr>
          <a:xfrm>
            <a:off x="8155184" y="33947"/>
            <a:ext cx="876879" cy="399275"/>
          </a:xfrm>
          <a:prstGeom prst="rect">
            <a:avLst/>
          </a:prstGeom>
          <a:noFill/>
          <a:ln>
            <a:noFill/>
          </a:ln>
        </p:spPr>
      </p:pic>
      <p:pic>
        <p:nvPicPr>
          <p:cNvPr id="56" name="Google Shape;56;p44"/>
          <p:cNvPicPr preferRelativeResize="0"/>
          <p:nvPr/>
        </p:nvPicPr>
        <p:blipFill rotWithShape="1">
          <a:blip r:embed="rId4">
            <a:alphaModFix/>
          </a:blip>
          <a:srcRect b="28576" l="0" r="0" t="30756"/>
          <a:stretch/>
        </p:blipFill>
        <p:spPr>
          <a:xfrm>
            <a:off x="432025" y="4610038"/>
            <a:ext cx="1665398" cy="478850"/>
          </a:xfrm>
          <a:prstGeom prst="rect">
            <a:avLst/>
          </a:prstGeom>
          <a:noFill/>
          <a:ln>
            <a:noFill/>
          </a:ln>
        </p:spPr>
      </p:pic>
    </p:spTree>
  </p:cSld>
  <p:clrMapOvr>
    <a:masterClrMapping/>
  </p:clrMapOvr>
  <p:extLst>
    <p:ext uri="{DCECCB84-F9BA-43D5-87BE-67443E8EF086}">
      <p15:sldGuideLst>
        <p15:guide id="1" pos="272">
          <p15:clr>
            <a:srgbClr val="FA7B17"/>
          </p15:clr>
        </p15:guide>
        <p15:guide id="2" pos="5488">
          <p15:clr>
            <a:srgbClr val="FA7B17"/>
          </p15:clr>
        </p15:guide>
        <p15:guide id="3" orient="horz" pos="2960">
          <p15:clr>
            <a:srgbClr val="FA7B17"/>
          </p15:clr>
        </p15:guide>
        <p15:guide id="4" orient="horz" pos="3149">
          <p15:clr>
            <a:srgbClr val="FA7B17"/>
          </p15:clr>
        </p15:guide>
      </p15:sldGuideLst>
    </p:ext>
  </p:extLs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portante o recordatorio" type="blank">
  <p:cSld name="BLANK">
    <p:spTree>
      <p:nvGrpSpPr>
        <p:cNvPr id="57" name="Shape 57"/>
        <p:cNvGrpSpPr/>
        <p:nvPr/>
      </p:nvGrpSpPr>
      <p:grpSpPr>
        <a:xfrm>
          <a:off x="0" y="0"/>
          <a:ext cx="0" cy="0"/>
          <a:chOff x="0" y="0"/>
          <a:chExt cx="0" cy="0"/>
        </a:xfrm>
      </p:grpSpPr>
      <p:sp>
        <p:nvSpPr>
          <p:cNvPr id="58" name="Google Shape;58;p45"/>
          <p:cNvSpPr/>
          <p:nvPr/>
        </p:nvSpPr>
        <p:spPr>
          <a:xfrm>
            <a:off x="-13650" y="-5775"/>
            <a:ext cx="9171300" cy="8559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59" name="Google Shape;59;p45"/>
          <p:cNvPicPr preferRelativeResize="0"/>
          <p:nvPr/>
        </p:nvPicPr>
        <p:blipFill rotWithShape="1">
          <a:blip r:embed="rId2">
            <a:alphaModFix/>
          </a:blip>
          <a:srcRect b="0" l="0" r="0" t="0"/>
          <a:stretch/>
        </p:blipFill>
        <p:spPr>
          <a:xfrm>
            <a:off x="7910675" y="-260761"/>
            <a:ext cx="1365875" cy="1365875"/>
          </a:xfrm>
          <a:prstGeom prst="rect">
            <a:avLst/>
          </a:prstGeom>
          <a:noFill/>
          <a:ln>
            <a:noFill/>
          </a:ln>
        </p:spPr>
      </p:pic>
      <p:pic>
        <p:nvPicPr>
          <p:cNvPr id="60" name="Google Shape;60;p45"/>
          <p:cNvPicPr preferRelativeResize="0"/>
          <p:nvPr/>
        </p:nvPicPr>
        <p:blipFill rotWithShape="1">
          <a:blip r:embed="rId3">
            <a:alphaModFix/>
          </a:blip>
          <a:srcRect b="0" l="0" r="0" t="0"/>
          <a:stretch/>
        </p:blipFill>
        <p:spPr>
          <a:xfrm>
            <a:off x="0" y="5738"/>
            <a:ext cx="1163080" cy="792599"/>
          </a:xfrm>
          <a:prstGeom prst="rect">
            <a:avLst/>
          </a:prstGeom>
          <a:noFill/>
          <a:ln>
            <a:noFill/>
          </a:ln>
        </p:spPr>
      </p:pic>
      <p:pic>
        <p:nvPicPr>
          <p:cNvPr id="61" name="Google Shape;61;p45"/>
          <p:cNvPicPr preferRelativeResize="0"/>
          <p:nvPr/>
        </p:nvPicPr>
        <p:blipFill rotWithShape="1">
          <a:blip r:embed="rId4">
            <a:alphaModFix/>
          </a:blip>
          <a:srcRect b="0" l="0" r="0" t="0"/>
          <a:stretch/>
        </p:blipFill>
        <p:spPr>
          <a:xfrm>
            <a:off x="4026135" y="164938"/>
            <a:ext cx="1091725" cy="497100"/>
          </a:xfrm>
          <a:prstGeom prst="rect">
            <a:avLst/>
          </a:prstGeom>
          <a:noFill/>
          <a:ln>
            <a:noFill/>
          </a:ln>
        </p:spPr>
      </p:pic>
      <p:sp>
        <p:nvSpPr>
          <p:cNvPr id="62" name="Google Shape;62;p45"/>
          <p:cNvSpPr txBox="1"/>
          <p:nvPr>
            <p:ph type="title"/>
          </p:nvPr>
        </p:nvSpPr>
        <p:spPr>
          <a:xfrm>
            <a:off x="490250" y="1135950"/>
            <a:ext cx="8097300" cy="36237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rgbClr val="333333"/>
              </a:buClr>
              <a:buSzPts val="3700"/>
              <a:buFont typeface="Montserrat"/>
              <a:buNone/>
              <a:defRPr b="1" sz="3700">
                <a:solidFill>
                  <a:srgbClr val="333333"/>
                </a:solidFill>
                <a:latin typeface="Montserrat"/>
                <a:ea typeface="Montserrat"/>
                <a:cs typeface="Montserrat"/>
                <a:sym typeface="Montserrat"/>
              </a:defRPr>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3" name="Shape 63"/>
        <p:cNvGrpSpPr/>
        <p:nvPr/>
      </p:nvGrpSpPr>
      <p:grpSpPr>
        <a:xfrm>
          <a:off x="0" y="0"/>
          <a:ext cx="0" cy="0"/>
          <a:chOff x="0" y="0"/>
          <a:chExt cx="0" cy="0"/>
        </a:xfrm>
      </p:grpSpPr>
      <p:sp>
        <p:nvSpPr>
          <p:cNvPr id="64" name="Google Shape;64;p46"/>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46"/>
          <p:cNvSpPr txBox="1"/>
          <p:nvPr>
            <p:ph type="title"/>
          </p:nvPr>
        </p:nvSpPr>
        <p:spPr>
          <a:xfrm>
            <a:off x="311700" y="5974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Font typeface="Montserrat Medium"/>
              <a:buNone/>
              <a:defRPr>
                <a:latin typeface="Montserrat Medium"/>
                <a:ea typeface="Montserrat Medium"/>
                <a:cs typeface="Montserrat Medium"/>
                <a:sym typeface="Montserrat Medium"/>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66" name="Google Shape;66;p46"/>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Font typeface="Montserrat"/>
              <a:buChar char="●"/>
              <a:defRPr sz="1400">
                <a:latin typeface="Montserrat"/>
                <a:ea typeface="Montserrat"/>
                <a:cs typeface="Montserrat"/>
                <a:sym typeface="Montserrat"/>
              </a:defRPr>
            </a:lvl1pPr>
            <a:lvl2pPr indent="-304800" lvl="1" marL="914400" algn="l">
              <a:lnSpc>
                <a:spcPct val="115000"/>
              </a:lnSpc>
              <a:spcBef>
                <a:spcPts val="0"/>
              </a:spcBef>
              <a:spcAft>
                <a:spcPts val="0"/>
              </a:spcAft>
              <a:buSzPts val="1200"/>
              <a:buFont typeface="Montserrat"/>
              <a:buChar char="○"/>
              <a:defRPr sz="1200">
                <a:latin typeface="Montserrat"/>
                <a:ea typeface="Montserrat"/>
                <a:cs typeface="Montserrat"/>
                <a:sym typeface="Montserrat"/>
              </a:defRPr>
            </a:lvl2pPr>
            <a:lvl3pPr indent="-304800" lvl="2" marL="1371600" algn="l">
              <a:lnSpc>
                <a:spcPct val="115000"/>
              </a:lnSpc>
              <a:spcBef>
                <a:spcPts val="0"/>
              </a:spcBef>
              <a:spcAft>
                <a:spcPts val="0"/>
              </a:spcAft>
              <a:buSzPts val="1200"/>
              <a:buFont typeface="Montserrat"/>
              <a:buChar char="■"/>
              <a:defRPr sz="1200">
                <a:latin typeface="Montserrat"/>
                <a:ea typeface="Montserrat"/>
                <a:cs typeface="Montserrat"/>
                <a:sym typeface="Montserrat"/>
              </a:defRPr>
            </a:lvl3pPr>
            <a:lvl4pPr indent="-304800" lvl="3" marL="1828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4pPr>
            <a:lvl5pPr indent="-304800" lvl="4" marL="2286000" algn="l">
              <a:lnSpc>
                <a:spcPct val="115000"/>
              </a:lnSpc>
              <a:spcBef>
                <a:spcPts val="0"/>
              </a:spcBef>
              <a:spcAft>
                <a:spcPts val="0"/>
              </a:spcAft>
              <a:buSzPts val="1200"/>
              <a:buFont typeface="Montserrat"/>
              <a:buChar char="○"/>
              <a:defRPr sz="1200">
                <a:latin typeface="Montserrat"/>
                <a:ea typeface="Montserrat"/>
                <a:cs typeface="Montserrat"/>
                <a:sym typeface="Montserrat"/>
              </a:defRPr>
            </a:lvl5pPr>
            <a:lvl6pPr indent="-304800" lvl="5" marL="2743200" algn="l">
              <a:lnSpc>
                <a:spcPct val="115000"/>
              </a:lnSpc>
              <a:spcBef>
                <a:spcPts val="0"/>
              </a:spcBef>
              <a:spcAft>
                <a:spcPts val="0"/>
              </a:spcAft>
              <a:buSzPts val="1200"/>
              <a:buFont typeface="Montserrat"/>
              <a:buChar char="■"/>
              <a:defRPr sz="1200">
                <a:latin typeface="Montserrat"/>
                <a:ea typeface="Montserrat"/>
                <a:cs typeface="Montserrat"/>
                <a:sym typeface="Montserrat"/>
              </a:defRPr>
            </a:lvl6pPr>
            <a:lvl7pPr indent="-304800" lvl="6" marL="3200400" algn="l">
              <a:lnSpc>
                <a:spcPct val="115000"/>
              </a:lnSpc>
              <a:spcBef>
                <a:spcPts val="0"/>
              </a:spcBef>
              <a:spcAft>
                <a:spcPts val="0"/>
              </a:spcAft>
              <a:buSzPts val="1200"/>
              <a:buFont typeface="Montserrat"/>
              <a:buChar char="●"/>
              <a:defRPr sz="1200">
                <a:latin typeface="Montserrat"/>
                <a:ea typeface="Montserrat"/>
                <a:cs typeface="Montserrat"/>
                <a:sym typeface="Montserrat"/>
              </a:defRPr>
            </a:lvl7pPr>
            <a:lvl8pPr indent="-304800" lvl="7" marL="3657600" algn="l">
              <a:lnSpc>
                <a:spcPct val="115000"/>
              </a:lnSpc>
              <a:spcBef>
                <a:spcPts val="0"/>
              </a:spcBef>
              <a:spcAft>
                <a:spcPts val="0"/>
              </a:spcAft>
              <a:buSzPts val="1200"/>
              <a:buFont typeface="Montserrat"/>
              <a:buChar char="○"/>
              <a:defRPr sz="1200">
                <a:latin typeface="Montserrat"/>
                <a:ea typeface="Montserrat"/>
                <a:cs typeface="Montserrat"/>
                <a:sym typeface="Montserrat"/>
              </a:defRPr>
            </a:lvl8pPr>
            <a:lvl9pPr indent="-304800" lvl="8" marL="411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9pPr>
          </a:lstStyle>
          <a:p/>
        </p:txBody>
      </p:sp>
      <p:sp>
        <p:nvSpPr>
          <p:cNvPr id="67" name="Google Shape;67;p46"/>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Font typeface="Montserrat"/>
              <a:buChar char="●"/>
              <a:defRPr sz="1400">
                <a:latin typeface="Montserrat"/>
                <a:ea typeface="Montserrat"/>
                <a:cs typeface="Montserrat"/>
                <a:sym typeface="Montserrat"/>
              </a:defRPr>
            </a:lvl1pPr>
            <a:lvl2pPr indent="-304800" lvl="1" marL="914400" algn="l">
              <a:lnSpc>
                <a:spcPct val="115000"/>
              </a:lnSpc>
              <a:spcBef>
                <a:spcPts val="0"/>
              </a:spcBef>
              <a:spcAft>
                <a:spcPts val="0"/>
              </a:spcAft>
              <a:buSzPts val="1200"/>
              <a:buFont typeface="Montserrat"/>
              <a:buChar char="○"/>
              <a:defRPr sz="1200">
                <a:latin typeface="Montserrat"/>
                <a:ea typeface="Montserrat"/>
                <a:cs typeface="Montserrat"/>
                <a:sym typeface="Montserrat"/>
              </a:defRPr>
            </a:lvl2pPr>
            <a:lvl3pPr indent="-304800" lvl="2" marL="1371600" algn="l">
              <a:lnSpc>
                <a:spcPct val="115000"/>
              </a:lnSpc>
              <a:spcBef>
                <a:spcPts val="0"/>
              </a:spcBef>
              <a:spcAft>
                <a:spcPts val="0"/>
              </a:spcAft>
              <a:buSzPts val="1200"/>
              <a:buFont typeface="Montserrat"/>
              <a:buChar char="■"/>
              <a:defRPr sz="1200">
                <a:latin typeface="Montserrat"/>
                <a:ea typeface="Montserrat"/>
                <a:cs typeface="Montserrat"/>
                <a:sym typeface="Montserrat"/>
              </a:defRPr>
            </a:lvl3pPr>
            <a:lvl4pPr indent="-304800" lvl="3" marL="1828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4pPr>
            <a:lvl5pPr indent="-304800" lvl="4" marL="2286000" algn="l">
              <a:lnSpc>
                <a:spcPct val="115000"/>
              </a:lnSpc>
              <a:spcBef>
                <a:spcPts val="0"/>
              </a:spcBef>
              <a:spcAft>
                <a:spcPts val="0"/>
              </a:spcAft>
              <a:buSzPts val="1200"/>
              <a:buFont typeface="Montserrat"/>
              <a:buChar char="○"/>
              <a:defRPr sz="1200">
                <a:latin typeface="Montserrat"/>
                <a:ea typeface="Montserrat"/>
                <a:cs typeface="Montserrat"/>
                <a:sym typeface="Montserrat"/>
              </a:defRPr>
            </a:lvl5pPr>
            <a:lvl6pPr indent="-304800" lvl="5" marL="2743200" algn="l">
              <a:lnSpc>
                <a:spcPct val="115000"/>
              </a:lnSpc>
              <a:spcBef>
                <a:spcPts val="0"/>
              </a:spcBef>
              <a:spcAft>
                <a:spcPts val="0"/>
              </a:spcAft>
              <a:buSzPts val="1200"/>
              <a:buFont typeface="Montserrat"/>
              <a:buChar char="■"/>
              <a:defRPr sz="1200">
                <a:latin typeface="Montserrat"/>
                <a:ea typeface="Montserrat"/>
                <a:cs typeface="Montserrat"/>
                <a:sym typeface="Montserrat"/>
              </a:defRPr>
            </a:lvl6pPr>
            <a:lvl7pPr indent="-304800" lvl="6" marL="3200400" algn="l">
              <a:lnSpc>
                <a:spcPct val="115000"/>
              </a:lnSpc>
              <a:spcBef>
                <a:spcPts val="0"/>
              </a:spcBef>
              <a:spcAft>
                <a:spcPts val="0"/>
              </a:spcAft>
              <a:buSzPts val="1200"/>
              <a:buFont typeface="Montserrat"/>
              <a:buChar char="●"/>
              <a:defRPr sz="1200">
                <a:latin typeface="Montserrat"/>
                <a:ea typeface="Montserrat"/>
                <a:cs typeface="Montserrat"/>
                <a:sym typeface="Montserrat"/>
              </a:defRPr>
            </a:lvl7pPr>
            <a:lvl8pPr indent="-304800" lvl="7" marL="3657600" algn="l">
              <a:lnSpc>
                <a:spcPct val="115000"/>
              </a:lnSpc>
              <a:spcBef>
                <a:spcPts val="0"/>
              </a:spcBef>
              <a:spcAft>
                <a:spcPts val="0"/>
              </a:spcAft>
              <a:buSzPts val="1200"/>
              <a:buFont typeface="Montserrat"/>
              <a:buChar char="○"/>
              <a:defRPr sz="1200">
                <a:latin typeface="Montserrat"/>
                <a:ea typeface="Montserrat"/>
                <a:cs typeface="Montserrat"/>
                <a:sym typeface="Montserrat"/>
              </a:defRPr>
            </a:lvl8pPr>
            <a:lvl9pPr indent="-304800" lvl="8" marL="411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9pPr>
          </a:lstStyle>
          <a:p/>
        </p:txBody>
      </p:sp>
      <p:pic>
        <p:nvPicPr>
          <p:cNvPr id="68" name="Google Shape;68;p46"/>
          <p:cNvPicPr preferRelativeResize="0"/>
          <p:nvPr/>
        </p:nvPicPr>
        <p:blipFill rotWithShape="1">
          <a:blip r:embed="rId2">
            <a:alphaModFix/>
          </a:blip>
          <a:srcRect b="0" l="0" r="0" t="0"/>
          <a:stretch/>
        </p:blipFill>
        <p:spPr>
          <a:xfrm>
            <a:off x="8155184" y="33947"/>
            <a:ext cx="876879" cy="399275"/>
          </a:xfrm>
          <a:prstGeom prst="rect">
            <a:avLst/>
          </a:prstGeom>
          <a:noFill/>
          <a:ln>
            <a:noFill/>
          </a:ln>
        </p:spPr>
      </p:pic>
      <p:pic>
        <p:nvPicPr>
          <p:cNvPr id="69" name="Google Shape;69;p46"/>
          <p:cNvPicPr preferRelativeResize="0"/>
          <p:nvPr/>
        </p:nvPicPr>
        <p:blipFill rotWithShape="1">
          <a:blip r:embed="rId3">
            <a:alphaModFix/>
          </a:blip>
          <a:srcRect b="0" l="0" r="0" t="0"/>
          <a:stretch/>
        </p:blipFill>
        <p:spPr>
          <a:xfrm>
            <a:off x="8078975" y="4699100"/>
            <a:ext cx="558475" cy="300725"/>
          </a:xfrm>
          <a:prstGeom prst="rect">
            <a:avLst/>
          </a:prstGeom>
          <a:noFill/>
          <a:ln>
            <a:noFill/>
          </a:ln>
        </p:spPr>
      </p:pic>
      <p:pic>
        <p:nvPicPr>
          <p:cNvPr id="70" name="Google Shape;70;p46"/>
          <p:cNvPicPr preferRelativeResize="0"/>
          <p:nvPr/>
        </p:nvPicPr>
        <p:blipFill rotWithShape="1">
          <a:blip r:embed="rId4">
            <a:alphaModFix/>
          </a:blip>
          <a:srcRect b="28576" l="0" r="0" t="30756"/>
          <a:stretch/>
        </p:blipFill>
        <p:spPr>
          <a:xfrm>
            <a:off x="432025" y="4610038"/>
            <a:ext cx="1665398" cy="47885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ágenes o gráficos" type="titleOnly">
  <p:cSld name="TITLE_ONLY">
    <p:spTree>
      <p:nvGrpSpPr>
        <p:cNvPr id="71" name="Shape 71"/>
        <p:cNvGrpSpPr/>
        <p:nvPr/>
      </p:nvGrpSpPr>
      <p:grpSpPr>
        <a:xfrm>
          <a:off x="0" y="0"/>
          <a:ext cx="0" cy="0"/>
          <a:chOff x="0" y="0"/>
          <a:chExt cx="0" cy="0"/>
        </a:xfrm>
      </p:grpSpPr>
      <p:sp>
        <p:nvSpPr>
          <p:cNvPr id="72" name="Google Shape;72;p47"/>
          <p:cNvSpPr txBox="1"/>
          <p:nvPr>
            <p:ph type="title"/>
          </p:nvPr>
        </p:nvSpPr>
        <p:spPr>
          <a:xfrm>
            <a:off x="311700" y="-12175"/>
            <a:ext cx="77490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500"/>
              <a:buFont typeface="Montserrat Medium"/>
              <a:buNone/>
              <a:defRPr sz="2500">
                <a:latin typeface="Montserrat Medium"/>
                <a:ea typeface="Montserrat Medium"/>
                <a:cs typeface="Montserrat Medium"/>
                <a:sym typeface="Montserrat Medium"/>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pic>
        <p:nvPicPr>
          <p:cNvPr id="73" name="Google Shape;73;p47"/>
          <p:cNvPicPr preferRelativeResize="0"/>
          <p:nvPr/>
        </p:nvPicPr>
        <p:blipFill rotWithShape="1">
          <a:blip r:embed="rId2">
            <a:alphaModFix/>
          </a:blip>
          <a:srcRect b="0" l="0" r="0" t="0"/>
          <a:stretch/>
        </p:blipFill>
        <p:spPr>
          <a:xfrm>
            <a:off x="8155184" y="33947"/>
            <a:ext cx="876879" cy="399275"/>
          </a:xfrm>
          <a:prstGeom prst="rect">
            <a:avLst/>
          </a:prstGeom>
          <a:noFill/>
          <a:ln>
            <a:noFill/>
          </a:ln>
        </p:spPr>
      </p:pic>
      <p:pic>
        <p:nvPicPr>
          <p:cNvPr id="74" name="Google Shape;74;p47"/>
          <p:cNvPicPr preferRelativeResize="0"/>
          <p:nvPr/>
        </p:nvPicPr>
        <p:blipFill rotWithShape="1">
          <a:blip r:embed="rId3">
            <a:alphaModFix/>
          </a:blip>
          <a:srcRect b="0" l="0" r="0" t="0"/>
          <a:stretch/>
        </p:blipFill>
        <p:spPr>
          <a:xfrm>
            <a:off x="8078975" y="4699100"/>
            <a:ext cx="558475" cy="300725"/>
          </a:xfrm>
          <a:prstGeom prst="rect">
            <a:avLst/>
          </a:prstGeom>
          <a:noFill/>
          <a:ln>
            <a:noFill/>
          </a:ln>
        </p:spPr>
      </p:pic>
      <p:pic>
        <p:nvPicPr>
          <p:cNvPr id="75" name="Google Shape;75;p47"/>
          <p:cNvPicPr preferRelativeResize="0"/>
          <p:nvPr/>
        </p:nvPicPr>
        <p:blipFill rotWithShape="1">
          <a:blip r:embed="rId4">
            <a:alphaModFix/>
          </a:blip>
          <a:srcRect b="28576" l="0" r="0" t="30756"/>
          <a:stretch/>
        </p:blipFill>
        <p:spPr>
          <a:xfrm>
            <a:off x="432025" y="4610038"/>
            <a:ext cx="1665398" cy="47885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6" name="Shape 76"/>
        <p:cNvGrpSpPr/>
        <p:nvPr/>
      </p:nvGrpSpPr>
      <p:grpSpPr>
        <a:xfrm>
          <a:off x="0" y="0"/>
          <a:ext cx="0" cy="0"/>
          <a:chOff x="0" y="0"/>
          <a:chExt cx="0" cy="0"/>
        </a:xfrm>
      </p:grpSpPr>
      <p:sp>
        <p:nvSpPr>
          <p:cNvPr id="77" name="Google Shape;77;p48"/>
          <p:cNvSpPr/>
          <p:nvPr/>
        </p:nvSpPr>
        <p:spPr>
          <a:xfrm>
            <a:off x="-27250" y="-18175"/>
            <a:ext cx="9171300" cy="51618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48"/>
          <p:cNvSpPr txBox="1"/>
          <p:nvPr>
            <p:ph type="title"/>
          </p:nvPr>
        </p:nvSpPr>
        <p:spPr>
          <a:xfrm>
            <a:off x="490250" y="450150"/>
            <a:ext cx="8061000" cy="37629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rgbClr val="414141"/>
              </a:buClr>
              <a:buSzPts val="4000"/>
              <a:buFont typeface="Montserrat"/>
              <a:buNone/>
              <a:defRPr b="1" sz="4000">
                <a:solidFill>
                  <a:srgbClr val="414141"/>
                </a:solidFill>
                <a:latin typeface="Montserrat"/>
                <a:ea typeface="Montserrat"/>
                <a:cs typeface="Montserrat"/>
                <a:sym typeface="Montserrat"/>
              </a:defRPr>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79" name="Google Shape;79;p4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pic>
        <p:nvPicPr>
          <p:cNvPr id="80" name="Google Shape;80;p48"/>
          <p:cNvPicPr preferRelativeResize="0"/>
          <p:nvPr/>
        </p:nvPicPr>
        <p:blipFill rotWithShape="1">
          <a:blip r:embed="rId2">
            <a:alphaModFix/>
          </a:blip>
          <a:srcRect b="0" l="0" r="0" t="0"/>
          <a:stretch/>
        </p:blipFill>
        <p:spPr>
          <a:xfrm>
            <a:off x="8155184" y="33947"/>
            <a:ext cx="876879" cy="399275"/>
          </a:xfrm>
          <a:prstGeom prst="rect">
            <a:avLst/>
          </a:prstGeom>
          <a:noFill/>
          <a:ln>
            <a:noFill/>
          </a:ln>
        </p:spPr>
      </p:pic>
      <p:pic>
        <p:nvPicPr>
          <p:cNvPr id="81" name="Google Shape;81;p48"/>
          <p:cNvPicPr preferRelativeResize="0"/>
          <p:nvPr/>
        </p:nvPicPr>
        <p:blipFill rotWithShape="1">
          <a:blip r:embed="rId3">
            <a:alphaModFix/>
          </a:blip>
          <a:srcRect b="0" l="0" r="0" t="0"/>
          <a:stretch/>
        </p:blipFill>
        <p:spPr>
          <a:xfrm>
            <a:off x="7910675" y="4073939"/>
            <a:ext cx="1365875" cy="1365875"/>
          </a:xfrm>
          <a:prstGeom prst="rect">
            <a:avLst/>
          </a:prstGeom>
          <a:noFill/>
          <a:ln>
            <a:noFill/>
          </a:ln>
        </p:spPr>
      </p:pic>
      <p:pic>
        <p:nvPicPr>
          <p:cNvPr id="82" name="Google Shape;82;p48"/>
          <p:cNvPicPr preferRelativeResize="0"/>
          <p:nvPr/>
        </p:nvPicPr>
        <p:blipFill rotWithShape="1">
          <a:blip r:embed="rId4">
            <a:alphaModFix/>
          </a:blip>
          <a:srcRect b="0" l="0" r="0" t="0"/>
          <a:stretch/>
        </p:blipFill>
        <p:spPr>
          <a:xfrm>
            <a:off x="0" y="4264238"/>
            <a:ext cx="1163080" cy="792599"/>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2.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3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3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3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hyperlink" Target="https://carmoreno.com.co/python/2020/03/03/programacion-orientada-objetos-python-POO-herencia-composicion-clase-objeto-encapsulacion/"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6.xml"/><Relationship Id="rId3" Type="http://schemas.openxmlformats.org/officeDocument/2006/relationships/hyperlink" Target="https://kinsta.com/es/blog/programacion-orientada-objetos-python/" TargetMode="External"/><Relationship Id="rId4" Type="http://schemas.openxmlformats.org/officeDocument/2006/relationships/hyperlink" Target="https://pythones.net/propiedades-en-python-oop/" TargetMode="External"/><Relationship Id="rId9" Type="http://schemas.openxmlformats.org/officeDocument/2006/relationships/hyperlink" Target="https://www.youtube.com/watch?v=xOhz-8PZmw0&amp;ab_channel=yacklyon" TargetMode="External"/><Relationship Id="rId5" Type="http://schemas.openxmlformats.org/officeDocument/2006/relationships/hyperlink" Target="https://carmoreno.com.co/python/2020/03/03/programacion-orientada-objetos-python-POO-herencia-composicion-clase-objeto-encapsulacion/" TargetMode="External"/><Relationship Id="rId6" Type="http://schemas.openxmlformats.org/officeDocument/2006/relationships/hyperlink" Target="https://www.youtube.com/watch?v=Y_SiIgxc-xI&amp;list=PLU8oAlHdN5BlvPxziopYZRd55pdqFwkeS&amp;index=26" TargetMode="External"/><Relationship Id="rId7" Type="http://schemas.openxmlformats.org/officeDocument/2006/relationships/hyperlink" Target="https://www.youtube.com/watch?v=x5CY8fVyYLo&amp;list=PLU8oAlHdN5BlvPxziopYZRd55pdqFwkeS&amp;index=27" TargetMode="External"/><Relationship Id="rId8" Type="http://schemas.openxmlformats.org/officeDocument/2006/relationships/hyperlink" Target="https://www.youtube.com/watch?v=OU-e2uhoGxE&amp;list=PLU8oAlHdN5BlvPxziopYZRd55pdqFwkeS&amp;index=28&amp;ab_channel=pildorasinformaticas"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
          <p:cNvSpPr txBox="1"/>
          <p:nvPr/>
        </p:nvSpPr>
        <p:spPr>
          <a:xfrm>
            <a:off x="3335100" y="1617575"/>
            <a:ext cx="5497200" cy="1375200"/>
          </a:xfrm>
          <a:prstGeom prst="rect">
            <a:avLst/>
          </a:prstGeom>
          <a:noFill/>
          <a:ln>
            <a:noFill/>
          </a:ln>
        </p:spPr>
        <p:txBody>
          <a:bodyPr anchorCtr="0" anchor="ctr" bIns="91425" lIns="91425" spcFirstLastPara="1" rIns="91425" wrap="square" tIns="91425">
            <a:normAutofit/>
          </a:bodyPr>
          <a:lstStyle/>
          <a:p>
            <a:pPr indent="0" lvl="0" marL="0" marR="0" rtl="0" algn="ctr">
              <a:lnSpc>
                <a:spcPct val="100000"/>
              </a:lnSpc>
              <a:spcBef>
                <a:spcPts val="0"/>
              </a:spcBef>
              <a:spcAft>
                <a:spcPts val="0"/>
              </a:spcAft>
              <a:buClr>
                <a:srgbClr val="000000"/>
              </a:buClr>
              <a:buSzPts val="3700"/>
              <a:buFont typeface="Arial"/>
              <a:buNone/>
            </a:pPr>
            <a:r>
              <a:rPr b="1" i="0" lang="es" sz="3700" u="none" cap="none" strike="noStrike">
                <a:solidFill>
                  <a:srgbClr val="000000"/>
                </a:solidFill>
                <a:latin typeface="Montserrat"/>
                <a:ea typeface="Montserrat"/>
                <a:cs typeface="Montserrat"/>
                <a:sym typeface="Montserrat"/>
              </a:rPr>
              <a:t>FULL STACK PYTHON</a:t>
            </a:r>
            <a:endParaRPr b="1" i="0" sz="3700" u="none" cap="none" strike="noStrike">
              <a:solidFill>
                <a:srgbClr val="000000"/>
              </a:solidFill>
              <a:latin typeface="Montserrat"/>
              <a:ea typeface="Montserrat"/>
              <a:cs typeface="Montserrat"/>
              <a:sym typeface="Montserrat"/>
            </a:endParaRPr>
          </a:p>
          <a:p>
            <a:pPr indent="0" lvl="0" marL="0" marR="0" rtl="0" algn="ctr">
              <a:lnSpc>
                <a:spcPct val="100000"/>
              </a:lnSpc>
              <a:spcBef>
                <a:spcPts val="0"/>
              </a:spcBef>
              <a:spcAft>
                <a:spcPts val="0"/>
              </a:spcAft>
              <a:buClr>
                <a:srgbClr val="000000"/>
              </a:buClr>
              <a:buSzPts val="3700"/>
              <a:buFont typeface="Arial"/>
              <a:buNone/>
            </a:pPr>
            <a:r>
              <a:rPr b="1" i="0" lang="es" sz="3700" u="none" cap="none" strike="noStrike">
                <a:solidFill>
                  <a:srgbClr val="000000"/>
                </a:solidFill>
                <a:latin typeface="Montserrat"/>
                <a:ea typeface="Montserrat"/>
                <a:cs typeface="Montserrat"/>
                <a:sym typeface="Montserrat"/>
              </a:rPr>
              <a:t>Clase 30</a:t>
            </a:r>
            <a:endParaRPr b="1" i="0" sz="3700" u="none" cap="none" strike="noStrike">
              <a:solidFill>
                <a:srgbClr val="000000"/>
              </a:solidFill>
              <a:latin typeface="Montserrat"/>
              <a:ea typeface="Montserrat"/>
              <a:cs typeface="Montserrat"/>
              <a:sym typeface="Montserrat"/>
            </a:endParaRPr>
          </a:p>
        </p:txBody>
      </p:sp>
      <p:sp>
        <p:nvSpPr>
          <p:cNvPr id="144" name="Google Shape;144;p1"/>
          <p:cNvSpPr txBox="1"/>
          <p:nvPr/>
        </p:nvSpPr>
        <p:spPr>
          <a:xfrm>
            <a:off x="3335025" y="2986525"/>
            <a:ext cx="5534400" cy="792600"/>
          </a:xfrm>
          <a:prstGeom prst="rect">
            <a:avLst/>
          </a:prstGeom>
          <a:noFill/>
          <a:ln>
            <a:noFill/>
          </a:ln>
        </p:spPr>
        <p:txBody>
          <a:bodyPr anchorCtr="0" anchor="t" bIns="91425" lIns="91425" spcFirstLastPara="1" rIns="91425" wrap="square" tIns="91425">
            <a:normAutofit/>
          </a:bodyPr>
          <a:lstStyle/>
          <a:p>
            <a:pPr indent="0" lvl="0" marL="0" marR="0" rtl="0" algn="ctr">
              <a:lnSpc>
                <a:spcPct val="100000"/>
              </a:lnSpc>
              <a:spcBef>
                <a:spcPts val="0"/>
              </a:spcBef>
              <a:spcAft>
                <a:spcPts val="0"/>
              </a:spcAft>
              <a:buClr>
                <a:srgbClr val="000000"/>
              </a:buClr>
              <a:buSzPts val="2500"/>
              <a:buFont typeface="Arial"/>
              <a:buNone/>
            </a:pPr>
            <a:r>
              <a:rPr b="0" i="0" lang="es" sz="2500" u="none" cap="none" strike="noStrike">
                <a:solidFill>
                  <a:srgbClr val="595959"/>
                </a:solidFill>
                <a:latin typeface="Montserrat Medium"/>
                <a:ea typeface="Montserrat Medium"/>
                <a:cs typeface="Montserrat Medium"/>
                <a:sym typeface="Montserrat Medium"/>
              </a:rPr>
              <a:t>PYTHON 6</a:t>
            </a:r>
            <a:endParaRPr b="0" i="0" sz="2500" u="none" cap="none" strike="noStrike">
              <a:solidFill>
                <a:srgbClr val="595959"/>
              </a:solidFill>
              <a:latin typeface="Montserrat Medium"/>
              <a:ea typeface="Montserrat Medium"/>
              <a:cs typeface="Montserrat Medium"/>
              <a:sym typeface="Montserrat Medium"/>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10"/>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Colaboración de clases | Banco</a:t>
            </a:r>
            <a:endParaRPr/>
          </a:p>
        </p:txBody>
      </p:sp>
      <p:sp>
        <p:nvSpPr>
          <p:cNvPr id="235" name="Google Shape;235;p10"/>
          <p:cNvSpPr/>
          <p:nvPr/>
        </p:nvSpPr>
        <p:spPr>
          <a:xfrm>
            <a:off x="311700" y="1533775"/>
            <a:ext cx="8431500" cy="3087600"/>
          </a:xfrm>
          <a:prstGeom prst="rect">
            <a:avLst/>
          </a:prstGeom>
          <a:solidFill>
            <a:srgbClr val="23262E"/>
          </a:solid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chemeClr val="dk1"/>
              </a:buClr>
              <a:buSzPts val="1100"/>
              <a:buFont typeface="Arial"/>
              <a:buNone/>
            </a:pPr>
            <a:r>
              <a:rPr b="0" i="0" lang="es" sz="1100" u="none" cap="none" strike="noStrike">
                <a:solidFill>
                  <a:srgbClr val="C74DED"/>
                </a:solidFill>
                <a:highlight>
                  <a:srgbClr val="23262E"/>
                </a:highlight>
                <a:latin typeface="Consolas"/>
                <a:ea typeface="Consolas"/>
                <a:cs typeface="Consolas"/>
                <a:sym typeface="Consolas"/>
              </a:rPr>
              <a:t>class</a:t>
            </a:r>
            <a:r>
              <a:rPr b="0" i="0" lang="es" sz="1100" u="none" cap="none" strike="noStrike">
                <a:solidFill>
                  <a:srgbClr val="D5CED9"/>
                </a:solidFill>
                <a:highlight>
                  <a:srgbClr val="23262E"/>
                </a:highlight>
                <a:latin typeface="Consolas"/>
                <a:ea typeface="Consolas"/>
                <a:cs typeface="Consolas"/>
                <a:sym typeface="Consolas"/>
              </a:rPr>
              <a:t> </a:t>
            </a:r>
            <a:r>
              <a:rPr b="0" i="0" lang="es" sz="1100" u="none" cap="none" strike="noStrike">
                <a:solidFill>
                  <a:srgbClr val="FFE66D"/>
                </a:solidFill>
                <a:highlight>
                  <a:srgbClr val="23262E"/>
                </a:highlight>
                <a:latin typeface="Consolas"/>
                <a:ea typeface="Consolas"/>
                <a:cs typeface="Consolas"/>
                <a:sym typeface="Consolas"/>
              </a:rPr>
              <a:t>Banco</a:t>
            </a:r>
            <a:r>
              <a:rPr b="0" i="0" lang="es" sz="1100" u="none" cap="none" strike="noStrike">
                <a:solidFill>
                  <a:srgbClr val="D5CED9"/>
                </a:solidFill>
                <a:highlight>
                  <a:srgbClr val="23262E"/>
                </a:highlight>
                <a:latin typeface="Consolas"/>
                <a:ea typeface="Consolas"/>
                <a:cs typeface="Consolas"/>
                <a:sym typeface="Consolas"/>
              </a:rPr>
              <a:t>:</a:t>
            </a:r>
            <a:endParaRPr b="0" i="0" sz="11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100" u="none" cap="none" strike="noStrike">
                <a:solidFill>
                  <a:srgbClr val="D5CED9"/>
                </a:solidFill>
                <a:highlight>
                  <a:srgbClr val="23262E"/>
                </a:highlight>
                <a:latin typeface="Consolas"/>
                <a:ea typeface="Consolas"/>
                <a:cs typeface="Consolas"/>
                <a:sym typeface="Consolas"/>
              </a:rPr>
              <a:t>   </a:t>
            </a:r>
            <a:r>
              <a:rPr b="0" i="0" lang="es" sz="1100" u="none" cap="none" strike="noStrike">
                <a:solidFill>
                  <a:srgbClr val="C74DED"/>
                </a:solidFill>
                <a:highlight>
                  <a:srgbClr val="23262E"/>
                </a:highlight>
                <a:latin typeface="Consolas"/>
                <a:ea typeface="Consolas"/>
                <a:cs typeface="Consolas"/>
                <a:sym typeface="Consolas"/>
              </a:rPr>
              <a:t>def</a:t>
            </a:r>
            <a:r>
              <a:rPr b="0" i="0" lang="es" sz="1100" u="none" cap="none" strike="noStrike">
                <a:solidFill>
                  <a:srgbClr val="D5CED9"/>
                </a:solidFill>
                <a:highlight>
                  <a:srgbClr val="23262E"/>
                </a:highlight>
                <a:latin typeface="Consolas"/>
                <a:ea typeface="Consolas"/>
                <a:cs typeface="Consolas"/>
                <a:sym typeface="Consolas"/>
              </a:rPr>
              <a:t> </a:t>
            </a:r>
            <a:r>
              <a:rPr b="0" i="0" lang="es" sz="1100" u="none" cap="none" strike="noStrike">
                <a:solidFill>
                  <a:srgbClr val="EE5D43"/>
                </a:solidFill>
                <a:highlight>
                  <a:srgbClr val="23262E"/>
                </a:highlight>
                <a:latin typeface="Consolas"/>
                <a:ea typeface="Consolas"/>
                <a:cs typeface="Consolas"/>
                <a:sym typeface="Consolas"/>
              </a:rPr>
              <a:t>__init__</a:t>
            </a:r>
            <a:r>
              <a:rPr b="0" i="0" lang="es" sz="1100" u="none" cap="none" strike="noStrike">
                <a:solidFill>
                  <a:srgbClr val="D5CED9"/>
                </a:solidFill>
                <a:highlight>
                  <a:srgbClr val="23262E"/>
                </a:highlight>
                <a:latin typeface="Consolas"/>
                <a:ea typeface="Consolas"/>
                <a:cs typeface="Consolas"/>
                <a:sym typeface="Consolas"/>
              </a:rPr>
              <a:t>(</a:t>
            </a:r>
            <a:r>
              <a:rPr b="0" i="0" lang="es" sz="1100" u="none" cap="none" strike="noStrike">
                <a:solidFill>
                  <a:srgbClr val="00E8C6"/>
                </a:solidFill>
                <a:highlight>
                  <a:srgbClr val="23262E"/>
                </a:highlight>
                <a:latin typeface="Consolas"/>
                <a:ea typeface="Consolas"/>
                <a:cs typeface="Consolas"/>
                <a:sym typeface="Consolas"/>
              </a:rPr>
              <a:t>self</a:t>
            </a:r>
            <a:r>
              <a:rPr b="0" i="0" lang="es" sz="1100" u="none" cap="none" strike="noStrike">
                <a:solidFill>
                  <a:srgbClr val="D5CED9"/>
                </a:solidFill>
                <a:highlight>
                  <a:srgbClr val="23262E"/>
                </a:highlight>
                <a:latin typeface="Consolas"/>
                <a:ea typeface="Consolas"/>
                <a:cs typeface="Consolas"/>
                <a:sym typeface="Consolas"/>
              </a:rPr>
              <a:t>):</a:t>
            </a:r>
            <a:endParaRPr b="0" i="0" sz="11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100" u="none" cap="none" strike="noStrike">
                <a:solidFill>
                  <a:srgbClr val="D5CED9"/>
                </a:solidFill>
                <a:highlight>
                  <a:srgbClr val="23262E"/>
                </a:highlight>
                <a:latin typeface="Consolas"/>
                <a:ea typeface="Consolas"/>
                <a:cs typeface="Consolas"/>
                <a:sym typeface="Consolas"/>
              </a:rPr>
              <a:t>       </a:t>
            </a:r>
            <a:r>
              <a:rPr b="0" i="0" lang="es" sz="1100" u="none" cap="none" strike="noStrike">
                <a:solidFill>
                  <a:srgbClr val="FF00AA"/>
                </a:solidFill>
                <a:highlight>
                  <a:srgbClr val="23262E"/>
                </a:highlight>
                <a:latin typeface="Consolas"/>
                <a:ea typeface="Consolas"/>
                <a:cs typeface="Consolas"/>
                <a:sym typeface="Consolas"/>
              </a:rPr>
              <a:t>self</a:t>
            </a:r>
            <a:r>
              <a:rPr b="0" i="0" lang="es" sz="1100" u="none" cap="none" strike="noStrike">
                <a:solidFill>
                  <a:srgbClr val="D5CED9"/>
                </a:solidFill>
                <a:highlight>
                  <a:srgbClr val="23262E"/>
                </a:highlight>
                <a:latin typeface="Consolas"/>
                <a:ea typeface="Consolas"/>
                <a:cs typeface="Consolas"/>
                <a:sym typeface="Consolas"/>
              </a:rPr>
              <a:t>.cliente1</a:t>
            </a:r>
            <a:r>
              <a:rPr b="0" i="0" lang="es" sz="1100" u="none" cap="none" strike="noStrike">
                <a:solidFill>
                  <a:srgbClr val="EE5D43"/>
                </a:solidFill>
                <a:highlight>
                  <a:srgbClr val="23262E"/>
                </a:highlight>
                <a:latin typeface="Consolas"/>
                <a:ea typeface="Consolas"/>
                <a:cs typeface="Consolas"/>
                <a:sym typeface="Consolas"/>
              </a:rPr>
              <a:t>=</a:t>
            </a:r>
            <a:r>
              <a:rPr b="0" i="0" lang="es" sz="1100" u="none" cap="none" strike="noStrike">
                <a:solidFill>
                  <a:srgbClr val="FFE66D"/>
                </a:solidFill>
                <a:highlight>
                  <a:srgbClr val="23262E"/>
                </a:highlight>
                <a:latin typeface="Consolas"/>
                <a:ea typeface="Consolas"/>
                <a:cs typeface="Consolas"/>
                <a:sym typeface="Consolas"/>
              </a:rPr>
              <a:t>Cliente</a:t>
            </a:r>
            <a:r>
              <a:rPr b="0" i="0" lang="es" sz="1100" u="none" cap="none" strike="noStrike">
                <a:solidFill>
                  <a:srgbClr val="D5CED9"/>
                </a:solidFill>
                <a:highlight>
                  <a:srgbClr val="23262E"/>
                </a:highlight>
                <a:latin typeface="Consolas"/>
                <a:ea typeface="Consolas"/>
                <a:cs typeface="Consolas"/>
                <a:sym typeface="Consolas"/>
              </a:rPr>
              <a:t>(</a:t>
            </a:r>
            <a:r>
              <a:rPr b="0" i="0" lang="es" sz="1100" u="none" cap="none" strike="noStrike">
                <a:solidFill>
                  <a:srgbClr val="96E072"/>
                </a:solidFill>
                <a:highlight>
                  <a:srgbClr val="23262E"/>
                </a:highlight>
                <a:latin typeface="Consolas"/>
                <a:ea typeface="Consolas"/>
                <a:cs typeface="Consolas"/>
                <a:sym typeface="Consolas"/>
              </a:rPr>
              <a:t>"Juan"</a:t>
            </a:r>
            <a:r>
              <a:rPr b="0" i="0" lang="es" sz="1100" u="none" cap="none" strike="noStrike">
                <a:solidFill>
                  <a:srgbClr val="D5CED9"/>
                </a:solidFill>
                <a:highlight>
                  <a:srgbClr val="23262E"/>
                </a:highlight>
                <a:latin typeface="Consolas"/>
                <a:ea typeface="Consolas"/>
                <a:cs typeface="Consolas"/>
                <a:sym typeface="Consolas"/>
              </a:rPr>
              <a:t>)</a:t>
            </a:r>
            <a:endParaRPr b="0" i="0" sz="11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100" u="none" cap="none" strike="noStrike">
                <a:solidFill>
                  <a:srgbClr val="D5CED9"/>
                </a:solidFill>
                <a:highlight>
                  <a:srgbClr val="23262E"/>
                </a:highlight>
                <a:latin typeface="Consolas"/>
                <a:ea typeface="Consolas"/>
                <a:cs typeface="Consolas"/>
                <a:sym typeface="Consolas"/>
              </a:rPr>
              <a:t>       </a:t>
            </a:r>
            <a:r>
              <a:rPr b="0" i="0" lang="es" sz="1100" u="none" cap="none" strike="noStrike">
                <a:solidFill>
                  <a:srgbClr val="FF00AA"/>
                </a:solidFill>
                <a:highlight>
                  <a:srgbClr val="23262E"/>
                </a:highlight>
                <a:latin typeface="Consolas"/>
                <a:ea typeface="Consolas"/>
                <a:cs typeface="Consolas"/>
                <a:sym typeface="Consolas"/>
              </a:rPr>
              <a:t>self</a:t>
            </a:r>
            <a:r>
              <a:rPr b="0" i="0" lang="es" sz="1100" u="none" cap="none" strike="noStrike">
                <a:solidFill>
                  <a:srgbClr val="D5CED9"/>
                </a:solidFill>
                <a:highlight>
                  <a:srgbClr val="23262E"/>
                </a:highlight>
                <a:latin typeface="Consolas"/>
                <a:ea typeface="Consolas"/>
                <a:cs typeface="Consolas"/>
                <a:sym typeface="Consolas"/>
              </a:rPr>
              <a:t>.cliente2</a:t>
            </a:r>
            <a:r>
              <a:rPr b="0" i="0" lang="es" sz="1100" u="none" cap="none" strike="noStrike">
                <a:solidFill>
                  <a:srgbClr val="EE5D43"/>
                </a:solidFill>
                <a:highlight>
                  <a:srgbClr val="23262E"/>
                </a:highlight>
                <a:latin typeface="Consolas"/>
                <a:ea typeface="Consolas"/>
                <a:cs typeface="Consolas"/>
                <a:sym typeface="Consolas"/>
              </a:rPr>
              <a:t>=</a:t>
            </a:r>
            <a:r>
              <a:rPr b="0" i="0" lang="es" sz="1100" u="none" cap="none" strike="noStrike">
                <a:solidFill>
                  <a:srgbClr val="FFE66D"/>
                </a:solidFill>
                <a:highlight>
                  <a:srgbClr val="23262E"/>
                </a:highlight>
                <a:latin typeface="Consolas"/>
                <a:ea typeface="Consolas"/>
                <a:cs typeface="Consolas"/>
                <a:sym typeface="Consolas"/>
              </a:rPr>
              <a:t>Cliente</a:t>
            </a:r>
            <a:r>
              <a:rPr b="0" i="0" lang="es" sz="1100" u="none" cap="none" strike="noStrike">
                <a:solidFill>
                  <a:srgbClr val="D5CED9"/>
                </a:solidFill>
                <a:highlight>
                  <a:srgbClr val="23262E"/>
                </a:highlight>
                <a:latin typeface="Consolas"/>
                <a:ea typeface="Consolas"/>
                <a:cs typeface="Consolas"/>
                <a:sym typeface="Consolas"/>
              </a:rPr>
              <a:t>(</a:t>
            </a:r>
            <a:r>
              <a:rPr b="0" i="0" lang="es" sz="1100" u="none" cap="none" strike="noStrike">
                <a:solidFill>
                  <a:srgbClr val="96E072"/>
                </a:solidFill>
                <a:highlight>
                  <a:srgbClr val="23262E"/>
                </a:highlight>
                <a:latin typeface="Consolas"/>
                <a:ea typeface="Consolas"/>
                <a:cs typeface="Consolas"/>
                <a:sym typeface="Consolas"/>
              </a:rPr>
              <a:t>"Ana"</a:t>
            </a:r>
            <a:r>
              <a:rPr b="0" i="0" lang="es" sz="1100" u="none" cap="none" strike="noStrike">
                <a:solidFill>
                  <a:srgbClr val="D5CED9"/>
                </a:solidFill>
                <a:highlight>
                  <a:srgbClr val="23262E"/>
                </a:highlight>
                <a:latin typeface="Consolas"/>
                <a:ea typeface="Consolas"/>
                <a:cs typeface="Consolas"/>
                <a:sym typeface="Consolas"/>
              </a:rPr>
              <a:t>)</a:t>
            </a:r>
            <a:endParaRPr b="0" i="0" sz="11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100" u="none" cap="none" strike="noStrike">
                <a:solidFill>
                  <a:srgbClr val="D5CED9"/>
                </a:solidFill>
                <a:highlight>
                  <a:srgbClr val="23262E"/>
                </a:highlight>
                <a:latin typeface="Consolas"/>
                <a:ea typeface="Consolas"/>
                <a:cs typeface="Consolas"/>
                <a:sym typeface="Consolas"/>
              </a:rPr>
              <a:t>       </a:t>
            </a:r>
            <a:r>
              <a:rPr b="0" i="0" lang="es" sz="1100" u="none" cap="none" strike="noStrike">
                <a:solidFill>
                  <a:srgbClr val="FF00AA"/>
                </a:solidFill>
                <a:highlight>
                  <a:srgbClr val="23262E"/>
                </a:highlight>
                <a:latin typeface="Consolas"/>
                <a:ea typeface="Consolas"/>
                <a:cs typeface="Consolas"/>
                <a:sym typeface="Consolas"/>
              </a:rPr>
              <a:t>self</a:t>
            </a:r>
            <a:r>
              <a:rPr b="0" i="0" lang="es" sz="1100" u="none" cap="none" strike="noStrike">
                <a:solidFill>
                  <a:srgbClr val="D5CED9"/>
                </a:solidFill>
                <a:highlight>
                  <a:srgbClr val="23262E"/>
                </a:highlight>
                <a:latin typeface="Consolas"/>
                <a:ea typeface="Consolas"/>
                <a:cs typeface="Consolas"/>
                <a:sym typeface="Consolas"/>
              </a:rPr>
              <a:t>.cliente3</a:t>
            </a:r>
            <a:r>
              <a:rPr b="0" i="0" lang="es" sz="1100" u="none" cap="none" strike="noStrike">
                <a:solidFill>
                  <a:srgbClr val="EE5D43"/>
                </a:solidFill>
                <a:highlight>
                  <a:srgbClr val="23262E"/>
                </a:highlight>
                <a:latin typeface="Consolas"/>
                <a:ea typeface="Consolas"/>
                <a:cs typeface="Consolas"/>
                <a:sym typeface="Consolas"/>
              </a:rPr>
              <a:t>=</a:t>
            </a:r>
            <a:r>
              <a:rPr b="0" i="0" lang="es" sz="1100" u="none" cap="none" strike="noStrike">
                <a:solidFill>
                  <a:srgbClr val="FFE66D"/>
                </a:solidFill>
                <a:highlight>
                  <a:srgbClr val="23262E"/>
                </a:highlight>
                <a:latin typeface="Consolas"/>
                <a:ea typeface="Consolas"/>
                <a:cs typeface="Consolas"/>
                <a:sym typeface="Consolas"/>
              </a:rPr>
              <a:t>Cliente</a:t>
            </a:r>
            <a:r>
              <a:rPr b="0" i="0" lang="es" sz="1100" u="none" cap="none" strike="noStrike">
                <a:solidFill>
                  <a:srgbClr val="D5CED9"/>
                </a:solidFill>
                <a:highlight>
                  <a:srgbClr val="23262E"/>
                </a:highlight>
                <a:latin typeface="Consolas"/>
                <a:ea typeface="Consolas"/>
                <a:cs typeface="Consolas"/>
                <a:sym typeface="Consolas"/>
              </a:rPr>
              <a:t>(</a:t>
            </a:r>
            <a:r>
              <a:rPr b="0" i="0" lang="es" sz="1100" u="none" cap="none" strike="noStrike">
                <a:solidFill>
                  <a:srgbClr val="96E072"/>
                </a:solidFill>
                <a:highlight>
                  <a:srgbClr val="23262E"/>
                </a:highlight>
                <a:latin typeface="Consolas"/>
                <a:ea typeface="Consolas"/>
                <a:cs typeface="Consolas"/>
                <a:sym typeface="Consolas"/>
              </a:rPr>
              <a:t>"Diego"</a:t>
            </a:r>
            <a:r>
              <a:rPr b="0" i="0" lang="es" sz="1100" u="none" cap="none" strike="noStrike">
                <a:solidFill>
                  <a:srgbClr val="D5CED9"/>
                </a:solidFill>
                <a:highlight>
                  <a:srgbClr val="23262E"/>
                </a:highlight>
                <a:latin typeface="Consolas"/>
                <a:ea typeface="Consolas"/>
                <a:cs typeface="Consolas"/>
                <a:sym typeface="Consolas"/>
              </a:rPr>
              <a:t>)</a:t>
            </a:r>
            <a:endParaRPr b="0" i="0" sz="11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t/>
            </a:r>
            <a:endParaRPr b="0" i="0" sz="11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100" u="none" cap="none" strike="noStrike">
                <a:solidFill>
                  <a:srgbClr val="D5CED9"/>
                </a:solidFill>
                <a:highlight>
                  <a:srgbClr val="23262E"/>
                </a:highlight>
                <a:latin typeface="Consolas"/>
                <a:ea typeface="Consolas"/>
                <a:cs typeface="Consolas"/>
                <a:sym typeface="Consolas"/>
              </a:rPr>
              <a:t>   </a:t>
            </a:r>
            <a:r>
              <a:rPr b="0" i="0" lang="es" sz="1100" u="none" cap="none" strike="noStrike">
                <a:solidFill>
                  <a:srgbClr val="C74DED"/>
                </a:solidFill>
                <a:highlight>
                  <a:srgbClr val="23262E"/>
                </a:highlight>
                <a:latin typeface="Consolas"/>
                <a:ea typeface="Consolas"/>
                <a:cs typeface="Consolas"/>
                <a:sym typeface="Consolas"/>
              </a:rPr>
              <a:t>def</a:t>
            </a:r>
            <a:r>
              <a:rPr b="0" i="0" lang="es" sz="1100" u="none" cap="none" strike="noStrike">
                <a:solidFill>
                  <a:srgbClr val="D5CED9"/>
                </a:solidFill>
                <a:highlight>
                  <a:srgbClr val="23262E"/>
                </a:highlight>
                <a:latin typeface="Consolas"/>
                <a:ea typeface="Consolas"/>
                <a:cs typeface="Consolas"/>
                <a:sym typeface="Consolas"/>
              </a:rPr>
              <a:t> </a:t>
            </a:r>
            <a:r>
              <a:rPr b="0" i="0" lang="es" sz="1100" u="none" cap="none" strike="noStrike">
                <a:solidFill>
                  <a:srgbClr val="FFE66D"/>
                </a:solidFill>
                <a:highlight>
                  <a:srgbClr val="23262E"/>
                </a:highlight>
                <a:latin typeface="Consolas"/>
                <a:ea typeface="Consolas"/>
                <a:cs typeface="Consolas"/>
                <a:sym typeface="Consolas"/>
              </a:rPr>
              <a:t>operar</a:t>
            </a:r>
            <a:r>
              <a:rPr b="0" i="0" lang="es" sz="1100" u="none" cap="none" strike="noStrike">
                <a:solidFill>
                  <a:srgbClr val="D5CED9"/>
                </a:solidFill>
                <a:highlight>
                  <a:srgbClr val="23262E"/>
                </a:highlight>
                <a:latin typeface="Consolas"/>
                <a:ea typeface="Consolas"/>
                <a:cs typeface="Consolas"/>
                <a:sym typeface="Consolas"/>
              </a:rPr>
              <a:t>(</a:t>
            </a:r>
            <a:r>
              <a:rPr b="0" i="0" lang="es" sz="1100" u="none" cap="none" strike="noStrike">
                <a:solidFill>
                  <a:srgbClr val="00E8C6"/>
                </a:solidFill>
                <a:highlight>
                  <a:srgbClr val="23262E"/>
                </a:highlight>
                <a:latin typeface="Consolas"/>
                <a:ea typeface="Consolas"/>
                <a:cs typeface="Consolas"/>
                <a:sym typeface="Consolas"/>
              </a:rPr>
              <a:t>self</a:t>
            </a:r>
            <a:r>
              <a:rPr b="0" i="0" lang="es" sz="1100" u="none" cap="none" strike="noStrike">
                <a:solidFill>
                  <a:srgbClr val="D5CED9"/>
                </a:solidFill>
                <a:highlight>
                  <a:srgbClr val="23262E"/>
                </a:highlight>
                <a:latin typeface="Consolas"/>
                <a:ea typeface="Consolas"/>
                <a:cs typeface="Consolas"/>
                <a:sym typeface="Consolas"/>
              </a:rPr>
              <a:t>):</a:t>
            </a:r>
            <a:endParaRPr b="0" i="0" sz="11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100" u="none" cap="none" strike="noStrike">
                <a:solidFill>
                  <a:srgbClr val="D5CED9"/>
                </a:solidFill>
                <a:highlight>
                  <a:srgbClr val="23262E"/>
                </a:highlight>
                <a:latin typeface="Consolas"/>
                <a:ea typeface="Consolas"/>
                <a:cs typeface="Consolas"/>
                <a:sym typeface="Consolas"/>
              </a:rPr>
              <a:t>       </a:t>
            </a:r>
            <a:r>
              <a:rPr b="0" i="0" lang="es" sz="1100" u="none" cap="none" strike="noStrike">
                <a:solidFill>
                  <a:srgbClr val="FF00AA"/>
                </a:solidFill>
                <a:highlight>
                  <a:srgbClr val="23262E"/>
                </a:highlight>
                <a:latin typeface="Consolas"/>
                <a:ea typeface="Consolas"/>
                <a:cs typeface="Consolas"/>
                <a:sym typeface="Consolas"/>
              </a:rPr>
              <a:t>self</a:t>
            </a:r>
            <a:r>
              <a:rPr b="0" i="0" lang="es" sz="1100" u="none" cap="none" strike="noStrike">
                <a:solidFill>
                  <a:srgbClr val="D5CED9"/>
                </a:solidFill>
                <a:highlight>
                  <a:srgbClr val="23262E"/>
                </a:highlight>
                <a:latin typeface="Consolas"/>
                <a:ea typeface="Consolas"/>
                <a:cs typeface="Consolas"/>
                <a:sym typeface="Consolas"/>
              </a:rPr>
              <a:t>.cliente1.</a:t>
            </a:r>
            <a:r>
              <a:rPr b="0" i="0" lang="es" sz="1100" u="none" cap="none" strike="noStrike">
                <a:solidFill>
                  <a:srgbClr val="FFE66D"/>
                </a:solidFill>
                <a:highlight>
                  <a:srgbClr val="23262E"/>
                </a:highlight>
                <a:latin typeface="Consolas"/>
                <a:ea typeface="Consolas"/>
                <a:cs typeface="Consolas"/>
                <a:sym typeface="Consolas"/>
              </a:rPr>
              <a:t>depositar</a:t>
            </a:r>
            <a:r>
              <a:rPr b="0" i="0" lang="es" sz="1100" u="none" cap="none" strike="noStrike">
                <a:solidFill>
                  <a:srgbClr val="D5CED9"/>
                </a:solidFill>
                <a:highlight>
                  <a:srgbClr val="23262E"/>
                </a:highlight>
                <a:latin typeface="Consolas"/>
                <a:ea typeface="Consolas"/>
                <a:cs typeface="Consolas"/>
                <a:sym typeface="Consolas"/>
              </a:rPr>
              <a:t>(</a:t>
            </a:r>
            <a:r>
              <a:rPr b="0" i="0" lang="es" sz="1100" u="none" cap="none" strike="noStrike">
                <a:solidFill>
                  <a:srgbClr val="F39C12"/>
                </a:solidFill>
                <a:highlight>
                  <a:srgbClr val="23262E"/>
                </a:highlight>
                <a:latin typeface="Consolas"/>
                <a:ea typeface="Consolas"/>
                <a:cs typeface="Consolas"/>
                <a:sym typeface="Consolas"/>
              </a:rPr>
              <a:t>100</a:t>
            </a:r>
            <a:r>
              <a:rPr b="0" i="0" lang="es" sz="1100" u="none" cap="none" strike="noStrike">
                <a:solidFill>
                  <a:srgbClr val="D5CED9"/>
                </a:solidFill>
                <a:highlight>
                  <a:srgbClr val="23262E"/>
                </a:highlight>
                <a:latin typeface="Consolas"/>
                <a:ea typeface="Consolas"/>
                <a:cs typeface="Consolas"/>
                <a:sym typeface="Consolas"/>
              </a:rPr>
              <a:t>)</a:t>
            </a:r>
            <a:endParaRPr b="0" i="0" sz="11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100" u="none" cap="none" strike="noStrike">
                <a:solidFill>
                  <a:srgbClr val="D5CED9"/>
                </a:solidFill>
                <a:highlight>
                  <a:srgbClr val="23262E"/>
                </a:highlight>
                <a:latin typeface="Consolas"/>
                <a:ea typeface="Consolas"/>
                <a:cs typeface="Consolas"/>
                <a:sym typeface="Consolas"/>
              </a:rPr>
              <a:t>       </a:t>
            </a:r>
            <a:r>
              <a:rPr b="0" i="0" lang="es" sz="1100" u="none" cap="none" strike="noStrike">
                <a:solidFill>
                  <a:srgbClr val="FF00AA"/>
                </a:solidFill>
                <a:highlight>
                  <a:srgbClr val="23262E"/>
                </a:highlight>
                <a:latin typeface="Consolas"/>
                <a:ea typeface="Consolas"/>
                <a:cs typeface="Consolas"/>
                <a:sym typeface="Consolas"/>
              </a:rPr>
              <a:t>self</a:t>
            </a:r>
            <a:r>
              <a:rPr b="0" i="0" lang="es" sz="1100" u="none" cap="none" strike="noStrike">
                <a:solidFill>
                  <a:srgbClr val="D5CED9"/>
                </a:solidFill>
                <a:highlight>
                  <a:srgbClr val="23262E"/>
                </a:highlight>
                <a:latin typeface="Consolas"/>
                <a:ea typeface="Consolas"/>
                <a:cs typeface="Consolas"/>
                <a:sym typeface="Consolas"/>
              </a:rPr>
              <a:t>.cliente2.</a:t>
            </a:r>
            <a:r>
              <a:rPr b="0" i="0" lang="es" sz="1100" u="none" cap="none" strike="noStrike">
                <a:solidFill>
                  <a:srgbClr val="FFE66D"/>
                </a:solidFill>
                <a:highlight>
                  <a:srgbClr val="23262E"/>
                </a:highlight>
                <a:latin typeface="Consolas"/>
                <a:ea typeface="Consolas"/>
                <a:cs typeface="Consolas"/>
                <a:sym typeface="Consolas"/>
              </a:rPr>
              <a:t>depositar</a:t>
            </a:r>
            <a:r>
              <a:rPr b="0" i="0" lang="es" sz="1100" u="none" cap="none" strike="noStrike">
                <a:solidFill>
                  <a:srgbClr val="D5CED9"/>
                </a:solidFill>
                <a:highlight>
                  <a:srgbClr val="23262E"/>
                </a:highlight>
                <a:latin typeface="Consolas"/>
                <a:ea typeface="Consolas"/>
                <a:cs typeface="Consolas"/>
                <a:sym typeface="Consolas"/>
              </a:rPr>
              <a:t>(</a:t>
            </a:r>
            <a:r>
              <a:rPr b="0" i="0" lang="es" sz="1100" u="none" cap="none" strike="noStrike">
                <a:solidFill>
                  <a:srgbClr val="F39C12"/>
                </a:solidFill>
                <a:highlight>
                  <a:srgbClr val="23262E"/>
                </a:highlight>
                <a:latin typeface="Consolas"/>
                <a:ea typeface="Consolas"/>
                <a:cs typeface="Consolas"/>
                <a:sym typeface="Consolas"/>
              </a:rPr>
              <a:t>150</a:t>
            </a:r>
            <a:r>
              <a:rPr b="0" i="0" lang="es" sz="1100" u="none" cap="none" strike="noStrike">
                <a:solidFill>
                  <a:srgbClr val="D5CED9"/>
                </a:solidFill>
                <a:highlight>
                  <a:srgbClr val="23262E"/>
                </a:highlight>
                <a:latin typeface="Consolas"/>
                <a:ea typeface="Consolas"/>
                <a:cs typeface="Consolas"/>
                <a:sym typeface="Consolas"/>
              </a:rPr>
              <a:t>)</a:t>
            </a:r>
            <a:endParaRPr b="0" i="0" sz="11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100" u="none" cap="none" strike="noStrike">
                <a:solidFill>
                  <a:srgbClr val="D5CED9"/>
                </a:solidFill>
                <a:highlight>
                  <a:srgbClr val="23262E"/>
                </a:highlight>
                <a:latin typeface="Consolas"/>
                <a:ea typeface="Consolas"/>
                <a:cs typeface="Consolas"/>
                <a:sym typeface="Consolas"/>
              </a:rPr>
              <a:t>       </a:t>
            </a:r>
            <a:r>
              <a:rPr b="0" i="0" lang="es" sz="1100" u="none" cap="none" strike="noStrike">
                <a:solidFill>
                  <a:srgbClr val="FF00AA"/>
                </a:solidFill>
                <a:highlight>
                  <a:srgbClr val="23262E"/>
                </a:highlight>
                <a:latin typeface="Consolas"/>
                <a:ea typeface="Consolas"/>
                <a:cs typeface="Consolas"/>
                <a:sym typeface="Consolas"/>
              </a:rPr>
              <a:t>self</a:t>
            </a:r>
            <a:r>
              <a:rPr b="0" i="0" lang="es" sz="1100" u="none" cap="none" strike="noStrike">
                <a:solidFill>
                  <a:srgbClr val="D5CED9"/>
                </a:solidFill>
                <a:highlight>
                  <a:srgbClr val="23262E"/>
                </a:highlight>
                <a:latin typeface="Consolas"/>
                <a:ea typeface="Consolas"/>
                <a:cs typeface="Consolas"/>
                <a:sym typeface="Consolas"/>
              </a:rPr>
              <a:t>.cliente3.</a:t>
            </a:r>
            <a:r>
              <a:rPr b="0" i="0" lang="es" sz="1100" u="none" cap="none" strike="noStrike">
                <a:solidFill>
                  <a:srgbClr val="FFE66D"/>
                </a:solidFill>
                <a:highlight>
                  <a:srgbClr val="23262E"/>
                </a:highlight>
                <a:latin typeface="Consolas"/>
                <a:ea typeface="Consolas"/>
                <a:cs typeface="Consolas"/>
                <a:sym typeface="Consolas"/>
              </a:rPr>
              <a:t>depositar</a:t>
            </a:r>
            <a:r>
              <a:rPr b="0" i="0" lang="es" sz="1100" u="none" cap="none" strike="noStrike">
                <a:solidFill>
                  <a:srgbClr val="D5CED9"/>
                </a:solidFill>
                <a:highlight>
                  <a:srgbClr val="23262E"/>
                </a:highlight>
                <a:latin typeface="Consolas"/>
                <a:ea typeface="Consolas"/>
                <a:cs typeface="Consolas"/>
                <a:sym typeface="Consolas"/>
              </a:rPr>
              <a:t>(</a:t>
            </a:r>
            <a:r>
              <a:rPr b="0" i="0" lang="es" sz="1100" u="none" cap="none" strike="noStrike">
                <a:solidFill>
                  <a:srgbClr val="F39C12"/>
                </a:solidFill>
                <a:highlight>
                  <a:srgbClr val="23262E"/>
                </a:highlight>
                <a:latin typeface="Consolas"/>
                <a:ea typeface="Consolas"/>
                <a:cs typeface="Consolas"/>
                <a:sym typeface="Consolas"/>
              </a:rPr>
              <a:t>200</a:t>
            </a:r>
            <a:r>
              <a:rPr b="0" i="0" lang="es" sz="1100" u="none" cap="none" strike="noStrike">
                <a:solidFill>
                  <a:srgbClr val="D5CED9"/>
                </a:solidFill>
                <a:highlight>
                  <a:srgbClr val="23262E"/>
                </a:highlight>
                <a:latin typeface="Consolas"/>
                <a:ea typeface="Consolas"/>
                <a:cs typeface="Consolas"/>
                <a:sym typeface="Consolas"/>
              </a:rPr>
              <a:t>)</a:t>
            </a:r>
            <a:endParaRPr b="0" i="0" sz="11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100" u="none" cap="none" strike="noStrike">
                <a:solidFill>
                  <a:srgbClr val="D5CED9"/>
                </a:solidFill>
                <a:highlight>
                  <a:srgbClr val="23262E"/>
                </a:highlight>
                <a:latin typeface="Consolas"/>
                <a:ea typeface="Consolas"/>
                <a:cs typeface="Consolas"/>
                <a:sym typeface="Consolas"/>
              </a:rPr>
              <a:t>       </a:t>
            </a:r>
            <a:r>
              <a:rPr b="0" i="0" lang="es" sz="1100" u="none" cap="none" strike="noStrike">
                <a:solidFill>
                  <a:srgbClr val="FF00AA"/>
                </a:solidFill>
                <a:highlight>
                  <a:srgbClr val="23262E"/>
                </a:highlight>
                <a:latin typeface="Consolas"/>
                <a:ea typeface="Consolas"/>
                <a:cs typeface="Consolas"/>
                <a:sym typeface="Consolas"/>
              </a:rPr>
              <a:t>self</a:t>
            </a:r>
            <a:r>
              <a:rPr b="0" i="0" lang="es" sz="1100" u="none" cap="none" strike="noStrike">
                <a:solidFill>
                  <a:srgbClr val="D5CED9"/>
                </a:solidFill>
                <a:highlight>
                  <a:srgbClr val="23262E"/>
                </a:highlight>
                <a:latin typeface="Consolas"/>
                <a:ea typeface="Consolas"/>
                <a:cs typeface="Consolas"/>
                <a:sym typeface="Consolas"/>
              </a:rPr>
              <a:t>.cliente3.</a:t>
            </a:r>
            <a:r>
              <a:rPr b="0" i="0" lang="es" sz="1100" u="none" cap="none" strike="noStrike">
                <a:solidFill>
                  <a:srgbClr val="FFE66D"/>
                </a:solidFill>
                <a:highlight>
                  <a:srgbClr val="23262E"/>
                </a:highlight>
                <a:latin typeface="Consolas"/>
                <a:ea typeface="Consolas"/>
                <a:cs typeface="Consolas"/>
                <a:sym typeface="Consolas"/>
              </a:rPr>
              <a:t>extraer</a:t>
            </a:r>
            <a:r>
              <a:rPr b="0" i="0" lang="es" sz="1100" u="none" cap="none" strike="noStrike">
                <a:solidFill>
                  <a:srgbClr val="D5CED9"/>
                </a:solidFill>
                <a:highlight>
                  <a:srgbClr val="23262E"/>
                </a:highlight>
                <a:latin typeface="Consolas"/>
                <a:ea typeface="Consolas"/>
                <a:cs typeface="Consolas"/>
                <a:sym typeface="Consolas"/>
              </a:rPr>
              <a:t>(</a:t>
            </a:r>
            <a:r>
              <a:rPr b="0" i="0" lang="es" sz="1100" u="none" cap="none" strike="noStrike">
                <a:solidFill>
                  <a:srgbClr val="F39C12"/>
                </a:solidFill>
                <a:highlight>
                  <a:srgbClr val="23262E"/>
                </a:highlight>
                <a:latin typeface="Consolas"/>
                <a:ea typeface="Consolas"/>
                <a:cs typeface="Consolas"/>
                <a:sym typeface="Consolas"/>
              </a:rPr>
              <a:t>150</a:t>
            </a:r>
            <a:r>
              <a:rPr b="0" i="0" lang="es" sz="1100" u="none" cap="none" strike="noStrike">
                <a:solidFill>
                  <a:srgbClr val="D5CED9"/>
                </a:solidFill>
                <a:highlight>
                  <a:srgbClr val="23262E"/>
                </a:highlight>
                <a:latin typeface="Consolas"/>
                <a:ea typeface="Consolas"/>
                <a:cs typeface="Consolas"/>
                <a:sym typeface="Consolas"/>
              </a:rPr>
              <a:t>)</a:t>
            </a:r>
            <a:endParaRPr b="0" i="0" sz="11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t/>
            </a:r>
            <a:endParaRPr b="0" i="0" sz="11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100" u="none" cap="none" strike="noStrike">
                <a:solidFill>
                  <a:srgbClr val="D5CED9"/>
                </a:solidFill>
                <a:highlight>
                  <a:srgbClr val="23262E"/>
                </a:highlight>
                <a:latin typeface="Consolas"/>
                <a:ea typeface="Consolas"/>
                <a:cs typeface="Consolas"/>
                <a:sym typeface="Consolas"/>
              </a:rPr>
              <a:t>   </a:t>
            </a:r>
            <a:r>
              <a:rPr b="0" i="0" lang="es" sz="1100" u="none" cap="none" strike="noStrike">
                <a:solidFill>
                  <a:srgbClr val="C74DED"/>
                </a:solidFill>
                <a:highlight>
                  <a:srgbClr val="23262E"/>
                </a:highlight>
                <a:latin typeface="Consolas"/>
                <a:ea typeface="Consolas"/>
                <a:cs typeface="Consolas"/>
                <a:sym typeface="Consolas"/>
              </a:rPr>
              <a:t>def</a:t>
            </a:r>
            <a:r>
              <a:rPr b="0" i="0" lang="es" sz="1100" u="none" cap="none" strike="noStrike">
                <a:solidFill>
                  <a:srgbClr val="D5CED9"/>
                </a:solidFill>
                <a:highlight>
                  <a:srgbClr val="23262E"/>
                </a:highlight>
                <a:latin typeface="Consolas"/>
                <a:ea typeface="Consolas"/>
                <a:cs typeface="Consolas"/>
                <a:sym typeface="Consolas"/>
              </a:rPr>
              <a:t> </a:t>
            </a:r>
            <a:r>
              <a:rPr b="0" i="0" lang="es" sz="1100" u="none" cap="none" strike="noStrike">
                <a:solidFill>
                  <a:srgbClr val="FFE66D"/>
                </a:solidFill>
                <a:highlight>
                  <a:srgbClr val="23262E"/>
                </a:highlight>
                <a:latin typeface="Consolas"/>
                <a:ea typeface="Consolas"/>
                <a:cs typeface="Consolas"/>
                <a:sym typeface="Consolas"/>
              </a:rPr>
              <a:t>depositos_totales</a:t>
            </a:r>
            <a:r>
              <a:rPr b="0" i="0" lang="es" sz="1100" u="none" cap="none" strike="noStrike">
                <a:solidFill>
                  <a:srgbClr val="D5CED9"/>
                </a:solidFill>
                <a:highlight>
                  <a:srgbClr val="23262E"/>
                </a:highlight>
                <a:latin typeface="Consolas"/>
                <a:ea typeface="Consolas"/>
                <a:cs typeface="Consolas"/>
                <a:sym typeface="Consolas"/>
              </a:rPr>
              <a:t>(</a:t>
            </a:r>
            <a:r>
              <a:rPr b="0" i="0" lang="es" sz="1100" u="none" cap="none" strike="noStrike">
                <a:solidFill>
                  <a:srgbClr val="00E8C6"/>
                </a:solidFill>
                <a:highlight>
                  <a:srgbClr val="23262E"/>
                </a:highlight>
                <a:latin typeface="Consolas"/>
                <a:ea typeface="Consolas"/>
                <a:cs typeface="Consolas"/>
                <a:sym typeface="Consolas"/>
              </a:rPr>
              <a:t>self</a:t>
            </a:r>
            <a:r>
              <a:rPr b="0" i="0" lang="es" sz="1100" u="none" cap="none" strike="noStrike">
                <a:solidFill>
                  <a:srgbClr val="D5CED9"/>
                </a:solidFill>
                <a:highlight>
                  <a:srgbClr val="23262E"/>
                </a:highlight>
                <a:latin typeface="Consolas"/>
                <a:ea typeface="Consolas"/>
                <a:cs typeface="Consolas"/>
                <a:sym typeface="Consolas"/>
              </a:rPr>
              <a:t>):</a:t>
            </a:r>
            <a:endParaRPr b="0" i="0" sz="11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100" u="none" cap="none" strike="noStrike">
                <a:solidFill>
                  <a:srgbClr val="D5CED9"/>
                </a:solidFill>
                <a:highlight>
                  <a:srgbClr val="23262E"/>
                </a:highlight>
                <a:latin typeface="Consolas"/>
                <a:ea typeface="Consolas"/>
                <a:cs typeface="Consolas"/>
                <a:sym typeface="Consolas"/>
              </a:rPr>
              <a:t>       total</a:t>
            </a:r>
            <a:r>
              <a:rPr b="0" i="0" lang="es" sz="1100" u="none" cap="none" strike="noStrike">
                <a:solidFill>
                  <a:srgbClr val="EE5D43"/>
                </a:solidFill>
                <a:highlight>
                  <a:srgbClr val="23262E"/>
                </a:highlight>
                <a:latin typeface="Consolas"/>
                <a:ea typeface="Consolas"/>
                <a:cs typeface="Consolas"/>
                <a:sym typeface="Consolas"/>
              </a:rPr>
              <a:t>=</a:t>
            </a:r>
            <a:r>
              <a:rPr b="0" i="0" lang="es" sz="1100" u="none" cap="none" strike="noStrike">
                <a:solidFill>
                  <a:srgbClr val="FF00AA"/>
                </a:solidFill>
                <a:highlight>
                  <a:srgbClr val="23262E"/>
                </a:highlight>
                <a:latin typeface="Consolas"/>
                <a:ea typeface="Consolas"/>
                <a:cs typeface="Consolas"/>
                <a:sym typeface="Consolas"/>
              </a:rPr>
              <a:t>self</a:t>
            </a:r>
            <a:r>
              <a:rPr b="0" i="0" lang="es" sz="1100" u="none" cap="none" strike="noStrike">
                <a:solidFill>
                  <a:srgbClr val="D5CED9"/>
                </a:solidFill>
                <a:highlight>
                  <a:srgbClr val="23262E"/>
                </a:highlight>
                <a:latin typeface="Consolas"/>
                <a:ea typeface="Consolas"/>
                <a:cs typeface="Consolas"/>
                <a:sym typeface="Consolas"/>
              </a:rPr>
              <a:t>.cliente1.</a:t>
            </a:r>
            <a:r>
              <a:rPr b="0" i="0" lang="es" sz="1100" u="none" cap="none" strike="noStrike">
                <a:solidFill>
                  <a:srgbClr val="FFE66D"/>
                </a:solidFill>
                <a:highlight>
                  <a:srgbClr val="23262E"/>
                </a:highlight>
                <a:latin typeface="Consolas"/>
                <a:ea typeface="Consolas"/>
                <a:cs typeface="Consolas"/>
                <a:sym typeface="Consolas"/>
              </a:rPr>
              <a:t>retornar_monto</a:t>
            </a:r>
            <a:r>
              <a:rPr b="0" i="0" lang="es" sz="1100" u="none" cap="none" strike="noStrike">
                <a:solidFill>
                  <a:srgbClr val="D5CED9"/>
                </a:solidFill>
                <a:highlight>
                  <a:srgbClr val="23262E"/>
                </a:highlight>
                <a:latin typeface="Consolas"/>
                <a:ea typeface="Consolas"/>
                <a:cs typeface="Consolas"/>
                <a:sym typeface="Consolas"/>
              </a:rPr>
              <a:t>()</a:t>
            </a:r>
            <a:r>
              <a:rPr b="0" i="0" lang="es" sz="1100" u="none" cap="none" strike="noStrike">
                <a:solidFill>
                  <a:srgbClr val="EE5D43"/>
                </a:solidFill>
                <a:highlight>
                  <a:srgbClr val="23262E"/>
                </a:highlight>
                <a:latin typeface="Consolas"/>
                <a:ea typeface="Consolas"/>
                <a:cs typeface="Consolas"/>
                <a:sym typeface="Consolas"/>
              </a:rPr>
              <a:t>+</a:t>
            </a:r>
            <a:r>
              <a:rPr b="0" i="0" lang="es" sz="1100" u="none" cap="none" strike="noStrike">
                <a:solidFill>
                  <a:srgbClr val="FF00AA"/>
                </a:solidFill>
                <a:highlight>
                  <a:srgbClr val="23262E"/>
                </a:highlight>
                <a:latin typeface="Consolas"/>
                <a:ea typeface="Consolas"/>
                <a:cs typeface="Consolas"/>
                <a:sym typeface="Consolas"/>
              </a:rPr>
              <a:t>self</a:t>
            </a:r>
            <a:r>
              <a:rPr b="0" i="0" lang="es" sz="1100" u="none" cap="none" strike="noStrike">
                <a:solidFill>
                  <a:srgbClr val="D5CED9"/>
                </a:solidFill>
                <a:highlight>
                  <a:srgbClr val="23262E"/>
                </a:highlight>
                <a:latin typeface="Consolas"/>
                <a:ea typeface="Consolas"/>
                <a:cs typeface="Consolas"/>
                <a:sym typeface="Consolas"/>
              </a:rPr>
              <a:t>.cliente2.</a:t>
            </a:r>
            <a:r>
              <a:rPr b="0" i="0" lang="es" sz="1100" u="none" cap="none" strike="noStrike">
                <a:solidFill>
                  <a:srgbClr val="FFE66D"/>
                </a:solidFill>
                <a:highlight>
                  <a:srgbClr val="23262E"/>
                </a:highlight>
                <a:latin typeface="Consolas"/>
                <a:ea typeface="Consolas"/>
                <a:cs typeface="Consolas"/>
                <a:sym typeface="Consolas"/>
              </a:rPr>
              <a:t>retornar_monto</a:t>
            </a:r>
            <a:r>
              <a:rPr b="0" i="0" lang="es" sz="1100" u="none" cap="none" strike="noStrike">
                <a:solidFill>
                  <a:srgbClr val="D5CED9"/>
                </a:solidFill>
                <a:highlight>
                  <a:srgbClr val="23262E"/>
                </a:highlight>
                <a:latin typeface="Consolas"/>
                <a:ea typeface="Consolas"/>
                <a:cs typeface="Consolas"/>
                <a:sym typeface="Consolas"/>
              </a:rPr>
              <a:t>()</a:t>
            </a:r>
            <a:r>
              <a:rPr b="0" i="0" lang="es" sz="1100" u="none" cap="none" strike="noStrike">
                <a:solidFill>
                  <a:srgbClr val="EE5D43"/>
                </a:solidFill>
                <a:highlight>
                  <a:srgbClr val="23262E"/>
                </a:highlight>
                <a:latin typeface="Consolas"/>
                <a:ea typeface="Consolas"/>
                <a:cs typeface="Consolas"/>
                <a:sym typeface="Consolas"/>
              </a:rPr>
              <a:t>+</a:t>
            </a:r>
            <a:r>
              <a:rPr b="0" i="0" lang="es" sz="1100" u="none" cap="none" strike="noStrike">
                <a:solidFill>
                  <a:srgbClr val="FF00AA"/>
                </a:solidFill>
                <a:highlight>
                  <a:srgbClr val="23262E"/>
                </a:highlight>
                <a:latin typeface="Consolas"/>
                <a:ea typeface="Consolas"/>
                <a:cs typeface="Consolas"/>
                <a:sym typeface="Consolas"/>
              </a:rPr>
              <a:t>self</a:t>
            </a:r>
            <a:r>
              <a:rPr b="0" i="0" lang="es" sz="1100" u="none" cap="none" strike="noStrike">
                <a:solidFill>
                  <a:srgbClr val="D5CED9"/>
                </a:solidFill>
                <a:highlight>
                  <a:srgbClr val="23262E"/>
                </a:highlight>
                <a:latin typeface="Consolas"/>
                <a:ea typeface="Consolas"/>
                <a:cs typeface="Consolas"/>
                <a:sym typeface="Consolas"/>
              </a:rPr>
              <a:t>.cliente3.</a:t>
            </a:r>
            <a:r>
              <a:rPr b="0" i="0" lang="es" sz="1100" u="none" cap="none" strike="noStrike">
                <a:solidFill>
                  <a:srgbClr val="FFE66D"/>
                </a:solidFill>
                <a:highlight>
                  <a:srgbClr val="23262E"/>
                </a:highlight>
                <a:latin typeface="Consolas"/>
                <a:ea typeface="Consolas"/>
                <a:cs typeface="Consolas"/>
                <a:sym typeface="Consolas"/>
              </a:rPr>
              <a:t>retornar_monto</a:t>
            </a:r>
            <a:r>
              <a:rPr b="0" i="0" lang="es" sz="1100" u="none" cap="none" strike="noStrike">
                <a:solidFill>
                  <a:srgbClr val="D5CED9"/>
                </a:solidFill>
                <a:highlight>
                  <a:srgbClr val="23262E"/>
                </a:highlight>
                <a:latin typeface="Consolas"/>
                <a:ea typeface="Consolas"/>
                <a:cs typeface="Consolas"/>
                <a:sym typeface="Consolas"/>
              </a:rPr>
              <a:t>()</a:t>
            </a:r>
            <a:endParaRPr b="0" i="0" sz="11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100" u="none" cap="none" strike="noStrike">
                <a:solidFill>
                  <a:srgbClr val="D5CED9"/>
                </a:solidFill>
                <a:highlight>
                  <a:srgbClr val="23262E"/>
                </a:highlight>
                <a:latin typeface="Consolas"/>
                <a:ea typeface="Consolas"/>
                <a:cs typeface="Consolas"/>
                <a:sym typeface="Consolas"/>
              </a:rPr>
              <a:t>       </a:t>
            </a:r>
            <a:r>
              <a:rPr b="0" i="0" lang="es" sz="1100" u="none" cap="none" strike="noStrike">
                <a:solidFill>
                  <a:srgbClr val="FFE66D"/>
                </a:solidFill>
                <a:highlight>
                  <a:srgbClr val="23262E"/>
                </a:highlight>
                <a:latin typeface="Consolas"/>
                <a:ea typeface="Consolas"/>
                <a:cs typeface="Consolas"/>
                <a:sym typeface="Consolas"/>
              </a:rPr>
              <a:t>print</a:t>
            </a:r>
            <a:r>
              <a:rPr b="0" i="0" lang="es" sz="1100" u="none" cap="none" strike="noStrike">
                <a:solidFill>
                  <a:srgbClr val="D5CED9"/>
                </a:solidFill>
                <a:highlight>
                  <a:srgbClr val="23262E"/>
                </a:highlight>
                <a:latin typeface="Consolas"/>
                <a:ea typeface="Consolas"/>
                <a:cs typeface="Consolas"/>
                <a:sym typeface="Consolas"/>
              </a:rPr>
              <a:t>(</a:t>
            </a:r>
            <a:r>
              <a:rPr b="0" i="0" lang="es" sz="1100" u="none" cap="none" strike="noStrike">
                <a:solidFill>
                  <a:srgbClr val="96E072"/>
                </a:solidFill>
                <a:highlight>
                  <a:srgbClr val="23262E"/>
                </a:highlight>
                <a:latin typeface="Consolas"/>
                <a:ea typeface="Consolas"/>
                <a:cs typeface="Consolas"/>
                <a:sym typeface="Consolas"/>
              </a:rPr>
              <a:t>"El total de dinero en el banco es: </a:t>
            </a:r>
            <a:r>
              <a:rPr b="0" i="0" lang="es" sz="1100" u="none" cap="none" strike="noStrike">
                <a:solidFill>
                  <a:srgbClr val="EE5D43"/>
                </a:solidFill>
                <a:highlight>
                  <a:srgbClr val="23262E"/>
                </a:highlight>
                <a:latin typeface="Consolas"/>
                <a:ea typeface="Consolas"/>
                <a:cs typeface="Consolas"/>
                <a:sym typeface="Consolas"/>
              </a:rPr>
              <a:t>{}</a:t>
            </a:r>
            <a:r>
              <a:rPr b="0" i="0" lang="es" sz="1100" u="none" cap="none" strike="noStrike">
                <a:solidFill>
                  <a:srgbClr val="96E072"/>
                </a:solidFill>
                <a:highlight>
                  <a:srgbClr val="23262E"/>
                </a:highlight>
                <a:latin typeface="Consolas"/>
                <a:ea typeface="Consolas"/>
                <a:cs typeface="Consolas"/>
                <a:sym typeface="Consolas"/>
              </a:rPr>
              <a:t>"</a:t>
            </a:r>
            <a:r>
              <a:rPr b="0" i="0" lang="es" sz="1100" u="none" cap="none" strike="noStrike">
                <a:solidFill>
                  <a:srgbClr val="D5CED9"/>
                </a:solidFill>
                <a:highlight>
                  <a:srgbClr val="23262E"/>
                </a:highlight>
                <a:latin typeface="Consolas"/>
                <a:ea typeface="Consolas"/>
                <a:cs typeface="Consolas"/>
                <a:sym typeface="Consolas"/>
              </a:rPr>
              <a:t>.</a:t>
            </a:r>
            <a:r>
              <a:rPr b="0" i="0" lang="es" sz="1100" u="none" cap="none" strike="noStrike">
                <a:solidFill>
                  <a:srgbClr val="FFE66D"/>
                </a:solidFill>
                <a:highlight>
                  <a:srgbClr val="23262E"/>
                </a:highlight>
                <a:latin typeface="Consolas"/>
                <a:ea typeface="Consolas"/>
                <a:cs typeface="Consolas"/>
                <a:sym typeface="Consolas"/>
              </a:rPr>
              <a:t>format</a:t>
            </a:r>
            <a:r>
              <a:rPr b="0" i="0" lang="es" sz="1100" u="none" cap="none" strike="noStrike">
                <a:solidFill>
                  <a:srgbClr val="D5CED9"/>
                </a:solidFill>
                <a:highlight>
                  <a:srgbClr val="23262E"/>
                </a:highlight>
                <a:latin typeface="Consolas"/>
                <a:ea typeface="Consolas"/>
                <a:cs typeface="Consolas"/>
                <a:sym typeface="Consolas"/>
              </a:rPr>
              <a:t>(total))</a:t>
            </a:r>
            <a:endParaRPr b="0" i="0" sz="11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100" u="none" cap="none" strike="noStrike">
                <a:solidFill>
                  <a:srgbClr val="D5CED9"/>
                </a:solidFill>
                <a:highlight>
                  <a:srgbClr val="23262E"/>
                </a:highlight>
                <a:latin typeface="Consolas"/>
                <a:ea typeface="Consolas"/>
                <a:cs typeface="Consolas"/>
                <a:sym typeface="Consolas"/>
              </a:rPr>
              <a:t>       </a:t>
            </a:r>
            <a:r>
              <a:rPr b="0" i="0" lang="es" sz="1100" u="none" cap="none" strike="noStrike">
                <a:solidFill>
                  <a:srgbClr val="FF00AA"/>
                </a:solidFill>
                <a:highlight>
                  <a:srgbClr val="23262E"/>
                </a:highlight>
                <a:latin typeface="Consolas"/>
                <a:ea typeface="Consolas"/>
                <a:cs typeface="Consolas"/>
                <a:sym typeface="Consolas"/>
              </a:rPr>
              <a:t>self</a:t>
            </a:r>
            <a:r>
              <a:rPr b="0" i="0" lang="es" sz="1100" u="none" cap="none" strike="noStrike">
                <a:solidFill>
                  <a:srgbClr val="D5CED9"/>
                </a:solidFill>
                <a:highlight>
                  <a:srgbClr val="23262E"/>
                </a:highlight>
                <a:latin typeface="Consolas"/>
                <a:ea typeface="Consolas"/>
                <a:cs typeface="Consolas"/>
                <a:sym typeface="Consolas"/>
              </a:rPr>
              <a:t>.cliente1.</a:t>
            </a:r>
            <a:r>
              <a:rPr b="0" i="0" lang="es" sz="1100" u="none" cap="none" strike="noStrike">
                <a:solidFill>
                  <a:srgbClr val="FFE66D"/>
                </a:solidFill>
                <a:highlight>
                  <a:srgbClr val="23262E"/>
                </a:highlight>
                <a:latin typeface="Consolas"/>
                <a:ea typeface="Consolas"/>
                <a:cs typeface="Consolas"/>
                <a:sym typeface="Consolas"/>
              </a:rPr>
              <a:t>imprimir</a:t>
            </a:r>
            <a:r>
              <a:rPr b="0" i="0" lang="es" sz="1100" u="none" cap="none" strike="noStrike">
                <a:solidFill>
                  <a:srgbClr val="D5CED9"/>
                </a:solidFill>
                <a:highlight>
                  <a:srgbClr val="23262E"/>
                </a:highlight>
                <a:latin typeface="Consolas"/>
                <a:ea typeface="Consolas"/>
                <a:cs typeface="Consolas"/>
                <a:sym typeface="Consolas"/>
              </a:rPr>
              <a:t>()</a:t>
            </a:r>
            <a:endParaRPr b="0" i="0" sz="11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100" u="none" cap="none" strike="noStrike">
                <a:solidFill>
                  <a:srgbClr val="D5CED9"/>
                </a:solidFill>
                <a:highlight>
                  <a:srgbClr val="23262E"/>
                </a:highlight>
                <a:latin typeface="Consolas"/>
                <a:ea typeface="Consolas"/>
                <a:cs typeface="Consolas"/>
                <a:sym typeface="Consolas"/>
              </a:rPr>
              <a:t>       </a:t>
            </a:r>
            <a:r>
              <a:rPr b="0" i="0" lang="es" sz="1100" u="none" cap="none" strike="noStrike">
                <a:solidFill>
                  <a:srgbClr val="FF00AA"/>
                </a:solidFill>
                <a:highlight>
                  <a:srgbClr val="23262E"/>
                </a:highlight>
                <a:latin typeface="Consolas"/>
                <a:ea typeface="Consolas"/>
                <a:cs typeface="Consolas"/>
                <a:sym typeface="Consolas"/>
              </a:rPr>
              <a:t>self</a:t>
            </a:r>
            <a:r>
              <a:rPr b="0" i="0" lang="es" sz="1100" u="none" cap="none" strike="noStrike">
                <a:solidFill>
                  <a:srgbClr val="D5CED9"/>
                </a:solidFill>
                <a:highlight>
                  <a:srgbClr val="23262E"/>
                </a:highlight>
                <a:latin typeface="Consolas"/>
                <a:ea typeface="Consolas"/>
                <a:cs typeface="Consolas"/>
                <a:sym typeface="Consolas"/>
              </a:rPr>
              <a:t>.cliente2.</a:t>
            </a:r>
            <a:r>
              <a:rPr b="0" i="0" lang="es" sz="1100" u="none" cap="none" strike="noStrike">
                <a:solidFill>
                  <a:srgbClr val="FFE66D"/>
                </a:solidFill>
                <a:highlight>
                  <a:srgbClr val="23262E"/>
                </a:highlight>
                <a:latin typeface="Consolas"/>
                <a:ea typeface="Consolas"/>
                <a:cs typeface="Consolas"/>
                <a:sym typeface="Consolas"/>
              </a:rPr>
              <a:t>imprimir</a:t>
            </a:r>
            <a:r>
              <a:rPr b="0" i="0" lang="es" sz="1100" u="none" cap="none" strike="noStrike">
                <a:solidFill>
                  <a:srgbClr val="D5CED9"/>
                </a:solidFill>
                <a:highlight>
                  <a:srgbClr val="23262E"/>
                </a:highlight>
                <a:latin typeface="Consolas"/>
                <a:ea typeface="Consolas"/>
                <a:cs typeface="Consolas"/>
                <a:sym typeface="Consolas"/>
              </a:rPr>
              <a:t>()</a:t>
            </a:r>
            <a:endParaRPr b="0" i="0" sz="11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100" u="none" cap="none" strike="noStrike">
                <a:solidFill>
                  <a:srgbClr val="D5CED9"/>
                </a:solidFill>
                <a:highlight>
                  <a:srgbClr val="23262E"/>
                </a:highlight>
                <a:latin typeface="Consolas"/>
                <a:ea typeface="Consolas"/>
                <a:cs typeface="Consolas"/>
                <a:sym typeface="Consolas"/>
              </a:rPr>
              <a:t>       </a:t>
            </a:r>
            <a:r>
              <a:rPr b="0" i="0" lang="es" sz="1100" u="none" cap="none" strike="noStrike">
                <a:solidFill>
                  <a:srgbClr val="FF00AA"/>
                </a:solidFill>
                <a:highlight>
                  <a:srgbClr val="23262E"/>
                </a:highlight>
                <a:latin typeface="Consolas"/>
                <a:ea typeface="Consolas"/>
                <a:cs typeface="Consolas"/>
                <a:sym typeface="Consolas"/>
              </a:rPr>
              <a:t>self</a:t>
            </a:r>
            <a:r>
              <a:rPr b="0" i="0" lang="es" sz="1100" u="none" cap="none" strike="noStrike">
                <a:solidFill>
                  <a:srgbClr val="D5CED9"/>
                </a:solidFill>
                <a:highlight>
                  <a:srgbClr val="23262E"/>
                </a:highlight>
                <a:latin typeface="Consolas"/>
                <a:ea typeface="Consolas"/>
                <a:cs typeface="Consolas"/>
                <a:sym typeface="Consolas"/>
              </a:rPr>
              <a:t>.cliente3.</a:t>
            </a:r>
            <a:r>
              <a:rPr b="0" i="0" lang="es" sz="1100" u="none" cap="none" strike="noStrike">
                <a:solidFill>
                  <a:srgbClr val="FFE66D"/>
                </a:solidFill>
                <a:highlight>
                  <a:srgbClr val="23262E"/>
                </a:highlight>
                <a:latin typeface="Consolas"/>
                <a:ea typeface="Consolas"/>
                <a:cs typeface="Consolas"/>
                <a:sym typeface="Consolas"/>
              </a:rPr>
              <a:t>imprimir</a:t>
            </a:r>
            <a:r>
              <a:rPr b="0" i="0" lang="es" sz="1100" u="none" cap="none" strike="noStrike">
                <a:solidFill>
                  <a:srgbClr val="D5CED9"/>
                </a:solidFill>
                <a:highlight>
                  <a:srgbClr val="23262E"/>
                </a:highlight>
                <a:latin typeface="Consolas"/>
                <a:ea typeface="Consolas"/>
                <a:cs typeface="Consolas"/>
                <a:sym typeface="Consolas"/>
              </a:rPr>
              <a:t>()</a:t>
            </a:r>
            <a:endParaRPr b="0" i="0" sz="11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t/>
            </a:r>
            <a:endParaRPr b="0" i="0" sz="11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t/>
            </a:r>
            <a:endParaRPr b="0" i="0" sz="1000" u="none" cap="none" strike="noStrike">
              <a:solidFill>
                <a:srgbClr val="C74DED"/>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t/>
            </a:r>
            <a:endParaRPr b="0" i="0" sz="1100" u="none" cap="none" strike="noStrike">
              <a:solidFill>
                <a:srgbClr val="C74DED"/>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t/>
            </a:r>
            <a:endParaRPr b="0" i="0" sz="1100" u="none" cap="none" strike="noStrike">
              <a:solidFill>
                <a:srgbClr val="5F6167"/>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t/>
            </a:r>
            <a:endParaRPr b="0" i="0" sz="1100" u="none" cap="none" strike="noStrike">
              <a:solidFill>
                <a:srgbClr val="C74DED"/>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t/>
            </a:r>
            <a:endParaRPr b="0" i="0" sz="1100" u="none" cap="none" strike="noStrike">
              <a:solidFill>
                <a:srgbClr val="C74DED"/>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t/>
            </a:r>
            <a:endParaRPr b="0" i="0" sz="1100" u="none" cap="none" strike="noStrike">
              <a:solidFill>
                <a:srgbClr val="5F6167"/>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t/>
            </a:r>
            <a:endParaRPr b="0" i="0" sz="1100" u="none" cap="none" strike="noStrike">
              <a:solidFill>
                <a:srgbClr val="5F6167"/>
              </a:solidFill>
              <a:highlight>
                <a:srgbClr val="23262E"/>
              </a:highlight>
              <a:latin typeface="Consolas"/>
              <a:ea typeface="Consolas"/>
              <a:cs typeface="Consolas"/>
              <a:sym typeface="Consolas"/>
            </a:endParaRPr>
          </a:p>
        </p:txBody>
      </p:sp>
      <p:sp>
        <p:nvSpPr>
          <p:cNvPr id="236" name="Google Shape;236;p10"/>
          <p:cNvSpPr/>
          <p:nvPr/>
        </p:nvSpPr>
        <p:spPr>
          <a:xfrm>
            <a:off x="311700" y="1304875"/>
            <a:ext cx="8431500" cy="228900"/>
          </a:xfrm>
          <a:prstGeom prst="rect">
            <a:avLst/>
          </a:prstGeom>
          <a:solidFill>
            <a:srgbClr val="FFE66D"/>
          </a:solidFill>
          <a:ln cap="flat" cmpd="sng" w="9525">
            <a:solidFill>
              <a:schemeClr val="dk2"/>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Clr>
                <a:schemeClr val="dk1"/>
              </a:buClr>
              <a:buSzPts val="1100"/>
              <a:buFont typeface="Arial"/>
              <a:buNone/>
            </a:pPr>
            <a:r>
              <a:rPr b="0" i="0" lang="es" sz="1400" u="none" cap="none" strike="noStrike">
                <a:solidFill>
                  <a:schemeClr val="dk2"/>
                </a:solidFill>
                <a:latin typeface="Montserrat"/>
                <a:ea typeface="Montserrat"/>
                <a:cs typeface="Montserrat"/>
                <a:sym typeface="Montserrat"/>
              </a:rPr>
              <a:t>Clase Banco</a:t>
            </a:r>
            <a:endParaRPr b="0" i="0" sz="1400" u="none" cap="none" strike="noStrike">
              <a:solidFill>
                <a:schemeClr val="dk2"/>
              </a:solidFill>
              <a:latin typeface="Montserrat"/>
              <a:ea typeface="Montserrat"/>
              <a:cs typeface="Montserrat"/>
              <a:sym typeface="Montserra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11"/>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40740"/>
              <a:buFont typeface="Arial"/>
              <a:buNone/>
            </a:pPr>
            <a:r>
              <a:rPr lang="es"/>
              <a:t>Colaboración de clases | Programa principal</a:t>
            </a:r>
            <a:endParaRPr/>
          </a:p>
        </p:txBody>
      </p:sp>
      <p:sp>
        <p:nvSpPr>
          <p:cNvPr id="242" name="Google Shape;242;p11"/>
          <p:cNvSpPr txBox="1"/>
          <p:nvPr/>
        </p:nvSpPr>
        <p:spPr>
          <a:xfrm>
            <a:off x="432150" y="1260250"/>
            <a:ext cx="8279700" cy="1960500"/>
          </a:xfrm>
          <a:prstGeom prst="rect">
            <a:avLst/>
          </a:prstGeom>
          <a:noFill/>
          <a:ln>
            <a:noFill/>
          </a:ln>
        </p:spPr>
        <p:txBody>
          <a:bodyPr anchorCtr="0" anchor="t" bIns="91425" lIns="0" spcFirstLastPara="1" rIns="0" wrap="square" tIns="91425">
            <a:normAutofit lnSpcReduction="10000"/>
          </a:bodyPr>
          <a:lstStyle/>
          <a:p>
            <a:pPr indent="0" lvl="0" marL="0" marR="0" rtl="0" algn="l">
              <a:lnSpc>
                <a:spcPct val="100000"/>
              </a:lnSpc>
              <a:spcBef>
                <a:spcPts val="0"/>
              </a:spcBef>
              <a:spcAft>
                <a:spcPts val="0"/>
              </a:spcAft>
              <a:buClr>
                <a:schemeClr val="dk1"/>
              </a:buClr>
              <a:buSzPts val="1100"/>
              <a:buFont typeface="Arial"/>
              <a:buNone/>
            </a:pPr>
            <a:r>
              <a:rPr b="0" i="0" lang="es" sz="1650" u="none" cap="none" strike="noStrike">
                <a:solidFill>
                  <a:schemeClr val="dk2"/>
                </a:solidFill>
                <a:latin typeface="Montserrat"/>
                <a:ea typeface="Montserrat"/>
                <a:cs typeface="Montserrat"/>
                <a:sym typeface="Montserrat"/>
              </a:rPr>
              <a:t>En el programa principal se instancia un objeto de la clase Banco, y se invocan sus </a:t>
            </a:r>
            <a:r>
              <a:rPr b="0" i="1" lang="es" sz="1650" u="none" cap="none" strike="noStrike">
                <a:solidFill>
                  <a:schemeClr val="dk2"/>
                </a:solidFill>
                <a:latin typeface="Montserrat"/>
                <a:ea typeface="Montserrat"/>
                <a:cs typeface="Montserrat"/>
                <a:sym typeface="Montserrat"/>
              </a:rPr>
              <a:t>métodos operar()</a:t>
            </a:r>
            <a:r>
              <a:rPr b="0" i="0" lang="es" sz="1650" u="none" cap="none" strike="noStrike">
                <a:solidFill>
                  <a:schemeClr val="dk2"/>
                </a:solidFill>
                <a:latin typeface="Montserrat"/>
                <a:ea typeface="Montserrat"/>
                <a:cs typeface="Montserrat"/>
                <a:sym typeface="Montserrat"/>
              </a:rPr>
              <a:t> y </a:t>
            </a:r>
            <a:r>
              <a:rPr b="0" i="1" lang="es" sz="1650" u="none" cap="none" strike="noStrike">
                <a:solidFill>
                  <a:schemeClr val="dk2"/>
                </a:solidFill>
                <a:latin typeface="Montserrat"/>
                <a:ea typeface="Montserrat"/>
                <a:cs typeface="Montserrat"/>
                <a:sym typeface="Montserrat"/>
              </a:rPr>
              <a:t>depositos_totales()</a:t>
            </a:r>
            <a:r>
              <a:rPr b="0" i="0" lang="es" sz="1650" u="none" cap="none" strike="noStrike">
                <a:solidFill>
                  <a:schemeClr val="dk2"/>
                </a:solidFill>
                <a:latin typeface="Montserrat"/>
                <a:ea typeface="Montserrat"/>
                <a:cs typeface="Montserrat"/>
                <a:sym typeface="Montserrat"/>
              </a:rPr>
              <a:t>:</a:t>
            </a:r>
            <a:endParaRPr b="0" i="0" sz="1650" u="none" cap="none" strike="noStrike">
              <a:solidFill>
                <a:schemeClr val="dk2"/>
              </a:solidFill>
              <a:latin typeface="Montserrat"/>
              <a:ea typeface="Montserrat"/>
              <a:cs typeface="Montserrat"/>
              <a:sym typeface="Montserrat"/>
            </a:endParaRPr>
          </a:p>
          <a:p>
            <a:pPr indent="0" lvl="0" marL="0" marR="0" rtl="0" algn="l">
              <a:lnSpc>
                <a:spcPct val="100000"/>
              </a:lnSpc>
              <a:spcBef>
                <a:spcPts val="0"/>
              </a:spcBef>
              <a:spcAft>
                <a:spcPts val="0"/>
              </a:spcAft>
              <a:buClr>
                <a:schemeClr val="dk1"/>
              </a:buClr>
              <a:buSzPts val="1100"/>
              <a:buFont typeface="Arial"/>
              <a:buNone/>
            </a:pPr>
            <a:r>
              <a:t/>
            </a:r>
            <a:endParaRPr b="0" i="0" sz="1650" u="none" cap="none" strike="noStrike">
              <a:solidFill>
                <a:schemeClr val="dk2"/>
              </a:solidFill>
              <a:latin typeface="Montserrat"/>
              <a:ea typeface="Montserrat"/>
              <a:cs typeface="Montserrat"/>
              <a:sym typeface="Montserrat"/>
            </a:endParaRPr>
          </a:p>
          <a:p>
            <a:pPr indent="0" lvl="0" marL="0" marR="0" rtl="0" algn="l">
              <a:lnSpc>
                <a:spcPct val="100000"/>
              </a:lnSpc>
              <a:spcBef>
                <a:spcPts val="0"/>
              </a:spcBef>
              <a:spcAft>
                <a:spcPts val="0"/>
              </a:spcAft>
              <a:buClr>
                <a:schemeClr val="dk1"/>
              </a:buClr>
              <a:buSzPts val="1100"/>
              <a:buFont typeface="Arial"/>
              <a:buNone/>
            </a:pPr>
            <a:r>
              <a:t/>
            </a:r>
            <a:endParaRPr b="0" i="0" sz="1650" u="none" cap="none" strike="noStrike">
              <a:solidFill>
                <a:schemeClr val="dk2"/>
              </a:solidFill>
              <a:latin typeface="Montserrat"/>
              <a:ea typeface="Montserrat"/>
              <a:cs typeface="Montserrat"/>
              <a:sym typeface="Montserrat"/>
            </a:endParaRPr>
          </a:p>
          <a:p>
            <a:pPr indent="0" lvl="0" marL="0" marR="0" rtl="0" algn="l">
              <a:lnSpc>
                <a:spcPct val="115000"/>
              </a:lnSpc>
              <a:spcBef>
                <a:spcPts val="1199"/>
              </a:spcBef>
              <a:spcAft>
                <a:spcPts val="0"/>
              </a:spcAft>
              <a:buClr>
                <a:schemeClr val="dk1"/>
              </a:buClr>
              <a:buSzPts val="1100"/>
              <a:buFont typeface="Arial"/>
              <a:buNone/>
            </a:pPr>
            <a:r>
              <a:t/>
            </a:r>
            <a:endParaRPr b="0" i="0" sz="1682" u="none" cap="none" strike="noStrike">
              <a:solidFill>
                <a:srgbClr val="595959"/>
              </a:solidFill>
              <a:latin typeface="Montserrat"/>
              <a:ea typeface="Montserrat"/>
              <a:cs typeface="Montserrat"/>
              <a:sym typeface="Montserrat"/>
            </a:endParaRPr>
          </a:p>
          <a:p>
            <a:pPr indent="0" lvl="0" marL="0" marR="0" rtl="0" algn="l">
              <a:lnSpc>
                <a:spcPct val="115000"/>
              </a:lnSpc>
              <a:spcBef>
                <a:spcPts val="1199"/>
              </a:spcBef>
              <a:spcAft>
                <a:spcPts val="0"/>
              </a:spcAft>
              <a:buClr>
                <a:srgbClr val="000000"/>
              </a:buClr>
              <a:buSzPts val="1682"/>
              <a:buFont typeface="Arial"/>
              <a:buNone/>
            </a:pPr>
            <a:r>
              <a:t/>
            </a:r>
            <a:endParaRPr b="0" i="0" sz="1682" u="none" cap="none" strike="noStrike">
              <a:solidFill>
                <a:srgbClr val="595959"/>
              </a:solidFill>
              <a:latin typeface="Montserrat"/>
              <a:ea typeface="Montserrat"/>
              <a:cs typeface="Montserrat"/>
              <a:sym typeface="Montserrat"/>
            </a:endParaRPr>
          </a:p>
        </p:txBody>
      </p:sp>
      <p:sp>
        <p:nvSpPr>
          <p:cNvPr id="243" name="Google Shape;243;p11"/>
          <p:cNvSpPr/>
          <p:nvPr/>
        </p:nvSpPr>
        <p:spPr>
          <a:xfrm>
            <a:off x="752875" y="1929375"/>
            <a:ext cx="3648300" cy="228900"/>
          </a:xfrm>
          <a:prstGeom prst="rect">
            <a:avLst/>
          </a:prstGeom>
          <a:solidFill>
            <a:srgbClr val="FFE66D"/>
          </a:solidFill>
          <a:ln cap="flat" cmpd="sng" w="9525">
            <a:solidFill>
              <a:schemeClr val="dk2"/>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Clr>
                <a:schemeClr val="dk1"/>
              </a:buClr>
              <a:buSzPts val="1100"/>
              <a:buFont typeface="Arial"/>
              <a:buNone/>
            </a:pPr>
            <a:r>
              <a:rPr b="0" i="0" lang="es" sz="1400" u="none" cap="none" strike="noStrike">
                <a:solidFill>
                  <a:schemeClr val="dk2"/>
                </a:solidFill>
                <a:latin typeface="Montserrat"/>
                <a:ea typeface="Montserrat"/>
                <a:cs typeface="Montserrat"/>
                <a:sym typeface="Montserrat"/>
              </a:rPr>
              <a:t>Programa principal</a:t>
            </a:r>
            <a:endParaRPr b="0" i="0" sz="1400" u="none" cap="none" strike="noStrike">
              <a:solidFill>
                <a:schemeClr val="dk2"/>
              </a:solidFill>
              <a:latin typeface="Montserrat"/>
              <a:ea typeface="Montserrat"/>
              <a:cs typeface="Montserrat"/>
              <a:sym typeface="Montserrat"/>
            </a:endParaRPr>
          </a:p>
        </p:txBody>
      </p:sp>
      <p:sp>
        <p:nvSpPr>
          <p:cNvPr id="244" name="Google Shape;244;p11"/>
          <p:cNvSpPr/>
          <p:nvPr/>
        </p:nvSpPr>
        <p:spPr>
          <a:xfrm>
            <a:off x="752875" y="2158275"/>
            <a:ext cx="3648300" cy="941400"/>
          </a:xfrm>
          <a:prstGeom prst="rect">
            <a:avLst/>
          </a:prstGeom>
          <a:solidFill>
            <a:srgbClr val="23262E"/>
          </a:solid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5F6167"/>
                </a:solidFill>
                <a:highlight>
                  <a:srgbClr val="23262E"/>
                </a:highlight>
                <a:latin typeface="Consolas"/>
                <a:ea typeface="Consolas"/>
                <a:cs typeface="Consolas"/>
                <a:sym typeface="Consolas"/>
              </a:rPr>
              <a:t># Programa principal:</a:t>
            </a:r>
            <a:endParaRPr b="0" i="0" sz="1200" u="none" cap="none" strike="noStrike">
              <a:solidFill>
                <a:srgbClr val="5F6167"/>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D5CED9"/>
                </a:solidFill>
                <a:highlight>
                  <a:srgbClr val="23262E"/>
                </a:highlight>
                <a:latin typeface="Consolas"/>
                <a:ea typeface="Consolas"/>
                <a:cs typeface="Consolas"/>
                <a:sym typeface="Consolas"/>
              </a:rPr>
              <a:t>banco1 </a:t>
            </a:r>
            <a:r>
              <a:rPr b="0" i="0" lang="es" sz="1200" u="none" cap="none" strike="noStrike">
                <a:solidFill>
                  <a:srgbClr val="EE5D43"/>
                </a:solidFill>
                <a:highlight>
                  <a:srgbClr val="23262E"/>
                </a:highlight>
                <a:latin typeface="Consolas"/>
                <a:ea typeface="Consolas"/>
                <a:cs typeface="Consolas"/>
                <a:sym typeface="Consolas"/>
              </a:rPr>
              <a:t>=</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FFE66D"/>
                </a:solidFill>
                <a:highlight>
                  <a:srgbClr val="23262E"/>
                </a:highlight>
                <a:latin typeface="Consolas"/>
                <a:ea typeface="Consolas"/>
                <a:cs typeface="Consolas"/>
                <a:sym typeface="Consolas"/>
              </a:rPr>
              <a:t>Banco</a:t>
            </a:r>
            <a:r>
              <a:rPr b="0" i="0" lang="es" sz="1200" u="none" cap="none" strike="noStrike">
                <a:solidFill>
                  <a:srgbClr val="D5CED9"/>
                </a:solidFill>
                <a:highlight>
                  <a:srgbClr val="23262E"/>
                </a:highlight>
                <a:latin typeface="Consolas"/>
                <a:ea typeface="Consolas"/>
                <a:cs typeface="Consolas"/>
                <a:sym typeface="Consolas"/>
              </a:rPr>
              <a:t>() </a:t>
            </a:r>
            <a:endParaRPr b="0" i="0" sz="1200" u="none" cap="none" strike="noStrike">
              <a:solidFill>
                <a:srgbClr val="5F6167"/>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D5CED9"/>
                </a:solidFill>
                <a:highlight>
                  <a:srgbClr val="23262E"/>
                </a:highlight>
                <a:latin typeface="Consolas"/>
                <a:ea typeface="Consolas"/>
                <a:cs typeface="Consolas"/>
                <a:sym typeface="Consolas"/>
              </a:rPr>
              <a:t>banco1.</a:t>
            </a:r>
            <a:r>
              <a:rPr b="0" i="0" lang="es" sz="1200" u="none" cap="none" strike="noStrike">
                <a:solidFill>
                  <a:srgbClr val="FFE66D"/>
                </a:solidFill>
                <a:highlight>
                  <a:srgbClr val="23262E"/>
                </a:highlight>
                <a:latin typeface="Consolas"/>
                <a:ea typeface="Consolas"/>
                <a:cs typeface="Consolas"/>
                <a:sym typeface="Consolas"/>
              </a:rPr>
              <a:t>operar</a:t>
            </a:r>
            <a:r>
              <a:rPr b="0" i="0" lang="es" sz="1200" u="none" cap="none" strike="noStrike">
                <a:solidFill>
                  <a:srgbClr val="D5CED9"/>
                </a:solidFill>
                <a:highlight>
                  <a:srgbClr val="23262E"/>
                </a:highlight>
                <a:latin typeface="Consolas"/>
                <a:ea typeface="Consolas"/>
                <a:cs typeface="Consolas"/>
                <a:sym typeface="Consolas"/>
              </a:rPr>
              <a:t>()</a:t>
            </a:r>
            <a:endParaRPr b="0" i="0" sz="12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D5CED9"/>
                </a:solidFill>
                <a:highlight>
                  <a:srgbClr val="23262E"/>
                </a:highlight>
                <a:latin typeface="Consolas"/>
                <a:ea typeface="Consolas"/>
                <a:cs typeface="Consolas"/>
                <a:sym typeface="Consolas"/>
              </a:rPr>
              <a:t>banco1.</a:t>
            </a:r>
            <a:r>
              <a:rPr b="0" i="0" lang="es" sz="1200" u="none" cap="none" strike="noStrike">
                <a:solidFill>
                  <a:srgbClr val="FFE66D"/>
                </a:solidFill>
                <a:highlight>
                  <a:srgbClr val="23262E"/>
                </a:highlight>
                <a:latin typeface="Consolas"/>
                <a:ea typeface="Consolas"/>
                <a:cs typeface="Consolas"/>
                <a:sym typeface="Consolas"/>
              </a:rPr>
              <a:t>depositos_totales</a:t>
            </a:r>
            <a:r>
              <a:rPr b="0" i="0" lang="es" sz="1200" u="none" cap="none" strike="noStrike">
                <a:solidFill>
                  <a:srgbClr val="D5CED9"/>
                </a:solidFill>
                <a:highlight>
                  <a:srgbClr val="23262E"/>
                </a:highlight>
                <a:latin typeface="Consolas"/>
                <a:ea typeface="Consolas"/>
                <a:cs typeface="Consolas"/>
                <a:sym typeface="Consolas"/>
              </a:rPr>
              <a:t>()</a:t>
            </a:r>
            <a:endParaRPr b="0" i="0" sz="1200" u="none" cap="none" strike="noStrike">
              <a:solidFill>
                <a:srgbClr val="5F6167"/>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t/>
            </a:r>
            <a:endParaRPr b="0" i="0" sz="1200" u="none" cap="none" strike="noStrike">
              <a:solidFill>
                <a:srgbClr val="5F6167"/>
              </a:solidFill>
              <a:highlight>
                <a:srgbClr val="23262E"/>
              </a:highlight>
              <a:latin typeface="Consolas"/>
              <a:ea typeface="Consolas"/>
              <a:cs typeface="Consolas"/>
              <a:sym typeface="Consolas"/>
            </a:endParaRPr>
          </a:p>
        </p:txBody>
      </p:sp>
      <p:sp>
        <p:nvSpPr>
          <p:cNvPr id="245" name="Google Shape;245;p11"/>
          <p:cNvSpPr/>
          <p:nvPr/>
        </p:nvSpPr>
        <p:spPr>
          <a:xfrm>
            <a:off x="4725400" y="2158275"/>
            <a:ext cx="3648300" cy="941400"/>
          </a:xfrm>
          <a:prstGeom prst="rect">
            <a:avLst/>
          </a:prstGeom>
          <a:solidFill>
            <a:srgbClr val="23262E"/>
          </a:solid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chemeClr val="lt2"/>
                </a:solidFill>
                <a:highlight>
                  <a:srgbClr val="23262E"/>
                </a:highlight>
                <a:latin typeface="Consolas"/>
                <a:ea typeface="Consolas"/>
                <a:cs typeface="Consolas"/>
                <a:sym typeface="Consolas"/>
              </a:rPr>
              <a:t>El total de dinero en el banco es: 300</a:t>
            </a:r>
            <a:endParaRPr b="0" i="0" sz="1200" u="none" cap="none" strike="noStrike">
              <a:solidFill>
                <a:schemeClr val="lt2"/>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chemeClr val="lt2"/>
                </a:solidFill>
                <a:highlight>
                  <a:srgbClr val="23262E"/>
                </a:highlight>
                <a:latin typeface="Consolas"/>
                <a:ea typeface="Consolas"/>
                <a:cs typeface="Consolas"/>
                <a:sym typeface="Consolas"/>
              </a:rPr>
              <a:t>Juan tiene depositada la suma de 100</a:t>
            </a:r>
            <a:endParaRPr b="0" i="0" sz="1200" u="none" cap="none" strike="noStrike">
              <a:solidFill>
                <a:schemeClr val="lt2"/>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chemeClr val="lt2"/>
                </a:solidFill>
                <a:highlight>
                  <a:srgbClr val="23262E"/>
                </a:highlight>
                <a:latin typeface="Consolas"/>
                <a:ea typeface="Consolas"/>
                <a:cs typeface="Consolas"/>
                <a:sym typeface="Consolas"/>
              </a:rPr>
              <a:t>Ana tiene depositada la suma de 150</a:t>
            </a:r>
            <a:endParaRPr b="0" i="0" sz="1200" u="none" cap="none" strike="noStrike">
              <a:solidFill>
                <a:schemeClr val="lt2"/>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chemeClr val="lt2"/>
                </a:solidFill>
                <a:highlight>
                  <a:srgbClr val="23262E"/>
                </a:highlight>
                <a:latin typeface="Consolas"/>
                <a:ea typeface="Consolas"/>
                <a:cs typeface="Consolas"/>
                <a:sym typeface="Consolas"/>
              </a:rPr>
              <a:t>Diego tiene depositada la suma de 50</a:t>
            </a:r>
            <a:endParaRPr b="0" i="0" sz="1200" u="none" cap="none" strike="noStrike">
              <a:solidFill>
                <a:schemeClr val="lt2"/>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t/>
            </a:r>
            <a:endParaRPr b="0" i="0" sz="1200" u="none" cap="none" strike="noStrike">
              <a:solidFill>
                <a:srgbClr val="5F6167"/>
              </a:solidFill>
              <a:highlight>
                <a:srgbClr val="23262E"/>
              </a:highlight>
              <a:latin typeface="Consolas"/>
              <a:ea typeface="Consolas"/>
              <a:cs typeface="Consolas"/>
              <a:sym typeface="Consolas"/>
            </a:endParaRPr>
          </a:p>
        </p:txBody>
      </p:sp>
      <p:sp>
        <p:nvSpPr>
          <p:cNvPr id="246" name="Google Shape;246;p11"/>
          <p:cNvSpPr/>
          <p:nvPr/>
        </p:nvSpPr>
        <p:spPr>
          <a:xfrm>
            <a:off x="4725400" y="1929375"/>
            <a:ext cx="3648300" cy="228900"/>
          </a:xfrm>
          <a:prstGeom prst="rect">
            <a:avLst/>
          </a:prstGeom>
          <a:solidFill>
            <a:srgbClr val="FFE66D"/>
          </a:solidFill>
          <a:ln cap="flat" cmpd="sng" w="9525">
            <a:solidFill>
              <a:schemeClr val="dk2"/>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Clr>
                <a:schemeClr val="dk1"/>
              </a:buClr>
              <a:buSzPts val="1100"/>
              <a:buFont typeface="Arial"/>
              <a:buNone/>
            </a:pPr>
            <a:r>
              <a:rPr b="0" i="0" lang="es" sz="1400" u="none" cap="none" strike="noStrike">
                <a:solidFill>
                  <a:schemeClr val="dk2"/>
                </a:solidFill>
                <a:latin typeface="Montserrat"/>
                <a:ea typeface="Montserrat"/>
                <a:cs typeface="Montserrat"/>
                <a:sym typeface="Montserrat"/>
              </a:rPr>
              <a:t>Terminal</a:t>
            </a:r>
            <a:endParaRPr b="0" i="0" sz="1400" u="none" cap="none" strike="noStrike">
              <a:solidFill>
                <a:schemeClr val="dk2"/>
              </a:solidFill>
              <a:latin typeface="Montserrat"/>
              <a:ea typeface="Montserrat"/>
              <a:cs typeface="Montserrat"/>
              <a:sym typeface="Montserrat"/>
            </a:endParaRPr>
          </a:p>
        </p:txBody>
      </p:sp>
      <p:sp>
        <p:nvSpPr>
          <p:cNvPr id="247" name="Google Shape;247;p11"/>
          <p:cNvSpPr txBox="1"/>
          <p:nvPr/>
        </p:nvSpPr>
        <p:spPr>
          <a:xfrm>
            <a:off x="436425" y="3099675"/>
            <a:ext cx="8279700" cy="1457700"/>
          </a:xfrm>
          <a:prstGeom prst="rect">
            <a:avLst/>
          </a:prstGeom>
          <a:noFill/>
          <a:ln>
            <a:noFill/>
          </a:ln>
        </p:spPr>
        <p:txBody>
          <a:bodyPr anchorCtr="0" anchor="t" bIns="91425" lIns="0" spcFirstLastPara="1" rIns="0" wrap="square" tIns="91425">
            <a:normAutofit lnSpcReduction="20000"/>
          </a:bodyPr>
          <a:lstStyle/>
          <a:p>
            <a:pPr indent="0" lvl="0" marL="0" marR="0" rtl="0" algn="l">
              <a:lnSpc>
                <a:spcPct val="115000"/>
              </a:lnSpc>
              <a:spcBef>
                <a:spcPts val="1199"/>
              </a:spcBef>
              <a:spcAft>
                <a:spcPts val="0"/>
              </a:spcAft>
              <a:buClr>
                <a:srgbClr val="000000"/>
              </a:buClr>
              <a:buSzPts val="1682"/>
              <a:buFont typeface="Arial"/>
              <a:buNone/>
            </a:pPr>
            <a:r>
              <a:rPr b="0" i="0" lang="es" sz="1682" u="none" cap="none" strike="noStrike">
                <a:solidFill>
                  <a:schemeClr val="dk2"/>
                </a:solidFill>
                <a:latin typeface="Montserrat"/>
                <a:ea typeface="Montserrat"/>
                <a:cs typeface="Montserrat"/>
                <a:sym typeface="Montserrat"/>
              </a:rPr>
              <a:t>Al invocar el método </a:t>
            </a:r>
            <a:r>
              <a:rPr b="0" i="1" lang="es" sz="1682" u="none" cap="none" strike="noStrike">
                <a:solidFill>
                  <a:schemeClr val="dk2"/>
                </a:solidFill>
                <a:latin typeface="Montserrat"/>
                <a:ea typeface="Montserrat"/>
                <a:cs typeface="Montserrat"/>
                <a:sym typeface="Montserrat"/>
              </a:rPr>
              <a:t>operar()</a:t>
            </a:r>
            <a:r>
              <a:rPr b="0" i="0" lang="es" sz="1682" u="none" cap="none" strike="noStrike">
                <a:solidFill>
                  <a:schemeClr val="dk2"/>
                </a:solidFill>
                <a:latin typeface="Montserrat"/>
                <a:ea typeface="Montserrat"/>
                <a:cs typeface="Montserrat"/>
                <a:sym typeface="Montserrat"/>
              </a:rPr>
              <a:t> de la clase Banco se llama a los métodos </a:t>
            </a:r>
            <a:r>
              <a:rPr b="0" i="1" lang="es" sz="1682" u="none" cap="none" strike="noStrike">
                <a:solidFill>
                  <a:schemeClr val="dk2"/>
                </a:solidFill>
                <a:latin typeface="Montserrat"/>
                <a:ea typeface="Montserrat"/>
                <a:cs typeface="Montserrat"/>
                <a:sym typeface="Montserrat"/>
              </a:rPr>
              <a:t>depositar()</a:t>
            </a:r>
            <a:r>
              <a:rPr b="0" i="0" lang="es" sz="1682" u="none" cap="none" strike="noStrike">
                <a:solidFill>
                  <a:schemeClr val="dk2"/>
                </a:solidFill>
                <a:latin typeface="Montserrat"/>
                <a:ea typeface="Montserrat"/>
                <a:cs typeface="Montserrat"/>
                <a:sym typeface="Montserrat"/>
              </a:rPr>
              <a:t> y </a:t>
            </a:r>
            <a:r>
              <a:rPr b="0" i="1" lang="es" sz="1682" u="none" cap="none" strike="noStrike">
                <a:solidFill>
                  <a:schemeClr val="dk2"/>
                </a:solidFill>
                <a:latin typeface="Montserrat"/>
                <a:ea typeface="Montserrat"/>
                <a:cs typeface="Montserrat"/>
                <a:sym typeface="Montserrat"/>
              </a:rPr>
              <a:t>extraer()</a:t>
            </a:r>
            <a:r>
              <a:rPr b="0" i="0" lang="es" sz="1682" u="none" cap="none" strike="noStrike">
                <a:solidFill>
                  <a:schemeClr val="dk2"/>
                </a:solidFill>
                <a:latin typeface="Montserrat"/>
                <a:ea typeface="Montserrat"/>
                <a:cs typeface="Montserrat"/>
                <a:sym typeface="Montserrat"/>
              </a:rPr>
              <a:t> de la clase Cliente. Al llamar al método </a:t>
            </a:r>
            <a:r>
              <a:rPr b="0" i="1" lang="es" sz="1682" u="none" cap="none" strike="noStrike">
                <a:solidFill>
                  <a:schemeClr val="dk2"/>
                </a:solidFill>
                <a:latin typeface="Montserrat"/>
                <a:ea typeface="Montserrat"/>
                <a:cs typeface="Montserrat"/>
                <a:sym typeface="Montserrat"/>
              </a:rPr>
              <a:t>depositos_totales()</a:t>
            </a:r>
            <a:r>
              <a:rPr b="0" i="0" lang="es" sz="1682" u="none" cap="none" strike="noStrike">
                <a:solidFill>
                  <a:schemeClr val="dk2"/>
                </a:solidFill>
                <a:latin typeface="Montserrat"/>
                <a:ea typeface="Montserrat"/>
                <a:cs typeface="Montserrat"/>
                <a:sym typeface="Montserrat"/>
              </a:rPr>
              <a:t> de la clase Banco se llama al método </a:t>
            </a:r>
            <a:r>
              <a:rPr b="0" i="1" lang="es" sz="1682" u="none" cap="none" strike="noStrike">
                <a:solidFill>
                  <a:schemeClr val="dk2"/>
                </a:solidFill>
                <a:latin typeface="Montserrat"/>
                <a:ea typeface="Montserrat"/>
                <a:cs typeface="Montserrat"/>
                <a:sym typeface="Montserrat"/>
              </a:rPr>
              <a:t>retornar_monto() </a:t>
            </a:r>
            <a:r>
              <a:rPr b="0" i="0" lang="es" sz="1682" u="none" cap="none" strike="noStrike">
                <a:solidFill>
                  <a:schemeClr val="dk2"/>
                </a:solidFill>
                <a:latin typeface="Montserrat"/>
                <a:ea typeface="Montserrat"/>
                <a:cs typeface="Montserrat"/>
                <a:sym typeface="Montserrat"/>
              </a:rPr>
              <a:t>e </a:t>
            </a:r>
            <a:r>
              <a:rPr b="0" i="1" lang="es" sz="1682" u="none" cap="none" strike="noStrike">
                <a:solidFill>
                  <a:schemeClr val="dk2"/>
                </a:solidFill>
                <a:latin typeface="Montserrat"/>
                <a:ea typeface="Montserrat"/>
                <a:cs typeface="Montserrat"/>
                <a:sym typeface="Montserrat"/>
              </a:rPr>
              <a:t>imprimir()</a:t>
            </a:r>
            <a:r>
              <a:rPr b="0" i="0" lang="es" sz="1682" u="none" cap="none" strike="noStrike">
                <a:solidFill>
                  <a:schemeClr val="dk2"/>
                </a:solidFill>
                <a:latin typeface="Montserrat"/>
                <a:ea typeface="Montserrat"/>
                <a:cs typeface="Montserrat"/>
                <a:sym typeface="Montserrat"/>
              </a:rPr>
              <a:t> de la clase Cliente. Ambas clases colaboran para resolver la situación planteada en el enunciado.</a:t>
            </a:r>
            <a:endParaRPr b="0" i="0" sz="1682" u="none" cap="none" strike="noStrike">
              <a:solidFill>
                <a:schemeClr val="dk2"/>
              </a:solidFill>
              <a:latin typeface="Montserrat"/>
              <a:ea typeface="Montserrat"/>
              <a:cs typeface="Montserrat"/>
              <a:sym typeface="Montserra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12"/>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40740"/>
              <a:buFont typeface="Arial"/>
              <a:buNone/>
            </a:pPr>
            <a:r>
              <a:rPr lang="es"/>
              <a:t>Atributos de clase</a:t>
            </a:r>
            <a:endParaRPr/>
          </a:p>
        </p:txBody>
      </p:sp>
      <p:sp>
        <p:nvSpPr>
          <p:cNvPr id="253" name="Google Shape;253;p12"/>
          <p:cNvSpPr txBox="1"/>
          <p:nvPr/>
        </p:nvSpPr>
        <p:spPr>
          <a:xfrm>
            <a:off x="432150" y="1260250"/>
            <a:ext cx="8279700" cy="879000"/>
          </a:xfrm>
          <a:prstGeom prst="rect">
            <a:avLst/>
          </a:prstGeom>
          <a:noFill/>
          <a:ln>
            <a:noFill/>
          </a:ln>
        </p:spPr>
        <p:txBody>
          <a:bodyPr anchorCtr="0" anchor="t" bIns="91425" lIns="0" spcFirstLastPara="1" rIns="0" wrap="square" tIns="91425">
            <a:normAutofit lnSpcReduction="10000"/>
          </a:bodyPr>
          <a:lstStyle/>
          <a:p>
            <a:pPr indent="0" lvl="0" marL="0" marR="0" rtl="0" algn="l">
              <a:lnSpc>
                <a:spcPct val="100000"/>
              </a:lnSpc>
              <a:spcBef>
                <a:spcPts val="0"/>
              </a:spcBef>
              <a:spcAft>
                <a:spcPts val="0"/>
              </a:spcAft>
              <a:buClr>
                <a:schemeClr val="dk1"/>
              </a:buClr>
              <a:buSzPts val="1100"/>
              <a:buFont typeface="Arial"/>
              <a:buNone/>
            </a:pPr>
            <a:r>
              <a:rPr b="0" i="0" lang="es" sz="1650" u="none" cap="none" strike="noStrike">
                <a:solidFill>
                  <a:schemeClr val="dk2"/>
                </a:solidFill>
                <a:latin typeface="Montserrat"/>
                <a:ea typeface="Montserrat"/>
                <a:cs typeface="Montserrat"/>
                <a:sym typeface="Montserrat"/>
              </a:rPr>
              <a:t>Los </a:t>
            </a:r>
            <a:r>
              <a:rPr b="1" i="0" lang="es" sz="1650" u="none" cap="none" strike="noStrike">
                <a:solidFill>
                  <a:schemeClr val="dk2"/>
                </a:solidFill>
                <a:latin typeface="Montserrat"/>
                <a:ea typeface="Montserrat"/>
                <a:cs typeface="Montserrat"/>
                <a:sym typeface="Montserrat"/>
              </a:rPr>
              <a:t>atributos de clase</a:t>
            </a:r>
            <a:r>
              <a:rPr b="0" i="0" lang="es" sz="1650" u="none" cap="none" strike="noStrike">
                <a:solidFill>
                  <a:schemeClr val="dk2"/>
                </a:solidFill>
                <a:latin typeface="Montserrat"/>
                <a:ea typeface="Montserrat"/>
                <a:cs typeface="Montserrat"/>
                <a:sym typeface="Montserrat"/>
              </a:rPr>
              <a:t>, a diferencia de los </a:t>
            </a:r>
            <a:r>
              <a:rPr b="1" i="0" lang="es" sz="1650" u="none" cap="none" strike="noStrike">
                <a:solidFill>
                  <a:schemeClr val="dk2"/>
                </a:solidFill>
                <a:latin typeface="Montserrat"/>
                <a:ea typeface="Montserrat"/>
                <a:cs typeface="Montserrat"/>
                <a:sym typeface="Montserrat"/>
              </a:rPr>
              <a:t>atributos de instancia</a:t>
            </a:r>
            <a:r>
              <a:rPr b="0" i="0" lang="es" sz="1650" u="none" cap="none" strike="noStrike">
                <a:solidFill>
                  <a:schemeClr val="dk2"/>
                </a:solidFill>
                <a:latin typeface="Montserrat"/>
                <a:ea typeface="Montserrat"/>
                <a:cs typeface="Montserrat"/>
                <a:sym typeface="Montserrat"/>
              </a:rPr>
              <a:t>, son compartidos por todos los objetos de dicha clase. Los atributos de clase se definen dentro de la clase pero fuera de sus métodos:</a:t>
            </a:r>
            <a:endParaRPr b="0" i="0" sz="1682" u="none" cap="none" strike="noStrike">
              <a:solidFill>
                <a:srgbClr val="595959"/>
              </a:solidFill>
              <a:latin typeface="Montserrat"/>
              <a:ea typeface="Montserrat"/>
              <a:cs typeface="Montserrat"/>
              <a:sym typeface="Montserrat"/>
            </a:endParaRPr>
          </a:p>
        </p:txBody>
      </p:sp>
      <p:sp>
        <p:nvSpPr>
          <p:cNvPr id="254" name="Google Shape;254;p12"/>
          <p:cNvSpPr/>
          <p:nvPr/>
        </p:nvSpPr>
        <p:spPr>
          <a:xfrm>
            <a:off x="432023" y="2229375"/>
            <a:ext cx="2922600" cy="228900"/>
          </a:xfrm>
          <a:prstGeom prst="rect">
            <a:avLst/>
          </a:prstGeom>
          <a:solidFill>
            <a:srgbClr val="FFE66D"/>
          </a:solidFill>
          <a:ln cap="flat" cmpd="sng" w="9525">
            <a:solidFill>
              <a:schemeClr val="dk2"/>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Clr>
                <a:schemeClr val="dk1"/>
              </a:buClr>
              <a:buSzPts val="1100"/>
              <a:buFont typeface="Arial"/>
              <a:buNone/>
            </a:pPr>
            <a:r>
              <a:rPr b="0" i="0" lang="es" sz="1400" u="none" cap="none" strike="noStrike">
                <a:solidFill>
                  <a:schemeClr val="dk2"/>
                </a:solidFill>
                <a:latin typeface="Montserrat"/>
                <a:ea typeface="Montserrat"/>
                <a:cs typeface="Montserrat"/>
                <a:sym typeface="Montserrat"/>
              </a:rPr>
              <a:t>Programa principal</a:t>
            </a:r>
            <a:endParaRPr b="0" i="0" sz="1400" u="none" cap="none" strike="noStrike">
              <a:solidFill>
                <a:schemeClr val="dk2"/>
              </a:solidFill>
              <a:latin typeface="Montserrat"/>
              <a:ea typeface="Montserrat"/>
              <a:cs typeface="Montserrat"/>
              <a:sym typeface="Montserrat"/>
            </a:endParaRPr>
          </a:p>
        </p:txBody>
      </p:sp>
      <p:sp>
        <p:nvSpPr>
          <p:cNvPr id="255" name="Google Shape;255;p12"/>
          <p:cNvSpPr/>
          <p:nvPr/>
        </p:nvSpPr>
        <p:spPr>
          <a:xfrm>
            <a:off x="432033" y="2458275"/>
            <a:ext cx="2922600" cy="2119500"/>
          </a:xfrm>
          <a:prstGeom prst="rect">
            <a:avLst/>
          </a:prstGeom>
          <a:solidFill>
            <a:srgbClr val="23262E"/>
          </a:solid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chemeClr val="dk1"/>
              </a:buClr>
              <a:buSzPts val="1100"/>
              <a:buFont typeface="Arial"/>
              <a:buNone/>
            </a:pPr>
            <a:r>
              <a:rPr b="0" i="0" lang="es" sz="1100" u="none" cap="none" strike="noStrike">
                <a:solidFill>
                  <a:srgbClr val="C74DED"/>
                </a:solidFill>
                <a:highlight>
                  <a:srgbClr val="23262E"/>
                </a:highlight>
                <a:latin typeface="Consolas"/>
                <a:ea typeface="Consolas"/>
                <a:cs typeface="Consolas"/>
                <a:sym typeface="Consolas"/>
              </a:rPr>
              <a:t>class</a:t>
            </a:r>
            <a:r>
              <a:rPr b="0" i="0" lang="es" sz="1100" u="none" cap="none" strike="noStrike">
                <a:solidFill>
                  <a:srgbClr val="D5CED9"/>
                </a:solidFill>
                <a:highlight>
                  <a:srgbClr val="23262E"/>
                </a:highlight>
                <a:latin typeface="Consolas"/>
                <a:ea typeface="Consolas"/>
                <a:cs typeface="Consolas"/>
                <a:sym typeface="Consolas"/>
              </a:rPr>
              <a:t> </a:t>
            </a:r>
            <a:r>
              <a:rPr b="0" i="0" lang="es" sz="1100" u="none" cap="none" strike="noStrike">
                <a:solidFill>
                  <a:srgbClr val="FFE66D"/>
                </a:solidFill>
                <a:highlight>
                  <a:srgbClr val="23262E"/>
                </a:highlight>
                <a:latin typeface="Consolas"/>
                <a:ea typeface="Consolas"/>
                <a:cs typeface="Consolas"/>
                <a:sym typeface="Consolas"/>
              </a:rPr>
              <a:t>Persona</a:t>
            </a:r>
            <a:r>
              <a:rPr b="0" i="0" lang="es" sz="1100" u="none" cap="none" strike="noStrike">
                <a:solidFill>
                  <a:srgbClr val="D5CED9"/>
                </a:solidFill>
                <a:highlight>
                  <a:srgbClr val="23262E"/>
                </a:highlight>
                <a:latin typeface="Consolas"/>
                <a:ea typeface="Consolas"/>
                <a:cs typeface="Consolas"/>
                <a:sym typeface="Consolas"/>
              </a:rPr>
              <a:t>:</a:t>
            </a:r>
            <a:endParaRPr b="0" i="0" sz="11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100" u="none" cap="none" strike="noStrike">
                <a:solidFill>
                  <a:srgbClr val="D5CED9"/>
                </a:solidFill>
                <a:highlight>
                  <a:srgbClr val="23262E"/>
                </a:highlight>
                <a:latin typeface="Consolas"/>
                <a:ea typeface="Consolas"/>
                <a:cs typeface="Consolas"/>
                <a:sym typeface="Consolas"/>
              </a:rPr>
              <a:t>   variable</a:t>
            </a:r>
            <a:r>
              <a:rPr b="0" i="0" lang="es" sz="1100" u="none" cap="none" strike="noStrike">
                <a:solidFill>
                  <a:srgbClr val="EE5D43"/>
                </a:solidFill>
                <a:highlight>
                  <a:srgbClr val="23262E"/>
                </a:highlight>
                <a:latin typeface="Consolas"/>
                <a:ea typeface="Consolas"/>
                <a:cs typeface="Consolas"/>
                <a:sym typeface="Consolas"/>
              </a:rPr>
              <a:t>=</a:t>
            </a:r>
            <a:r>
              <a:rPr b="0" i="0" lang="es" sz="1100" u="none" cap="none" strike="noStrike">
                <a:solidFill>
                  <a:srgbClr val="F39C12"/>
                </a:solidFill>
                <a:highlight>
                  <a:srgbClr val="23262E"/>
                </a:highlight>
                <a:latin typeface="Consolas"/>
                <a:ea typeface="Consolas"/>
                <a:cs typeface="Consolas"/>
                <a:sym typeface="Consolas"/>
              </a:rPr>
              <a:t>20</a:t>
            </a:r>
            <a:r>
              <a:rPr b="0" i="0" lang="es" sz="1100" u="none" cap="none" strike="noStrike">
                <a:solidFill>
                  <a:srgbClr val="D5CED9"/>
                </a:solidFill>
                <a:highlight>
                  <a:srgbClr val="23262E"/>
                </a:highlight>
                <a:latin typeface="Consolas"/>
                <a:ea typeface="Consolas"/>
                <a:cs typeface="Consolas"/>
                <a:sym typeface="Consolas"/>
              </a:rPr>
              <a:t> </a:t>
            </a:r>
            <a:r>
              <a:rPr b="0" i="0" lang="es" sz="1100" u="none" cap="none" strike="noStrike">
                <a:solidFill>
                  <a:srgbClr val="5F6167"/>
                </a:solidFill>
                <a:highlight>
                  <a:srgbClr val="23262E"/>
                </a:highlight>
                <a:latin typeface="Consolas"/>
                <a:ea typeface="Consolas"/>
                <a:cs typeface="Consolas"/>
                <a:sym typeface="Consolas"/>
              </a:rPr>
              <a:t># Atributo de clase</a:t>
            </a:r>
            <a:endParaRPr b="0" i="0" sz="1100" u="none" cap="none" strike="noStrike">
              <a:solidFill>
                <a:srgbClr val="5F6167"/>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100" u="none" cap="none" strike="noStrike">
                <a:solidFill>
                  <a:srgbClr val="D5CED9"/>
                </a:solidFill>
                <a:highlight>
                  <a:srgbClr val="23262E"/>
                </a:highlight>
                <a:latin typeface="Consolas"/>
                <a:ea typeface="Consolas"/>
                <a:cs typeface="Consolas"/>
                <a:sym typeface="Consolas"/>
              </a:rPr>
              <a:t>   </a:t>
            </a:r>
            <a:r>
              <a:rPr b="0" i="0" lang="es" sz="1100" u="none" cap="none" strike="noStrike">
                <a:solidFill>
                  <a:srgbClr val="C74DED"/>
                </a:solidFill>
                <a:highlight>
                  <a:srgbClr val="23262E"/>
                </a:highlight>
                <a:latin typeface="Consolas"/>
                <a:ea typeface="Consolas"/>
                <a:cs typeface="Consolas"/>
                <a:sym typeface="Consolas"/>
              </a:rPr>
              <a:t>def</a:t>
            </a:r>
            <a:r>
              <a:rPr b="0" i="0" lang="es" sz="1100" u="none" cap="none" strike="noStrike">
                <a:solidFill>
                  <a:srgbClr val="D5CED9"/>
                </a:solidFill>
                <a:highlight>
                  <a:srgbClr val="23262E"/>
                </a:highlight>
                <a:latin typeface="Consolas"/>
                <a:ea typeface="Consolas"/>
                <a:cs typeface="Consolas"/>
                <a:sym typeface="Consolas"/>
              </a:rPr>
              <a:t> </a:t>
            </a:r>
            <a:r>
              <a:rPr b="0" i="0" lang="es" sz="1100" u="none" cap="none" strike="noStrike">
                <a:solidFill>
                  <a:srgbClr val="EE5D43"/>
                </a:solidFill>
                <a:highlight>
                  <a:srgbClr val="23262E"/>
                </a:highlight>
                <a:latin typeface="Consolas"/>
                <a:ea typeface="Consolas"/>
                <a:cs typeface="Consolas"/>
                <a:sym typeface="Consolas"/>
              </a:rPr>
              <a:t>__init__</a:t>
            </a:r>
            <a:r>
              <a:rPr b="0" i="0" lang="es" sz="1100" u="none" cap="none" strike="noStrike">
                <a:solidFill>
                  <a:srgbClr val="D5CED9"/>
                </a:solidFill>
                <a:highlight>
                  <a:srgbClr val="23262E"/>
                </a:highlight>
                <a:latin typeface="Consolas"/>
                <a:ea typeface="Consolas"/>
                <a:cs typeface="Consolas"/>
                <a:sym typeface="Consolas"/>
              </a:rPr>
              <a:t>(</a:t>
            </a:r>
            <a:r>
              <a:rPr b="0" i="0" lang="es" sz="1100" u="none" cap="none" strike="noStrike">
                <a:solidFill>
                  <a:srgbClr val="00E8C6"/>
                </a:solidFill>
                <a:highlight>
                  <a:srgbClr val="23262E"/>
                </a:highlight>
                <a:latin typeface="Consolas"/>
                <a:ea typeface="Consolas"/>
                <a:cs typeface="Consolas"/>
                <a:sym typeface="Consolas"/>
              </a:rPr>
              <a:t>self</a:t>
            </a:r>
            <a:r>
              <a:rPr b="0" i="0" lang="es" sz="1100" u="none" cap="none" strike="noStrike">
                <a:solidFill>
                  <a:srgbClr val="D5CED9"/>
                </a:solidFill>
                <a:highlight>
                  <a:srgbClr val="23262E"/>
                </a:highlight>
                <a:latin typeface="Consolas"/>
                <a:ea typeface="Consolas"/>
                <a:cs typeface="Consolas"/>
                <a:sym typeface="Consolas"/>
              </a:rPr>
              <a:t>, </a:t>
            </a:r>
            <a:r>
              <a:rPr b="0" i="0" lang="es" sz="1100" u="none" cap="none" strike="noStrike">
                <a:solidFill>
                  <a:srgbClr val="00E8C6"/>
                </a:solidFill>
                <a:highlight>
                  <a:srgbClr val="23262E"/>
                </a:highlight>
                <a:latin typeface="Consolas"/>
                <a:ea typeface="Consolas"/>
                <a:cs typeface="Consolas"/>
                <a:sym typeface="Consolas"/>
              </a:rPr>
              <a:t>nombre</a:t>
            </a:r>
            <a:r>
              <a:rPr b="0" i="0" lang="es" sz="1100" u="none" cap="none" strike="noStrike">
                <a:solidFill>
                  <a:srgbClr val="D5CED9"/>
                </a:solidFill>
                <a:highlight>
                  <a:srgbClr val="23262E"/>
                </a:highlight>
                <a:latin typeface="Consolas"/>
                <a:ea typeface="Consolas"/>
                <a:cs typeface="Consolas"/>
                <a:sym typeface="Consolas"/>
              </a:rPr>
              <a:t>):</a:t>
            </a:r>
            <a:endParaRPr b="0" i="0" sz="11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100" u="none" cap="none" strike="noStrike">
                <a:solidFill>
                  <a:srgbClr val="D5CED9"/>
                </a:solidFill>
                <a:highlight>
                  <a:srgbClr val="23262E"/>
                </a:highlight>
                <a:latin typeface="Consolas"/>
                <a:ea typeface="Consolas"/>
                <a:cs typeface="Consolas"/>
                <a:sym typeface="Consolas"/>
              </a:rPr>
              <a:t>       </a:t>
            </a:r>
            <a:r>
              <a:rPr b="0" i="0" lang="es" sz="1100" u="none" cap="none" strike="noStrike">
                <a:solidFill>
                  <a:srgbClr val="FF00AA"/>
                </a:solidFill>
                <a:highlight>
                  <a:srgbClr val="23262E"/>
                </a:highlight>
                <a:latin typeface="Consolas"/>
                <a:ea typeface="Consolas"/>
                <a:cs typeface="Consolas"/>
                <a:sym typeface="Consolas"/>
              </a:rPr>
              <a:t>self</a:t>
            </a:r>
            <a:r>
              <a:rPr b="0" i="0" lang="es" sz="1100" u="none" cap="none" strike="noStrike">
                <a:solidFill>
                  <a:srgbClr val="D5CED9"/>
                </a:solidFill>
                <a:highlight>
                  <a:srgbClr val="23262E"/>
                </a:highlight>
                <a:latin typeface="Consolas"/>
                <a:ea typeface="Consolas"/>
                <a:cs typeface="Consolas"/>
                <a:sym typeface="Consolas"/>
              </a:rPr>
              <a:t>.nombre</a:t>
            </a:r>
            <a:r>
              <a:rPr b="0" i="0" lang="es" sz="1100" u="none" cap="none" strike="noStrike">
                <a:solidFill>
                  <a:srgbClr val="EE5D43"/>
                </a:solidFill>
                <a:highlight>
                  <a:srgbClr val="23262E"/>
                </a:highlight>
                <a:latin typeface="Consolas"/>
                <a:ea typeface="Consolas"/>
                <a:cs typeface="Consolas"/>
                <a:sym typeface="Consolas"/>
              </a:rPr>
              <a:t>=</a:t>
            </a:r>
            <a:r>
              <a:rPr b="0" i="0" lang="es" sz="1100" u="none" cap="none" strike="noStrike">
                <a:solidFill>
                  <a:srgbClr val="D5CED9"/>
                </a:solidFill>
                <a:highlight>
                  <a:srgbClr val="23262E"/>
                </a:highlight>
                <a:latin typeface="Consolas"/>
                <a:ea typeface="Consolas"/>
                <a:cs typeface="Consolas"/>
                <a:sym typeface="Consolas"/>
              </a:rPr>
              <a:t>nombre</a:t>
            </a:r>
            <a:endParaRPr b="0" i="0" sz="11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t/>
            </a:r>
            <a:endParaRPr b="0" i="0" sz="11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100" u="none" cap="none" strike="noStrike">
                <a:solidFill>
                  <a:srgbClr val="D5CED9"/>
                </a:solidFill>
                <a:highlight>
                  <a:srgbClr val="23262E"/>
                </a:highlight>
                <a:latin typeface="Consolas"/>
                <a:ea typeface="Consolas"/>
                <a:cs typeface="Consolas"/>
                <a:sym typeface="Consolas"/>
              </a:rPr>
              <a:t>p1 </a:t>
            </a:r>
            <a:r>
              <a:rPr b="0" i="0" lang="es" sz="1100" u="none" cap="none" strike="noStrike">
                <a:solidFill>
                  <a:srgbClr val="EE5D43"/>
                </a:solidFill>
                <a:highlight>
                  <a:srgbClr val="23262E"/>
                </a:highlight>
                <a:latin typeface="Consolas"/>
                <a:ea typeface="Consolas"/>
                <a:cs typeface="Consolas"/>
                <a:sym typeface="Consolas"/>
              </a:rPr>
              <a:t>=</a:t>
            </a:r>
            <a:r>
              <a:rPr b="0" i="0" lang="es" sz="1100" u="none" cap="none" strike="noStrike">
                <a:solidFill>
                  <a:srgbClr val="D5CED9"/>
                </a:solidFill>
                <a:highlight>
                  <a:srgbClr val="23262E"/>
                </a:highlight>
                <a:latin typeface="Consolas"/>
                <a:ea typeface="Consolas"/>
                <a:cs typeface="Consolas"/>
                <a:sym typeface="Consolas"/>
              </a:rPr>
              <a:t> </a:t>
            </a:r>
            <a:r>
              <a:rPr b="0" i="0" lang="es" sz="1100" u="none" cap="none" strike="noStrike">
                <a:solidFill>
                  <a:srgbClr val="FFE66D"/>
                </a:solidFill>
                <a:highlight>
                  <a:srgbClr val="23262E"/>
                </a:highlight>
                <a:latin typeface="Consolas"/>
                <a:ea typeface="Consolas"/>
                <a:cs typeface="Consolas"/>
                <a:sym typeface="Consolas"/>
              </a:rPr>
              <a:t>Persona</a:t>
            </a:r>
            <a:r>
              <a:rPr b="0" i="0" lang="es" sz="1100" u="none" cap="none" strike="noStrike">
                <a:solidFill>
                  <a:srgbClr val="D5CED9"/>
                </a:solidFill>
                <a:highlight>
                  <a:srgbClr val="23262E"/>
                </a:highlight>
                <a:latin typeface="Consolas"/>
                <a:ea typeface="Consolas"/>
                <a:cs typeface="Consolas"/>
                <a:sym typeface="Consolas"/>
              </a:rPr>
              <a:t>(</a:t>
            </a:r>
            <a:r>
              <a:rPr b="0" i="0" lang="es" sz="1100" u="none" cap="none" strike="noStrike">
                <a:solidFill>
                  <a:srgbClr val="96E072"/>
                </a:solidFill>
                <a:highlight>
                  <a:srgbClr val="23262E"/>
                </a:highlight>
                <a:latin typeface="Consolas"/>
                <a:ea typeface="Consolas"/>
                <a:cs typeface="Consolas"/>
                <a:sym typeface="Consolas"/>
              </a:rPr>
              <a:t>"Aldo"</a:t>
            </a:r>
            <a:r>
              <a:rPr b="0" i="0" lang="es" sz="1100" u="none" cap="none" strike="noStrike">
                <a:solidFill>
                  <a:srgbClr val="D5CED9"/>
                </a:solidFill>
                <a:highlight>
                  <a:srgbClr val="23262E"/>
                </a:highlight>
                <a:latin typeface="Consolas"/>
                <a:ea typeface="Consolas"/>
                <a:cs typeface="Consolas"/>
                <a:sym typeface="Consolas"/>
              </a:rPr>
              <a:t>)</a:t>
            </a:r>
            <a:endParaRPr b="0" i="0" sz="11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100" u="none" cap="none" strike="noStrike">
                <a:solidFill>
                  <a:srgbClr val="D5CED9"/>
                </a:solidFill>
                <a:highlight>
                  <a:srgbClr val="23262E"/>
                </a:highlight>
                <a:latin typeface="Consolas"/>
                <a:ea typeface="Consolas"/>
                <a:cs typeface="Consolas"/>
                <a:sym typeface="Consolas"/>
              </a:rPr>
              <a:t>p2 </a:t>
            </a:r>
            <a:r>
              <a:rPr b="0" i="0" lang="es" sz="1100" u="none" cap="none" strike="noStrike">
                <a:solidFill>
                  <a:srgbClr val="EE5D43"/>
                </a:solidFill>
                <a:highlight>
                  <a:srgbClr val="23262E"/>
                </a:highlight>
                <a:latin typeface="Consolas"/>
                <a:ea typeface="Consolas"/>
                <a:cs typeface="Consolas"/>
                <a:sym typeface="Consolas"/>
              </a:rPr>
              <a:t>=</a:t>
            </a:r>
            <a:r>
              <a:rPr b="0" i="0" lang="es" sz="1100" u="none" cap="none" strike="noStrike">
                <a:solidFill>
                  <a:srgbClr val="D5CED9"/>
                </a:solidFill>
                <a:highlight>
                  <a:srgbClr val="23262E"/>
                </a:highlight>
                <a:latin typeface="Consolas"/>
                <a:ea typeface="Consolas"/>
                <a:cs typeface="Consolas"/>
                <a:sym typeface="Consolas"/>
              </a:rPr>
              <a:t> </a:t>
            </a:r>
            <a:r>
              <a:rPr b="0" i="0" lang="es" sz="1100" u="none" cap="none" strike="noStrike">
                <a:solidFill>
                  <a:srgbClr val="FFE66D"/>
                </a:solidFill>
                <a:highlight>
                  <a:srgbClr val="23262E"/>
                </a:highlight>
                <a:latin typeface="Consolas"/>
                <a:ea typeface="Consolas"/>
                <a:cs typeface="Consolas"/>
                <a:sym typeface="Consolas"/>
              </a:rPr>
              <a:t>Persona</a:t>
            </a:r>
            <a:r>
              <a:rPr b="0" i="0" lang="es" sz="1100" u="none" cap="none" strike="noStrike">
                <a:solidFill>
                  <a:srgbClr val="D5CED9"/>
                </a:solidFill>
                <a:highlight>
                  <a:srgbClr val="23262E"/>
                </a:highlight>
                <a:latin typeface="Consolas"/>
                <a:ea typeface="Consolas"/>
                <a:cs typeface="Consolas"/>
                <a:sym typeface="Consolas"/>
              </a:rPr>
              <a:t>(</a:t>
            </a:r>
            <a:r>
              <a:rPr b="0" i="0" lang="es" sz="1100" u="none" cap="none" strike="noStrike">
                <a:solidFill>
                  <a:srgbClr val="96E072"/>
                </a:solidFill>
                <a:highlight>
                  <a:srgbClr val="23262E"/>
                </a:highlight>
                <a:latin typeface="Consolas"/>
                <a:ea typeface="Consolas"/>
                <a:cs typeface="Consolas"/>
                <a:sym typeface="Consolas"/>
              </a:rPr>
              <a:t>"Berta"</a:t>
            </a:r>
            <a:r>
              <a:rPr b="0" i="0" lang="es" sz="1100" u="none" cap="none" strike="noStrike">
                <a:solidFill>
                  <a:srgbClr val="D5CED9"/>
                </a:solidFill>
                <a:highlight>
                  <a:srgbClr val="23262E"/>
                </a:highlight>
                <a:latin typeface="Consolas"/>
                <a:ea typeface="Consolas"/>
                <a:cs typeface="Consolas"/>
                <a:sym typeface="Consolas"/>
              </a:rPr>
              <a:t>)</a:t>
            </a:r>
            <a:endParaRPr b="0" i="0" sz="11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100" u="none" cap="none" strike="noStrike">
                <a:solidFill>
                  <a:srgbClr val="FFE66D"/>
                </a:solidFill>
                <a:highlight>
                  <a:srgbClr val="23262E"/>
                </a:highlight>
                <a:latin typeface="Consolas"/>
                <a:ea typeface="Consolas"/>
                <a:cs typeface="Consolas"/>
                <a:sym typeface="Consolas"/>
              </a:rPr>
              <a:t>print</a:t>
            </a:r>
            <a:r>
              <a:rPr b="0" i="0" lang="es" sz="1100" u="none" cap="none" strike="noStrike">
                <a:solidFill>
                  <a:srgbClr val="D5CED9"/>
                </a:solidFill>
                <a:highlight>
                  <a:srgbClr val="23262E"/>
                </a:highlight>
                <a:latin typeface="Consolas"/>
                <a:ea typeface="Consolas"/>
                <a:cs typeface="Consolas"/>
                <a:sym typeface="Consolas"/>
              </a:rPr>
              <a:t>(</a:t>
            </a:r>
            <a:r>
              <a:rPr b="0" i="0" lang="es" sz="1100" u="none" cap="none" strike="noStrike">
                <a:solidFill>
                  <a:srgbClr val="96E072"/>
                </a:solidFill>
                <a:highlight>
                  <a:srgbClr val="23262E"/>
                </a:highlight>
                <a:latin typeface="Consolas"/>
                <a:ea typeface="Consolas"/>
                <a:cs typeface="Consolas"/>
                <a:sym typeface="Consolas"/>
              </a:rPr>
              <a:t>"Valor en p1:"</a:t>
            </a:r>
            <a:r>
              <a:rPr b="0" i="0" lang="es" sz="1100" u="none" cap="none" strike="noStrike">
                <a:solidFill>
                  <a:srgbClr val="D5CED9"/>
                </a:solidFill>
                <a:highlight>
                  <a:srgbClr val="23262E"/>
                </a:highlight>
                <a:latin typeface="Consolas"/>
                <a:ea typeface="Consolas"/>
                <a:cs typeface="Consolas"/>
                <a:sym typeface="Consolas"/>
              </a:rPr>
              <a:t>,p1.variable)</a:t>
            </a:r>
            <a:endParaRPr b="0" i="0" sz="11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100" u="none" cap="none" strike="noStrike">
                <a:solidFill>
                  <a:srgbClr val="FFE66D"/>
                </a:solidFill>
                <a:highlight>
                  <a:srgbClr val="23262E"/>
                </a:highlight>
                <a:latin typeface="Consolas"/>
                <a:ea typeface="Consolas"/>
                <a:cs typeface="Consolas"/>
                <a:sym typeface="Consolas"/>
              </a:rPr>
              <a:t>print</a:t>
            </a:r>
            <a:r>
              <a:rPr b="0" i="0" lang="es" sz="1100" u="none" cap="none" strike="noStrike">
                <a:solidFill>
                  <a:srgbClr val="D5CED9"/>
                </a:solidFill>
                <a:highlight>
                  <a:srgbClr val="23262E"/>
                </a:highlight>
                <a:latin typeface="Consolas"/>
                <a:ea typeface="Consolas"/>
                <a:cs typeface="Consolas"/>
                <a:sym typeface="Consolas"/>
              </a:rPr>
              <a:t>(</a:t>
            </a:r>
            <a:r>
              <a:rPr b="0" i="0" lang="es" sz="1100" u="none" cap="none" strike="noStrike">
                <a:solidFill>
                  <a:srgbClr val="96E072"/>
                </a:solidFill>
                <a:highlight>
                  <a:srgbClr val="23262E"/>
                </a:highlight>
                <a:latin typeface="Consolas"/>
                <a:ea typeface="Consolas"/>
                <a:cs typeface="Consolas"/>
                <a:sym typeface="Consolas"/>
              </a:rPr>
              <a:t>"Valor en p2:"</a:t>
            </a:r>
            <a:r>
              <a:rPr b="0" i="0" lang="es" sz="1100" u="none" cap="none" strike="noStrike">
                <a:solidFill>
                  <a:srgbClr val="D5CED9"/>
                </a:solidFill>
                <a:highlight>
                  <a:srgbClr val="23262E"/>
                </a:highlight>
                <a:latin typeface="Consolas"/>
                <a:ea typeface="Consolas"/>
                <a:cs typeface="Consolas"/>
                <a:sym typeface="Consolas"/>
              </a:rPr>
              <a:t>,p2.variable)</a:t>
            </a:r>
            <a:endParaRPr b="0" i="0" sz="11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100" u="none" cap="none" strike="noStrike">
                <a:solidFill>
                  <a:srgbClr val="D5CED9"/>
                </a:solidFill>
                <a:highlight>
                  <a:srgbClr val="23262E"/>
                </a:highlight>
                <a:latin typeface="Consolas"/>
                <a:ea typeface="Consolas"/>
                <a:cs typeface="Consolas"/>
                <a:sym typeface="Consolas"/>
              </a:rPr>
              <a:t>p1.variable </a:t>
            </a:r>
            <a:r>
              <a:rPr b="0" i="0" lang="es" sz="1100" u="none" cap="none" strike="noStrike">
                <a:solidFill>
                  <a:srgbClr val="EE5D43"/>
                </a:solidFill>
                <a:highlight>
                  <a:srgbClr val="23262E"/>
                </a:highlight>
                <a:latin typeface="Consolas"/>
                <a:ea typeface="Consolas"/>
                <a:cs typeface="Consolas"/>
                <a:sym typeface="Consolas"/>
              </a:rPr>
              <a:t>=</a:t>
            </a:r>
            <a:r>
              <a:rPr b="0" i="0" lang="es" sz="1100" u="none" cap="none" strike="noStrike">
                <a:solidFill>
                  <a:srgbClr val="D5CED9"/>
                </a:solidFill>
                <a:highlight>
                  <a:srgbClr val="23262E"/>
                </a:highlight>
                <a:latin typeface="Consolas"/>
                <a:ea typeface="Consolas"/>
                <a:cs typeface="Consolas"/>
                <a:sym typeface="Consolas"/>
              </a:rPr>
              <a:t> </a:t>
            </a:r>
            <a:r>
              <a:rPr b="0" i="0" lang="es" sz="1100" u="none" cap="none" strike="noStrike">
                <a:solidFill>
                  <a:srgbClr val="F39C12"/>
                </a:solidFill>
                <a:highlight>
                  <a:srgbClr val="23262E"/>
                </a:highlight>
                <a:latin typeface="Consolas"/>
                <a:ea typeface="Consolas"/>
                <a:cs typeface="Consolas"/>
                <a:sym typeface="Consolas"/>
              </a:rPr>
              <a:t>30</a:t>
            </a:r>
            <a:endParaRPr b="0" i="0" sz="1100" u="none" cap="none" strike="noStrike">
              <a:solidFill>
                <a:srgbClr val="F39C12"/>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100" u="none" cap="none" strike="noStrike">
                <a:solidFill>
                  <a:srgbClr val="FFE66D"/>
                </a:solidFill>
                <a:highlight>
                  <a:srgbClr val="23262E"/>
                </a:highlight>
                <a:latin typeface="Consolas"/>
                <a:ea typeface="Consolas"/>
                <a:cs typeface="Consolas"/>
                <a:sym typeface="Consolas"/>
              </a:rPr>
              <a:t>print</a:t>
            </a:r>
            <a:r>
              <a:rPr b="0" i="0" lang="es" sz="1100" u="none" cap="none" strike="noStrike">
                <a:solidFill>
                  <a:srgbClr val="D5CED9"/>
                </a:solidFill>
                <a:highlight>
                  <a:srgbClr val="23262E"/>
                </a:highlight>
                <a:latin typeface="Consolas"/>
                <a:ea typeface="Consolas"/>
                <a:cs typeface="Consolas"/>
                <a:sym typeface="Consolas"/>
              </a:rPr>
              <a:t>(</a:t>
            </a:r>
            <a:r>
              <a:rPr b="0" i="0" lang="es" sz="1100" u="none" cap="none" strike="noStrike">
                <a:solidFill>
                  <a:srgbClr val="96E072"/>
                </a:solidFill>
                <a:highlight>
                  <a:srgbClr val="23262E"/>
                </a:highlight>
                <a:latin typeface="Consolas"/>
                <a:ea typeface="Consolas"/>
                <a:cs typeface="Consolas"/>
                <a:sym typeface="Consolas"/>
              </a:rPr>
              <a:t>"Valor en p1:"</a:t>
            </a:r>
            <a:r>
              <a:rPr b="0" i="0" lang="es" sz="1100" u="none" cap="none" strike="noStrike">
                <a:solidFill>
                  <a:srgbClr val="D5CED9"/>
                </a:solidFill>
                <a:highlight>
                  <a:srgbClr val="23262E"/>
                </a:highlight>
                <a:latin typeface="Consolas"/>
                <a:ea typeface="Consolas"/>
                <a:cs typeface="Consolas"/>
                <a:sym typeface="Consolas"/>
              </a:rPr>
              <a:t>,p1.variable)</a:t>
            </a:r>
            <a:endParaRPr b="0" i="0" sz="11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100" u="none" cap="none" strike="noStrike">
                <a:solidFill>
                  <a:srgbClr val="FFE66D"/>
                </a:solidFill>
                <a:highlight>
                  <a:srgbClr val="23262E"/>
                </a:highlight>
                <a:latin typeface="Consolas"/>
                <a:ea typeface="Consolas"/>
                <a:cs typeface="Consolas"/>
                <a:sym typeface="Consolas"/>
              </a:rPr>
              <a:t>print</a:t>
            </a:r>
            <a:r>
              <a:rPr b="0" i="0" lang="es" sz="1100" u="none" cap="none" strike="noStrike">
                <a:solidFill>
                  <a:srgbClr val="D5CED9"/>
                </a:solidFill>
                <a:highlight>
                  <a:srgbClr val="23262E"/>
                </a:highlight>
                <a:latin typeface="Consolas"/>
                <a:ea typeface="Consolas"/>
                <a:cs typeface="Consolas"/>
                <a:sym typeface="Consolas"/>
              </a:rPr>
              <a:t>(</a:t>
            </a:r>
            <a:r>
              <a:rPr b="0" i="0" lang="es" sz="1100" u="none" cap="none" strike="noStrike">
                <a:solidFill>
                  <a:srgbClr val="96E072"/>
                </a:solidFill>
                <a:highlight>
                  <a:srgbClr val="23262E"/>
                </a:highlight>
                <a:latin typeface="Consolas"/>
                <a:ea typeface="Consolas"/>
                <a:cs typeface="Consolas"/>
                <a:sym typeface="Consolas"/>
              </a:rPr>
              <a:t>"Valor en p2:"</a:t>
            </a:r>
            <a:r>
              <a:rPr b="0" i="0" lang="es" sz="1100" u="none" cap="none" strike="noStrike">
                <a:solidFill>
                  <a:srgbClr val="D5CED9"/>
                </a:solidFill>
                <a:highlight>
                  <a:srgbClr val="23262E"/>
                </a:highlight>
                <a:latin typeface="Consolas"/>
                <a:ea typeface="Consolas"/>
                <a:cs typeface="Consolas"/>
                <a:sym typeface="Consolas"/>
              </a:rPr>
              <a:t>,p2.variable)</a:t>
            </a:r>
            <a:endParaRPr b="0" i="0" sz="11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t/>
            </a:r>
            <a:endParaRPr b="0" i="0" sz="1100" u="none" cap="none" strike="noStrike">
              <a:solidFill>
                <a:srgbClr val="C74DED"/>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t/>
            </a:r>
            <a:endParaRPr b="0" i="0" sz="1200" u="none" cap="none" strike="noStrike">
              <a:solidFill>
                <a:srgbClr val="C74DED"/>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t/>
            </a:r>
            <a:endParaRPr b="0" i="0" sz="1200" u="none" cap="none" strike="noStrike">
              <a:solidFill>
                <a:srgbClr val="5F6167"/>
              </a:solidFill>
              <a:highlight>
                <a:srgbClr val="23262E"/>
              </a:highlight>
              <a:latin typeface="Consolas"/>
              <a:ea typeface="Consolas"/>
              <a:cs typeface="Consolas"/>
              <a:sym typeface="Consolas"/>
            </a:endParaRPr>
          </a:p>
        </p:txBody>
      </p:sp>
      <p:sp>
        <p:nvSpPr>
          <p:cNvPr id="256" name="Google Shape;256;p12"/>
          <p:cNvSpPr/>
          <p:nvPr/>
        </p:nvSpPr>
        <p:spPr>
          <a:xfrm>
            <a:off x="3503198" y="2458275"/>
            <a:ext cx="1518300" cy="2119500"/>
          </a:xfrm>
          <a:prstGeom prst="rect">
            <a:avLst/>
          </a:prstGeom>
          <a:solidFill>
            <a:srgbClr val="23262E"/>
          </a:solid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chemeClr val="dk1"/>
              </a:buClr>
              <a:buSzPts val="1100"/>
              <a:buFont typeface="Arial"/>
              <a:buNone/>
            </a:pPr>
            <a:r>
              <a:t/>
            </a:r>
            <a:endParaRPr b="0" i="0" sz="1200" u="none" cap="none" strike="noStrike">
              <a:solidFill>
                <a:schemeClr val="lt2"/>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t/>
            </a:r>
            <a:endParaRPr b="0" i="0" sz="1200" u="none" cap="none" strike="noStrike">
              <a:solidFill>
                <a:schemeClr val="lt2"/>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t/>
            </a:r>
            <a:endParaRPr b="0" i="0" sz="1200" u="none" cap="none" strike="noStrike">
              <a:solidFill>
                <a:schemeClr val="lt2"/>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t/>
            </a:r>
            <a:endParaRPr b="0" i="0" sz="1200" u="none" cap="none" strike="noStrike">
              <a:solidFill>
                <a:schemeClr val="lt2"/>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t/>
            </a:r>
            <a:endParaRPr b="0" i="0" sz="1200" u="none" cap="none" strike="noStrike">
              <a:solidFill>
                <a:schemeClr val="lt2"/>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t/>
            </a:r>
            <a:endParaRPr b="0" i="0" sz="1200" u="none" cap="none" strike="noStrike">
              <a:solidFill>
                <a:schemeClr val="lt2"/>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chemeClr val="lt2"/>
                </a:solidFill>
                <a:highlight>
                  <a:srgbClr val="23262E"/>
                </a:highlight>
                <a:latin typeface="Consolas"/>
                <a:ea typeface="Consolas"/>
                <a:cs typeface="Consolas"/>
                <a:sym typeface="Consolas"/>
              </a:rPr>
              <a:t>Valor en p1: 20</a:t>
            </a:r>
            <a:endParaRPr b="0" i="0" sz="1200" u="none" cap="none" strike="noStrike">
              <a:solidFill>
                <a:schemeClr val="lt2"/>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chemeClr val="lt2"/>
                </a:solidFill>
                <a:highlight>
                  <a:srgbClr val="23262E"/>
                </a:highlight>
                <a:latin typeface="Consolas"/>
                <a:ea typeface="Consolas"/>
                <a:cs typeface="Consolas"/>
                <a:sym typeface="Consolas"/>
              </a:rPr>
              <a:t>Valor en p2: 20</a:t>
            </a:r>
            <a:endParaRPr b="0" i="0" sz="1200" u="none" cap="none" strike="noStrike">
              <a:solidFill>
                <a:schemeClr val="lt2"/>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t/>
            </a:r>
            <a:endParaRPr b="0" i="0" sz="1200" u="none" cap="none" strike="noStrike">
              <a:solidFill>
                <a:schemeClr val="lt2"/>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chemeClr val="lt2"/>
                </a:solidFill>
                <a:highlight>
                  <a:srgbClr val="23262E"/>
                </a:highlight>
                <a:latin typeface="Consolas"/>
                <a:ea typeface="Consolas"/>
                <a:cs typeface="Consolas"/>
                <a:sym typeface="Consolas"/>
              </a:rPr>
              <a:t>Valor en p1: 30</a:t>
            </a:r>
            <a:endParaRPr b="0" i="0" sz="1200" u="none" cap="none" strike="noStrike">
              <a:solidFill>
                <a:schemeClr val="lt2"/>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chemeClr val="lt2"/>
                </a:solidFill>
                <a:highlight>
                  <a:srgbClr val="23262E"/>
                </a:highlight>
                <a:latin typeface="Consolas"/>
                <a:ea typeface="Consolas"/>
                <a:cs typeface="Consolas"/>
                <a:sym typeface="Consolas"/>
              </a:rPr>
              <a:t>Valor en p2: 20</a:t>
            </a:r>
            <a:endParaRPr b="0" i="0" sz="1200" u="none" cap="none" strike="noStrike">
              <a:solidFill>
                <a:schemeClr val="lt2"/>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t/>
            </a:r>
            <a:endParaRPr b="0" i="0" sz="1200" u="none" cap="none" strike="noStrike">
              <a:solidFill>
                <a:schemeClr val="lt2"/>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t/>
            </a:r>
            <a:endParaRPr b="0" i="0" sz="1200" u="none" cap="none" strike="noStrike">
              <a:solidFill>
                <a:schemeClr val="lt2"/>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t/>
            </a:r>
            <a:endParaRPr b="0" i="0" sz="1200" u="none" cap="none" strike="noStrike">
              <a:solidFill>
                <a:srgbClr val="5F6167"/>
              </a:solidFill>
              <a:highlight>
                <a:srgbClr val="23262E"/>
              </a:highlight>
              <a:latin typeface="Consolas"/>
              <a:ea typeface="Consolas"/>
              <a:cs typeface="Consolas"/>
              <a:sym typeface="Consolas"/>
            </a:endParaRPr>
          </a:p>
        </p:txBody>
      </p:sp>
      <p:sp>
        <p:nvSpPr>
          <p:cNvPr id="257" name="Google Shape;257;p12"/>
          <p:cNvSpPr/>
          <p:nvPr/>
        </p:nvSpPr>
        <p:spPr>
          <a:xfrm>
            <a:off x="3503193" y="2229375"/>
            <a:ext cx="1518300" cy="228900"/>
          </a:xfrm>
          <a:prstGeom prst="rect">
            <a:avLst/>
          </a:prstGeom>
          <a:solidFill>
            <a:srgbClr val="FFE66D"/>
          </a:solidFill>
          <a:ln cap="flat" cmpd="sng" w="9525">
            <a:solidFill>
              <a:schemeClr val="dk2"/>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Clr>
                <a:schemeClr val="dk1"/>
              </a:buClr>
              <a:buSzPts val="1100"/>
              <a:buFont typeface="Arial"/>
              <a:buNone/>
            </a:pPr>
            <a:r>
              <a:rPr b="0" i="0" lang="es" sz="1400" u="none" cap="none" strike="noStrike">
                <a:solidFill>
                  <a:schemeClr val="dk2"/>
                </a:solidFill>
                <a:latin typeface="Montserrat"/>
                <a:ea typeface="Montserrat"/>
                <a:cs typeface="Montserrat"/>
                <a:sym typeface="Montserrat"/>
              </a:rPr>
              <a:t>Terminal</a:t>
            </a:r>
            <a:endParaRPr b="0" i="0" sz="1400" u="none" cap="none" strike="noStrike">
              <a:solidFill>
                <a:schemeClr val="dk2"/>
              </a:solidFill>
              <a:latin typeface="Montserrat"/>
              <a:ea typeface="Montserrat"/>
              <a:cs typeface="Montserrat"/>
              <a:sym typeface="Montserrat"/>
            </a:endParaRPr>
          </a:p>
        </p:txBody>
      </p:sp>
      <p:sp>
        <p:nvSpPr>
          <p:cNvPr id="258" name="Google Shape;258;p12"/>
          <p:cNvSpPr txBox="1"/>
          <p:nvPr/>
        </p:nvSpPr>
        <p:spPr>
          <a:xfrm>
            <a:off x="5215025" y="2139250"/>
            <a:ext cx="3496800" cy="2559900"/>
          </a:xfrm>
          <a:prstGeom prst="rect">
            <a:avLst/>
          </a:prstGeom>
          <a:noFill/>
          <a:ln>
            <a:noFill/>
          </a:ln>
        </p:spPr>
        <p:txBody>
          <a:bodyPr anchorCtr="0" anchor="t" bIns="91425" lIns="0" spcFirstLastPara="1" rIns="0" wrap="square" tIns="91425">
            <a:normAutofit/>
          </a:bodyPr>
          <a:lstStyle/>
          <a:p>
            <a:pPr indent="0" lvl="0" marL="0" marR="0" rtl="0" algn="l">
              <a:lnSpc>
                <a:spcPct val="100000"/>
              </a:lnSpc>
              <a:spcBef>
                <a:spcPts val="0"/>
              </a:spcBef>
              <a:spcAft>
                <a:spcPts val="0"/>
              </a:spcAft>
              <a:buClr>
                <a:schemeClr val="dk1"/>
              </a:buClr>
              <a:buSzPts val="1100"/>
              <a:buFont typeface="Arial"/>
              <a:buNone/>
            </a:pPr>
            <a:r>
              <a:rPr b="1" i="0" lang="es" sz="1250" u="none" cap="none" strike="noStrike">
                <a:solidFill>
                  <a:schemeClr val="dk2"/>
                </a:solidFill>
                <a:latin typeface="Montserrat"/>
                <a:ea typeface="Montserrat"/>
                <a:cs typeface="Montserrat"/>
                <a:sym typeface="Montserrat"/>
              </a:rPr>
              <a:t>Importante: </a:t>
            </a:r>
            <a:r>
              <a:rPr b="0" i="0" lang="es" sz="1250" u="none" cap="none" strike="noStrike">
                <a:solidFill>
                  <a:schemeClr val="dk2"/>
                </a:solidFill>
                <a:latin typeface="Consolas"/>
                <a:ea typeface="Consolas"/>
                <a:cs typeface="Consolas"/>
                <a:sym typeface="Consolas"/>
              </a:rPr>
              <a:t>p1.variable = 30</a:t>
            </a:r>
            <a:r>
              <a:rPr b="0" i="0" lang="es" sz="1250" u="none" cap="none" strike="noStrike">
                <a:solidFill>
                  <a:schemeClr val="dk2"/>
                </a:solidFill>
                <a:latin typeface="Montserrat"/>
                <a:ea typeface="Montserrat"/>
                <a:cs typeface="Montserrat"/>
                <a:sym typeface="Montserrat"/>
              </a:rPr>
              <a:t> </a:t>
            </a:r>
            <a:r>
              <a:rPr b="0" i="1" lang="es" sz="1250" u="none" cap="none" strike="noStrike">
                <a:solidFill>
                  <a:schemeClr val="dk2"/>
                </a:solidFill>
                <a:latin typeface="Montserrat"/>
                <a:ea typeface="Montserrat"/>
                <a:cs typeface="Montserrat"/>
                <a:sym typeface="Montserrat"/>
              </a:rPr>
              <a:t>no modifica</a:t>
            </a:r>
            <a:r>
              <a:rPr b="0" i="0" lang="es" sz="1250" u="none" cap="none" strike="noStrike">
                <a:solidFill>
                  <a:schemeClr val="dk2"/>
                </a:solidFill>
                <a:latin typeface="Montserrat"/>
                <a:ea typeface="Montserrat"/>
                <a:cs typeface="Montserrat"/>
                <a:sym typeface="Montserrat"/>
              </a:rPr>
              <a:t> el valor del atributo de clase del mismo nombre, sino que </a:t>
            </a:r>
            <a:r>
              <a:rPr b="0" i="1" lang="es" sz="1250" u="none" cap="none" strike="noStrike">
                <a:solidFill>
                  <a:schemeClr val="dk2"/>
                </a:solidFill>
                <a:latin typeface="Montserrat"/>
                <a:ea typeface="Montserrat"/>
                <a:cs typeface="Montserrat"/>
                <a:sym typeface="Montserrat"/>
              </a:rPr>
              <a:t>crea un atributo de instancia</a:t>
            </a:r>
            <a:r>
              <a:rPr b="0" i="0" lang="es" sz="1250" u="none" cap="none" strike="noStrike">
                <a:solidFill>
                  <a:schemeClr val="dk2"/>
                </a:solidFill>
                <a:latin typeface="Montserrat"/>
                <a:ea typeface="Montserrat"/>
                <a:cs typeface="Montserrat"/>
                <a:sym typeface="Montserrat"/>
              </a:rPr>
              <a:t> que existe solo para ese objeto. Por lo tanto, cuando volvemos a consultar su valor, vemos “30” que es el valor de su atributo de instancia.</a:t>
            </a:r>
            <a:endParaRPr b="0" i="0" sz="1250" u="none" cap="none" strike="noStrike">
              <a:solidFill>
                <a:schemeClr val="dk2"/>
              </a:solidFill>
              <a:latin typeface="Montserrat"/>
              <a:ea typeface="Montserrat"/>
              <a:cs typeface="Montserrat"/>
              <a:sym typeface="Montserrat"/>
            </a:endParaRPr>
          </a:p>
          <a:p>
            <a:pPr indent="0" lvl="0" marL="0" marR="0" rtl="0" algn="l">
              <a:lnSpc>
                <a:spcPct val="100000"/>
              </a:lnSpc>
              <a:spcBef>
                <a:spcPts val="0"/>
              </a:spcBef>
              <a:spcAft>
                <a:spcPts val="0"/>
              </a:spcAft>
              <a:buClr>
                <a:schemeClr val="dk1"/>
              </a:buClr>
              <a:buSzPts val="1100"/>
              <a:buFont typeface="Arial"/>
              <a:buNone/>
            </a:pPr>
            <a:r>
              <a:rPr b="0" i="0" lang="es" sz="1250" u="none" cap="none" strike="noStrike">
                <a:solidFill>
                  <a:schemeClr val="dk2"/>
                </a:solidFill>
                <a:latin typeface="Montserrat"/>
                <a:ea typeface="Montserrat"/>
                <a:cs typeface="Montserrat"/>
                <a:sym typeface="Montserrat"/>
              </a:rPr>
              <a:t>Si existe un atributo de clase y uno de instancia con el mismo nombre, tiene prioridad el de la instancia. El cambio de valor no afecta a p2, que sigue mostrando el valor del atributo de clase.</a:t>
            </a:r>
            <a:endParaRPr b="0" i="0" sz="1250" u="none" cap="none" strike="noStrike">
              <a:solidFill>
                <a:schemeClr val="dk2"/>
              </a:solidFill>
              <a:latin typeface="Montserrat"/>
              <a:ea typeface="Montserrat"/>
              <a:cs typeface="Montserrat"/>
              <a:sym typeface="Montserra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13"/>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40740"/>
              <a:buFont typeface="Arial"/>
              <a:buNone/>
            </a:pPr>
            <a:r>
              <a:rPr lang="es"/>
              <a:t>Atributos de clase</a:t>
            </a:r>
            <a:endParaRPr/>
          </a:p>
        </p:txBody>
      </p:sp>
      <p:sp>
        <p:nvSpPr>
          <p:cNvPr id="264" name="Google Shape;264;p13"/>
          <p:cNvSpPr txBox="1"/>
          <p:nvPr/>
        </p:nvSpPr>
        <p:spPr>
          <a:xfrm>
            <a:off x="436425" y="1281700"/>
            <a:ext cx="8279700" cy="3275400"/>
          </a:xfrm>
          <a:prstGeom prst="rect">
            <a:avLst/>
          </a:prstGeom>
          <a:noFill/>
          <a:ln>
            <a:noFill/>
          </a:ln>
        </p:spPr>
        <p:txBody>
          <a:bodyPr anchorCtr="0" anchor="t" bIns="91425" lIns="0" spcFirstLastPara="1" rIns="0" wrap="square" tIns="91425">
            <a:normAutofit/>
          </a:bodyPr>
          <a:lstStyle/>
          <a:p>
            <a:pPr indent="0" lvl="0" marL="0" marR="0" rtl="0" algn="l">
              <a:lnSpc>
                <a:spcPct val="115000"/>
              </a:lnSpc>
              <a:spcBef>
                <a:spcPts val="1199"/>
              </a:spcBef>
              <a:spcAft>
                <a:spcPts val="0"/>
              </a:spcAft>
              <a:buClr>
                <a:srgbClr val="000000"/>
              </a:buClr>
              <a:buSzPts val="1682"/>
              <a:buFont typeface="Arial"/>
              <a:buNone/>
            </a:pPr>
            <a:r>
              <a:rPr b="0" i="0" lang="es" sz="1682" u="none" cap="none" strike="noStrike">
                <a:solidFill>
                  <a:schemeClr val="dk2"/>
                </a:solidFill>
                <a:latin typeface="Montserrat"/>
                <a:ea typeface="Montserrat"/>
                <a:cs typeface="Montserrat"/>
                <a:sym typeface="Montserrat"/>
              </a:rPr>
              <a:t>Apliquemos el concepto de atributo de clase en un caso concreto, que implementa una lista compartida entre los objetos de esa clase:</a:t>
            </a:r>
            <a:endParaRPr b="0" i="0" sz="1682" u="none" cap="none" strike="noStrike">
              <a:solidFill>
                <a:schemeClr val="dk2"/>
              </a:solidFill>
              <a:latin typeface="Montserrat"/>
              <a:ea typeface="Montserrat"/>
              <a:cs typeface="Montserrat"/>
              <a:sym typeface="Montserrat"/>
            </a:endParaRPr>
          </a:p>
          <a:p>
            <a:pPr indent="0" lvl="0" marL="0" marR="0" rtl="0" algn="l">
              <a:lnSpc>
                <a:spcPct val="115000"/>
              </a:lnSpc>
              <a:spcBef>
                <a:spcPts val="1199"/>
              </a:spcBef>
              <a:spcAft>
                <a:spcPts val="0"/>
              </a:spcAft>
              <a:buClr>
                <a:srgbClr val="000000"/>
              </a:buClr>
              <a:buSzPts val="1682"/>
              <a:buFont typeface="Arial"/>
              <a:buNone/>
            </a:pPr>
            <a:r>
              <a:rPr b="1" i="0" lang="es" sz="1682" u="none" cap="none" strike="noStrike">
                <a:solidFill>
                  <a:schemeClr val="dk2"/>
                </a:solidFill>
                <a:latin typeface="Montserrat"/>
                <a:ea typeface="Montserrat"/>
                <a:cs typeface="Montserrat"/>
                <a:sym typeface="Montserrat"/>
              </a:rPr>
              <a:t>Enunciado 2:</a:t>
            </a:r>
            <a:r>
              <a:rPr b="0" i="0" lang="es" sz="1682" u="none" cap="none" strike="noStrike">
                <a:solidFill>
                  <a:schemeClr val="dk2"/>
                </a:solidFill>
                <a:latin typeface="Montserrat"/>
                <a:ea typeface="Montserrat"/>
                <a:cs typeface="Montserrat"/>
                <a:sym typeface="Montserrat"/>
              </a:rPr>
              <a:t> </a:t>
            </a:r>
            <a:endParaRPr b="0" i="0" sz="1682" u="none" cap="none" strike="noStrike">
              <a:solidFill>
                <a:schemeClr val="dk2"/>
              </a:solidFill>
              <a:latin typeface="Montserrat"/>
              <a:ea typeface="Montserrat"/>
              <a:cs typeface="Montserrat"/>
              <a:sym typeface="Montserrat"/>
            </a:endParaRPr>
          </a:p>
          <a:p>
            <a:pPr indent="-335429" lvl="0" marL="457200" marR="0" rtl="0" algn="l">
              <a:lnSpc>
                <a:spcPct val="115000"/>
              </a:lnSpc>
              <a:spcBef>
                <a:spcPts val="1199"/>
              </a:spcBef>
              <a:spcAft>
                <a:spcPts val="0"/>
              </a:spcAft>
              <a:buClr>
                <a:schemeClr val="dk2"/>
              </a:buClr>
              <a:buSzPts val="1682"/>
              <a:buFont typeface="Montserrat"/>
              <a:buChar char="●"/>
            </a:pPr>
            <a:r>
              <a:rPr b="0" i="1" lang="es" sz="1682" u="none" cap="none" strike="noStrike">
                <a:solidFill>
                  <a:schemeClr val="dk2"/>
                </a:solidFill>
                <a:latin typeface="Montserrat"/>
                <a:ea typeface="Montserrat"/>
                <a:cs typeface="Montserrat"/>
                <a:sym typeface="Montserrat"/>
              </a:rPr>
              <a:t>Define una clase Cliente que almacena un código de cliente y un nombre.</a:t>
            </a:r>
            <a:endParaRPr b="0" i="1" sz="1682" u="none" cap="none" strike="noStrike">
              <a:solidFill>
                <a:schemeClr val="dk2"/>
              </a:solidFill>
              <a:latin typeface="Montserrat"/>
              <a:ea typeface="Montserrat"/>
              <a:cs typeface="Montserrat"/>
              <a:sym typeface="Montserrat"/>
            </a:endParaRPr>
          </a:p>
          <a:p>
            <a:pPr indent="-335429" lvl="0" marL="457200" marR="0" rtl="0" algn="l">
              <a:lnSpc>
                <a:spcPct val="115000"/>
              </a:lnSpc>
              <a:spcBef>
                <a:spcPts val="0"/>
              </a:spcBef>
              <a:spcAft>
                <a:spcPts val="0"/>
              </a:spcAft>
              <a:buClr>
                <a:schemeClr val="dk2"/>
              </a:buClr>
              <a:buSzPts val="1682"/>
              <a:buFont typeface="Montserrat"/>
              <a:buChar char="●"/>
            </a:pPr>
            <a:r>
              <a:rPr b="0" i="1" lang="es" sz="1682" u="none" cap="none" strike="noStrike">
                <a:solidFill>
                  <a:schemeClr val="dk2"/>
                </a:solidFill>
                <a:latin typeface="Montserrat"/>
                <a:ea typeface="Montserrat"/>
                <a:cs typeface="Montserrat"/>
                <a:sym typeface="Montserrat"/>
              </a:rPr>
              <a:t>En la clase Cliente define un atributo de clase de tipo lista que almacene todos los clientes con sus cuentas corrientes suspendidas.</a:t>
            </a:r>
            <a:endParaRPr b="0" i="1" sz="1682" u="none" cap="none" strike="noStrike">
              <a:solidFill>
                <a:schemeClr val="dk2"/>
              </a:solidFill>
              <a:latin typeface="Montserrat"/>
              <a:ea typeface="Montserrat"/>
              <a:cs typeface="Montserrat"/>
              <a:sym typeface="Montserrat"/>
            </a:endParaRPr>
          </a:p>
          <a:p>
            <a:pPr indent="-335429" lvl="0" marL="457200" marR="0" rtl="0" algn="l">
              <a:lnSpc>
                <a:spcPct val="115000"/>
              </a:lnSpc>
              <a:spcBef>
                <a:spcPts val="0"/>
              </a:spcBef>
              <a:spcAft>
                <a:spcPts val="0"/>
              </a:spcAft>
              <a:buClr>
                <a:schemeClr val="dk2"/>
              </a:buClr>
              <a:buSzPts val="1682"/>
              <a:buFont typeface="Montserrat"/>
              <a:buChar char="●"/>
            </a:pPr>
            <a:r>
              <a:rPr b="0" i="1" lang="es" sz="1682" u="none" cap="none" strike="noStrike">
                <a:solidFill>
                  <a:schemeClr val="dk2"/>
                </a:solidFill>
                <a:latin typeface="Montserrat"/>
                <a:ea typeface="Montserrat"/>
                <a:cs typeface="Montserrat"/>
                <a:sym typeface="Montserrat"/>
              </a:rPr>
              <a:t>Imprimir por pantalla todos los datos de clientes y el estado en que se encuentra su cuenta corriente.</a:t>
            </a:r>
            <a:endParaRPr b="0" i="0" sz="1682" u="none" cap="none" strike="noStrike">
              <a:solidFill>
                <a:schemeClr val="dk2"/>
              </a:solidFill>
              <a:latin typeface="Montserrat"/>
              <a:ea typeface="Montserrat"/>
              <a:cs typeface="Montserrat"/>
              <a:sym typeface="Montserra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14"/>
          <p:cNvSpPr txBox="1"/>
          <p:nvPr/>
        </p:nvSpPr>
        <p:spPr>
          <a:xfrm>
            <a:off x="432150" y="1267400"/>
            <a:ext cx="8279700" cy="3275400"/>
          </a:xfrm>
          <a:prstGeom prst="rect">
            <a:avLst/>
          </a:prstGeom>
          <a:noFill/>
          <a:ln>
            <a:noFill/>
          </a:ln>
        </p:spPr>
        <p:txBody>
          <a:bodyPr anchorCtr="0" anchor="t" bIns="91425" lIns="0" spcFirstLastPara="1" rIns="0" wrap="square" tIns="91425">
            <a:normAutofit/>
          </a:bodyPr>
          <a:lstStyle/>
          <a:p>
            <a:pPr indent="0" lvl="0" marL="0" marR="0" rtl="0" algn="l">
              <a:lnSpc>
                <a:spcPct val="115000"/>
              </a:lnSpc>
              <a:spcBef>
                <a:spcPts val="1199"/>
              </a:spcBef>
              <a:spcAft>
                <a:spcPts val="0"/>
              </a:spcAft>
              <a:buClr>
                <a:srgbClr val="000000"/>
              </a:buClr>
              <a:buSzPts val="1682"/>
              <a:buFont typeface="Arial"/>
              <a:buNone/>
            </a:pPr>
            <a:r>
              <a:rPr b="0" i="0" lang="es" sz="1682" u="none" cap="none" strike="noStrike">
                <a:solidFill>
                  <a:schemeClr val="dk2"/>
                </a:solidFill>
                <a:latin typeface="Montserrat"/>
                <a:ea typeface="Montserrat"/>
                <a:cs typeface="Montserrat"/>
                <a:sym typeface="Montserrat"/>
              </a:rPr>
              <a:t>La </a:t>
            </a:r>
            <a:r>
              <a:rPr b="1" i="0" lang="es" sz="1682" u="none" cap="none" strike="noStrike">
                <a:solidFill>
                  <a:schemeClr val="dk2"/>
                </a:solidFill>
                <a:latin typeface="Montserrat"/>
                <a:ea typeface="Montserrat"/>
                <a:cs typeface="Montserrat"/>
                <a:sym typeface="Montserrat"/>
              </a:rPr>
              <a:t>clase Cliente</a:t>
            </a:r>
            <a:r>
              <a:rPr b="0" i="0" lang="es" sz="1682" u="none" cap="none" strike="noStrike">
                <a:solidFill>
                  <a:schemeClr val="dk2"/>
                </a:solidFill>
                <a:latin typeface="Montserrat"/>
                <a:ea typeface="Montserrat"/>
                <a:cs typeface="Montserrat"/>
                <a:sym typeface="Montserrat"/>
              </a:rPr>
              <a:t> posee varios atributos de instancia, métodos y un </a:t>
            </a:r>
            <a:r>
              <a:rPr b="1" i="0" lang="es" sz="1682" u="none" cap="none" strike="noStrike">
                <a:solidFill>
                  <a:schemeClr val="dk2"/>
                </a:solidFill>
                <a:latin typeface="Montserrat"/>
                <a:ea typeface="Montserrat"/>
                <a:cs typeface="Montserrat"/>
                <a:sym typeface="Montserrat"/>
              </a:rPr>
              <a:t>atributo de clase</a:t>
            </a:r>
            <a:r>
              <a:rPr b="0" i="0" lang="es" sz="1682" u="none" cap="none" strike="noStrike">
                <a:solidFill>
                  <a:schemeClr val="dk2"/>
                </a:solidFill>
                <a:latin typeface="Montserrat"/>
                <a:ea typeface="Montserrat"/>
                <a:cs typeface="Montserrat"/>
                <a:sym typeface="Montserrat"/>
              </a:rPr>
              <a:t>, que es del tipo lista:</a:t>
            </a:r>
            <a:endParaRPr b="0" i="0" sz="1682" u="none" cap="none" strike="noStrike">
              <a:solidFill>
                <a:srgbClr val="595959"/>
              </a:solidFill>
              <a:latin typeface="Montserrat"/>
              <a:ea typeface="Montserrat"/>
              <a:cs typeface="Montserrat"/>
              <a:sym typeface="Montserrat"/>
            </a:endParaRPr>
          </a:p>
        </p:txBody>
      </p:sp>
      <p:sp>
        <p:nvSpPr>
          <p:cNvPr id="270" name="Google Shape;270;p14"/>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40740"/>
              <a:buFont typeface="Arial"/>
              <a:buNone/>
            </a:pPr>
            <a:r>
              <a:rPr lang="es"/>
              <a:t>Atributos de clase | Clase Cliente</a:t>
            </a:r>
            <a:endParaRPr/>
          </a:p>
        </p:txBody>
      </p:sp>
      <p:cxnSp>
        <p:nvCxnSpPr>
          <p:cNvPr id="271" name="Google Shape;271;p14"/>
          <p:cNvCxnSpPr>
            <a:stCxn id="272" idx="0"/>
            <a:endCxn id="273" idx="1"/>
          </p:cNvCxnSpPr>
          <p:nvPr/>
        </p:nvCxnSpPr>
        <p:spPr>
          <a:xfrm flipH="1" rot="10800000">
            <a:off x="3804625" y="2755075"/>
            <a:ext cx="774300" cy="300000"/>
          </a:xfrm>
          <a:prstGeom prst="straightConnector1">
            <a:avLst/>
          </a:prstGeom>
          <a:noFill/>
          <a:ln cap="flat" cmpd="sng" w="28575">
            <a:solidFill>
              <a:schemeClr val="dk2"/>
            </a:solidFill>
            <a:prstDash val="solid"/>
            <a:round/>
            <a:headEnd len="sm" w="sm" type="none"/>
            <a:tailEnd len="med" w="med" type="triangle"/>
          </a:ln>
        </p:spPr>
      </p:cxnSp>
      <p:sp>
        <p:nvSpPr>
          <p:cNvPr id="272" name="Google Shape;272;p14"/>
          <p:cNvSpPr/>
          <p:nvPr/>
        </p:nvSpPr>
        <p:spPr>
          <a:xfrm>
            <a:off x="3261025" y="3055075"/>
            <a:ext cx="1087200" cy="360000"/>
          </a:xfrm>
          <a:prstGeom prst="flowChartAlternateProcess">
            <a:avLst/>
          </a:prstGeom>
          <a:solidFill>
            <a:srgbClr val="FFE66D"/>
          </a:solidFill>
          <a:ln cap="flat" cmpd="sng" w="9525">
            <a:solidFill>
              <a:schemeClr val="dk2"/>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Clr>
                <a:srgbClr val="000000"/>
              </a:buClr>
              <a:buSzPts val="1800"/>
              <a:buFont typeface="Arial"/>
              <a:buNone/>
            </a:pPr>
            <a:r>
              <a:rPr b="1" i="0" lang="es" sz="1100" u="none" cap="none" strike="noStrike">
                <a:solidFill>
                  <a:schemeClr val="dk2"/>
                </a:solidFill>
                <a:latin typeface="Montserrat"/>
                <a:ea typeface="Montserrat"/>
                <a:cs typeface="Montserrat"/>
                <a:sym typeface="Montserrat"/>
              </a:rPr>
              <a:t>Cliente</a:t>
            </a:r>
            <a:endParaRPr b="1" i="0" sz="1100" u="none" cap="none" strike="noStrike">
              <a:solidFill>
                <a:schemeClr val="dk2"/>
              </a:solidFill>
              <a:latin typeface="Montserrat"/>
              <a:ea typeface="Montserrat"/>
              <a:cs typeface="Montserrat"/>
              <a:sym typeface="Montserrat"/>
            </a:endParaRPr>
          </a:p>
        </p:txBody>
      </p:sp>
      <p:sp>
        <p:nvSpPr>
          <p:cNvPr id="274" name="Google Shape;274;p14"/>
          <p:cNvSpPr/>
          <p:nvPr/>
        </p:nvSpPr>
        <p:spPr>
          <a:xfrm>
            <a:off x="6003225" y="2496825"/>
            <a:ext cx="1569300" cy="360000"/>
          </a:xfrm>
          <a:prstGeom prst="flowChartAlternateProcess">
            <a:avLst/>
          </a:prstGeom>
          <a:solidFill>
            <a:srgbClr val="F39C12"/>
          </a:solidFill>
          <a:ln cap="flat" cmpd="sng" w="9525">
            <a:solidFill>
              <a:schemeClr val="dk2"/>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Clr>
                <a:srgbClr val="000000"/>
              </a:buClr>
              <a:buSzPts val="1800"/>
              <a:buFont typeface="Arial"/>
              <a:buNone/>
            </a:pPr>
            <a:r>
              <a:rPr b="0" i="0" lang="es" sz="1100" u="none" cap="none" strike="noStrike">
                <a:solidFill>
                  <a:schemeClr val="dk2"/>
                </a:solidFill>
                <a:latin typeface="Montserrat"/>
                <a:ea typeface="Montserrat"/>
                <a:cs typeface="Montserrat"/>
                <a:sym typeface="Montserrat"/>
              </a:rPr>
              <a:t>nombre</a:t>
            </a:r>
            <a:endParaRPr b="0" i="0" sz="1100" u="none" cap="none" strike="noStrike">
              <a:solidFill>
                <a:schemeClr val="dk2"/>
              </a:solidFill>
              <a:latin typeface="Montserrat"/>
              <a:ea typeface="Montserrat"/>
              <a:cs typeface="Montserrat"/>
              <a:sym typeface="Montserrat"/>
            </a:endParaRPr>
          </a:p>
        </p:txBody>
      </p:sp>
      <p:sp>
        <p:nvSpPr>
          <p:cNvPr id="275" name="Google Shape;275;p14"/>
          <p:cNvSpPr/>
          <p:nvPr/>
        </p:nvSpPr>
        <p:spPr>
          <a:xfrm>
            <a:off x="6003225" y="2096475"/>
            <a:ext cx="1569300" cy="360000"/>
          </a:xfrm>
          <a:prstGeom prst="flowChartAlternateProcess">
            <a:avLst/>
          </a:prstGeom>
          <a:solidFill>
            <a:srgbClr val="F39C12"/>
          </a:solidFill>
          <a:ln cap="flat" cmpd="sng" w="9525">
            <a:solidFill>
              <a:schemeClr val="dk2"/>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Clr>
                <a:srgbClr val="000000"/>
              </a:buClr>
              <a:buSzPts val="1800"/>
              <a:buFont typeface="Arial"/>
              <a:buNone/>
            </a:pPr>
            <a:r>
              <a:rPr b="0" i="0" lang="es" sz="1100" u="none" cap="none" strike="noStrike">
                <a:solidFill>
                  <a:schemeClr val="dk2"/>
                </a:solidFill>
                <a:latin typeface="Montserrat"/>
                <a:ea typeface="Montserrat"/>
                <a:cs typeface="Montserrat"/>
                <a:sym typeface="Montserrat"/>
              </a:rPr>
              <a:t>codigo</a:t>
            </a:r>
            <a:endParaRPr b="0" i="0" sz="1100" u="none" cap="none" strike="noStrike">
              <a:solidFill>
                <a:schemeClr val="dk2"/>
              </a:solidFill>
              <a:latin typeface="Montserrat"/>
              <a:ea typeface="Montserrat"/>
              <a:cs typeface="Montserrat"/>
              <a:sym typeface="Montserrat"/>
            </a:endParaRPr>
          </a:p>
        </p:txBody>
      </p:sp>
      <p:sp>
        <p:nvSpPr>
          <p:cNvPr id="276" name="Google Shape;276;p14"/>
          <p:cNvSpPr/>
          <p:nvPr/>
        </p:nvSpPr>
        <p:spPr>
          <a:xfrm>
            <a:off x="6003225" y="2930900"/>
            <a:ext cx="1569300" cy="360000"/>
          </a:xfrm>
          <a:prstGeom prst="flowChartAlternateProcess">
            <a:avLst/>
          </a:prstGeom>
          <a:solidFill>
            <a:srgbClr val="96E072"/>
          </a:solidFill>
          <a:ln cap="flat" cmpd="sng" w="9525">
            <a:solidFill>
              <a:schemeClr val="dk2"/>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Clr>
                <a:srgbClr val="000000"/>
              </a:buClr>
              <a:buSzPts val="1800"/>
              <a:buFont typeface="Arial"/>
              <a:buNone/>
            </a:pPr>
            <a:r>
              <a:rPr b="0" i="0" lang="es" sz="1100" u="none" cap="none" strike="noStrike">
                <a:solidFill>
                  <a:schemeClr val="dk2"/>
                </a:solidFill>
                <a:latin typeface="Montserrat"/>
                <a:ea typeface="Montserrat"/>
                <a:cs typeface="Montserrat"/>
                <a:sym typeface="Montserrat"/>
              </a:rPr>
              <a:t>__init__</a:t>
            </a:r>
            <a:endParaRPr b="0" i="0" sz="1100" u="none" cap="none" strike="noStrike">
              <a:solidFill>
                <a:schemeClr val="dk2"/>
              </a:solidFill>
              <a:latin typeface="Montserrat"/>
              <a:ea typeface="Montserrat"/>
              <a:cs typeface="Montserrat"/>
              <a:sym typeface="Montserrat"/>
            </a:endParaRPr>
          </a:p>
        </p:txBody>
      </p:sp>
      <p:sp>
        <p:nvSpPr>
          <p:cNvPr id="277" name="Google Shape;277;p14"/>
          <p:cNvSpPr/>
          <p:nvPr/>
        </p:nvSpPr>
        <p:spPr>
          <a:xfrm>
            <a:off x="6003225" y="3333550"/>
            <a:ext cx="1569300" cy="360000"/>
          </a:xfrm>
          <a:prstGeom prst="flowChartAlternateProcess">
            <a:avLst/>
          </a:prstGeom>
          <a:solidFill>
            <a:srgbClr val="96E072"/>
          </a:solidFill>
          <a:ln cap="flat" cmpd="sng" w="9525">
            <a:solidFill>
              <a:schemeClr val="dk2"/>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Clr>
                <a:srgbClr val="000000"/>
              </a:buClr>
              <a:buSzPts val="1100"/>
              <a:buFont typeface="Arial"/>
              <a:buNone/>
            </a:pPr>
            <a:r>
              <a:rPr b="0" i="0" lang="es" sz="1100" u="none" cap="none" strike="noStrike">
                <a:solidFill>
                  <a:schemeClr val="dk2"/>
                </a:solidFill>
                <a:latin typeface="Montserrat"/>
                <a:ea typeface="Montserrat"/>
                <a:cs typeface="Montserrat"/>
                <a:sym typeface="Montserrat"/>
              </a:rPr>
              <a:t>imprimir</a:t>
            </a:r>
            <a:endParaRPr b="0" i="0" sz="1100" u="none" cap="none" strike="noStrike">
              <a:solidFill>
                <a:schemeClr val="dk2"/>
              </a:solidFill>
              <a:latin typeface="Montserrat"/>
              <a:ea typeface="Montserrat"/>
              <a:cs typeface="Montserrat"/>
              <a:sym typeface="Montserrat"/>
            </a:endParaRPr>
          </a:p>
        </p:txBody>
      </p:sp>
      <p:sp>
        <p:nvSpPr>
          <p:cNvPr id="278" name="Google Shape;278;p14"/>
          <p:cNvSpPr/>
          <p:nvPr/>
        </p:nvSpPr>
        <p:spPr>
          <a:xfrm>
            <a:off x="6003225" y="3736200"/>
            <a:ext cx="1569300" cy="360000"/>
          </a:xfrm>
          <a:prstGeom prst="flowChartAlternateProcess">
            <a:avLst/>
          </a:prstGeom>
          <a:solidFill>
            <a:srgbClr val="96E072"/>
          </a:solidFill>
          <a:ln cap="flat" cmpd="sng" w="9525">
            <a:solidFill>
              <a:schemeClr val="dk2"/>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Clr>
                <a:srgbClr val="000000"/>
              </a:buClr>
              <a:buSzPts val="1800"/>
              <a:buFont typeface="Arial"/>
              <a:buNone/>
            </a:pPr>
            <a:r>
              <a:rPr b="0" i="0" lang="es" sz="1100" u="none" cap="none" strike="noStrike">
                <a:solidFill>
                  <a:schemeClr val="dk2"/>
                </a:solidFill>
                <a:latin typeface="Montserrat"/>
                <a:ea typeface="Montserrat"/>
                <a:cs typeface="Montserrat"/>
                <a:sym typeface="Montserrat"/>
              </a:rPr>
              <a:t>suspender</a:t>
            </a:r>
            <a:endParaRPr b="0" i="0" sz="1100" u="none" cap="none" strike="noStrike">
              <a:solidFill>
                <a:schemeClr val="dk2"/>
              </a:solidFill>
              <a:latin typeface="Montserrat"/>
              <a:ea typeface="Montserrat"/>
              <a:cs typeface="Montserrat"/>
              <a:sym typeface="Montserrat"/>
            </a:endParaRPr>
          </a:p>
        </p:txBody>
      </p:sp>
      <p:sp>
        <p:nvSpPr>
          <p:cNvPr id="279" name="Google Shape;279;p14"/>
          <p:cNvSpPr/>
          <p:nvPr/>
        </p:nvSpPr>
        <p:spPr>
          <a:xfrm>
            <a:off x="6003225" y="4138850"/>
            <a:ext cx="1569300" cy="360000"/>
          </a:xfrm>
          <a:prstGeom prst="flowChartAlternateProcess">
            <a:avLst/>
          </a:prstGeom>
          <a:solidFill>
            <a:srgbClr val="96E072"/>
          </a:solidFill>
          <a:ln cap="flat" cmpd="sng" w="9525">
            <a:solidFill>
              <a:schemeClr val="dk2"/>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Clr>
                <a:srgbClr val="000000"/>
              </a:buClr>
              <a:buSzPts val="1100"/>
              <a:buFont typeface="Arial"/>
              <a:buNone/>
            </a:pPr>
            <a:r>
              <a:rPr b="0" i="0" lang="es" sz="1100" u="none" cap="none" strike="noStrike">
                <a:solidFill>
                  <a:schemeClr val="dk2"/>
                </a:solidFill>
                <a:latin typeface="Montserrat"/>
                <a:ea typeface="Montserrat"/>
                <a:cs typeface="Montserrat"/>
                <a:sym typeface="Montserrat"/>
              </a:rPr>
              <a:t>esta_suspendida</a:t>
            </a:r>
            <a:endParaRPr b="0" i="0" sz="1100" u="none" cap="none" strike="noStrike">
              <a:solidFill>
                <a:schemeClr val="dk2"/>
              </a:solidFill>
              <a:latin typeface="Montserrat"/>
              <a:ea typeface="Montserrat"/>
              <a:cs typeface="Montserrat"/>
              <a:sym typeface="Montserrat"/>
            </a:endParaRPr>
          </a:p>
        </p:txBody>
      </p:sp>
      <p:sp>
        <p:nvSpPr>
          <p:cNvPr id="273" name="Google Shape;273;p14"/>
          <p:cNvSpPr/>
          <p:nvPr/>
        </p:nvSpPr>
        <p:spPr>
          <a:xfrm>
            <a:off x="4578825" y="2575150"/>
            <a:ext cx="1087200" cy="360000"/>
          </a:xfrm>
          <a:prstGeom prst="flowChartAlternateProcess">
            <a:avLst/>
          </a:prstGeom>
          <a:solidFill>
            <a:srgbClr val="F39C12"/>
          </a:solidFill>
          <a:ln cap="flat" cmpd="sng" w="9525">
            <a:solidFill>
              <a:schemeClr val="dk2"/>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Clr>
                <a:srgbClr val="000000"/>
              </a:buClr>
              <a:buSzPts val="1100"/>
              <a:buFont typeface="Arial"/>
              <a:buNone/>
            </a:pPr>
            <a:r>
              <a:rPr b="1" i="0" lang="es" sz="1100" u="none" cap="none" strike="noStrike">
                <a:solidFill>
                  <a:schemeClr val="dk2"/>
                </a:solidFill>
                <a:latin typeface="Montserrat"/>
                <a:ea typeface="Montserrat"/>
                <a:cs typeface="Montserrat"/>
                <a:sym typeface="Montserrat"/>
              </a:rPr>
              <a:t>Atributos</a:t>
            </a:r>
            <a:endParaRPr b="1" i="0" sz="1100" u="none" cap="none" strike="noStrike">
              <a:solidFill>
                <a:schemeClr val="dk2"/>
              </a:solidFill>
              <a:latin typeface="Montserrat"/>
              <a:ea typeface="Montserrat"/>
              <a:cs typeface="Montserrat"/>
              <a:sym typeface="Montserrat"/>
            </a:endParaRPr>
          </a:p>
        </p:txBody>
      </p:sp>
      <p:sp>
        <p:nvSpPr>
          <p:cNvPr id="280" name="Google Shape;280;p14"/>
          <p:cNvSpPr/>
          <p:nvPr/>
        </p:nvSpPr>
        <p:spPr>
          <a:xfrm>
            <a:off x="4578825" y="3534875"/>
            <a:ext cx="1087200" cy="360000"/>
          </a:xfrm>
          <a:prstGeom prst="flowChartAlternateProcess">
            <a:avLst/>
          </a:prstGeom>
          <a:solidFill>
            <a:srgbClr val="96E072"/>
          </a:solidFill>
          <a:ln cap="flat" cmpd="sng" w="9525">
            <a:solidFill>
              <a:schemeClr val="dk2"/>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Clr>
                <a:srgbClr val="000000"/>
              </a:buClr>
              <a:buSzPts val="1100"/>
              <a:buFont typeface="Arial"/>
              <a:buNone/>
            </a:pPr>
            <a:r>
              <a:rPr b="1" i="0" lang="es" sz="1100" u="none" cap="none" strike="noStrike">
                <a:solidFill>
                  <a:schemeClr val="dk2"/>
                </a:solidFill>
                <a:latin typeface="Montserrat"/>
                <a:ea typeface="Montserrat"/>
                <a:cs typeface="Montserrat"/>
                <a:sym typeface="Montserrat"/>
              </a:rPr>
              <a:t>Métodos</a:t>
            </a:r>
            <a:endParaRPr b="1" i="0" sz="1100" u="none" cap="none" strike="noStrike">
              <a:solidFill>
                <a:schemeClr val="dk2"/>
              </a:solidFill>
              <a:latin typeface="Montserrat"/>
              <a:ea typeface="Montserrat"/>
              <a:cs typeface="Montserrat"/>
              <a:sym typeface="Montserrat"/>
            </a:endParaRPr>
          </a:p>
        </p:txBody>
      </p:sp>
      <p:cxnSp>
        <p:nvCxnSpPr>
          <p:cNvPr id="281" name="Google Shape;281;p14"/>
          <p:cNvCxnSpPr>
            <a:stCxn id="272" idx="2"/>
            <a:endCxn id="280" idx="1"/>
          </p:cNvCxnSpPr>
          <p:nvPr/>
        </p:nvCxnSpPr>
        <p:spPr>
          <a:xfrm>
            <a:off x="3804625" y="3415075"/>
            <a:ext cx="774300" cy="299700"/>
          </a:xfrm>
          <a:prstGeom prst="straightConnector1">
            <a:avLst/>
          </a:prstGeom>
          <a:noFill/>
          <a:ln cap="flat" cmpd="sng" w="28575">
            <a:solidFill>
              <a:schemeClr val="dk2"/>
            </a:solidFill>
            <a:prstDash val="solid"/>
            <a:round/>
            <a:headEnd len="sm" w="sm" type="none"/>
            <a:tailEnd len="med" w="med" type="triangle"/>
          </a:ln>
        </p:spPr>
      </p:cxnSp>
      <p:cxnSp>
        <p:nvCxnSpPr>
          <p:cNvPr id="282" name="Google Shape;282;p14"/>
          <p:cNvCxnSpPr>
            <a:stCxn id="273" idx="3"/>
          </p:cNvCxnSpPr>
          <p:nvPr/>
        </p:nvCxnSpPr>
        <p:spPr>
          <a:xfrm flipH="1" rot="10800000">
            <a:off x="5666025" y="2278450"/>
            <a:ext cx="337200" cy="476700"/>
          </a:xfrm>
          <a:prstGeom prst="straightConnector1">
            <a:avLst/>
          </a:prstGeom>
          <a:noFill/>
          <a:ln cap="flat" cmpd="sng" w="28575">
            <a:solidFill>
              <a:schemeClr val="dk2"/>
            </a:solidFill>
            <a:prstDash val="solid"/>
            <a:round/>
            <a:headEnd len="sm" w="sm" type="none"/>
            <a:tailEnd len="med" w="med" type="triangle"/>
          </a:ln>
        </p:spPr>
      </p:cxnSp>
      <p:cxnSp>
        <p:nvCxnSpPr>
          <p:cNvPr id="283" name="Google Shape;283;p14"/>
          <p:cNvCxnSpPr>
            <a:stCxn id="273" idx="3"/>
            <a:endCxn id="274" idx="1"/>
          </p:cNvCxnSpPr>
          <p:nvPr/>
        </p:nvCxnSpPr>
        <p:spPr>
          <a:xfrm flipH="1" rot="10800000">
            <a:off x="5666025" y="2676850"/>
            <a:ext cx="337200" cy="78300"/>
          </a:xfrm>
          <a:prstGeom prst="straightConnector1">
            <a:avLst/>
          </a:prstGeom>
          <a:noFill/>
          <a:ln cap="flat" cmpd="sng" w="28575">
            <a:solidFill>
              <a:schemeClr val="dk2"/>
            </a:solidFill>
            <a:prstDash val="solid"/>
            <a:round/>
            <a:headEnd len="sm" w="sm" type="none"/>
            <a:tailEnd len="med" w="med" type="triangle"/>
          </a:ln>
        </p:spPr>
      </p:cxnSp>
      <p:cxnSp>
        <p:nvCxnSpPr>
          <p:cNvPr id="284" name="Google Shape;284;p14"/>
          <p:cNvCxnSpPr>
            <a:stCxn id="280" idx="3"/>
            <a:endCxn id="276" idx="1"/>
          </p:cNvCxnSpPr>
          <p:nvPr/>
        </p:nvCxnSpPr>
        <p:spPr>
          <a:xfrm flipH="1" rot="10800000">
            <a:off x="5666025" y="3110975"/>
            <a:ext cx="337200" cy="603900"/>
          </a:xfrm>
          <a:prstGeom prst="straightConnector1">
            <a:avLst/>
          </a:prstGeom>
          <a:noFill/>
          <a:ln cap="flat" cmpd="sng" w="28575">
            <a:solidFill>
              <a:schemeClr val="dk2"/>
            </a:solidFill>
            <a:prstDash val="solid"/>
            <a:round/>
            <a:headEnd len="sm" w="sm" type="none"/>
            <a:tailEnd len="med" w="med" type="triangle"/>
          </a:ln>
        </p:spPr>
      </p:cxnSp>
      <p:cxnSp>
        <p:nvCxnSpPr>
          <p:cNvPr id="285" name="Google Shape;285;p14"/>
          <p:cNvCxnSpPr>
            <a:stCxn id="280" idx="3"/>
            <a:endCxn id="277" idx="1"/>
          </p:cNvCxnSpPr>
          <p:nvPr/>
        </p:nvCxnSpPr>
        <p:spPr>
          <a:xfrm flipH="1" rot="10800000">
            <a:off x="5666025" y="3513575"/>
            <a:ext cx="337200" cy="201300"/>
          </a:xfrm>
          <a:prstGeom prst="straightConnector1">
            <a:avLst/>
          </a:prstGeom>
          <a:noFill/>
          <a:ln cap="flat" cmpd="sng" w="28575">
            <a:solidFill>
              <a:schemeClr val="dk2"/>
            </a:solidFill>
            <a:prstDash val="solid"/>
            <a:round/>
            <a:headEnd len="sm" w="sm" type="none"/>
            <a:tailEnd len="med" w="med" type="triangle"/>
          </a:ln>
        </p:spPr>
      </p:cxnSp>
      <p:cxnSp>
        <p:nvCxnSpPr>
          <p:cNvPr id="286" name="Google Shape;286;p14"/>
          <p:cNvCxnSpPr>
            <a:stCxn id="280" idx="3"/>
            <a:endCxn id="278" idx="1"/>
          </p:cNvCxnSpPr>
          <p:nvPr/>
        </p:nvCxnSpPr>
        <p:spPr>
          <a:xfrm>
            <a:off x="5666025" y="3714875"/>
            <a:ext cx="337200" cy="201300"/>
          </a:xfrm>
          <a:prstGeom prst="straightConnector1">
            <a:avLst/>
          </a:prstGeom>
          <a:noFill/>
          <a:ln cap="flat" cmpd="sng" w="28575">
            <a:solidFill>
              <a:schemeClr val="dk2"/>
            </a:solidFill>
            <a:prstDash val="solid"/>
            <a:round/>
            <a:headEnd len="sm" w="sm" type="none"/>
            <a:tailEnd len="med" w="med" type="triangle"/>
          </a:ln>
        </p:spPr>
      </p:cxnSp>
      <p:cxnSp>
        <p:nvCxnSpPr>
          <p:cNvPr id="287" name="Google Shape;287;p14"/>
          <p:cNvCxnSpPr>
            <a:stCxn id="280" idx="3"/>
            <a:endCxn id="279" idx="1"/>
          </p:cNvCxnSpPr>
          <p:nvPr/>
        </p:nvCxnSpPr>
        <p:spPr>
          <a:xfrm>
            <a:off x="5666025" y="3714875"/>
            <a:ext cx="337200" cy="603900"/>
          </a:xfrm>
          <a:prstGeom prst="straightConnector1">
            <a:avLst/>
          </a:prstGeom>
          <a:noFill/>
          <a:ln cap="flat" cmpd="sng" w="28575">
            <a:solidFill>
              <a:schemeClr val="dk2"/>
            </a:solidFill>
            <a:prstDash val="solid"/>
            <a:round/>
            <a:headEnd len="sm" w="sm" type="none"/>
            <a:tailEnd len="med" w="med" type="triangle"/>
          </a:ln>
        </p:spPr>
      </p:cxnSp>
      <p:sp>
        <p:nvSpPr>
          <p:cNvPr id="288" name="Google Shape;288;p14"/>
          <p:cNvSpPr/>
          <p:nvPr/>
        </p:nvSpPr>
        <p:spPr>
          <a:xfrm>
            <a:off x="1812525" y="3055075"/>
            <a:ext cx="1087200" cy="360000"/>
          </a:xfrm>
          <a:prstGeom prst="flowChartAlternateProcess">
            <a:avLst/>
          </a:prstGeom>
          <a:solidFill>
            <a:srgbClr val="7685E6"/>
          </a:solidFill>
          <a:ln cap="flat" cmpd="sng" w="9525">
            <a:solidFill>
              <a:schemeClr val="dk2"/>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Clr>
                <a:srgbClr val="000000"/>
              </a:buClr>
              <a:buSzPts val="1100"/>
              <a:buFont typeface="Arial"/>
              <a:buNone/>
            </a:pPr>
            <a:r>
              <a:rPr b="1" i="0" lang="es" sz="1100" u="none" cap="none" strike="noStrike">
                <a:solidFill>
                  <a:schemeClr val="lt1"/>
                </a:solidFill>
                <a:latin typeface="Montserrat"/>
                <a:ea typeface="Montserrat"/>
                <a:cs typeface="Montserrat"/>
                <a:sym typeface="Montserrat"/>
              </a:rPr>
              <a:t>Atributos de clase</a:t>
            </a:r>
            <a:endParaRPr b="1" i="0" sz="1100" u="none" cap="none" strike="noStrike">
              <a:solidFill>
                <a:schemeClr val="lt1"/>
              </a:solidFill>
              <a:latin typeface="Montserrat"/>
              <a:ea typeface="Montserrat"/>
              <a:cs typeface="Montserrat"/>
              <a:sym typeface="Montserrat"/>
            </a:endParaRPr>
          </a:p>
        </p:txBody>
      </p:sp>
      <p:cxnSp>
        <p:nvCxnSpPr>
          <p:cNvPr id="289" name="Google Shape;289;p14"/>
          <p:cNvCxnSpPr>
            <a:stCxn id="272" idx="1"/>
            <a:endCxn id="288" idx="3"/>
          </p:cNvCxnSpPr>
          <p:nvPr/>
        </p:nvCxnSpPr>
        <p:spPr>
          <a:xfrm rot="10800000">
            <a:off x="2899825" y="3235075"/>
            <a:ext cx="361200" cy="0"/>
          </a:xfrm>
          <a:prstGeom prst="straightConnector1">
            <a:avLst/>
          </a:prstGeom>
          <a:noFill/>
          <a:ln cap="flat" cmpd="sng" w="28575">
            <a:solidFill>
              <a:schemeClr val="dk2"/>
            </a:solidFill>
            <a:prstDash val="solid"/>
            <a:round/>
            <a:headEnd len="sm" w="sm" type="none"/>
            <a:tailEnd len="med" w="med" type="triangle"/>
          </a:ln>
        </p:spPr>
      </p:cxnSp>
      <p:sp>
        <p:nvSpPr>
          <p:cNvPr id="290" name="Google Shape;290;p14"/>
          <p:cNvSpPr/>
          <p:nvPr/>
        </p:nvSpPr>
        <p:spPr>
          <a:xfrm>
            <a:off x="1571475" y="2215150"/>
            <a:ext cx="1569300" cy="360000"/>
          </a:xfrm>
          <a:prstGeom prst="flowChartAlternateProcess">
            <a:avLst/>
          </a:prstGeom>
          <a:solidFill>
            <a:srgbClr val="5F6167"/>
          </a:solidFill>
          <a:ln cap="flat" cmpd="sng" w="9525">
            <a:solidFill>
              <a:schemeClr val="dk2"/>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Clr>
                <a:srgbClr val="000000"/>
              </a:buClr>
              <a:buSzPts val="1100"/>
              <a:buFont typeface="Arial"/>
              <a:buNone/>
            </a:pPr>
            <a:r>
              <a:rPr b="0" i="0" lang="es" sz="1100" u="none" cap="none" strike="noStrike">
                <a:solidFill>
                  <a:schemeClr val="lt1"/>
                </a:solidFill>
                <a:latin typeface="Montserrat"/>
                <a:ea typeface="Montserrat"/>
                <a:cs typeface="Montserrat"/>
                <a:sym typeface="Montserrat"/>
              </a:rPr>
              <a:t>suspendidos</a:t>
            </a:r>
            <a:endParaRPr b="0" i="0" sz="1100" u="none" cap="none" strike="noStrike">
              <a:solidFill>
                <a:schemeClr val="lt1"/>
              </a:solidFill>
              <a:latin typeface="Montserrat"/>
              <a:ea typeface="Montserrat"/>
              <a:cs typeface="Montserrat"/>
              <a:sym typeface="Montserrat"/>
            </a:endParaRPr>
          </a:p>
          <a:p>
            <a:pPr indent="0" lvl="0" marL="0" marR="0" rtl="0" algn="ctr">
              <a:lnSpc>
                <a:spcPct val="100000"/>
              </a:lnSpc>
              <a:spcBef>
                <a:spcPts val="0"/>
              </a:spcBef>
              <a:spcAft>
                <a:spcPts val="0"/>
              </a:spcAft>
              <a:buClr>
                <a:srgbClr val="000000"/>
              </a:buClr>
              <a:buSzPts val="1100"/>
              <a:buFont typeface="Arial"/>
              <a:buNone/>
            </a:pPr>
            <a:r>
              <a:rPr b="0" i="0" lang="es" sz="1100" u="none" cap="none" strike="noStrike">
                <a:solidFill>
                  <a:schemeClr val="lt1"/>
                </a:solidFill>
                <a:latin typeface="Montserrat"/>
                <a:ea typeface="Montserrat"/>
                <a:cs typeface="Montserrat"/>
                <a:sym typeface="Montserrat"/>
              </a:rPr>
              <a:t>(lista)</a:t>
            </a:r>
            <a:endParaRPr b="0" i="0" sz="1100" u="none" cap="none" strike="noStrike">
              <a:solidFill>
                <a:schemeClr val="lt1"/>
              </a:solidFill>
              <a:latin typeface="Montserrat"/>
              <a:ea typeface="Montserrat"/>
              <a:cs typeface="Montserrat"/>
              <a:sym typeface="Montserrat"/>
            </a:endParaRPr>
          </a:p>
        </p:txBody>
      </p:sp>
      <p:cxnSp>
        <p:nvCxnSpPr>
          <p:cNvPr id="291" name="Google Shape;291;p14"/>
          <p:cNvCxnSpPr>
            <a:stCxn id="288" idx="0"/>
            <a:endCxn id="290" idx="2"/>
          </p:cNvCxnSpPr>
          <p:nvPr/>
        </p:nvCxnSpPr>
        <p:spPr>
          <a:xfrm rot="10800000">
            <a:off x="2356125" y="2575075"/>
            <a:ext cx="0" cy="480000"/>
          </a:xfrm>
          <a:prstGeom prst="straightConnector1">
            <a:avLst/>
          </a:prstGeom>
          <a:noFill/>
          <a:ln cap="flat" cmpd="sng" w="28575">
            <a:solidFill>
              <a:schemeClr val="dk2"/>
            </a:solidFill>
            <a:prstDash val="solid"/>
            <a:round/>
            <a:headEnd len="sm" w="sm" type="none"/>
            <a:tailEnd len="med" w="med" type="triangl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15"/>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Atributos de clase | Clase Cliente</a:t>
            </a:r>
            <a:endParaRPr/>
          </a:p>
        </p:txBody>
      </p:sp>
      <p:sp>
        <p:nvSpPr>
          <p:cNvPr id="297" name="Google Shape;297;p15"/>
          <p:cNvSpPr txBox="1"/>
          <p:nvPr>
            <p:ph idx="1" type="body"/>
          </p:nvPr>
        </p:nvSpPr>
        <p:spPr>
          <a:xfrm>
            <a:off x="432025" y="1304875"/>
            <a:ext cx="4102500" cy="3294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s" sz="1650"/>
              <a:t>La lista </a:t>
            </a:r>
            <a:r>
              <a:rPr i="1" lang="es" sz="1650"/>
              <a:t>suspendidos</a:t>
            </a:r>
            <a:r>
              <a:rPr lang="es" sz="1650"/>
              <a:t> es compartida por todos los objetos de la clase.</a:t>
            </a:r>
            <a:endParaRPr sz="1650"/>
          </a:p>
          <a:p>
            <a:pPr indent="0" lvl="0" marL="0" rtl="0" algn="l">
              <a:lnSpc>
                <a:spcPct val="115000"/>
              </a:lnSpc>
              <a:spcBef>
                <a:spcPts val="1200"/>
              </a:spcBef>
              <a:spcAft>
                <a:spcPts val="0"/>
              </a:spcAft>
              <a:buSzPts val="1800"/>
              <a:buNone/>
            </a:pPr>
            <a:r>
              <a:rPr lang="es" sz="1650"/>
              <a:t>El método </a:t>
            </a:r>
            <a:r>
              <a:rPr i="1" lang="es" sz="1650"/>
              <a:t>imprimir</a:t>
            </a:r>
            <a:r>
              <a:rPr lang="es" sz="1650"/>
              <a:t> muestra los datos y estado de la cuenta de cada instancia de la clase Cliente.</a:t>
            </a:r>
            <a:endParaRPr sz="1650"/>
          </a:p>
          <a:p>
            <a:pPr indent="0" lvl="0" marL="0" rtl="0" algn="l">
              <a:lnSpc>
                <a:spcPct val="115000"/>
              </a:lnSpc>
              <a:spcBef>
                <a:spcPts val="1200"/>
              </a:spcBef>
              <a:spcAft>
                <a:spcPts val="1200"/>
              </a:spcAft>
              <a:buSzPts val="1800"/>
              <a:buNone/>
            </a:pPr>
            <a:r>
              <a:rPr lang="es" sz="1650"/>
              <a:t>El método </a:t>
            </a:r>
            <a:r>
              <a:rPr i="1" lang="es" sz="1650"/>
              <a:t>suspender</a:t>
            </a:r>
            <a:r>
              <a:rPr lang="es" sz="1650"/>
              <a:t> agrega el código de un cliente a la lista del cliente suspendido.</a:t>
            </a:r>
            <a:endParaRPr sz="1650"/>
          </a:p>
        </p:txBody>
      </p:sp>
      <p:sp>
        <p:nvSpPr>
          <p:cNvPr id="298" name="Google Shape;298;p15"/>
          <p:cNvSpPr/>
          <p:nvPr/>
        </p:nvSpPr>
        <p:spPr>
          <a:xfrm>
            <a:off x="4843050" y="1533775"/>
            <a:ext cx="3869100" cy="2994600"/>
          </a:xfrm>
          <a:prstGeom prst="rect">
            <a:avLst/>
          </a:prstGeom>
          <a:solidFill>
            <a:srgbClr val="23262E"/>
          </a:solid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chemeClr val="dk1"/>
              </a:buClr>
              <a:buSzPts val="1100"/>
              <a:buFont typeface="Arial"/>
              <a:buNone/>
            </a:pPr>
            <a:r>
              <a:rPr b="0" i="0" lang="es" sz="1100" u="none" cap="none" strike="noStrike">
                <a:solidFill>
                  <a:srgbClr val="C74DED"/>
                </a:solidFill>
                <a:highlight>
                  <a:srgbClr val="23262E"/>
                </a:highlight>
                <a:latin typeface="Consolas"/>
                <a:ea typeface="Consolas"/>
                <a:cs typeface="Consolas"/>
                <a:sym typeface="Consolas"/>
              </a:rPr>
              <a:t>class</a:t>
            </a:r>
            <a:r>
              <a:rPr b="0" i="0" lang="es" sz="1100" u="none" cap="none" strike="noStrike">
                <a:solidFill>
                  <a:srgbClr val="D5CED9"/>
                </a:solidFill>
                <a:highlight>
                  <a:srgbClr val="23262E"/>
                </a:highlight>
                <a:latin typeface="Consolas"/>
                <a:ea typeface="Consolas"/>
                <a:cs typeface="Consolas"/>
                <a:sym typeface="Consolas"/>
              </a:rPr>
              <a:t> </a:t>
            </a:r>
            <a:r>
              <a:rPr b="0" i="0" lang="es" sz="1100" u="none" cap="none" strike="noStrike">
                <a:solidFill>
                  <a:srgbClr val="FFE66D"/>
                </a:solidFill>
                <a:highlight>
                  <a:srgbClr val="23262E"/>
                </a:highlight>
                <a:latin typeface="Consolas"/>
                <a:ea typeface="Consolas"/>
                <a:cs typeface="Consolas"/>
                <a:sym typeface="Consolas"/>
              </a:rPr>
              <a:t>Cliente</a:t>
            </a:r>
            <a:r>
              <a:rPr b="0" i="0" lang="es" sz="1100" u="none" cap="none" strike="noStrike">
                <a:solidFill>
                  <a:srgbClr val="D5CED9"/>
                </a:solidFill>
                <a:highlight>
                  <a:srgbClr val="23262E"/>
                </a:highlight>
                <a:latin typeface="Consolas"/>
                <a:ea typeface="Consolas"/>
                <a:cs typeface="Consolas"/>
                <a:sym typeface="Consolas"/>
              </a:rPr>
              <a:t>:</a:t>
            </a:r>
            <a:endParaRPr b="0" i="0" sz="11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100" u="none" cap="none" strike="noStrike">
                <a:solidFill>
                  <a:srgbClr val="D5CED9"/>
                </a:solidFill>
                <a:highlight>
                  <a:srgbClr val="23262E"/>
                </a:highlight>
                <a:latin typeface="Consolas"/>
                <a:ea typeface="Consolas"/>
                <a:cs typeface="Consolas"/>
                <a:sym typeface="Consolas"/>
              </a:rPr>
              <a:t>   suspendidos</a:t>
            </a:r>
            <a:r>
              <a:rPr b="0" i="0" lang="es" sz="1100" u="none" cap="none" strike="noStrike">
                <a:solidFill>
                  <a:srgbClr val="EE5D43"/>
                </a:solidFill>
                <a:highlight>
                  <a:srgbClr val="23262E"/>
                </a:highlight>
                <a:latin typeface="Consolas"/>
                <a:ea typeface="Consolas"/>
                <a:cs typeface="Consolas"/>
                <a:sym typeface="Consolas"/>
              </a:rPr>
              <a:t>=</a:t>
            </a:r>
            <a:r>
              <a:rPr b="0" i="0" lang="es" sz="1100" u="none" cap="none" strike="noStrike">
                <a:solidFill>
                  <a:srgbClr val="D5CED9"/>
                </a:solidFill>
                <a:highlight>
                  <a:srgbClr val="23262E"/>
                </a:highlight>
                <a:latin typeface="Consolas"/>
                <a:ea typeface="Consolas"/>
                <a:cs typeface="Consolas"/>
                <a:sym typeface="Consolas"/>
              </a:rPr>
              <a:t>[] </a:t>
            </a:r>
            <a:r>
              <a:rPr b="0" i="0" lang="es" sz="1100" u="none" cap="none" strike="noStrike">
                <a:solidFill>
                  <a:srgbClr val="5F6167"/>
                </a:solidFill>
                <a:highlight>
                  <a:srgbClr val="23262E"/>
                </a:highlight>
                <a:latin typeface="Consolas"/>
                <a:ea typeface="Consolas"/>
                <a:cs typeface="Consolas"/>
                <a:sym typeface="Consolas"/>
              </a:rPr>
              <a:t>#Atributo de Clase</a:t>
            </a:r>
            <a:endParaRPr b="0" i="0" sz="1100" u="none" cap="none" strike="noStrike">
              <a:solidFill>
                <a:srgbClr val="5F6167"/>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t/>
            </a:r>
            <a:endParaRPr b="0" i="0" sz="11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100" u="none" cap="none" strike="noStrike">
                <a:solidFill>
                  <a:srgbClr val="D5CED9"/>
                </a:solidFill>
                <a:highlight>
                  <a:srgbClr val="23262E"/>
                </a:highlight>
                <a:latin typeface="Consolas"/>
                <a:ea typeface="Consolas"/>
                <a:cs typeface="Consolas"/>
                <a:sym typeface="Consolas"/>
              </a:rPr>
              <a:t>   </a:t>
            </a:r>
            <a:r>
              <a:rPr b="0" i="0" lang="es" sz="1100" u="none" cap="none" strike="noStrike">
                <a:solidFill>
                  <a:srgbClr val="C74DED"/>
                </a:solidFill>
                <a:highlight>
                  <a:srgbClr val="23262E"/>
                </a:highlight>
                <a:latin typeface="Consolas"/>
                <a:ea typeface="Consolas"/>
                <a:cs typeface="Consolas"/>
                <a:sym typeface="Consolas"/>
              </a:rPr>
              <a:t>def</a:t>
            </a:r>
            <a:r>
              <a:rPr b="0" i="0" lang="es" sz="1100" u="none" cap="none" strike="noStrike">
                <a:solidFill>
                  <a:srgbClr val="D5CED9"/>
                </a:solidFill>
                <a:highlight>
                  <a:srgbClr val="23262E"/>
                </a:highlight>
                <a:latin typeface="Consolas"/>
                <a:ea typeface="Consolas"/>
                <a:cs typeface="Consolas"/>
                <a:sym typeface="Consolas"/>
              </a:rPr>
              <a:t> </a:t>
            </a:r>
            <a:r>
              <a:rPr b="0" i="0" lang="es" sz="1100" u="none" cap="none" strike="noStrike">
                <a:solidFill>
                  <a:srgbClr val="EE5D43"/>
                </a:solidFill>
                <a:highlight>
                  <a:srgbClr val="23262E"/>
                </a:highlight>
                <a:latin typeface="Consolas"/>
                <a:ea typeface="Consolas"/>
                <a:cs typeface="Consolas"/>
                <a:sym typeface="Consolas"/>
              </a:rPr>
              <a:t>__init__</a:t>
            </a:r>
            <a:r>
              <a:rPr b="0" i="0" lang="es" sz="1100" u="none" cap="none" strike="noStrike">
                <a:solidFill>
                  <a:srgbClr val="D5CED9"/>
                </a:solidFill>
                <a:highlight>
                  <a:srgbClr val="23262E"/>
                </a:highlight>
                <a:latin typeface="Consolas"/>
                <a:ea typeface="Consolas"/>
                <a:cs typeface="Consolas"/>
                <a:sym typeface="Consolas"/>
              </a:rPr>
              <a:t>(</a:t>
            </a:r>
            <a:r>
              <a:rPr b="0" i="0" lang="es" sz="1100" u="none" cap="none" strike="noStrike">
                <a:solidFill>
                  <a:srgbClr val="00E8C6"/>
                </a:solidFill>
                <a:highlight>
                  <a:srgbClr val="23262E"/>
                </a:highlight>
                <a:latin typeface="Consolas"/>
                <a:ea typeface="Consolas"/>
                <a:cs typeface="Consolas"/>
                <a:sym typeface="Consolas"/>
              </a:rPr>
              <a:t>self</a:t>
            </a:r>
            <a:r>
              <a:rPr b="0" i="0" lang="es" sz="1100" u="none" cap="none" strike="noStrike">
                <a:solidFill>
                  <a:srgbClr val="D5CED9"/>
                </a:solidFill>
                <a:highlight>
                  <a:srgbClr val="23262E"/>
                </a:highlight>
                <a:latin typeface="Consolas"/>
                <a:ea typeface="Consolas"/>
                <a:cs typeface="Consolas"/>
                <a:sym typeface="Consolas"/>
              </a:rPr>
              <a:t>,</a:t>
            </a:r>
            <a:r>
              <a:rPr b="0" i="0" lang="es" sz="1100" u="none" cap="none" strike="noStrike">
                <a:solidFill>
                  <a:srgbClr val="00E8C6"/>
                </a:solidFill>
                <a:highlight>
                  <a:srgbClr val="23262E"/>
                </a:highlight>
                <a:latin typeface="Consolas"/>
                <a:ea typeface="Consolas"/>
                <a:cs typeface="Consolas"/>
                <a:sym typeface="Consolas"/>
              </a:rPr>
              <a:t>codigo</a:t>
            </a:r>
            <a:r>
              <a:rPr b="0" i="0" lang="es" sz="1100" u="none" cap="none" strike="noStrike">
                <a:solidFill>
                  <a:srgbClr val="D5CED9"/>
                </a:solidFill>
                <a:highlight>
                  <a:srgbClr val="23262E"/>
                </a:highlight>
                <a:latin typeface="Consolas"/>
                <a:ea typeface="Consolas"/>
                <a:cs typeface="Consolas"/>
                <a:sym typeface="Consolas"/>
              </a:rPr>
              <a:t>,</a:t>
            </a:r>
            <a:r>
              <a:rPr b="0" i="0" lang="es" sz="1100" u="none" cap="none" strike="noStrike">
                <a:solidFill>
                  <a:srgbClr val="00E8C6"/>
                </a:solidFill>
                <a:highlight>
                  <a:srgbClr val="23262E"/>
                </a:highlight>
                <a:latin typeface="Consolas"/>
                <a:ea typeface="Consolas"/>
                <a:cs typeface="Consolas"/>
                <a:sym typeface="Consolas"/>
              </a:rPr>
              <a:t>nombre</a:t>
            </a:r>
            <a:r>
              <a:rPr b="0" i="0" lang="es" sz="1100" u="none" cap="none" strike="noStrike">
                <a:solidFill>
                  <a:srgbClr val="D5CED9"/>
                </a:solidFill>
                <a:highlight>
                  <a:srgbClr val="23262E"/>
                </a:highlight>
                <a:latin typeface="Consolas"/>
                <a:ea typeface="Consolas"/>
                <a:cs typeface="Consolas"/>
                <a:sym typeface="Consolas"/>
              </a:rPr>
              <a:t>):</a:t>
            </a:r>
            <a:endParaRPr b="0" i="0" sz="11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100" u="none" cap="none" strike="noStrike">
                <a:solidFill>
                  <a:srgbClr val="D5CED9"/>
                </a:solidFill>
                <a:highlight>
                  <a:srgbClr val="23262E"/>
                </a:highlight>
                <a:latin typeface="Consolas"/>
                <a:ea typeface="Consolas"/>
                <a:cs typeface="Consolas"/>
                <a:sym typeface="Consolas"/>
              </a:rPr>
              <a:t>       </a:t>
            </a:r>
            <a:r>
              <a:rPr b="0" i="0" lang="es" sz="1100" u="none" cap="none" strike="noStrike">
                <a:solidFill>
                  <a:srgbClr val="FF00AA"/>
                </a:solidFill>
                <a:highlight>
                  <a:srgbClr val="23262E"/>
                </a:highlight>
                <a:latin typeface="Consolas"/>
                <a:ea typeface="Consolas"/>
                <a:cs typeface="Consolas"/>
                <a:sym typeface="Consolas"/>
              </a:rPr>
              <a:t>self</a:t>
            </a:r>
            <a:r>
              <a:rPr b="0" i="0" lang="es" sz="1100" u="none" cap="none" strike="noStrike">
                <a:solidFill>
                  <a:srgbClr val="D5CED9"/>
                </a:solidFill>
                <a:highlight>
                  <a:srgbClr val="23262E"/>
                </a:highlight>
                <a:latin typeface="Consolas"/>
                <a:ea typeface="Consolas"/>
                <a:cs typeface="Consolas"/>
                <a:sym typeface="Consolas"/>
              </a:rPr>
              <a:t>.codigo</a:t>
            </a:r>
            <a:r>
              <a:rPr b="0" i="0" lang="es" sz="1100" u="none" cap="none" strike="noStrike">
                <a:solidFill>
                  <a:srgbClr val="EE5D43"/>
                </a:solidFill>
                <a:highlight>
                  <a:srgbClr val="23262E"/>
                </a:highlight>
                <a:latin typeface="Consolas"/>
                <a:ea typeface="Consolas"/>
                <a:cs typeface="Consolas"/>
                <a:sym typeface="Consolas"/>
              </a:rPr>
              <a:t>=</a:t>
            </a:r>
            <a:r>
              <a:rPr b="0" i="0" lang="es" sz="1100" u="none" cap="none" strike="noStrike">
                <a:solidFill>
                  <a:srgbClr val="D5CED9"/>
                </a:solidFill>
                <a:highlight>
                  <a:srgbClr val="23262E"/>
                </a:highlight>
                <a:latin typeface="Consolas"/>
                <a:ea typeface="Consolas"/>
                <a:cs typeface="Consolas"/>
                <a:sym typeface="Consolas"/>
              </a:rPr>
              <a:t>codigo </a:t>
            </a:r>
            <a:r>
              <a:rPr b="0" i="0" lang="es" sz="1100" u="none" cap="none" strike="noStrike">
                <a:solidFill>
                  <a:srgbClr val="5F6167"/>
                </a:solidFill>
                <a:highlight>
                  <a:srgbClr val="23262E"/>
                </a:highlight>
                <a:latin typeface="Consolas"/>
                <a:ea typeface="Consolas"/>
                <a:cs typeface="Consolas"/>
                <a:sym typeface="Consolas"/>
              </a:rPr>
              <a:t>#Atributo de instancia</a:t>
            </a:r>
            <a:endParaRPr b="0" i="0" sz="1100" u="none" cap="none" strike="noStrike">
              <a:solidFill>
                <a:srgbClr val="5F6167"/>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100" u="none" cap="none" strike="noStrike">
                <a:solidFill>
                  <a:srgbClr val="D5CED9"/>
                </a:solidFill>
                <a:highlight>
                  <a:srgbClr val="23262E"/>
                </a:highlight>
                <a:latin typeface="Consolas"/>
                <a:ea typeface="Consolas"/>
                <a:cs typeface="Consolas"/>
                <a:sym typeface="Consolas"/>
              </a:rPr>
              <a:t>       </a:t>
            </a:r>
            <a:r>
              <a:rPr b="0" i="0" lang="es" sz="1100" u="none" cap="none" strike="noStrike">
                <a:solidFill>
                  <a:srgbClr val="FF00AA"/>
                </a:solidFill>
                <a:highlight>
                  <a:srgbClr val="23262E"/>
                </a:highlight>
                <a:latin typeface="Consolas"/>
                <a:ea typeface="Consolas"/>
                <a:cs typeface="Consolas"/>
                <a:sym typeface="Consolas"/>
              </a:rPr>
              <a:t>self</a:t>
            </a:r>
            <a:r>
              <a:rPr b="0" i="0" lang="es" sz="1100" u="none" cap="none" strike="noStrike">
                <a:solidFill>
                  <a:srgbClr val="D5CED9"/>
                </a:solidFill>
                <a:highlight>
                  <a:srgbClr val="23262E"/>
                </a:highlight>
                <a:latin typeface="Consolas"/>
                <a:ea typeface="Consolas"/>
                <a:cs typeface="Consolas"/>
                <a:sym typeface="Consolas"/>
              </a:rPr>
              <a:t>.nombre</a:t>
            </a:r>
            <a:r>
              <a:rPr b="0" i="0" lang="es" sz="1100" u="none" cap="none" strike="noStrike">
                <a:solidFill>
                  <a:srgbClr val="EE5D43"/>
                </a:solidFill>
                <a:highlight>
                  <a:srgbClr val="23262E"/>
                </a:highlight>
                <a:latin typeface="Consolas"/>
                <a:ea typeface="Consolas"/>
                <a:cs typeface="Consolas"/>
                <a:sym typeface="Consolas"/>
              </a:rPr>
              <a:t>=</a:t>
            </a:r>
            <a:r>
              <a:rPr b="0" i="0" lang="es" sz="1100" u="none" cap="none" strike="noStrike">
                <a:solidFill>
                  <a:srgbClr val="D5CED9"/>
                </a:solidFill>
                <a:highlight>
                  <a:srgbClr val="23262E"/>
                </a:highlight>
                <a:latin typeface="Consolas"/>
                <a:ea typeface="Consolas"/>
                <a:cs typeface="Consolas"/>
                <a:sym typeface="Consolas"/>
              </a:rPr>
              <a:t>nombre </a:t>
            </a:r>
            <a:r>
              <a:rPr b="0" i="0" lang="es" sz="1100" u="none" cap="none" strike="noStrike">
                <a:solidFill>
                  <a:srgbClr val="5F6167"/>
                </a:solidFill>
                <a:highlight>
                  <a:srgbClr val="23262E"/>
                </a:highlight>
                <a:latin typeface="Consolas"/>
                <a:ea typeface="Consolas"/>
                <a:cs typeface="Consolas"/>
                <a:sym typeface="Consolas"/>
              </a:rPr>
              <a:t>#Atributo de instancia</a:t>
            </a:r>
            <a:endParaRPr b="0" i="0" sz="1100" u="none" cap="none" strike="noStrike">
              <a:solidFill>
                <a:srgbClr val="5F6167"/>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t/>
            </a:r>
            <a:endParaRPr b="0" i="0" sz="11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100" u="none" cap="none" strike="noStrike">
                <a:solidFill>
                  <a:srgbClr val="D5CED9"/>
                </a:solidFill>
                <a:highlight>
                  <a:srgbClr val="23262E"/>
                </a:highlight>
                <a:latin typeface="Consolas"/>
                <a:ea typeface="Consolas"/>
                <a:cs typeface="Consolas"/>
                <a:sym typeface="Consolas"/>
              </a:rPr>
              <a:t>   </a:t>
            </a:r>
            <a:r>
              <a:rPr b="0" i="0" lang="es" sz="1100" u="none" cap="none" strike="noStrike">
                <a:solidFill>
                  <a:srgbClr val="C74DED"/>
                </a:solidFill>
                <a:highlight>
                  <a:srgbClr val="23262E"/>
                </a:highlight>
                <a:latin typeface="Consolas"/>
                <a:ea typeface="Consolas"/>
                <a:cs typeface="Consolas"/>
                <a:sym typeface="Consolas"/>
              </a:rPr>
              <a:t>def</a:t>
            </a:r>
            <a:r>
              <a:rPr b="0" i="0" lang="es" sz="1100" u="none" cap="none" strike="noStrike">
                <a:solidFill>
                  <a:srgbClr val="D5CED9"/>
                </a:solidFill>
                <a:highlight>
                  <a:srgbClr val="23262E"/>
                </a:highlight>
                <a:latin typeface="Consolas"/>
                <a:ea typeface="Consolas"/>
                <a:cs typeface="Consolas"/>
                <a:sym typeface="Consolas"/>
              </a:rPr>
              <a:t> </a:t>
            </a:r>
            <a:r>
              <a:rPr b="0" i="0" lang="es" sz="1100" u="none" cap="none" strike="noStrike">
                <a:solidFill>
                  <a:srgbClr val="FFE66D"/>
                </a:solidFill>
                <a:highlight>
                  <a:srgbClr val="23262E"/>
                </a:highlight>
                <a:latin typeface="Consolas"/>
                <a:ea typeface="Consolas"/>
                <a:cs typeface="Consolas"/>
                <a:sym typeface="Consolas"/>
              </a:rPr>
              <a:t>imprimir</a:t>
            </a:r>
            <a:r>
              <a:rPr b="0" i="0" lang="es" sz="1100" u="none" cap="none" strike="noStrike">
                <a:solidFill>
                  <a:srgbClr val="D5CED9"/>
                </a:solidFill>
                <a:highlight>
                  <a:srgbClr val="23262E"/>
                </a:highlight>
                <a:latin typeface="Consolas"/>
                <a:ea typeface="Consolas"/>
                <a:cs typeface="Consolas"/>
                <a:sym typeface="Consolas"/>
              </a:rPr>
              <a:t>(</a:t>
            </a:r>
            <a:r>
              <a:rPr b="0" i="0" lang="es" sz="1100" u="none" cap="none" strike="noStrike">
                <a:solidFill>
                  <a:srgbClr val="00E8C6"/>
                </a:solidFill>
                <a:highlight>
                  <a:srgbClr val="23262E"/>
                </a:highlight>
                <a:latin typeface="Consolas"/>
                <a:ea typeface="Consolas"/>
                <a:cs typeface="Consolas"/>
                <a:sym typeface="Consolas"/>
              </a:rPr>
              <a:t>self</a:t>
            </a:r>
            <a:r>
              <a:rPr b="0" i="0" lang="es" sz="1100" u="none" cap="none" strike="noStrike">
                <a:solidFill>
                  <a:srgbClr val="D5CED9"/>
                </a:solidFill>
                <a:highlight>
                  <a:srgbClr val="23262E"/>
                </a:highlight>
                <a:latin typeface="Consolas"/>
                <a:ea typeface="Consolas"/>
                <a:cs typeface="Consolas"/>
                <a:sym typeface="Consolas"/>
              </a:rPr>
              <a:t>):</a:t>
            </a:r>
            <a:endParaRPr b="0" i="0" sz="11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100" u="none" cap="none" strike="noStrike">
                <a:solidFill>
                  <a:srgbClr val="D5CED9"/>
                </a:solidFill>
                <a:highlight>
                  <a:srgbClr val="23262E"/>
                </a:highlight>
                <a:latin typeface="Consolas"/>
                <a:ea typeface="Consolas"/>
                <a:cs typeface="Consolas"/>
                <a:sym typeface="Consolas"/>
              </a:rPr>
              <a:t>       </a:t>
            </a:r>
            <a:r>
              <a:rPr b="0" i="0" lang="es" sz="1100" u="none" cap="none" strike="noStrike">
                <a:solidFill>
                  <a:srgbClr val="FFE66D"/>
                </a:solidFill>
                <a:highlight>
                  <a:srgbClr val="23262E"/>
                </a:highlight>
                <a:latin typeface="Consolas"/>
                <a:ea typeface="Consolas"/>
                <a:cs typeface="Consolas"/>
                <a:sym typeface="Consolas"/>
              </a:rPr>
              <a:t>print</a:t>
            </a:r>
            <a:r>
              <a:rPr b="0" i="0" lang="es" sz="1100" u="none" cap="none" strike="noStrike">
                <a:solidFill>
                  <a:srgbClr val="D5CED9"/>
                </a:solidFill>
                <a:highlight>
                  <a:srgbClr val="23262E"/>
                </a:highlight>
                <a:latin typeface="Consolas"/>
                <a:ea typeface="Consolas"/>
                <a:cs typeface="Consolas"/>
                <a:sym typeface="Consolas"/>
              </a:rPr>
              <a:t>(</a:t>
            </a:r>
            <a:r>
              <a:rPr b="0" i="0" lang="es" sz="1100" u="none" cap="none" strike="noStrike">
                <a:solidFill>
                  <a:srgbClr val="C74DED"/>
                </a:solidFill>
                <a:highlight>
                  <a:srgbClr val="23262E"/>
                </a:highlight>
                <a:latin typeface="Consolas"/>
                <a:ea typeface="Consolas"/>
                <a:cs typeface="Consolas"/>
                <a:sym typeface="Consolas"/>
              </a:rPr>
              <a:t>f</a:t>
            </a:r>
            <a:r>
              <a:rPr b="0" i="0" lang="es" sz="1100" u="none" cap="none" strike="noStrike">
                <a:solidFill>
                  <a:srgbClr val="96E072"/>
                </a:solidFill>
                <a:highlight>
                  <a:srgbClr val="23262E"/>
                </a:highlight>
                <a:latin typeface="Consolas"/>
                <a:ea typeface="Consolas"/>
                <a:cs typeface="Consolas"/>
                <a:sym typeface="Consolas"/>
              </a:rPr>
              <a:t>"Codigo: </a:t>
            </a:r>
            <a:r>
              <a:rPr b="0" i="0" lang="es" sz="1100" u="none" cap="none" strike="noStrike">
                <a:solidFill>
                  <a:srgbClr val="EE5D43"/>
                </a:solidFill>
                <a:highlight>
                  <a:srgbClr val="23262E"/>
                </a:highlight>
                <a:latin typeface="Consolas"/>
                <a:ea typeface="Consolas"/>
                <a:cs typeface="Consolas"/>
                <a:sym typeface="Consolas"/>
              </a:rPr>
              <a:t>{</a:t>
            </a:r>
            <a:r>
              <a:rPr b="0" i="0" lang="es" sz="1100" u="none" cap="none" strike="noStrike">
                <a:solidFill>
                  <a:srgbClr val="FF00AA"/>
                </a:solidFill>
                <a:highlight>
                  <a:srgbClr val="23262E"/>
                </a:highlight>
                <a:latin typeface="Consolas"/>
                <a:ea typeface="Consolas"/>
                <a:cs typeface="Consolas"/>
                <a:sym typeface="Consolas"/>
              </a:rPr>
              <a:t>self</a:t>
            </a:r>
            <a:r>
              <a:rPr b="0" i="0" lang="es" sz="1100" u="none" cap="none" strike="noStrike">
                <a:solidFill>
                  <a:srgbClr val="D5CED9"/>
                </a:solidFill>
                <a:highlight>
                  <a:srgbClr val="23262E"/>
                </a:highlight>
                <a:latin typeface="Consolas"/>
                <a:ea typeface="Consolas"/>
                <a:cs typeface="Consolas"/>
                <a:sym typeface="Consolas"/>
              </a:rPr>
              <a:t>.codigo</a:t>
            </a:r>
            <a:r>
              <a:rPr b="0" i="0" lang="es" sz="1100" u="none" cap="none" strike="noStrike">
                <a:solidFill>
                  <a:srgbClr val="EE5D43"/>
                </a:solidFill>
                <a:highlight>
                  <a:srgbClr val="23262E"/>
                </a:highlight>
                <a:latin typeface="Consolas"/>
                <a:ea typeface="Consolas"/>
                <a:cs typeface="Consolas"/>
                <a:sym typeface="Consolas"/>
              </a:rPr>
              <a:t>}</a:t>
            </a:r>
            <a:r>
              <a:rPr b="0" i="0" lang="es" sz="1100" u="none" cap="none" strike="noStrike">
                <a:solidFill>
                  <a:srgbClr val="96E072"/>
                </a:solidFill>
                <a:highlight>
                  <a:srgbClr val="23262E"/>
                </a:highlight>
                <a:latin typeface="Consolas"/>
                <a:ea typeface="Consolas"/>
                <a:cs typeface="Consolas"/>
                <a:sym typeface="Consolas"/>
              </a:rPr>
              <a:t>"</a:t>
            </a:r>
            <a:r>
              <a:rPr b="0" i="0" lang="es" sz="1100" u="none" cap="none" strike="noStrike">
                <a:solidFill>
                  <a:srgbClr val="D5CED9"/>
                </a:solidFill>
                <a:highlight>
                  <a:srgbClr val="23262E"/>
                </a:highlight>
                <a:latin typeface="Consolas"/>
                <a:ea typeface="Consolas"/>
                <a:cs typeface="Consolas"/>
                <a:sym typeface="Consolas"/>
              </a:rPr>
              <a:t>)</a:t>
            </a:r>
            <a:endParaRPr b="0" i="0" sz="11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100" u="none" cap="none" strike="noStrike">
                <a:solidFill>
                  <a:srgbClr val="D5CED9"/>
                </a:solidFill>
                <a:highlight>
                  <a:srgbClr val="23262E"/>
                </a:highlight>
                <a:latin typeface="Consolas"/>
                <a:ea typeface="Consolas"/>
                <a:cs typeface="Consolas"/>
                <a:sym typeface="Consolas"/>
              </a:rPr>
              <a:t>       </a:t>
            </a:r>
            <a:r>
              <a:rPr b="0" i="0" lang="es" sz="1100" u="none" cap="none" strike="noStrike">
                <a:solidFill>
                  <a:srgbClr val="FFE66D"/>
                </a:solidFill>
                <a:highlight>
                  <a:srgbClr val="23262E"/>
                </a:highlight>
                <a:latin typeface="Consolas"/>
                <a:ea typeface="Consolas"/>
                <a:cs typeface="Consolas"/>
                <a:sym typeface="Consolas"/>
              </a:rPr>
              <a:t>print</a:t>
            </a:r>
            <a:r>
              <a:rPr b="0" i="0" lang="es" sz="1100" u="none" cap="none" strike="noStrike">
                <a:solidFill>
                  <a:srgbClr val="D5CED9"/>
                </a:solidFill>
                <a:highlight>
                  <a:srgbClr val="23262E"/>
                </a:highlight>
                <a:latin typeface="Consolas"/>
                <a:ea typeface="Consolas"/>
                <a:cs typeface="Consolas"/>
                <a:sym typeface="Consolas"/>
              </a:rPr>
              <a:t>(</a:t>
            </a:r>
            <a:r>
              <a:rPr b="0" i="0" lang="es" sz="1100" u="none" cap="none" strike="noStrike">
                <a:solidFill>
                  <a:srgbClr val="C74DED"/>
                </a:solidFill>
                <a:highlight>
                  <a:srgbClr val="23262E"/>
                </a:highlight>
                <a:latin typeface="Consolas"/>
                <a:ea typeface="Consolas"/>
                <a:cs typeface="Consolas"/>
                <a:sym typeface="Consolas"/>
              </a:rPr>
              <a:t>f</a:t>
            </a:r>
            <a:r>
              <a:rPr b="0" i="0" lang="es" sz="1100" u="none" cap="none" strike="noStrike">
                <a:solidFill>
                  <a:srgbClr val="96E072"/>
                </a:solidFill>
                <a:highlight>
                  <a:srgbClr val="23262E"/>
                </a:highlight>
                <a:latin typeface="Consolas"/>
                <a:ea typeface="Consolas"/>
                <a:cs typeface="Consolas"/>
                <a:sym typeface="Consolas"/>
              </a:rPr>
              <a:t>"Nombre: </a:t>
            </a:r>
            <a:r>
              <a:rPr b="0" i="0" lang="es" sz="1100" u="none" cap="none" strike="noStrike">
                <a:solidFill>
                  <a:srgbClr val="EE5D43"/>
                </a:solidFill>
                <a:highlight>
                  <a:srgbClr val="23262E"/>
                </a:highlight>
                <a:latin typeface="Consolas"/>
                <a:ea typeface="Consolas"/>
                <a:cs typeface="Consolas"/>
                <a:sym typeface="Consolas"/>
              </a:rPr>
              <a:t>{</a:t>
            </a:r>
            <a:r>
              <a:rPr b="0" i="0" lang="es" sz="1100" u="none" cap="none" strike="noStrike">
                <a:solidFill>
                  <a:srgbClr val="FF00AA"/>
                </a:solidFill>
                <a:highlight>
                  <a:srgbClr val="23262E"/>
                </a:highlight>
                <a:latin typeface="Consolas"/>
                <a:ea typeface="Consolas"/>
                <a:cs typeface="Consolas"/>
                <a:sym typeface="Consolas"/>
              </a:rPr>
              <a:t>self</a:t>
            </a:r>
            <a:r>
              <a:rPr b="0" i="0" lang="es" sz="1100" u="none" cap="none" strike="noStrike">
                <a:solidFill>
                  <a:srgbClr val="D5CED9"/>
                </a:solidFill>
                <a:highlight>
                  <a:srgbClr val="23262E"/>
                </a:highlight>
                <a:latin typeface="Consolas"/>
                <a:ea typeface="Consolas"/>
                <a:cs typeface="Consolas"/>
                <a:sym typeface="Consolas"/>
              </a:rPr>
              <a:t>.nombre</a:t>
            </a:r>
            <a:r>
              <a:rPr b="0" i="0" lang="es" sz="1100" u="none" cap="none" strike="noStrike">
                <a:solidFill>
                  <a:srgbClr val="EE5D43"/>
                </a:solidFill>
                <a:highlight>
                  <a:srgbClr val="23262E"/>
                </a:highlight>
                <a:latin typeface="Consolas"/>
                <a:ea typeface="Consolas"/>
                <a:cs typeface="Consolas"/>
                <a:sym typeface="Consolas"/>
              </a:rPr>
              <a:t>}</a:t>
            </a:r>
            <a:r>
              <a:rPr b="0" i="0" lang="es" sz="1100" u="none" cap="none" strike="noStrike">
                <a:solidFill>
                  <a:srgbClr val="96E072"/>
                </a:solidFill>
                <a:highlight>
                  <a:srgbClr val="23262E"/>
                </a:highlight>
                <a:latin typeface="Consolas"/>
                <a:ea typeface="Consolas"/>
                <a:cs typeface="Consolas"/>
                <a:sym typeface="Consolas"/>
              </a:rPr>
              <a:t>"</a:t>
            </a:r>
            <a:r>
              <a:rPr b="0" i="0" lang="es" sz="1100" u="none" cap="none" strike="noStrike">
                <a:solidFill>
                  <a:srgbClr val="D5CED9"/>
                </a:solidFill>
                <a:highlight>
                  <a:srgbClr val="23262E"/>
                </a:highlight>
                <a:latin typeface="Consolas"/>
                <a:ea typeface="Consolas"/>
                <a:cs typeface="Consolas"/>
                <a:sym typeface="Consolas"/>
              </a:rPr>
              <a:t>)</a:t>
            </a:r>
            <a:endParaRPr b="0" i="0" sz="11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100" u="none" cap="none" strike="noStrike">
                <a:solidFill>
                  <a:srgbClr val="D5CED9"/>
                </a:solidFill>
                <a:highlight>
                  <a:srgbClr val="23262E"/>
                </a:highlight>
                <a:latin typeface="Consolas"/>
                <a:ea typeface="Consolas"/>
                <a:cs typeface="Consolas"/>
                <a:sym typeface="Consolas"/>
              </a:rPr>
              <a:t>       </a:t>
            </a:r>
            <a:r>
              <a:rPr b="0" i="0" lang="es" sz="1100" u="none" cap="none" strike="noStrike">
                <a:solidFill>
                  <a:srgbClr val="FF00AA"/>
                </a:solidFill>
                <a:highlight>
                  <a:srgbClr val="23262E"/>
                </a:highlight>
                <a:latin typeface="Consolas"/>
                <a:ea typeface="Consolas"/>
                <a:cs typeface="Consolas"/>
                <a:sym typeface="Consolas"/>
              </a:rPr>
              <a:t>self</a:t>
            </a:r>
            <a:r>
              <a:rPr b="0" i="0" lang="es" sz="1100" u="none" cap="none" strike="noStrike">
                <a:solidFill>
                  <a:srgbClr val="D5CED9"/>
                </a:solidFill>
                <a:highlight>
                  <a:srgbClr val="23262E"/>
                </a:highlight>
                <a:latin typeface="Consolas"/>
                <a:ea typeface="Consolas"/>
                <a:cs typeface="Consolas"/>
                <a:sym typeface="Consolas"/>
              </a:rPr>
              <a:t>.</a:t>
            </a:r>
            <a:r>
              <a:rPr b="0" i="0" lang="es" sz="1100" u="none" cap="none" strike="noStrike">
                <a:solidFill>
                  <a:srgbClr val="FFE66D"/>
                </a:solidFill>
                <a:highlight>
                  <a:srgbClr val="23262E"/>
                </a:highlight>
                <a:latin typeface="Consolas"/>
                <a:ea typeface="Consolas"/>
                <a:cs typeface="Consolas"/>
                <a:sym typeface="Consolas"/>
              </a:rPr>
              <a:t>esta_suspendido</a:t>
            </a:r>
            <a:r>
              <a:rPr b="0" i="0" lang="es" sz="1100" u="none" cap="none" strike="noStrike">
                <a:solidFill>
                  <a:srgbClr val="D5CED9"/>
                </a:solidFill>
                <a:highlight>
                  <a:srgbClr val="23262E"/>
                </a:highlight>
                <a:latin typeface="Consolas"/>
                <a:ea typeface="Consolas"/>
                <a:cs typeface="Consolas"/>
                <a:sym typeface="Consolas"/>
              </a:rPr>
              <a:t>()</a:t>
            </a:r>
            <a:endParaRPr b="0" i="0" sz="11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t/>
            </a:r>
            <a:endParaRPr b="0" i="0" sz="11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100" u="none" cap="none" strike="noStrike">
                <a:solidFill>
                  <a:srgbClr val="D5CED9"/>
                </a:solidFill>
                <a:highlight>
                  <a:srgbClr val="23262E"/>
                </a:highlight>
                <a:latin typeface="Consolas"/>
                <a:ea typeface="Consolas"/>
                <a:cs typeface="Consolas"/>
                <a:sym typeface="Consolas"/>
              </a:rPr>
              <a:t>   </a:t>
            </a:r>
            <a:r>
              <a:rPr b="0" i="0" lang="es" sz="1100" u="none" cap="none" strike="noStrike">
                <a:solidFill>
                  <a:srgbClr val="C74DED"/>
                </a:solidFill>
                <a:highlight>
                  <a:srgbClr val="23262E"/>
                </a:highlight>
                <a:latin typeface="Consolas"/>
                <a:ea typeface="Consolas"/>
                <a:cs typeface="Consolas"/>
                <a:sym typeface="Consolas"/>
              </a:rPr>
              <a:t>def</a:t>
            </a:r>
            <a:r>
              <a:rPr b="0" i="0" lang="es" sz="1100" u="none" cap="none" strike="noStrike">
                <a:solidFill>
                  <a:srgbClr val="D5CED9"/>
                </a:solidFill>
                <a:highlight>
                  <a:srgbClr val="23262E"/>
                </a:highlight>
                <a:latin typeface="Consolas"/>
                <a:ea typeface="Consolas"/>
                <a:cs typeface="Consolas"/>
                <a:sym typeface="Consolas"/>
              </a:rPr>
              <a:t> </a:t>
            </a:r>
            <a:r>
              <a:rPr b="0" i="0" lang="es" sz="1100" u="none" cap="none" strike="noStrike">
                <a:solidFill>
                  <a:srgbClr val="FFE66D"/>
                </a:solidFill>
                <a:highlight>
                  <a:srgbClr val="23262E"/>
                </a:highlight>
                <a:latin typeface="Consolas"/>
                <a:ea typeface="Consolas"/>
                <a:cs typeface="Consolas"/>
                <a:sym typeface="Consolas"/>
              </a:rPr>
              <a:t>suspender</a:t>
            </a:r>
            <a:r>
              <a:rPr b="0" i="0" lang="es" sz="1100" u="none" cap="none" strike="noStrike">
                <a:solidFill>
                  <a:srgbClr val="D5CED9"/>
                </a:solidFill>
                <a:highlight>
                  <a:srgbClr val="23262E"/>
                </a:highlight>
                <a:latin typeface="Consolas"/>
                <a:ea typeface="Consolas"/>
                <a:cs typeface="Consolas"/>
                <a:sym typeface="Consolas"/>
              </a:rPr>
              <a:t>(</a:t>
            </a:r>
            <a:r>
              <a:rPr b="0" i="0" lang="es" sz="1100" u="none" cap="none" strike="noStrike">
                <a:solidFill>
                  <a:srgbClr val="00E8C6"/>
                </a:solidFill>
                <a:highlight>
                  <a:srgbClr val="23262E"/>
                </a:highlight>
                <a:latin typeface="Consolas"/>
                <a:ea typeface="Consolas"/>
                <a:cs typeface="Consolas"/>
                <a:sym typeface="Consolas"/>
              </a:rPr>
              <a:t>self</a:t>
            </a:r>
            <a:r>
              <a:rPr b="0" i="0" lang="es" sz="1100" u="none" cap="none" strike="noStrike">
                <a:solidFill>
                  <a:srgbClr val="D5CED9"/>
                </a:solidFill>
                <a:highlight>
                  <a:srgbClr val="23262E"/>
                </a:highlight>
                <a:latin typeface="Consolas"/>
                <a:ea typeface="Consolas"/>
                <a:cs typeface="Consolas"/>
                <a:sym typeface="Consolas"/>
              </a:rPr>
              <a:t>):</a:t>
            </a:r>
            <a:endParaRPr b="0" i="0" sz="1100" u="none" cap="none" strike="noStrike">
              <a:solidFill>
                <a:srgbClr val="D5CED9"/>
              </a:solidFill>
              <a:highlight>
                <a:srgbClr val="23262E"/>
              </a:highlight>
              <a:latin typeface="Consolas"/>
              <a:ea typeface="Consolas"/>
              <a:cs typeface="Consolas"/>
              <a:sym typeface="Consolas"/>
            </a:endParaRPr>
          </a:p>
          <a:p>
            <a:pPr indent="457200" lvl="0" marL="0" marR="0" rtl="0" algn="l">
              <a:lnSpc>
                <a:spcPct val="100000"/>
              </a:lnSpc>
              <a:spcBef>
                <a:spcPts val="0"/>
              </a:spcBef>
              <a:spcAft>
                <a:spcPts val="0"/>
              </a:spcAft>
              <a:buClr>
                <a:schemeClr val="dk1"/>
              </a:buClr>
              <a:buSzPts val="1100"/>
              <a:buFont typeface="Arial"/>
              <a:buNone/>
            </a:pPr>
            <a:r>
              <a:rPr b="0" i="0" lang="es" sz="1100" u="none" cap="none" strike="noStrike">
                <a:solidFill>
                  <a:srgbClr val="D5CED9"/>
                </a:solidFill>
                <a:highlight>
                  <a:srgbClr val="23262E"/>
                </a:highlight>
                <a:latin typeface="Consolas"/>
                <a:ea typeface="Consolas"/>
                <a:cs typeface="Consolas"/>
                <a:sym typeface="Consolas"/>
              </a:rPr>
              <a:t>Cliente.suspendidos.</a:t>
            </a:r>
            <a:r>
              <a:rPr b="0" i="0" lang="es" sz="1100" u="none" cap="none" strike="noStrike">
                <a:solidFill>
                  <a:srgbClr val="FFE66D"/>
                </a:solidFill>
                <a:highlight>
                  <a:srgbClr val="23262E"/>
                </a:highlight>
                <a:latin typeface="Consolas"/>
                <a:ea typeface="Consolas"/>
                <a:cs typeface="Consolas"/>
                <a:sym typeface="Consolas"/>
              </a:rPr>
              <a:t>append</a:t>
            </a:r>
            <a:r>
              <a:rPr b="0" i="0" lang="es" sz="1100" u="none" cap="none" strike="noStrike">
                <a:solidFill>
                  <a:srgbClr val="D5CED9"/>
                </a:solidFill>
                <a:highlight>
                  <a:srgbClr val="23262E"/>
                </a:highlight>
                <a:latin typeface="Consolas"/>
                <a:ea typeface="Consolas"/>
                <a:cs typeface="Consolas"/>
                <a:sym typeface="Consolas"/>
              </a:rPr>
              <a:t>(</a:t>
            </a:r>
            <a:r>
              <a:rPr b="0" i="0" lang="es" sz="1100" u="none" cap="none" strike="noStrike">
                <a:solidFill>
                  <a:srgbClr val="FF00AA"/>
                </a:solidFill>
                <a:highlight>
                  <a:srgbClr val="23262E"/>
                </a:highlight>
                <a:latin typeface="Consolas"/>
                <a:ea typeface="Consolas"/>
                <a:cs typeface="Consolas"/>
                <a:sym typeface="Consolas"/>
              </a:rPr>
              <a:t>self</a:t>
            </a:r>
            <a:r>
              <a:rPr b="0" i="0" lang="es" sz="1100" u="none" cap="none" strike="noStrike">
                <a:solidFill>
                  <a:srgbClr val="D5CED9"/>
                </a:solidFill>
                <a:highlight>
                  <a:srgbClr val="23262E"/>
                </a:highlight>
                <a:latin typeface="Consolas"/>
                <a:ea typeface="Consolas"/>
                <a:cs typeface="Consolas"/>
                <a:sym typeface="Consolas"/>
              </a:rPr>
              <a:t>.codigo)</a:t>
            </a:r>
            <a:endParaRPr b="0" i="0" sz="11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t/>
            </a:r>
            <a:endParaRPr b="0" i="0" sz="1100" u="none" cap="none" strike="noStrike">
              <a:solidFill>
                <a:srgbClr val="C74DED"/>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t/>
            </a:r>
            <a:endParaRPr b="0" i="0" sz="1100" u="none" cap="none" strike="noStrike">
              <a:solidFill>
                <a:srgbClr val="C74DED"/>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t/>
            </a:r>
            <a:endParaRPr b="0" i="0" sz="1100" u="none" cap="none" strike="noStrike">
              <a:solidFill>
                <a:srgbClr val="5F6167"/>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t/>
            </a:r>
            <a:endParaRPr b="0" i="0" sz="1100" u="none" cap="none" strike="noStrike">
              <a:solidFill>
                <a:srgbClr val="5F6167"/>
              </a:solidFill>
              <a:highlight>
                <a:srgbClr val="23262E"/>
              </a:highlight>
              <a:latin typeface="Consolas"/>
              <a:ea typeface="Consolas"/>
              <a:cs typeface="Consolas"/>
              <a:sym typeface="Consolas"/>
            </a:endParaRPr>
          </a:p>
        </p:txBody>
      </p:sp>
      <p:sp>
        <p:nvSpPr>
          <p:cNvPr id="299" name="Google Shape;299;p15"/>
          <p:cNvSpPr/>
          <p:nvPr/>
        </p:nvSpPr>
        <p:spPr>
          <a:xfrm>
            <a:off x="4843050" y="1304875"/>
            <a:ext cx="3869100" cy="228900"/>
          </a:xfrm>
          <a:prstGeom prst="rect">
            <a:avLst/>
          </a:prstGeom>
          <a:solidFill>
            <a:srgbClr val="FFE66D"/>
          </a:solidFill>
          <a:ln cap="flat" cmpd="sng" w="9525">
            <a:solidFill>
              <a:schemeClr val="dk2"/>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Clr>
                <a:schemeClr val="dk1"/>
              </a:buClr>
              <a:buSzPts val="1100"/>
              <a:buFont typeface="Arial"/>
              <a:buNone/>
            </a:pPr>
            <a:r>
              <a:rPr b="0" i="0" lang="es" sz="1400" u="none" cap="none" strike="noStrike">
                <a:solidFill>
                  <a:schemeClr val="dk2"/>
                </a:solidFill>
                <a:latin typeface="Montserrat"/>
                <a:ea typeface="Montserrat"/>
                <a:cs typeface="Montserrat"/>
                <a:sym typeface="Montserrat"/>
              </a:rPr>
              <a:t>Clase Cliente (Parte I)</a:t>
            </a:r>
            <a:endParaRPr b="0" i="0" sz="1400" u="none" cap="none" strike="noStrike">
              <a:solidFill>
                <a:schemeClr val="dk2"/>
              </a:solidFill>
              <a:latin typeface="Montserrat"/>
              <a:ea typeface="Montserrat"/>
              <a:cs typeface="Montserrat"/>
              <a:sym typeface="Montserra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16"/>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Atributos de clase | Clase Cliente y programa ppal.</a:t>
            </a:r>
            <a:endParaRPr/>
          </a:p>
        </p:txBody>
      </p:sp>
      <p:sp>
        <p:nvSpPr>
          <p:cNvPr id="305" name="Google Shape;305;p16"/>
          <p:cNvSpPr txBox="1"/>
          <p:nvPr>
            <p:ph idx="1" type="body"/>
          </p:nvPr>
        </p:nvSpPr>
        <p:spPr>
          <a:xfrm>
            <a:off x="432025" y="1304875"/>
            <a:ext cx="4102500" cy="3294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s" sz="1650"/>
              <a:t>El método </a:t>
            </a:r>
            <a:r>
              <a:rPr i="1" lang="es" sz="1650"/>
              <a:t>esta_suspendido</a:t>
            </a:r>
            <a:r>
              <a:rPr lang="es" sz="1650"/>
              <a:t> verifica si el código del cliente se encuentra en la lista suspendidos, que es un </a:t>
            </a:r>
            <a:r>
              <a:rPr b="1" lang="es" sz="1650"/>
              <a:t>atributo de clase.</a:t>
            </a:r>
            <a:r>
              <a:rPr lang="es" sz="1650"/>
              <a:t> </a:t>
            </a:r>
            <a:endParaRPr sz="1650"/>
          </a:p>
          <a:p>
            <a:pPr indent="0" lvl="0" marL="0" rtl="0" algn="l">
              <a:lnSpc>
                <a:spcPct val="115000"/>
              </a:lnSpc>
              <a:spcBef>
                <a:spcPts val="1200"/>
              </a:spcBef>
              <a:spcAft>
                <a:spcPts val="1200"/>
              </a:spcAft>
              <a:buSzPts val="1800"/>
              <a:buNone/>
            </a:pPr>
            <a:r>
              <a:rPr lang="es" sz="1650"/>
              <a:t>Dentro del cuerpo principal del programa se instancian cuatro clientes, y se suspenden dos de ellos mediante el método correspondiente: </a:t>
            </a:r>
            <a:endParaRPr sz="1650"/>
          </a:p>
        </p:txBody>
      </p:sp>
      <p:sp>
        <p:nvSpPr>
          <p:cNvPr id="306" name="Google Shape;306;p16"/>
          <p:cNvSpPr/>
          <p:nvPr/>
        </p:nvSpPr>
        <p:spPr>
          <a:xfrm>
            <a:off x="4843050" y="1533775"/>
            <a:ext cx="3869100" cy="2994600"/>
          </a:xfrm>
          <a:prstGeom prst="rect">
            <a:avLst/>
          </a:prstGeom>
          <a:solidFill>
            <a:srgbClr val="23262E"/>
          </a:solid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chemeClr val="dk1"/>
              </a:buClr>
              <a:buSzPts val="1100"/>
              <a:buFont typeface="Arial"/>
              <a:buNone/>
            </a:pPr>
            <a:r>
              <a:rPr b="0" i="0" lang="es" sz="1100" u="none" cap="none" strike="noStrike">
                <a:solidFill>
                  <a:srgbClr val="D5CED9"/>
                </a:solidFill>
                <a:highlight>
                  <a:srgbClr val="23262E"/>
                </a:highlight>
                <a:latin typeface="Consolas"/>
                <a:ea typeface="Consolas"/>
                <a:cs typeface="Consolas"/>
                <a:sym typeface="Consolas"/>
              </a:rPr>
              <a:t>   </a:t>
            </a:r>
            <a:r>
              <a:rPr b="0" i="0" lang="es" sz="1100" u="none" cap="none" strike="noStrike">
                <a:solidFill>
                  <a:srgbClr val="C74DED"/>
                </a:solidFill>
                <a:highlight>
                  <a:srgbClr val="23262E"/>
                </a:highlight>
                <a:latin typeface="Consolas"/>
                <a:ea typeface="Consolas"/>
                <a:cs typeface="Consolas"/>
                <a:sym typeface="Consolas"/>
              </a:rPr>
              <a:t>def</a:t>
            </a:r>
            <a:r>
              <a:rPr b="0" i="0" lang="es" sz="1100" u="none" cap="none" strike="noStrike">
                <a:solidFill>
                  <a:srgbClr val="D5CED9"/>
                </a:solidFill>
                <a:highlight>
                  <a:srgbClr val="23262E"/>
                </a:highlight>
                <a:latin typeface="Consolas"/>
                <a:ea typeface="Consolas"/>
                <a:cs typeface="Consolas"/>
                <a:sym typeface="Consolas"/>
              </a:rPr>
              <a:t> </a:t>
            </a:r>
            <a:r>
              <a:rPr b="0" i="0" lang="es" sz="1100" u="none" cap="none" strike="noStrike">
                <a:solidFill>
                  <a:srgbClr val="FFE66D"/>
                </a:solidFill>
                <a:highlight>
                  <a:srgbClr val="23262E"/>
                </a:highlight>
                <a:latin typeface="Consolas"/>
                <a:ea typeface="Consolas"/>
                <a:cs typeface="Consolas"/>
                <a:sym typeface="Consolas"/>
              </a:rPr>
              <a:t>esta_suspendido</a:t>
            </a:r>
            <a:r>
              <a:rPr b="0" i="0" lang="es" sz="1100" u="none" cap="none" strike="noStrike">
                <a:solidFill>
                  <a:srgbClr val="D5CED9"/>
                </a:solidFill>
                <a:highlight>
                  <a:srgbClr val="23262E"/>
                </a:highlight>
                <a:latin typeface="Consolas"/>
                <a:ea typeface="Consolas"/>
                <a:cs typeface="Consolas"/>
                <a:sym typeface="Consolas"/>
              </a:rPr>
              <a:t>(</a:t>
            </a:r>
            <a:r>
              <a:rPr b="0" i="0" lang="es" sz="1100" u="none" cap="none" strike="noStrike">
                <a:solidFill>
                  <a:srgbClr val="00E8C6"/>
                </a:solidFill>
                <a:highlight>
                  <a:srgbClr val="23262E"/>
                </a:highlight>
                <a:latin typeface="Consolas"/>
                <a:ea typeface="Consolas"/>
                <a:cs typeface="Consolas"/>
                <a:sym typeface="Consolas"/>
              </a:rPr>
              <a:t>self</a:t>
            </a:r>
            <a:r>
              <a:rPr b="0" i="0" lang="es" sz="1100" u="none" cap="none" strike="noStrike">
                <a:solidFill>
                  <a:srgbClr val="D5CED9"/>
                </a:solidFill>
                <a:highlight>
                  <a:srgbClr val="23262E"/>
                </a:highlight>
                <a:latin typeface="Consolas"/>
                <a:ea typeface="Consolas"/>
                <a:cs typeface="Consolas"/>
                <a:sym typeface="Consolas"/>
              </a:rPr>
              <a:t>):</a:t>
            </a:r>
            <a:endParaRPr b="0" i="0" sz="11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100" u="none" cap="none" strike="noStrike">
                <a:solidFill>
                  <a:srgbClr val="D5CED9"/>
                </a:solidFill>
                <a:highlight>
                  <a:srgbClr val="23262E"/>
                </a:highlight>
                <a:latin typeface="Consolas"/>
                <a:ea typeface="Consolas"/>
                <a:cs typeface="Consolas"/>
                <a:sym typeface="Consolas"/>
              </a:rPr>
              <a:t>           </a:t>
            </a:r>
            <a:r>
              <a:rPr b="0" i="0" lang="es" sz="1100" u="none" cap="none" strike="noStrike">
                <a:solidFill>
                  <a:srgbClr val="C74DED"/>
                </a:solidFill>
                <a:highlight>
                  <a:srgbClr val="23262E"/>
                </a:highlight>
                <a:latin typeface="Consolas"/>
                <a:ea typeface="Consolas"/>
                <a:cs typeface="Consolas"/>
                <a:sym typeface="Consolas"/>
              </a:rPr>
              <a:t>if</a:t>
            </a:r>
            <a:r>
              <a:rPr b="0" i="0" lang="es" sz="1100" u="none" cap="none" strike="noStrike">
                <a:solidFill>
                  <a:srgbClr val="D5CED9"/>
                </a:solidFill>
                <a:highlight>
                  <a:srgbClr val="23262E"/>
                </a:highlight>
                <a:latin typeface="Consolas"/>
                <a:ea typeface="Consolas"/>
                <a:cs typeface="Consolas"/>
                <a:sym typeface="Consolas"/>
              </a:rPr>
              <a:t> </a:t>
            </a:r>
            <a:r>
              <a:rPr b="0" i="0" lang="es" sz="1100" u="none" cap="none" strike="noStrike">
                <a:solidFill>
                  <a:srgbClr val="FF00AA"/>
                </a:solidFill>
                <a:highlight>
                  <a:srgbClr val="23262E"/>
                </a:highlight>
                <a:latin typeface="Consolas"/>
                <a:ea typeface="Consolas"/>
                <a:cs typeface="Consolas"/>
                <a:sym typeface="Consolas"/>
              </a:rPr>
              <a:t>self</a:t>
            </a:r>
            <a:r>
              <a:rPr b="0" i="0" lang="es" sz="1100" u="none" cap="none" strike="noStrike">
                <a:solidFill>
                  <a:srgbClr val="D5CED9"/>
                </a:solidFill>
                <a:highlight>
                  <a:srgbClr val="23262E"/>
                </a:highlight>
                <a:latin typeface="Consolas"/>
                <a:ea typeface="Consolas"/>
                <a:cs typeface="Consolas"/>
                <a:sym typeface="Consolas"/>
              </a:rPr>
              <a:t>.codigo </a:t>
            </a:r>
            <a:r>
              <a:rPr b="0" i="0" lang="es" sz="1100" u="none" cap="none" strike="noStrike">
                <a:solidFill>
                  <a:srgbClr val="EE5D43"/>
                </a:solidFill>
                <a:highlight>
                  <a:srgbClr val="23262E"/>
                </a:highlight>
                <a:latin typeface="Consolas"/>
                <a:ea typeface="Consolas"/>
                <a:cs typeface="Consolas"/>
                <a:sym typeface="Consolas"/>
              </a:rPr>
              <a:t>in</a:t>
            </a:r>
            <a:r>
              <a:rPr b="0" i="0" lang="es" sz="1100" u="none" cap="none" strike="noStrike">
                <a:solidFill>
                  <a:srgbClr val="D5CED9"/>
                </a:solidFill>
                <a:highlight>
                  <a:srgbClr val="23262E"/>
                </a:highlight>
                <a:latin typeface="Consolas"/>
                <a:ea typeface="Consolas"/>
                <a:cs typeface="Consolas"/>
                <a:sym typeface="Consolas"/>
              </a:rPr>
              <a:t> Cliente.suspendidos:</a:t>
            </a:r>
            <a:endParaRPr b="0" i="0" sz="11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100" u="none" cap="none" strike="noStrike">
                <a:solidFill>
                  <a:srgbClr val="D5CED9"/>
                </a:solidFill>
                <a:highlight>
                  <a:srgbClr val="23262E"/>
                </a:highlight>
                <a:latin typeface="Consolas"/>
                <a:ea typeface="Consolas"/>
                <a:cs typeface="Consolas"/>
                <a:sym typeface="Consolas"/>
              </a:rPr>
              <a:t>               </a:t>
            </a:r>
            <a:r>
              <a:rPr b="0" i="0" lang="es" sz="1100" u="none" cap="none" strike="noStrike">
                <a:solidFill>
                  <a:srgbClr val="FFE66D"/>
                </a:solidFill>
                <a:highlight>
                  <a:srgbClr val="23262E"/>
                </a:highlight>
                <a:latin typeface="Consolas"/>
                <a:ea typeface="Consolas"/>
                <a:cs typeface="Consolas"/>
                <a:sym typeface="Consolas"/>
              </a:rPr>
              <a:t>print</a:t>
            </a:r>
            <a:r>
              <a:rPr b="0" i="0" lang="es" sz="1100" u="none" cap="none" strike="noStrike">
                <a:solidFill>
                  <a:srgbClr val="D5CED9"/>
                </a:solidFill>
                <a:highlight>
                  <a:srgbClr val="23262E"/>
                </a:highlight>
                <a:latin typeface="Consolas"/>
                <a:ea typeface="Consolas"/>
                <a:cs typeface="Consolas"/>
                <a:sym typeface="Consolas"/>
              </a:rPr>
              <a:t>(</a:t>
            </a:r>
            <a:r>
              <a:rPr b="0" i="0" lang="es" sz="1100" u="none" cap="none" strike="noStrike">
                <a:solidFill>
                  <a:srgbClr val="96E072"/>
                </a:solidFill>
                <a:highlight>
                  <a:srgbClr val="23262E"/>
                </a:highlight>
                <a:latin typeface="Consolas"/>
                <a:ea typeface="Consolas"/>
                <a:cs typeface="Consolas"/>
                <a:sym typeface="Consolas"/>
              </a:rPr>
              <a:t>"Esta suspendido"</a:t>
            </a:r>
            <a:r>
              <a:rPr b="0" i="0" lang="es" sz="1100" u="none" cap="none" strike="noStrike">
                <a:solidFill>
                  <a:srgbClr val="D5CED9"/>
                </a:solidFill>
                <a:highlight>
                  <a:srgbClr val="23262E"/>
                </a:highlight>
                <a:latin typeface="Consolas"/>
                <a:ea typeface="Consolas"/>
                <a:cs typeface="Consolas"/>
                <a:sym typeface="Consolas"/>
              </a:rPr>
              <a:t>)</a:t>
            </a:r>
            <a:endParaRPr b="0" i="0" sz="11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100" u="none" cap="none" strike="noStrike">
                <a:solidFill>
                  <a:srgbClr val="D5CED9"/>
                </a:solidFill>
                <a:highlight>
                  <a:srgbClr val="23262E"/>
                </a:highlight>
                <a:latin typeface="Consolas"/>
                <a:ea typeface="Consolas"/>
                <a:cs typeface="Consolas"/>
                <a:sym typeface="Consolas"/>
              </a:rPr>
              <a:t>           </a:t>
            </a:r>
            <a:r>
              <a:rPr b="0" i="0" lang="es" sz="1100" u="none" cap="none" strike="noStrike">
                <a:solidFill>
                  <a:srgbClr val="C74DED"/>
                </a:solidFill>
                <a:highlight>
                  <a:srgbClr val="23262E"/>
                </a:highlight>
                <a:latin typeface="Consolas"/>
                <a:ea typeface="Consolas"/>
                <a:cs typeface="Consolas"/>
                <a:sym typeface="Consolas"/>
              </a:rPr>
              <a:t>else</a:t>
            </a:r>
            <a:r>
              <a:rPr b="0" i="0" lang="es" sz="1100" u="none" cap="none" strike="noStrike">
                <a:solidFill>
                  <a:srgbClr val="D5CED9"/>
                </a:solidFill>
                <a:highlight>
                  <a:srgbClr val="23262E"/>
                </a:highlight>
                <a:latin typeface="Consolas"/>
                <a:ea typeface="Consolas"/>
                <a:cs typeface="Consolas"/>
                <a:sym typeface="Consolas"/>
              </a:rPr>
              <a:t>:</a:t>
            </a:r>
            <a:endParaRPr b="0" i="0" sz="11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100" u="none" cap="none" strike="noStrike">
                <a:solidFill>
                  <a:srgbClr val="D5CED9"/>
                </a:solidFill>
                <a:highlight>
                  <a:srgbClr val="23262E"/>
                </a:highlight>
                <a:latin typeface="Consolas"/>
                <a:ea typeface="Consolas"/>
                <a:cs typeface="Consolas"/>
                <a:sym typeface="Consolas"/>
              </a:rPr>
              <a:t>               </a:t>
            </a:r>
            <a:r>
              <a:rPr b="0" i="0" lang="es" sz="1100" u="none" cap="none" strike="noStrike">
                <a:solidFill>
                  <a:srgbClr val="FFE66D"/>
                </a:solidFill>
                <a:highlight>
                  <a:srgbClr val="23262E"/>
                </a:highlight>
                <a:latin typeface="Consolas"/>
                <a:ea typeface="Consolas"/>
                <a:cs typeface="Consolas"/>
                <a:sym typeface="Consolas"/>
              </a:rPr>
              <a:t>print</a:t>
            </a:r>
            <a:r>
              <a:rPr b="0" i="0" lang="es" sz="1100" u="none" cap="none" strike="noStrike">
                <a:solidFill>
                  <a:srgbClr val="D5CED9"/>
                </a:solidFill>
                <a:highlight>
                  <a:srgbClr val="23262E"/>
                </a:highlight>
                <a:latin typeface="Consolas"/>
                <a:ea typeface="Consolas"/>
                <a:cs typeface="Consolas"/>
                <a:sym typeface="Consolas"/>
              </a:rPr>
              <a:t>(</a:t>
            </a:r>
            <a:r>
              <a:rPr b="0" i="0" lang="es" sz="1100" u="none" cap="none" strike="noStrike">
                <a:solidFill>
                  <a:srgbClr val="96E072"/>
                </a:solidFill>
                <a:highlight>
                  <a:srgbClr val="23262E"/>
                </a:highlight>
                <a:latin typeface="Consolas"/>
                <a:ea typeface="Consolas"/>
                <a:cs typeface="Consolas"/>
                <a:sym typeface="Consolas"/>
              </a:rPr>
              <a:t>"No esta suspendido"</a:t>
            </a:r>
            <a:r>
              <a:rPr b="0" i="0" lang="es" sz="1100" u="none" cap="none" strike="noStrike">
                <a:solidFill>
                  <a:srgbClr val="D5CED9"/>
                </a:solidFill>
                <a:highlight>
                  <a:srgbClr val="23262E"/>
                </a:highlight>
                <a:latin typeface="Consolas"/>
                <a:ea typeface="Consolas"/>
                <a:cs typeface="Consolas"/>
                <a:sym typeface="Consolas"/>
              </a:rPr>
              <a:t>)</a:t>
            </a:r>
            <a:endParaRPr b="0" i="0" sz="11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100" u="none" cap="none" strike="noStrike">
                <a:solidFill>
                  <a:srgbClr val="D5CED9"/>
                </a:solidFill>
                <a:highlight>
                  <a:srgbClr val="23262E"/>
                </a:highlight>
                <a:latin typeface="Consolas"/>
                <a:ea typeface="Consolas"/>
                <a:cs typeface="Consolas"/>
                <a:sym typeface="Consolas"/>
              </a:rPr>
              <a:t>           </a:t>
            </a:r>
            <a:r>
              <a:rPr b="0" i="0" lang="es" sz="1100" u="none" cap="none" strike="noStrike">
                <a:solidFill>
                  <a:srgbClr val="FFE66D"/>
                </a:solidFill>
                <a:highlight>
                  <a:srgbClr val="23262E"/>
                </a:highlight>
                <a:latin typeface="Consolas"/>
                <a:ea typeface="Consolas"/>
                <a:cs typeface="Consolas"/>
                <a:sym typeface="Consolas"/>
              </a:rPr>
              <a:t>print</a:t>
            </a:r>
            <a:r>
              <a:rPr b="0" i="0" lang="es" sz="1100" u="none" cap="none" strike="noStrike">
                <a:solidFill>
                  <a:srgbClr val="D5CED9"/>
                </a:solidFill>
                <a:highlight>
                  <a:srgbClr val="23262E"/>
                </a:highlight>
                <a:latin typeface="Consolas"/>
                <a:ea typeface="Consolas"/>
                <a:cs typeface="Consolas"/>
                <a:sym typeface="Consolas"/>
              </a:rPr>
              <a:t>(</a:t>
            </a:r>
            <a:r>
              <a:rPr b="0" i="0" lang="es" sz="1100" u="none" cap="none" strike="noStrike">
                <a:solidFill>
                  <a:srgbClr val="96E072"/>
                </a:solidFill>
                <a:highlight>
                  <a:srgbClr val="23262E"/>
                </a:highlight>
                <a:latin typeface="Consolas"/>
                <a:ea typeface="Consolas"/>
                <a:cs typeface="Consolas"/>
                <a:sym typeface="Consolas"/>
              </a:rPr>
              <a:t>"_"</a:t>
            </a:r>
            <a:r>
              <a:rPr b="0" i="0" lang="es" sz="1100" u="none" cap="none" strike="noStrike">
                <a:solidFill>
                  <a:srgbClr val="EE5D43"/>
                </a:solidFill>
                <a:highlight>
                  <a:srgbClr val="23262E"/>
                </a:highlight>
                <a:latin typeface="Consolas"/>
                <a:ea typeface="Consolas"/>
                <a:cs typeface="Consolas"/>
                <a:sym typeface="Consolas"/>
              </a:rPr>
              <a:t>*2</a:t>
            </a:r>
            <a:r>
              <a:rPr b="0" i="0" lang="es" sz="1100" u="none" cap="none" strike="noStrike">
                <a:solidFill>
                  <a:srgbClr val="F39C12"/>
                </a:solidFill>
                <a:highlight>
                  <a:srgbClr val="23262E"/>
                </a:highlight>
                <a:latin typeface="Consolas"/>
                <a:ea typeface="Consolas"/>
                <a:cs typeface="Consolas"/>
                <a:sym typeface="Consolas"/>
              </a:rPr>
              <a:t>0</a:t>
            </a:r>
            <a:r>
              <a:rPr b="0" i="0" lang="es" sz="1100" u="none" cap="none" strike="noStrike">
                <a:solidFill>
                  <a:srgbClr val="D5CED9"/>
                </a:solidFill>
                <a:highlight>
                  <a:srgbClr val="23262E"/>
                </a:highlight>
                <a:latin typeface="Consolas"/>
                <a:ea typeface="Consolas"/>
                <a:cs typeface="Consolas"/>
                <a:sym typeface="Consolas"/>
              </a:rPr>
              <a:t>)</a:t>
            </a:r>
            <a:endParaRPr b="0" i="0" sz="11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t/>
            </a:r>
            <a:endParaRPr b="0" i="0" sz="11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100" u="none" cap="none" strike="noStrike">
                <a:solidFill>
                  <a:srgbClr val="5F6167"/>
                </a:solidFill>
                <a:highlight>
                  <a:srgbClr val="23262E"/>
                </a:highlight>
                <a:latin typeface="Consolas"/>
                <a:ea typeface="Consolas"/>
                <a:cs typeface="Consolas"/>
                <a:sym typeface="Consolas"/>
              </a:rPr>
              <a:t># Programa principal:</a:t>
            </a:r>
            <a:endParaRPr b="0" i="0" sz="1100" u="none" cap="none" strike="noStrike">
              <a:solidFill>
                <a:srgbClr val="5F6167"/>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100" u="none" cap="none" strike="noStrike">
                <a:solidFill>
                  <a:srgbClr val="D5CED9"/>
                </a:solidFill>
                <a:highlight>
                  <a:srgbClr val="23262E"/>
                </a:highlight>
                <a:latin typeface="Consolas"/>
                <a:ea typeface="Consolas"/>
                <a:cs typeface="Consolas"/>
                <a:sym typeface="Consolas"/>
              </a:rPr>
              <a:t>cliente1 </a:t>
            </a:r>
            <a:r>
              <a:rPr b="0" i="0" lang="es" sz="1100" u="none" cap="none" strike="noStrike">
                <a:solidFill>
                  <a:srgbClr val="EE5D43"/>
                </a:solidFill>
                <a:highlight>
                  <a:srgbClr val="23262E"/>
                </a:highlight>
                <a:latin typeface="Consolas"/>
                <a:ea typeface="Consolas"/>
                <a:cs typeface="Consolas"/>
                <a:sym typeface="Consolas"/>
              </a:rPr>
              <a:t>=</a:t>
            </a:r>
            <a:r>
              <a:rPr b="0" i="0" lang="es" sz="1100" u="none" cap="none" strike="noStrike">
                <a:solidFill>
                  <a:srgbClr val="D5CED9"/>
                </a:solidFill>
                <a:highlight>
                  <a:srgbClr val="23262E"/>
                </a:highlight>
                <a:latin typeface="Consolas"/>
                <a:ea typeface="Consolas"/>
                <a:cs typeface="Consolas"/>
                <a:sym typeface="Consolas"/>
              </a:rPr>
              <a:t> </a:t>
            </a:r>
            <a:r>
              <a:rPr b="0" i="0" lang="es" sz="1100" u="none" cap="none" strike="noStrike">
                <a:solidFill>
                  <a:srgbClr val="FFE66D"/>
                </a:solidFill>
                <a:highlight>
                  <a:srgbClr val="23262E"/>
                </a:highlight>
                <a:latin typeface="Consolas"/>
                <a:ea typeface="Consolas"/>
                <a:cs typeface="Consolas"/>
                <a:sym typeface="Consolas"/>
              </a:rPr>
              <a:t>Cliente</a:t>
            </a:r>
            <a:r>
              <a:rPr b="0" i="0" lang="es" sz="1100" u="none" cap="none" strike="noStrike">
                <a:solidFill>
                  <a:srgbClr val="D5CED9"/>
                </a:solidFill>
                <a:highlight>
                  <a:srgbClr val="23262E"/>
                </a:highlight>
                <a:latin typeface="Consolas"/>
                <a:ea typeface="Consolas"/>
                <a:cs typeface="Consolas"/>
                <a:sym typeface="Consolas"/>
              </a:rPr>
              <a:t>(</a:t>
            </a:r>
            <a:r>
              <a:rPr b="0" i="0" lang="es" sz="1100" u="none" cap="none" strike="noStrike">
                <a:solidFill>
                  <a:srgbClr val="F39C12"/>
                </a:solidFill>
                <a:highlight>
                  <a:srgbClr val="23262E"/>
                </a:highlight>
                <a:latin typeface="Consolas"/>
                <a:ea typeface="Consolas"/>
                <a:cs typeface="Consolas"/>
                <a:sym typeface="Consolas"/>
              </a:rPr>
              <a:t>1</a:t>
            </a:r>
            <a:r>
              <a:rPr b="0" i="0" lang="es" sz="1100" u="none" cap="none" strike="noStrike">
                <a:solidFill>
                  <a:srgbClr val="D5CED9"/>
                </a:solidFill>
                <a:highlight>
                  <a:srgbClr val="23262E"/>
                </a:highlight>
                <a:latin typeface="Consolas"/>
                <a:ea typeface="Consolas"/>
                <a:cs typeface="Consolas"/>
                <a:sym typeface="Consolas"/>
              </a:rPr>
              <a:t>,</a:t>
            </a:r>
            <a:r>
              <a:rPr b="0" i="0" lang="es" sz="1100" u="none" cap="none" strike="noStrike">
                <a:solidFill>
                  <a:srgbClr val="96E072"/>
                </a:solidFill>
                <a:highlight>
                  <a:srgbClr val="23262E"/>
                </a:highlight>
                <a:latin typeface="Consolas"/>
                <a:ea typeface="Consolas"/>
                <a:cs typeface="Consolas"/>
                <a:sym typeface="Consolas"/>
              </a:rPr>
              <a:t>"Juan"</a:t>
            </a:r>
            <a:r>
              <a:rPr b="0" i="0" lang="es" sz="1100" u="none" cap="none" strike="noStrike">
                <a:solidFill>
                  <a:srgbClr val="D5CED9"/>
                </a:solidFill>
                <a:highlight>
                  <a:srgbClr val="23262E"/>
                </a:highlight>
                <a:latin typeface="Consolas"/>
                <a:ea typeface="Consolas"/>
                <a:cs typeface="Consolas"/>
                <a:sym typeface="Consolas"/>
              </a:rPr>
              <a:t>)</a:t>
            </a:r>
            <a:endParaRPr b="0" i="0" sz="11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100" u="none" cap="none" strike="noStrike">
                <a:solidFill>
                  <a:srgbClr val="D5CED9"/>
                </a:solidFill>
                <a:highlight>
                  <a:srgbClr val="23262E"/>
                </a:highlight>
                <a:latin typeface="Consolas"/>
                <a:ea typeface="Consolas"/>
                <a:cs typeface="Consolas"/>
                <a:sym typeface="Consolas"/>
              </a:rPr>
              <a:t>cliente2 </a:t>
            </a:r>
            <a:r>
              <a:rPr b="0" i="0" lang="es" sz="1100" u="none" cap="none" strike="noStrike">
                <a:solidFill>
                  <a:srgbClr val="EE5D43"/>
                </a:solidFill>
                <a:highlight>
                  <a:srgbClr val="23262E"/>
                </a:highlight>
                <a:latin typeface="Consolas"/>
                <a:ea typeface="Consolas"/>
                <a:cs typeface="Consolas"/>
                <a:sym typeface="Consolas"/>
              </a:rPr>
              <a:t>=</a:t>
            </a:r>
            <a:r>
              <a:rPr b="0" i="0" lang="es" sz="1100" u="none" cap="none" strike="noStrike">
                <a:solidFill>
                  <a:srgbClr val="D5CED9"/>
                </a:solidFill>
                <a:highlight>
                  <a:srgbClr val="23262E"/>
                </a:highlight>
                <a:latin typeface="Consolas"/>
                <a:ea typeface="Consolas"/>
                <a:cs typeface="Consolas"/>
                <a:sym typeface="Consolas"/>
              </a:rPr>
              <a:t> </a:t>
            </a:r>
            <a:r>
              <a:rPr b="0" i="0" lang="es" sz="1100" u="none" cap="none" strike="noStrike">
                <a:solidFill>
                  <a:srgbClr val="FFE66D"/>
                </a:solidFill>
                <a:highlight>
                  <a:srgbClr val="23262E"/>
                </a:highlight>
                <a:latin typeface="Consolas"/>
                <a:ea typeface="Consolas"/>
                <a:cs typeface="Consolas"/>
                <a:sym typeface="Consolas"/>
              </a:rPr>
              <a:t>Cliente</a:t>
            </a:r>
            <a:r>
              <a:rPr b="0" i="0" lang="es" sz="1100" u="none" cap="none" strike="noStrike">
                <a:solidFill>
                  <a:srgbClr val="D5CED9"/>
                </a:solidFill>
                <a:highlight>
                  <a:srgbClr val="23262E"/>
                </a:highlight>
                <a:latin typeface="Consolas"/>
                <a:ea typeface="Consolas"/>
                <a:cs typeface="Consolas"/>
                <a:sym typeface="Consolas"/>
              </a:rPr>
              <a:t>(</a:t>
            </a:r>
            <a:r>
              <a:rPr b="0" i="0" lang="es" sz="1100" u="none" cap="none" strike="noStrike">
                <a:solidFill>
                  <a:srgbClr val="F39C12"/>
                </a:solidFill>
                <a:highlight>
                  <a:srgbClr val="23262E"/>
                </a:highlight>
                <a:latin typeface="Consolas"/>
                <a:ea typeface="Consolas"/>
                <a:cs typeface="Consolas"/>
                <a:sym typeface="Consolas"/>
              </a:rPr>
              <a:t>2</a:t>
            </a:r>
            <a:r>
              <a:rPr b="0" i="0" lang="es" sz="1100" u="none" cap="none" strike="noStrike">
                <a:solidFill>
                  <a:srgbClr val="D5CED9"/>
                </a:solidFill>
                <a:highlight>
                  <a:srgbClr val="23262E"/>
                </a:highlight>
                <a:latin typeface="Consolas"/>
                <a:ea typeface="Consolas"/>
                <a:cs typeface="Consolas"/>
                <a:sym typeface="Consolas"/>
              </a:rPr>
              <a:t>,</a:t>
            </a:r>
            <a:r>
              <a:rPr b="0" i="0" lang="es" sz="1100" u="none" cap="none" strike="noStrike">
                <a:solidFill>
                  <a:srgbClr val="96E072"/>
                </a:solidFill>
                <a:highlight>
                  <a:srgbClr val="23262E"/>
                </a:highlight>
                <a:latin typeface="Consolas"/>
                <a:ea typeface="Consolas"/>
                <a:cs typeface="Consolas"/>
                <a:sym typeface="Consolas"/>
              </a:rPr>
              <a:t>"Ana"</a:t>
            </a:r>
            <a:r>
              <a:rPr b="0" i="0" lang="es" sz="1100" u="none" cap="none" strike="noStrike">
                <a:solidFill>
                  <a:srgbClr val="D5CED9"/>
                </a:solidFill>
                <a:highlight>
                  <a:srgbClr val="23262E"/>
                </a:highlight>
                <a:latin typeface="Consolas"/>
                <a:ea typeface="Consolas"/>
                <a:cs typeface="Consolas"/>
                <a:sym typeface="Consolas"/>
              </a:rPr>
              <a:t>)</a:t>
            </a:r>
            <a:endParaRPr b="0" i="0" sz="11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100" u="none" cap="none" strike="noStrike">
                <a:solidFill>
                  <a:srgbClr val="D5CED9"/>
                </a:solidFill>
                <a:highlight>
                  <a:srgbClr val="23262E"/>
                </a:highlight>
                <a:latin typeface="Consolas"/>
                <a:ea typeface="Consolas"/>
                <a:cs typeface="Consolas"/>
                <a:sym typeface="Consolas"/>
              </a:rPr>
              <a:t>cliente3 </a:t>
            </a:r>
            <a:r>
              <a:rPr b="0" i="0" lang="es" sz="1100" u="none" cap="none" strike="noStrike">
                <a:solidFill>
                  <a:srgbClr val="EE5D43"/>
                </a:solidFill>
                <a:highlight>
                  <a:srgbClr val="23262E"/>
                </a:highlight>
                <a:latin typeface="Consolas"/>
                <a:ea typeface="Consolas"/>
                <a:cs typeface="Consolas"/>
                <a:sym typeface="Consolas"/>
              </a:rPr>
              <a:t>=</a:t>
            </a:r>
            <a:r>
              <a:rPr b="0" i="0" lang="es" sz="1100" u="none" cap="none" strike="noStrike">
                <a:solidFill>
                  <a:srgbClr val="D5CED9"/>
                </a:solidFill>
                <a:highlight>
                  <a:srgbClr val="23262E"/>
                </a:highlight>
                <a:latin typeface="Consolas"/>
                <a:ea typeface="Consolas"/>
                <a:cs typeface="Consolas"/>
                <a:sym typeface="Consolas"/>
              </a:rPr>
              <a:t> </a:t>
            </a:r>
            <a:r>
              <a:rPr b="0" i="0" lang="es" sz="1100" u="none" cap="none" strike="noStrike">
                <a:solidFill>
                  <a:srgbClr val="FFE66D"/>
                </a:solidFill>
                <a:highlight>
                  <a:srgbClr val="23262E"/>
                </a:highlight>
                <a:latin typeface="Consolas"/>
                <a:ea typeface="Consolas"/>
                <a:cs typeface="Consolas"/>
                <a:sym typeface="Consolas"/>
              </a:rPr>
              <a:t>Cliente</a:t>
            </a:r>
            <a:r>
              <a:rPr b="0" i="0" lang="es" sz="1100" u="none" cap="none" strike="noStrike">
                <a:solidFill>
                  <a:srgbClr val="D5CED9"/>
                </a:solidFill>
                <a:highlight>
                  <a:srgbClr val="23262E"/>
                </a:highlight>
                <a:latin typeface="Consolas"/>
                <a:ea typeface="Consolas"/>
                <a:cs typeface="Consolas"/>
                <a:sym typeface="Consolas"/>
              </a:rPr>
              <a:t>(</a:t>
            </a:r>
            <a:r>
              <a:rPr b="0" i="0" lang="es" sz="1100" u="none" cap="none" strike="noStrike">
                <a:solidFill>
                  <a:srgbClr val="F39C12"/>
                </a:solidFill>
                <a:highlight>
                  <a:srgbClr val="23262E"/>
                </a:highlight>
                <a:latin typeface="Consolas"/>
                <a:ea typeface="Consolas"/>
                <a:cs typeface="Consolas"/>
                <a:sym typeface="Consolas"/>
              </a:rPr>
              <a:t>3</a:t>
            </a:r>
            <a:r>
              <a:rPr b="0" i="0" lang="es" sz="1100" u="none" cap="none" strike="noStrike">
                <a:solidFill>
                  <a:srgbClr val="D5CED9"/>
                </a:solidFill>
                <a:highlight>
                  <a:srgbClr val="23262E"/>
                </a:highlight>
                <a:latin typeface="Consolas"/>
                <a:ea typeface="Consolas"/>
                <a:cs typeface="Consolas"/>
                <a:sym typeface="Consolas"/>
              </a:rPr>
              <a:t>,</a:t>
            </a:r>
            <a:r>
              <a:rPr b="0" i="0" lang="es" sz="1100" u="none" cap="none" strike="noStrike">
                <a:solidFill>
                  <a:srgbClr val="96E072"/>
                </a:solidFill>
                <a:highlight>
                  <a:srgbClr val="23262E"/>
                </a:highlight>
                <a:latin typeface="Consolas"/>
                <a:ea typeface="Consolas"/>
                <a:cs typeface="Consolas"/>
                <a:sym typeface="Consolas"/>
              </a:rPr>
              <a:t>"Diego"</a:t>
            </a:r>
            <a:r>
              <a:rPr b="0" i="0" lang="es" sz="1100" u="none" cap="none" strike="noStrike">
                <a:solidFill>
                  <a:srgbClr val="D5CED9"/>
                </a:solidFill>
                <a:highlight>
                  <a:srgbClr val="23262E"/>
                </a:highlight>
                <a:latin typeface="Consolas"/>
                <a:ea typeface="Consolas"/>
                <a:cs typeface="Consolas"/>
                <a:sym typeface="Consolas"/>
              </a:rPr>
              <a:t>)</a:t>
            </a:r>
            <a:endParaRPr b="0" i="0" sz="11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100" u="none" cap="none" strike="noStrike">
                <a:solidFill>
                  <a:srgbClr val="D5CED9"/>
                </a:solidFill>
                <a:highlight>
                  <a:srgbClr val="23262E"/>
                </a:highlight>
                <a:latin typeface="Consolas"/>
                <a:ea typeface="Consolas"/>
                <a:cs typeface="Consolas"/>
                <a:sym typeface="Consolas"/>
              </a:rPr>
              <a:t>cliente4 </a:t>
            </a:r>
            <a:r>
              <a:rPr b="0" i="0" lang="es" sz="1100" u="none" cap="none" strike="noStrike">
                <a:solidFill>
                  <a:srgbClr val="EE5D43"/>
                </a:solidFill>
                <a:highlight>
                  <a:srgbClr val="23262E"/>
                </a:highlight>
                <a:latin typeface="Consolas"/>
                <a:ea typeface="Consolas"/>
                <a:cs typeface="Consolas"/>
                <a:sym typeface="Consolas"/>
              </a:rPr>
              <a:t>=</a:t>
            </a:r>
            <a:r>
              <a:rPr b="0" i="0" lang="es" sz="1100" u="none" cap="none" strike="noStrike">
                <a:solidFill>
                  <a:srgbClr val="D5CED9"/>
                </a:solidFill>
                <a:highlight>
                  <a:srgbClr val="23262E"/>
                </a:highlight>
                <a:latin typeface="Consolas"/>
                <a:ea typeface="Consolas"/>
                <a:cs typeface="Consolas"/>
                <a:sym typeface="Consolas"/>
              </a:rPr>
              <a:t> </a:t>
            </a:r>
            <a:r>
              <a:rPr b="0" i="0" lang="es" sz="1100" u="none" cap="none" strike="noStrike">
                <a:solidFill>
                  <a:srgbClr val="FFE66D"/>
                </a:solidFill>
                <a:highlight>
                  <a:srgbClr val="23262E"/>
                </a:highlight>
                <a:latin typeface="Consolas"/>
                <a:ea typeface="Consolas"/>
                <a:cs typeface="Consolas"/>
                <a:sym typeface="Consolas"/>
              </a:rPr>
              <a:t>Cliente</a:t>
            </a:r>
            <a:r>
              <a:rPr b="0" i="0" lang="es" sz="1100" u="none" cap="none" strike="noStrike">
                <a:solidFill>
                  <a:srgbClr val="D5CED9"/>
                </a:solidFill>
                <a:highlight>
                  <a:srgbClr val="23262E"/>
                </a:highlight>
                <a:latin typeface="Consolas"/>
                <a:ea typeface="Consolas"/>
                <a:cs typeface="Consolas"/>
                <a:sym typeface="Consolas"/>
              </a:rPr>
              <a:t>(</a:t>
            </a:r>
            <a:r>
              <a:rPr b="0" i="0" lang="es" sz="1100" u="none" cap="none" strike="noStrike">
                <a:solidFill>
                  <a:srgbClr val="F39C12"/>
                </a:solidFill>
                <a:highlight>
                  <a:srgbClr val="23262E"/>
                </a:highlight>
                <a:latin typeface="Consolas"/>
                <a:ea typeface="Consolas"/>
                <a:cs typeface="Consolas"/>
                <a:sym typeface="Consolas"/>
              </a:rPr>
              <a:t>4</a:t>
            </a:r>
            <a:r>
              <a:rPr b="0" i="0" lang="es" sz="1100" u="none" cap="none" strike="noStrike">
                <a:solidFill>
                  <a:srgbClr val="D5CED9"/>
                </a:solidFill>
                <a:highlight>
                  <a:srgbClr val="23262E"/>
                </a:highlight>
                <a:latin typeface="Consolas"/>
                <a:ea typeface="Consolas"/>
                <a:cs typeface="Consolas"/>
                <a:sym typeface="Consolas"/>
              </a:rPr>
              <a:t>,</a:t>
            </a:r>
            <a:r>
              <a:rPr b="0" i="0" lang="es" sz="1100" u="none" cap="none" strike="noStrike">
                <a:solidFill>
                  <a:srgbClr val="96E072"/>
                </a:solidFill>
                <a:highlight>
                  <a:srgbClr val="23262E"/>
                </a:highlight>
                <a:latin typeface="Consolas"/>
                <a:ea typeface="Consolas"/>
                <a:cs typeface="Consolas"/>
                <a:sym typeface="Consolas"/>
              </a:rPr>
              <a:t>"Pedro"</a:t>
            </a:r>
            <a:r>
              <a:rPr b="0" i="0" lang="es" sz="1100" u="none" cap="none" strike="noStrike">
                <a:solidFill>
                  <a:srgbClr val="D5CED9"/>
                </a:solidFill>
                <a:highlight>
                  <a:srgbClr val="23262E"/>
                </a:highlight>
                <a:latin typeface="Consolas"/>
                <a:ea typeface="Consolas"/>
                <a:cs typeface="Consolas"/>
                <a:sym typeface="Consolas"/>
              </a:rPr>
              <a:t>)</a:t>
            </a:r>
            <a:endParaRPr b="0" i="0" sz="11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t/>
            </a:r>
            <a:endParaRPr b="0" i="0" sz="11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100" u="none" cap="none" strike="noStrike">
                <a:solidFill>
                  <a:srgbClr val="D5CED9"/>
                </a:solidFill>
                <a:highlight>
                  <a:srgbClr val="23262E"/>
                </a:highlight>
                <a:latin typeface="Consolas"/>
                <a:ea typeface="Consolas"/>
                <a:cs typeface="Consolas"/>
                <a:sym typeface="Consolas"/>
              </a:rPr>
              <a:t>cliente3.</a:t>
            </a:r>
            <a:r>
              <a:rPr b="0" i="0" lang="es" sz="1100" u="none" cap="none" strike="noStrike">
                <a:solidFill>
                  <a:srgbClr val="FFE66D"/>
                </a:solidFill>
                <a:highlight>
                  <a:srgbClr val="23262E"/>
                </a:highlight>
                <a:latin typeface="Consolas"/>
                <a:ea typeface="Consolas"/>
                <a:cs typeface="Consolas"/>
                <a:sym typeface="Consolas"/>
              </a:rPr>
              <a:t>suspender</a:t>
            </a:r>
            <a:r>
              <a:rPr b="0" i="0" lang="es" sz="1100" u="none" cap="none" strike="noStrike">
                <a:solidFill>
                  <a:srgbClr val="D5CED9"/>
                </a:solidFill>
                <a:highlight>
                  <a:srgbClr val="23262E"/>
                </a:highlight>
                <a:latin typeface="Consolas"/>
                <a:ea typeface="Consolas"/>
                <a:cs typeface="Consolas"/>
                <a:sym typeface="Consolas"/>
              </a:rPr>
              <a:t>()</a:t>
            </a:r>
            <a:endParaRPr b="0" i="0" sz="11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100" u="none" cap="none" strike="noStrike">
                <a:solidFill>
                  <a:srgbClr val="D5CED9"/>
                </a:solidFill>
                <a:highlight>
                  <a:srgbClr val="23262E"/>
                </a:highlight>
                <a:latin typeface="Consolas"/>
                <a:ea typeface="Consolas"/>
                <a:cs typeface="Consolas"/>
                <a:sym typeface="Consolas"/>
              </a:rPr>
              <a:t>cliente4.</a:t>
            </a:r>
            <a:r>
              <a:rPr b="0" i="0" lang="es" sz="1100" u="none" cap="none" strike="noStrike">
                <a:solidFill>
                  <a:srgbClr val="FFE66D"/>
                </a:solidFill>
                <a:highlight>
                  <a:srgbClr val="23262E"/>
                </a:highlight>
                <a:latin typeface="Consolas"/>
                <a:ea typeface="Consolas"/>
                <a:cs typeface="Consolas"/>
                <a:sym typeface="Consolas"/>
              </a:rPr>
              <a:t>suspender</a:t>
            </a:r>
            <a:r>
              <a:rPr b="0" i="0" lang="es" sz="1100" u="none" cap="none" strike="noStrike">
                <a:solidFill>
                  <a:srgbClr val="D5CED9"/>
                </a:solidFill>
                <a:highlight>
                  <a:srgbClr val="23262E"/>
                </a:highlight>
                <a:latin typeface="Consolas"/>
                <a:ea typeface="Consolas"/>
                <a:cs typeface="Consolas"/>
                <a:sym typeface="Consolas"/>
              </a:rPr>
              <a:t>()</a:t>
            </a:r>
            <a:endParaRPr b="0" i="0" sz="11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t/>
            </a:r>
            <a:endParaRPr b="0" i="0" sz="1100" u="none" cap="none" strike="noStrike">
              <a:solidFill>
                <a:srgbClr val="C74DED"/>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t/>
            </a:r>
            <a:endParaRPr b="0" i="0" sz="1100" u="none" cap="none" strike="noStrike">
              <a:solidFill>
                <a:srgbClr val="5F6167"/>
              </a:solidFill>
              <a:highlight>
                <a:srgbClr val="23262E"/>
              </a:highlight>
              <a:latin typeface="Consolas"/>
              <a:ea typeface="Consolas"/>
              <a:cs typeface="Consolas"/>
              <a:sym typeface="Consolas"/>
            </a:endParaRPr>
          </a:p>
        </p:txBody>
      </p:sp>
      <p:sp>
        <p:nvSpPr>
          <p:cNvPr id="307" name="Google Shape;307;p16"/>
          <p:cNvSpPr/>
          <p:nvPr/>
        </p:nvSpPr>
        <p:spPr>
          <a:xfrm>
            <a:off x="4843050" y="1304875"/>
            <a:ext cx="3869100" cy="228900"/>
          </a:xfrm>
          <a:prstGeom prst="rect">
            <a:avLst/>
          </a:prstGeom>
          <a:solidFill>
            <a:srgbClr val="FFE66D"/>
          </a:solidFill>
          <a:ln cap="flat" cmpd="sng" w="9525">
            <a:solidFill>
              <a:schemeClr val="dk2"/>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Clr>
                <a:schemeClr val="dk1"/>
              </a:buClr>
              <a:buSzPts val="1100"/>
              <a:buFont typeface="Arial"/>
              <a:buNone/>
            </a:pPr>
            <a:r>
              <a:rPr b="0" i="0" lang="es" sz="1400" u="none" cap="none" strike="noStrike">
                <a:solidFill>
                  <a:schemeClr val="dk2"/>
                </a:solidFill>
                <a:latin typeface="Montserrat"/>
                <a:ea typeface="Montserrat"/>
                <a:cs typeface="Montserrat"/>
                <a:sym typeface="Montserrat"/>
              </a:rPr>
              <a:t>Clase Cliente (Parte I) y programa ppal:</a:t>
            </a:r>
            <a:endParaRPr b="0" i="0" sz="1400" u="none" cap="none" strike="noStrike">
              <a:solidFill>
                <a:schemeClr val="dk2"/>
              </a:solidFill>
              <a:latin typeface="Montserrat"/>
              <a:ea typeface="Montserrat"/>
              <a:cs typeface="Montserrat"/>
              <a:sym typeface="Montserra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17"/>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40740"/>
              <a:buFont typeface="Arial"/>
              <a:buNone/>
            </a:pPr>
            <a:r>
              <a:rPr lang="es"/>
              <a:t>Atributos de clase | Ejecución</a:t>
            </a:r>
            <a:endParaRPr/>
          </a:p>
        </p:txBody>
      </p:sp>
      <p:sp>
        <p:nvSpPr>
          <p:cNvPr id="313" name="Google Shape;313;p17"/>
          <p:cNvSpPr txBox="1"/>
          <p:nvPr/>
        </p:nvSpPr>
        <p:spPr>
          <a:xfrm>
            <a:off x="432150" y="1260250"/>
            <a:ext cx="8279700" cy="413700"/>
          </a:xfrm>
          <a:prstGeom prst="rect">
            <a:avLst/>
          </a:prstGeom>
          <a:noFill/>
          <a:ln>
            <a:noFill/>
          </a:ln>
        </p:spPr>
        <p:txBody>
          <a:bodyPr anchorCtr="0" anchor="t" bIns="91425" lIns="0" spcFirstLastPara="1" rIns="0" wrap="square" tIns="91425">
            <a:normAutofit lnSpcReduction="10000"/>
          </a:bodyPr>
          <a:lstStyle/>
          <a:p>
            <a:pPr indent="0" lvl="0" marL="0" marR="0" rtl="0" algn="l">
              <a:lnSpc>
                <a:spcPct val="100000"/>
              </a:lnSpc>
              <a:spcBef>
                <a:spcPts val="0"/>
              </a:spcBef>
              <a:spcAft>
                <a:spcPts val="0"/>
              </a:spcAft>
              <a:buClr>
                <a:schemeClr val="dk1"/>
              </a:buClr>
              <a:buSzPts val="1100"/>
              <a:buFont typeface="Arial"/>
              <a:buNone/>
            </a:pPr>
            <a:r>
              <a:rPr b="0" i="0" lang="es" sz="1650" u="none" cap="none" strike="noStrike">
                <a:solidFill>
                  <a:schemeClr val="dk2"/>
                </a:solidFill>
                <a:latin typeface="Montserrat"/>
                <a:ea typeface="Montserrat"/>
                <a:cs typeface="Montserrat"/>
                <a:sym typeface="Montserrat"/>
              </a:rPr>
              <a:t>Si en este punto invocamos el método </a:t>
            </a:r>
            <a:r>
              <a:rPr b="0" i="1" lang="es" sz="1650" u="none" cap="none" strike="noStrike">
                <a:solidFill>
                  <a:schemeClr val="dk2"/>
                </a:solidFill>
                <a:latin typeface="Montserrat"/>
                <a:ea typeface="Montserrat"/>
                <a:cs typeface="Montserrat"/>
                <a:sym typeface="Montserrat"/>
              </a:rPr>
              <a:t>imprimir</a:t>
            </a:r>
            <a:r>
              <a:rPr b="0" i="0" lang="es" sz="1650" u="none" cap="none" strike="noStrike">
                <a:solidFill>
                  <a:schemeClr val="dk2"/>
                </a:solidFill>
                <a:latin typeface="Montserrat"/>
                <a:ea typeface="Montserrat"/>
                <a:cs typeface="Montserrat"/>
                <a:sym typeface="Montserrat"/>
              </a:rPr>
              <a:t> de cada instancia, vemos:</a:t>
            </a:r>
            <a:endParaRPr b="0" i="0" sz="1682" u="none" cap="none" strike="noStrike">
              <a:solidFill>
                <a:srgbClr val="595959"/>
              </a:solidFill>
              <a:latin typeface="Montserrat"/>
              <a:ea typeface="Montserrat"/>
              <a:cs typeface="Montserrat"/>
              <a:sym typeface="Montserrat"/>
            </a:endParaRPr>
          </a:p>
        </p:txBody>
      </p:sp>
      <p:sp>
        <p:nvSpPr>
          <p:cNvPr id="314" name="Google Shape;314;p17"/>
          <p:cNvSpPr/>
          <p:nvPr/>
        </p:nvSpPr>
        <p:spPr>
          <a:xfrm>
            <a:off x="432150" y="1642775"/>
            <a:ext cx="2601000" cy="228900"/>
          </a:xfrm>
          <a:prstGeom prst="rect">
            <a:avLst/>
          </a:prstGeom>
          <a:solidFill>
            <a:srgbClr val="FFE66D"/>
          </a:solidFill>
          <a:ln cap="flat" cmpd="sng" w="9525">
            <a:solidFill>
              <a:schemeClr val="dk2"/>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Clr>
                <a:schemeClr val="dk1"/>
              </a:buClr>
              <a:buSzPts val="1100"/>
              <a:buFont typeface="Arial"/>
              <a:buNone/>
            </a:pPr>
            <a:r>
              <a:rPr b="0" i="0" lang="es" sz="1400" u="none" cap="none" strike="noStrike">
                <a:solidFill>
                  <a:schemeClr val="dk2"/>
                </a:solidFill>
                <a:latin typeface="Montserrat"/>
                <a:ea typeface="Montserrat"/>
                <a:cs typeface="Montserrat"/>
                <a:sym typeface="Montserrat"/>
              </a:rPr>
              <a:t>Programa principal</a:t>
            </a:r>
            <a:endParaRPr b="0" i="0" sz="1400" u="none" cap="none" strike="noStrike">
              <a:solidFill>
                <a:schemeClr val="dk2"/>
              </a:solidFill>
              <a:latin typeface="Montserrat"/>
              <a:ea typeface="Montserrat"/>
              <a:cs typeface="Montserrat"/>
              <a:sym typeface="Montserrat"/>
            </a:endParaRPr>
          </a:p>
        </p:txBody>
      </p:sp>
      <p:sp>
        <p:nvSpPr>
          <p:cNvPr id="315" name="Google Shape;315;p17"/>
          <p:cNvSpPr/>
          <p:nvPr/>
        </p:nvSpPr>
        <p:spPr>
          <a:xfrm>
            <a:off x="432150" y="1871675"/>
            <a:ext cx="2601000" cy="2606400"/>
          </a:xfrm>
          <a:prstGeom prst="rect">
            <a:avLst/>
          </a:prstGeom>
          <a:solidFill>
            <a:srgbClr val="23262E"/>
          </a:solid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chemeClr val="dk1"/>
              </a:buClr>
              <a:buSzPts val="1100"/>
              <a:buFont typeface="Arial"/>
              <a:buNone/>
            </a:pPr>
            <a:r>
              <a:rPr b="0" i="0" lang="es" sz="1100" u="none" cap="none" strike="noStrike">
                <a:solidFill>
                  <a:srgbClr val="5F6167"/>
                </a:solidFill>
                <a:highlight>
                  <a:srgbClr val="23262E"/>
                </a:highlight>
                <a:latin typeface="Consolas"/>
                <a:ea typeface="Consolas"/>
                <a:cs typeface="Consolas"/>
                <a:sym typeface="Consolas"/>
              </a:rPr>
              <a:t># Programa principal:</a:t>
            </a:r>
            <a:endParaRPr b="0" i="0" sz="1100" u="none" cap="none" strike="noStrike">
              <a:solidFill>
                <a:srgbClr val="5F6167"/>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100" u="none" cap="none" strike="noStrike">
                <a:solidFill>
                  <a:srgbClr val="D5CED9"/>
                </a:solidFill>
                <a:highlight>
                  <a:srgbClr val="23262E"/>
                </a:highlight>
                <a:latin typeface="Consolas"/>
                <a:ea typeface="Consolas"/>
                <a:cs typeface="Consolas"/>
                <a:sym typeface="Consolas"/>
              </a:rPr>
              <a:t>cliente1 </a:t>
            </a:r>
            <a:r>
              <a:rPr b="0" i="0" lang="es" sz="1100" u="none" cap="none" strike="noStrike">
                <a:solidFill>
                  <a:srgbClr val="EE5D43"/>
                </a:solidFill>
                <a:highlight>
                  <a:srgbClr val="23262E"/>
                </a:highlight>
                <a:latin typeface="Consolas"/>
                <a:ea typeface="Consolas"/>
                <a:cs typeface="Consolas"/>
                <a:sym typeface="Consolas"/>
              </a:rPr>
              <a:t>=</a:t>
            </a:r>
            <a:r>
              <a:rPr b="0" i="0" lang="es" sz="1100" u="none" cap="none" strike="noStrike">
                <a:solidFill>
                  <a:srgbClr val="D5CED9"/>
                </a:solidFill>
                <a:highlight>
                  <a:srgbClr val="23262E"/>
                </a:highlight>
                <a:latin typeface="Consolas"/>
                <a:ea typeface="Consolas"/>
                <a:cs typeface="Consolas"/>
                <a:sym typeface="Consolas"/>
              </a:rPr>
              <a:t> </a:t>
            </a:r>
            <a:r>
              <a:rPr b="0" i="0" lang="es" sz="1100" u="none" cap="none" strike="noStrike">
                <a:solidFill>
                  <a:srgbClr val="FFE66D"/>
                </a:solidFill>
                <a:highlight>
                  <a:srgbClr val="23262E"/>
                </a:highlight>
                <a:latin typeface="Consolas"/>
                <a:ea typeface="Consolas"/>
                <a:cs typeface="Consolas"/>
                <a:sym typeface="Consolas"/>
              </a:rPr>
              <a:t>Cliente</a:t>
            </a:r>
            <a:r>
              <a:rPr b="0" i="0" lang="es" sz="1100" u="none" cap="none" strike="noStrike">
                <a:solidFill>
                  <a:srgbClr val="D5CED9"/>
                </a:solidFill>
                <a:highlight>
                  <a:srgbClr val="23262E"/>
                </a:highlight>
                <a:latin typeface="Consolas"/>
                <a:ea typeface="Consolas"/>
                <a:cs typeface="Consolas"/>
                <a:sym typeface="Consolas"/>
              </a:rPr>
              <a:t>(</a:t>
            </a:r>
            <a:r>
              <a:rPr b="0" i="0" lang="es" sz="1100" u="none" cap="none" strike="noStrike">
                <a:solidFill>
                  <a:srgbClr val="F39C12"/>
                </a:solidFill>
                <a:highlight>
                  <a:srgbClr val="23262E"/>
                </a:highlight>
                <a:latin typeface="Consolas"/>
                <a:ea typeface="Consolas"/>
                <a:cs typeface="Consolas"/>
                <a:sym typeface="Consolas"/>
              </a:rPr>
              <a:t>1</a:t>
            </a:r>
            <a:r>
              <a:rPr b="0" i="0" lang="es" sz="1100" u="none" cap="none" strike="noStrike">
                <a:solidFill>
                  <a:srgbClr val="D5CED9"/>
                </a:solidFill>
                <a:highlight>
                  <a:srgbClr val="23262E"/>
                </a:highlight>
                <a:latin typeface="Consolas"/>
                <a:ea typeface="Consolas"/>
                <a:cs typeface="Consolas"/>
                <a:sym typeface="Consolas"/>
              </a:rPr>
              <a:t>,</a:t>
            </a:r>
            <a:r>
              <a:rPr b="0" i="0" lang="es" sz="1100" u="none" cap="none" strike="noStrike">
                <a:solidFill>
                  <a:srgbClr val="96E072"/>
                </a:solidFill>
                <a:highlight>
                  <a:srgbClr val="23262E"/>
                </a:highlight>
                <a:latin typeface="Consolas"/>
                <a:ea typeface="Consolas"/>
                <a:cs typeface="Consolas"/>
                <a:sym typeface="Consolas"/>
              </a:rPr>
              <a:t>"Juan"</a:t>
            </a:r>
            <a:r>
              <a:rPr b="0" i="0" lang="es" sz="1100" u="none" cap="none" strike="noStrike">
                <a:solidFill>
                  <a:srgbClr val="D5CED9"/>
                </a:solidFill>
                <a:highlight>
                  <a:srgbClr val="23262E"/>
                </a:highlight>
                <a:latin typeface="Consolas"/>
                <a:ea typeface="Consolas"/>
                <a:cs typeface="Consolas"/>
                <a:sym typeface="Consolas"/>
              </a:rPr>
              <a:t>)</a:t>
            </a:r>
            <a:endParaRPr b="0" i="0" sz="11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100" u="none" cap="none" strike="noStrike">
                <a:solidFill>
                  <a:srgbClr val="D5CED9"/>
                </a:solidFill>
                <a:highlight>
                  <a:srgbClr val="23262E"/>
                </a:highlight>
                <a:latin typeface="Consolas"/>
                <a:ea typeface="Consolas"/>
                <a:cs typeface="Consolas"/>
                <a:sym typeface="Consolas"/>
              </a:rPr>
              <a:t>cliente2 </a:t>
            </a:r>
            <a:r>
              <a:rPr b="0" i="0" lang="es" sz="1100" u="none" cap="none" strike="noStrike">
                <a:solidFill>
                  <a:srgbClr val="EE5D43"/>
                </a:solidFill>
                <a:highlight>
                  <a:srgbClr val="23262E"/>
                </a:highlight>
                <a:latin typeface="Consolas"/>
                <a:ea typeface="Consolas"/>
                <a:cs typeface="Consolas"/>
                <a:sym typeface="Consolas"/>
              </a:rPr>
              <a:t>=</a:t>
            </a:r>
            <a:r>
              <a:rPr b="0" i="0" lang="es" sz="1100" u="none" cap="none" strike="noStrike">
                <a:solidFill>
                  <a:srgbClr val="D5CED9"/>
                </a:solidFill>
                <a:highlight>
                  <a:srgbClr val="23262E"/>
                </a:highlight>
                <a:latin typeface="Consolas"/>
                <a:ea typeface="Consolas"/>
                <a:cs typeface="Consolas"/>
                <a:sym typeface="Consolas"/>
              </a:rPr>
              <a:t> </a:t>
            </a:r>
            <a:r>
              <a:rPr b="0" i="0" lang="es" sz="1100" u="none" cap="none" strike="noStrike">
                <a:solidFill>
                  <a:srgbClr val="FFE66D"/>
                </a:solidFill>
                <a:highlight>
                  <a:srgbClr val="23262E"/>
                </a:highlight>
                <a:latin typeface="Consolas"/>
                <a:ea typeface="Consolas"/>
                <a:cs typeface="Consolas"/>
                <a:sym typeface="Consolas"/>
              </a:rPr>
              <a:t>Cliente</a:t>
            </a:r>
            <a:r>
              <a:rPr b="0" i="0" lang="es" sz="1100" u="none" cap="none" strike="noStrike">
                <a:solidFill>
                  <a:srgbClr val="D5CED9"/>
                </a:solidFill>
                <a:highlight>
                  <a:srgbClr val="23262E"/>
                </a:highlight>
                <a:latin typeface="Consolas"/>
                <a:ea typeface="Consolas"/>
                <a:cs typeface="Consolas"/>
                <a:sym typeface="Consolas"/>
              </a:rPr>
              <a:t>(</a:t>
            </a:r>
            <a:r>
              <a:rPr b="0" i="0" lang="es" sz="1100" u="none" cap="none" strike="noStrike">
                <a:solidFill>
                  <a:srgbClr val="F39C12"/>
                </a:solidFill>
                <a:highlight>
                  <a:srgbClr val="23262E"/>
                </a:highlight>
                <a:latin typeface="Consolas"/>
                <a:ea typeface="Consolas"/>
                <a:cs typeface="Consolas"/>
                <a:sym typeface="Consolas"/>
              </a:rPr>
              <a:t>2</a:t>
            </a:r>
            <a:r>
              <a:rPr b="0" i="0" lang="es" sz="1100" u="none" cap="none" strike="noStrike">
                <a:solidFill>
                  <a:srgbClr val="D5CED9"/>
                </a:solidFill>
                <a:highlight>
                  <a:srgbClr val="23262E"/>
                </a:highlight>
                <a:latin typeface="Consolas"/>
                <a:ea typeface="Consolas"/>
                <a:cs typeface="Consolas"/>
                <a:sym typeface="Consolas"/>
              </a:rPr>
              <a:t>,</a:t>
            </a:r>
            <a:r>
              <a:rPr b="0" i="0" lang="es" sz="1100" u="none" cap="none" strike="noStrike">
                <a:solidFill>
                  <a:srgbClr val="96E072"/>
                </a:solidFill>
                <a:highlight>
                  <a:srgbClr val="23262E"/>
                </a:highlight>
                <a:latin typeface="Consolas"/>
                <a:ea typeface="Consolas"/>
                <a:cs typeface="Consolas"/>
                <a:sym typeface="Consolas"/>
              </a:rPr>
              <a:t>"Ana"</a:t>
            </a:r>
            <a:r>
              <a:rPr b="0" i="0" lang="es" sz="1100" u="none" cap="none" strike="noStrike">
                <a:solidFill>
                  <a:srgbClr val="D5CED9"/>
                </a:solidFill>
                <a:highlight>
                  <a:srgbClr val="23262E"/>
                </a:highlight>
                <a:latin typeface="Consolas"/>
                <a:ea typeface="Consolas"/>
                <a:cs typeface="Consolas"/>
                <a:sym typeface="Consolas"/>
              </a:rPr>
              <a:t>)</a:t>
            </a:r>
            <a:endParaRPr b="0" i="0" sz="11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100" u="none" cap="none" strike="noStrike">
                <a:solidFill>
                  <a:srgbClr val="D5CED9"/>
                </a:solidFill>
                <a:highlight>
                  <a:srgbClr val="23262E"/>
                </a:highlight>
                <a:latin typeface="Consolas"/>
                <a:ea typeface="Consolas"/>
                <a:cs typeface="Consolas"/>
                <a:sym typeface="Consolas"/>
              </a:rPr>
              <a:t>cliente3 </a:t>
            </a:r>
            <a:r>
              <a:rPr b="0" i="0" lang="es" sz="1100" u="none" cap="none" strike="noStrike">
                <a:solidFill>
                  <a:srgbClr val="EE5D43"/>
                </a:solidFill>
                <a:highlight>
                  <a:srgbClr val="23262E"/>
                </a:highlight>
                <a:latin typeface="Consolas"/>
                <a:ea typeface="Consolas"/>
                <a:cs typeface="Consolas"/>
                <a:sym typeface="Consolas"/>
              </a:rPr>
              <a:t>=</a:t>
            </a:r>
            <a:r>
              <a:rPr b="0" i="0" lang="es" sz="1100" u="none" cap="none" strike="noStrike">
                <a:solidFill>
                  <a:srgbClr val="D5CED9"/>
                </a:solidFill>
                <a:highlight>
                  <a:srgbClr val="23262E"/>
                </a:highlight>
                <a:latin typeface="Consolas"/>
                <a:ea typeface="Consolas"/>
                <a:cs typeface="Consolas"/>
                <a:sym typeface="Consolas"/>
              </a:rPr>
              <a:t> </a:t>
            </a:r>
            <a:r>
              <a:rPr b="0" i="0" lang="es" sz="1100" u="none" cap="none" strike="noStrike">
                <a:solidFill>
                  <a:srgbClr val="FFE66D"/>
                </a:solidFill>
                <a:highlight>
                  <a:srgbClr val="23262E"/>
                </a:highlight>
                <a:latin typeface="Consolas"/>
                <a:ea typeface="Consolas"/>
                <a:cs typeface="Consolas"/>
                <a:sym typeface="Consolas"/>
              </a:rPr>
              <a:t>Cliente</a:t>
            </a:r>
            <a:r>
              <a:rPr b="0" i="0" lang="es" sz="1100" u="none" cap="none" strike="noStrike">
                <a:solidFill>
                  <a:srgbClr val="D5CED9"/>
                </a:solidFill>
                <a:highlight>
                  <a:srgbClr val="23262E"/>
                </a:highlight>
                <a:latin typeface="Consolas"/>
                <a:ea typeface="Consolas"/>
                <a:cs typeface="Consolas"/>
                <a:sym typeface="Consolas"/>
              </a:rPr>
              <a:t>(</a:t>
            </a:r>
            <a:r>
              <a:rPr b="0" i="0" lang="es" sz="1100" u="none" cap="none" strike="noStrike">
                <a:solidFill>
                  <a:srgbClr val="F39C12"/>
                </a:solidFill>
                <a:highlight>
                  <a:srgbClr val="23262E"/>
                </a:highlight>
                <a:latin typeface="Consolas"/>
                <a:ea typeface="Consolas"/>
                <a:cs typeface="Consolas"/>
                <a:sym typeface="Consolas"/>
              </a:rPr>
              <a:t>3</a:t>
            </a:r>
            <a:r>
              <a:rPr b="0" i="0" lang="es" sz="1100" u="none" cap="none" strike="noStrike">
                <a:solidFill>
                  <a:srgbClr val="D5CED9"/>
                </a:solidFill>
                <a:highlight>
                  <a:srgbClr val="23262E"/>
                </a:highlight>
                <a:latin typeface="Consolas"/>
                <a:ea typeface="Consolas"/>
                <a:cs typeface="Consolas"/>
                <a:sym typeface="Consolas"/>
              </a:rPr>
              <a:t>,</a:t>
            </a:r>
            <a:r>
              <a:rPr b="0" i="0" lang="es" sz="1100" u="none" cap="none" strike="noStrike">
                <a:solidFill>
                  <a:srgbClr val="96E072"/>
                </a:solidFill>
                <a:highlight>
                  <a:srgbClr val="23262E"/>
                </a:highlight>
                <a:latin typeface="Consolas"/>
                <a:ea typeface="Consolas"/>
                <a:cs typeface="Consolas"/>
                <a:sym typeface="Consolas"/>
              </a:rPr>
              <a:t>"Diego"</a:t>
            </a:r>
            <a:r>
              <a:rPr b="0" i="0" lang="es" sz="1100" u="none" cap="none" strike="noStrike">
                <a:solidFill>
                  <a:srgbClr val="D5CED9"/>
                </a:solidFill>
                <a:highlight>
                  <a:srgbClr val="23262E"/>
                </a:highlight>
                <a:latin typeface="Consolas"/>
                <a:ea typeface="Consolas"/>
                <a:cs typeface="Consolas"/>
                <a:sym typeface="Consolas"/>
              </a:rPr>
              <a:t>)</a:t>
            </a:r>
            <a:endParaRPr b="0" i="0" sz="11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100" u="none" cap="none" strike="noStrike">
                <a:solidFill>
                  <a:srgbClr val="D5CED9"/>
                </a:solidFill>
                <a:highlight>
                  <a:srgbClr val="23262E"/>
                </a:highlight>
                <a:latin typeface="Consolas"/>
                <a:ea typeface="Consolas"/>
                <a:cs typeface="Consolas"/>
                <a:sym typeface="Consolas"/>
              </a:rPr>
              <a:t>cliente4 </a:t>
            </a:r>
            <a:r>
              <a:rPr b="0" i="0" lang="es" sz="1100" u="none" cap="none" strike="noStrike">
                <a:solidFill>
                  <a:srgbClr val="EE5D43"/>
                </a:solidFill>
                <a:highlight>
                  <a:srgbClr val="23262E"/>
                </a:highlight>
                <a:latin typeface="Consolas"/>
                <a:ea typeface="Consolas"/>
                <a:cs typeface="Consolas"/>
                <a:sym typeface="Consolas"/>
              </a:rPr>
              <a:t>=</a:t>
            </a:r>
            <a:r>
              <a:rPr b="0" i="0" lang="es" sz="1100" u="none" cap="none" strike="noStrike">
                <a:solidFill>
                  <a:srgbClr val="D5CED9"/>
                </a:solidFill>
                <a:highlight>
                  <a:srgbClr val="23262E"/>
                </a:highlight>
                <a:latin typeface="Consolas"/>
                <a:ea typeface="Consolas"/>
                <a:cs typeface="Consolas"/>
                <a:sym typeface="Consolas"/>
              </a:rPr>
              <a:t> </a:t>
            </a:r>
            <a:r>
              <a:rPr b="0" i="0" lang="es" sz="1100" u="none" cap="none" strike="noStrike">
                <a:solidFill>
                  <a:srgbClr val="FFE66D"/>
                </a:solidFill>
                <a:highlight>
                  <a:srgbClr val="23262E"/>
                </a:highlight>
                <a:latin typeface="Consolas"/>
                <a:ea typeface="Consolas"/>
                <a:cs typeface="Consolas"/>
                <a:sym typeface="Consolas"/>
              </a:rPr>
              <a:t>Cliente</a:t>
            </a:r>
            <a:r>
              <a:rPr b="0" i="0" lang="es" sz="1100" u="none" cap="none" strike="noStrike">
                <a:solidFill>
                  <a:srgbClr val="D5CED9"/>
                </a:solidFill>
                <a:highlight>
                  <a:srgbClr val="23262E"/>
                </a:highlight>
                <a:latin typeface="Consolas"/>
                <a:ea typeface="Consolas"/>
                <a:cs typeface="Consolas"/>
                <a:sym typeface="Consolas"/>
              </a:rPr>
              <a:t>(</a:t>
            </a:r>
            <a:r>
              <a:rPr b="0" i="0" lang="es" sz="1100" u="none" cap="none" strike="noStrike">
                <a:solidFill>
                  <a:srgbClr val="F39C12"/>
                </a:solidFill>
                <a:highlight>
                  <a:srgbClr val="23262E"/>
                </a:highlight>
                <a:latin typeface="Consolas"/>
                <a:ea typeface="Consolas"/>
                <a:cs typeface="Consolas"/>
                <a:sym typeface="Consolas"/>
              </a:rPr>
              <a:t>4</a:t>
            </a:r>
            <a:r>
              <a:rPr b="0" i="0" lang="es" sz="1100" u="none" cap="none" strike="noStrike">
                <a:solidFill>
                  <a:srgbClr val="D5CED9"/>
                </a:solidFill>
                <a:highlight>
                  <a:srgbClr val="23262E"/>
                </a:highlight>
                <a:latin typeface="Consolas"/>
                <a:ea typeface="Consolas"/>
                <a:cs typeface="Consolas"/>
                <a:sym typeface="Consolas"/>
              </a:rPr>
              <a:t>,</a:t>
            </a:r>
            <a:r>
              <a:rPr b="0" i="0" lang="es" sz="1100" u="none" cap="none" strike="noStrike">
                <a:solidFill>
                  <a:srgbClr val="96E072"/>
                </a:solidFill>
                <a:highlight>
                  <a:srgbClr val="23262E"/>
                </a:highlight>
                <a:latin typeface="Consolas"/>
                <a:ea typeface="Consolas"/>
                <a:cs typeface="Consolas"/>
                <a:sym typeface="Consolas"/>
              </a:rPr>
              <a:t>"Pedro"</a:t>
            </a:r>
            <a:r>
              <a:rPr b="0" i="0" lang="es" sz="1100" u="none" cap="none" strike="noStrike">
                <a:solidFill>
                  <a:srgbClr val="D5CED9"/>
                </a:solidFill>
                <a:highlight>
                  <a:srgbClr val="23262E"/>
                </a:highlight>
                <a:latin typeface="Consolas"/>
                <a:ea typeface="Consolas"/>
                <a:cs typeface="Consolas"/>
                <a:sym typeface="Consolas"/>
              </a:rPr>
              <a:t>)</a:t>
            </a:r>
            <a:endParaRPr b="0" i="0" sz="11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t/>
            </a:r>
            <a:endParaRPr b="0" i="0" sz="11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100" u="none" cap="none" strike="noStrike">
                <a:solidFill>
                  <a:srgbClr val="D5CED9"/>
                </a:solidFill>
                <a:highlight>
                  <a:srgbClr val="23262E"/>
                </a:highlight>
                <a:latin typeface="Consolas"/>
                <a:ea typeface="Consolas"/>
                <a:cs typeface="Consolas"/>
                <a:sym typeface="Consolas"/>
              </a:rPr>
              <a:t>cliente3.</a:t>
            </a:r>
            <a:r>
              <a:rPr b="0" i="0" lang="es" sz="1100" u="none" cap="none" strike="noStrike">
                <a:solidFill>
                  <a:srgbClr val="FFE66D"/>
                </a:solidFill>
                <a:highlight>
                  <a:srgbClr val="23262E"/>
                </a:highlight>
                <a:latin typeface="Consolas"/>
                <a:ea typeface="Consolas"/>
                <a:cs typeface="Consolas"/>
                <a:sym typeface="Consolas"/>
              </a:rPr>
              <a:t>suspender</a:t>
            </a:r>
            <a:r>
              <a:rPr b="0" i="0" lang="es" sz="1100" u="none" cap="none" strike="noStrike">
                <a:solidFill>
                  <a:srgbClr val="D5CED9"/>
                </a:solidFill>
                <a:highlight>
                  <a:srgbClr val="23262E"/>
                </a:highlight>
                <a:latin typeface="Consolas"/>
                <a:ea typeface="Consolas"/>
                <a:cs typeface="Consolas"/>
                <a:sym typeface="Consolas"/>
              </a:rPr>
              <a:t>()</a:t>
            </a:r>
            <a:endParaRPr b="0" i="0" sz="11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100" u="none" cap="none" strike="noStrike">
                <a:solidFill>
                  <a:srgbClr val="D5CED9"/>
                </a:solidFill>
                <a:highlight>
                  <a:srgbClr val="23262E"/>
                </a:highlight>
                <a:latin typeface="Consolas"/>
                <a:ea typeface="Consolas"/>
                <a:cs typeface="Consolas"/>
                <a:sym typeface="Consolas"/>
              </a:rPr>
              <a:t>cliente4.</a:t>
            </a:r>
            <a:r>
              <a:rPr b="0" i="0" lang="es" sz="1100" u="none" cap="none" strike="noStrike">
                <a:solidFill>
                  <a:srgbClr val="FFE66D"/>
                </a:solidFill>
                <a:highlight>
                  <a:srgbClr val="23262E"/>
                </a:highlight>
                <a:latin typeface="Consolas"/>
                <a:ea typeface="Consolas"/>
                <a:cs typeface="Consolas"/>
                <a:sym typeface="Consolas"/>
              </a:rPr>
              <a:t>suspender</a:t>
            </a:r>
            <a:r>
              <a:rPr b="0" i="0" lang="es" sz="1100" u="none" cap="none" strike="noStrike">
                <a:solidFill>
                  <a:srgbClr val="D5CED9"/>
                </a:solidFill>
                <a:highlight>
                  <a:srgbClr val="23262E"/>
                </a:highlight>
                <a:latin typeface="Consolas"/>
                <a:ea typeface="Consolas"/>
                <a:cs typeface="Consolas"/>
                <a:sym typeface="Consolas"/>
              </a:rPr>
              <a:t>()</a:t>
            </a:r>
            <a:endParaRPr b="0" i="0" sz="11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t/>
            </a:r>
            <a:endParaRPr b="0" i="0" sz="11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100" u="none" cap="none" strike="noStrike">
                <a:solidFill>
                  <a:srgbClr val="D5CED9"/>
                </a:solidFill>
                <a:highlight>
                  <a:srgbClr val="23262E"/>
                </a:highlight>
                <a:latin typeface="Consolas"/>
                <a:ea typeface="Consolas"/>
                <a:cs typeface="Consolas"/>
                <a:sym typeface="Consolas"/>
              </a:rPr>
              <a:t>cliente1.</a:t>
            </a:r>
            <a:r>
              <a:rPr b="0" i="0" lang="es" sz="1100" u="none" cap="none" strike="noStrike">
                <a:solidFill>
                  <a:srgbClr val="FFE66D"/>
                </a:solidFill>
                <a:highlight>
                  <a:srgbClr val="23262E"/>
                </a:highlight>
                <a:latin typeface="Consolas"/>
                <a:ea typeface="Consolas"/>
                <a:cs typeface="Consolas"/>
                <a:sym typeface="Consolas"/>
              </a:rPr>
              <a:t>imprimir</a:t>
            </a:r>
            <a:r>
              <a:rPr b="0" i="0" lang="es" sz="1100" u="none" cap="none" strike="noStrike">
                <a:solidFill>
                  <a:srgbClr val="D5CED9"/>
                </a:solidFill>
                <a:highlight>
                  <a:srgbClr val="23262E"/>
                </a:highlight>
                <a:latin typeface="Consolas"/>
                <a:ea typeface="Consolas"/>
                <a:cs typeface="Consolas"/>
                <a:sym typeface="Consolas"/>
              </a:rPr>
              <a:t>()  </a:t>
            </a:r>
            <a:endParaRPr b="0" i="0" sz="11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100" u="none" cap="none" strike="noStrike">
                <a:solidFill>
                  <a:srgbClr val="D5CED9"/>
                </a:solidFill>
                <a:highlight>
                  <a:srgbClr val="23262E"/>
                </a:highlight>
                <a:latin typeface="Consolas"/>
                <a:ea typeface="Consolas"/>
                <a:cs typeface="Consolas"/>
                <a:sym typeface="Consolas"/>
              </a:rPr>
              <a:t>cliente2.</a:t>
            </a:r>
            <a:r>
              <a:rPr b="0" i="0" lang="es" sz="1100" u="none" cap="none" strike="noStrike">
                <a:solidFill>
                  <a:srgbClr val="FFE66D"/>
                </a:solidFill>
                <a:highlight>
                  <a:srgbClr val="23262E"/>
                </a:highlight>
                <a:latin typeface="Consolas"/>
                <a:ea typeface="Consolas"/>
                <a:cs typeface="Consolas"/>
                <a:sym typeface="Consolas"/>
              </a:rPr>
              <a:t>imprimir</a:t>
            </a:r>
            <a:r>
              <a:rPr b="0" i="0" lang="es" sz="1100" u="none" cap="none" strike="noStrike">
                <a:solidFill>
                  <a:srgbClr val="D5CED9"/>
                </a:solidFill>
                <a:highlight>
                  <a:srgbClr val="23262E"/>
                </a:highlight>
                <a:latin typeface="Consolas"/>
                <a:ea typeface="Consolas"/>
                <a:cs typeface="Consolas"/>
                <a:sym typeface="Consolas"/>
              </a:rPr>
              <a:t>()</a:t>
            </a:r>
            <a:endParaRPr b="0" i="0" sz="11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100" u="none" cap="none" strike="noStrike">
                <a:solidFill>
                  <a:srgbClr val="D5CED9"/>
                </a:solidFill>
                <a:highlight>
                  <a:srgbClr val="23262E"/>
                </a:highlight>
                <a:latin typeface="Consolas"/>
                <a:ea typeface="Consolas"/>
                <a:cs typeface="Consolas"/>
                <a:sym typeface="Consolas"/>
              </a:rPr>
              <a:t>cliente3.</a:t>
            </a:r>
            <a:r>
              <a:rPr b="0" i="0" lang="es" sz="1100" u="none" cap="none" strike="noStrike">
                <a:solidFill>
                  <a:srgbClr val="FFE66D"/>
                </a:solidFill>
                <a:highlight>
                  <a:srgbClr val="23262E"/>
                </a:highlight>
                <a:latin typeface="Consolas"/>
                <a:ea typeface="Consolas"/>
                <a:cs typeface="Consolas"/>
                <a:sym typeface="Consolas"/>
              </a:rPr>
              <a:t>imprimir</a:t>
            </a:r>
            <a:r>
              <a:rPr b="0" i="0" lang="es" sz="1100" u="none" cap="none" strike="noStrike">
                <a:solidFill>
                  <a:srgbClr val="D5CED9"/>
                </a:solidFill>
                <a:highlight>
                  <a:srgbClr val="23262E"/>
                </a:highlight>
                <a:latin typeface="Consolas"/>
                <a:ea typeface="Consolas"/>
                <a:cs typeface="Consolas"/>
                <a:sym typeface="Consolas"/>
              </a:rPr>
              <a:t>()</a:t>
            </a:r>
            <a:endParaRPr b="0" i="0" sz="11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100" u="none" cap="none" strike="noStrike">
                <a:solidFill>
                  <a:srgbClr val="D5CED9"/>
                </a:solidFill>
                <a:highlight>
                  <a:srgbClr val="23262E"/>
                </a:highlight>
                <a:latin typeface="Consolas"/>
                <a:ea typeface="Consolas"/>
                <a:cs typeface="Consolas"/>
                <a:sym typeface="Consolas"/>
              </a:rPr>
              <a:t>cliente4.</a:t>
            </a:r>
            <a:r>
              <a:rPr b="0" i="0" lang="es" sz="1100" u="none" cap="none" strike="noStrike">
                <a:solidFill>
                  <a:srgbClr val="FFE66D"/>
                </a:solidFill>
                <a:highlight>
                  <a:srgbClr val="23262E"/>
                </a:highlight>
                <a:latin typeface="Consolas"/>
                <a:ea typeface="Consolas"/>
                <a:cs typeface="Consolas"/>
                <a:sym typeface="Consolas"/>
              </a:rPr>
              <a:t>imprimir</a:t>
            </a:r>
            <a:r>
              <a:rPr b="0" i="0" lang="es" sz="1100" u="none" cap="none" strike="noStrike">
                <a:solidFill>
                  <a:srgbClr val="D5CED9"/>
                </a:solidFill>
                <a:highlight>
                  <a:srgbClr val="23262E"/>
                </a:highlight>
                <a:latin typeface="Consolas"/>
                <a:ea typeface="Consolas"/>
                <a:cs typeface="Consolas"/>
                <a:sym typeface="Consolas"/>
              </a:rPr>
              <a:t>()</a:t>
            </a:r>
            <a:endParaRPr b="0" i="0" sz="11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t/>
            </a:r>
            <a:endParaRPr b="0" i="0" sz="1100" u="none" cap="none" strike="noStrike">
              <a:solidFill>
                <a:srgbClr val="C74DED"/>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t/>
            </a:r>
            <a:endParaRPr b="0" i="0" sz="1100" u="none" cap="none" strike="noStrike">
              <a:solidFill>
                <a:srgbClr val="C74DED"/>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t/>
            </a:r>
            <a:endParaRPr b="0" i="0" sz="1100" u="none" cap="none" strike="noStrike">
              <a:solidFill>
                <a:srgbClr val="C74DED"/>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t/>
            </a:r>
            <a:endParaRPr b="0" i="0" sz="1100" u="none" cap="none" strike="noStrike">
              <a:solidFill>
                <a:srgbClr val="5F6167"/>
              </a:solidFill>
              <a:highlight>
                <a:srgbClr val="23262E"/>
              </a:highlight>
              <a:latin typeface="Consolas"/>
              <a:ea typeface="Consolas"/>
              <a:cs typeface="Consolas"/>
              <a:sym typeface="Consolas"/>
            </a:endParaRPr>
          </a:p>
        </p:txBody>
      </p:sp>
      <p:sp>
        <p:nvSpPr>
          <p:cNvPr id="316" name="Google Shape;316;p17"/>
          <p:cNvSpPr/>
          <p:nvPr/>
        </p:nvSpPr>
        <p:spPr>
          <a:xfrm>
            <a:off x="3221700" y="1896150"/>
            <a:ext cx="1804800" cy="2559900"/>
          </a:xfrm>
          <a:prstGeom prst="rect">
            <a:avLst/>
          </a:prstGeom>
          <a:solidFill>
            <a:srgbClr val="23262E"/>
          </a:solid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chemeClr val="dk1"/>
              </a:buClr>
              <a:buSzPts val="1100"/>
              <a:buFont typeface="Arial"/>
              <a:buNone/>
            </a:pPr>
            <a:r>
              <a:rPr b="0" i="0" lang="es" sz="1000" u="none" cap="none" strike="noStrike">
                <a:solidFill>
                  <a:schemeClr val="lt2"/>
                </a:solidFill>
                <a:highlight>
                  <a:srgbClr val="23262E"/>
                </a:highlight>
                <a:latin typeface="Consolas"/>
                <a:ea typeface="Consolas"/>
                <a:cs typeface="Consolas"/>
                <a:sym typeface="Consolas"/>
              </a:rPr>
              <a:t>Codigo: 1</a:t>
            </a:r>
            <a:endParaRPr b="0" i="0" sz="1000" u="none" cap="none" strike="noStrike">
              <a:solidFill>
                <a:schemeClr val="lt2"/>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000" u="none" cap="none" strike="noStrike">
                <a:solidFill>
                  <a:schemeClr val="lt2"/>
                </a:solidFill>
                <a:highlight>
                  <a:srgbClr val="23262E"/>
                </a:highlight>
                <a:latin typeface="Consolas"/>
                <a:ea typeface="Consolas"/>
                <a:cs typeface="Consolas"/>
                <a:sym typeface="Consolas"/>
              </a:rPr>
              <a:t>Nombre: Juan</a:t>
            </a:r>
            <a:endParaRPr b="0" i="0" sz="1000" u="none" cap="none" strike="noStrike">
              <a:solidFill>
                <a:schemeClr val="lt2"/>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000" u="none" cap="none" strike="noStrike">
                <a:solidFill>
                  <a:schemeClr val="lt2"/>
                </a:solidFill>
                <a:highlight>
                  <a:srgbClr val="23262E"/>
                </a:highlight>
                <a:latin typeface="Consolas"/>
                <a:ea typeface="Consolas"/>
                <a:cs typeface="Consolas"/>
                <a:sym typeface="Consolas"/>
              </a:rPr>
              <a:t>No esta suspendido</a:t>
            </a:r>
            <a:endParaRPr b="0" i="0" sz="1000" u="none" cap="none" strike="noStrike">
              <a:solidFill>
                <a:schemeClr val="lt2"/>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000" u="none" cap="none" strike="noStrike">
                <a:solidFill>
                  <a:schemeClr val="lt2"/>
                </a:solidFill>
                <a:highlight>
                  <a:srgbClr val="23262E"/>
                </a:highlight>
                <a:latin typeface="Consolas"/>
                <a:ea typeface="Consolas"/>
                <a:cs typeface="Consolas"/>
                <a:sym typeface="Consolas"/>
              </a:rPr>
              <a:t>____________________</a:t>
            </a:r>
            <a:endParaRPr b="0" i="0" sz="1000" u="none" cap="none" strike="noStrike">
              <a:solidFill>
                <a:schemeClr val="lt2"/>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000" u="none" cap="none" strike="noStrike">
                <a:solidFill>
                  <a:schemeClr val="lt2"/>
                </a:solidFill>
                <a:highlight>
                  <a:srgbClr val="23262E"/>
                </a:highlight>
                <a:latin typeface="Consolas"/>
                <a:ea typeface="Consolas"/>
                <a:cs typeface="Consolas"/>
                <a:sym typeface="Consolas"/>
              </a:rPr>
              <a:t>Codigo: 2</a:t>
            </a:r>
            <a:endParaRPr b="0" i="0" sz="1000" u="none" cap="none" strike="noStrike">
              <a:solidFill>
                <a:schemeClr val="lt2"/>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000" u="none" cap="none" strike="noStrike">
                <a:solidFill>
                  <a:schemeClr val="lt2"/>
                </a:solidFill>
                <a:highlight>
                  <a:srgbClr val="23262E"/>
                </a:highlight>
                <a:latin typeface="Consolas"/>
                <a:ea typeface="Consolas"/>
                <a:cs typeface="Consolas"/>
                <a:sym typeface="Consolas"/>
              </a:rPr>
              <a:t>Nombre: Ana</a:t>
            </a:r>
            <a:endParaRPr b="0" i="0" sz="1000" u="none" cap="none" strike="noStrike">
              <a:solidFill>
                <a:schemeClr val="lt2"/>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000" u="none" cap="none" strike="noStrike">
                <a:solidFill>
                  <a:schemeClr val="lt2"/>
                </a:solidFill>
                <a:highlight>
                  <a:srgbClr val="23262E"/>
                </a:highlight>
                <a:latin typeface="Consolas"/>
                <a:ea typeface="Consolas"/>
                <a:cs typeface="Consolas"/>
                <a:sym typeface="Consolas"/>
              </a:rPr>
              <a:t>No esta suspendido</a:t>
            </a:r>
            <a:endParaRPr b="0" i="0" sz="1000" u="none" cap="none" strike="noStrike">
              <a:solidFill>
                <a:schemeClr val="lt2"/>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000" u="none" cap="none" strike="noStrike">
                <a:solidFill>
                  <a:schemeClr val="lt2"/>
                </a:solidFill>
                <a:highlight>
                  <a:srgbClr val="23262E"/>
                </a:highlight>
                <a:latin typeface="Consolas"/>
                <a:ea typeface="Consolas"/>
                <a:cs typeface="Consolas"/>
                <a:sym typeface="Consolas"/>
              </a:rPr>
              <a:t>____________________</a:t>
            </a:r>
            <a:endParaRPr b="0" i="0" sz="1000" u="none" cap="none" strike="noStrike">
              <a:solidFill>
                <a:schemeClr val="lt2"/>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000" u="none" cap="none" strike="noStrike">
                <a:solidFill>
                  <a:schemeClr val="lt2"/>
                </a:solidFill>
                <a:highlight>
                  <a:srgbClr val="23262E"/>
                </a:highlight>
                <a:latin typeface="Consolas"/>
                <a:ea typeface="Consolas"/>
                <a:cs typeface="Consolas"/>
                <a:sym typeface="Consolas"/>
              </a:rPr>
              <a:t>Codigo: 3</a:t>
            </a:r>
            <a:endParaRPr b="0" i="0" sz="1000" u="none" cap="none" strike="noStrike">
              <a:solidFill>
                <a:schemeClr val="lt2"/>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000" u="none" cap="none" strike="noStrike">
                <a:solidFill>
                  <a:schemeClr val="lt2"/>
                </a:solidFill>
                <a:highlight>
                  <a:srgbClr val="23262E"/>
                </a:highlight>
                <a:latin typeface="Consolas"/>
                <a:ea typeface="Consolas"/>
                <a:cs typeface="Consolas"/>
                <a:sym typeface="Consolas"/>
              </a:rPr>
              <a:t>Nombre: Diego</a:t>
            </a:r>
            <a:endParaRPr b="0" i="0" sz="1000" u="none" cap="none" strike="noStrike">
              <a:solidFill>
                <a:schemeClr val="lt2"/>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000" u="none" cap="none" strike="noStrike">
                <a:solidFill>
                  <a:schemeClr val="lt2"/>
                </a:solidFill>
                <a:highlight>
                  <a:srgbClr val="23262E"/>
                </a:highlight>
                <a:latin typeface="Consolas"/>
                <a:ea typeface="Consolas"/>
                <a:cs typeface="Consolas"/>
                <a:sym typeface="Consolas"/>
              </a:rPr>
              <a:t>Esta suspendido</a:t>
            </a:r>
            <a:endParaRPr b="0" i="0" sz="1000" u="none" cap="none" strike="noStrike">
              <a:solidFill>
                <a:schemeClr val="lt2"/>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000" u="none" cap="none" strike="noStrike">
                <a:solidFill>
                  <a:schemeClr val="lt2"/>
                </a:solidFill>
                <a:highlight>
                  <a:srgbClr val="23262E"/>
                </a:highlight>
                <a:latin typeface="Consolas"/>
                <a:ea typeface="Consolas"/>
                <a:cs typeface="Consolas"/>
                <a:sym typeface="Consolas"/>
              </a:rPr>
              <a:t>____________________</a:t>
            </a:r>
            <a:endParaRPr b="0" i="0" sz="1000" u="none" cap="none" strike="noStrike">
              <a:solidFill>
                <a:schemeClr val="lt2"/>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000" u="none" cap="none" strike="noStrike">
                <a:solidFill>
                  <a:schemeClr val="lt2"/>
                </a:solidFill>
                <a:highlight>
                  <a:srgbClr val="23262E"/>
                </a:highlight>
                <a:latin typeface="Consolas"/>
                <a:ea typeface="Consolas"/>
                <a:cs typeface="Consolas"/>
                <a:sym typeface="Consolas"/>
              </a:rPr>
              <a:t>Codigo: 4</a:t>
            </a:r>
            <a:endParaRPr b="0" i="0" sz="1000" u="none" cap="none" strike="noStrike">
              <a:solidFill>
                <a:schemeClr val="lt2"/>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000" u="none" cap="none" strike="noStrike">
                <a:solidFill>
                  <a:schemeClr val="lt2"/>
                </a:solidFill>
                <a:highlight>
                  <a:srgbClr val="23262E"/>
                </a:highlight>
                <a:latin typeface="Consolas"/>
                <a:ea typeface="Consolas"/>
                <a:cs typeface="Consolas"/>
                <a:sym typeface="Consolas"/>
              </a:rPr>
              <a:t>Nombre: Pedro</a:t>
            </a:r>
            <a:endParaRPr b="0" i="0" sz="1000" u="none" cap="none" strike="noStrike">
              <a:solidFill>
                <a:schemeClr val="lt2"/>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000" u="none" cap="none" strike="noStrike">
                <a:solidFill>
                  <a:schemeClr val="lt2"/>
                </a:solidFill>
                <a:highlight>
                  <a:srgbClr val="23262E"/>
                </a:highlight>
                <a:latin typeface="Consolas"/>
                <a:ea typeface="Consolas"/>
                <a:cs typeface="Consolas"/>
                <a:sym typeface="Consolas"/>
              </a:rPr>
              <a:t>Esta suspendido</a:t>
            </a:r>
            <a:endParaRPr b="0" i="0" sz="1000" u="none" cap="none" strike="noStrike">
              <a:solidFill>
                <a:schemeClr val="lt2"/>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000" u="none" cap="none" strike="noStrike">
                <a:solidFill>
                  <a:schemeClr val="lt2"/>
                </a:solidFill>
                <a:highlight>
                  <a:srgbClr val="23262E"/>
                </a:highlight>
                <a:latin typeface="Consolas"/>
                <a:ea typeface="Consolas"/>
                <a:cs typeface="Consolas"/>
                <a:sym typeface="Consolas"/>
              </a:rPr>
              <a:t>____________________</a:t>
            </a:r>
            <a:endParaRPr b="0" i="0" sz="1000" u="none" cap="none" strike="noStrike">
              <a:solidFill>
                <a:schemeClr val="lt2"/>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t/>
            </a:r>
            <a:endParaRPr b="0" i="0" sz="1200" u="none" cap="none" strike="noStrike">
              <a:solidFill>
                <a:schemeClr val="lt2"/>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t/>
            </a:r>
            <a:endParaRPr b="0" i="0" sz="1200" u="none" cap="none" strike="noStrike">
              <a:solidFill>
                <a:schemeClr val="lt2"/>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t/>
            </a:r>
            <a:endParaRPr b="0" i="0" sz="1200" u="none" cap="none" strike="noStrike">
              <a:solidFill>
                <a:schemeClr val="lt2"/>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t/>
            </a:r>
            <a:endParaRPr b="0" i="0" sz="1200" u="none" cap="none" strike="noStrike">
              <a:solidFill>
                <a:srgbClr val="5F6167"/>
              </a:solidFill>
              <a:highlight>
                <a:srgbClr val="23262E"/>
              </a:highlight>
              <a:latin typeface="Consolas"/>
              <a:ea typeface="Consolas"/>
              <a:cs typeface="Consolas"/>
              <a:sym typeface="Consolas"/>
            </a:endParaRPr>
          </a:p>
        </p:txBody>
      </p:sp>
      <p:sp>
        <p:nvSpPr>
          <p:cNvPr id="317" name="Google Shape;317;p17"/>
          <p:cNvSpPr/>
          <p:nvPr/>
        </p:nvSpPr>
        <p:spPr>
          <a:xfrm>
            <a:off x="3221700" y="1642775"/>
            <a:ext cx="1804800" cy="253500"/>
          </a:xfrm>
          <a:prstGeom prst="rect">
            <a:avLst/>
          </a:prstGeom>
          <a:solidFill>
            <a:srgbClr val="FFE66D"/>
          </a:solidFill>
          <a:ln cap="flat" cmpd="sng" w="9525">
            <a:solidFill>
              <a:schemeClr val="dk2"/>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Clr>
                <a:schemeClr val="dk1"/>
              </a:buClr>
              <a:buSzPts val="1100"/>
              <a:buFont typeface="Arial"/>
              <a:buNone/>
            </a:pPr>
            <a:r>
              <a:rPr b="0" i="0" lang="es" sz="1400" u="none" cap="none" strike="noStrike">
                <a:solidFill>
                  <a:schemeClr val="dk2"/>
                </a:solidFill>
                <a:latin typeface="Montserrat"/>
                <a:ea typeface="Montserrat"/>
                <a:cs typeface="Montserrat"/>
                <a:sym typeface="Montserrat"/>
              </a:rPr>
              <a:t>Terminal</a:t>
            </a:r>
            <a:endParaRPr b="0" i="0" sz="1400" u="none" cap="none" strike="noStrike">
              <a:solidFill>
                <a:schemeClr val="dk2"/>
              </a:solidFill>
              <a:latin typeface="Montserrat"/>
              <a:ea typeface="Montserrat"/>
              <a:cs typeface="Montserrat"/>
              <a:sym typeface="Montserrat"/>
            </a:endParaRPr>
          </a:p>
        </p:txBody>
      </p:sp>
      <p:sp>
        <p:nvSpPr>
          <p:cNvPr id="318" name="Google Shape;318;p17"/>
          <p:cNvSpPr txBox="1"/>
          <p:nvPr/>
        </p:nvSpPr>
        <p:spPr>
          <a:xfrm>
            <a:off x="5300875" y="1642775"/>
            <a:ext cx="3411000" cy="2835300"/>
          </a:xfrm>
          <a:prstGeom prst="rect">
            <a:avLst/>
          </a:prstGeom>
          <a:noFill/>
          <a:ln>
            <a:noFill/>
          </a:ln>
        </p:spPr>
        <p:txBody>
          <a:bodyPr anchorCtr="0" anchor="t" bIns="91425" lIns="0" spcFirstLastPara="1" rIns="0" wrap="square" tIns="91425">
            <a:normAutofit/>
          </a:bodyPr>
          <a:lstStyle/>
          <a:p>
            <a:pPr indent="0" lvl="0" marL="0" marR="0" rtl="0" algn="l">
              <a:lnSpc>
                <a:spcPct val="100000"/>
              </a:lnSpc>
              <a:spcBef>
                <a:spcPts val="0"/>
              </a:spcBef>
              <a:spcAft>
                <a:spcPts val="0"/>
              </a:spcAft>
              <a:buClr>
                <a:schemeClr val="dk1"/>
              </a:buClr>
              <a:buSzPts val="1100"/>
              <a:buFont typeface="Arial"/>
              <a:buNone/>
            </a:pPr>
            <a:r>
              <a:rPr b="0" i="0" lang="es" sz="1350" u="none" cap="none" strike="noStrike">
                <a:solidFill>
                  <a:schemeClr val="dk2"/>
                </a:solidFill>
                <a:latin typeface="Montserrat"/>
                <a:ea typeface="Montserrat"/>
                <a:cs typeface="Montserrat"/>
                <a:sym typeface="Montserrat"/>
              </a:rPr>
              <a:t>Es importante recordar que todos los objetos acceden a una única lista llamada suspendidos gracias a que se definió como un atributo de clase.</a:t>
            </a:r>
            <a:endParaRPr b="0" i="0" sz="1350" u="none" cap="none" strike="noStrike">
              <a:solidFill>
                <a:schemeClr val="dk2"/>
              </a:solidFill>
              <a:latin typeface="Montserrat"/>
              <a:ea typeface="Montserrat"/>
              <a:cs typeface="Montserrat"/>
              <a:sym typeface="Montserrat"/>
            </a:endParaRPr>
          </a:p>
          <a:p>
            <a:pPr indent="0" lvl="0" marL="0" marR="0" rtl="0" algn="l">
              <a:lnSpc>
                <a:spcPct val="100000"/>
              </a:lnSpc>
              <a:spcBef>
                <a:spcPts val="0"/>
              </a:spcBef>
              <a:spcAft>
                <a:spcPts val="0"/>
              </a:spcAft>
              <a:buClr>
                <a:schemeClr val="dk1"/>
              </a:buClr>
              <a:buSzPts val="1100"/>
              <a:buFont typeface="Arial"/>
              <a:buNone/>
            </a:pPr>
            <a:r>
              <a:t/>
            </a:r>
            <a:endParaRPr b="0" i="0" sz="1350" u="none" cap="none" strike="noStrike">
              <a:solidFill>
                <a:schemeClr val="dk2"/>
              </a:solidFill>
              <a:latin typeface="Montserrat"/>
              <a:ea typeface="Montserrat"/>
              <a:cs typeface="Montserrat"/>
              <a:sym typeface="Montserrat"/>
            </a:endParaRPr>
          </a:p>
          <a:p>
            <a:pPr indent="0" lvl="0" marL="0" marR="0" rtl="0" algn="l">
              <a:lnSpc>
                <a:spcPct val="100000"/>
              </a:lnSpc>
              <a:spcBef>
                <a:spcPts val="0"/>
              </a:spcBef>
              <a:spcAft>
                <a:spcPts val="0"/>
              </a:spcAft>
              <a:buClr>
                <a:schemeClr val="dk1"/>
              </a:buClr>
              <a:buSzPts val="1100"/>
              <a:buFont typeface="Arial"/>
              <a:buNone/>
            </a:pPr>
            <a:r>
              <a:rPr b="0" i="0" lang="es" sz="1350" u="none" cap="none" strike="noStrike">
                <a:solidFill>
                  <a:schemeClr val="dk2"/>
                </a:solidFill>
                <a:latin typeface="Montserrat"/>
                <a:ea typeface="Montserrat"/>
                <a:cs typeface="Montserrat"/>
                <a:sym typeface="Montserrat"/>
              </a:rPr>
              <a:t>Podemos ver el contenido de la lista con:</a:t>
            </a:r>
            <a:endParaRPr b="0" i="0" sz="1350" u="none" cap="none" strike="noStrike">
              <a:solidFill>
                <a:schemeClr val="dk2"/>
              </a:solidFill>
              <a:latin typeface="Montserrat"/>
              <a:ea typeface="Montserrat"/>
              <a:cs typeface="Montserrat"/>
              <a:sym typeface="Montserrat"/>
            </a:endParaRPr>
          </a:p>
          <a:p>
            <a:pPr indent="0" lvl="0" marL="0" marR="0" rtl="0" algn="l">
              <a:lnSpc>
                <a:spcPct val="100000"/>
              </a:lnSpc>
              <a:spcBef>
                <a:spcPts val="0"/>
              </a:spcBef>
              <a:spcAft>
                <a:spcPts val="0"/>
              </a:spcAft>
              <a:buClr>
                <a:schemeClr val="dk1"/>
              </a:buClr>
              <a:buSzPts val="1100"/>
              <a:buFont typeface="Arial"/>
              <a:buNone/>
            </a:pPr>
            <a:r>
              <a:t/>
            </a:r>
            <a:endParaRPr b="1" i="0" sz="1250" u="none" cap="none" strike="noStrike">
              <a:solidFill>
                <a:schemeClr val="dk2"/>
              </a:solidFill>
              <a:latin typeface="Montserrat"/>
              <a:ea typeface="Montserrat"/>
              <a:cs typeface="Montserrat"/>
              <a:sym typeface="Montserrat"/>
            </a:endParaRPr>
          </a:p>
          <a:p>
            <a:pPr indent="0" lvl="0" marL="0" marR="0" rtl="0" algn="l">
              <a:lnSpc>
                <a:spcPct val="100000"/>
              </a:lnSpc>
              <a:spcBef>
                <a:spcPts val="0"/>
              </a:spcBef>
              <a:spcAft>
                <a:spcPts val="0"/>
              </a:spcAft>
              <a:buClr>
                <a:schemeClr val="dk1"/>
              </a:buClr>
              <a:buSzPts val="1100"/>
              <a:buFont typeface="Arial"/>
              <a:buNone/>
            </a:pPr>
            <a:r>
              <a:t/>
            </a:r>
            <a:endParaRPr b="1" i="0" sz="1250" u="none" cap="none" strike="noStrike">
              <a:solidFill>
                <a:schemeClr val="dk2"/>
              </a:solidFill>
              <a:latin typeface="Montserrat"/>
              <a:ea typeface="Montserrat"/>
              <a:cs typeface="Montserrat"/>
              <a:sym typeface="Montserrat"/>
            </a:endParaRPr>
          </a:p>
        </p:txBody>
      </p:sp>
      <p:sp>
        <p:nvSpPr>
          <p:cNvPr id="319" name="Google Shape;319;p17"/>
          <p:cNvSpPr/>
          <p:nvPr/>
        </p:nvSpPr>
        <p:spPr>
          <a:xfrm>
            <a:off x="5215049" y="3259500"/>
            <a:ext cx="2181900" cy="228900"/>
          </a:xfrm>
          <a:prstGeom prst="rect">
            <a:avLst/>
          </a:prstGeom>
          <a:solidFill>
            <a:srgbClr val="FFE66D"/>
          </a:solidFill>
          <a:ln cap="flat" cmpd="sng" w="9525">
            <a:solidFill>
              <a:schemeClr val="dk2"/>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Clr>
                <a:schemeClr val="dk1"/>
              </a:buClr>
              <a:buSzPts val="1100"/>
              <a:buFont typeface="Arial"/>
              <a:buNone/>
            </a:pPr>
            <a:r>
              <a:rPr b="0" i="0" lang="es" sz="1400" u="none" cap="none" strike="noStrike">
                <a:solidFill>
                  <a:schemeClr val="dk2"/>
                </a:solidFill>
                <a:latin typeface="Montserrat"/>
                <a:ea typeface="Montserrat"/>
                <a:cs typeface="Montserrat"/>
                <a:sym typeface="Montserrat"/>
              </a:rPr>
              <a:t>Programa principal</a:t>
            </a:r>
            <a:endParaRPr b="0" i="0" sz="1400" u="none" cap="none" strike="noStrike">
              <a:solidFill>
                <a:schemeClr val="dk2"/>
              </a:solidFill>
              <a:latin typeface="Montserrat"/>
              <a:ea typeface="Montserrat"/>
              <a:cs typeface="Montserrat"/>
              <a:sym typeface="Montserrat"/>
            </a:endParaRPr>
          </a:p>
        </p:txBody>
      </p:sp>
      <p:sp>
        <p:nvSpPr>
          <p:cNvPr id="320" name="Google Shape;320;p17"/>
          <p:cNvSpPr/>
          <p:nvPr/>
        </p:nvSpPr>
        <p:spPr>
          <a:xfrm>
            <a:off x="5215050" y="3488400"/>
            <a:ext cx="2181900" cy="360300"/>
          </a:xfrm>
          <a:prstGeom prst="rect">
            <a:avLst/>
          </a:prstGeom>
          <a:solidFill>
            <a:srgbClr val="23262E"/>
          </a:solid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FFE66D"/>
              </a:buClr>
              <a:buSzPts val="1400"/>
              <a:buFont typeface="Consolas"/>
              <a:buNone/>
            </a:pPr>
            <a:r>
              <a:rPr b="0" i="0" lang="es" sz="1100" u="none" cap="none" strike="noStrike">
                <a:solidFill>
                  <a:srgbClr val="FFE66D"/>
                </a:solidFill>
                <a:latin typeface="Consolas"/>
                <a:ea typeface="Consolas"/>
                <a:cs typeface="Consolas"/>
                <a:sym typeface="Consolas"/>
              </a:rPr>
              <a:t>print</a:t>
            </a:r>
            <a:r>
              <a:rPr b="0" i="0" lang="es" sz="1100" u="none" cap="none" strike="noStrike">
                <a:solidFill>
                  <a:srgbClr val="D5CED9"/>
                </a:solidFill>
                <a:latin typeface="Consolas"/>
                <a:ea typeface="Consolas"/>
                <a:cs typeface="Consolas"/>
                <a:sym typeface="Consolas"/>
              </a:rPr>
              <a:t>(Cliente.suspendidos)</a:t>
            </a:r>
            <a:endParaRPr b="0" i="0" sz="1100" u="none" cap="none" strike="noStrike">
              <a:solidFill>
                <a:srgbClr val="5F6167"/>
              </a:solidFill>
              <a:highlight>
                <a:srgbClr val="23262E"/>
              </a:highlight>
              <a:latin typeface="Consolas"/>
              <a:ea typeface="Consolas"/>
              <a:cs typeface="Consolas"/>
              <a:sym typeface="Consolas"/>
            </a:endParaRPr>
          </a:p>
        </p:txBody>
      </p:sp>
      <p:sp>
        <p:nvSpPr>
          <p:cNvPr id="321" name="Google Shape;321;p17"/>
          <p:cNvSpPr/>
          <p:nvPr/>
        </p:nvSpPr>
        <p:spPr>
          <a:xfrm>
            <a:off x="7549400" y="3488400"/>
            <a:ext cx="992100" cy="360300"/>
          </a:xfrm>
          <a:prstGeom prst="rect">
            <a:avLst/>
          </a:prstGeom>
          <a:solidFill>
            <a:srgbClr val="23262E"/>
          </a:solid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chemeClr val="dk1"/>
              </a:buClr>
              <a:buSzPts val="1100"/>
              <a:buFont typeface="Arial"/>
              <a:buNone/>
            </a:pPr>
            <a:r>
              <a:rPr b="0" i="0" lang="es" sz="1300" u="none" cap="none" strike="noStrike">
                <a:solidFill>
                  <a:schemeClr val="lt2"/>
                </a:solidFill>
                <a:highlight>
                  <a:srgbClr val="23262E"/>
                </a:highlight>
                <a:latin typeface="Consolas"/>
                <a:ea typeface="Consolas"/>
                <a:cs typeface="Consolas"/>
                <a:sym typeface="Consolas"/>
              </a:rPr>
              <a:t>[3, 4]</a:t>
            </a:r>
            <a:endParaRPr b="0" i="0" sz="1500" u="none" cap="none" strike="noStrike">
              <a:solidFill>
                <a:srgbClr val="5F6167"/>
              </a:solidFill>
              <a:highlight>
                <a:srgbClr val="23262E"/>
              </a:highlight>
              <a:latin typeface="Consolas"/>
              <a:ea typeface="Consolas"/>
              <a:cs typeface="Consolas"/>
              <a:sym typeface="Consolas"/>
            </a:endParaRPr>
          </a:p>
        </p:txBody>
      </p:sp>
      <p:sp>
        <p:nvSpPr>
          <p:cNvPr id="322" name="Google Shape;322;p17"/>
          <p:cNvSpPr/>
          <p:nvPr/>
        </p:nvSpPr>
        <p:spPr>
          <a:xfrm>
            <a:off x="7549397" y="3259500"/>
            <a:ext cx="992100" cy="228900"/>
          </a:xfrm>
          <a:prstGeom prst="rect">
            <a:avLst/>
          </a:prstGeom>
          <a:solidFill>
            <a:srgbClr val="FFE66D"/>
          </a:solidFill>
          <a:ln cap="flat" cmpd="sng" w="9525">
            <a:solidFill>
              <a:schemeClr val="dk2"/>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Clr>
                <a:schemeClr val="dk1"/>
              </a:buClr>
              <a:buSzPts val="1100"/>
              <a:buFont typeface="Arial"/>
              <a:buNone/>
            </a:pPr>
            <a:r>
              <a:rPr b="0" i="0" lang="es" sz="1400" u="none" cap="none" strike="noStrike">
                <a:solidFill>
                  <a:schemeClr val="dk2"/>
                </a:solidFill>
                <a:latin typeface="Montserrat"/>
                <a:ea typeface="Montserrat"/>
                <a:cs typeface="Montserrat"/>
                <a:sym typeface="Montserrat"/>
              </a:rPr>
              <a:t>Terminal</a:t>
            </a:r>
            <a:endParaRPr b="0" i="0" sz="1400" u="none" cap="none" strike="noStrike">
              <a:solidFill>
                <a:schemeClr val="dk2"/>
              </a:solidFill>
              <a:latin typeface="Montserrat"/>
              <a:ea typeface="Montserrat"/>
              <a:cs typeface="Montserrat"/>
              <a:sym typeface="Montserra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18"/>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40740"/>
              <a:buFont typeface="Arial"/>
              <a:buNone/>
            </a:pPr>
            <a:r>
              <a:rPr lang="es"/>
              <a:t>Composición</a:t>
            </a:r>
            <a:endParaRPr/>
          </a:p>
        </p:txBody>
      </p:sp>
      <p:sp>
        <p:nvSpPr>
          <p:cNvPr id="328" name="Google Shape;328;p18"/>
          <p:cNvSpPr txBox="1"/>
          <p:nvPr/>
        </p:nvSpPr>
        <p:spPr>
          <a:xfrm>
            <a:off x="432150" y="1260250"/>
            <a:ext cx="8279700" cy="3325200"/>
          </a:xfrm>
          <a:prstGeom prst="rect">
            <a:avLst/>
          </a:prstGeom>
          <a:noFill/>
          <a:ln>
            <a:noFill/>
          </a:ln>
        </p:spPr>
        <p:txBody>
          <a:bodyPr anchorCtr="0" anchor="t" bIns="91425" lIns="0" spcFirstLastPara="1" rIns="0" wrap="square" tIns="91425">
            <a:normAutofit lnSpcReduction="10000"/>
          </a:bodyPr>
          <a:lstStyle/>
          <a:p>
            <a:pPr indent="0" lvl="0" marL="0" marR="0" rtl="0" algn="l">
              <a:lnSpc>
                <a:spcPct val="115000"/>
              </a:lnSpc>
              <a:spcBef>
                <a:spcPts val="0"/>
              </a:spcBef>
              <a:spcAft>
                <a:spcPts val="0"/>
              </a:spcAft>
              <a:buClr>
                <a:schemeClr val="dk1"/>
              </a:buClr>
              <a:buSzPts val="1100"/>
              <a:buFont typeface="Arial"/>
              <a:buNone/>
            </a:pPr>
            <a:r>
              <a:rPr b="0" i="0" lang="es" sz="1650" u="none" cap="none" strike="noStrike">
                <a:solidFill>
                  <a:schemeClr val="dk2"/>
                </a:solidFill>
                <a:latin typeface="Montserrat"/>
                <a:ea typeface="Montserrat"/>
                <a:cs typeface="Montserrat"/>
                <a:sym typeface="Montserrat"/>
              </a:rPr>
              <a:t>Cada clase que definimos es un nuevo tipo de datos, con sus atributos y métodos. Y al igual que los demás tipos de datos, los objetos instanciados a partir de ellas se pueden utilizar como parte de colecciones</a:t>
            </a:r>
            <a:r>
              <a:rPr b="0" i="0" lang="es" sz="1650" u="none" cap="none" strike="noStrike">
                <a:solidFill>
                  <a:srgbClr val="595959"/>
                </a:solidFill>
                <a:latin typeface="Montserrat"/>
                <a:ea typeface="Montserrat"/>
                <a:cs typeface="Montserrat"/>
                <a:sym typeface="Montserrat"/>
              </a:rPr>
              <a:t> o incluso ser parte de otras clases.</a:t>
            </a:r>
            <a:endParaRPr b="0" i="0" sz="1650" u="none" cap="none" strike="noStrike">
              <a:solidFill>
                <a:srgbClr val="595959"/>
              </a:solidFill>
              <a:latin typeface="Montserrat"/>
              <a:ea typeface="Montserrat"/>
              <a:cs typeface="Montserrat"/>
              <a:sym typeface="Montserrat"/>
            </a:endParaRPr>
          </a:p>
          <a:p>
            <a:pPr indent="0" lvl="0" marL="0" marR="0" rtl="0" algn="l">
              <a:lnSpc>
                <a:spcPct val="115000"/>
              </a:lnSpc>
              <a:spcBef>
                <a:spcPts val="0"/>
              </a:spcBef>
              <a:spcAft>
                <a:spcPts val="0"/>
              </a:spcAft>
              <a:buClr>
                <a:srgbClr val="000000"/>
              </a:buClr>
              <a:buSzPts val="1650"/>
              <a:buFont typeface="Arial"/>
              <a:buNone/>
            </a:pPr>
            <a:r>
              <a:rPr b="0" i="0" lang="es" sz="1650" u="none" cap="none" strike="noStrike">
                <a:solidFill>
                  <a:srgbClr val="595959"/>
                </a:solidFill>
                <a:latin typeface="Montserrat"/>
                <a:ea typeface="Montserrat"/>
                <a:cs typeface="Montserrat"/>
                <a:sym typeface="Montserrat"/>
              </a:rPr>
              <a:t>La </a:t>
            </a:r>
            <a:r>
              <a:rPr b="1" i="0" lang="es" sz="1650" u="none" cap="none" strike="noStrike">
                <a:solidFill>
                  <a:srgbClr val="595959"/>
                </a:solidFill>
                <a:latin typeface="Montserrat"/>
                <a:ea typeface="Montserrat"/>
                <a:cs typeface="Montserrat"/>
                <a:sym typeface="Montserrat"/>
              </a:rPr>
              <a:t>composición</a:t>
            </a:r>
            <a:r>
              <a:rPr b="0" i="0" lang="es" sz="1650" u="none" cap="none" strike="noStrike">
                <a:solidFill>
                  <a:srgbClr val="595959"/>
                </a:solidFill>
                <a:latin typeface="Montserrat"/>
                <a:ea typeface="Montserrat"/>
                <a:cs typeface="Montserrat"/>
                <a:sym typeface="Montserrat"/>
              </a:rPr>
              <a:t> es uno de los conceptos fundamentales de la POO. Tiene lugar cuando una clase (clase “</a:t>
            </a:r>
            <a:r>
              <a:rPr b="0" i="1" lang="es" sz="1650" u="none" cap="none" strike="noStrike">
                <a:solidFill>
                  <a:srgbClr val="595959"/>
                </a:solidFill>
                <a:latin typeface="Montserrat"/>
                <a:ea typeface="Montserrat"/>
                <a:cs typeface="Montserrat"/>
                <a:sym typeface="Montserrat"/>
              </a:rPr>
              <a:t>que tiene</a:t>
            </a:r>
            <a:r>
              <a:rPr b="0" i="0" lang="es" sz="1650" u="none" cap="none" strike="noStrike">
                <a:solidFill>
                  <a:srgbClr val="595959"/>
                </a:solidFill>
                <a:latin typeface="Montserrat"/>
                <a:ea typeface="Montserrat"/>
                <a:cs typeface="Montserrat"/>
                <a:sym typeface="Montserrat"/>
              </a:rPr>
              <a:t>”) hace referencia a uno o más objetos de otras clases (clases “</a:t>
            </a:r>
            <a:r>
              <a:rPr b="0" i="1" lang="es" sz="1650" u="none" cap="none" strike="noStrike">
                <a:solidFill>
                  <a:srgbClr val="595959"/>
                </a:solidFill>
                <a:latin typeface="Montserrat"/>
                <a:ea typeface="Montserrat"/>
                <a:cs typeface="Montserrat"/>
                <a:sym typeface="Montserrat"/>
              </a:rPr>
              <a:t>que son parte de</a:t>
            </a:r>
            <a:r>
              <a:rPr b="0" i="0" lang="es" sz="1650" u="none" cap="none" strike="noStrike">
                <a:solidFill>
                  <a:srgbClr val="595959"/>
                </a:solidFill>
                <a:latin typeface="Montserrat"/>
                <a:ea typeface="Montserrat"/>
                <a:cs typeface="Montserrat"/>
                <a:sym typeface="Montserrat"/>
              </a:rPr>
              <a:t>”), como una variable de instancia. </a:t>
            </a:r>
            <a:r>
              <a:rPr b="0" i="0" lang="es" sz="1650" u="sng" cap="none" strike="noStrike">
                <a:solidFill>
                  <a:schemeClr val="hlink"/>
                </a:solidFill>
                <a:latin typeface="Montserrat"/>
                <a:ea typeface="Montserrat"/>
                <a:cs typeface="Montserrat"/>
                <a:sym typeface="Montserrat"/>
                <a:hlinkClick r:id="rId3"/>
              </a:rPr>
              <a:t>+info</a:t>
            </a:r>
            <a:endParaRPr b="0" i="0" sz="1650" u="none" cap="none" strike="noStrike">
              <a:solidFill>
                <a:srgbClr val="595959"/>
              </a:solidFill>
              <a:latin typeface="Montserrat"/>
              <a:ea typeface="Montserrat"/>
              <a:cs typeface="Montserrat"/>
              <a:sym typeface="Montserrat"/>
            </a:endParaRPr>
          </a:p>
          <a:p>
            <a:pPr indent="0" lvl="0" marL="0" marR="0" rtl="0" algn="l">
              <a:lnSpc>
                <a:spcPct val="115000"/>
              </a:lnSpc>
              <a:spcBef>
                <a:spcPts val="0"/>
              </a:spcBef>
              <a:spcAft>
                <a:spcPts val="0"/>
              </a:spcAft>
              <a:buClr>
                <a:srgbClr val="000000"/>
              </a:buClr>
              <a:buSzPts val="1650"/>
              <a:buFont typeface="Arial"/>
              <a:buNone/>
            </a:pPr>
            <a:r>
              <a:rPr b="0" i="0" lang="es" sz="1650" u="none" cap="none" strike="noStrike">
                <a:solidFill>
                  <a:srgbClr val="595959"/>
                </a:solidFill>
                <a:latin typeface="Montserrat"/>
                <a:ea typeface="Montserrat"/>
                <a:cs typeface="Montserrat"/>
                <a:sym typeface="Montserrat"/>
              </a:rPr>
              <a:t>Al usar el nombre de la clase o al crear el objeto, se accede a los miembros de una clase dentro de otra clase. La composición permite crear tipos complejos mediante la combinación de objetos de diferentes clases. </a:t>
            </a:r>
            <a:endParaRPr b="0" i="0" sz="1650" u="none" cap="none" strike="noStrike">
              <a:solidFill>
                <a:srgbClr val="595959"/>
              </a:solidFill>
              <a:latin typeface="Montserrat"/>
              <a:ea typeface="Montserrat"/>
              <a:cs typeface="Montserrat"/>
              <a:sym typeface="Montserra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19"/>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40740"/>
              <a:buFont typeface="Arial"/>
              <a:buNone/>
            </a:pPr>
            <a:r>
              <a:rPr lang="es"/>
              <a:t>Composición</a:t>
            </a:r>
            <a:endParaRPr/>
          </a:p>
        </p:txBody>
      </p:sp>
      <p:sp>
        <p:nvSpPr>
          <p:cNvPr id="334" name="Google Shape;334;p19"/>
          <p:cNvSpPr txBox="1"/>
          <p:nvPr/>
        </p:nvSpPr>
        <p:spPr>
          <a:xfrm>
            <a:off x="432150" y="1260250"/>
            <a:ext cx="8279700" cy="3325200"/>
          </a:xfrm>
          <a:prstGeom prst="rect">
            <a:avLst/>
          </a:prstGeom>
          <a:noFill/>
          <a:ln>
            <a:noFill/>
          </a:ln>
        </p:spPr>
        <p:txBody>
          <a:bodyPr anchorCtr="0" anchor="t" bIns="91425" lIns="0" spcFirstLastPara="1" rIns="0" wrap="square" tIns="91425">
            <a:normAutofit/>
          </a:bodyPr>
          <a:lstStyle/>
          <a:p>
            <a:pPr indent="0" lvl="0" marL="0" marR="0" rtl="0" algn="l">
              <a:lnSpc>
                <a:spcPct val="100000"/>
              </a:lnSpc>
              <a:spcBef>
                <a:spcPts val="0"/>
              </a:spcBef>
              <a:spcAft>
                <a:spcPts val="0"/>
              </a:spcAft>
              <a:buClr>
                <a:schemeClr val="dk1"/>
              </a:buClr>
              <a:buSzPts val="1100"/>
              <a:buFont typeface="Arial"/>
              <a:buNone/>
            </a:pPr>
            <a:r>
              <a:rPr b="0" i="0" lang="es" sz="1650" u="none" cap="none" strike="noStrike">
                <a:solidFill>
                  <a:schemeClr val="dk2"/>
                </a:solidFill>
                <a:latin typeface="Montserrat"/>
                <a:ea typeface="Montserrat"/>
                <a:cs typeface="Montserrat"/>
                <a:sym typeface="Montserrat"/>
              </a:rPr>
              <a:t>Mediante la composición solo se puede utilizar la otra clase (la “que es parte de”), no se puede modificar ni extender la funcionalidad de la misma. No proporciona funciones adicionales. Así, cuando se necesita usar otra clase sin ninguna modificación, se recomienda la composición</a:t>
            </a:r>
            <a:endParaRPr b="0" i="0" sz="1650" u="none" cap="none" strike="noStrike">
              <a:solidFill>
                <a:schemeClr val="dk2"/>
              </a:solidFill>
              <a:latin typeface="Montserrat"/>
              <a:ea typeface="Montserrat"/>
              <a:cs typeface="Montserrat"/>
              <a:sym typeface="Montserrat"/>
            </a:endParaRPr>
          </a:p>
          <a:p>
            <a:pPr indent="0" lvl="0" marL="0" marR="0" rtl="0" algn="l">
              <a:lnSpc>
                <a:spcPct val="100000"/>
              </a:lnSpc>
              <a:spcBef>
                <a:spcPts val="0"/>
              </a:spcBef>
              <a:spcAft>
                <a:spcPts val="0"/>
              </a:spcAft>
              <a:buClr>
                <a:schemeClr val="dk1"/>
              </a:buClr>
              <a:buSzPts val="1100"/>
              <a:buFont typeface="Arial"/>
              <a:buNone/>
            </a:pPr>
            <a:r>
              <a:t/>
            </a:r>
            <a:endParaRPr b="0" i="0" sz="1650" u="none" cap="none" strike="noStrike">
              <a:solidFill>
                <a:schemeClr val="dk2"/>
              </a:solidFill>
              <a:latin typeface="Montserrat"/>
              <a:ea typeface="Montserrat"/>
              <a:cs typeface="Montserrat"/>
              <a:sym typeface="Montserrat"/>
            </a:endParaRPr>
          </a:p>
          <a:p>
            <a:pPr indent="0" lvl="0" marL="0" marR="0" rtl="0" algn="l">
              <a:lnSpc>
                <a:spcPct val="100000"/>
              </a:lnSpc>
              <a:spcBef>
                <a:spcPts val="0"/>
              </a:spcBef>
              <a:spcAft>
                <a:spcPts val="0"/>
              </a:spcAft>
              <a:buClr>
                <a:schemeClr val="dk1"/>
              </a:buClr>
              <a:buSzPts val="1100"/>
              <a:buFont typeface="Arial"/>
              <a:buNone/>
            </a:pPr>
            <a:r>
              <a:rPr b="1" i="0" lang="es" sz="1682" u="none" cap="none" strike="noStrike">
                <a:solidFill>
                  <a:srgbClr val="595959"/>
                </a:solidFill>
                <a:latin typeface="Montserrat"/>
                <a:ea typeface="Montserrat"/>
                <a:cs typeface="Montserrat"/>
                <a:sym typeface="Montserrat"/>
              </a:rPr>
              <a:t>Enunciado 3: </a:t>
            </a:r>
            <a:endParaRPr b="1" i="0" sz="1682" u="none" cap="none" strike="noStrike">
              <a:solidFill>
                <a:srgbClr val="595959"/>
              </a:solidFill>
              <a:latin typeface="Montserrat"/>
              <a:ea typeface="Montserrat"/>
              <a:cs typeface="Montserrat"/>
              <a:sym typeface="Montserrat"/>
            </a:endParaRPr>
          </a:p>
          <a:p>
            <a:pPr indent="-335429" lvl="0" marL="457200" marR="0" rtl="0" algn="l">
              <a:lnSpc>
                <a:spcPct val="100000"/>
              </a:lnSpc>
              <a:spcBef>
                <a:spcPts val="0"/>
              </a:spcBef>
              <a:spcAft>
                <a:spcPts val="0"/>
              </a:spcAft>
              <a:buClr>
                <a:srgbClr val="595959"/>
              </a:buClr>
              <a:buSzPts val="1682"/>
              <a:buFont typeface="Montserrat"/>
              <a:buChar char="●"/>
            </a:pPr>
            <a:r>
              <a:rPr b="0" i="0" lang="es" sz="1682" u="none" cap="none" strike="noStrike">
                <a:solidFill>
                  <a:srgbClr val="595959"/>
                </a:solidFill>
                <a:latin typeface="Montserrat"/>
                <a:ea typeface="Montserrat"/>
                <a:cs typeface="Montserrat"/>
                <a:sym typeface="Montserrat"/>
              </a:rPr>
              <a:t>Define una clase </a:t>
            </a:r>
            <a:r>
              <a:rPr b="0" i="1" lang="es" sz="1682" u="none" cap="none" strike="noStrike">
                <a:solidFill>
                  <a:srgbClr val="595959"/>
                </a:solidFill>
                <a:latin typeface="Montserrat"/>
                <a:ea typeface="Montserrat"/>
                <a:cs typeface="Montserrat"/>
                <a:sym typeface="Montserrat"/>
              </a:rPr>
              <a:t>Pelicula</a:t>
            </a:r>
            <a:r>
              <a:rPr b="0" i="0" lang="es" sz="1682" u="none" cap="none" strike="noStrike">
                <a:solidFill>
                  <a:srgbClr val="595959"/>
                </a:solidFill>
                <a:latin typeface="Montserrat"/>
                <a:ea typeface="Montserrat"/>
                <a:cs typeface="Montserrat"/>
                <a:sym typeface="Montserrat"/>
              </a:rPr>
              <a:t> que gestione datos de películas</a:t>
            </a:r>
            <a:endParaRPr b="0" i="0" sz="1682" u="none" cap="none" strike="noStrike">
              <a:solidFill>
                <a:srgbClr val="595959"/>
              </a:solidFill>
              <a:latin typeface="Montserrat"/>
              <a:ea typeface="Montserrat"/>
              <a:cs typeface="Montserrat"/>
              <a:sym typeface="Montserrat"/>
            </a:endParaRPr>
          </a:p>
          <a:p>
            <a:pPr indent="-335429" lvl="0" marL="457200" marR="0" rtl="0" algn="l">
              <a:lnSpc>
                <a:spcPct val="100000"/>
              </a:lnSpc>
              <a:spcBef>
                <a:spcPts val="0"/>
              </a:spcBef>
              <a:spcAft>
                <a:spcPts val="0"/>
              </a:spcAft>
              <a:buClr>
                <a:srgbClr val="595959"/>
              </a:buClr>
              <a:buSzPts val="1682"/>
              <a:buFont typeface="Montserrat"/>
              <a:buChar char="●"/>
            </a:pPr>
            <a:r>
              <a:rPr b="0" i="0" lang="es" sz="1682" u="none" cap="none" strike="noStrike">
                <a:solidFill>
                  <a:srgbClr val="595959"/>
                </a:solidFill>
                <a:latin typeface="Montserrat"/>
                <a:ea typeface="Montserrat"/>
                <a:cs typeface="Montserrat"/>
                <a:sym typeface="Montserrat"/>
              </a:rPr>
              <a:t>La clase Película tiene los atributos </a:t>
            </a:r>
            <a:r>
              <a:rPr b="0" i="1" lang="es" sz="1682" u="none" cap="none" strike="noStrike">
                <a:solidFill>
                  <a:srgbClr val="595959"/>
                </a:solidFill>
                <a:latin typeface="Montserrat"/>
                <a:ea typeface="Montserrat"/>
                <a:cs typeface="Montserrat"/>
                <a:sym typeface="Montserrat"/>
              </a:rPr>
              <a:t>título</a:t>
            </a:r>
            <a:r>
              <a:rPr b="0" i="0" lang="es" sz="1682" u="none" cap="none" strike="noStrike">
                <a:solidFill>
                  <a:srgbClr val="595959"/>
                </a:solidFill>
                <a:latin typeface="Montserrat"/>
                <a:ea typeface="Montserrat"/>
                <a:cs typeface="Montserrat"/>
                <a:sym typeface="Montserrat"/>
              </a:rPr>
              <a:t>, </a:t>
            </a:r>
            <a:r>
              <a:rPr b="0" i="1" lang="es" sz="1682" u="none" cap="none" strike="noStrike">
                <a:solidFill>
                  <a:srgbClr val="595959"/>
                </a:solidFill>
                <a:latin typeface="Montserrat"/>
                <a:ea typeface="Montserrat"/>
                <a:cs typeface="Montserrat"/>
                <a:sym typeface="Montserrat"/>
              </a:rPr>
              <a:t>duración</a:t>
            </a:r>
            <a:r>
              <a:rPr b="0" i="0" lang="es" sz="1682" u="none" cap="none" strike="noStrike">
                <a:solidFill>
                  <a:srgbClr val="595959"/>
                </a:solidFill>
                <a:latin typeface="Montserrat"/>
                <a:ea typeface="Montserrat"/>
                <a:cs typeface="Montserrat"/>
                <a:sym typeface="Montserrat"/>
              </a:rPr>
              <a:t> y </a:t>
            </a:r>
            <a:r>
              <a:rPr b="0" i="1" lang="es" sz="1682" u="none" cap="none" strike="noStrike">
                <a:solidFill>
                  <a:srgbClr val="595959"/>
                </a:solidFill>
                <a:latin typeface="Montserrat"/>
                <a:ea typeface="Montserrat"/>
                <a:cs typeface="Montserrat"/>
                <a:sym typeface="Montserrat"/>
              </a:rPr>
              <a:t>lanzamiento</a:t>
            </a:r>
            <a:r>
              <a:rPr b="0" i="0" lang="es" sz="1682" u="none" cap="none" strike="noStrike">
                <a:solidFill>
                  <a:srgbClr val="595959"/>
                </a:solidFill>
                <a:latin typeface="Montserrat"/>
                <a:ea typeface="Montserrat"/>
                <a:cs typeface="Montserrat"/>
                <a:sym typeface="Montserrat"/>
              </a:rPr>
              <a:t>, e implementa </a:t>
            </a:r>
            <a:r>
              <a:rPr b="0" i="1" lang="es" sz="1682" u="none" cap="none" strike="noStrike">
                <a:solidFill>
                  <a:srgbClr val="595959"/>
                </a:solidFill>
                <a:latin typeface="Montserrat"/>
                <a:ea typeface="Montserrat"/>
                <a:cs typeface="Montserrat"/>
                <a:sym typeface="Montserrat"/>
              </a:rPr>
              <a:t>__str__ </a:t>
            </a:r>
            <a:r>
              <a:rPr b="0" i="0" lang="es" sz="1682" u="none" cap="none" strike="noStrike">
                <a:solidFill>
                  <a:srgbClr val="595959"/>
                </a:solidFill>
                <a:latin typeface="Montserrat"/>
                <a:ea typeface="Montserrat"/>
                <a:cs typeface="Montserrat"/>
                <a:sym typeface="Montserrat"/>
              </a:rPr>
              <a:t>para mostrar sus datos.</a:t>
            </a:r>
            <a:endParaRPr b="0" i="0" sz="1682" u="none" cap="none" strike="noStrike">
              <a:solidFill>
                <a:srgbClr val="595959"/>
              </a:solidFill>
              <a:latin typeface="Montserrat"/>
              <a:ea typeface="Montserrat"/>
              <a:cs typeface="Montserrat"/>
              <a:sym typeface="Montserrat"/>
            </a:endParaRPr>
          </a:p>
          <a:p>
            <a:pPr indent="-335429" lvl="0" marL="457200" marR="0" rtl="0" algn="l">
              <a:lnSpc>
                <a:spcPct val="100000"/>
              </a:lnSpc>
              <a:spcBef>
                <a:spcPts val="0"/>
              </a:spcBef>
              <a:spcAft>
                <a:spcPts val="0"/>
              </a:spcAft>
              <a:buClr>
                <a:srgbClr val="595959"/>
              </a:buClr>
              <a:buSzPts val="1682"/>
              <a:buFont typeface="Montserrat"/>
              <a:buChar char="●"/>
            </a:pPr>
            <a:r>
              <a:rPr b="0" i="0" lang="es" sz="1682" u="none" cap="none" strike="noStrike">
                <a:solidFill>
                  <a:srgbClr val="595959"/>
                </a:solidFill>
                <a:latin typeface="Montserrat"/>
                <a:ea typeface="Montserrat"/>
                <a:cs typeface="Montserrat"/>
                <a:sym typeface="Montserrat"/>
              </a:rPr>
              <a:t>Define la clase </a:t>
            </a:r>
            <a:r>
              <a:rPr b="0" i="1" lang="es" sz="1682" u="none" cap="none" strike="noStrike">
                <a:solidFill>
                  <a:srgbClr val="595959"/>
                </a:solidFill>
                <a:latin typeface="Montserrat"/>
                <a:ea typeface="Montserrat"/>
                <a:cs typeface="Montserrat"/>
                <a:sym typeface="Montserrat"/>
              </a:rPr>
              <a:t>Catalogo</a:t>
            </a:r>
            <a:r>
              <a:rPr b="0" i="0" lang="es" sz="1682" u="none" cap="none" strike="noStrike">
                <a:solidFill>
                  <a:srgbClr val="595959"/>
                </a:solidFill>
                <a:latin typeface="Montserrat"/>
                <a:ea typeface="Montserrat"/>
                <a:cs typeface="Montserrat"/>
                <a:sym typeface="Montserrat"/>
              </a:rPr>
              <a:t>, que administra una lista de películas. Estas películas son objetos de la clase </a:t>
            </a:r>
            <a:r>
              <a:rPr b="0" i="1" lang="es" sz="1682" u="none" cap="none" strike="noStrike">
                <a:solidFill>
                  <a:srgbClr val="595959"/>
                </a:solidFill>
                <a:latin typeface="Montserrat"/>
                <a:ea typeface="Montserrat"/>
                <a:cs typeface="Montserrat"/>
                <a:sym typeface="Montserrat"/>
              </a:rPr>
              <a:t>Película</a:t>
            </a:r>
            <a:r>
              <a:rPr b="0" i="0" lang="es" sz="1682" u="none" cap="none" strike="noStrike">
                <a:solidFill>
                  <a:srgbClr val="595959"/>
                </a:solidFill>
                <a:latin typeface="Montserrat"/>
                <a:ea typeface="Montserrat"/>
                <a:cs typeface="Montserrat"/>
                <a:sym typeface="Montserrat"/>
              </a:rPr>
              <a:t>. Debe implementar los métodos </a:t>
            </a:r>
            <a:r>
              <a:rPr b="0" i="1" lang="es" sz="1682" u="none" cap="none" strike="noStrike">
                <a:solidFill>
                  <a:srgbClr val="595959"/>
                </a:solidFill>
                <a:latin typeface="Montserrat"/>
                <a:ea typeface="Montserrat"/>
                <a:cs typeface="Montserrat"/>
                <a:sym typeface="Montserrat"/>
              </a:rPr>
              <a:t>mostrar</a:t>
            </a:r>
            <a:r>
              <a:rPr b="0" i="0" lang="es" sz="1682" u="none" cap="none" strike="noStrike">
                <a:solidFill>
                  <a:srgbClr val="595959"/>
                </a:solidFill>
                <a:latin typeface="Montserrat"/>
                <a:ea typeface="Montserrat"/>
                <a:cs typeface="Montserrat"/>
                <a:sym typeface="Montserrat"/>
              </a:rPr>
              <a:t> y agregar </a:t>
            </a:r>
            <a:r>
              <a:rPr b="0" i="1" lang="es" sz="1682" u="none" cap="none" strike="noStrike">
                <a:solidFill>
                  <a:srgbClr val="595959"/>
                </a:solidFill>
                <a:latin typeface="Montserrat"/>
                <a:ea typeface="Montserrat"/>
                <a:cs typeface="Montserrat"/>
                <a:sym typeface="Montserrat"/>
              </a:rPr>
              <a:t>películas</a:t>
            </a:r>
            <a:r>
              <a:rPr b="0" i="0" lang="es" sz="1682" u="none" cap="none" strike="noStrike">
                <a:solidFill>
                  <a:srgbClr val="595959"/>
                </a:solidFill>
                <a:latin typeface="Montserrat"/>
                <a:ea typeface="Montserrat"/>
                <a:cs typeface="Montserrat"/>
                <a:sym typeface="Montserrat"/>
              </a:rPr>
              <a:t>.</a:t>
            </a:r>
            <a:endParaRPr b="0" i="0" sz="1682" u="none" cap="none" strike="noStrike">
              <a:solidFill>
                <a:srgbClr val="595959"/>
              </a:solidFill>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
          <p:cNvSpPr txBox="1"/>
          <p:nvPr>
            <p:ph type="ctrTitle"/>
          </p:nvPr>
        </p:nvSpPr>
        <p:spPr>
          <a:xfrm>
            <a:off x="311700" y="1226800"/>
            <a:ext cx="8520600" cy="1570500"/>
          </a:xfrm>
          <a:prstGeom prst="rect">
            <a:avLst/>
          </a:prstGeom>
          <a:noFill/>
          <a:ln>
            <a:noFill/>
          </a:ln>
        </p:spPr>
        <p:txBody>
          <a:bodyPr anchorCtr="0" anchor="ctr"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b="0" lang="es"/>
              <a:t>Colaboración entre clases y encapsulamiento</a:t>
            </a:r>
            <a:endParaRPr b="0"/>
          </a:p>
        </p:txBody>
      </p:sp>
      <p:sp>
        <p:nvSpPr>
          <p:cNvPr id="150" name="Google Shape;150;p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500"/>
              <a:buNone/>
            </a:pPr>
            <a:r>
              <a:t/>
            </a:r>
            <a:endParaRPr/>
          </a:p>
        </p:txBody>
      </p:sp>
      <p:pic>
        <p:nvPicPr>
          <p:cNvPr id="151" name="Google Shape;151;p2"/>
          <p:cNvPicPr preferRelativeResize="0"/>
          <p:nvPr/>
        </p:nvPicPr>
        <p:blipFill rotWithShape="1">
          <a:blip r:embed="rId3">
            <a:alphaModFix/>
          </a:blip>
          <a:srcRect b="0" l="0" r="0" t="0"/>
          <a:stretch/>
        </p:blipFill>
        <p:spPr>
          <a:xfrm>
            <a:off x="4219575" y="2868475"/>
            <a:ext cx="704850" cy="7239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20"/>
          <p:cNvSpPr txBox="1"/>
          <p:nvPr/>
        </p:nvSpPr>
        <p:spPr>
          <a:xfrm>
            <a:off x="432150" y="1267400"/>
            <a:ext cx="8279700" cy="3275400"/>
          </a:xfrm>
          <a:prstGeom prst="rect">
            <a:avLst/>
          </a:prstGeom>
          <a:noFill/>
          <a:ln>
            <a:noFill/>
          </a:ln>
        </p:spPr>
        <p:txBody>
          <a:bodyPr anchorCtr="0" anchor="t" bIns="91425" lIns="0" spcFirstLastPara="1" rIns="0" wrap="square" tIns="91425">
            <a:normAutofit/>
          </a:bodyPr>
          <a:lstStyle/>
          <a:p>
            <a:pPr indent="0" lvl="0" marL="0" marR="0" rtl="0" algn="l">
              <a:lnSpc>
                <a:spcPct val="115000"/>
              </a:lnSpc>
              <a:spcBef>
                <a:spcPts val="1199"/>
              </a:spcBef>
              <a:spcAft>
                <a:spcPts val="0"/>
              </a:spcAft>
              <a:buClr>
                <a:srgbClr val="000000"/>
              </a:buClr>
              <a:buSzPts val="1682"/>
              <a:buFont typeface="Arial"/>
              <a:buNone/>
            </a:pPr>
            <a:r>
              <a:rPr b="0" i="0" lang="es" sz="1682" u="none" cap="none" strike="noStrike">
                <a:solidFill>
                  <a:schemeClr val="dk2"/>
                </a:solidFill>
                <a:latin typeface="Montserrat"/>
                <a:ea typeface="Montserrat"/>
                <a:cs typeface="Montserrat"/>
                <a:sym typeface="Montserrat"/>
              </a:rPr>
              <a:t>Se implementan dos clases,  que llamaremos </a:t>
            </a:r>
            <a:r>
              <a:rPr b="1" i="0" lang="es" sz="1682" u="none" cap="none" strike="noStrike">
                <a:solidFill>
                  <a:schemeClr val="dk2"/>
                </a:solidFill>
                <a:latin typeface="Montserrat"/>
                <a:ea typeface="Montserrat"/>
                <a:cs typeface="Montserrat"/>
                <a:sym typeface="Montserrat"/>
              </a:rPr>
              <a:t>Pelicula </a:t>
            </a:r>
            <a:r>
              <a:rPr b="0" i="0" lang="es" sz="1682" u="none" cap="none" strike="noStrike">
                <a:solidFill>
                  <a:schemeClr val="dk2"/>
                </a:solidFill>
                <a:latin typeface="Montserrat"/>
                <a:ea typeface="Montserrat"/>
                <a:cs typeface="Montserrat"/>
                <a:sym typeface="Montserrat"/>
              </a:rPr>
              <a:t>(“es parte de”) y </a:t>
            </a:r>
            <a:r>
              <a:rPr b="1" i="0" lang="es" sz="1682" u="none" cap="none" strike="noStrike">
                <a:solidFill>
                  <a:schemeClr val="dk2"/>
                </a:solidFill>
                <a:latin typeface="Montserrat"/>
                <a:ea typeface="Montserrat"/>
                <a:cs typeface="Montserrat"/>
                <a:sym typeface="Montserrat"/>
              </a:rPr>
              <a:t>Catalogo </a:t>
            </a:r>
            <a:r>
              <a:rPr b="0" i="0" lang="es" sz="1682" u="none" cap="none" strike="noStrike">
                <a:solidFill>
                  <a:schemeClr val="dk2"/>
                </a:solidFill>
                <a:latin typeface="Montserrat"/>
                <a:ea typeface="Montserrat"/>
                <a:cs typeface="Montserrat"/>
                <a:sym typeface="Montserrat"/>
              </a:rPr>
              <a:t>(clase “que tiene”) respectivamente</a:t>
            </a:r>
            <a:endParaRPr b="0" i="0" sz="1682" u="none" cap="none" strike="noStrike">
              <a:solidFill>
                <a:srgbClr val="595959"/>
              </a:solidFill>
              <a:latin typeface="Montserrat"/>
              <a:ea typeface="Montserrat"/>
              <a:cs typeface="Montserrat"/>
              <a:sym typeface="Montserrat"/>
            </a:endParaRPr>
          </a:p>
        </p:txBody>
      </p:sp>
      <p:sp>
        <p:nvSpPr>
          <p:cNvPr id="340" name="Google Shape;340;p20"/>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40740"/>
              <a:buFont typeface="Arial"/>
              <a:buNone/>
            </a:pPr>
            <a:r>
              <a:rPr lang="es"/>
              <a:t>Composición</a:t>
            </a:r>
            <a:endParaRPr/>
          </a:p>
        </p:txBody>
      </p:sp>
      <p:cxnSp>
        <p:nvCxnSpPr>
          <p:cNvPr id="341" name="Google Shape;341;p20"/>
          <p:cNvCxnSpPr>
            <a:stCxn id="342" idx="0"/>
            <a:endCxn id="343" idx="1"/>
          </p:cNvCxnSpPr>
          <p:nvPr/>
        </p:nvCxnSpPr>
        <p:spPr>
          <a:xfrm flipH="1" rot="10800000">
            <a:off x="2506950" y="2759888"/>
            <a:ext cx="202500" cy="300000"/>
          </a:xfrm>
          <a:prstGeom prst="straightConnector1">
            <a:avLst/>
          </a:prstGeom>
          <a:noFill/>
          <a:ln cap="flat" cmpd="sng" w="28575">
            <a:solidFill>
              <a:schemeClr val="dk2"/>
            </a:solidFill>
            <a:prstDash val="solid"/>
            <a:round/>
            <a:headEnd len="sm" w="sm" type="none"/>
            <a:tailEnd len="med" w="med" type="triangle"/>
          </a:ln>
        </p:spPr>
      </p:cxnSp>
      <p:sp>
        <p:nvSpPr>
          <p:cNvPr id="342" name="Google Shape;342;p20"/>
          <p:cNvSpPr/>
          <p:nvPr/>
        </p:nvSpPr>
        <p:spPr>
          <a:xfrm>
            <a:off x="2050500" y="3059888"/>
            <a:ext cx="912900" cy="360000"/>
          </a:xfrm>
          <a:prstGeom prst="flowChartAlternateProcess">
            <a:avLst/>
          </a:prstGeom>
          <a:solidFill>
            <a:srgbClr val="FFE66D"/>
          </a:solidFill>
          <a:ln cap="flat" cmpd="sng" w="9525">
            <a:solidFill>
              <a:schemeClr val="dk2"/>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Clr>
                <a:srgbClr val="000000"/>
              </a:buClr>
              <a:buSzPts val="1800"/>
              <a:buFont typeface="Arial"/>
              <a:buNone/>
            </a:pPr>
            <a:r>
              <a:rPr b="1" i="0" lang="es" sz="1100" u="none" cap="none" strike="noStrike">
                <a:solidFill>
                  <a:schemeClr val="dk2"/>
                </a:solidFill>
                <a:latin typeface="Montserrat"/>
                <a:ea typeface="Montserrat"/>
                <a:cs typeface="Montserrat"/>
                <a:sym typeface="Montserrat"/>
              </a:rPr>
              <a:t>Catalogo</a:t>
            </a:r>
            <a:endParaRPr b="1" i="0" sz="1100" u="none" cap="none" strike="noStrike">
              <a:solidFill>
                <a:schemeClr val="dk2"/>
              </a:solidFill>
              <a:latin typeface="Montserrat"/>
              <a:ea typeface="Montserrat"/>
              <a:cs typeface="Montserrat"/>
              <a:sym typeface="Montserrat"/>
            </a:endParaRPr>
          </a:p>
        </p:txBody>
      </p:sp>
      <p:sp>
        <p:nvSpPr>
          <p:cNvPr id="344" name="Google Shape;344;p20"/>
          <p:cNvSpPr/>
          <p:nvPr/>
        </p:nvSpPr>
        <p:spPr>
          <a:xfrm>
            <a:off x="4010400" y="2083020"/>
            <a:ext cx="1087200" cy="958500"/>
          </a:xfrm>
          <a:prstGeom prst="flowChartAlternateProcess">
            <a:avLst/>
          </a:prstGeom>
          <a:solidFill>
            <a:srgbClr val="F39C12"/>
          </a:solidFill>
          <a:ln cap="flat" cmpd="sng" w="9525">
            <a:solidFill>
              <a:schemeClr val="dk2"/>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Clr>
                <a:srgbClr val="000000"/>
              </a:buClr>
              <a:buSzPts val="1800"/>
              <a:buFont typeface="Arial"/>
              <a:buNone/>
            </a:pPr>
            <a:r>
              <a:rPr b="0" i="0" lang="es" sz="1100" u="none" cap="none" strike="noStrike">
                <a:solidFill>
                  <a:schemeClr val="dk2"/>
                </a:solidFill>
                <a:latin typeface="Montserrat"/>
                <a:ea typeface="Montserrat"/>
                <a:cs typeface="Montserrat"/>
                <a:sym typeface="Montserrat"/>
              </a:rPr>
              <a:t>peliculas</a:t>
            </a:r>
            <a:endParaRPr b="0" i="0" sz="1100" u="none" cap="none" strike="noStrike">
              <a:solidFill>
                <a:schemeClr val="dk2"/>
              </a:solidFill>
              <a:latin typeface="Montserrat"/>
              <a:ea typeface="Montserrat"/>
              <a:cs typeface="Montserrat"/>
              <a:sym typeface="Montserrat"/>
            </a:endParaRPr>
          </a:p>
          <a:p>
            <a:pPr indent="0" lvl="0" marL="0" marR="0" rtl="0" algn="ctr">
              <a:lnSpc>
                <a:spcPct val="100000"/>
              </a:lnSpc>
              <a:spcBef>
                <a:spcPts val="0"/>
              </a:spcBef>
              <a:spcAft>
                <a:spcPts val="0"/>
              </a:spcAft>
              <a:buClr>
                <a:srgbClr val="000000"/>
              </a:buClr>
              <a:buSzPts val="1800"/>
              <a:buFont typeface="Arial"/>
              <a:buNone/>
            </a:pPr>
            <a:r>
              <a:rPr b="0" i="0" lang="es" sz="1100" u="none" cap="none" strike="noStrike">
                <a:solidFill>
                  <a:schemeClr val="dk2"/>
                </a:solidFill>
                <a:latin typeface="Montserrat"/>
                <a:ea typeface="Montserrat"/>
                <a:cs typeface="Montserrat"/>
                <a:sym typeface="Montserrat"/>
              </a:rPr>
              <a:t>(objeto de la clase Peliculas)</a:t>
            </a:r>
            <a:endParaRPr b="0" i="0" sz="1100" u="none" cap="none" strike="noStrike">
              <a:solidFill>
                <a:schemeClr val="dk2"/>
              </a:solidFill>
              <a:latin typeface="Montserrat"/>
              <a:ea typeface="Montserrat"/>
              <a:cs typeface="Montserrat"/>
              <a:sym typeface="Montserrat"/>
            </a:endParaRPr>
          </a:p>
        </p:txBody>
      </p:sp>
      <p:sp>
        <p:nvSpPr>
          <p:cNvPr id="345" name="Google Shape;345;p20"/>
          <p:cNvSpPr/>
          <p:nvPr/>
        </p:nvSpPr>
        <p:spPr>
          <a:xfrm>
            <a:off x="4010400" y="3137088"/>
            <a:ext cx="1087200" cy="360000"/>
          </a:xfrm>
          <a:prstGeom prst="flowChartAlternateProcess">
            <a:avLst/>
          </a:prstGeom>
          <a:solidFill>
            <a:srgbClr val="96E072"/>
          </a:solidFill>
          <a:ln cap="flat" cmpd="sng" w="9525">
            <a:solidFill>
              <a:schemeClr val="dk2"/>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Clr>
                <a:srgbClr val="000000"/>
              </a:buClr>
              <a:buSzPts val="1800"/>
              <a:buFont typeface="Arial"/>
              <a:buNone/>
            </a:pPr>
            <a:r>
              <a:rPr b="0" i="0" lang="es" sz="1100" u="none" cap="none" strike="noStrike">
                <a:solidFill>
                  <a:schemeClr val="dk2"/>
                </a:solidFill>
                <a:latin typeface="Montserrat"/>
                <a:ea typeface="Montserrat"/>
                <a:cs typeface="Montserrat"/>
                <a:sym typeface="Montserrat"/>
              </a:rPr>
              <a:t>__init__</a:t>
            </a:r>
            <a:endParaRPr b="0" i="0" sz="1100" u="none" cap="none" strike="noStrike">
              <a:solidFill>
                <a:schemeClr val="dk2"/>
              </a:solidFill>
              <a:latin typeface="Montserrat"/>
              <a:ea typeface="Montserrat"/>
              <a:cs typeface="Montserrat"/>
              <a:sym typeface="Montserrat"/>
            </a:endParaRPr>
          </a:p>
        </p:txBody>
      </p:sp>
      <p:sp>
        <p:nvSpPr>
          <p:cNvPr id="346" name="Google Shape;346;p20"/>
          <p:cNvSpPr/>
          <p:nvPr/>
        </p:nvSpPr>
        <p:spPr>
          <a:xfrm>
            <a:off x="4010400" y="3539738"/>
            <a:ext cx="1087200" cy="360000"/>
          </a:xfrm>
          <a:prstGeom prst="flowChartAlternateProcess">
            <a:avLst/>
          </a:prstGeom>
          <a:solidFill>
            <a:srgbClr val="96E072"/>
          </a:solidFill>
          <a:ln cap="flat" cmpd="sng" w="9525">
            <a:solidFill>
              <a:schemeClr val="dk2"/>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Clr>
                <a:srgbClr val="000000"/>
              </a:buClr>
              <a:buSzPts val="1100"/>
              <a:buFont typeface="Arial"/>
              <a:buNone/>
            </a:pPr>
            <a:r>
              <a:rPr b="0" i="0" lang="es" sz="1100" u="none" cap="none" strike="noStrike">
                <a:solidFill>
                  <a:schemeClr val="dk2"/>
                </a:solidFill>
                <a:latin typeface="Montserrat"/>
                <a:ea typeface="Montserrat"/>
                <a:cs typeface="Montserrat"/>
                <a:sym typeface="Montserrat"/>
              </a:rPr>
              <a:t>agregar</a:t>
            </a:r>
            <a:endParaRPr b="0" i="0" sz="1100" u="none" cap="none" strike="noStrike">
              <a:solidFill>
                <a:schemeClr val="dk2"/>
              </a:solidFill>
              <a:latin typeface="Montserrat"/>
              <a:ea typeface="Montserrat"/>
              <a:cs typeface="Montserrat"/>
              <a:sym typeface="Montserrat"/>
            </a:endParaRPr>
          </a:p>
        </p:txBody>
      </p:sp>
      <p:sp>
        <p:nvSpPr>
          <p:cNvPr id="347" name="Google Shape;347;p20"/>
          <p:cNvSpPr/>
          <p:nvPr/>
        </p:nvSpPr>
        <p:spPr>
          <a:xfrm>
            <a:off x="4010400" y="3942388"/>
            <a:ext cx="1087200" cy="360000"/>
          </a:xfrm>
          <a:prstGeom prst="flowChartAlternateProcess">
            <a:avLst/>
          </a:prstGeom>
          <a:solidFill>
            <a:srgbClr val="96E072"/>
          </a:solidFill>
          <a:ln cap="flat" cmpd="sng" w="9525">
            <a:solidFill>
              <a:schemeClr val="dk2"/>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Clr>
                <a:srgbClr val="000000"/>
              </a:buClr>
              <a:buSzPts val="1800"/>
              <a:buFont typeface="Arial"/>
              <a:buNone/>
            </a:pPr>
            <a:r>
              <a:rPr b="0" i="0" lang="es" sz="1100" u="none" cap="none" strike="noStrike">
                <a:solidFill>
                  <a:schemeClr val="dk2"/>
                </a:solidFill>
                <a:latin typeface="Montserrat"/>
                <a:ea typeface="Montserrat"/>
                <a:cs typeface="Montserrat"/>
                <a:sym typeface="Montserrat"/>
              </a:rPr>
              <a:t>mostrar</a:t>
            </a:r>
            <a:endParaRPr b="0" i="0" sz="1100" u="none" cap="none" strike="noStrike">
              <a:solidFill>
                <a:schemeClr val="dk2"/>
              </a:solidFill>
              <a:latin typeface="Montserrat"/>
              <a:ea typeface="Montserrat"/>
              <a:cs typeface="Montserrat"/>
              <a:sym typeface="Montserrat"/>
            </a:endParaRPr>
          </a:p>
        </p:txBody>
      </p:sp>
      <p:sp>
        <p:nvSpPr>
          <p:cNvPr id="343" name="Google Shape;343;p20"/>
          <p:cNvSpPr/>
          <p:nvPr/>
        </p:nvSpPr>
        <p:spPr>
          <a:xfrm>
            <a:off x="2709550" y="2580025"/>
            <a:ext cx="999900" cy="360000"/>
          </a:xfrm>
          <a:prstGeom prst="flowChartAlternateProcess">
            <a:avLst/>
          </a:prstGeom>
          <a:solidFill>
            <a:srgbClr val="F39C12"/>
          </a:solidFill>
          <a:ln cap="flat" cmpd="sng" w="9525">
            <a:solidFill>
              <a:schemeClr val="dk2"/>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Clr>
                <a:srgbClr val="000000"/>
              </a:buClr>
              <a:buSzPts val="1100"/>
              <a:buFont typeface="Arial"/>
              <a:buNone/>
            </a:pPr>
            <a:r>
              <a:rPr b="1" i="0" lang="es" sz="1100" u="none" cap="none" strike="noStrike">
                <a:solidFill>
                  <a:schemeClr val="dk2"/>
                </a:solidFill>
                <a:latin typeface="Montserrat"/>
                <a:ea typeface="Montserrat"/>
                <a:cs typeface="Montserrat"/>
                <a:sym typeface="Montserrat"/>
              </a:rPr>
              <a:t>Atributos</a:t>
            </a:r>
            <a:endParaRPr b="1" i="0" sz="1100" u="none" cap="none" strike="noStrike">
              <a:solidFill>
                <a:schemeClr val="dk2"/>
              </a:solidFill>
              <a:latin typeface="Montserrat"/>
              <a:ea typeface="Montserrat"/>
              <a:cs typeface="Montserrat"/>
              <a:sym typeface="Montserrat"/>
            </a:endParaRPr>
          </a:p>
        </p:txBody>
      </p:sp>
      <p:sp>
        <p:nvSpPr>
          <p:cNvPr id="348" name="Google Shape;348;p20"/>
          <p:cNvSpPr/>
          <p:nvPr/>
        </p:nvSpPr>
        <p:spPr>
          <a:xfrm>
            <a:off x="2709550" y="3539750"/>
            <a:ext cx="999900" cy="360000"/>
          </a:xfrm>
          <a:prstGeom prst="flowChartAlternateProcess">
            <a:avLst/>
          </a:prstGeom>
          <a:solidFill>
            <a:srgbClr val="96E072"/>
          </a:solidFill>
          <a:ln cap="flat" cmpd="sng" w="9525">
            <a:solidFill>
              <a:schemeClr val="dk2"/>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Clr>
                <a:srgbClr val="000000"/>
              </a:buClr>
              <a:buSzPts val="1100"/>
              <a:buFont typeface="Arial"/>
              <a:buNone/>
            </a:pPr>
            <a:r>
              <a:rPr b="1" i="0" lang="es" sz="1100" u="none" cap="none" strike="noStrike">
                <a:solidFill>
                  <a:schemeClr val="dk2"/>
                </a:solidFill>
                <a:latin typeface="Montserrat"/>
                <a:ea typeface="Montserrat"/>
                <a:cs typeface="Montserrat"/>
                <a:sym typeface="Montserrat"/>
              </a:rPr>
              <a:t>Métodos</a:t>
            </a:r>
            <a:endParaRPr b="1" i="0" sz="1100" u="none" cap="none" strike="noStrike">
              <a:solidFill>
                <a:schemeClr val="dk2"/>
              </a:solidFill>
              <a:latin typeface="Montserrat"/>
              <a:ea typeface="Montserrat"/>
              <a:cs typeface="Montserrat"/>
              <a:sym typeface="Montserrat"/>
            </a:endParaRPr>
          </a:p>
        </p:txBody>
      </p:sp>
      <p:cxnSp>
        <p:nvCxnSpPr>
          <p:cNvPr id="349" name="Google Shape;349;p20"/>
          <p:cNvCxnSpPr>
            <a:stCxn id="342" idx="2"/>
            <a:endCxn id="348" idx="1"/>
          </p:cNvCxnSpPr>
          <p:nvPr/>
        </p:nvCxnSpPr>
        <p:spPr>
          <a:xfrm>
            <a:off x="2506950" y="3419888"/>
            <a:ext cx="202500" cy="300000"/>
          </a:xfrm>
          <a:prstGeom prst="straightConnector1">
            <a:avLst/>
          </a:prstGeom>
          <a:noFill/>
          <a:ln cap="flat" cmpd="sng" w="28575">
            <a:solidFill>
              <a:schemeClr val="dk2"/>
            </a:solidFill>
            <a:prstDash val="solid"/>
            <a:round/>
            <a:headEnd len="sm" w="sm" type="none"/>
            <a:tailEnd len="med" w="med" type="triangle"/>
          </a:ln>
        </p:spPr>
      </p:cxnSp>
      <p:cxnSp>
        <p:nvCxnSpPr>
          <p:cNvPr id="350" name="Google Shape;350;p20"/>
          <p:cNvCxnSpPr>
            <a:stCxn id="343" idx="3"/>
            <a:endCxn id="344" idx="1"/>
          </p:cNvCxnSpPr>
          <p:nvPr/>
        </p:nvCxnSpPr>
        <p:spPr>
          <a:xfrm flipH="1" rot="10800000">
            <a:off x="3709450" y="2562325"/>
            <a:ext cx="300900" cy="197700"/>
          </a:xfrm>
          <a:prstGeom prst="straightConnector1">
            <a:avLst/>
          </a:prstGeom>
          <a:noFill/>
          <a:ln cap="flat" cmpd="sng" w="28575">
            <a:solidFill>
              <a:schemeClr val="dk2"/>
            </a:solidFill>
            <a:prstDash val="solid"/>
            <a:round/>
            <a:headEnd len="sm" w="sm" type="none"/>
            <a:tailEnd len="med" w="med" type="triangle"/>
          </a:ln>
        </p:spPr>
      </p:cxnSp>
      <p:cxnSp>
        <p:nvCxnSpPr>
          <p:cNvPr id="351" name="Google Shape;351;p20"/>
          <p:cNvCxnSpPr>
            <a:stCxn id="348" idx="3"/>
            <a:endCxn id="345" idx="1"/>
          </p:cNvCxnSpPr>
          <p:nvPr/>
        </p:nvCxnSpPr>
        <p:spPr>
          <a:xfrm flipH="1" rot="10800000">
            <a:off x="3709450" y="3317150"/>
            <a:ext cx="300900" cy="402600"/>
          </a:xfrm>
          <a:prstGeom prst="straightConnector1">
            <a:avLst/>
          </a:prstGeom>
          <a:noFill/>
          <a:ln cap="flat" cmpd="sng" w="28575">
            <a:solidFill>
              <a:schemeClr val="dk2"/>
            </a:solidFill>
            <a:prstDash val="solid"/>
            <a:round/>
            <a:headEnd len="sm" w="sm" type="none"/>
            <a:tailEnd len="med" w="med" type="triangle"/>
          </a:ln>
        </p:spPr>
      </p:cxnSp>
      <p:cxnSp>
        <p:nvCxnSpPr>
          <p:cNvPr id="352" name="Google Shape;352;p20"/>
          <p:cNvCxnSpPr>
            <a:stCxn id="348" idx="3"/>
            <a:endCxn id="346" idx="1"/>
          </p:cNvCxnSpPr>
          <p:nvPr/>
        </p:nvCxnSpPr>
        <p:spPr>
          <a:xfrm>
            <a:off x="3709450" y="3719750"/>
            <a:ext cx="300900" cy="0"/>
          </a:xfrm>
          <a:prstGeom prst="straightConnector1">
            <a:avLst/>
          </a:prstGeom>
          <a:noFill/>
          <a:ln cap="flat" cmpd="sng" w="28575">
            <a:solidFill>
              <a:schemeClr val="dk2"/>
            </a:solidFill>
            <a:prstDash val="solid"/>
            <a:round/>
            <a:headEnd len="sm" w="sm" type="none"/>
            <a:tailEnd len="med" w="med" type="triangle"/>
          </a:ln>
        </p:spPr>
      </p:cxnSp>
      <p:cxnSp>
        <p:nvCxnSpPr>
          <p:cNvPr id="353" name="Google Shape;353;p20"/>
          <p:cNvCxnSpPr>
            <a:stCxn id="348" idx="3"/>
            <a:endCxn id="347" idx="1"/>
          </p:cNvCxnSpPr>
          <p:nvPr/>
        </p:nvCxnSpPr>
        <p:spPr>
          <a:xfrm>
            <a:off x="3709450" y="3719750"/>
            <a:ext cx="300900" cy="402600"/>
          </a:xfrm>
          <a:prstGeom prst="straightConnector1">
            <a:avLst/>
          </a:prstGeom>
          <a:noFill/>
          <a:ln cap="flat" cmpd="sng" w="28575">
            <a:solidFill>
              <a:schemeClr val="dk2"/>
            </a:solidFill>
            <a:prstDash val="solid"/>
            <a:round/>
            <a:headEnd len="sm" w="sm" type="none"/>
            <a:tailEnd len="med" w="med" type="triangle"/>
          </a:ln>
        </p:spPr>
      </p:cxnSp>
      <p:cxnSp>
        <p:nvCxnSpPr>
          <p:cNvPr id="354" name="Google Shape;354;p20"/>
          <p:cNvCxnSpPr>
            <a:stCxn id="355" idx="0"/>
            <a:endCxn id="356" idx="1"/>
          </p:cNvCxnSpPr>
          <p:nvPr/>
        </p:nvCxnSpPr>
        <p:spPr>
          <a:xfrm flipH="1" rot="10800000">
            <a:off x="5792325" y="2747850"/>
            <a:ext cx="260100" cy="300000"/>
          </a:xfrm>
          <a:prstGeom prst="straightConnector1">
            <a:avLst/>
          </a:prstGeom>
          <a:noFill/>
          <a:ln cap="flat" cmpd="sng" w="28575">
            <a:solidFill>
              <a:schemeClr val="dk2"/>
            </a:solidFill>
            <a:prstDash val="solid"/>
            <a:round/>
            <a:headEnd len="sm" w="sm" type="none"/>
            <a:tailEnd len="med" w="med" type="triangle"/>
          </a:ln>
        </p:spPr>
      </p:cxnSp>
      <p:sp>
        <p:nvSpPr>
          <p:cNvPr id="355" name="Google Shape;355;p20"/>
          <p:cNvSpPr/>
          <p:nvPr/>
        </p:nvSpPr>
        <p:spPr>
          <a:xfrm>
            <a:off x="5335875" y="3047850"/>
            <a:ext cx="912900" cy="360000"/>
          </a:xfrm>
          <a:prstGeom prst="flowChartAlternateProcess">
            <a:avLst/>
          </a:prstGeom>
          <a:solidFill>
            <a:srgbClr val="FFE66D"/>
          </a:solidFill>
          <a:ln cap="flat" cmpd="sng" w="9525">
            <a:solidFill>
              <a:schemeClr val="dk2"/>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Clr>
                <a:srgbClr val="000000"/>
              </a:buClr>
              <a:buSzPts val="1800"/>
              <a:buFont typeface="Arial"/>
              <a:buNone/>
            </a:pPr>
            <a:r>
              <a:rPr b="1" i="0" lang="es" sz="1100" u="none" cap="none" strike="noStrike">
                <a:solidFill>
                  <a:schemeClr val="dk2"/>
                </a:solidFill>
                <a:latin typeface="Montserrat"/>
                <a:ea typeface="Montserrat"/>
                <a:cs typeface="Montserrat"/>
                <a:sym typeface="Montserrat"/>
              </a:rPr>
              <a:t>Peliculas</a:t>
            </a:r>
            <a:endParaRPr b="1" i="0" sz="1100" u="none" cap="none" strike="noStrike">
              <a:solidFill>
                <a:schemeClr val="dk2"/>
              </a:solidFill>
              <a:latin typeface="Montserrat"/>
              <a:ea typeface="Montserrat"/>
              <a:cs typeface="Montserrat"/>
              <a:sym typeface="Montserrat"/>
            </a:endParaRPr>
          </a:p>
        </p:txBody>
      </p:sp>
      <p:sp>
        <p:nvSpPr>
          <p:cNvPr id="357" name="Google Shape;357;p20"/>
          <p:cNvSpPr/>
          <p:nvPr/>
        </p:nvSpPr>
        <p:spPr>
          <a:xfrm>
            <a:off x="7389600" y="3326391"/>
            <a:ext cx="1152300" cy="360000"/>
          </a:xfrm>
          <a:prstGeom prst="flowChartAlternateProcess">
            <a:avLst/>
          </a:prstGeom>
          <a:solidFill>
            <a:srgbClr val="96E072"/>
          </a:solidFill>
          <a:ln cap="flat" cmpd="sng" w="9525">
            <a:solidFill>
              <a:schemeClr val="dk2"/>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Clr>
                <a:srgbClr val="000000"/>
              </a:buClr>
              <a:buSzPts val="1800"/>
              <a:buFont typeface="Arial"/>
              <a:buNone/>
            </a:pPr>
            <a:r>
              <a:rPr b="0" i="0" lang="es" sz="1100" u="none" cap="none" strike="noStrike">
                <a:solidFill>
                  <a:schemeClr val="dk2"/>
                </a:solidFill>
                <a:latin typeface="Montserrat"/>
                <a:ea typeface="Montserrat"/>
                <a:cs typeface="Montserrat"/>
                <a:sym typeface="Montserrat"/>
              </a:rPr>
              <a:t>__init__</a:t>
            </a:r>
            <a:endParaRPr b="0" i="0" sz="1100" u="none" cap="none" strike="noStrike">
              <a:solidFill>
                <a:schemeClr val="dk2"/>
              </a:solidFill>
              <a:latin typeface="Montserrat"/>
              <a:ea typeface="Montserrat"/>
              <a:cs typeface="Montserrat"/>
              <a:sym typeface="Montserrat"/>
            </a:endParaRPr>
          </a:p>
        </p:txBody>
      </p:sp>
      <p:sp>
        <p:nvSpPr>
          <p:cNvPr id="358" name="Google Shape;358;p20"/>
          <p:cNvSpPr/>
          <p:nvPr/>
        </p:nvSpPr>
        <p:spPr>
          <a:xfrm>
            <a:off x="7389600" y="3769075"/>
            <a:ext cx="1152300" cy="360000"/>
          </a:xfrm>
          <a:prstGeom prst="flowChartAlternateProcess">
            <a:avLst/>
          </a:prstGeom>
          <a:solidFill>
            <a:srgbClr val="96E072"/>
          </a:solidFill>
          <a:ln cap="flat" cmpd="sng" w="9525">
            <a:solidFill>
              <a:schemeClr val="dk2"/>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Clr>
                <a:srgbClr val="000000"/>
              </a:buClr>
              <a:buSzPts val="1100"/>
              <a:buFont typeface="Arial"/>
              <a:buNone/>
            </a:pPr>
            <a:r>
              <a:rPr b="0" i="0" lang="es" sz="1100" u="none" cap="none" strike="noStrike">
                <a:solidFill>
                  <a:schemeClr val="dk2"/>
                </a:solidFill>
                <a:latin typeface="Montserrat"/>
                <a:ea typeface="Montserrat"/>
                <a:cs typeface="Montserrat"/>
                <a:sym typeface="Montserrat"/>
              </a:rPr>
              <a:t>__str__</a:t>
            </a:r>
            <a:endParaRPr b="0" i="0" sz="1100" u="none" cap="none" strike="noStrike">
              <a:solidFill>
                <a:schemeClr val="dk2"/>
              </a:solidFill>
              <a:latin typeface="Montserrat"/>
              <a:ea typeface="Montserrat"/>
              <a:cs typeface="Montserrat"/>
              <a:sym typeface="Montserrat"/>
            </a:endParaRPr>
          </a:p>
        </p:txBody>
      </p:sp>
      <p:sp>
        <p:nvSpPr>
          <p:cNvPr id="356" name="Google Shape;356;p20"/>
          <p:cNvSpPr/>
          <p:nvPr/>
        </p:nvSpPr>
        <p:spPr>
          <a:xfrm>
            <a:off x="6052300" y="2568000"/>
            <a:ext cx="999900" cy="360000"/>
          </a:xfrm>
          <a:prstGeom prst="flowChartAlternateProcess">
            <a:avLst/>
          </a:prstGeom>
          <a:solidFill>
            <a:srgbClr val="F39C12"/>
          </a:solidFill>
          <a:ln cap="flat" cmpd="sng" w="9525">
            <a:solidFill>
              <a:schemeClr val="dk2"/>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Clr>
                <a:srgbClr val="000000"/>
              </a:buClr>
              <a:buSzPts val="1100"/>
              <a:buFont typeface="Arial"/>
              <a:buNone/>
            </a:pPr>
            <a:r>
              <a:rPr b="1" i="0" lang="es" sz="1100" u="none" cap="none" strike="noStrike">
                <a:solidFill>
                  <a:schemeClr val="dk2"/>
                </a:solidFill>
                <a:latin typeface="Montserrat"/>
                <a:ea typeface="Montserrat"/>
                <a:cs typeface="Montserrat"/>
                <a:sym typeface="Montserrat"/>
              </a:rPr>
              <a:t>Atributos</a:t>
            </a:r>
            <a:endParaRPr b="1" i="0" sz="1100" u="none" cap="none" strike="noStrike">
              <a:solidFill>
                <a:schemeClr val="dk2"/>
              </a:solidFill>
              <a:latin typeface="Montserrat"/>
              <a:ea typeface="Montserrat"/>
              <a:cs typeface="Montserrat"/>
              <a:sym typeface="Montserrat"/>
            </a:endParaRPr>
          </a:p>
        </p:txBody>
      </p:sp>
      <p:sp>
        <p:nvSpPr>
          <p:cNvPr id="359" name="Google Shape;359;p20"/>
          <p:cNvSpPr/>
          <p:nvPr/>
        </p:nvSpPr>
        <p:spPr>
          <a:xfrm>
            <a:off x="6052500" y="3527725"/>
            <a:ext cx="999900" cy="360000"/>
          </a:xfrm>
          <a:prstGeom prst="flowChartAlternateProcess">
            <a:avLst/>
          </a:prstGeom>
          <a:solidFill>
            <a:srgbClr val="96E072"/>
          </a:solidFill>
          <a:ln cap="flat" cmpd="sng" w="9525">
            <a:solidFill>
              <a:schemeClr val="dk2"/>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Clr>
                <a:srgbClr val="000000"/>
              </a:buClr>
              <a:buSzPts val="1100"/>
              <a:buFont typeface="Arial"/>
              <a:buNone/>
            </a:pPr>
            <a:r>
              <a:rPr b="1" i="0" lang="es" sz="1100" u="none" cap="none" strike="noStrike">
                <a:solidFill>
                  <a:schemeClr val="dk2"/>
                </a:solidFill>
                <a:latin typeface="Montserrat"/>
                <a:ea typeface="Montserrat"/>
                <a:cs typeface="Montserrat"/>
                <a:sym typeface="Montserrat"/>
              </a:rPr>
              <a:t>Métodos</a:t>
            </a:r>
            <a:endParaRPr b="1" i="0" sz="1100" u="none" cap="none" strike="noStrike">
              <a:solidFill>
                <a:schemeClr val="dk2"/>
              </a:solidFill>
              <a:latin typeface="Montserrat"/>
              <a:ea typeface="Montserrat"/>
              <a:cs typeface="Montserrat"/>
              <a:sym typeface="Montserrat"/>
            </a:endParaRPr>
          </a:p>
        </p:txBody>
      </p:sp>
      <p:cxnSp>
        <p:nvCxnSpPr>
          <p:cNvPr id="360" name="Google Shape;360;p20"/>
          <p:cNvCxnSpPr>
            <a:stCxn id="355" idx="2"/>
            <a:endCxn id="359" idx="1"/>
          </p:cNvCxnSpPr>
          <p:nvPr/>
        </p:nvCxnSpPr>
        <p:spPr>
          <a:xfrm>
            <a:off x="5792325" y="3407850"/>
            <a:ext cx="260100" cy="300000"/>
          </a:xfrm>
          <a:prstGeom prst="straightConnector1">
            <a:avLst/>
          </a:prstGeom>
          <a:noFill/>
          <a:ln cap="flat" cmpd="sng" w="28575">
            <a:solidFill>
              <a:schemeClr val="dk2"/>
            </a:solidFill>
            <a:prstDash val="solid"/>
            <a:round/>
            <a:headEnd len="sm" w="sm" type="none"/>
            <a:tailEnd len="med" w="med" type="triangle"/>
          </a:ln>
        </p:spPr>
      </p:cxnSp>
      <p:cxnSp>
        <p:nvCxnSpPr>
          <p:cNvPr id="361" name="Google Shape;361;p20"/>
          <p:cNvCxnSpPr>
            <a:stCxn id="356" idx="3"/>
            <a:endCxn id="362" idx="1"/>
          </p:cNvCxnSpPr>
          <p:nvPr/>
        </p:nvCxnSpPr>
        <p:spPr>
          <a:xfrm flipH="1" rot="10800000">
            <a:off x="7052200" y="2262900"/>
            <a:ext cx="337500" cy="485100"/>
          </a:xfrm>
          <a:prstGeom prst="straightConnector1">
            <a:avLst/>
          </a:prstGeom>
          <a:noFill/>
          <a:ln cap="flat" cmpd="sng" w="28575">
            <a:solidFill>
              <a:schemeClr val="dk2"/>
            </a:solidFill>
            <a:prstDash val="solid"/>
            <a:round/>
            <a:headEnd len="sm" w="sm" type="none"/>
            <a:tailEnd len="med" w="med" type="triangle"/>
          </a:ln>
        </p:spPr>
      </p:cxnSp>
      <p:cxnSp>
        <p:nvCxnSpPr>
          <p:cNvPr id="363" name="Google Shape;363;p20"/>
          <p:cNvCxnSpPr>
            <a:stCxn id="359" idx="3"/>
            <a:endCxn id="357" idx="1"/>
          </p:cNvCxnSpPr>
          <p:nvPr/>
        </p:nvCxnSpPr>
        <p:spPr>
          <a:xfrm flipH="1" rot="10800000">
            <a:off x="7052400" y="3506425"/>
            <a:ext cx="337200" cy="201300"/>
          </a:xfrm>
          <a:prstGeom prst="straightConnector1">
            <a:avLst/>
          </a:prstGeom>
          <a:noFill/>
          <a:ln cap="flat" cmpd="sng" w="28575">
            <a:solidFill>
              <a:schemeClr val="dk2"/>
            </a:solidFill>
            <a:prstDash val="solid"/>
            <a:round/>
            <a:headEnd len="sm" w="sm" type="none"/>
            <a:tailEnd len="med" w="med" type="triangle"/>
          </a:ln>
        </p:spPr>
      </p:cxnSp>
      <p:cxnSp>
        <p:nvCxnSpPr>
          <p:cNvPr id="364" name="Google Shape;364;p20"/>
          <p:cNvCxnSpPr>
            <a:stCxn id="359" idx="3"/>
            <a:endCxn id="358" idx="1"/>
          </p:cNvCxnSpPr>
          <p:nvPr/>
        </p:nvCxnSpPr>
        <p:spPr>
          <a:xfrm>
            <a:off x="7052400" y="3707725"/>
            <a:ext cx="337200" cy="241500"/>
          </a:xfrm>
          <a:prstGeom prst="straightConnector1">
            <a:avLst/>
          </a:prstGeom>
          <a:noFill/>
          <a:ln cap="flat" cmpd="sng" w="28575">
            <a:solidFill>
              <a:schemeClr val="dk2"/>
            </a:solidFill>
            <a:prstDash val="solid"/>
            <a:round/>
            <a:headEnd len="sm" w="sm" type="none"/>
            <a:tailEnd len="med" w="med" type="triangle"/>
          </a:ln>
        </p:spPr>
      </p:cxnSp>
      <p:sp>
        <p:nvSpPr>
          <p:cNvPr id="365" name="Google Shape;365;p20"/>
          <p:cNvSpPr/>
          <p:nvPr/>
        </p:nvSpPr>
        <p:spPr>
          <a:xfrm>
            <a:off x="602100" y="3059875"/>
            <a:ext cx="1087200" cy="360000"/>
          </a:xfrm>
          <a:prstGeom prst="flowChartAlternateProcess">
            <a:avLst/>
          </a:prstGeom>
          <a:solidFill>
            <a:srgbClr val="7685E6"/>
          </a:solidFill>
          <a:ln cap="flat" cmpd="sng" w="9525">
            <a:solidFill>
              <a:schemeClr val="dk2"/>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Clr>
                <a:srgbClr val="000000"/>
              </a:buClr>
              <a:buSzPts val="1100"/>
              <a:buFont typeface="Arial"/>
              <a:buNone/>
            </a:pPr>
            <a:r>
              <a:rPr b="1" i="0" lang="es" sz="1100" u="none" cap="none" strike="noStrike">
                <a:solidFill>
                  <a:schemeClr val="lt1"/>
                </a:solidFill>
                <a:latin typeface="Montserrat"/>
                <a:ea typeface="Montserrat"/>
                <a:cs typeface="Montserrat"/>
                <a:sym typeface="Montserrat"/>
              </a:rPr>
              <a:t>Atributos de clase</a:t>
            </a:r>
            <a:endParaRPr b="1" i="0" sz="1100" u="none" cap="none" strike="noStrike">
              <a:solidFill>
                <a:schemeClr val="lt1"/>
              </a:solidFill>
              <a:latin typeface="Montserrat"/>
              <a:ea typeface="Montserrat"/>
              <a:cs typeface="Montserrat"/>
              <a:sym typeface="Montserrat"/>
            </a:endParaRPr>
          </a:p>
        </p:txBody>
      </p:sp>
      <p:cxnSp>
        <p:nvCxnSpPr>
          <p:cNvPr id="366" name="Google Shape;366;p20"/>
          <p:cNvCxnSpPr>
            <a:endCxn id="365" idx="3"/>
          </p:cNvCxnSpPr>
          <p:nvPr/>
        </p:nvCxnSpPr>
        <p:spPr>
          <a:xfrm rot="10800000">
            <a:off x="1689300" y="3239875"/>
            <a:ext cx="361200" cy="0"/>
          </a:xfrm>
          <a:prstGeom prst="straightConnector1">
            <a:avLst/>
          </a:prstGeom>
          <a:noFill/>
          <a:ln cap="flat" cmpd="sng" w="28575">
            <a:solidFill>
              <a:schemeClr val="dk2"/>
            </a:solidFill>
            <a:prstDash val="solid"/>
            <a:round/>
            <a:headEnd len="sm" w="sm" type="none"/>
            <a:tailEnd len="med" w="med" type="triangle"/>
          </a:ln>
        </p:spPr>
      </p:cxnSp>
      <p:sp>
        <p:nvSpPr>
          <p:cNvPr id="367" name="Google Shape;367;p20"/>
          <p:cNvSpPr/>
          <p:nvPr/>
        </p:nvSpPr>
        <p:spPr>
          <a:xfrm>
            <a:off x="602100" y="2219950"/>
            <a:ext cx="1087200" cy="360000"/>
          </a:xfrm>
          <a:prstGeom prst="flowChartAlternateProcess">
            <a:avLst/>
          </a:prstGeom>
          <a:solidFill>
            <a:srgbClr val="5F6167"/>
          </a:solidFill>
          <a:ln cap="flat" cmpd="sng" w="9525">
            <a:solidFill>
              <a:schemeClr val="dk2"/>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Clr>
                <a:srgbClr val="000000"/>
              </a:buClr>
              <a:buSzPts val="1100"/>
              <a:buFont typeface="Arial"/>
              <a:buNone/>
            </a:pPr>
            <a:r>
              <a:rPr b="0" i="0" lang="es" sz="1100" u="none" cap="none" strike="noStrike">
                <a:solidFill>
                  <a:schemeClr val="lt1"/>
                </a:solidFill>
                <a:latin typeface="Montserrat"/>
                <a:ea typeface="Montserrat"/>
                <a:cs typeface="Montserrat"/>
                <a:sym typeface="Montserrat"/>
              </a:rPr>
              <a:t>peliculas</a:t>
            </a:r>
            <a:endParaRPr b="0" i="0" sz="1100" u="none" cap="none" strike="noStrike">
              <a:solidFill>
                <a:schemeClr val="lt1"/>
              </a:solidFill>
              <a:latin typeface="Montserrat"/>
              <a:ea typeface="Montserrat"/>
              <a:cs typeface="Montserrat"/>
              <a:sym typeface="Montserrat"/>
            </a:endParaRPr>
          </a:p>
          <a:p>
            <a:pPr indent="0" lvl="0" marL="0" marR="0" rtl="0" algn="ctr">
              <a:lnSpc>
                <a:spcPct val="100000"/>
              </a:lnSpc>
              <a:spcBef>
                <a:spcPts val="0"/>
              </a:spcBef>
              <a:spcAft>
                <a:spcPts val="0"/>
              </a:spcAft>
              <a:buClr>
                <a:srgbClr val="000000"/>
              </a:buClr>
              <a:buSzPts val="1100"/>
              <a:buFont typeface="Arial"/>
              <a:buNone/>
            </a:pPr>
            <a:r>
              <a:rPr b="0" i="0" lang="es" sz="1100" u="none" cap="none" strike="noStrike">
                <a:solidFill>
                  <a:schemeClr val="lt1"/>
                </a:solidFill>
                <a:latin typeface="Montserrat"/>
                <a:ea typeface="Montserrat"/>
                <a:cs typeface="Montserrat"/>
                <a:sym typeface="Montserrat"/>
              </a:rPr>
              <a:t>(lista)</a:t>
            </a:r>
            <a:endParaRPr b="0" i="0" sz="1100" u="none" cap="none" strike="noStrike">
              <a:solidFill>
                <a:schemeClr val="lt1"/>
              </a:solidFill>
              <a:latin typeface="Montserrat"/>
              <a:ea typeface="Montserrat"/>
              <a:cs typeface="Montserrat"/>
              <a:sym typeface="Montserrat"/>
            </a:endParaRPr>
          </a:p>
        </p:txBody>
      </p:sp>
      <p:cxnSp>
        <p:nvCxnSpPr>
          <p:cNvPr id="368" name="Google Shape;368;p20"/>
          <p:cNvCxnSpPr>
            <a:stCxn id="365" idx="0"/>
            <a:endCxn id="367" idx="2"/>
          </p:cNvCxnSpPr>
          <p:nvPr/>
        </p:nvCxnSpPr>
        <p:spPr>
          <a:xfrm rot="10800000">
            <a:off x="1145700" y="2579875"/>
            <a:ext cx="0" cy="480000"/>
          </a:xfrm>
          <a:prstGeom prst="straightConnector1">
            <a:avLst/>
          </a:prstGeom>
          <a:noFill/>
          <a:ln cap="flat" cmpd="sng" w="28575">
            <a:solidFill>
              <a:schemeClr val="dk2"/>
            </a:solidFill>
            <a:prstDash val="solid"/>
            <a:round/>
            <a:headEnd len="sm" w="sm" type="none"/>
            <a:tailEnd len="med" w="med" type="triangle"/>
          </a:ln>
        </p:spPr>
      </p:cxnSp>
      <p:sp>
        <p:nvSpPr>
          <p:cNvPr id="369" name="Google Shape;369;p20"/>
          <p:cNvSpPr/>
          <p:nvPr/>
        </p:nvSpPr>
        <p:spPr>
          <a:xfrm>
            <a:off x="7389600" y="2483372"/>
            <a:ext cx="1152300" cy="360000"/>
          </a:xfrm>
          <a:prstGeom prst="flowChartAlternateProcess">
            <a:avLst/>
          </a:prstGeom>
          <a:solidFill>
            <a:srgbClr val="F39C12"/>
          </a:solidFill>
          <a:ln cap="flat" cmpd="sng" w="9525">
            <a:solidFill>
              <a:schemeClr val="dk2"/>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Clr>
                <a:srgbClr val="000000"/>
              </a:buClr>
              <a:buSzPts val="1800"/>
              <a:buFont typeface="Arial"/>
              <a:buNone/>
            </a:pPr>
            <a:r>
              <a:rPr b="0" i="0" lang="es" sz="1100" u="none" cap="none" strike="noStrike">
                <a:solidFill>
                  <a:schemeClr val="dk2"/>
                </a:solidFill>
                <a:latin typeface="Montserrat"/>
                <a:ea typeface="Montserrat"/>
                <a:cs typeface="Montserrat"/>
                <a:sym typeface="Montserrat"/>
              </a:rPr>
              <a:t>duracion</a:t>
            </a:r>
            <a:endParaRPr b="0" i="0" sz="1100" u="none" cap="none" strike="noStrike">
              <a:solidFill>
                <a:schemeClr val="dk2"/>
              </a:solidFill>
              <a:latin typeface="Montserrat"/>
              <a:ea typeface="Montserrat"/>
              <a:cs typeface="Montserrat"/>
              <a:sym typeface="Montserrat"/>
            </a:endParaRPr>
          </a:p>
        </p:txBody>
      </p:sp>
      <p:sp>
        <p:nvSpPr>
          <p:cNvPr id="362" name="Google Shape;362;p20"/>
          <p:cNvSpPr/>
          <p:nvPr/>
        </p:nvSpPr>
        <p:spPr>
          <a:xfrm>
            <a:off x="7389600" y="2083025"/>
            <a:ext cx="1152300" cy="360000"/>
          </a:xfrm>
          <a:prstGeom prst="flowChartAlternateProcess">
            <a:avLst/>
          </a:prstGeom>
          <a:solidFill>
            <a:srgbClr val="F39C12"/>
          </a:solidFill>
          <a:ln cap="flat" cmpd="sng" w="9525">
            <a:solidFill>
              <a:schemeClr val="dk2"/>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Clr>
                <a:srgbClr val="000000"/>
              </a:buClr>
              <a:buSzPts val="1800"/>
              <a:buFont typeface="Arial"/>
              <a:buNone/>
            </a:pPr>
            <a:r>
              <a:rPr b="0" i="0" lang="es" sz="1100" u="none" cap="none" strike="noStrike">
                <a:solidFill>
                  <a:schemeClr val="dk2"/>
                </a:solidFill>
                <a:latin typeface="Montserrat"/>
                <a:ea typeface="Montserrat"/>
                <a:cs typeface="Montserrat"/>
                <a:sym typeface="Montserrat"/>
              </a:rPr>
              <a:t>titulo</a:t>
            </a:r>
            <a:endParaRPr b="0" i="0" sz="1100" u="none" cap="none" strike="noStrike">
              <a:solidFill>
                <a:schemeClr val="dk2"/>
              </a:solidFill>
              <a:latin typeface="Montserrat"/>
              <a:ea typeface="Montserrat"/>
              <a:cs typeface="Montserrat"/>
              <a:sym typeface="Montserrat"/>
            </a:endParaRPr>
          </a:p>
        </p:txBody>
      </p:sp>
      <p:sp>
        <p:nvSpPr>
          <p:cNvPr id="370" name="Google Shape;370;p20"/>
          <p:cNvSpPr/>
          <p:nvPr/>
        </p:nvSpPr>
        <p:spPr>
          <a:xfrm>
            <a:off x="7389600" y="2883719"/>
            <a:ext cx="1152300" cy="360000"/>
          </a:xfrm>
          <a:prstGeom prst="flowChartAlternateProcess">
            <a:avLst/>
          </a:prstGeom>
          <a:solidFill>
            <a:srgbClr val="F39C12"/>
          </a:solidFill>
          <a:ln cap="flat" cmpd="sng" w="9525">
            <a:solidFill>
              <a:schemeClr val="dk2"/>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Clr>
                <a:srgbClr val="000000"/>
              </a:buClr>
              <a:buSzPts val="1800"/>
              <a:buFont typeface="Arial"/>
              <a:buNone/>
            </a:pPr>
            <a:r>
              <a:rPr b="0" i="0" lang="es" sz="1100" u="none" cap="none" strike="noStrike">
                <a:solidFill>
                  <a:schemeClr val="dk2"/>
                </a:solidFill>
                <a:latin typeface="Montserrat"/>
                <a:ea typeface="Montserrat"/>
                <a:cs typeface="Montserrat"/>
                <a:sym typeface="Montserrat"/>
              </a:rPr>
              <a:t>lanzamiento</a:t>
            </a:r>
            <a:endParaRPr b="0" i="0" sz="1100" u="none" cap="none" strike="noStrike">
              <a:solidFill>
                <a:schemeClr val="dk2"/>
              </a:solidFill>
              <a:latin typeface="Montserrat"/>
              <a:ea typeface="Montserrat"/>
              <a:cs typeface="Montserrat"/>
              <a:sym typeface="Montserrat"/>
            </a:endParaRPr>
          </a:p>
        </p:txBody>
      </p:sp>
      <p:cxnSp>
        <p:nvCxnSpPr>
          <p:cNvPr id="371" name="Google Shape;371;p20"/>
          <p:cNvCxnSpPr>
            <a:stCxn id="356" idx="3"/>
            <a:endCxn id="369" idx="1"/>
          </p:cNvCxnSpPr>
          <p:nvPr/>
        </p:nvCxnSpPr>
        <p:spPr>
          <a:xfrm flipH="1" rot="10800000">
            <a:off x="7052200" y="2663400"/>
            <a:ext cx="337500" cy="84600"/>
          </a:xfrm>
          <a:prstGeom prst="straightConnector1">
            <a:avLst/>
          </a:prstGeom>
          <a:noFill/>
          <a:ln cap="flat" cmpd="sng" w="28575">
            <a:solidFill>
              <a:schemeClr val="dk2"/>
            </a:solidFill>
            <a:prstDash val="solid"/>
            <a:round/>
            <a:headEnd len="sm" w="sm" type="none"/>
            <a:tailEnd len="med" w="med" type="triangle"/>
          </a:ln>
        </p:spPr>
      </p:cxnSp>
      <p:cxnSp>
        <p:nvCxnSpPr>
          <p:cNvPr id="372" name="Google Shape;372;p20"/>
          <p:cNvCxnSpPr>
            <a:stCxn id="356" idx="3"/>
            <a:endCxn id="370" idx="1"/>
          </p:cNvCxnSpPr>
          <p:nvPr/>
        </p:nvCxnSpPr>
        <p:spPr>
          <a:xfrm>
            <a:off x="7052200" y="2748000"/>
            <a:ext cx="337500" cy="315600"/>
          </a:xfrm>
          <a:prstGeom prst="straightConnector1">
            <a:avLst/>
          </a:prstGeom>
          <a:noFill/>
          <a:ln cap="flat" cmpd="sng" w="28575">
            <a:solidFill>
              <a:schemeClr val="dk2"/>
            </a:solidFill>
            <a:prstDash val="solid"/>
            <a:round/>
            <a:headEnd len="sm" w="sm" type="none"/>
            <a:tailEnd len="med" w="med" type="triangle"/>
          </a:ln>
        </p:spPr>
      </p:cxn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21"/>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40740"/>
              <a:buFont typeface="Arial"/>
              <a:buNone/>
            </a:pPr>
            <a:r>
              <a:rPr lang="es"/>
              <a:t>Composición | Clase Pelicula</a:t>
            </a:r>
            <a:endParaRPr/>
          </a:p>
        </p:txBody>
      </p:sp>
      <p:sp>
        <p:nvSpPr>
          <p:cNvPr id="378" name="Google Shape;378;p21"/>
          <p:cNvSpPr txBox="1"/>
          <p:nvPr/>
        </p:nvSpPr>
        <p:spPr>
          <a:xfrm>
            <a:off x="432150" y="1260250"/>
            <a:ext cx="8279700" cy="1036200"/>
          </a:xfrm>
          <a:prstGeom prst="rect">
            <a:avLst/>
          </a:prstGeom>
          <a:noFill/>
          <a:ln>
            <a:noFill/>
          </a:ln>
        </p:spPr>
        <p:txBody>
          <a:bodyPr anchorCtr="0" anchor="t" bIns="91425" lIns="0" spcFirstLastPara="1" rIns="0" wrap="square" tIns="91425">
            <a:normAutofit/>
          </a:bodyPr>
          <a:lstStyle/>
          <a:p>
            <a:pPr indent="0" lvl="0" marL="0" marR="0" rtl="0" algn="l">
              <a:lnSpc>
                <a:spcPct val="100000"/>
              </a:lnSpc>
              <a:spcBef>
                <a:spcPts val="0"/>
              </a:spcBef>
              <a:spcAft>
                <a:spcPts val="0"/>
              </a:spcAft>
              <a:buClr>
                <a:schemeClr val="dk1"/>
              </a:buClr>
              <a:buSzPts val="1100"/>
              <a:buFont typeface="Arial"/>
              <a:buNone/>
            </a:pPr>
            <a:r>
              <a:rPr b="0" i="0" lang="es" sz="1650" u="none" cap="none" strike="noStrike">
                <a:solidFill>
                  <a:schemeClr val="dk2"/>
                </a:solidFill>
                <a:latin typeface="Montserrat"/>
                <a:ea typeface="Montserrat"/>
                <a:cs typeface="Montserrat"/>
                <a:sym typeface="Montserrat"/>
              </a:rPr>
              <a:t>Definición de la clase </a:t>
            </a:r>
            <a:r>
              <a:rPr b="1" i="0" lang="es" sz="1650" u="none" cap="none" strike="noStrike">
                <a:solidFill>
                  <a:schemeClr val="dk2"/>
                </a:solidFill>
                <a:latin typeface="Montserrat"/>
                <a:ea typeface="Montserrat"/>
                <a:cs typeface="Montserrat"/>
                <a:sym typeface="Montserrat"/>
              </a:rPr>
              <a:t>Pelicula</a:t>
            </a:r>
            <a:r>
              <a:rPr b="0" i="0" lang="es" sz="1650" u="none" cap="none" strike="noStrike">
                <a:solidFill>
                  <a:schemeClr val="dk2"/>
                </a:solidFill>
                <a:latin typeface="Montserrat"/>
                <a:ea typeface="Montserrat"/>
                <a:cs typeface="Montserrat"/>
                <a:sym typeface="Montserrat"/>
              </a:rPr>
              <a:t>. Esta es la clase que, en la composición, se comporta como “</a:t>
            </a:r>
            <a:r>
              <a:rPr b="1" i="0" lang="es" sz="1650" u="none" cap="none" strike="noStrike">
                <a:solidFill>
                  <a:schemeClr val="dk2"/>
                </a:solidFill>
                <a:latin typeface="Montserrat"/>
                <a:ea typeface="Montserrat"/>
                <a:cs typeface="Montserrat"/>
                <a:sym typeface="Montserrat"/>
              </a:rPr>
              <a:t>clase que es parte de</a:t>
            </a:r>
            <a:r>
              <a:rPr b="0" i="0" lang="es" sz="1650" u="none" cap="none" strike="noStrike">
                <a:solidFill>
                  <a:schemeClr val="dk2"/>
                </a:solidFill>
                <a:latin typeface="Montserrat"/>
                <a:ea typeface="Montserrat"/>
                <a:cs typeface="Montserrat"/>
                <a:sym typeface="Montserrat"/>
              </a:rPr>
              <a:t>”, ya que sus instancias serán parte de la clase </a:t>
            </a:r>
            <a:r>
              <a:rPr b="1" i="0" lang="es" sz="1650" u="none" cap="none" strike="noStrike">
                <a:solidFill>
                  <a:schemeClr val="dk2"/>
                </a:solidFill>
                <a:latin typeface="Montserrat"/>
                <a:ea typeface="Montserrat"/>
                <a:cs typeface="Montserrat"/>
                <a:sym typeface="Montserrat"/>
              </a:rPr>
              <a:t>Catalogo</a:t>
            </a:r>
            <a:r>
              <a:rPr b="0" i="0" lang="es" sz="1650" u="none" cap="none" strike="noStrike">
                <a:solidFill>
                  <a:schemeClr val="dk2"/>
                </a:solidFill>
                <a:latin typeface="Montserrat"/>
                <a:ea typeface="Montserrat"/>
                <a:cs typeface="Montserrat"/>
                <a:sym typeface="Montserrat"/>
              </a:rPr>
              <a:t>.</a:t>
            </a:r>
            <a:endParaRPr b="0" i="0" sz="1682" u="none" cap="none" strike="noStrike">
              <a:solidFill>
                <a:srgbClr val="595959"/>
              </a:solidFill>
              <a:latin typeface="Montserrat"/>
              <a:ea typeface="Montserrat"/>
              <a:cs typeface="Montserrat"/>
              <a:sym typeface="Montserrat"/>
            </a:endParaRPr>
          </a:p>
        </p:txBody>
      </p:sp>
      <p:sp>
        <p:nvSpPr>
          <p:cNvPr id="379" name="Google Shape;379;p21"/>
          <p:cNvSpPr/>
          <p:nvPr/>
        </p:nvSpPr>
        <p:spPr>
          <a:xfrm>
            <a:off x="1749726" y="2236525"/>
            <a:ext cx="5627100" cy="228900"/>
          </a:xfrm>
          <a:prstGeom prst="rect">
            <a:avLst/>
          </a:prstGeom>
          <a:solidFill>
            <a:srgbClr val="FFE66D"/>
          </a:solidFill>
          <a:ln cap="flat" cmpd="sng" w="9525">
            <a:solidFill>
              <a:schemeClr val="dk2"/>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Clr>
                <a:schemeClr val="dk1"/>
              </a:buClr>
              <a:buSzPts val="1100"/>
              <a:buFont typeface="Arial"/>
              <a:buNone/>
            </a:pPr>
            <a:r>
              <a:rPr b="0" i="0" lang="es" sz="1400" u="none" cap="none" strike="noStrike">
                <a:solidFill>
                  <a:schemeClr val="dk2"/>
                </a:solidFill>
                <a:latin typeface="Montserrat"/>
                <a:ea typeface="Montserrat"/>
                <a:cs typeface="Montserrat"/>
                <a:sym typeface="Montserrat"/>
              </a:rPr>
              <a:t>Clase Pelicula</a:t>
            </a:r>
            <a:endParaRPr b="0" i="0" sz="1400" u="none" cap="none" strike="noStrike">
              <a:solidFill>
                <a:schemeClr val="dk2"/>
              </a:solidFill>
              <a:latin typeface="Montserrat"/>
              <a:ea typeface="Montserrat"/>
              <a:cs typeface="Montserrat"/>
              <a:sym typeface="Montserrat"/>
            </a:endParaRPr>
          </a:p>
        </p:txBody>
      </p:sp>
      <p:sp>
        <p:nvSpPr>
          <p:cNvPr id="380" name="Google Shape;380;p21"/>
          <p:cNvSpPr/>
          <p:nvPr/>
        </p:nvSpPr>
        <p:spPr>
          <a:xfrm>
            <a:off x="1749750" y="2465425"/>
            <a:ext cx="5627100" cy="1934100"/>
          </a:xfrm>
          <a:prstGeom prst="rect">
            <a:avLst/>
          </a:prstGeom>
          <a:solidFill>
            <a:srgbClr val="23262E"/>
          </a:solid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C74DED"/>
                </a:solidFill>
                <a:highlight>
                  <a:srgbClr val="23262E"/>
                </a:highlight>
                <a:latin typeface="Consolas"/>
                <a:ea typeface="Consolas"/>
                <a:cs typeface="Consolas"/>
                <a:sym typeface="Consolas"/>
              </a:rPr>
              <a:t>class</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FFE66D"/>
                </a:solidFill>
                <a:highlight>
                  <a:srgbClr val="23262E"/>
                </a:highlight>
                <a:latin typeface="Consolas"/>
                <a:ea typeface="Consolas"/>
                <a:cs typeface="Consolas"/>
                <a:sym typeface="Consolas"/>
              </a:rPr>
              <a:t>Pelicula</a:t>
            </a:r>
            <a:r>
              <a:rPr b="0" i="0" lang="es" sz="1200" u="none" cap="none" strike="noStrike">
                <a:solidFill>
                  <a:srgbClr val="D5CED9"/>
                </a:solidFill>
                <a:highlight>
                  <a:srgbClr val="23262E"/>
                </a:highlight>
                <a:latin typeface="Consolas"/>
                <a:ea typeface="Consolas"/>
                <a:cs typeface="Consolas"/>
                <a:sym typeface="Consolas"/>
              </a:rPr>
              <a:t>:</a:t>
            </a:r>
            <a:endParaRPr b="0" i="0" sz="12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5F6167"/>
                </a:solidFill>
                <a:highlight>
                  <a:srgbClr val="23262E"/>
                </a:highlight>
                <a:latin typeface="Consolas"/>
                <a:ea typeface="Consolas"/>
                <a:cs typeface="Consolas"/>
                <a:sym typeface="Consolas"/>
              </a:rPr>
              <a:t># Constructor de clase</a:t>
            </a:r>
            <a:endParaRPr b="0" i="0" sz="1200" u="none" cap="none" strike="noStrike">
              <a:solidFill>
                <a:srgbClr val="5F6167"/>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C74DED"/>
                </a:solidFill>
                <a:highlight>
                  <a:srgbClr val="23262E"/>
                </a:highlight>
                <a:latin typeface="Consolas"/>
                <a:ea typeface="Consolas"/>
                <a:cs typeface="Consolas"/>
                <a:sym typeface="Consolas"/>
              </a:rPr>
              <a:t>def</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EE5D43"/>
                </a:solidFill>
                <a:highlight>
                  <a:srgbClr val="23262E"/>
                </a:highlight>
                <a:latin typeface="Consolas"/>
                <a:ea typeface="Consolas"/>
                <a:cs typeface="Consolas"/>
                <a:sym typeface="Consolas"/>
              </a:rPr>
              <a:t>__init__</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00E8C6"/>
                </a:solidFill>
                <a:highlight>
                  <a:srgbClr val="23262E"/>
                </a:highlight>
                <a:latin typeface="Consolas"/>
                <a:ea typeface="Consolas"/>
                <a:cs typeface="Consolas"/>
                <a:sym typeface="Consolas"/>
              </a:rPr>
              <a:t>self</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00E8C6"/>
                </a:solidFill>
                <a:highlight>
                  <a:srgbClr val="23262E"/>
                </a:highlight>
                <a:latin typeface="Consolas"/>
                <a:ea typeface="Consolas"/>
                <a:cs typeface="Consolas"/>
                <a:sym typeface="Consolas"/>
              </a:rPr>
              <a:t>titulo</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00E8C6"/>
                </a:solidFill>
                <a:highlight>
                  <a:srgbClr val="23262E"/>
                </a:highlight>
                <a:latin typeface="Consolas"/>
                <a:ea typeface="Consolas"/>
                <a:cs typeface="Consolas"/>
                <a:sym typeface="Consolas"/>
              </a:rPr>
              <a:t>duracion</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00E8C6"/>
                </a:solidFill>
                <a:highlight>
                  <a:srgbClr val="23262E"/>
                </a:highlight>
                <a:latin typeface="Consolas"/>
                <a:ea typeface="Consolas"/>
                <a:cs typeface="Consolas"/>
                <a:sym typeface="Consolas"/>
              </a:rPr>
              <a:t>lanzamiento</a:t>
            </a:r>
            <a:r>
              <a:rPr b="0" i="0" lang="es" sz="1200" u="none" cap="none" strike="noStrike">
                <a:solidFill>
                  <a:srgbClr val="D5CED9"/>
                </a:solidFill>
                <a:highlight>
                  <a:srgbClr val="23262E"/>
                </a:highlight>
                <a:latin typeface="Consolas"/>
                <a:ea typeface="Consolas"/>
                <a:cs typeface="Consolas"/>
                <a:sym typeface="Consolas"/>
              </a:rPr>
              <a:t>):</a:t>
            </a:r>
            <a:endParaRPr b="0" i="0" sz="12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FF00AA"/>
                </a:solidFill>
                <a:highlight>
                  <a:srgbClr val="23262E"/>
                </a:highlight>
                <a:latin typeface="Consolas"/>
                <a:ea typeface="Consolas"/>
                <a:cs typeface="Consolas"/>
                <a:sym typeface="Consolas"/>
              </a:rPr>
              <a:t>self</a:t>
            </a:r>
            <a:r>
              <a:rPr b="0" i="0" lang="es" sz="1200" u="none" cap="none" strike="noStrike">
                <a:solidFill>
                  <a:srgbClr val="D5CED9"/>
                </a:solidFill>
                <a:highlight>
                  <a:srgbClr val="23262E"/>
                </a:highlight>
                <a:latin typeface="Consolas"/>
                <a:ea typeface="Consolas"/>
                <a:cs typeface="Consolas"/>
                <a:sym typeface="Consolas"/>
              </a:rPr>
              <a:t>.titulo </a:t>
            </a:r>
            <a:r>
              <a:rPr b="0" i="0" lang="es" sz="1200" u="none" cap="none" strike="noStrike">
                <a:solidFill>
                  <a:srgbClr val="EE5D43"/>
                </a:solidFill>
                <a:highlight>
                  <a:srgbClr val="23262E"/>
                </a:highlight>
                <a:latin typeface="Consolas"/>
                <a:ea typeface="Consolas"/>
                <a:cs typeface="Consolas"/>
                <a:sym typeface="Consolas"/>
              </a:rPr>
              <a:t>=</a:t>
            </a:r>
            <a:r>
              <a:rPr b="0" i="0" lang="es" sz="1200" u="none" cap="none" strike="noStrike">
                <a:solidFill>
                  <a:srgbClr val="D5CED9"/>
                </a:solidFill>
                <a:highlight>
                  <a:srgbClr val="23262E"/>
                </a:highlight>
                <a:latin typeface="Consolas"/>
                <a:ea typeface="Consolas"/>
                <a:cs typeface="Consolas"/>
                <a:sym typeface="Consolas"/>
              </a:rPr>
              <a:t> titulo</a:t>
            </a:r>
            <a:endParaRPr b="0" i="0" sz="12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FF00AA"/>
                </a:solidFill>
                <a:highlight>
                  <a:srgbClr val="23262E"/>
                </a:highlight>
                <a:latin typeface="Consolas"/>
                <a:ea typeface="Consolas"/>
                <a:cs typeface="Consolas"/>
                <a:sym typeface="Consolas"/>
              </a:rPr>
              <a:t>self</a:t>
            </a:r>
            <a:r>
              <a:rPr b="0" i="0" lang="es" sz="1200" u="none" cap="none" strike="noStrike">
                <a:solidFill>
                  <a:srgbClr val="D5CED9"/>
                </a:solidFill>
                <a:highlight>
                  <a:srgbClr val="23262E"/>
                </a:highlight>
                <a:latin typeface="Consolas"/>
                <a:ea typeface="Consolas"/>
                <a:cs typeface="Consolas"/>
                <a:sym typeface="Consolas"/>
              </a:rPr>
              <a:t>.duracion </a:t>
            </a:r>
            <a:r>
              <a:rPr b="0" i="0" lang="es" sz="1200" u="none" cap="none" strike="noStrike">
                <a:solidFill>
                  <a:srgbClr val="EE5D43"/>
                </a:solidFill>
                <a:highlight>
                  <a:srgbClr val="23262E"/>
                </a:highlight>
                <a:latin typeface="Consolas"/>
                <a:ea typeface="Consolas"/>
                <a:cs typeface="Consolas"/>
                <a:sym typeface="Consolas"/>
              </a:rPr>
              <a:t>=</a:t>
            </a:r>
            <a:r>
              <a:rPr b="0" i="0" lang="es" sz="1200" u="none" cap="none" strike="noStrike">
                <a:solidFill>
                  <a:srgbClr val="D5CED9"/>
                </a:solidFill>
                <a:highlight>
                  <a:srgbClr val="23262E"/>
                </a:highlight>
                <a:latin typeface="Consolas"/>
                <a:ea typeface="Consolas"/>
                <a:cs typeface="Consolas"/>
                <a:sym typeface="Consolas"/>
              </a:rPr>
              <a:t> duracion</a:t>
            </a:r>
            <a:endParaRPr b="0" i="0" sz="12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FF00AA"/>
                </a:solidFill>
                <a:highlight>
                  <a:srgbClr val="23262E"/>
                </a:highlight>
                <a:latin typeface="Consolas"/>
                <a:ea typeface="Consolas"/>
                <a:cs typeface="Consolas"/>
                <a:sym typeface="Consolas"/>
              </a:rPr>
              <a:t>self</a:t>
            </a:r>
            <a:r>
              <a:rPr b="0" i="0" lang="es" sz="1200" u="none" cap="none" strike="noStrike">
                <a:solidFill>
                  <a:srgbClr val="D5CED9"/>
                </a:solidFill>
                <a:highlight>
                  <a:srgbClr val="23262E"/>
                </a:highlight>
                <a:latin typeface="Consolas"/>
                <a:ea typeface="Consolas"/>
                <a:cs typeface="Consolas"/>
                <a:sym typeface="Consolas"/>
              </a:rPr>
              <a:t>.lanzamiento </a:t>
            </a:r>
            <a:r>
              <a:rPr b="0" i="0" lang="es" sz="1200" u="none" cap="none" strike="noStrike">
                <a:solidFill>
                  <a:srgbClr val="EE5D43"/>
                </a:solidFill>
                <a:highlight>
                  <a:srgbClr val="23262E"/>
                </a:highlight>
                <a:latin typeface="Consolas"/>
                <a:ea typeface="Consolas"/>
                <a:cs typeface="Consolas"/>
                <a:sym typeface="Consolas"/>
              </a:rPr>
              <a:t>=</a:t>
            </a:r>
            <a:r>
              <a:rPr b="0" i="0" lang="es" sz="1200" u="none" cap="none" strike="noStrike">
                <a:solidFill>
                  <a:srgbClr val="D5CED9"/>
                </a:solidFill>
                <a:highlight>
                  <a:srgbClr val="23262E"/>
                </a:highlight>
                <a:latin typeface="Consolas"/>
                <a:ea typeface="Consolas"/>
                <a:cs typeface="Consolas"/>
                <a:sym typeface="Consolas"/>
              </a:rPr>
              <a:t> lanzamiento</a:t>
            </a:r>
            <a:endParaRPr b="0" i="0" sz="12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FFE66D"/>
                </a:solidFill>
                <a:highlight>
                  <a:srgbClr val="23262E"/>
                </a:highlight>
                <a:latin typeface="Consolas"/>
                <a:ea typeface="Consolas"/>
                <a:cs typeface="Consolas"/>
                <a:sym typeface="Consolas"/>
              </a:rPr>
              <a:t>print</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C74DED"/>
                </a:solidFill>
                <a:highlight>
                  <a:srgbClr val="23262E"/>
                </a:highlight>
                <a:latin typeface="Consolas"/>
                <a:ea typeface="Consolas"/>
                <a:cs typeface="Consolas"/>
                <a:sym typeface="Consolas"/>
              </a:rPr>
              <a:t>f</a:t>
            </a:r>
            <a:r>
              <a:rPr b="0" i="0" lang="es" sz="1200" u="none" cap="none" strike="noStrike">
                <a:solidFill>
                  <a:srgbClr val="96E072"/>
                </a:solidFill>
                <a:highlight>
                  <a:srgbClr val="23262E"/>
                </a:highlight>
                <a:latin typeface="Consolas"/>
                <a:ea typeface="Consolas"/>
                <a:cs typeface="Consolas"/>
                <a:sym typeface="Consolas"/>
              </a:rPr>
              <a:t>'Se ha creado la película: </a:t>
            </a:r>
            <a:r>
              <a:rPr b="0" i="0" lang="es" sz="1200" u="none" cap="none" strike="noStrike">
                <a:solidFill>
                  <a:srgbClr val="EE5D43"/>
                </a:solidFill>
                <a:highlight>
                  <a:srgbClr val="23262E"/>
                </a:highlight>
                <a:latin typeface="Consolas"/>
                <a:ea typeface="Consolas"/>
                <a:cs typeface="Consolas"/>
                <a:sym typeface="Consolas"/>
              </a:rPr>
              <a:t>{</a:t>
            </a:r>
            <a:r>
              <a:rPr b="0" i="0" lang="es" sz="1200" u="none" cap="none" strike="noStrike">
                <a:solidFill>
                  <a:srgbClr val="FF00AA"/>
                </a:solidFill>
                <a:highlight>
                  <a:srgbClr val="23262E"/>
                </a:highlight>
                <a:latin typeface="Consolas"/>
                <a:ea typeface="Consolas"/>
                <a:cs typeface="Consolas"/>
                <a:sym typeface="Consolas"/>
              </a:rPr>
              <a:t>self</a:t>
            </a:r>
            <a:r>
              <a:rPr b="0" i="0" lang="es" sz="1200" u="none" cap="none" strike="noStrike">
                <a:solidFill>
                  <a:srgbClr val="D5CED9"/>
                </a:solidFill>
                <a:highlight>
                  <a:srgbClr val="23262E"/>
                </a:highlight>
                <a:latin typeface="Consolas"/>
                <a:ea typeface="Consolas"/>
                <a:cs typeface="Consolas"/>
                <a:sym typeface="Consolas"/>
              </a:rPr>
              <a:t>.titulo</a:t>
            </a:r>
            <a:r>
              <a:rPr b="0" i="0" lang="es" sz="1200" u="none" cap="none" strike="noStrike">
                <a:solidFill>
                  <a:srgbClr val="EE5D43"/>
                </a:solidFill>
                <a:highlight>
                  <a:srgbClr val="23262E"/>
                </a:highlight>
                <a:latin typeface="Consolas"/>
                <a:ea typeface="Consolas"/>
                <a:cs typeface="Consolas"/>
                <a:sym typeface="Consolas"/>
              </a:rPr>
              <a:t>}</a:t>
            </a:r>
            <a:r>
              <a:rPr b="0" i="0" lang="es" sz="1200" u="none" cap="none" strike="noStrike">
                <a:solidFill>
                  <a:srgbClr val="96E072"/>
                </a:solidFill>
                <a:highlight>
                  <a:srgbClr val="23262E"/>
                </a:highlight>
                <a:latin typeface="Consolas"/>
                <a:ea typeface="Consolas"/>
                <a:cs typeface="Consolas"/>
                <a:sym typeface="Consolas"/>
              </a:rPr>
              <a:t>'</a:t>
            </a:r>
            <a:r>
              <a:rPr b="0" i="0" lang="es" sz="1200" u="none" cap="none" strike="noStrike">
                <a:solidFill>
                  <a:srgbClr val="D5CED9"/>
                </a:solidFill>
                <a:highlight>
                  <a:srgbClr val="23262E"/>
                </a:highlight>
                <a:latin typeface="Consolas"/>
                <a:ea typeface="Consolas"/>
                <a:cs typeface="Consolas"/>
                <a:sym typeface="Consolas"/>
              </a:rPr>
              <a:t>)</a:t>
            </a:r>
            <a:endParaRPr b="0" i="0" sz="12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t/>
            </a:r>
            <a:endParaRPr b="0" i="0" sz="12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C74DED"/>
                </a:solidFill>
                <a:highlight>
                  <a:srgbClr val="23262E"/>
                </a:highlight>
                <a:latin typeface="Consolas"/>
                <a:ea typeface="Consolas"/>
                <a:cs typeface="Consolas"/>
                <a:sym typeface="Consolas"/>
              </a:rPr>
              <a:t>def</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EE5D43"/>
                </a:solidFill>
                <a:highlight>
                  <a:srgbClr val="23262E"/>
                </a:highlight>
                <a:latin typeface="Consolas"/>
                <a:ea typeface="Consolas"/>
                <a:cs typeface="Consolas"/>
                <a:sym typeface="Consolas"/>
              </a:rPr>
              <a:t>__str__</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00E8C6"/>
                </a:solidFill>
                <a:highlight>
                  <a:srgbClr val="23262E"/>
                </a:highlight>
                <a:latin typeface="Consolas"/>
                <a:ea typeface="Consolas"/>
                <a:cs typeface="Consolas"/>
                <a:sym typeface="Consolas"/>
              </a:rPr>
              <a:t>self</a:t>
            </a:r>
            <a:r>
              <a:rPr b="0" i="0" lang="es" sz="1200" u="none" cap="none" strike="noStrike">
                <a:solidFill>
                  <a:srgbClr val="D5CED9"/>
                </a:solidFill>
                <a:highlight>
                  <a:srgbClr val="23262E"/>
                </a:highlight>
                <a:latin typeface="Consolas"/>
                <a:ea typeface="Consolas"/>
                <a:cs typeface="Consolas"/>
                <a:sym typeface="Consolas"/>
              </a:rPr>
              <a:t>):</a:t>
            </a:r>
            <a:endParaRPr b="0" i="0" sz="12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C74DED"/>
                </a:solidFill>
                <a:highlight>
                  <a:srgbClr val="23262E"/>
                </a:highlight>
                <a:latin typeface="Consolas"/>
                <a:ea typeface="Consolas"/>
                <a:cs typeface="Consolas"/>
                <a:sym typeface="Consolas"/>
              </a:rPr>
              <a:t>return</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C74DED"/>
                </a:solidFill>
                <a:highlight>
                  <a:srgbClr val="23262E"/>
                </a:highlight>
                <a:latin typeface="Consolas"/>
                <a:ea typeface="Consolas"/>
                <a:cs typeface="Consolas"/>
                <a:sym typeface="Consolas"/>
              </a:rPr>
              <a:t>f</a:t>
            </a:r>
            <a:r>
              <a:rPr b="0" i="0" lang="es" sz="1200" u="none" cap="none" strike="noStrike">
                <a:solidFill>
                  <a:srgbClr val="96E072"/>
                </a:solidFill>
                <a:highlight>
                  <a:srgbClr val="23262E"/>
                </a:highlight>
                <a:latin typeface="Consolas"/>
                <a:ea typeface="Consolas"/>
                <a:cs typeface="Consolas"/>
                <a:sym typeface="Consolas"/>
              </a:rPr>
              <a:t>'</a:t>
            </a:r>
            <a:r>
              <a:rPr b="0" i="0" lang="es" sz="1200" u="none" cap="none" strike="noStrike">
                <a:solidFill>
                  <a:srgbClr val="EE5D43"/>
                </a:solidFill>
                <a:highlight>
                  <a:srgbClr val="23262E"/>
                </a:highlight>
                <a:latin typeface="Consolas"/>
                <a:ea typeface="Consolas"/>
                <a:cs typeface="Consolas"/>
                <a:sym typeface="Consolas"/>
              </a:rPr>
              <a:t>{</a:t>
            </a:r>
            <a:r>
              <a:rPr b="0" i="0" lang="es" sz="1200" u="none" cap="none" strike="noStrike">
                <a:solidFill>
                  <a:srgbClr val="FF00AA"/>
                </a:solidFill>
                <a:highlight>
                  <a:srgbClr val="23262E"/>
                </a:highlight>
                <a:latin typeface="Consolas"/>
                <a:ea typeface="Consolas"/>
                <a:cs typeface="Consolas"/>
                <a:sym typeface="Consolas"/>
              </a:rPr>
              <a:t>self</a:t>
            </a:r>
            <a:r>
              <a:rPr b="0" i="0" lang="es" sz="1200" u="none" cap="none" strike="noStrike">
                <a:solidFill>
                  <a:srgbClr val="D5CED9"/>
                </a:solidFill>
                <a:highlight>
                  <a:srgbClr val="23262E"/>
                </a:highlight>
                <a:latin typeface="Consolas"/>
                <a:ea typeface="Consolas"/>
                <a:cs typeface="Consolas"/>
                <a:sym typeface="Consolas"/>
              </a:rPr>
              <a:t>.titulo</a:t>
            </a:r>
            <a:r>
              <a:rPr b="0" i="0" lang="es" sz="1200" u="none" cap="none" strike="noStrike">
                <a:solidFill>
                  <a:srgbClr val="EE5D43"/>
                </a:solidFill>
                <a:highlight>
                  <a:srgbClr val="23262E"/>
                </a:highlight>
                <a:latin typeface="Consolas"/>
                <a:ea typeface="Consolas"/>
                <a:cs typeface="Consolas"/>
                <a:sym typeface="Consolas"/>
              </a:rPr>
              <a:t>}</a:t>
            </a:r>
            <a:r>
              <a:rPr b="0" i="0" lang="es" sz="1200" u="none" cap="none" strike="noStrike">
                <a:solidFill>
                  <a:srgbClr val="96E072"/>
                </a:solidFill>
                <a:highlight>
                  <a:srgbClr val="23262E"/>
                </a:highlight>
                <a:latin typeface="Consolas"/>
                <a:ea typeface="Consolas"/>
                <a:cs typeface="Consolas"/>
                <a:sym typeface="Consolas"/>
              </a:rPr>
              <a:t> (</a:t>
            </a:r>
            <a:r>
              <a:rPr b="0" i="0" lang="es" sz="1200" u="none" cap="none" strike="noStrike">
                <a:solidFill>
                  <a:srgbClr val="EE5D43"/>
                </a:solidFill>
                <a:highlight>
                  <a:srgbClr val="23262E"/>
                </a:highlight>
                <a:latin typeface="Consolas"/>
                <a:ea typeface="Consolas"/>
                <a:cs typeface="Consolas"/>
                <a:sym typeface="Consolas"/>
              </a:rPr>
              <a:t>{</a:t>
            </a:r>
            <a:r>
              <a:rPr b="0" i="0" lang="es" sz="1200" u="none" cap="none" strike="noStrike">
                <a:solidFill>
                  <a:srgbClr val="FF00AA"/>
                </a:solidFill>
                <a:highlight>
                  <a:srgbClr val="23262E"/>
                </a:highlight>
                <a:latin typeface="Consolas"/>
                <a:ea typeface="Consolas"/>
                <a:cs typeface="Consolas"/>
                <a:sym typeface="Consolas"/>
              </a:rPr>
              <a:t>self</a:t>
            </a:r>
            <a:r>
              <a:rPr b="0" i="0" lang="es" sz="1200" u="none" cap="none" strike="noStrike">
                <a:solidFill>
                  <a:srgbClr val="D5CED9"/>
                </a:solidFill>
                <a:highlight>
                  <a:srgbClr val="23262E"/>
                </a:highlight>
                <a:latin typeface="Consolas"/>
                <a:ea typeface="Consolas"/>
                <a:cs typeface="Consolas"/>
                <a:sym typeface="Consolas"/>
              </a:rPr>
              <a:t>.lanzamiento</a:t>
            </a:r>
            <a:r>
              <a:rPr b="0" i="0" lang="es" sz="1200" u="none" cap="none" strike="noStrike">
                <a:solidFill>
                  <a:srgbClr val="EE5D43"/>
                </a:solidFill>
                <a:highlight>
                  <a:srgbClr val="23262E"/>
                </a:highlight>
                <a:latin typeface="Consolas"/>
                <a:ea typeface="Consolas"/>
                <a:cs typeface="Consolas"/>
                <a:sym typeface="Consolas"/>
              </a:rPr>
              <a:t>}</a:t>
            </a:r>
            <a:r>
              <a:rPr b="0" i="0" lang="es" sz="1200" u="none" cap="none" strike="noStrike">
                <a:solidFill>
                  <a:srgbClr val="96E072"/>
                </a:solidFill>
                <a:highlight>
                  <a:srgbClr val="23262E"/>
                </a:highlight>
                <a:latin typeface="Consolas"/>
                <a:ea typeface="Consolas"/>
                <a:cs typeface="Consolas"/>
                <a:sym typeface="Consolas"/>
              </a:rPr>
              <a:t>)'</a:t>
            </a:r>
            <a:endParaRPr b="0" i="0" sz="1200" u="none" cap="none" strike="noStrike">
              <a:solidFill>
                <a:srgbClr val="5F6167"/>
              </a:solidFill>
              <a:highlight>
                <a:srgbClr val="23262E"/>
              </a:highlight>
              <a:latin typeface="Consolas"/>
              <a:ea typeface="Consolas"/>
              <a:cs typeface="Consolas"/>
              <a:sym typeface="Consolas"/>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22"/>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40740"/>
              <a:buFont typeface="Arial"/>
              <a:buNone/>
            </a:pPr>
            <a:r>
              <a:rPr lang="es"/>
              <a:t>Composición | Clase Catalogo</a:t>
            </a:r>
            <a:endParaRPr/>
          </a:p>
        </p:txBody>
      </p:sp>
      <p:sp>
        <p:nvSpPr>
          <p:cNvPr id="386" name="Google Shape;386;p22"/>
          <p:cNvSpPr txBox="1"/>
          <p:nvPr/>
        </p:nvSpPr>
        <p:spPr>
          <a:xfrm>
            <a:off x="432150" y="1260250"/>
            <a:ext cx="8279700" cy="1036200"/>
          </a:xfrm>
          <a:prstGeom prst="rect">
            <a:avLst/>
          </a:prstGeom>
          <a:noFill/>
          <a:ln>
            <a:noFill/>
          </a:ln>
        </p:spPr>
        <p:txBody>
          <a:bodyPr anchorCtr="0" anchor="t" bIns="91425" lIns="0" spcFirstLastPara="1" rIns="0" wrap="square" tIns="91425">
            <a:normAutofit/>
          </a:bodyPr>
          <a:lstStyle/>
          <a:p>
            <a:pPr indent="0" lvl="0" marL="0" marR="0" rtl="0" algn="l">
              <a:lnSpc>
                <a:spcPct val="100000"/>
              </a:lnSpc>
              <a:spcBef>
                <a:spcPts val="0"/>
              </a:spcBef>
              <a:spcAft>
                <a:spcPts val="0"/>
              </a:spcAft>
              <a:buClr>
                <a:schemeClr val="dk1"/>
              </a:buClr>
              <a:buSzPts val="1100"/>
              <a:buFont typeface="Arial"/>
              <a:buNone/>
            </a:pPr>
            <a:r>
              <a:rPr b="0" i="0" lang="es" sz="1650" u="none" cap="none" strike="noStrike">
                <a:solidFill>
                  <a:schemeClr val="dk2"/>
                </a:solidFill>
                <a:latin typeface="Montserrat"/>
                <a:ea typeface="Montserrat"/>
                <a:cs typeface="Montserrat"/>
                <a:sym typeface="Montserrat"/>
              </a:rPr>
              <a:t>Definición de la clase </a:t>
            </a:r>
            <a:r>
              <a:rPr b="1" i="0" lang="es" sz="1650" u="none" cap="none" strike="noStrike">
                <a:solidFill>
                  <a:schemeClr val="dk2"/>
                </a:solidFill>
                <a:latin typeface="Montserrat"/>
                <a:ea typeface="Montserrat"/>
                <a:cs typeface="Montserrat"/>
                <a:sym typeface="Montserrat"/>
              </a:rPr>
              <a:t>Catalogo</a:t>
            </a:r>
            <a:r>
              <a:rPr b="0" i="0" lang="es" sz="1650" u="none" cap="none" strike="noStrike">
                <a:solidFill>
                  <a:schemeClr val="dk2"/>
                </a:solidFill>
                <a:latin typeface="Montserrat"/>
                <a:ea typeface="Montserrat"/>
                <a:cs typeface="Montserrat"/>
                <a:sym typeface="Montserrat"/>
              </a:rPr>
              <a:t>. En la composición se comporta como “</a:t>
            </a:r>
            <a:r>
              <a:rPr b="1" i="0" lang="es" sz="1650" u="none" cap="none" strike="noStrike">
                <a:solidFill>
                  <a:schemeClr val="dk2"/>
                </a:solidFill>
                <a:latin typeface="Montserrat"/>
                <a:ea typeface="Montserrat"/>
                <a:cs typeface="Montserrat"/>
                <a:sym typeface="Montserrat"/>
              </a:rPr>
              <a:t>clase que tiene</a:t>
            </a:r>
            <a:r>
              <a:rPr b="0" i="0" lang="es" sz="1650" u="none" cap="none" strike="noStrike">
                <a:solidFill>
                  <a:schemeClr val="dk2"/>
                </a:solidFill>
                <a:latin typeface="Montserrat"/>
                <a:ea typeface="Montserrat"/>
                <a:cs typeface="Montserrat"/>
                <a:sym typeface="Montserrat"/>
              </a:rPr>
              <a:t>”, ya uno de sus atributos de instancia es un objeto de la clase </a:t>
            </a:r>
            <a:r>
              <a:rPr b="1" i="0" lang="es" sz="1650" u="none" cap="none" strike="noStrike">
                <a:solidFill>
                  <a:schemeClr val="dk2"/>
                </a:solidFill>
                <a:latin typeface="Montserrat"/>
                <a:ea typeface="Montserrat"/>
                <a:cs typeface="Montserrat"/>
                <a:sym typeface="Montserrat"/>
              </a:rPr>
              <a:t>Pelicula</a:t>
            </a:r>
            <a:r>
              <a:rPr b="0" i="0" lang="es" sz="1650" u="none" cap="none" strike="noStrike">
                <a:solidFill>
                  <a:schemeClr val="dk2"/>
                </a:solidFill>
                <a:latin typeface="Montserrat"/>
                <a:ea typeface="Montserrat"/>
                <a:cs typeface="Montserrat"/>
                <a:sym typeface="Montserrat"/>
              </a:rPr>
              <a:t>.</a:t>
            </a:r>
            <a:endParaRPr b="0" i="0" sz="1682" u="none" cap="none" strike="noStrike">
              <a:solidFill>
                <a:srgbClr val="595959"/>
              </a:solidFill>
              <a:latin typeface="Montserrat"/>
              <a:ea typeface="Montserrat"/>
              <a:cs typeface="Montserrat"/>
              <a:sym typeface="Montserrat"/>
            </a:endParaRPr>
          </a:p>
        </p:txBody>
      </p:sp>
      <p:sp>
        <p:nvSpPr>
          <p:cNvPr id="387" name="Google Shape;387;p22"/>
          <p:cNvSpPr/>
          <p:nvPr/>
        </p:nvSpPr>
        <p:spPr>
          <a:xfrm>
            <a:off x="1758438" y="2122075"/>
            <a:ext cx="5627100" cy="228900"/>
          </a:xfrm>
          <a:prstGeom prst="rect">
            <a:avLst/>
          </a:prstGeom>
          <a:solidFill>
            <a:srgbClr val="FFE66D"/>
          </a:solidFill>
          <a:ln cap="flat" cmpd="sng" w="9525">
            <a:solidFill>
              <a:schemeClr val="dk2"/>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Clr>
                <a:schemeClr val="dk1"/>
              </a:buClr>
              <a:buSzPts val="1100"/>
              <a:buFont typeface="Arial"/>
              <a:buNone/>
            </a:pPr>
            <a:r>
              <a:rPr b="0" i="0" lang="es" sz="1400" u="none" cap="none" strike="noStrike">
                <a:solidFill>
                  <a:schemeClr val="dk2"/>
                </a:solidFill>
                <a:latin typeface="Montserrat"/>
                <a:ea typeface="Montserrat"/>
                <a:cs typeface="Montserrat"/>
                <a:sym typeface="Montserrat"/>
              </a:rPr>
              <a:t>Clase Catalogo</a:t>
            </a:r>
            <a:endParaRPr b="0" i="0" sz="1400" u="none" cap="none" strike="noStrike">
              <a:solidFill>
                <a:schemeClr val="dk2"/>
              </a:solidFill>
              <a:latin typeface="Montserrat"/>
              <a:ea typeface="Montserrat"/>
              <a:cs typeface="Montserrat"/>
              <a:sym typeface="Montserrat"/>
            </a:endParaRPr>
          </a:p>
        </p:txBody>
      </p:sp>
      <p:sp>
        <p:nvSpPr>
          <p:cNvPr id="388" name="Google Shape;388;p22"/>
          <p:cNvSpPr/>
          <p:nvPr/>
        </p:nvSpPr>
        <p:spPr>
          <a:xfrm>
            <a:off x="1758463" y="2350975"/>
            <a:ext cx="5627100" cy="2163000"/>
          </a:xfrm>
          <a:prstGeom prst="rect">
            <a:avLst/>
          </a:prstGeom>
          <a:solidFill>
            <a:srgbClr val="23262E"/>
          </a:solid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chemeClr val="dk1"/>
              </a:buClr>
              <a:buSzPts val="1100"/>
              <a:buFont typeface="Arial"/>
              <a:buNone/>
            </a:pPr>
            <a:r>
              <a:rPr b="0" i="0" lang="es" sz="1100" u="none" cap="none" strike="noStrike">
                <a:solidFill>
                  <a:srgbClr val="C74DED"/>
                </a:solidFill>
                <a:highlight>
                  <a:srgbClr val="23262E"/>
                </a:highlight>
                <a:latin typeface="Consolas"/>
                <a:ea typeface="Consolas"/>
                <a:cs typeface="Consolas"/>
                <a:sym typeface="Consolas"/>
              </a:rPr>
              <a:t>class</a:t>
            </a:r>
            <a:r>
              <a:rPr b="0" i="0" lang="es" sz="1100" u="none" cap="none" strike="noStrike">
                <a:solidFill>
                  <a:srgbClr val="D5CED9"/>
                </a:solidFill>
                <a:highlight>
                  <a:srgbClr val="23262E"/>
                </a:highlight>
                <a:latin typeface="Consolas"/>
                <a:ea typeface="Consolas"/>
                <a:cs typeface="Consolas"/>
                <a:sym typeface="Consolas"/>
              </a:rPr>
              <a:t> </a:t>
            </a:r>
            <a:r>
              <a:rPr b="0" i="0" lang="es" sz="1100" u="none" cap="none" strike="noStrike">
                <a:solidFill>
                  <a:srgbClr val="FFE66D"/>
                </a:solidFill>
                <a:highlight>
                  <a:srgbClr val="23262E"/>
                </a:highlight>
                <a:latin typeface="Consolas"/>
                <a:ea typeface="Consolas"/>
                <a:cs typeface="Consolas"/>
                <a:sym typeface="Consolas"/>
              </a:rPr>
              <a:t>Catalogo</a:t>
            </a:r>
            <a:r>
              <a:rPr b="0" i="0" lang="es" sz="1100" u="none" cap="none" strike="noStrike">
                <a:solidFill>
                  <a:srgbClr val="D5CED9"/>
                </a:solidFill>
                <a:highlight>
                  <a:srgbClr val="23262E"/>
                </a:highlight>
                <a:latin typeface="Consolas"/>
                <a:ea typeface="Consolas"/>
                <a:cs typeface="Consolas"/>
                <a:sym typeface="Consolas"/>
              </a:rPr>
              <a:t>:</a:t>
            </a:r>
            <a:endParaRPr b="0" i="0" sz="11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100" u="none" cap="none" strike="noStrike">
                <a:solidFill>
                  <a:srgbClr val="D5CED9"/>
                </a:solidFill>
                <a:highlight>
                  <a:srgbClr val="23262E"/>
                </a:highlight>
                <a:latin typeface="Consolas"/>
                <a:ea typeface="Consolas"/>
                <a:cs typeface="Consolas"/>
                <a:sym typeface="Consolas"/>
              </a:rPr>
              <a:t>   peliculas </a:t>
            </a:r>
            <a:r>
              <a:rPr b="0" i="0" lang="es" sz="1100" u="none" cap="none" strike="noStrike">
                <a:solidFill>
                  <a:srgbClr val="EE5D43"/>
                </a:solidFill>
                <a:highlight>
                  <a:srgbClr val="23262E"/>
                </a:highlight>
                <a:latin typeface="Consolas"/>
                <a:ea typeface="Consolas"/>
                <a:cs typeface="Consolas"/>
                <a:sym typeface="Consolas"/>
              </a:rPr>
              <a:t>=</a:t>
            </a:r>
            <a:r>
              <a:rPr b="0" i="0" lang="es" sz="1100" u="none" cap="none" strike="noStrike">
                <a:solidFill>
                  <a:srgbClr val="D5CED9"/>
                </a:solidFill>
                <a:highlight>
                  <a:srgbClr val="23262E"/>
                </a:highlight>
                <a:latin typeface="Consolas"/>
                <a:ea typeface="Consolas"/>
                <a:cs typeface="Consolas"/>
                <a:sym typeface="Consolas"/>
              </a:rPr>
              <a:t> [] </a:t>
            </a:r>
            <a:r>
              <a:rPr b="0" i="0" lang="es" sz="1100" u="none" cap="none" strike="noStrike">
                <a:solidFill>
                  <a:srgbClr val="5F6167"/>
                </a:solidFill>
                <a:highlight>
                  <a:srgbClr val="23262E"/>
                </a:highlight>
                <a:latin typeface="Consolas"/>
                <a:ea typeface="Consolas"/>
                <a:cs typeface="Consolas"/>
                <a:sym typeface="Consolas"/>
              </a:rPr>
              <a:t># Esta de objetos de la clase Pelicula</a:t>
            </a:r>
            <a:r>
              <a:rPr b="0" i="0" lang="es" sz="1100" u="none" cap="none" strike="noStrike">
                <a:solidFill>
                  <a:srgbClr val="D5CED9"/>
                </a:solidFill>
                <a:highlight>
                  <a:srgbClr val="23262E"/>
                </a:highlight>
                <a:latin typeface="Consolas"/>
                <a:ea typeface="Consolas"/>
                <a:cs typeface="Consolas"/>
                <a:sym typeface="Consolas"/>
              </a:rPr>
              <a:t>  </a:t>
            </a:r>
            <a:endParaRPr b="0" i="0" sz="11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100" u="none" cap="none" strike="noStrike">
                <a:solidFill>
                  <a:srgbClr val="D5CED9"/>
                </a:solidFill>
                <a:highlight>
                  <a:srgbClr val="23262E"/>
                </a:highlight>
                <a:latin typeface="Consolas"/>
                <a:ea typeface="Consolas"/>
                <a:cs typeface="Consolas"/>
                <a:sym typeface="Consolas"/>
              </a:rPr>
              <a:t>   </a:t>
            </a:r>
            <a:r>
              <a:rPr b="0" i="0" lang="es" sz="1100" u="none" cap="none" strike="noStrike">
                <a:solidFill>
                  <a:srgbClr val="5F6167"/>
                </a:solidFill>
                <a:highlight>
                  <a:srgbClr val="23262E"/>
                </a:highlight>
                <a:latin typeface="Consolas"/>
                <a:ea typeface="Consolas"/>
                <a:cs typeface="Consolas"/>
                <a:sym typeface="Consolas"/>
              </a:rPr>
              <a:t># Constructor de clase</a:t>
            </a:r>
            <a:endParaRPr b="0" i="0" sz="1100" u="none" cap="none" strike="noStrike">
              <a:solidFill>
                <a:srgbClr val="5F6167"/>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100" u="none" cap="none" strike="noStrike">
                <a:solidFill>
                  <a:srgbClr val="D5CED9"/>
                </a:solidFill>
                <a:highlight>
                  <a:srgbClr val="23262E"/>
                </a:highlight>
                <a:latin typeface="Consolas"/>
                <a:ea typeface="Consolas"/>
                <a:cs typeface="Consolas"/>
                <a:sym typeface="Consolas"/>
              </a:rPr>
              <a:t>   </a:t>
            </a:r>
            <a:r>
              <a:rPr b="0" i="0" lang="es" sz="1100" u="none" cap="none" strike="noStrike">
                <a:solidFill>
                  <a:srgbClr val="C74DED"/>
                </a:solidFill>
                <a:highlight>
                  <a:srgbClr val="23262E"/>
                </a:highlight>
                <a:latin typeface="Consolas"/>
                <a:ea typeface="Consolas"/>
                <a:cs typeface="Consolas"/>
                <a:sym typeface="Consolas"/>
              </a:rPr>
              <a:t>def</a:t>
            </a:r>
            <a:r>
              <a:rPr b="0" i="0" lang="es" sz="1100" u="none" cap="none" strike="noStrike">
                <a:solidFill>
                  <a:srgbClr val="D5CED9"/>
                </a:solidFill>
                <a:highlight>
                  <a:srgbClr val="23262E"/>
                </a:highlight>
                <a:latin typeface="Consolas"/>
                <a:ea typeface="Consolas"/>
                <a:cs typeface="Consolas"/>
                <a:sym typeface="Consolas"/>
              </a:rPr>
              <a:t> </a:t>
            </a:r>
            <a:r>
              <a:rPr b="0" i="0" lang="es" sz="1100" u="none" cap="none" strike="noStrike">
                <a:solidFill>
                  <a:srgbClr val="EE5D43"/>
                </a:solidFill>
                <a:highlight>
                  <a:srgbClr val="23262E"/>
                </a:highlight>
                <a:latin typeface="Consolas"/>
                <a:ea typeface="Consolas"/>
                <a:cs typeface="Consolas"/>
                <a:sym typeface="Consolas"/>
              </a:rPr>
              <a:t>__init__</a:t>
            </a:r>
            <a:r>
              <a:rPr b="0" i="0" lang="es" sz="1100" u="none" cap="none" strike="noStrike">
                <a:solidFill>
                  <a:srgbClr val="D5CED9"/>
                </a:solidFill>
                <a:highlight>
                  <a:srgbClr val="23262E"/>
                </a:highlight>
                <a:latin typeface="Consolas"/>
                <a:ea typeface="Consolas"/>
                <a:cs typeface="Consolas"/>
                <a:sym typeface="Consolas"/>
              </a:rPr>
              <a:t>(</a:t>
            </a:r>
            <a:r>
              <a:rPr b="0" i="0" lang="es" sz="1100" u="none" cap="none" strike="noStrike">
                <a:solidFill>
                  <a:srgbClr val="00E8C6"/>
                </a:solidFill>
                <a:highlight>
                  <a:srgbClr val="23262E"/>
                </a:highlight>
                <a:latin typeface="Consolas"/>
                <a:ea typeface="Consolas"/>
                <a:cs typeface="Consolas"/>
                <a:sym typeface="Consolas"/>
              </a:rPr>
              <a:t>self</a:t>
            </a:r>
            <a:r>
              <a:rPr b="0" i="0" lang="es" sz="1100" u="none" cap="none" strike="noStrike">
                <a:solidFill>
                  <a:srgbClr val="D5CED9"/>
                </a:solidFill>
                <a:highlight>
                  <a:srgbClr val="23262E"/>
                </a:highlight>
                <a:latin typeface="Consolas"/>
                <a:ea typeface="Consolas"/>
                <a:cs typeface="Consolas"/>
                <a:sym typeface="Consolas"/>
              </a:rPr>
              <a:t>, </a:t>
            </a:r>
            <a:r>
              <a:rPr b="0" i="0" lang="es" sz="1100" u="none" cap="none" strike="noStrike">
                <a:solidFill>
                  <a:srgbClr val="00E8C6"/>
                </a:solidFill>
                <a:highlight>
                  <a:srgbClr val="23262E"/>
                </a:highlight>
                <a:latin typeface="Consolas"/>
                <a:ea typeface="Consolas"/>
                <a:cs typeface="Consolas"/>
                <a:sym typeface="Consolas"/>
              </a:rPr>
              <a:t>peliculas</a:t>
            </a:r>
            <a:r>
              <a:rPr b="0" i="0" lang="es" sz="1100" u="none" cap="none" strike="noStrike">
                <a:solidFill>
                  <a:srgbClr val="EE5D43"/>
                </a:solidFill>
                <a:highlight>
                  <a:srgbClr val="23262E"/>
                </a:highlight>
                <a:latin typeface="Consolas"/>
                <a:ea typeface="Consolas"/>
                <a:cs typeface="Consolas"/>
                <a:sym typeface="Consolas"/>
              </a:rPr>
              <a:t>=</a:t>
            </a:r>
            <a:r>
              <a:rPr b="0" i="0" lang="es" sz="1100" u="none" cap="none" strike="noStrike">
                <a:solidFill>
                  <a:srgbClr val="D5CED9"/>
                </a:solidFill>
                <a:highlight>
                  <a:srgbClr val="23262E"/>
                </a:highlight>
                <a:latin typeface="Consolas"/>
                <a:ea typeface="Consolas"/>
                <a:cs typeface="Consolas"/>
                <a:sym typeface="Consolas"/>
              </a:rPr>
              <a:t>[]):</a:t>
            </a:r>
            <a:endParaRPr b="0" i="0" sz="11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100" u="none" cap="none" strike="noStrike">
                <a:solidFill>
                  <a:srgbClr val="D5CED9"/>
                </a:solidFill>
                <a:highlight>
                  <a:srgbClr val="23262E"/>
                </a:highlight>
                <a:latin typeface="Consolas"/>
                <a:ea typeface="Consolas"/>
                <a:cs typeface="Consolas"/>
                <a:sym typeface="Consolas"/>
              </a:rPr>
              <a:t>       Catalogo.peliculas </a:t>
            </a:r>
            <a:r>
              <a:rPr b="0" i="0" lang="es" sz="1100" u="none" cap="none" strike="noStrike">
                <a:solidFill>
                  <a:srgbClr val="EE5D43"/>
                </a:solidFill>
                <a:highlight>
                  <a:srgbClr val="23262E"/>
                </a:highlight>
                <a:latin typeface="Consolas"/>
                <a:ea typeface="Consolas"/>
                <a:cs typeface="Consolas"/>
                <a:sym typeface="Consolas"/>
              </a:rPr>
              <a:t>=</a:t>
            </a:r>
            <a:r>
              <a:rPr b="0" i="0" lang="es" sz="1100" u="none" cap="none" strike="noStrike">
                <a:solidFill>
                  <a:srgbClr val="D5CED9"/>
                </a:solidFill>
                <a:highlight>
                  <a:srgbClr val="23262E"/>
                </a:highlight>
                <a:latin typeface="Consolas"/>
                <a:ea typeface="Consolas"/>
                <a:cs typeface="Consolas"/>
                <a:sym typeface="Consolas"/>
              </a:rPr>
              <a:t> peliculas</a:t>
            </a:r>
            <a:endParaRPr b="0" i="0" sz="11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t/>
            </a:r>
            <a:endParaRPr b="0" i="0" sz="11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100" u="none" cap="none" strike="noStrike">
                <a:solidFill>
                  <a:srgbClr val="D5CED9"/>
                </a:solidFill>
                <a:highlight>
                  <a:srgbClr val="23262E"/>
                </a:highlight>
                <a:latin typeface="Consolas"/>
                <a:ea typeface="Consolas"/>
                <a:cs typeface="Consolas"/>
                <a:sym typeface="Consolas"/>
              </a:rPr>
              <a:t>   </a:t>
            </a:r>
            <a:r>
              <a:rPr b="0" i="0" lang="es" sz="1100" u="none" cap="none" strike="noStrike">
                <a:solidFill>
                  <a:srgbClr val="C74DED"/>
                </a:solidFill>
                <a:highlight>
                  <a:srgbClr val="23262E"/>
                </a:highlight>
                <a:latin typeface="Consolas"/>
                <a:ea typeface="Consolas"/>
                <a:cs typeface="Consolas"/>
                <a:sym typeface="Consolas"/>
              </a:rPr>
              <a:t>def</a:t>
            </a:r>
            <a:r>
              <a:rPr b="0" i="0" lang="es" sz="1100" u="none" cap="none" strike="noStrike">
                <a:solidFill>
                  <a:srgbClr val="D5CED9"/>
                </a:solidFill>
                <a:highlight>
                  <a:srgbClr val="23262E"/>
                </a:highlight>
                <a:latin typeface="Consolas"/>
                <a:ea typeface="Consolas"/>
                <a:cs typeface="Consolas"/>
                <a:sym typeface="Consolas"/>
              </a:rPr>
              <a:t> </a:t>
            </a:r>
            <a:r>
              <a:rPr b="0" i="0" lang="es" sz="1100" u="none" cap="none" strike="noStrike">
                <a:solidFill>
                  <a:srgbClr val="FFE66D"/>
                </a:solidFill>
                <a:highlight>
                  <a:srgbClr val="23262E"/>
                </a:highlight>
                <a:latin typeface="Consolas"/>
                <a:ea typeface="Consolas"/>
                <a:cs typeface="Consolas"/>
                <a:sym typeface="Consolas"/>
              </a:rPr>
              <a:t>agregar</a:t>
            </a:r>
            <a:r>
              <a:rPr b="0" i="0" lang="es" sz="1100" u="none" cap="none" strike="noStrike">
                <a:solidFill>
                  <a:srgbClr val="D5CED9"/>
                </a:solidFill>
                <a:highlight>
                  <a:srgbClr val="23262E"/>
                </a:highlight>
                <a:latin typeface="Consolas"/>
                <a:ea typeface="Consolas"/>
                <a:cs typeface="Consolas"/>
                <a:sym typeface="Consolas"/>
              </a:rPr>
              <a:t>(</a:t>
            </a:r>
            <a:r>
              <a:rPr b="0" i="0" lang="es" sz="1100" u="none" cap="none" strike="noStrike">
                <a:solidFill>
                  <a:srgbClr val="00E8C6"/>
                </a:solidFill>
                <a:highlight>
                  <a:srgbClr val="23262E"/>
                </a:highlight>
                <a:latin typeface="Consolas"/>
                <a:ea typeface="Consolas"/>
                <a:cs typeface="Consolas"/>
                <a:sym typeface="Consolas"/>
              </a:rPr>
              <a:t>self</a:t>
            </a:r>
            <a:r>
              <a:rPr b="0" i="0" lang="es" sz="1100" u="none" cap="none" strike="noStrike">
                <a:solidFill>
                  <a:srgbClr val="D5CED9"/>
                </a:solidFill>
                <a:highlight>
                  <a:srgbClr val="23262E"/>
                </a:highlight>
                <a:latin typeface="Consolas"/>
                <a:ea typeface="Consolas"/>
                <a:cs typeface="Consolas"/>
                <a:sym typeface="Consolas"/>
              </a:rPr>
              <a:t>, </a:t>
            </a:r>
            <a:r>
              <a:rPr b="0" i="0" lang="es" sz="1100" u="none" cap="none" strike="noStrike">
                <a:solidFill>
                  <a:srgbClr val="00E8C6"/>
                </a:solidFill>
                <a:highlight>
                  <a:srgbClr val="23262E"/>
                </a:highlight>
                <a:latin typeface="Consolas"/>
                <a:ea typeface="Consolas"/>
                <a:cs typeface="Consolas"/>
                <a:sym typeface="Consolas"/>
              </a:rPr>
              <a:t>p</a:t>
            </a:r>
            <a:r>
              <a:rPr b="0" i="0" lang="es" sz="1100" u="none" cap="none" strike="noStrike">
                <a:solidFill>
                  <a:srgbClr val="D5CED9"/>
                </a:solidFill>
                <a:highlight>
                  <a:srgbClr val="23262E"/>
                </a:highlight>
                <a:latin typeface="Consolas"/>
                <a:ea typeface="Consolas"/>
                <a:cs typeface="Consolas"/>
                <a:sym typeface="Consolas"/>
              </a:rPr>
              <a:t>): </a:t>
            </a:r>
            <a:r>
              <a:rPr b="0" i="0" lang="es" sz="1100" u="none" cap="none" strike="noStrike">
                <a:solidFill>
                  <a:srgbClr val="5F6167"/>
                </a:solidFill>
                <a:highlight>
                  <a:srgbClr val="23262E"/>
                </a:highlight>
                <a:latin typeface="Consolas"/>
                <a:ea typeface="Consolas"/>
                <a:cs typeface="Consolas"/>
                <a:sym typeface="Consolas"/>
              </a:rPr>
              <a:t># p es un objeto Pelicula</a:t>
            </a:r>
            <a:endParaRPr b="0" i="0" sz="1100" u="none" cap="none" strike="noStrike">
              <a:solidFill>
                <a:srgbClr val="5F6167"/>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100" u="none" cap="none" strike="noStrike">
                <a:solidFill>
                  <a:srgbClr val="D5CED9"/>
                </a:solidFill>
                <a:highlight>
                  <a:srgbClr val="23262E"/>
                </a:highlight>
                <a:latin typeface="Consolas"/>
                <a:ea typeface="Consolas"/>
                <a:cs typeface="Consolas"/>
                <a:sym typeface="Consolas"/>
              </a:rPr>
              <a:t>       Catalogo.peliculas.</a:t>
            </a:r>
            <a:r>
              <a:rPr b="0" i="0" lang="es" sz="1100" u="none" cap="none" strike="noStrike">
                <a:solidFill>
                  <a:srgbClr val="FFE66D"/>
                </a:solidFill>
                <a:highlight>
                  <a:srgbClr val="23262E"/>
                </a:highlight>
                <a:latin typeface="Consolas"/>
                <a:ea typeface="Consolas"/>
                <a:cs typeface="Consolas"/>
                <a:sym typeface="Consolas"/>
              </a:rPr>
              <a:t>append</a:t>
            </a:r>
            <a:r>
              <a:rPr b="0" i="0" lang="es" sz="1100" u="none" cap="none" strike="noStrike">
                <a:solidFill>
                  <a:srgbClr val="D5CED9"/>
                </a:solidFill>
                <a:highlight>
                  <a:srgbClr val="23262E"/>
                </a:highlight>
                <a:latin typeface="Consolas"/>
                <a:ea typeface="Consolas"/>
                <a:cs typeface="Consolas"/>
                <a:sym typeface="Consolas"/>
              </a:rPr>
              <a:t>(p)</a:t>
            </a:r>
            <a:endParaRPr b="0" i="0" sz="11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t/>
            </a:r>
            <a:endParaRPr b="0" i="0" sz="11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100" u="none" cap="none" strike="noStrike">
                <a:solidFill>
                  <a:srgbClr val="D5CED9"/>
                </a:solidFill>
                <a:highlight>
                  <a:srgbClr val="23262E"/>
                </a:highlight>
                <a:latin typeface="Consolas"/>
                <a:ea typeface="Consolas"/>
                <a:cs typeface="Consolas"/>
                <a:sym typeface="Consolas"/>
              </a:rPr>
              <a:t>   </a:t>
            </a:r>
            <a:r>
              <a:rPr b="0" i="0" lang="es" sz="1100" u="none" cap="none" strike="noStrike">
                <a:solidFill>
                  <a:srgbClr val="C74DED"/>
                </a:solidFill>
                <a:highlight>
                  <a:srgbClr val="23262E"/>
                </a:highlight>
                <a:latin typeface="Consolas"/>
                <a:ea typeface="Consolas"/>
                <a:cs typeface="Consolas"/>
                <a:sym typeface="Consolas"/>
              </a:rPr>
              <a:t>def</a:t>
            </a:r>
            <a:r>
              <a:rPr b="0" i="0" lang="es" sz="1100" u="none" cap="none" strike="noStrike">
                <a:solidFill>
                  <a:srgbClr val="D5CED9"/>
                </a:solidFill>
                <a:highlight>
                  <a:srgbClr val="23262E"/>
                </a:highlight>
                <a:latin typeface="Consolas"/>
                <a:ea typeface="Consolas"/>
                <a:cs typeface="Consolas"/>
                <a:sym typeface="Consolas"/>
              </a:rPr>
              <a:t> </a:t>
            </a:r>
            <a:r>
              <a:rPr b="0" i="0" lang="es" sz="1100" u="none" cap="none" strike="noStrike">
                <a:solidFill>
                  <a:srgbClr val="FFE66D"/>
                </a:solidFill>
                <a:highlight>
                  <a:srgbClr val="23262E"/>
                </a:highlight>
                <a:latin typeface="Consolas"/>
                <a:ea typeface="Consolas"/>
                <a:cs typeface="Consolas"/>
                <a:sym typeface="Consolas"/>
              </a:rPr>
              <a:t>mostrar</a:t>
            </a:r>
            <a:r>
              <a:rPr b="0" i="0" lang="es" sz="1100" u="none" cap="none" strike="noStrike">
                <a:solidFill>
                  <a:srgbClr val="D5CED9"/>
                </a:solidFill>
                <a:highlight>
                  <a:srgbClr val="23262E"/>
                </a:highlight>
                <a:latin typeface="Consolas"/>
                <a:ea typeface="Consolas"/>
                <a:cs typeface="Consolas"/>
                <a:sym typeface="Consolas"/>
              </a:rPr>
              <a:t>(</a:t>
            </a:r>
            <a:r>
              <a:rPr b="0" i="0" lang="es" sz="1100" u="none" cap="none" strike="noStrike">
                <a:solidFill>
                  <a:srgbClr val="00E8C6"/>
                </a:solidFill>
                <a:highlight>
                  <a:srgbClr val="23262E"/>
                </a:highlight>
                <a:latin typeface="Consolas"/>
                <a:ea typeface="Consolas"/>
                <a:cs typeface="Consolas"/>
                <a:sym typeface="Consolas"/>
              </a:rPr>
              <a:t>self</a:t>
            </a:r>
            <a:r>
              <a:rPr b="0" i="0" lang="es" sz="1100" u="none" cap="none" strike="noStrike">
                <a:solidFill>
                  <a:srgbClr val="D5CED9"/>
                </a:solidFill>
                <a:highlight>
                  <a:srgbClr val="23262E"/>
                </a:highlight>
                <a:latin typeface="Consolas"/>
                <a:ea typeface="Consolas"/>
                <a:cs typeface="Consolas"/>
                <a:sym typeface="Consolas"/>
              </a:rPr>
              <a:t>):</a:t>
            </a:r>
            <a:endParaRPr b="0" i="0" sz="11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100" u="none" cap="none" strike="noStrike">
                <a:solidFill>
                  <a:srgbClr val="D5CED9"/>
                </a:solidFill>
                <a:highlight>
                  <a:srgbClr val="23262E"/>
                </a:highlight>
                <a:latin typeface="Consolas"/>
                <a:ea typeface="Consolas"/>
                <a:cs typeface="Consolas"/>
                <a:sym typeface="Consolas"/>
              </a:rPr>
              <a:t>       </a:t>
            </a:r>
            <a:r>
              <a:rPr b="0" i="0" lang="es" sz="1100" u="none" cap="none" strike="noStrike">
                <a:solidFill>
                  <a:srgbClr val="C74DED"/>
                </a:solidFill>
                <a:highlight>
                  <a:srgbClr val="23262E"/>
                </a:highlight>
                <a:latin typeface="Consolas"/>
                <a:ea typeface="Consolas"/>
                <a:cs typeface="Consolas"/>
                <a:sym typeface="Consolas"/>
              </a:rPr>
              <a:t>for</a:t>
            </a:r>
            <a:r>
              <a:rPr b="0" i="0" lang="es" sz="1100" u="none" cap="none" strike="noStrike">
                <a:solidFill>
                  <a:srgbClr val="D5CED9"/>
                </a:solidFill>
                <a:highlight>
                  <a:srgbClr val="23262E"/>
                </a:highlight>
                <a:latin typeface="Consolas"/>
                <a:ea typeface="Consolas"/>
                <a:cs typeface="Consolas"/>
                <a:sym typeface="Consolas"/>
              </a:rPr>
              <a:t> p </a:t>
            </a:r>
            <a:r>
              <a:rPr b="0" i="0" lang="es" sz="1100" u="none" cap="none" strike="noStrike">
                <a:solidFill>
                  <a:srgbClr val="C74DED"/>
                </a:solidFill>
                <a:highlight>
                  <a:srgbClr val="23262E"/>
                </a:highlight>
                <a:latin typeface="Consolas"/>
                <a:ea typeface="Consolas"/>
                <a:cs typeface="Consolas"/>
                <a:sym typeface="Consolas"/>
              </a:rPr>
              <a:t>in</a:t>
            </a:r>
            <a:r>
              <a:rPr b="0" i="0" lang="es" sz="1100" u="none" cap="none" strike="noStrike">
                <a:solidFill>
                  <a:srgbClr val="D5CED9"/>
                </a:solidFill>
                <a:highlight>
                  <a:srgbClr val="23262E"/>
                </a:highlight>
                <a:latin typeface="Consolas"/>
                <a:ea typeface="Consolas"/>
                <a:cs typeface="Consolas"/>
                <a:sym typeface="Consolas"/>
              </a:rPr>
              <a:t> Catalogo.peliculas:</a:t>
            </a:r>
            <a:endParaRPr b="0" i="0" sz="11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100" u="none" cap="none" strike="noStrike">
                <a:solidFill>
                  <a:srgbClr val="D5CED9"/>
                </a:solidFill>
                <a:highlight>
                  <a:srgbClr val="23262E"/>
                </a:highlight>
                <a:latin typeface="Consolas"/>
                <a:ea typeface="Consolas"/>
                <a:cs typeface="Consolas"/>
                <a:sym typeface="Consolas"/>
              </a:rPr>
              <a:t>           </a:t>
            </a:r>
            <a:r>
              <a:rPr b="0" i="0" lang="es" sz="1100" u="none" cap="none" strike="noStrike">
                <a:solidFill>
                  <a:srgbClr val="FFE66D"/>
                </a:solidFill>
                <a:highlight>
                  <a:srgbClr val="23262E"/>
                </a:highlight>
                <a:latin typeface="Consolas"/>
                <a:ea typeface="Consolas"/>
                <a:cs typeface="Consolas"/>
                <a:sym typeface="Consolas"/>
              </a:rPr>
              <a:t>print</a:t>
            </a:r>
            <a:r>
              <a:rPr b="0" i="0" lang="es" sz="1100" u="none" cap="none" strike="noStrike">
                <a:solidFill>
                  <a:srgbClr val="D5CED9"/>
                </a:solidFill>
                <a:highlight>
                  <a:srgbClr val="23262E"/>
                </a:highlight>
                <a:latin typeface="Consolas"/>
                <a:ea typeface="Consolas"/>
                <a:cs typeface="Consolas"/>
                <a:sym typeface="Consolas"/>
              </a:rPr>
              <a:t>(p) </a:t>
            </a:r>
            <a:r>
              <a:rPr b="0" i="0" lang="es" sz="1100" u="none" cap="none" strike="noStrike">
                <a:solidFill>
                  <a:srgbClr val="5F6167"/>
                </a:solidFill>
                <a:highlight>
                  <a:srgbClr val="23262E"/>
                </a:highlight>
                <a:latin typeface="Consolas"/>
                <a:ea typeface="Consolas"/>
                <a:cs typeface="Consolas"/>
                <a:sym typeface="Consolas"/>
              </a:rPr>
              <a:t># Print toma por defecto str(p)</a:t>
            </a:r>
            <a:endParaRPr b="0" i="0" sz="1100" u="none" cap="none" strike="noStrike">
              <a:solidFill>
                <a:srgbClr val="5F6167"/>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t/>
            </a:r>
            <a:endParaRPr b="0" i="0" sz="1100" u="none" cap="none" strike="noStrike">
              <a:solidFill>
                <a:srgbClr val="C74DED"/>
              </a:solidFill>
              <a:highlight>
                <a:srgbClr val="23262E"/>
              </a:highlight>
              <a:latin typeface="Consolas"/>
              <a:ea typeface="Consolas"/>
              <a:cs typeface="Consolas"/>
              <a:sym typeface="Consolas"/>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23"/>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40740"/>
              <a:buFont typeface="Arial"/>
              <a:buNone/>
            </a:pPr>
            <a:r>
              <a:rPr lang="es"/>
              <a:t>Composición | Programa principal</a:t>
            </a:r>
            <a:endParaRPr/>
          </a:p>
        </p:txBody>
      </p:sp>
      <p:sp>
        <p:nvSpPr>
          <p:cNvPr id="394" name="Google Shape;394;p23"/>
          <p:cNvSpPr txBox="1"/>
          <p:nvPr/>
        </p:nvSpPr>
        <p:spPr>
          <a:xfrm>
            <a:off x="432150" y="1260250"/>
            <a:ext cx="8279700" cy="1036200"/>
          </a:xfrm>
          <a:prstGeom prst="rect">
            <a:avLst/>
          </a:prstGeom>
          <a:noFill/>
          <a:ln>
            <a:noFill/>
          </a:ln>
        </p:spPr>
        <p:txBody>
          <a:bodyPr anchorCtr="0" anchor="t" bIns="91425" lIns="0" spcFirstLastPara="1" rIns="0" wrap="square" tIns="91425">
            <a:normAutofit/>
          </a:bodyPr>
          <a:lstStyle/>
          <a:p>
            <a:pPr indent="0" lvl="0" marL="0" marR="0" rtl="0" algn="l">
              <a:lnSpc>
                <a:spcPct val="100000"/>
              </a:lnSpc>
              <a:spcBef>
                <a:spcPts val="0"/>
              </a:spcBef>
              <a:spcAft>
                <a:spcPts val="0"/>
              </a:spcAft>
              <a:buClr>
                <a:schemeClr val="dk1"/>
              </a:buClr>
              <a:buSzPts val="1100"/>
              <a:buFont typeface="Arial"/>
              <a:buNone/>
            </a:pPr>
            <a:r>
              <a:rPr b="0" i="0" lang="es" sz="1650" u="none" cap="none" strike="noStrike">
                <a:solidFill>
                  <a:schemeClr val="dk2"/>
                </a:solidFill>
                <a:latin typeface="Montserrat"/>
                <a:ea typeface="Montserrat"/>
                <a:cs typeface="Montserrat"/>
                <a:sym typeface="Montserrat"/>
              </a:rPr>
              <a:t>Definición de la clase </a:t>
            </a:r>
            <a:r>
              <a:rPr b="1" i="0" lang="es" sz="1650" u="none" cap="none" strike="noStrike">
                <a:solidFill>
                  <a:schemeClr val="dk2"/>
                </a:solidFill>
                <a:latin typeface="Montserrat"/>
                <a:ea typeface="Montserrat"/>
                <a:cs typeface="Montserrat"/>
                <a:sym typeface="Montserrat"/>
              </a:rPr>
              <a:t>Catalogo</a:t>
            </a:r>
            <a:r>
              <a:rPr b="0" i="0" lang="es" sz="1650" u="none" cap="none" strike="noStrike">
                <a:solidFill>
                  <a:schemeClr val="dk2"/>
                </a:solidFill>
                <a:latin typeface="Montserrat"/>
                <a:ea typeface="Montserrat"/>
                <a:cs typeface="Montserrat"/>
                <a:sym typeface="Montserrat"/>
              </a:rPr>
              <a:t>. En la composición se comporta como “</a:t>
            </a:r>
            <a:r>
              <a:rPr b="1" i="0" lang="es" sz="1650" u="none" cap="none" strike="noStrike">
                <a:solidFill>
                  <a:schemeClr val="dk2"/>
                </a:solidFill>
                <a:latin typeface="Montserrat"/>
                <a:ea typeface="Montserrat"/>
                <a:cs typeface="Montserrat"/>
                <a:sym typeface="Montserrat"/>
              </a:rPr>
              <a:t>clase que tiene</a:t>
            </a:r>
            <a:r>
              <a:rPr b="0" i="0" lang="es" sz="1650" u="none" cap="none" strike="noStrike">
                <a:solidFill>
                  <a:schemeClr val="dk2"/>
                </a:solidFill>
                <a:latin typeface="Montserrat"/>
                <a:ea typeface="Montserrat"/>
                <a:cs typeface="Montserrat"/>
                <a:sym typeface="Montserrat"/>
              </a:rPr>
              <a:t>”, ya uno de sus atributos de instancia es un objeto de la clase </a:t>
            </a:r>
            <a:r>
              <a:rPr b="1" i="0" lang="es" sz="1650" u="none" cap="none" strike="noStrike">
                <a:solidFill>
                  <a:schemeClr val="dk2"/>
                </a:solidFill>
                <a:latin typeface="Montserrat"/>
                <a:ea typeface="Montserrat"/>
                <a:cs typeface="Montserrat"/>
                <a:sym typeface="Montserrat"/>
              </a:rPr>
              <a:t>Pelicula</a:t>
            </a:r>
            <a:r>
              <a:rPr b="0" i="0" lang="es" sz="1650" u="none" cap="none" strike="noStrike">
                <a:solidFill>
                  <a:schemeClr val="dk2"/>
                </a:solidFill>
                <a:latin typeface="Montserrat"/>
                <a:ea typeface="Montserrat"/>
                <a:cs typeface="Montserrat"/>
                <a:sym typeface="Montserrat"/>
              </a:rPr>
              <a:t>.</a:t>
            </a:r>
            <a:endParaRPr b="0" i="0" sz="1682" u="none" cap="none" strike="noStrike">
              <a:solidFill>
                <a:srgbClr val="595959"/>
              </a:solidFill>
              <a:latin typeface="Montserrat"/>
              <a:ea typeface="Montserrat"/>
              <a:cs typeface="Montserrat"/>
              <a:sym typeface="Montserrat"/>
            </a:endParaRPr>
          </a:p>
        </p:txBody>
      </p:sp>
      <p:sp>
        <p:nvSpPr>
          <p:cNvPr id="395" name="Google Shape;395;p23"/>
          <p:cNvSpPr/>
          <p:nvPr/>
        </p:nvSpPr>
        <p:spPr>
          <a:xfrm>
            <a:off x="432023" y="2222225"/>
            <a:ext cx="4694100" cy="228900"/>
          </a:xfrm>
          <a:prstGeom prst="rect">
            <a:avLst/>
          </a:prstGeom>
          <a:solidFill>
            <a:srgbClr val="FFE66D"/>
          </a:solidFill>
          <a:ln cap="flat" cmpd="sng" w="9525">
            <a:solidFill>
              <a:schemeClr val="dk2"/>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Clr>
                <a:schemeClr val="dk1"/>
              </a:buClr>
              <a:buSzPts val="1100"/>
              <a:buFont typeface="Arial"/>
              <a:buNone/>
            </a:pPr>
            <a:r>
              <a:rPr b="0" i="0" lang="es" sz="1400" u="none" cap="none" strike="noStrike">
                <a:solidFill>
                  <a:schemeClr val="dk2"/>
                </a:solidFill>
                <a:latin typeface="Montserrat"/>
                <a:ea typeface="Montserrat"/>
                <a:cs typeface="Montserrat"/>
                <a:sym typeface="Montserrat"/>
              </a:rPr>
              <a:t>Programa principal</a:t>
            </a:r>
            <a:endParaRPr b="0" i="0" sz="1400" u="none" cap="none" strike="noStrike">
              <a:solidFill>
                <a:schemeClr val="dk2"/>
              </a:solidFill>
              <a:latin typeface="Montserrat"/>
              <a:ea typeface="Montserrat"/>
              <a:cs typeface="Montserrat"/>
              <a:sym typeface="Montserrat"/>
            </a:endParaRPr>
          </a:p>
        </p:txBody>
      </p:sp>
      <p:sp>
        <p:nvSpPr>
          <p:cNvPr id="396" name="Google Shape;396;p23"/>
          <p:cNvSpPr/>
          <p:nvPr/>
        </p:nvSpPr>
        <p:spPr>
          <a:xfrm>
            <a:off x="432050" y="2451125"/>
            <a:ext cx="4694100" cy="1984200"/>
          </a:xfrm>
          <a:prstGeom prst="rect">
            <a:avLst/>
          </a:prstGeom>
          <a:solidFill>
            <a:srgbClr val="23262E"/>
          </a:solid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5F6167"/>
                </a:solidFill>
                <a:highlight>
                  <a:srgbClr val="23262E"/>
                </a:highlight>
                <a:latin typeface="Consolas"/>
                <a:ea typeface="Consolas"/>
                <a:cs typeface="Consolas"/>
                <a:sym typeface="Consolas"/>
              </a:rPr>
              <a:t># Instanciamos una película</a:t>
            </a:r>
            <a:endParaRPr b="0" i="0" sz="1200" u="none" cap="none" strike="noStrike">
              <a:solidFill>
                <a:srgbClr val="5F6167"/>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D5CED9"/>
                </a:solidFill>
                <a:highlight>
                  <a:srgbClr val="23262E"/>
                </a:highlight>
                <a:latin typeface="Consolas"/>
                <a:ea typeface="Consolas"/>
                <a:cs typeface="Consolas"/>
                <a:sym typeface="Consolas"/>
              </a:rPr>
              <a:t>peli1 </a:t>
            </a:r>
            <a:r>
              <a:rPr b="0" i="0" lang="es" sz="1200" u="none" cap="none" strike="noStrike">
                <a:solidFill>
                  <a:srgbClr val="EE5D43"/>
                </a:solidFill>
                <a:highlight>
                  <a:srgbClr val="23262E"/>
                </a:highlight>
                <a:latin typeface="Consolas"/>
                <a:ea typeface="Consolas"/>
                <a:cs typeface="Consolas"/>
                <a:sym typeface="Consolas"/>
              </a:rPr>
              <a:t>=</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FFE66D"/>
                </a:solidFill>
                <a:highlight>
                  <a:srgbClr val="23262E"/>
                </a:highlight>
                <a:latin typeface="Consolas"/>
                <a:ea typeface="Consolas"/>
                <a:cs typeface="Consolas"/>
                <a:sym typeface="Consolas"/>
              </a:rPr>
              <a:t>Pelicula</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96E072"/>
                </a:solidFill>
                <a:highlight>
                  <a:srgbClr val="23262E"/>
                </a:highlight>
                <a:latin typeface="Consolas"/>
                <a:ea typeface="Consolas"/>
                <a:cs typeface="Consolas"/>
                <a:sym typeface="Consolas"/>
              </a:rPr>
              <a:t>"El Padrino"</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F39C12"/>
                </a:solidFill>
                <a:highlight>
                  <a:srgbClr val="23262E"/>
                </a:highlight>
                <a:latin typeface="Consolas"/>
                <a:ea typeface="Consolas"/>
                <a:cs typeface="Consolas"/>
                <a:sym typeface="Consolas"/>
              </a:rPr>
              <a:t>175</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F39C12"/>
                </a:solidFill>
                <a:highlight>
                  <a:srgbClr val="23262E"/>
                </a:highlight>
                <a:latin typeface="Consolas"/>
                <a:ea typeface="Consolas"/>
                <a:cs typeface="Consolas"/>
                <a:sym typeface="Consolas"/>
              </a:rPr>
              <a:t>1972</a:t>
            </a:r>
            <a:r>
              <a:rPr b="0" i="0" lang="es" sz="1200" u="none" cap="none" strike="noStrike">
                <a:solidFill>
                  <a:srgbClr val="D5CED9"/>
                </a:solidFill>
                <a:highlight>
                  <a:srgbClr val="23262E"/>
                </a:highlight>
                <a:latin typeface="Consolas"/>
                <a:ea typeface="Consolas"/>
                <a:cs typeface="Consolas"/>
                <a:sym typeface="Consolas"/>
              </a:rPr>
              <a:t>)</a:t>
            </a:r>
            <a:endParaRPr b="0" i="0" sz="12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t/>
            </a:r>
            <a:endParaRPr b="0" i="0" sz="12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5F6167"/>
                </a:solidFill>
                <a:highlight>
                  <a:srgbClr val="23262E"/>
                </a:highlight>
                <a:latin typeface="Consolas"/>
                <a:ea typeface="Consolas"/>
                <a:cs typeface="Consolas"/>
                <a:sym typeface="Consolas"/>
              </a:rPr>
              <a:t># Instanciamos un catálogo que contiene una pelicula</a:t>
            </a:r>
            <a:endParaRPr b="0" i="0" sz="1200" u="none" cap="none" strike="noStrike">
              <a:solidFill>
                <a:srgbClr val="5F6167"/>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D5CED9"/>
                </a:solidFill>
                <a:highlight>
                  <a:srgbClr val="23262E"/>
                </a:highlight>
                <a:latin typeface="Consolas"/>
                <a:ea typeface="Consolas"/>
                <a:cs typeface="Consolas"/>
                <a:sym typeface="Consolas"/>
              </a:rPr>
              <a:t>c </a:t>
            </a:r>
            <a:r>
              <a:rPr b="0" i="0" lang="es" sz="1200" u="none" cap="none" strike="noStrike">
                <a:solidFill>
                  <a:srgbClr val="EE5D43"/>
                </a:solidFill>
                <a:highlight>
                  <a:srgbClr val="23262E"/>
                </a:highlight>
                <a:latin typeface="Consolas"/>
                <a:ea typeface="Consolas"/>
                <a:cs typeface="Consolas"/>
                <a:sym typeface="Consolas"/>
              </a:rPr>
              <a:t>=</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FFE66D"/>
                </a:solidFill>
                <a:highlight>
                  <a:srgbClr val="23262E"/>
                </a:highlight>
                <a:latin typeface="Consolas"/>
                <a:ea typeface="Consolas"/>
                <a:cs typeface="Consolas"/>
                <a:sym typeface="Consolas"/>
              </a:rPr>
              <a:t>Catalogo</a:t>
            </a:r>
            <a:r>
              <a:rPr b="0" i="0" lang="es" sz="1200" u="none" cap="none" strike="noStrike">
                <a:solidFill>
                  <a:srgbClr val="D5CED9"/>
                </a:solidFill>
                <a:highlight>
                  <a:srgbClr val="23262E"/>
                </a:highlight>
                <a:latin typeface="Consolas"/>
                <a:ea typeface="Consolas"/>
                <a:cs typeface="Consolas"/>
                <a:sym typeface="Consolas"/>
              </a:rPr>
              <a:t>([peli1])</a:t>
            </a:r>
            <a:endParaRPr b="0" i="0" sz="12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D5CED9"/>
                </a:solidFill>
                <a:highlight>
                  <a:srgbClr val="23262E"/>
                </a:highlight>
                <a:latin typeface="Consolas"/>
                <a:ea typeface="Consolas"/>
                <a:cs typeface="Consolas"/>
                <a:sym typeface="Consolas"/>
              </a:rPr>
              <a:t>c.</a:t>
            </a:r>
            <a:r>
              <a:rPr b="0" i="0" lang="es" sz="1200" u="none" cap="none" strike="noStrike">
                <a:solidFill>
                  <a:srgbClr val="FFE66D"/>
                </a:solidFill>
                <a:highlight>
                  <a:srgbClr val="23262E"/>
                </a:highlight>
                <a:latin typeface="Consolas"/>
                <a:ea typeface="Consolas"/>
                <a:cs typeface="Consolas"/>
                <a:sym typeface="Consolas"/>
              </a:rPr>
              <a:t>mostrar</a:t>
            </a:r>
            <a:r>
              <a:rPr b="0" i="0" lang="es" sz="1200" u="none" cap="none" strike="noStrike">
                <a:solidFill>
                  <a:srgbClr val="D5CED9"/>
                </a:solidFill>
                <a:highlight>
                  <a:srgbClr val="23262E"/>
                </a:highlight>
                <a:latin typeface="Consolas"/>
                <a:ea typeface="Consolas"/>
                <a:cs typeface="Consolas"/>
                <a:sym typeface="Consolas"/>
              </a:rPr>
              <a:t>()</a:t>
            </a:r>
            <a:endParaRPr b="0" i="0" sz="12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t/>
            </a:r>
            <a:endParaRPr b="0" i="0" sz="12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5F6167"/>
                </a:solidFill>
                <a:highlight>
                  <a:srgbClr val="23262E"/>
                </a:highlight>
                <a:latin typeface="Consolas"/>
                <a:ea typeface="Consolas"/>
                <a:cs typeface="Consolas"/>
                <a:sym typeface="Consolas"/>
              </a:rPr>
              <a:t># Añadimos una nueva película al catálogo:</a:t>
            </a:r>
            <a:endParaRPr b="0" i="0" sz="1200" u="none" cap="none" strike="noStrike">
              <a:solidFill>
                <a:srgbClr val="5F6167"/>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D5CED9"/>
                </a:solidFill>
                <a:highlight>
                  <a:srgbClr val="23262E"/>
                </a:highlight>
                <a:latin typeface="Consolas"/>
                <a:ea typeface="Consolas"/>
                <a:cs typeface="Consolas"/>
                <a:sym typeface="Consolas"/>
              </a:rPr>
              <a:t>c.</a:t>
            </a:r>
            <a:r>
              <a:rPr b="0" i="0" lang="es" sz="1200" u="none" cap="none" strike="noStrike">
                <a:solidFill>
                  <a:srgbClr val="FFE66D"/>
                </a:solidFill>
                <a:highlight>
                  <a:srgbClr val="23262E"/>
                </a:highlight>
                <a:latin typeface="Consolas"/>
                <a:ea typeface="Consolas"/>
                <a:cs typeface="Consolas"/>
                <a:sym typeface="Consolas"/>
              </a:rPr>
              <a:t>agregar</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FFE66D"/>
                </a:solidFill>
                <a:highlight>
                  <a:srgbClr val="23262E"/>
                </a:highlight>
                <a:latin typeface="Consolas"/>
                <a:ea typeface="Consolas"/>
                <a:cs typeface="Consolas"/>
                <a:sym typeface="Consolas"/>
              </a:rPr>
              <a:t>Pelicula</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96E072"/>
                </a:solidFill>
                <a:highlight>
                  <a:srgbClr val="23262E"/>
                </a:highlight>
                <a:latin typeface="Consolas"/>
                <a:ea typeface="Consolas"/>
                <a:cs typeface="Consolas"/>
                <a:sym typeface="Consolas"/>
              </a:rPr>
              <a:t>"El Padrino: Parte 2"</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F39C12"/>
                </a:solidFill>
                <a:highlight>
                  <a:srgbClr val="23262E"/>
                </a:highlight>
                <a:latin typeface="Consolas"/>
                <a:ea typeface="Consolas"/>
                <a:cs typeface="Consolas"/>
                <a:sym typeface="Consolas"/>
              </a:rPr>
              <a:t>202</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F39C12"/>
                </a:solidFill>
                <a:highlight>
                  <a:srgbClr val="23262E"/>
                </a:highlight>
                <a:latin typeface="Consolas"/>
                <a:ea typeface="Consolas"/>
                <a:cs typeface="Consolas"/>
                <a:sym typeface="Consolas"/>
              </a:rPr>
              <a:t>1974</a:t>
            </a:r>
            <a:r>
              <a:rPr b="0" i="0" lang="es" sz="1200" u="none" cap="none" strike="noStrike">
                <a:solidFill>
                  <a:srgbClr val="D5CED9"/>
                </a:solidFill>
                <a:highlight>
                  <a:srgbClr val="23262E"/>
                </a:highlight>
                <a:latin typeface="Consolas"/>
                <a:ea typeface="Consolas"/>
                <a:cs typeface="Consolas"/>
                <a:sym typeface="Consolas"/>
              </a:rPr>
              <a:t>))</a:t>
            </a:r>
            <a:endParaRPr b="0" i="0" sz="12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D5CED9"/>
                </a:solidFill>
                <a:highlight>
                  <a:srgbClr val="23262E"/>
                </a:highlight>
                <a:latin typeface="Consolas"/>
                <a:ea typeface="Consolas"/>
                <a:cs typeface="Consolas"/>
                <a:sym typeface="Consolas"/>
              </a:rPr>
              <a:t>c.</a:t>
            </a:r>
            <a:r>
              <a:rPr b="0" i="0" lang="es" sz="1200" u="none" cap="none" strike="noStrike">
                <a:solidFill>
                  <a:srgbClr val="FFE66D"/>
                </a:solidFill>
                <a:highlight>
                  <a:srgbClr val="23262E"/>
                </a:highlight>
                <a:latin typeface="Consolas"/>
                <a:ea typeface="Consolas"/>
                <a:cs typeface="Consolas"/>
                <a:sym typeface="Consolas"/>
              </a:rPr>
              <a:t>mostrar</a:t>
            </a:r>
            <a:r>
              <a:rPr b="0" i="0" lang="es" sz="1200" u="none" cap="none" strike="noStrike">
                <a:solidFill>
                  <a:srgbClr val="D5CED9"/>
                </a:solidFill>
                <a:highlight>
                  <a:srgbClr val="23262E"/>
                </a:highlight>
                <a:latin typeface="Consolas"/>
                <a:ea typeface="Consolas"/>
                <a:cs typeface="Consolas"/>
                <a:sym typeface="Consolas"/>
              </a:rPr>
              <a:t>()</a:t>
            </a:r>
            <a:endParaRPr b="0" i="0" sz="1200" u="none" cap="none" strike="noStrike">
              <a:solidFill>
                <a:srgbClr val="C74DED"/>
              </a:solidFill>
              <a:highlight>
                <a:srgbClr val="23262E"/>
              </a:highlight>
              <a:latin typeface="Consolas"/>
              <a:ea typeface="Consolas"/>
              <a:cs typeface="Consolas"/>
              <a:sym typeface="Consolas"/>
            </a:endParaRPr>
          </a:p>
        </p:txBody>
      </p:sp>
      <p:sp>
        <p:nvSpPr>
          <p:cNvPr id="397" name="Google Shape;397;p23"/>
          <p:cNvSpPr/>
          <p:nvPr/>
        </p:nvSpPr>
        <p:spPr>
          <a:xfrm>
            <a:off x="5314100" y="2475600"/>
            <a:ext cx="3397800" cy="1959600"/>
          </a:xfrm>
          <a:prstGeom prst="rect">
            <a:avLst/>
          </a:prstGeom>
          <a:solidFill>
            <a:srgbClr val="23262E"/>
          </a:solid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chemeClr val="dk1"/>
              </a:buClr>
              <a:buSzPts val="1100"/>
              <a:buFont typeface="Arial"/>
              <a:buNone/>
            </a:pPr>
            <a:r>
              <a:t/>
            </a:r>
            <a:endParaRPr b="0" i="0" sz="1000" u="none" cap="none" strike="noStrike">
              <a:solidFill>
                <a:schemeClr val="lt2"/>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t/>
            </a:r>
            <a:endParaRPr b="0" i="0" sz="1000" u="none" cap="none" strike="noStrike">
              <a:solidFill>
                <a:schemeClr val="lt2"/>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t/>
            </a:r>
            <a:endParaRPr b="0" i="0" sz="1000" u="none" cap="none" strike="noStrike">
              <a:solidFill>
                <a:schemeClr val="lt2"/>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000" u="none" cap="none" strike="noStrike">
                <a:solidFill>
                  <a:schemeClr val="lt2"/>
                </a:solidFill>
                <a:highlight>
                  <a:srgbClr val="23262E"/>
                </a:highlight>
                <a:latin typeface="Consolas"/>
                <a:ea typeface="Consolas"/>
                <a:cs typeface="Consolas"/>
                <a:sym typeface="Consolas"/>
              </a:rPr>
              <a:t>Se ha creado la película: El Padrino</a:t>
            </a:r>
            <a:endParaRPr b="0" i="0" sz="1000" u="none" cap="none" strike="noStrike">
              <a:solidFill>
                <a:schemeClr val="lt2"/>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t/>
            </a:r>
            <a:endParaRPr b="0" i="0" sz="1000" u="none" cap="none" strike="noStrike">
              <a:solidFill>
                <a:schemeClr val="lt2"/>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000" u="none" cap="none" strike="noStrike">
                <a:solidFill>
                  <a:schemeClr val="lt2"/>
                </a:solidFill>
                <a:highlight>
                  <a:srgbClr val="23262E"/>
                </a:highlight>
                <a:latin typeface="Consolas"/>
                <a:ea typeface="Consolas"/>
                <a:cs typeface="Consolas"/>
                <a:sym typeface="Consolas"/>
              </a:rPr>
              <a:t>El Padrino (1972)</a:t>
            </a:r>
            <a:endParaRPr b="0" i="0" sz="1000" u="none" cap="none" strike="noStrike">
              <a:solidFill>
                <a:schemeClr val="lt2"/>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t/>
            </a:r>
            <a:endParaRPr b="0" i="0" sz="1000" u="none" cap="none" strike="noStrike">
              <a:solidFill>
                <a:schemeClr val="lt2"/>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000" u="none" cap="none" strike="noStrike">
                <a:solidFill>
                  <a:schemeClr val="lt2"/>
                </a:solidFill>
                <a:highlight>
                  <a:srgbClr val="23262E"/>
                </a:highlight>
                <a:latin typeface="Consolas"/>
                <a:ea typeface="Consolas"/>
                <a:cs typeface="Consolas"/>
                <a:sym typeface="Consolas"/>
              </a:rPr>
              <a:t>Se ha creado la película: El Padrino: Parte 2</a:t>
            </a:r>
            <a:endParaRPr b="0" i="0" sz="1000" u="none" cap="none" strike="noStrike">
              <a:solidFill>
                <a:schemeClr val="lt2"/>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t/>
            </a:r>
            <a:endParaRPr b="0" i="0" sz="1000" u="none" cap="none" strike="noStrike">
              <a:solidFill>
                <a:schemeClr val="lt2"/>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000" u="none" cap="none" strike="noStrike">
                <a:solidFill>
                  <a:schemeClr val="lt2"/>
                </a:solidFill>
                <a:highlight>
                  <a:srgbClr val="23262E"/>
                </a:highlight>
                <a:latin typeface="Consolas"/>
                <a:ea typeface="Consolas"/>
                <a:cs typeface="Consolas"/>
                <a:sym typeface="Consolas"/>
              </a:rPr>
              <a:t>El Padrino (1972)</a:t>
            </a:r>
            <a:endParaRPr b="0" i="0" sz="1000" u="none" cap="none" strike="noStrike">
              <a:solidFill>
                <a:schemeClr val="lt2"/>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000" u="none" cap="none" strike="noStrike">
                <a:solidFill>
                  <a:schemeClr val="lt2"/>
                </a:solidFill>
                <a:highlight>
                  <a:srgbClr val="23262E"/>
                </a:highlight>
                <a:latin typeface="Consolas"/>
                <a:ea typeface="Consolas"/>
                <a:cs typeface="Consolas"/>
                <a:sym typeface="Consolas"/>
              </a:rPr>
              <a:t>El Padrino: Parte 2 (1974)</a:t>
            </a:r>
            <a:endParaRPr b="0" i="0" sz="1000" u="none" cap="none" strike="noStrike">
              <a:solidFill>
                <a:schemeClr val="lt2"/>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t/>
            </a:r>
            <a:endParaRPr b="0" i="0" sz="1000" u="none" cap="none" strike="noStrike">
              <a:solidFill>
                <a:schemeClr val="lt2"/>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t/>
            </a:r>
            <a:endParaRPr b="0" i="0" sz="1200" u="none" cap="none" strike="noStrike">
              <a:solidFill>
                <a:schemeClr val="lt2"/>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t/>
            </a:r>
            <a:endParaRPr b="0" i="0" sz="1200" u="none" cap="none" strike="noStrike">
              <a:solidFill>
                <a:schemeClr val="lt2"/>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t/>
            </a:r>
            <a:endParaRPr b="0" i="0" sz="1200" u="none" cap="none" strike="noStrike">
              <a:solidFill>
                <a:schemeClr val="lt2"/>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t/>
            </a:r>
            <a:endParaRPr b="0" i="0" sz="1200" u="none" cap="none" strike="noStrike">
              <a:solidFill>
                <a:srgbClr val="5F6167"/>
              </a:solidFill>
              <a:highlight>
                <a:srgbClr val="23262E"/>
              </a:highlight>
              <a:latin typeface="Consolas"/>
              <a:ea typeface="Consolas"/>
              <a:cs typeface="Consolas"/>
              <a:sym typeface="Consolas"/>
            </a:endParaRPr>
          </a:p>
        </p:txBody>
      </p:sp>
      <p:sp>
        <p:nvSpPr>
          <p:cNvPr id="398" name="Google Shape;398;p23"/>
          <p:cNvSpPr/>
          <p:nvPr/>
        </p:nvSpPr>
        <p:spPr>
          <a:xfrm>
            <a:off x="5314175" y="2222225"/>
            <a:ext cx="3397800" cy="253500"/>
          </a:xfrm>
          <a:prstGeom prst="rect">
            <a:avLst/>
          </a:prstGeom>
          <a:solidFill>
            <a:srgbClr val="FFE66D"/>
          </a:solidFill>
          <a:ln cap="flat" cmpd="sng" w="9525">
            <a:solidFill>
              <a:schemeClr val="dk2"/>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Clr>
                <a:schemeClr val="dk1"/>
              </a:buClr>
              <a:buSzPts val="1100"/>
              <a:buFont typeface="Arial"/>
              <a:buNone/>
            </a:pPr>
            <a:r>
              <a:rPr b="0" i="0" lang="es" sz="1400" u="none" cap="none" strike="noStrike">
                <a:solidFill>
                  <a:schemeClr val="dk2"/>
                </a:solidFill>
                <a:latin typeface="Montserrat"/>
                <a:ea typeface="Montserrat"/>
                <a:cs typeface="Montserrat"/>
                <a:sym typeface="Montserrat"/>
              </a:rPr>
              <a:t>Terminal</a:t>
            </a:r>
            <a:endParaRPr b="0" i="0" sz="1400" u="none" cap="none" strike="noStrike">
              <a:solidFill>
                <a:schemeClr val="dk2"/>
              </a:solidFill>
              <a:latin typeface="Montserrat"/>
              <a:ea typeface="Montserrat"/>
              <a:cs typeface="Montserrat"/>
              <a:sym typeface="Montserrat"/>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24"/>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40740"/>
              <a:buFont typeface="Arial"/>
              <a:buNone/>
            </a:pPr>
            <a:r>
              <a:rPr lang="es"/>
              <a:t>Encapsulación | Atributos protegidos</a:t>
            </a:r>
            <a:endParaRPr/>
          </a:p>
        </p:txBody>
      </p:sp>
      <p:sp>
        <p:nvSpPr>
          <p:cNvPr id="404" name="Google Shape;404;p24"/>
          <p:cNvSpPr txBox="1"/>
          <p:nvPr/>
        </p:nvSpPr>
        <p:spPr>
          <a:xfrm>
            <a:off x="432150" y="1260250"/>
            <a:ext cx="8279700" cy="1636800"/>
          </a:xfrm>
          <a:prstGeom prst="rect">
            <a:avLst/>
          </a:prstGeom>
          <a:noFill/>
          <a:ln>
            <a:noFill/>
          </a:ln>
        </p:spPr>
        <p:txBody>
          <a:bodyPr anchorCtr="0" anchor="t" bIns="91425" lIns="0" spcFirstLastPara="1" rIns="0" wrap="square" tIns="91425">
            <a:normAutofit/>
          </a:bodyPr>
          <a:lstStyle/>
          <a:p>
            <a:pPr indent="0" lvl="0" marL="0" marR="0" rtl="0" algn="l">
              <a:lnSpc>
                <a:spcPct val="100000"/>
              </a:lnSpc>
              <a:spcBef>
                <a:spcPts val="0"/>
              </a:spcBef>
              <a:spcAft>
                <a:spcPts val="0"/>
              </a:spcAft>
              <a:buClr>
                <a:schemeClr val="dk1"/>
              </a:buClr>
              <a:buSzPts val="1100"/>
              <a:buFont typeface="Arial"/>
              <a:buNone/>
            </a:pPr>
            <a:r>
              <a:rPr b="0" i="0" lang="es" sz="1650" u="none" cap="none" strike="noStrike">
                <a:solidFill>
                  <a:schemeClr val="dk2"/>
                </a:solidFill>
                <a:latin typeface="Montserrat"/>
                <a:ea typeface="Montserrat"/>
                <a:cs typeface="Montserrat"/>
                <a:sym typeface="Montserrat"/>
              </a:rPr>
              <a:t>Si el nombre de un atributo está precedido por un guión bajo, significa que es un </a:t>
            </a:r>
            <a:r>
              <a:rPr b="1" i="0" lang="es" sz="1650" u="none" cap="none" strike="noStrike">
                <a:solidFill>
                  <a:schemeClr val="dk2"/>
                </a:solidFill>
                <a:latin typeface="Montserrat"/>
                <a:ea typeface="Montserrat"/>
                <a:cs typeface="Montserrat"/>
                <a:sym typeface="Montserrat"/>
              </a:rPr>
              <a:t>atributo protegido.</a:t>
            </a:r>
            <a:r>
              <a:rPr b="0" i="0" lang="es" sz="1650" u="none" cap="none" strike="noStrike">
                <a:solidFill>
                  <a:schemeClr val="dk2"/>
                </a:solidFill>
                <a:latin typeface="Montserrat"/>
                <a:ea typeface="Montserrat"/>
                <a:cs typeface="Montserrat"/>
                <a:sym typeface="Montserrat"/>
              </a:rPr>
              <a:t> Solo puede ser accedido por esa clase y es una buena práctica para los atributos (o métodos) de uso interno, sobre todo en programas que recurren a muchas clases. De lo contrario, resulta, en realidad, innecesario.</a:t>
            </a:r>
            <a:endParaRPr b="0" i="0" sz="1650" u="none" cap="none" strike="noStrike">
              <a:solidFill>
                <a:schemeClr val="dk2"/>
              </a:solidFill>
              <a:latin typeface="Montserrat"/>
              <a:ea typeface="Montserrat"/>
              <a:cs typeface="Montserrat"/>
              <a:sym typeface="Montserrat"/>
            </a:endParaRPr>
          </a:p>
        </p:txBody>
      </p:sp>
      <p:sp>
        <p:nvSpPr>
          <p:cNvPr id="405" name="Google Shape;405;p24"/>
          <p:cNvSpPr/>
          <p:nvPr/>
        </p:nvSpPr>
        <p:spPr>
          <a:xfrm>
            <a:off x="432026" y="2736450"/>
            <a:ext cx="3541200" cy="228900"/>
          </a:xfrm>
          <a:prstGeom prst="rect">
            <a:avLst/>
          </a:prstGeom>
          <a:solidFill>
            <a:srgbClr val="FFE66D"/>
          </a:solidFill>
          <a:ln cap="flat" cmpd="sng" w="9525">
            <a:solidFill>
              <a:schemeClr val="dk2"/>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Clr>
                <a:schemeClr val="dk1"/>
              </a:buClr>
              <a:buSzPts val="1100"/>
              <a:buFont typeface="Arial"/>
              <a:buNone/>
            </a:pPr>
            <a:r>
              <a:rPr b="0" i="0" lang="es" sz="1400" u="none" cap="none" strike="noStrike">
                <a:solidFill>
                  <a:schemeClr val="dk2"/>
                </a:solidFill>
                <a:latin typeface="Montserrat"/>
                <a:ea typeface="Montserrat"/>
                <a:cs typeface="Montserrat"/>
                <a:sym typeface="Montserrat"/>
              </a:rPr>
              <a:t>Programa principal</a:t>
            </a:r>
            <a:endParaRPr b="0" i="0" sz="1400" u="none" cap="none" strike="noStrike">
              <a:solidFill>
                <a:schemeClr val="dk2"/>
              </a:solidFill>
              <a:latin typeface="Montserrat"/>
              <a:ea typeface="Montserrat"/>
              <a:cs typeface="Montserrat"/>
              <a:sym typeface="Montserrat"/>
            </a:endParaRPr>
          </a:p>
        </p:txBody>
      </p:sp>
      <p:sp>
        <p:nvSpPr>
          <p:cNvPr id="406" name="Google Shape;406;p24"/>
          <p:cNvSpPr/>
          <p:nvPr/>
        </p:nvSpPr>
        <p:spPr>
          <a:xfrm>
            <a:off x="432025" y="2965350"/>
            <a:ext cx="3541200" cy="1461900"/>
          </a:xfrm>
          <a:prstGeom prst="rect">
            <a:avLst/>
          </a:prstGeom>
          <a:solidFill>
            <a:srgbClr val="23262E"/>
          </a:solid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chemeClr val="dk1"/>
              </a:buClr>
              <a:buSzPts val="1100"/>
              <a:buFont typeface="Arial"/>
              <a:buNone/>
            </a:pPr>
            <a:r>
              <a:rPr b="0" i="0" lang="es" sz="1100" u="none" cap="none" strike="noStrike">
                <a:solidFill>
                  <a:srgbClr val="C74DED"/>
                </a:solidFill>
                <a:highlight>
                  <a:srgbClr val="23262E"/>
                </a:highlight>
                <a:latin typeface="Consolas"/>
                <a:ea typeface="Consolas"/>
                <a:cs typeface="Consolas"/>
                <a:sym typeface="Consolas"/>
              </a:rPr>
              <a:t>class</a:t>
            </a:r>
            <a:r>
              <a:rPr b="0" i="0" lang="es" sz="1100" u="none" cap="none" strike="noStrike">
                <a:solidFill>
                  <a:srgbClr val="D5CED9"/>
                </a:solidFill>
                <a:highlight>
                  <a:srgbClr val="23262E"/>
                </a:highlight>
                <a:latin typeface="Consolas"/>
                <a:ea typeface="Consolas"/>
                <a:cs typeface="Consolas"/>
                <a:sym typeface="Consolas"/>
              </a:rPr>
              <a:t> </a:t>
            </a:r>
            <a:r>
              <a:rPr b="0" i="0" lang="es" sz="1100" u="none" cap="none" strike="noStrike">
                <a:solidFill>
                  <a:srgbClr val="FFE66D"/>
                </a:solidFill>
                <a:highlight>
                  <a:srgbClr val="23262E"/>
                </a:highlight>
                <a:latin typeface="Consolas"/>
                <a:ea typeface="Consolas"/>
                <a:cs typeface="Consolas"/>
                <a:sym typeface="Consolas"/>
              </a:rPr>
              <a:t>Vehiculo</a:t>
            </a:r>
            <a:r>
              <a:rPr b="0" i="0" lang="es" sz="1100" u="none" cap="none" strike="noStrike">
                <a:solidFill>
                  <a:srgbClr val="D5CED9"/>
                </a:solidFill>
                <a:highlight>
                  <a:srgbClr val="23262E"/>
                </a:highlight>
                <a:latin typeface="Consolas"/>
                <a:ea typeface="Consolas"/>
                <a:cs typeface="Consolas"/>
                <a:sym typeface="Consolas"/>
              </a:rPr>
              <a:t>:   </a:t>
            </a:r>
            <a:endParaRPr b="0" i="0" sz="11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100" u="none" cap="none" strike="noStrike">
                <a:solidFill>
                  <a:srgbClr val="D5CED9"/>
                </a:solidFill>
                <a:highlight>
                  <a:srgbClr val="23262E"/>
                </a:highlight>
                <a:latin typeface="Consolas"/>
                <a:ea typeface="Consolas"/>
                <a:cs typeface="Consolas"/>
                <a:sym typeface="Consolas"/>
              </a:rPr>
              <a:t>   </a:t>
            </a:r>
            <a:r>
              <a:rPr b="0" i="0" lang="es" sz="1100" u="none" cap="none" strike="noStrike">
                <a:solidFill>
                  <a:srgbClr val="C74DED"/>
                </a:solidFill>
                <a:highlight>
                  <a:srgbClr val="23262E"/>
                </a:highlight>
                <a:latin typeface="Consolas"/>
                <a:ea typeface="Consolas"/>
                <a:cs typeface="Consolas"/>
                <a:sym typeface="Consolas"/>
              </a:rPr>
              <a:t>def</a:t>
            </a:r>
            <a:r>
              <a:rPr b="0" i="0" lang="es" sz="1100" u="none" cap="none" strike="noStrike">
                <a:solidFill>
                  <a:srgbClr val="D5CED9"/>
                </a:solidFill>
                <a:highlight>
                  <a:srgbClr val="23262E"/>
                </a:highlight>
                <a:latin typeface="Consolas"/>
                <a:ea typeface="Consolas"/>
                <a:cs typeface="Consolas"/>
                <a:sym typeface="Consolas"/>
              </a:rPr>
              <a:t> </a:t>
            </a:r>
            <a:r>
              <a:rPr b="0" i="0" lang="es" sz="1100" u="none" cap="none" strike="noStrike">
                <a:solidFill>
                  <a:srgbClr val="EE5D43"/>
                </a:solidFill>
                <a:highlight>
                  <a:srgbClr val="23262E"/>
                </a:highlight>
                <a:latin typeface="Consolas"/>
                <a:ea typeface="Consolas"/>
                <a:cs typeface="Consolas"/>
                <a:sym typeface="Consolas"/>
              </a:rPr>
              <a:t>__init__</a:t>
            </a:r>
            <a:r>
              <a:rPr b="0" i="0" lang="es" sz="1100" u="none" cap="none" strike="noStrike">
                <a:solidFill>
                  <a:srgbClr val="D5CED9"/>
                </a:solidFill>
                <a:highlight>
                  <a:srgbClr val="23262E"/>
                </a:highlight>
                <a:latin typeface="Consolas"/>
                <a:ea typeface="Consolas"/>
                <a:cs typeface="Consolas"/>
                <a:sym typeface="Consolas"/>
              </a:rPr>
              <a:t>(</a:t>
            </a:r>
            <a:r>
              <a:rPr b="0" i="0" lang="es" sz="1100" u="none" cap="none" strike="noStrike">
                <a:solidFill>
                  <a:srgbClr val="00E8C6"/>
                </a:solidFill>
                <a:highlight>
                  <a:srgbClr val="23262E"/>
                </a:highlight>
                <a:latin typeface="Consolas"/>
                <a:ea typeface="Consolas"/>
                <a:cs typeface="Consolas"/>
                <a:sym typeface="Consolas"/>
              </a:rPr>
              <a:t>self</a:t>
            </a:r>
            <a:r>
              <a:rPr b="0" i="0" lang="es" sz="1100" u="none" cap="none" strike="noStrike">
                <a:solidFill>
                  <a:srgbClr val="D5CED9"/>
                </a:solidFill>
                <a:highlight>
                  <a:srgbClr val="23262E"/>
                </a:highlight>
                <a:latin typeface="Consolas"/>
                <a:ea typeface="Consolas"/>
                <a:cs typeface="Consolas"/>
                <a:sym typeface="Consolas"/>
              </a:rPr>
              <a:t>, </a:t>
            </a:r>
            <a:r>
              <a:rPr b="0" i="0" lang="es" sz="1100" u="none" cap="none" strike="noStrike">
                <a:solidFill>
                  <a:srgbClr val="00E8C6"/>
                </a:solidFill>
                <a:highlight>
                  <a:srgbClr val="23262E"/>
                </a:highlight>
                <a:latin typeface="Consolas"/>
                <a:ea typeface="Consolas"/>
                <a:cs typeface="Consolas"/>
                <a:sym typeface="Consolas"/>
              </a:rPr>
              <a:t>marca</a:t>
            </a:r>
            <a:r>
              <a:rPr b="0" i="0" lang="es" sz="1100" u="none" cap="none" strike="noStrike">
                <a:solidFill>
                  <a:srgbClr val="D5CED9"/>
                </a:solidFill>
                <a:highlight>
                  <a:srgbClr val="23262E"/>
                </a:highlight>
                <a:latin typeface="Consolas"/>
                <a:ea typeface="Consolas"/>
                <a:cs typeface="Consolas"/>
                <a:sym typeface="Consolas"/>
              </a:rPr>
              <a:t>, </a:t>
            </a:r>
            <a:r>
              <a:rPr b="0" i="0" lang="es" sz="1100" u="none" cap="none" strike="noStrike">
                <a:solidFill>
                  <a:srgbClr val="00E8C6"/>
                </a:solidFill>
                <a:highlight>
                  <a:srgbClr val="23262E"/>
                </a:highlight>
                <a:latin typeface="Consolas"/>
                <a:ea typeface="Consolas"/>
                <a:cs typeface="Consolas"/>
                <a:sym typeface="Consolas"/>
              </a:rPr>
              <a:t>color</a:t>
            </a:r>
            <a:r>
              <a:rPr b="0" i="0" lang="es" sz="1100" u="none" cap="none" strike="noStrike">
                <a:solidFill>
                  <a:srgbClr val="D5CED9"/>
                </a:solidFill>
                <a:highlight>
                  <a:srgbClr val="23262E"/>
                </a:highlight>
                <a:latin typeface="Consolas"/>
                <a:ea typeface="Consolas"/>
                <a:cs typeface="Consolas"/>
                <a:sym typeface="Consolas"/>
              </a:rPr>
              <a:t>, </a:t>
            </a:r>
            <a:r>
              <a:rPr b="0" i="0" lang="es" sz="1100" u="none" cap="none" strike="noStrike">
                <a:solidFill>
                  <a:srgbClr val="00E8C6"/>
                </a:solidFill>
                <a:highlight>
                  <a:srgbClr val="23262E"/>
                </a:highlight>
                <a:latin typeface="Consolas"/>
                <a:ea typeface="Consolas"/>
                <a:cs typeface="Consolas"/>
                <a:sym typeface="Consolas"/>
              </a:rPr>
              <a:t>placa</a:t>
            </a:r>
            <a:r>
              <a:rPr b="0" i="0" lang="es" sz="1100" u="none" cap="none" strike="noStrike">
                <a:solidFill>
                  <a:srgbClr val="D5CED9"/>
                </a:solidFill>
                <a:highlight>
                  <a:srgbClr val="23262E"/>
                </a:highlight>
                <a:latin typeface="Consolas"/>
                <a:ea typeface="Consolas"/>
                <a:cs typeface="Consolas"/>
                <a:sym typeface="Consolas"/>
              </a:rPr>
              <a:t>):</a:t>
            </a:r>
            <a:endParaRPr b="0" i="0" sz="11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100" u="none" cap="none" strike="noStrike">
                <a:solidFill>
                  <a:srgbClr val="D5CED9"/>
                </a:solidFill>
                <a:highlight>
                  <a:srgbClr val="23262E"/>
                </a:highlight>
                <a:latin typeface="Consolas"/>
                <a:ea typeface="Consolas"/>
                <a:cs typeface="Consolas"/>
                <a:sym typeface="Consolas"/>
              </a:rPr>
              <a:t>       </a:t>
            </a:r>
            <a:r>
              <a:rPr b="0" i="0" lang="es" sz="1100" u="none" cap="none" strike="noStrike">
                <a:solidFill>
                  <a:srgbClr val="FF00AA"/>
                </a:solidFill>
                <a:highlight>
                  <a:srgbClr val="23262E"/>
                </a:highlight>
                <a:latin typeface="Consolas"/>
                <a:ea typeface="Consolas"/>
                <a:cs typeface="Consolas"/>
                <a:sym typeface="Consolas"/>
              </a:rPr>
              <a:t>self</a:t>
            </a:r>
            <a:r>
              <a:rPr b="0" i="0" lang="es" sz="1100" u="none" cap="none" strike="noStrike">
                <a:solidFill>
                  <a:srgbClr val="D5CED9"/>
                </a:solidFill>
                <a:highlight>
                  <a:srgbClr val="23262E"/>
                </a:highlight>
                <a:latin typeface="Consolas"/>
                <a:ea typeface="Consolas"/>
                <a:cs typeface="Consolas"/>
                <a:sym typeface="Consolas"/>
              </a:rPr>
              <a:t>._marca </a:t>
            </a:r>
            <a:r>
              <a:rPr b="0" i="0" lang="es" sz="1100" u="none" cap="none" strike="noStrike">
                <a:solidFill>
                  <a:srgbClr val="EE5D43"/>
                </a:solidFill>
                <a:highlight>
                  <a:srgbClr val="23262E"/>
                </a:highlight>
                <a:latin typeface="Consolas"/>
                <a:ea typeface="Consolas"/>
                <a:cs typeface="Consolas"/>
                <a:sym typeface="Consolas"/>
              </a:rPr>
              <a:t>=</a:t>
            </a:r>
            <a:r>
              <a:rPr b="0" i="0" lang="es" sz="1100" u="none" cap="none" strike="noStrike">
                <a:solidFill>
                  <a:srgbClr val="D5CED9"/>
                </a:solidFill>
                <a:highlight>
                  <a:srgbClr val="23262E"/>
                </a:highlight>
                <a:latin typeface="Consolas"/>
                <a:ea typeface="Consolas"/>
                <a:cs typeface="Consolas"/>
                <a:sym typeface="Consolas"/>
              </a:rPr>
              <a:t> marca</a:t>
            </a:r>
            <a:endParaRPr b="0" i="0" sz="11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100" u="none" cap="none" strike="noStrike">
                <a:solidFill>
                  <a:srgbClr val="D5CED9"/>
                </a:solidFill>
                <a:highlight>
                  <a:srgbClr val="23262E"/>
                </a:highlight>
                <a:latin typeface="Consolas"/>
                <a:ea typeface="Consolas"/>
                <a:cs typeface="Consolas"/>
                <a:sym typeface="Consolas"/>
              </a:rPr>
              <a:t>       </a:t>
            </a:r>
            <a:r>
              <a:rPr b="0" i="0" lang="es" sz="1100" u="none" cap="none" strike="noStrike">
                <a:solidFill>
                  <a:srgbClr val="FF00AA"/>
                </a:solidFill>
                <a:highlight>
                  <a:srgbClr val="23262E"/>
                </a:highlight>
                <a:latin typeface="Consolas"/>
                <a:ea typeface="Consolas"/>
                <a:cs typeface="Consolas"/>
                <a:sym typeface="Consolas"/>
              </a:rPr>
              <a:t>self</a:t>
            </a:r>
            <a:r>
              <a:rPr b="0" i="0" lang="es" sz="1100" u="none" cap="none" strike="noStrike">
                <a:solidFill>
                  <a:srgbClr val="D5CED9"/>
                </a:solidFill>
                <a:highlight>
                  <a:srgbClr val="23262E"/>
                </a:highlight>
                <a:latin typeface="Consolas"/>
                <a:ea typeface="Consolas"/>
                <a:cs typeface="Consolas"/>
                <a:sym typeface="Consolas"/>
              </a:rPr>
              <a:t>._color </a:t>
            </a:r>
            <a:r>
              <a:rPr b="0" i="0" lang="es" sz="1100" u="none" cap="none" strike="noStrike">
                <a:solidFill>
                  <a:srgbClr val="EE5D43"/>
                </a:solidFill>
                <a:highlight>
                  <a:srgbClr val="23262E"/>
                </a:highlight>
                <a:latin typeface="Consolas"/>
                <a:ea typeface="Consolas"/>
                <a:cs typeface="Consolas"/>
                <a:sym typeface="Consolas"/>
              </a:rPr>
              <a:t>=</a:t>
            </a:r>
            <a:r>
              <a:rPr b="0" i="0" lang="es" sz="1100" u="none" cap="none" strike="noStrike">
                <a:solidFill>
                  <a:srgbClr val="D5CED9"/>
                </a:solidFill>
                <a:highlight>
                  <a:srgbClr val="23262E"/>
                </a:highlight>
                <a:latin typeface="Consolas"/>
                <a:ea typeface="Consolas"/>
                <a:cs typeface="Consolas"/>
                <a:sym typeface="Consolas"/>
              </a:rPr>
              <a:t> color</a:t>
            </a:r>
            <a:endParaRPr b="0" i="0" sz="11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100" u="none" cap="none" strike="noStrike">
                <a:solidFill>
                  <a:srgbClr val="D5CED9"/>
                </a:solidFill>
                <a:highlight>
                  <a:srgbClr val="23262E"/>
                </a:highlight>
                <a:latin typeface="Consolas"/>
                <a:ea typeface="Consolas"/>
                <a:cs typeface="Consolas"/>
                <a:sym typeface="Consolas"/>
              </a:rPr>
              <a:t>       </a:t>
            </a:r>
            <a:r>
              <a:rPr b="0" i="0" lang="es" sz="1100" u="none" cap="none" strike="noStrike">
                <a:solidFill>
                  <a:srgbClr val="FF00AA"/>
                </a:solidFill>
                <a:highlight>
                  <a:srgbClr val="23262E"/>
                </a:highlight>
                <a:latin typeface="Consolas"/>
                <a:ea typeface="Consolas"/>
                <a:cs typeface="Consolas"/>
                <a:sym typeface="Consolas"/>
              </a:rPr>
              <a:t>self</a:t>
            </a:r>
            <a:r>
              <a:rPr b="0" i="0" lang="es" sz="1100" u="none" cap="none" strike="noStrike">
                <a:solidFill>
                  <a:srgbClr val="D5CED9"/>
                </a:solidFill>
                <a:highlight>
                  <a:srgbClr val="23262E"/>
                </a:highlight>
                <a:latin typeface="Consolas"/>
                <a:ea typeface="Consolas"/>
                <a:cs typeface="Consolas"/>
                <a:sym typeface="Consolas"/>
              </a:rPr>
              <a:t>._placa </a:t>
            </a:r>
            <a:r>
              <a:rPr b="0" i="0" lang="es" sz="1100" u="none" cap="none" strike="noStrike">
                <a:solidFill>
                  <a:srgbClr val="EE5D43"/>
                </a:solidFill>
                <a:highlight>
                  <a:srgbClr val="23262E"/>
                </a:highlight>
                <a:latin typeface="Consolas"/>
                <a:ea typeface="Consolas"/>
                <a:cs typeface="Consolas"/>
                <a:sym typeface="Consolas"/>
              </a:rPr>
              <a:t>=</a:t>
            </a:r>
            <a:r>
              <a:rPr b="0" i="0" lang="es" sz="1100" u="none" cap="none" strike="noStrike">
                <a:solidFill>
                  <a:srgbClr val="D5CED9"/>
                </a:solidFill>
                <a:highlight>
                  <a:srgbClr val="23262E"/>
                </a:highlight>
                <a:latin typeface="Consolas"/>
                <a:ea typeface="Consolas"/>
                <a:cs typeface="Consolas"/>
                <a:sym typeface="Consolas"/>
              </a:rPr>
              <a:t> placa</a:t>
            </a:r>
            <a:endParaRPr b="0" i="0" sz="11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t/>
            </a:r>
            <a:endParaRPr b="0" i="0" sz="11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100" u="none" cap="none" strike="noStrike">
                <a:solidFill>
                  <a:srgbClr val="D5CED9"/>
                </a:solidFill>
                <a:highlight>
                  <a:srgbClr val="23262E"/>
                </a:highlight>
                <a:latin typeface="Consolas"/>
                <a:ea typeface="Consolas"/>
                <a:cs typeface="Consolas"/>
                <a:sym typeface="Consolas"/>
              </a:rPr>
              <a:t>coche </a:t>
            </a:r>
            <a:r>
              <a:rPr b="0" i="0" lang="es" sz="1100" u="none" cap="none" strike="noStrike">
                <a:solidFill>
                  <a:srgbClr val="EE5D43"/>
                </a:solidFill>
                <a:highlight>
                  <a:srgbClr val="23262E"/>
                </a:highlight>
                <a:latin typeface="Consolas"/>
                <a:ea typeface="Consolas"/>
                <a:cs typeface="Consolas"/>
                <a:sym typeface="Consolas"/>
              </a:rPr>
              <a:t>=</a:t>
            </a:r>
            <a:r>
              <a:rPr b="0" i="0" lang="es" sz="1100" u="none" cap="none" strike="noStrike">
                <a:solidFill>
                  <a:srgbClr val="D5CED9"/>
                </a:solidFill>
                <a:highlight>
                  <a:srgbClr val="23262E"/>
                </a:highlight>
                <a:latin typeface="Consolas"/>
                <a:ea typeface="Consolas"/>
                <a:cs typeface="Consolas"/>
                <a:sym typeface="Consolas"/>
              </a:rPr>
              <a:t> </a:t>
            </a:r>
            <a:r>
              <a:rPr b="0" i="0" lang="es" sz="1100" u="none" cap="none" strike="noStrike">
                <a:solidFill>
                  <a:srgbClr val="FFE66D"/>
                </a:solidFill>
                <a:highlight>
                  <a:srgbClr val="23262E"/>
                </a:highlight>
                <a:latin typeface="Consolas"/>
                <a:ea typeface="Consolas"/>
                <a:cs typeface="Consolas"/>
                <a:sym typeface="Consolas"/>
              </a:rPr>
              <a:t>Vehiculo</a:t>
            </a:r>
            <a:r>
              <a:rPr b="0" i="0" lang="es" sz="1100" u="none" cap="none" strike="noStrike">
                <a:solidFill>
                  <a:srgbClr val="D5CED9"/>
                </a:solidFill>
                <a:highlight>
                  <a:srgbClr val="23262E"/>
                </a:highlight>
                <a:latin typeface="Consolas"/>
                <a:ea typeface="Consolas"/>
                <a:cs typeface="Consolas"/>
                <a:sym typeface="Consolas"/>
              </a:rPr>
              <a:t>(</a:t>
            </a:r>
            <a:r>
              <a:rPr b="0" i="0" lang="es" sz="1100" u="none" cap="none" strike="noStrike">
                <a:solidFill>
                  <a:srgbClr val="96E072"/>
                </a:solidFill>
                <a:highlight>
                  <a:srgbClr val="23262E"/>
                </a:highlight>
                <a:latin typeface="Consolas"/>
                <a:ea typeface="Consolas"/>
                <a:cs typeface="Consolas"/>
                <a:sym typeface="Consolas"/>
              </a:rPr>
              <a:t>"Ford"</a:t>
            </a:r>
            <a:r>
              <a:rPr b="0" i="0" lang="es" sz="1100" u="none" cap="none" strike="noStrike">
                <a:solidFill>
                  <a:srgbClr val="D5CED9"/>
                </a:solidFill>
                <a:highlight>
                  <a:srgbClr val="23262E"/>
                </a:highlight>
                <a:latin typeface="Consolas"/>
                <a:ea typeface="Consolas"/>
                <a:cs typeface="Consolas"/>
                <a:sym typeface="Consolas"/>
              </a:rPr>
              <a:t>, </a:t>
            </a:r>
            <a:r>
              <a:rPr b="0" i="0" lang="es" sz="1100" u="none" cap="none" strike="noStrike">
                <a:solidFill>
                  <a:srgbClr val="96E072"/>
                </a:solidFill>
                <a:highlight>
                  <a:srgbClr val="23262E"/>
                </a:highlight>
                <a:latin typeface="Consolas"/>
                <a:ea typeface="Consolas"/>
                <a:cs typeface="Consolas"/>
                <a:sym typeface="Consolas"/>
              </a:rPr>
              <a:t>"Rojo"</a:t>
            </a:r>
            <a:r>
              <a:rPr b="0" i="0" lang="es" sz="1100" u="none" cap="none" strike="noStrike">
                <a:solidFill>
                  <a:srgbClr val="D5CED9"/>
                </a:solidFill>
                <a:highlight>
                  <a:srgbClr val="23262E"/>
                </a:highlight>
                <a:latin typeface="Consolas"/>
                <a:ea typeface="Consolas"/>
                <a:cs typeface="Consolas"/>
                <a:sym typeface="Consolas"/>
              </a:rPr>
              <a:t>, </a:t>
            </a:r>
            <a:r>
              <a:rPr b="0" i="0" lang="es" sz="1100" u="none" cap="none" strike="noStrike">
                <a:solidFill>
                  <a:srgbClr val="96E072"/>
                </a:solidFill>
                <a:highlight>
                  <a:srgbClr val="23262E"/>
                </a:highlight>
                <a:latin typeface="Consolas"/>
                <a:ea typeface="Consolas"/>
                <a:cs typeface="Consolas"/>
                <a:sym typeface="Consolas"/>
              </a:rPr>
              <a:t>"AB123CD"</a:t>
            </a:r>
            <a:r>
              <a:rPr b="0" i="0" lang="es" sz="1100" u="none" cap="none" strike="noStrike">
                <a:solidFill>
                  <a:srgbClr val="D5CED9"/>
                </a:solidFill>
                <a:highlight>
                  <a:srgbClr val="23262E"/>
                </a:highlight>
                <a:latin typeface="Consolas"/>
                <a:ea typeface="Consolas"/>
                <a:cs typeface="Consolas"/>
                <a:sym typeface="Consolas"/>
              </a:rPr>
              <a:t>)</a:t>
            </a:r>
            <a:endParaRPr b="0" i="0" sz="11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100" u="none" cap="none" strike="noStrike">
                <a:solidFill>
                  <a:srgbClr val="FFE66D"/>
                </a:solidFill>
                <a:highlight>
                  <a:srgbClr val="23262E"/>
                </a:highlight>
                <a:latin typeface="Consolas"/>
                <a:ea typeface="Consolas"/>
                <a:cs typeface="Consolas"/>
                <a:sym typeface="Consolas"/>
              </a:rPr>
              <a:t>print</a:t>
            </a:r>
            <a:r>
              <a:rPr b="0" i="0" lang="es" sz="1100" u="none" cap="none" strike="noStrike">
                <a:solidFill>
                  <a:srgbClr val="D5CED9"/>
                </a:solidFill>
                <a:highlight>
                  <a:srgbClr val="23262E"/>
                </a:highlight>
                <a:latin typeface="Consolas"/>
                <a:ea typeface="Consolas"/>
                <a:cs typeface="Consolas"/>
                <a:sym typeface="Consolas"/>
              </a:rPr>
              <a:t>(coche.marca)</a:t>
            </a:r>
            <a:endParaRPr b="0" i="0" sz="11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t/>
            </a:r>
            <a:endParaRPr b="0" i="0" sz="1100" u="none" cap="none" strike="noStrike">
              <a:solidFill>
                <a:srgbClr val="C74DED"/>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t/>
            </a:r>
            <a:endParaRPr b="0" i="0" sz="1200" u="none" cap="none" strike="noStrike">
              <a:solidFill>
                <a:srgbClr val="C74DED"/>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t/>
            </a:r>
            <a:endParaRPr b="0" i="0" sz="1200" u="none" cap="none" strike="noStrike">
              <a:solidFill>
                <a:srgbClr val="5F6167"/>
              </a:solidFill>
              <a:highlight>
                <a:srgbClr val="23262E"/>
              </a:highlight>
              <a:latin typeface="Consolas"/>
              <a:ea typeface="Consolas"/>
              <a:cs typeface="Consolas"/>
              <a:sym typeface="Consolas"/>
            </a:endParaRPr>
          </a:p>
        </p:txBody>
      </p:sp>
      <p:sp>
        <p:nvSpPr>
          <p:cNvPr id="407" name="Google Shape;407;p24"/>
          <p:cNvSpPr/>
          <p:nvPr/>
        </p:nvSpPr>
        <p:spPr>
          <a:xfrm>
            <a:off x="4141974" y="2736450"/>
            <a:ext cx="4378200" cy="228900"/>
          </a:xfrm>
          <a:prstGeom prst="rect">
            <a:avLst/>
          </a:prstGeom>
          <a:solidFill>
            <a:srgbClr val="FFE66D"/>
          </a:solidFill>
          <a:ln cap="flat" cmpd="sng" w="9525">
            <a:solidFill>
              <a:schemeClr val="dk2"/>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Clr>
                <a:schemeClr val="dk1"/>
              </a:buClr>
              <a:buSzPts val="1100"/>
              <a:buFont typeface="Arial"/>
              <a:buNone/>
            </a:pPr>
            <a:r>
              <a:rPr b="0" i="0" lang="es" sz="1400" u="none" cap="none" strike="noStrike">
                <a:solidFill>
                  <a:schemeClr val="dk2"/>
                </a:solidFill>
                <a:latin typeface="Montserrat"/>
                <a:ea typeface="Montserrat"/>
                <a:cs typeface="Montserrat"/>
                <a:sym typeface="Montserrat"/>
              </a:rPr>
              <a:t>Terminal</a:t>
            </a:r>
            <a:endParaRPr b="0" i="0" sz="1400" u="none" cap="none" strike="noStrike">
              <a:solidFill>
                <a:schemeClr val="dk2"/>
              </a:solidFill>
              <a:latin typeface="Montserrat"/>
              <a:ea typeface="Montserrat"/>
              <a:cs typeface="Montserrat"/>
              <a:sym typeface="Montserrat"/>
            </a:endParaRPr>
          </a:p>
        </p:txBody>
      </p:sp>
      <p:sp>
        <p:nvSpPr>
          <p:cNvPr id="408" name="Google Shape;408;p24"/>
          <p:cNvSpPr/>
          <p:nvPr/>
        </p:nvSpPr>
        <p:spPr>
          <a:xfrm>
            <a:off x="4141985" y="2965350"/>
            <a:ext cx="4378200" cy="1461900"/>
          </a:xfrm>
          <a:prstGeom prst="rect">
            <a:avLst/>
          </a:prstGeom>
          <a:solidFill>
            <a:srgbClr val="23262E"/>
          </a:solid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chemeClr val="lt2"/>
                </a:solidFill>
                <a:highlight>
                  <a:srgbClr val="23262E"/>
                </a:highlight>
                <a:latin typeface="Consolas"/>
                <a:ea typeface="Consolas"/>
                <a:cs typeface="Consolas"/>
                <a:sym typeface="Consolas"/>
              </a:rPr>
              <a:t>Traceback (most recent call last):</a:t>
            </a:r>
            <a:endParaRPr b="0" i="0" sz="1200" u="none" cap="none" strike="noStrike">
              <a:solidFill>
                <a:schemeClr val="lt2"/>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chemeClr val="lt2"/>
                </a:solidFill>
                <a:highlight>
                  <a:srgbClr val="23262E"/>
                </a:highlight>
                <a:latin typeface="Consolas"/>
                <a:ea typeface="Consolas"/>
                <a:cs typeface="Consolas"/>
                <a:sym typeface="Consolas"/>
              </a:rPr>
              <a:t>  File "prueba.py", line 13, in &lt;module&gt;</a:t>
            </a:r>
            <a:endParaRPr b="0" i="0" sz="1200" u="none" cap="none" strike="noStrike">
              <a:solidFill>
                <a:schemeClr val="lt2"/>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chemeClr val="lt2"/>
                </a:solidFill>
                <a:highlight>
                  <a:srgbClr val="23262E"/>
                </a:highlight>
                <a:latin typeface="Consolas"/>
                <a:ea typeface="Consolas"/>
                <a:cs typeface="Consolas"/>
                <a:sym typeface="Consolas"/>
              </a:rPr>
              <a:t>    print(coche.marca)</a:t>
            </a:r>
            <a:endParaRPr b="0" i="0" sz="1200" u="none" cap="none" strike="noStrike">
              <a:solidFill>
                <a:schemeClr val="lt2"/>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chemeClr val="lt2"/>
                </a:solidFill>
                <a:highlight>
                  <a:srgbClr val="23262E"/>
                </a:highlight>
                <a:latin typeface="Consolas"/>
                <a:ea typeface="Consolas"/>
                <a:cs typeface="Consolas"/>
                <a:sym typeface="Consolas"/>
              </a:rPr>
              <a:t>AttributeError: 'Vehiculo' object has no attribute 'marca'. Did you mean: '_marca'?</a:t>
            </a:r>
            <a:endParaRPr b="0" i="0" sz="1200" u="none" cap="none" strike="noStrike">
              <a:solidFill>
                <a:schemeClr val="lt2"/>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t/>
            </a:r>
            <a:endParaRPr b="0" i="0" sz="1200" u="none" cap="none" strike="noStrike">
              <a:solidFill>
                <a:schemeClr val="lt2"/>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t/>
            </a:r>
            <a:endParaRPr b="0" i="0" sz="1200" u="none" cap="none" strike="noStrike">
              <a:solidFill>
                <a:srgbClr val="5F6167"/>
              </a:solidFill>
              <a:highlight>
                <a:srgbClr val="23262E"/>
              </a:highlight>
              <a:latin typeface="Consolas"/>
              <a:ea typeface="Consolas"/>
              <a:cs typeface="Consolas"/>
              <a:sym typeface="Consolas"/>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25"/>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40740"/>
              <a:buFont typeface="Arial"/>
              <a:buNone/>
            </a:pPr>
            <a:r>
              <a:rPr lang="es"/>
              <a:t>Encapsulación</a:t>
            </a:r>
            <a:endParaRPr/>
          </a:p>
        </p:txBody>
      </p:sp>
      <p:sp>
        <p:nvSpPr>
          <p:cNvPr id="414" name="Google Shape;414;p25"/>
          <p:cNvSpPr txBox="1"/>
          <p:nvPr/>
        </p:nvSpPr>
        <p:spPr>
          <a:xfrm>
            <a:off x="432150" y="1260250"/>
            <a:ext cx="8279700" cy="3325200"/>
          </a:xfrm>
          <a:prstGeom prst="rect">
            <a:avLst/>
          </a:prstGeom>
          <a:noFill/>
          <a:ln>
            <a:noFill/>
          </a:ln>
        </p:spPr>
        <p:txBody>
          <a:bodyPr anchorCtr="0" anchor="t" bIns="91425" lIns="0" spcFirstLastPara="1" rIns="0" wrap="square" tIns="91425">
            <a:normAutofit/>
          </a:bodyPr>
          <a:lstStyle/>
          <a:p>
            <a:pPr indent="0" lvl="0" marL="0" marR="0" rtl="0" algn="l">
              <a:lnSpc>
                <a:spcPct val="100000"/>
              </a:lnSpc>
              <a:spcBef>
                <a:spcPts val="0"/>
              </a:spcBef>
              <a:spcAft>
                <a:spcPts val="0"/>
              </a:spcAft>
              <a:buClr>
                <a:srgbClr val="000000"/>
              </a:buClr>
              <a:buSzPts val="1650"/>
              <a:buFont typeface="Arial"/>
              <a:buNone/>
            </a:pPr>
            <a:r>
              <a:rPr b="1" i="0" lang="es" sz="1650" u="none" cap="none" strike="noStrike">
                <a:solidFill>
                  <a:schemeClr val="dk2"/>
                </a:solidFill>
                <a:latin typeface="Montserrat"/>
                <a:ea typeface="Montserrat"/>
                <a:cs typeface="Montserrat"/>
                <a:sym typeface="Montserrat"/>
              </a:rPr>
              <a:t>Encapsulación</a:t>
            </a:r>
            <a:r>
              <a:rPr b="0" i="0" lang="es" sz="1650" u="none" cap="none" strike="noStrike">
                <a:solidFill>
                  <a:schemeClr val="dk2"/>
                </a:solidFill>
                <a:latin typeface="Montserrat"/>
                <a:ea typeface="Montserrat"/>
                <a:cs typeface="Montserrat"/>
                <a:sym typeface="Montserrat"/>
              </a:rPr>
              <a:t> se refiere al ocultamiento de los atributos o métodos de una clase al exterior, para que no se puedan acceder ni modificar desde fuera. Por defecto Python no oculta los atributos y métodos de una clase al exterior:</a:t>
            </a:r>
            <a:endParaRPr b="0" i="0" sz="1650" u="none" cap="none" strike="noStrike">
              <a:solidFill>
                <a:schemeClr val="dk2"/>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650"/>
              <a:buFont typeface="Arial"/>
              <a:buNone/>
            </a:pPr>
            <a:r>
              <a:t/>
            </a:r>
            <a:endParaRPr b="0" i="0" sz="1650" u="none" cap="none" strike="noStrike">
              <a:solidFill>
                <a:schemeClr val="dk2"/>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650"/>
              <a:buFont typeface="Arial"/>
              <a:buNone/>
            </a:pPr>
            <a:r>
              <a:t/>
            </a:r>
            <a:endParaRPr b="0" i="0" sz="1650" u="none" cap="none" strike="noStrike">
              <a:solidFill>
                <a:schemeClr val="dk2"/>
              </a:solidFill>
              <a:latin typeface="Montserrat"/>
              <a:ea typeface="Montserrat"/>
              <a:cs typeface="Montserrat"/>
              <a:sym typeface="Montserrat"/>
            </a:endParaRPr>
          </a:p>
        </p:txBody>
      </p:sp>
      <p:sp>
        <p:nvSpPr>
          <p:cNvPr id="415" name="Google Shape;415;p25"/>
          <p:cNvSpPr/>
          <p:nvPr/>
        </p:nvSpPr>
        <p:spPr>
          <a:xfrm>
            <a:off x="1561737" y="2215075"/>
            <a:ext cx="4275000" cy="228900"/>
          </a:xfrm>
          <a:prstGeom prst="rect">
            <a:avLst/>
          </a:prstGeom>
          <a:solidFill>
            <a:srgbClr val="FFE66D"/>
          </a:solidFill>
          <a:ln cap="flat" cmpd="sng" w="9525">
            <a:solidFill>
              <a:schemeClr val="dk2"/>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Clr>
                <a:schemeClr val="dk1"/>
              </a:buClr>
              <a:buSzPts val="1100"/>
              <a:buFont typeface="Arial"/>
              <a:buNone/>
            </a:pPr>
            <a:r>
              <a:rPr b="0" i="0" lang="es" sz="1400" u="none" cap="none" strike="noStrike">
                <a:solidFill>
                  <a:schemeClr val="dk2"/>
                </a:solidFill>
                <a:latin typeface="Montserrat"/>
                <a:ea typeface="Montserrat"/>
                <a:cs typeface="Montserrat"/>
                <a:sym typeface="Montserrat"/>
              </a:rPr>
              <a:t>Programa principal</a:t>
            </a:r>
            <a:endParaRPr b="0" i="0" sz="1400" u="none" cap="none" strike="noStrike">
              <a:solidFill>
                <a:schemeClr val="dk2"/>
              </a:solidFill>
              <a:latin typeface="Montserrat"/>
              <a:ea typeface="Montserrat"/>
              <a:cs typeface="Montserrat"/>
              <a:sym typeface="Montserrat"/>
            </a:endParaRPr>
          </a:p>
        </p:txBody>
      </p:sp>
      <p:sp>
        <p:nvSpPr>
          <p:cNvPr id="416" name="Google Shape;416;p25"/>
          <p:cNvSpPr/>
          <p:nvPr/>
        </p:nvSpPr>
        <p:spPr>
          <a:xfrm>
            <a:off x="1561750" y="2443975"/>
            <a:ext cx="4275000" cy="1450200"/>
          </a:xfrm>
          <a:prstGeom prst="rect">
            <a:avLst/>
          </a:prstGeom>
          <a:solidFill>
            <a:srgbClr val="23262E"/>
          </a:solid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chemeClr val="dk1"/>
              </a:buClr>
              <a:buSzPts val="1100"/>
              <a:buFont typeface="Arial"/>
              <a:buNone/>
            </a:pPr>
            <a:r>
              <a:rPr b="0" i="0" lang="es" sz="1050" u="none" cap="none" strike="noStrike">
                <a:solidFill>
                  <a:srgbClr val="C74DED"/>
                </a:solidFill>
                <a:highlight>
                  <a:srgbClr val="23262E"/>
                </a:highlight>
                <a:latin typeface="Consolas"/>
                <a:ea typeface="Consolas"/>
                <a:cs typeface="Consolas"/>
                <a:sym typeface="Consolas"/>
              </a:rPr>
              <a:t>class</a:t>
            </a:r>
            <a:r>
              <a:rPr b="0" i="0" lang="es" sz="1050" u="none" cap="none" strike="noStrike">
                <a:solidFill>
                  <a:srgbClr val="D5CED9"/>
                </a:solidFill>
                <a:highlight>
                  <a:srgbClr val="23262E"/>
                </a:highlight>
                <a:latin typeface="Consolas"/>
                <a:ea typeface="Consolas"/>
                <a:cs typeface="Consolas"/>
                <a:sym typeface="Consolas"/>
              </a:rPr>
              <a:t> </a:t>
            </a:r>
            <a:r>
              <a:rPr b="0" i="0" lang="es" sz="1050" u="none" cap="none" strike="noStrike">
                <a:solidFill>
                  <a:srgbClr val="FFE66D"/>
                </a:solidFill>
                <a:highlight>
                  <a:srgbClr val="23262E"/>
                </a:highlight>
                <a:latin typeface="Consolas"/>
                <a:ea typeface="Consolas"/>
                <a:cs typeface="Consolas"/>
                <a:sym typeface="Consolas"/>
              </a:rPr>
              <a:t>Clase</a:t>
            </a:r>
            <a:r>
              <a:rPr b="0" i="0" lang="es" sz="1050" u="none" cap="none" strike="noStrike">
                <a:solidFill>
                  <a:srgbClr val="D5CED9"/>
                </a:solidFill>
                <a:highlight>
                  <a:srgbClr val="23262E"/>
                </a:highlight>
                <a:latin typeface="Consolas"/>
                <a:ea typeface="Consolas"/>
                <a:cs typeface="Consolas"/>
                <a:sym typeface="Consolas"/>
              </a:rPr>
              <a:t>:</a:t>
            </a:r>
            <a:endParaRPr b="0" i="0" sz="105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050" u="none" cap="none" strike="noStrike">
                <a:solidFill>
                  <a:srgbClr val="D5CED9"/>
                </a:solidFill>
                <a:highlight>
                  <a:srgbClr val="23262E"/>
                </a:highlight>
                <a:latin typeface="Consolas"/>
                <a:ea typeface="Consolas"/>
                <a:cs typeface="Consolas"/>
                <a:sym typeface="Consolas"/>
              </a:rPr>
              <a:t>   atributo_clase </a:t>
            </a:r>
            <a:r>
              <a:rPr b="0" i="0" lang="es" sz="1050" u="none" cap="none" strike="noStrike">
                <a:solidFill>
                  <a:srgbClr val="EE5D43"/>
                </a:solidFill>
                <a:highlight>
                  <a:srgbClr val="23262E"/>
                </a:highlight>
                <a:latin typeface="Consolas"/>
                <a:ea typeface="Consolas"/>
                <a:cs typeface="Consolas"/>
                <a:sym typeface="Consolas"/>
              </a:rPr>
              <a:t>=</a:t>
            </a:r>
            <a:r>
              <a:rPr b="0" i="0" lang="es" sz="1050" u="none" cap="none" strike="noStrike">
                <a:solidFill>
                  <a:srgbClr val="D5CED9"/>
                </a:solidFill>
                <a:highlight>
                  <a:srgbClr val="23262E"/>
                </a:highlight>
                <a:latin typeface="Consolas"/>
                <a:ea typeface="Consolas"/>
                <a:cs typeface="Consolas"/>
                <a:sym typeface="Consolas"/>
              </a:rPr>
              <a:t> </a:t>
            </a:r>
            <a:r>
              <a:rPr b="0" i="0" lang="es" sz="1050" u="none" cap="none" strike="noStrike">
                <a:solidFill>
                  <a:srgbClr val="96E072"/>
                </a:solidFill>
                <a:highlight>
                  <a:srgbClr val="23262E"/>
                </a:highlight>
                <a:latin typeface="Consolas"/>
                <a:ea typeface="Consolas"/>
                <a:cs typeface="Consolas"/>
                <a:sym typeface="Consolas"/>
              </a:rPr>
              <a:t>"Hola"</a:t>
            </a:r>
            <a:endParaRPr b="0" i="0" sz="1050" u="none" cap="none" strike="noStrike">
              <a:solidFill>
                <a:srgbClr val="96E072"/>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050" u="none" cap="none" strike="noStrike">
                <a:solidFill>
                  <a:srgbClr val="D5CED9"/>
                </a:solidFill>
                <a:highlight>
                  <a:srgbClr val="23262E"/>
                </a:highlight>
                <a:latin typeface="Consolas"/>
                <a:ea typeface="Consolas"/>
                <a:cs typeface="Consolas"/>
                <a:sym typeface="Consolas"/>
              </a:rPr>
              <a:t>   </a:t>
            </a:r>
            <a:r>
              <a:rPr b="0" i="0" lang="es" sz="1050" u="none" cap="none" strike="noStrike">
                <a:solidFill>
                  <a:srgbClr val="C74DED"/>
                </a:solidFill>
                <a:highlight>
                  <a:srgbClr val="23262E"/>
                </a:highlight>
                <a:latin typeface="Consolas"/>
                <a:ea typeface="Consolas"/>
                <a:cs typeface="Consolas"/>
                <a:sym typeface="Consolas"/>
              </a:rPr>
              <a:t>def</a:t>
            </a:r>
            <a:r>
              <a:rPr b="0" i="0" lang="es" sz="1050" u="none" cap="none" strike="noStrike">
                <a:solidFill>
                  <a:srgbClr val="D5CED9"/>
                </a:solidFill>
                <a:highlight>
                  <a:srgbClr val="23262E"/>
                </a:highlight>
                <a:latin typeface="Consolas"/>
                <a:ea typeface="Consolas"/>
                <a:cs typeface="Consolas"/>
                <a:sym typeface="Consolas"/>
              </a:rPr>
              <a:t> </a:t>
            </a:r>
            <a:r>
              <a:rPr b="0" i="0" lang="es" sz="1050" u="none" cap="none" strike="noStrike">
                <a:solidFill>
                  <a:srgbClr val="EE5D43"/>
                </a:solidFill>
                <a:highlight>
                  <a:srgbClr val="23262E"/>
                </a:highlight>
                <a:latin typeface="Consolas"/>
                <a:ea typeface="Consolas"/>
                <a:cs typeface="Consolas"/>
                <a:sym typeface="Consolas"/>
              </a:rPr>
              <a:t>__init__</a:t>
            </a:r>
            <a:r>
              <a:rPr b="0" i="0" lang="es" sz="1050" u="none" cap="none" strike="noStrike">
                <a:solidFill>
                  <a:srgbClr val="D5CED9"/>
                </a:solidFill>
                <a:highlight>
                  <a:srgbClr val="23262E"/>
                </a:highlight>
                <a:latin typeface="Consolas"/>
                <a:ea typeface="Consolas"/>
                <a:cs typeface="Consolas"/>
                <a:sym typeface="Consolas"/>
              </a:rPr>
              <a:t>(</a:t>
            </a:r>
            <a:r>
              <a:rPr b="0" i="0" lang="es" sz="1050" u="none" cap="none" strike="noStrike">
                <a:solidFill>
                  <a:srgbClr val="00E8C6"/>
                </a:solidFill>
                <a:highlight>
                  <a:srgbClr val="23262E"/>
                </a:highlight>
                <a:latin typeface="Consolas"/>
                <a:ea typeface="Consolas"/>
                <a:cs typeface="Consolas"/>
                <a:sym typeface="Consolas"/>
              </a:rPr>
              <a:t>self</a:t>
            </a:r>
            <a:r>
              <a:rPr b="0" i="0" lang="es" sz="1050" u="none" cap="none" strike="noStrike">
                <a:solidFill>
                  <a:srgbClr val="D5CED9"/>
                </a:solidFill>
                <a:highlight>
                  <a:srgbClr val="23262E"/>
                </a:highlight>
                <a:latin typeface="Consolas"/>
                <a:ea typeface="Consolas"/>
                <a:cs typeface="Consolas"/>
                <a:sym typeface="Consolas"/>
              </a:rPr>
              <a:t>, </a:t>
            </a:r>
            <a:r>
              <a:rPr b="0" i="0" lang="es" sz="1050" u="none" cap="none" strike="noStrike">
                <a:solidFill>
                  <a:srgbClr val="00E8C6"/>
                </a:solidFill>
                <a:highlight>
                  <a:srgbClr val="23262E"/>
                </a:highlight>
                <a:latin typeface="Consolas"/>
                <a:ea typeface="Consolas"/>
                <a:cs typeface="Consolas"/>
                <a:sym typeface="Consolas"/>
              </a:rPr>
              <a:t>atributo_instancia</a:t>
            </a:r>
            <a:r>
              <a:rPr b="0" i="0" lang="es" sz="1050" u="none" cap="none" strike="noStrike">
                <a:solidFill>
                  <a:srgbClr val="D5CED9"/>
                </a:solidFill>
                <a:highlight>
                  <a:srgbClr val="23262E"/>
                </a:highlight>
                <a:latin typeface="Consolas"/>
                <a:ea typeface="Consolas"/>
                <a:cs typeface="Consolas"/>
                <a:sym typeface="Consolas"/>
              </a:rPr>
              <a:t>):</a:t>
            </a:r>
            <a:endParaRPr b="0" i="0" sz="105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050" u="none" cap="none" strike="noStrike">
                <a:solidFill>
                  <a:srgbClr val="D5CED9"/>
                </a:solidFill>
                <a:highlight>
                  <a:srgbClr val="23262E"/>
                </a:highlight>
                <a:latin typeface="Consolas"/>
                <a:ea typeface="Consolas"/>
                <a:cs typeface="Consolas"/>
                <a:sym typeface="Consolas"/>
              </a:rPr>
              <a:t>       </a:t>
            </a:r>
            <a:r>
              <a:rPr b="0" i="0" lang="es" sz="1050" u="none" cap="none" strike="noStrike">
                <a:solidFill>
                  <a:srgbClr val="FF00AA"/>
                </a:solidFill>
                <a:highlight>
                  <a:srgbClr val="23262E"/>
                </a:highlight>
                <a:latin typeface="Consolas"/>
                <a:ea typeface="Consolas"/>
                <a:cs typeface="Consolas"/>
                <a:sym typeface="Consolas"/>
              </a:rPr>
              <a:t>self</a:t>
            </a:r>
            <a:r>
              <a:rPr b="0" i="0" lang="es" sz="1050" u="none" cap="none" strike="noStrike">
                <a:solidFill>
                  <a:srgbClr val="D5CED9"/>
                </a:solidFill>
                <a:highlight>
                  <a:srgbClr val="23262E"/>
                </a:highlight>
                <a:latin typeface="Consolas"/>
                <a:ea typeface="Consolas"/>
                <a:cs typeface="Consolas"/>
                <a:sym typeface="Consolas"/>
              </a:rPr>
              <a:t>.atributo_instancia </a:t>
            </a:r>
            <a:r>
              <a:rPr b="0" i="0" lang="es" sz="1050" u="none" cap="none" strike="noStrike">
                <a:solidFill>
                  <a:srgbClr val="EE5D43"/>
                </a:solidFill>
                <a:highlight>
                  <a:srgbClr val="23262E"/>
                </a:highlight>
                <a:latin typeface="Consolas"/>
                <a:ea typeface="Consolas"/>
                <a:cs typeface="Consolas"/>
                <a:sym typeface="Consolas"/>
              </a:rPr>
              <a:t>=</a:t>
            </a:r>
            <a:r>
              <a:rPr b="0" i="0" lang="es" sz="1050" u="none" cap="none" strike="noStrike">
                <a:solidFill>
                  <a:srgbClr val="D5CED9"/>
                </a:solidFill>
                <a:highlight>
                  <a:srgbClr val="23262E"/>
                </a:highlight>
                <a:latin typeface="Consolas"/>
                <a:ea typeface="Consolas"/>
                <a:cs typeface="Consolas"/>
                <a:sym typeface="Consolas"/>
              </a:rPr>
              <a:t> atributo_instancia</a:t>
            </a:r>
            <a:endParaRPr b="0" i="0" sz="105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t/>
            </a:r>
            <a:endParaRPr b="0" i="0" sz="105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050" u="none" cap="none" strike="noStrike">
                <a:solidFill>
                  <a:srgbClr val="D5CED9"/>
                </a:solidFill>
                <a:highlight>
                  <a:srgbClr val="23262E"/>
                </a:highlight>
                <a:latin typeface="Consolas"/>
                <a:ea typeface="Consolas"/>
                <a:cs typeface="Consolas"/>
                <a:sym typeface="Consolas"/>
              </a:rPr>
              <a:t>mi_clase </a:t>
            </a:r>
            <a:r>
              <a:rPr b="0" i="0" lang="es" sz="1050" u="none" cap="none" strike="noStrike">
                <a:solidFill>
                  <a:srgbClr val="EE5D43"/>
                </a:solidFill>
                <a:highlight>
                  <a:srgbClr val="23262E"/>
                </a:highlight>
                <a:latin typeface="Consolas"/>
                <a:ea typeface="Consolas"/>
                <a:cs typeface="Consolas"/>
                <a:sym typeface="Consolas"/>
              </a:rPr>
              <a:t>=</a:t>
            </a:r>
            <a:r>
              <a:rPr b="0" i="0" lang="es" sz="1050" u="none" cap="none" strike="noStrike">
                <a:solidFill>
                  <a:srgbClr val="D5CED9"/>
                </a:solidFill>
                <a:highlight>
                  <a:srgbClr val="23262E"/>
                </a:highlight>
                <a:latin typeface="Consolas"/>
                <a:ea typeface="Consolas"/>
                <a:cs typeface="Consolas"/>
                <a:sym typeface="Consolas"/>
              </a:rPr>
              <a:t> </a:t>
            </a:r>
            <a:r>
              <a:rPr b="0" i="0" lang="es" sz="1050" u="none" cap="none" strike="noStrike">
                <a:solidFill>
                  <a:srgbClr val="FFE66D"/>
                </a:solidFill>
                <a:highlight>
                  <a:srgbClr val="23262E"/>
                </a:highlight>
                <a:latin typeface="Consolas"/>
                <a:ea typeface="Consolas"/>
                <a:cs typeface="Consolas"/>
                <a:sym typeface="Consolas"/>
              </a:rPr>
              <a:t>Clase</a:t>
            </a:r>
            <a:r>
              <a:rPr b="0" i="0" lang="es" sz="1050" u="none" cap="none" strike="noStrike">
                <a:solidFill>
                  <a:srgbClr val="D5CED9"/>
                </a:solidFill>
                <a:highlight>
                  <a:srgbClr val="23262E"/>
                </a:highlight>
                <a:latin typeface="Consolas"/>
                <a:ea typeface="Consolas"/>
                <a:cs typeface="Consolas"/>
                <a:sym typeface="Consolas"/>
              </a:rPr>
              <a:t>(</a:t>
            </a:r>
            <a:r>
              <a:rPr b="0" i="0" lang="es" sz="1050" u="none" cap="none" strike="noStrike">
                <a:solidFill>
                  <a:srgbClr val="96E072"/>
                </a:solidFill>
                <a:highlight>
                  <a:srgbClr val="23262E"/>
                </a:highlight>
                <a:latin typeface="Consolas"/>
                <a:ea typeface="Consolas"/>
                <a:cs typeface="Consolas"/>
                <a:sym typeface="Consolas"/>
              </a:rPr>
              <a:t>"Que tal"</a:t>
            </a:r>
            <a:r>
              <a:rPr b="0" i="0" lang="es" sz="1050" u="none" cap="none" strike="noStrike">
                <a:solidFill>
                  <a:srgbClr val="D5CED9"/>
                </a:solidFill>
                <a:highlight>
                  <a:srgbClr val="23262E"/>
                </a:highlight>
                <a:latin typeface="Consolas"/>
                <a:ea typeface="Consolas"/>
                <a:cs typeface="Consolas"/>
                <a:sym typeface="Consolas"/>
              </a:rPr>
              <a:t>)</a:t>
            </a:r>
            <a:endParaRPr b="0" i="0" sz="105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050" u="none" cap="none" strike="noStrike">
                <a:solidFill>
                  <a:srgbClr val="FFE66D"/>
                </a:solidFill>
                <a:highlight>
                  <a:srgbClr val="23262E"/>
                </a:highlight>
                <a:latin typeface="Consolas"/>
                <a:ea typeface="Consolas"/>
                <a:cs typeface="Consolas"/>
                <a:sym typeface="Consolas"/>
              </a:rPr>
              <a:t>print</a:t>
            </a:r>
            <a:r>
              <a:rPr b="0" i="0" lang="es" sz="1050" u="none" cap="none" strike="noStrike">
                <a:solidFill>
                  <a:srgbClr val="D5CED9"/>
                </a:solidFill>
                <a:highlight>
                  <a:srgbClr val="23262E"/>
                </a:highlight>
                <a:latin typeface="Consolas"/>
                <a:ea typeface="Consolas"/>
                <a:cs typeface="Consolas"/>
                <a:sym typeface="Consolas"/>
              </a:rPr>
              <a:t>(mi_clase.atributo_clase)</a:t>
            </a:r>
            <a:endParaRPr b="0" i="0" sz="105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050" u="none" cap="none" strike="noStrike">
                <a:solidFill>
                  <a:srgbClr val="FFE66D"/>
                </a:solidFill>
                <a:highlight>
                  <a:srgbClr val="23262E"/>
                </a:highlight>
                <a:latin typeface="Consolas"/>
                <a:ea typeface="Consolas"/>
                <a:cs typeface="Consolas"/>
                <a:sym typeface="Consolas"/>
              </a:rPr>
              <a:t>print</a:t>
            </a:r>
            <a:r>
              <a:rPr b="0" i="0" lang="es" sz="1050" u="none" cap="none" strike="noStrike">
                <a:solidFill>
                  <a:srgbClr val="D5CED9"/>
                </a:solidFill>
                <a:highlight>
                  <a:srgbClr val="23262E"/>
                </a:highlight>
                <a:latin typeface="Consolas"/>
                <a:ea typeface="Consolas"/>
                <a:cs typeface="Consolas"/>
                <a:sym typeface="Consolas"/>
              </a:rPr>
              <a:t>(mi_clase.atributo_instancia)</a:t>
            </a:r>
            <a:endParaRPr b="0" i="0" sz="105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t/>
            </a:r>
            <a:endParaRPr b="0" i="0" sz="1050" u="none" cap="none" strike="noStrike">
              <a:solidFill>
                <a:srgbClr val="5F6167"/>
              </a:solidFill>
              <a:highlight>
                <a:srgbClr val="23262E"/>
              </a:highlight>
              <a:latin typeface="Consolas"/>
              <a:ea typeface="Consolas"/>
              <a:cs typeface="Consolas"/>
              <a:sym typeface="Consolas"/>
            </a:endParaRPr>
          </a:p>
        </p:txBody>
      </p:sp>
      <p:sp>
        <p:nvSpPr>
          <p:cNvPr id="417" name="Google Shape;417;p25"/>
          <p:cNvSpPr/>
          <p:nvPr/>
        </p:nvSpPr>
        <p:spPr>
          <a:xfrm>
            <a:off x="6164700" y="2470035"/>
            <a:ext cx="1417500" cy="1450200"/>
          </a:xfrm>
          <a:prstGeom prst="rect">
            <a:avLst/>
          </a:prstGeom>
          <a:solidFill>
            <a:srgbClr val="23262E"/>
          </a:solid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chemeClr val="dk1"/>
              </a:buClr>
              <a:buSzPts val="1100"/>
              <a:buFont typeface="Arial"/>
              <a:buNone/>
            </a:pPr>
            <a:r>
              <a:t/>
            </a:r>
            <a:endParaRPr b="0" i="0" sz="1000" u="none" cap="none" strike="noStrike">
              <a:solidFill>
                <a:schemeClr val="lt2"/>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t/>
            </a:r>
            <a:endParaRPr b="0" i="0" sz="1000" u="none" cap="none" strike="noStrike">
              <a:solidFill>
                <a:schemeClr val="lt2"/>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t/>
            </a:r>
            <a:endParaRPr b="0" i="0" sz="1300" u="none" cap="none" strike="noStrike">
              <a:solidFill>
                <a:schemeClr val="lt2"/>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t/>
            </a:r>
            <a:endParaRPr b="0" i="0" sz="1300" u="none" cap="none" strike="noStrike">
              <a:solidFill>
                <a:schemeClr val="lt2"/>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300" u="none" cap="none" strike="noStrike">
                <a:solidFill>
                  <a:schemeClr val="lt2"/>
                </a:solidFill>
                <a:highlight>
                  <a:srgbClr val="23262E"/>
                </a:highlight>
                <a:latin typeface="Consolas"/>
                <a:ea typeface="Consolas"/>
                <a:cs typeface="Consolas"/>
                <a:sym typeface="Consolas"/>
              </a:rPr>
              <a:t>Hola</a:t>
            </a:r>
            <a:endParaRPr b="0" i="0" sz="1300" u="none" cap="none" strike="noStrike">
              <a:solidFill>
                <a:schemeClr val="lt2"/>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300" u="none" cap="none" strike="noStrike">
                <a:solidFill>
                  <a:schemeClr val="lt2"/>
                </a:solidFill>
                <a:highlight>
                  <a:srgbClr val="23262E"/>
                </a:highlight>
                <a:latin typeface="Consolas"/>
                <a:ea typeface="Consolas"/>
                <a:cs typeface="Consolas"/>
                <a:sym typeface="Consolas"/>
              </a:rPr>
              <a:t>Que tal</a:t>
            </a:r>
            <a:endParaRPr b="0" i="0" sz="1300" u="none" cap="none" strike="noStrike">
              <a:solidFill>
                <a:schemeClr val="lt2"/>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t/>
            </a:r>
            <a:endParaRPr b="0" i="0" sz="1300" u="none" cap="none" strike="noStrike">
              <a:solidFill>
                <a:schemeClr val="lt2"/>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t/>
            </a:r>
            <a:endParaRPr b="0" i="0" sz="1000" u="none" cap="none" strike="noStrike">
              <a:solidFill>
                <a:schemeClr val="lt2"/>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t/>
            </a:r>
            <a:endParaRPr b="0" i="0" sz="1200" u="none" cap="none" strike="noStrike">
              <a:solidFill>
                <a:schemeClr val="lt2"/>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t/>
            </a:r>
            <a:endParaRPr b="0" i="0" sz="1200" u="none" cap="none" strike="noStrike">
              <a:solidFill>
                <a:schemeClr val="lt2"/>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t/>
            </a:r>
            <a:endParaRPr b="0" i="0" sz="1200" u="none" cap="none" strike="noStrike">
              <a:solidFill>
                <a:schemeClr val="lt2"/>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t/>
            </a:r>
            <a:endParaRPr b="0" i="0" sz="1200" u="none" cap="none" strike="noStrike">
              <a:solidFill>
                <a:srgbClr val="5F6167"/>
              </a:solidFill>
              <a:highlight>
                <a:srgbClr val="23262E"/>
              </a:highlight>
              <a:latin typeface="Consolas"/>
              <a:ea typeface="Consolas"/>
              <a:cs typeface="Consolas"/>
              <a:sym typeface="Consolas"/>
            </a:endParaRPr>
          </a:p>
        </p:txBody>
      </p:sp>
      <p:sp>
        <p:nvSpPr>
          <p:cNvPr id="418" name="Google Shape;418;p25"/>
          <p:cNvSpPr/>
          <p:nvPr/>
        </p:nvSpPr>
        <p:spPr>
          <a:xfrm>
            <a:off x="6164763" y="2215075"/>
            <a:ext cx="1417500" cy="253500"/>
          </a:xfrm>
          <a:prstGeom prst="rect">
            <a:avLst/>
          </a:prstGeom>
          <a:solidFill>
            <a:srgbClr val="FFE66D"/>
          </a:solidFill>
          <a:ln cap="flat" cmpd="sng" w="9525">
            <a:solidFill>
              <a:schemeClr val="dk2"/>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Clr>
                <a:schemeClr val="dk1"/>
              </a:buClr>
              <a:buSzPts val="1100"/>
              <a:buFont typeface="Arial"/>
              <a:buNone/>
            </a:pPr>
            <a:r>
              <a:rPr b="0" i="0" lang="es" sz="1400" u="none" cap="none" strike="noStrike">
                <a:solidFill>
                  <a:schemeClr val="dk2"/>
                </a:solidFill>
                <a:latin typeface="Montserrat"/>
                <a:ea typeface="Montserrat"/>
                <a:cs typeface="Montserrat"/>
                <a:sym typeface="Montserrat"/>
              </a:rPr>
              <a:t>Terminal</a:t>
            </a:r>
            <a:endParaRPr b="0" i="0" sz="1400" u="none" cap="none" strike="noStrike">
              <a:solidFill>
                <a:schemeClr val="dk2"/>
              </a:solidFill>
              <a:latin typeface="Montserrat"/>
              <a:ea typeface="Montserrat"/>
              <a:cs typeface="Montserrat"/>
              <a:sym typeface="Montserrat"/>
            </a:endParaRPr>
          </a:p>
        </p:txBody>
      </p:sp>
      <p:sp>
        <p:nvSpPr>
          <p:cNvPr id="419" name="Google Shape;419;p25"/>
          <p:cNvSpPr txBox="1"/>
          <p:nvPr/>
        </p:nvSpPr>
        <p:spPr>
          <a:xfrm>
            <a:off x="436425" y="3920225"/>
            <a:ext cx="8279700" cy="722400"/>
          </a:xfrm>
          <a:prstGeom prst="rect">
            <a:avLst/>
          </a:prstGeom>
          <a:noFill/>
          <a:ln>
            <a:noFill/>
          </a:ln>
        </p:spPr>
        <p:txBody>
          <a:bodyPr anchorCtr="0" anchor="t" bIns="91425" lIns="0" spcFirstLastPara="1" rIns="0" wrap="square" tIns="91425">
            <a:normAutofit/>
          </a:bodyPr>
          <a:lstStyle/>
          <a:p>
            <a:pPr indent="0" lvl="0" marL="0" marR="0" rtl="0" algn="l">
              <a:lnSpc>
                <a:spcPct val="100000"/>
              </a:lnSpc>
              <a:spcBef>
                <a:spcPts val="0"/>
              </a:spcBef>
              <a:spcAft>
                <a:spcPts val="0"/>
              </a:spcAft>
              <a:buClr>
                <a:schemeClr val="dk1"/>
              </a:buClr>
              <a:buSzPts val="1100"/>
              <a:buFont typeface="Arial"/>
              <a:buNone/>
            </a:pPr>
            <a:r>
              <a:rPr b="0" i="0" lang="es" sz="1650" u="none" cap="none" strike="noStrike">
                <a:solidFill>
                  <a:schemeClr val="dk2"/>
                </a:solidFill>
                <a:latin typeface="Montserrat"/>
                <a:ea typeface="Montserrat"/>
                <a:cs typeface="Montserrat"/>
                <a:sym typeface="Montserrat"/>
              </a:rPr>
              <a:t>Para ocultar métodos y atributos del exterior se usa doble guión bajo __ en el comienzo de su nombre. Esto hará que Python los interprete como “privados”.</a:t>
            </a:r>
            <a:endParaRPr b="0" i="0" sz="1682" u="none" cap="none" strike="noStrike">
              <a:solidFill>
                <a:schemeClr val="dk2"/>
              </a:solidFill>
              <a:latin typeface="Montserrat"/>
              <a:ea typeface="Montserrat"/>
              <a:cs typeface="Montserrat"/>
              <a:sym typeface="Montserrat"/>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26"/>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40740"/>
              <a:buFont typeface="Arial"/>
              <a:buNone/>
            </a:pPr>
            <a:r>
              <a:rPr lang="es"/>
              <a:t>Encapsulación | Decoradores - setters</a:t>
            </a:r>
            <a:endParaRPr/>
          </a:p>
        </p:txBody>
      </p:sp>
      <p:sp>
        <p:nvSpPr>
          <p:cNvPr id="425" name="Google Shape;425;p26"/>
          <p:cNvSpPr txBox="1"/>
          <p:nvPr/>
        </p:nvSpPr>
        <p:spPr>
          <a:xfrm>
            <a:off x="432150" y="1260250"/>
            <a:ext cx="3945900" cy="3325200"/>
          </a:xfrm>
          <a:prstGeom prst="rect">
            <a:avLst/>
          </a:prstGeom>
          <a:noFill/>
          <a:ln>
            <a:noFill/>
          </a:ln>
        </p:spPr>
        <p:txBody>
          <a:bodyPr anchorCtr="0" anchor="t" bIns="91425" lIns="0" spcFirstLastPara="1" rIns="0" wrap="square" tIns="91425">
            <a:normAutofit/>
          </a:bodyPr>
          <a:lstStyle/>
          <a:p>
            <a:pPr indent="0" lvl="0" marL="0" marR="0" rtl="0" algn="l">
              <a:lnSpc>
                <a:spcPct val="100000"/>
              </a:lnSpc>
              <a:spcBef>
                <a:spcPts val="0"/>
              </a:spcBef>
              <a:spcAft>
                <a:spcPts val="0"/>
              </a:spcAft>
              <a:buClr>
                <a:srgbClr val="000000"/>
              </a:buClr>
              <a:buSzPts val="1650"/>
              <a:buFont typeface="Arial"/>
              <a:buNone/>
            </a:pPr>
            <a:r>
              <a:rPr b="0" i="0" lang="es" sz="1650" u="none" cap="none" strike="noStrike">
                <a:solidFill>
                  <a:schemeClr val="dk2"/>
                </a:solidFill>
                <a:latin typeface="Montserrat"/>
                <a:ea typeface="Montserrat"/>
                <a:cs typeface="Montserrat"/>
                <a:sym typeface="Montserrat"/>
              </a:rPr>
              <a:t>Un </a:t>
            </a:r>
            <a:r>
              <a:rPr b="1" i="0" lang="es" sz="1650" u="none" cap="none" strike="noStrike">
                <a:solidFill>
                  <a:schemeClr val="dk2"/>
                </a:solidFill>
                <a:latin typeface="Montserrat"/>
                <a:ea typeface="Montserrat"/>
                <a:cs typeface="Montserrat"/>
                <a:sym typeface="Montserrat"/>
              </a:rPr>
              <a:t>setter</a:t>
            </a:r>
            <a:r>
              <a:rPr b="0" i="0" lang="es" sz="1650" u="none" cap="none" strike="noStrike">
                <a:solidFill>
                  <a:schemeClr val="dk2"/>
                </a:solidFill>
                <a:latin typeface="Montserrat"/>
                <a:ea typeface="Montserrat"/>
                <a:cs typeface="Montserrat"/>
                <a:sym typeface="Montserrat"/>
              </a:rPr>
              <a:t> permite crear métodos que permiten modificar el valor de un atributo privado. </a:t>
            </a:r>
            <a:endParaRPr b="0" i="0" sz="1650" u="none" cap="none" strike="noStrike">
              <a:solidFill>
                <a:schemeClr val="dk2"/>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650"/>
              <a:buFont typeface="Arial"/>
              <a:buNone/>
            </a:pPr>
            <a:r>
              <a:t/>
            </a:r>
            <a:endParaRPr b="0" i="0" sz="1650" u="none" cap="none" strike="noStrike">
              <a:solidFill>
                <a:schemeClr val="dk2"/>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650"/>
              <a:buFont typeface="Arial"/>
              <a:buNone/>
            </a:pPr>
            <a:r>
              <a:rPr b="0" i="0" lang="es" sz="1650" u="none" cap="none" strike="noStrike">
                <a:solidFill>
                  <a:schemeClr val="dk2"/>
                </a:solidFill>
                <a:latin typeface="Montserrat"/>
                <a:ea typeface="Montserrat"/>
                <a:cs typeface="Montserrat"/>
                <a:sym typeface="Montserrat"/>
              </a:rPr>
              <a:t>En Python se declaran escribiendo antes del método un </a:t>
            </a:r>
            <a:r>
              <a:rPr b="1" i="0" lang="es" sz="1650" u="none" cap="none" strike="noStrike">
                <a:solidFill>
                  <a:schemeClr val="dk2"/>
                </a:solidFill>
                <a:latin typeface="Montserrat"/>
                <a:ea typeface="Montserrat"/>
                <a:cs typeface="Montserrat"/>
                <a:sym typeface="Montserrat"/>
              </a:rPr>
              <a:t>decorador</a:t>
            </a:r>
            <a:r>
              <a:rPr b="0" i="0" lang="es" sz="1650" u="none" cap="none" strike="noStrike">
                <a:solidFill>
                  <a:schemeClr val="dk2"/>
                </a:solidFill>
                <a:latin typeface="Montserrat"/>
                <a:ea typeface="Montserrat"/>
                <a:cs typeface="Montserrat"/>
                <a:sym typeface="Montserrat"/>
              </a:rPr>
              <a:t> con su nombre seguido de </a:t>
            </a:r>
            <a:r>
              <a:rPr b="1" i="0" lang="es" sz="1650" u="none" cap="none" strike="noStrike">
                <a:solidFill>
                  <a:schemeClr val="dk2"/>
                </a:solidFill>
                <a:latin typeface="Montserrat"/>
                <a:ea typeface="Montserrat"/>
                <a:cs typeface="Montserrat"/>
                <a:sym typeface="Montserrat"/>
              </a:rPr>
              <a:t>.setter</a:t>
            </a:r>
            <a:r>
              <a:rPr b="0" i="0" lang="es" sz="1650" u="none" cap="none" strike="noStrike">
                <a:solidFill>
                  <a:schemeClr val="dk2"/>
                </a:solidFill>
                <a:latin typeface="Montserrat"/>
                <a:ea typeface="Montserrat"/>
                <a:cs typeface="Montserrat"/>
                <a:sym typeface="Montserrat"/>
              </a:rPr>
              <a:t>.</a:t>
            </a:r>
            <a:endParaRPr b="0" i="0" sz="1650" u="none" cap="none" strike="noStrike">
              <a:solidFill>
                <a:schemeClr val="dk2"/>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650"/>
              <a:buFont typeface="Arial"/>
              <a:buNone/>
            </a:pPr>
            <a:r>
              <a:t/>
            </a:r>
            <a:endParaRPr b="0" i="0" sz="1650" u="none" cap="none" strike="noStrike">
              <a:solidFill>
                <a:schemeClr val="dk2"/>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650"/>
              <a:buFont typeface="Arial"/>
              <a:buNone/>
            </a:pPr>
            <a:r>
              <a:rPr b="0" i="0" lang="es" sz="1650" u="none" cap="none" strike="noStrike">
                <a:solidFill>
                  <a:schemeClr val="dk2"/>
                </a:solidFill>
                <a:latin typeface="Montserrat"/>
                <a:ea typeface="Montserrat"/>
                <a:cs typeface="Montserrat"/>
                <a:sym typeface="Montserrat"/>
              </a:rPr>
              <a:t>Junto con el decorador @property permiten leer y escribir los atributos privados de manera segura.</a:t>
            </a:r>
            <a:endParaRPr b="0" i="0" sz="1650" u="none" cap="none" strike="noStrike">
              <a:solidFill>
                <a:schemeClr val="dk2"/>
              </a:solidFill>
              <a:latin typeface="Montserrat"/>
              <a:ea typeface="Montserrat"/>
              <a:cs typeface="Montserrat"/>
              <a:sym typeface="Montserrat"/>
            </a:endParaRPr>
          </a:p>
        </p:txBody>
      </p:sp>
      <p:sp>
        <p:nvSpPr>
          <p:cNvPr id="426" name="Google Shape;426;p26"/>
          <p:cNvSpPr/>
          <p:nvPr/>
        </p:nvSpPr>
        <p:spPr>
          <a:xfrm>
            <a:off x="4766075" y="1260250"/>
            <a:ext cx="3945900" cy="230700"/>
          </a:xfrm>
          <a:prstGeom prst="rect">
            <a:avLst/>
          </a:prstGeom>
          <a:solidFill>
            <a:srgbClr val="FFE66D"/>
          </a:solidFill>
          <a:ln cap="flat" cmpd="sng" w="9525">
            <a:solidFill>
              <a:schemeClr val="dk2"/>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Clr>
                <a:schemeClr val="dk1"/>
              </a:buClr>
              <a:buSzPts val="1100"/>
              <a:buFont typeface="Arial"/>
              <a:buNone/>
            </a:pPr>
            <a:r>
              <a:rPr b="0" i="0" lang="es" sz="1400" u="none" cap="none" strike="noStrike">
                <a:solidFill>
                  <a:schemeClr val="dk2"/>
                </a:solidFill>
                <a:latin typeface="Montserrat"/>
                <a:ea typeface="Montserrat"/>
                <a:cs typeface="Montserrat"/>
                <a:sym typeface="Montserrat"/>
              </a:rPr>
              <a:t>Getters y setters:</a:t>
            </a:r>
            <a:endParaRPr b="0" i="0" sz="1400" u="none" cap="none" strike="noStrike">
              <a:solidFill>
                <a:schemeClr val="dk2"/>
              </a:solidFill>
              <a:latin typeface="Montserrat"/>
              <a:ea typeface="Montserrat"/>
              <a:cs typeface="Montserrat"/>
              <a:sym typeface="Montserrat"/>
            </a:endParaRPr>
          </a:p>
        </p:txBody>
      </p:sp>
      <p:sp>
        <p:nvSpPr>
          <p:cNvPr id="427" name="Google Shape;427;p26"/>
          <p:cNvSpPr/>
          <p:nvPr/>
        </p:nvSpPr>
        <p:spPr>
          <a:xfrm>
            <a:off x="4766100" y="1490921"/>
            <a:ext cx="3945900" cy="3094500"/>
          </a:xfrm>
          <a:prstGeom prst="rect">
            <a:avLst/>
          </a:prstGeom>
          <a:solidFill>
            <a:srgbClr val="23262E"/>
          </a:solid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chemeClr val="dk1"/>
              </a:buClr>
              <a:buSzPts val="1100"/>
              <a:buFont typeface="Arial"/>
              <a:buNone/>
            </a:pPr>
            <a:r>
              <a:rPr b="0" i="0" lang="es" sz="1100" u="none" cap="none" strike="noStrike">
                <a:solidFill>
                  <a:srgbClr val="C74DED"/>
                </a:solidFill>
                <a:highlight>
                  <a:srgbClr val="23262E"/>
                </a:highlight>
                <a:latin typeface="Consolas"/>
                <a:ea typeface="Consolas"/>
                <a:cs typeface="Consolas"/>
                <a:sym typeface="Consolas"/>
              </a:rPr>
              <a:t>class</a:t>
            </a:r>
            <a:r>
              <a:rPr b="0" i="0" lang="es" sz="1100" u="none" cap="none" strike="noStrike">
                <a:solidFill>
                  <a:srgbClr val="D5CED9"/>
                </a:solidFill>
                <a:highlight>
                  <a:srgbClr val="23262E"/>
                </a:highlight>
                <a:latin typeface="Consolas"/>
                <a:ea typeface="Consolas"/>
                <a:cs typeface="Consolas"/>
                <a:sym typeface="Consolas"/>
              </a:rPr>
              <a:t> </a:t>
            </a:r>
            <a:r>
              <a:rPr b="0" i="0" lang="es" sz="1100" u="none" cap="none" strike="noStrike">
                <a:solidFill>
                  <a:srgbClr val="FFE66D"/>
                </a:solidFill>
                <a:highlight>
                  <a:srgbClr val="23262E"/>
                </a:highlight>
                <a:latin typeface="Consolas"/>
                <a:ea typeface="Consolas"/>
                <a:cs typeface="Consolas"/>
                <a:sym typeface="Consolas"/>
              </a:rPr>
              <a:t>Bebidas</a:t>
            </a:r>
            <a:r>
              <a:rPr b="0" i="0" lang="es" sz="1100" u="none" cap="none" strike="noStrike">
                <a:solidFill>
                  <a:srgbClr val="D5CED9"/>
                </a:solidFill>
                <a:highlight>
                  <a:srgbClr val="23262E"/>
                </a:highlight>
                <a:latin typeface="Consolas"/>
                <a:ea typeface="Consolas"/>
                <a:cs typeface="Consolas"/>
                <a:sym typeface="Consolas"/>
              </a:rPr>
              <a:t>:</a:t>
            </a:r>
            <a:endParaRPr b="0" i="0" sz="11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100" u="none" cap="none" strike="noStrike">
                <a:solidFill>
                  <a:srgbClr val="D5CED9"/>
                </a:solidFill>
                <a:highlight>
                  <a:srgbClr val="23262E"/>
                </a:highlight>
                <a:latin typeface="Consolas"/>
                <a:ea typeface="Consolas"/>
                <a:cs typeface="Consolas"/>
                <a:sym typeface="Consolas"/>
              </a:rPr>
              <a:t>   </a:t>
            </a:r>
            <a:r>
              <a:rPr b="0" i="0" lang="es" sz="1100" u="none" cap="none" strike="noStrike">
                <a:solidFill>
                  <a:srgbClr val="C74DED"/>
                </a:solidFill>
                <a:highlight>
                  <a:srgbClr val="23262E"/>
                </a:highlight>
                <a:latin typeface="Consolas"/>
                <a:ea typeface="Consolas"/>
                <a:cs typeface="Consolas"/>
                <a:sym typeface="Consolas"/>
              </a:rPr>
              <a:t>def</a:t>
            </a:r>
            <a:r>
              <a:rPr b="0" i="0" lang="es" sz="1100" u="none" cap="none" strike="noStrike">
                <a:solidFill>
                  <a:srgbClr val="D5CED9"/>
                </a:solidFill>
                <a:highlight>
                  <a:srgbClr val="23262E"/>
                </a:highlight>
                <a:latin typeface="Consolas"/>
                <a:ea typeface="Consolas"/>
                <a:cs typeface="Consolas"/>
                <a:sym typeface="Consolas"/>
              </a:rPr>
              <a:t> </a:t>
            </a:r>
            <a:r>
              <a:rPr b="0" i="0" lang="es" sz="1100" u="none" cap="none" strike="noStrike">
                <a:solidFill>
                  <a:srgbClr val="EE5D43"/>
                </a:solidFill>
                <a:highlight>
                  <a:srgbClr val="23262E"/>
                </a:highlight>
                <a:latin typeface="Consolas"/>
                <a:ea typeface="Consolas"/>
                <a:cs typeface="Consolas"/>
                <a:sym typeface="Consolas"/>
              </a:rPr>
              <a:t>__init__</a:t>
            </a:r>
            <a:r>
              <a:rPr b="0" i="0" lang="es" sz="1100" u="none" cap="none" strike="noStrike">
                <a:solidFill>
                  <a:srgbClr val="D5CED9"/>
                </a:solidFill>
                <a:highlight>
                  <a:srgbClr val="23262E"/>
                </a:highlight>
                <a:latin typeface="Consolas"/>
                <a:ea typeface="Consolas"/>
                <a:cs typeface="Consolas"/>
                <a:sym typeface="Consolas"/>
              </a:rPr>
              <a:t>(</a:t>
            </a:r>
            <a:r>
              <a:rPr b="0" i="0" lang="es" sz="1100" u="none" cap="none" strike="noStrike">
                <a:solidFill>
                  <a:srgbClr val="00E8C6"/>
                </a:solidFill>
                <a:highlight>
                  <a:srgbClr val="23262E"/>
                </a:highlight>
                <a:latin typeface="Consolas"/>
                <a:ea typeface="Consolas"/>
                <a:cs typeface="Consolas"/>
                <a:sym typeface="Consolas"/>
              </a:rPr>
              <a:t>self</a:t>
            </a:r>
            <a:r>
              <a:rPr b="0" i="0" lang="es" sz="1100" u="none" cap="none" strike="noStrike">
                <a:solidFill>
                  <a:srgbClr val="D5CED9"/>
                </a:solidFill>
                <a:highlight>
                  <a:srgbClr val="23262E"/>
                </a:highlight>
                <a:latin typeface="Consolas"/>
                <a:ea typeface="Consolas"/>
                <a:cs typeface="Consolas"/>
                <a:sym typeface="Consolas"/>
              </a:rPr>
              <a:t>):</a:t>
            </a:r>
            <a:endParaRPr b="0" i="0" sz="11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100" u="none" cap="none" strike="noStrike">
                <a:solidFill>
                  <a:srgbClr val="D5CED9"/>
                </a:solidFill>
                <a:highlight>
                  <a:srgbClr val="23262E"/>
                </a:highlight>
                <a:latin typeface="Consolas"/>
                <a:ea typeface="Consolas"/>
                <a:cs typeface="Consolas"/>
                <a:sym typeface="Consolas"/>
              </a:rPr>
              <a:t>       </a:t>
            </a:r>
            <a:r>
              <a:rPr b="0" i="0" lang="es" sz="1100" u="none" cap="none" strike="noStrike">
                <a:solidFill>
                  <a:srgbClr val="FF00AA"/>
                </a:solidFill>
                <a:highlight>
                  <a:srgbClr val="23262E"/>
                </a:highlight>
                <a:latin typeface="Consolas"/>
                <a:ea typeface="Consolas"/>
                <a:cs typeface="Consolas"/>
                <a:sym typeface="Consolas"/>
              </a:rPr>
              <a:t>self</a:t>
            </a:r>
            <a:r>
              <a:rPr b="0" i="0" lang="es" sz="1100" u="none" cap="none" strike="noStrike">
                <a:solidFill>
                  <a:srgbClr val="D5CED9"/>
                </a:solidFill>
                <a:highlight>
                  <a:srgbClr val="23262E"/>
                </a:highlight>
                <a:latin typeface="Consolas"/>
                <a:ea typeface="Consolas"/>
                <a:cs typeface="Consolas"/>
                <a:sym typeface="Consolas"/>
              </a:rPr>
              <a:t>.__bebida </a:t>
            </a:r>
            <a:r>
              <a:rPr b="0" i="0" lang="es" sz="1100" u="none" cap="none" strike="noStrike">
                <a:solidFill>
                  <a:srgbClr val="EE5D43"/>
                </a:solidFill>
                <a:highlight>
                  <a:srgbClr val="23262E"/>
                </a:highlight>
                <a:latin typeface="Consolas"/>
                <a:ea typeface="Consolas"/>
                <a:cs typeface="Consolas"/>
                <a:sym typeface="Consolas"/>
              </a:rPr>
              <a:t>=</a:t>
            </a:r>
            <a:r>
              <a:rPr b="0" i="0" lang="es" sz="1100" u="none" cap="none" strike="noStrike">
                <a:solidFill>
                  <a:srgbClr val="D5CED9"/>
                </a:solidFill>
                <a:highlight>
                  <a:srgbClr val="23262E"/>
                </a:highlight>
                <a:latin typeface="Consolas"/>
                <a:ea typeface="Consolas"/>
                <a:cs typeface="Consolas"/>
                <a:sym typeface="Consolas"/>
              </a:rPr>
              <a:t> </a:t>
            </a:r>
            <a:r>
              <a:rPr b="0" i="0" lang="es" sz="1100" u="none" cap="none" strike="noStrike">
                <a:solidFill>
                  <a:srgbClr val="96E072"/>
                </a:solidFill>
                <a:highlight>
                  <a:srgbClr val="23262E"/>
                </a:highlight>
                <a:latin typeface="Consolas"/>
                <a:ea typeface="Consolas"/>
                <a:cs typeface="Consolas"/>
                <a:sym typeface="Consolas"/>
              </a:rPr>
              <a:t>'Naranja'</a:t>
            </a:r>
            <a:endParaRPr b="0" i="0" sz="1100" u="none" cap="none" strike="noStrike">
              <a:solidFill>
                <a:srgbClr val="96E072"/>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t/>
            </a:r>
            <a:endParaRPr b="0" i="0" sz="11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100" u="none" cap="none" strike="noStrike">
                <a:solidFill>
                  <a:srgbClr val="D5CED9"/>
                </a:solidFill>
                <a:highlight>
                  <a:srgbClr val="23262E"/>
                </a:highlight>
                <a:latin typeface="Consolas"/>
                <a:ea typeface="Consolas"/>
                <a:cs typeface="Consolas"/>
                <a:sym typeface="Consolas"/>
              </a:rPr>
              <a:t>   </a:t>
            </a:r>
            <a:r>
              <a:rPr b="0" i="0" lang="es" sz="1100" u="none" cap="none" strike="noStrike">
                <a:solidFill>
                  <a:srgbClr val="FFE66D"/>
                </a:solidFill>
                <a:highlight>
                  <a:srgbClr val="23262E"/>
                </a:highlight>
                <a:latin typeface="Consolas"/>
                <a:ea typeface="Consolas"/>
                <a:cs typeface="Consolas"/>
                <a:sym typeface="Consolas"/>
              </a:rPr>
              <a:t>@</a:t>
            </a:r>
            <a:r>
              <a:rPr b="0" i="0" lang="es" sz="1100" u="none" cap="none" strike="noStrike">
                <a:solidFill>
                  <a:srgbClr val="D5CED9"/>
                </a:solidFill>
                <a:highlight>
                  <a:srgbClr val="23262E"/>
                </a:highlight>
                <a:latin typeface="Consolas"/>
                <a:ea typeface="Consolas"/>
                <a:cs typeface="Consolas"/>
                <a:sym typeface="Consolas"/>
              </a:rPr>
              <a:t>property</a:t>
            </a:r>
            <a:endParaRPr b="0" i="0" sz="11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100" u="none" cap="none" strike="noStrike">
                <a:solidFill>
                  <a:srgbClr val="D5CED9"/>
                </a:solidFill>
                <a:highlight>
                  <a:srgbClr val="23262E"/>
                </a:highlight>
                <a:latin typeface="Consolas"/>
                <a:ea typeface="Consolas"/>
                <a:cs typeface="Consolas"/>
                <a:sym typeface="Consolas"/>
              </a:rPr>
              <a:t>   </a:t>
            </a:r>
            <a:r>
              <a:rPr b="0" i="0" lang="es" sz="1100" u="none" cap="none" strike="noStrike">
                <a:solidFill>
                  <a:srgbClr val="C74DED"/>
                </a:solidFill>
                <a:highlight>
                  <a:srgbClr val="23262E"/>
                </a:highlight>
                <a:latin typeface="Consolas"/>
                <a:ea typeface="Consolas"/>
                <a:cs typeface="Consolas"/>
                <a:sym typeface="Consolas"/>
              </a:rPr>
              <a:t>def</a:t>
            </a:r>
            <a:r>
              <a:rPr b="0" i="0" lang="es" sz="1100" u="none" cap="none" strike="noStrike">
                <a:solidFill>
                  <a:srgbClr val="D5CED9"/>
                </a:solidFill>
                <a:highlight>
                  <a:srgbClr val="23262E"/>
                </a:highlight>
                <a:latin typeface="Consolas"/>
                <a:ea typeface="Consolas"/>
                <a:cs typeface="Consolas"/>
                <a:sym typeface="Consolas"/>
              </a:rPr>
              <a:t> </a:t>
            </a:r>
            <a:r>
              <a:rPr b="0" i="0" lang="es" sz="1100" u="none" cap="none" strike="noStrike">
                <a:solidFill>
                  <a:srgbClr val="FFE66D"/>
                </a:solidFill>
                <a:highlight>
                  <a:srgbClr val="23262E"/>
                </a:highlight>
                <a:latin typeface="Consolas"/>
                <a:ea typeface="Consolas"/>
                <a:cs typeface="Consolas"/>
                <a:sym typeface="Consolas"/>
              </a:rPr>
              <a:t>favorita</a:t>
            </a:r>
            <a:r>
              <a:rPr b="0" i="0" lang="es" sz="1100" u="none" cap="none" strike="noStrike">
                <a:solidFill>
                  <a:srgbClr val="D5CED9"/>
                </a:solidFill>
                <a:highlight>
                  <a:srgbClr val="23262E"/>
                </a:highlight>
                <a:latin typeface="Consolas"/>
                <a:ea typeface="Consolas"/>
                <a:cs typeface="Consolas"/>
                <a:sym typeface="Consolas"/>
              </a:rPr>
              <a:t>(</a:t>
            </a:r>
            <a:r>
              <a:rPr b="0" i="0" lang="es" sz="1100" u="none" cap="none" strike="noStrike">
                <a:solidFill>
                  <a:srgbClr val="00E8C6"/>
                </a:solidFill>
                <a:highlight>
                  <a:srgbClr val="23262E"/>
                </a:highlight>
                <a:latin typeface="Consolas"/>
                <a:ea typeface="Consolas"/>
                <a:cs typeface="Consolas"/>
                <a:sym typeface="Consolas"/>
              </a:rPr>
              <a:t>self</a:t>
            </a:r>
            <a:r>
              <a:rPr b="0" i="0" lang="es" sz="1100" u="none" cap="none" strike="noStrike">
                <a:solidFill>
                  <a:srgbClr val="D5CED9"/>
                </a:solidFill>
                <a:highlight>
                  <a:srgbClr val="23262E"/>
                </a:highlight>
                <a:latin typeface="Consolas"/>
                <a:ea typeface="Consolas"/>
                <a:cs typeface="Consolas"/>
                <a:sym typeface="Consolas"/>
              </a:rPr>
              <a:t>):</a:t>
            </a:r>
            <a:endParaRPr b="0" i="0" sz="11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100" u="none" cap="none" strike="noStrike">
                <a:solidFill>
                  <a:srgbClr val="D5CED9"/>
                </a:solidFill>
                <a:highlight>
                  <a:srgbClr val="23262E"/>
                </a:highlight>
                <a:latin typeface="Consolas"/>
                <a:ea typeface="Consolas"/>
                <a:cs typeface="Consolas"/>
                <a:sym typeface="Consolas"/>
              </a:rPr>
              <a:t>       </a:t>
            </a:r>
            <a:r>
              <a:rPr b="0" i="0" lang="es" sz="1100" u="none" cap="none" strike="noStrike">
                <a:solidFill>
                  <a:srgbClr val="C74DED"/>
                </a:solidFill>
                <a:highlight>
                  <a:srgbClr val="23262E"/>
                </a:highlight>
                <a:latin typeface="Consolas"/>
                <a:ea typeface="Consolas"/>
                <a:cs typeface="Consolas"/>
                <a:sym typeface="Consolas"/>
              </a:rPr>
              <a:t>return</a:t>
            </a:r>
            <a:r>
              <a:rPr b="0" i="0" lang="es" sz="1100" u="none" cap="none" strike="noStrike">
                <a:solidFill>
                  <a:srgbClr val="D5CED9"/>
                </a:solidFill>
                <a:highlight>
                  <a:srgbClr val="23262E"/>
                </a:highlight>
                <a:latin typeface="Consolas"/>
                <a:ea typeface="Consolas"/>
                <a:cs typeface="Consolas"/>
                <a:sym typeface="Consolas"/>
              </a:rPr>
              <a:t> </a:t>
            </a:r>
            <a:r>
              <a:rPr b="0" i="0" lang="es" sz="1100" u="none" cap="none" strike="noStrike">
                <a:solidFill>
                  <a:srgbClr val="C74DED"/>
                </a:solidFill>
                <a:highlight>
                  <a:srgbClr val="23262E"/>
                </a:highlight>
                <a:latin typeface="Consolas"/>
                <a:ea typeface="Consolas"/>
                <a:cs typeface="Consolas"/>
                <a:sym typeface="Consolas"/>
              </a:rPr>
              <a:t>f</a:t>
            </a:r>
            <a:r>
              <a:rPr b="0" i="0" lang="es" sz="1100" u="none" cap="none" strike="noStrike">
                <a:solidFill>
                  <a:srgbClr val="96E072"/>
                </a:solidFill>
                <a:highlight>
                  <a:srgbClr val="23262E"/>
                </a:highlight>
                <a:latin typeface="Consolas"/>
                <a:ea typeface="Consolas"/>
                <a:cs typeface="Consolas"/>
                <a:sym typeface="Consolas"/>
              </a:rPr>
              <a:t>"La bebida preferida es: </a:t>
            </a:r>
            <a:r>
              <a:rPr b="0" i="0" lang="es" sz="1100" u="none" cap="none" strike="noStrike">
                <a:solidFill>
                  <a:srgbClr val="EE5D43"/>
                </a:solidFill>
                <a:highlight>
                  <a:srgbClr val="23262E"/>
                </a:highlight>
                <a:latin typeface="Consolas"/>
                <a:ea typeface="Consolas"/>
                <a:cs typeface="Consolas"/>
                <a:sym typeface="Consolas"/>
              </a:rPr>
              <a:t>{</a:t>
            </a:r>
            <a:r>
              <a:rPr b="0" i="0" lang="es" sz="1100" u="none" cap="none" strike="noStrike">
                <a:solidFill>
                  <a:srgbClr val="FF00AA"/>
                </a:solidFill>
                <a:highlight>
                  <a:srgbClr val="23262E"/>
                </a:highlight>
                <a:latin typeface="Consolas"/>
                <a:ea typeface="Consolas"/>
                <a:cs typeface="Consolas"/>
                <a:sym typeface="Consolas"/>
              </a:rPr>
              <a:t>self</a:t>
            </a:r>
            <a:r>
              <a:rPr b="0" i="0" lang="es" sz="1100" u="none" cap="none" strike="noStrike">
                <a:solidFill>
                  <a:srgbClr val="D5CED9"/>
                </a:solidFill>
                <a:highlight>
                  <a:srgbClr val="23262E"/>
                </a:highlight>
                <a:latin typeface="Consolas"/>
                <a:ea typeface="Consolas"/>
                <a:cs typeface="Consolas"/>
                <a:sym typeface="Consolas"/>
              </a:rPr>
              <a:t>.__bebida</a:t>
            </a:r>
            <a:r>
              <a:rPr b="0" i="0" lang="es" sz="1100" u="none" cap="none" strike="noStrike">
                <a:solidFill>
                  <a:srgbClr val="EE5D43"/>
                </a:solidFill>
                <a:highlight>
                  <a:srgbClr val="23262E"/>
                </a:highlight>
                <a:latin typeface="Consolas"/>
                <a:ea typeface="Consolas"/>
                <a:cs typeface="Consolas"/>
                <a:sym typeface="Consolas"/>
              </a:rPr>
              <a:t>}</a:t>
            </a:r>
            <a:r>
              <a:rPr b="0" i="0" lang="es" sz="1100" u="none" cap="none" strike="noStrike">
                <a:solidFill>
                  <a:srgbClr val="96E072"/>
                </a:solidFill>
                <a:highlight>
                  <a:srgbClr val="23262E"/>
                </a:highlight>
                <a:latin typeface="Consolas"/>
                <a:ea typeface="Consolas"/>
                <a:cs typeface="Consolas"/>
                <a:sym typeface="Consolas"/>
              </a:rPr>
              <a:t>"</a:t>
            </a:r>
            <a:endParaRPr b="0" i="0" sz="1100" u="none" cap="none" strike="noStrike">
              <a:solidFill>
                <a:srgbClr val="96E072"/>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t/>
            </a:r>
            <a:endParaRPr b="0" i="0" sz="11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100" u="none" cap="none" strike="noStrike">
                <a:solidFill>
                  <a:srgbClr val="D5CED9"/>
                </a:solidFill>
                <a:highlight>
                  <a:srgbClr val="23262E"/>
                </a:highlight>
                <a:latin typeface="Consolas"/>
                <a:ea typeface="Consolas"/>
                <a:cs typeface="Consolas"/>
                <a:sym typeface="Consolas"/>
              </a:rPr>
              <a:t>   </a:t>
            </a:r>
            <a:r>
              <a:rPr b="0" i="0" lang="es" sz="1100" u="none" cap="none" strike="noStrike">
                <a:solidFill>
                  <a:srgbClr val="FFE66D"/>
                </a:solidFill>
                <a:highlight>
                  <a:srgbClr val="23262E"/>
                </a:highlight>
                <a:latin typeface="Consolas"/>
                <a:ea typeface="Consolas"/>
                <a:cs typeface="Consolas"/>
                <a:sym typeface="Consolas"/>
              </a:rPr>
              <a:t>@favorita.setter</a:t>
            </a:r>
            <a:endParaRPr b="0" i="0" sz="1100" u="none" cap="none" strike="noStrike">
              <a:solidFill>
                <a:srgbClr val="FFE66D"/>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100" u="none" cap="none" strike="noStrike">
                <a:solidFill>
                  <a:srgbClr val="D5CED9"/>
                </a:solidFill>
                <a:highlight>
                  <a:srgbClr val="23262E"/>
                </a:highlight>
                <a:latin typeface="Consolas"/>
                <a:ea typeface="Consolas"/>
                <a:cs typeface="Consolas"/>
                <a:sym typeface="Consolas"/>
              </a:rPr>
              <a:t>   </a:t>
            </a:r>
            <a:r>
              <a:rPr b="0" i="0" lang="es" sz="1100" u="none" cap="none" strike="noStrike">
                <a:solidFill>
                  <a:srgbClr val="C74DED"/>
                </a:solidFill>
                <a:highlight>
                  <a:srgbClr val="23262E"/>
                </a:highlight>
                <a:latin typeface="Consolas"/>
                <a:ea typeface="Consolas"/>
                <a:cs typeface="Consolas"/>
                <a:sym typeface="Consolas"/>
              </a:rPr>
              <a:t>def</a:t>
            </a:r>
            <a:r>
              <a:rPr b="0" i="0" lang="es" sz="1100" u="none" cap="none" strike="noStrike">
                <a:solidFill>
                  <a:srgbClr val="D5CED9"/>
                </a:solidFill>
                <a:highlight>
                  <a:srgbClr val="23262E"/>
                </a:highlight>
                <a:latin typeface="Consolas"/>
                <a:ea typeface="Consolas"/>
                <a:cs typeface="Consolas"/>
                <a:sym typeface="Consolas"/>
              </a:rPr>
              <a:t> </a:t>
            </a:r>
            <a:r>
              <a:rPr b="0" i="0" lang="es" sz="1100" u="none" cap="none" strike="noStrike">
                <a:solidFill>
                  <a:srgbClr val="FFE66D"/>
                </a:solidFill>
                <a:highlight>
                  <a:srgbClr val="23262E"/>
                </a:highlight>
                <a:latin typeface="Consolas"/>
                <a:ea typeface="Consolas"/>
                <a:cs typeface="Consolas"/>
                <a:sym typeface="Consolas"/>
              </a:rPr>
              <a:t>favorita</a:t>
            </a:r>
            <a:r>
              <a:rPr b="0" i="0" lang="es" sz="1100" u="none" cap="none" strike="noStrike">
                <a:solidFill>
                  <a:srgbClr val="D5CED9"/>
                </a:solidFill>
                <a:highlight>
                  <a:srgbClr val="23262E"/>
                </a:highlight>
                <a:latin typeface="Consolas"/>
                <a:ea typeface="Consolas"/>
                <a:cs typeface="Consolas"/>
                <a:sym typeface="Consolas"/>
              </a:rPr>
              <a:t>(</a:t>
            </a:r>
            <a:r>
              <a:rPr b="0" i="0" lang="es" sz="1100" u="none" cap="none" strike="noStrike">
                <a:solidFill>
                  <a:srgbClr val="00E8C6"/>
                </a:solidFill>
                <a:highlight>
                  <a:srgbClr val="23262E"/>
                </a:highlight>
                <a:latin typeface="Consolas"/>
                <a:ea typeface="Consolas"/>
                <a:cs typeface="Consolas"/>
                <a:sym typeface="Consolas"/>
              </a:rPr>
              <a:t>self</a:t>
            </a:r>
            <a:r>
              <a:rPr b="0" i="0" lang="es" sz="1100" u="none" cap="none" strike="noStrike">
                <a:solidFill>
                  <a:srgbClr val="D5CED9"/>
                </a:solidFill>
                <a:highlight>
                  <a:srgbClr val="23262E"/>
                </a:highlight>
                <a:latin typeface="Consolas"/>
                <a:ea typeface="Consolas"/>
                <a:cs typeface="Consolas"/>
                <a:sym typeface="Consolas"/>
              </a:rPr>
              <a:t>, </a:t>
            </a:r>
            <a:r>
              <a:rPr b="0" i="0" lang="es" sz="1100" u="none" cap="none" strike="noStrike">
                <a:solidFill>
                  <a:srgbClr val="00E8C6"/>
                </a:solidFill>
                <a:highlight>
                  <a:srgbClr val="23262E"/>
                </a:highlight>
                <a:latin typeface="Consolas"/>
                <a:ea typeface="Consolas"/>
                <a:cs typeface="Consolas"/>
                <a:sym typeface="Consolas"/>
              </a:rPr>
              <a:t>bebida</a:t>
            </a:r>
            <a:r>
              <a:rPr b="0" i="0" lang="es" sz="1100" u="none" cap="none" strike="noStrike">
                <a:solidFill>
                  <a:srgbClr val="D5CED9"/>
                </a:solidFill>
                <a:highlight>
                  <a:srgbClr val="23262E"/>
                </a:highlight>
                <a:latin typeface="Consolas"/>
                <a:ea typeface="Consolas"/>
                <a:cs typeface="Consolas"/>
                <a:sym typeface="Consolas"/>
              </a:rPr>
              <a:t>):</a:t>
            </a:r>
            <a:endParaRPr b="0" i="0" sz="11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100" u="none" cap="none" strike="noStrike">
                <a:solidFill>
                  <a:srgbClr val="D5CED9"/>
                </a:solidFill>
                <a:highlight>
                  <a:srgbClr val="23262E"/>
                </a:highlight>
                <a:latin typeface="Consolas"/>
                <a:ea typeface="Consolas"/>
                <a:cs typeface="Consolas"/>
                <a:sym typeface="Consolas"/>
              </a:rPr>
              <a:t>       </a:t>
            </a:r>
            <a:r>
              <a:rPr b="0" i="0" lang="es" sz="1100" u="none" cap="none" strike="noStrike">
                <a:solidFill>
                  <a:srgbClr val="FF00AA"/>
                </a:solidFill>
                <a:highlight>
                  <a:srgbClr val="23262E"/>
                </a:highlight>
                <a:latin typeface="Consolas"/>
                <a:ea typeface="Consolas"/>
                <a:cs typeface="Consolas"/>
                <a:sym typeface="Consolas"/>
              </a:rPr>
              <a:t>self</a:t>
            </a:r>
            <a:r>
              <a:rPr b="0" i="0" lang="es" sz="1100" u="none" cap="none" strike="noStrike">
                <a:solidFill>
                  <a:srgbClr val="D5CED9"/>
                </a:solidFill>
                <a:highlight>
                  <a:srgbClr val="23262E"/>
                </a:highlight>
                <a:latin typeface="Consolas"/>
                <a:ea typeface="Consolas"/>
                <a:cs typeface="Consolas"/>
                <a:sym typeface="Consolas"/>
              </a:rPr>
              <a:t>.__bebida </a:t>
            </a:r>
            <a:r>
              <a:rPr b="0" i="0" lang="es" sz="1100" u="none" cap="none" strike="noStrike">
                <a:solidFill>
                  <a:srgbClr val="EE5D43"/>
                </a:solidFill>
                <a:highlight>
                  <a:srgbClr val="23262E"/>
                </a:highlight>
                <a:latin typeface="Consolas"/>
                <a:ea typeface="Consolas"/>
                <a:cs typeface="Consolas"/>
                <a:sym typeface="Consolas"/>
              </a:rPr>
              <a:t>=</a:t>
            </a:r>
            <a:r>
              <a:rPr b="0" i="0" lang="es" sz="1100" u="none" cap="none" strike="noStrike">
                <a:solidFill>
                  <a:srgbClr val="D5CED9"/>
                </a:solidFill>
                <a:highlight>
                  <a:srgbClr val="23262E"/>
                </a:highlight>
                <a:latin typeface="Consolas"/>
                <a:ea typeface="Consolas"/>
                <a:cs typeface="Consolas"/>
                <a:sym typeface="Consolas"/>
              </a:rPr>
              <a:t> bebida</a:t>
            </a:r>
            <a:endParaRPr b="0" i="0" sz="11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t/>
            </a:r>
            <a:endParaRPr b="0" i="0" sz="11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100" u="none" cap="none" strike="noStrike">
                <a:solidFill>
                  <a:srgbClr val="5F6167"/>
                </a:solidFill>
                <a:highlight>
                  <a:srgbClr val="23262E"/>
                </a:highlight>
                <a:latin typeface="Consolas"/>
                <a:ea typeface="Consolas"/>
                <a:cs typeface="Consolas"/>
                <a:sym typeface="Consolas"/>
              </a:rPr>
              <a:t># Programa principal</a:t>
            </a:r>
            <a:endParaRPr b="0" i="0" sz="11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100" u="none" cap="none" strike="noStrike">
                <a:solidFill>
                  <a:srgbClr val="D5CED9"/>
                </a:solidFill>
                <a:highlight>
                  <a:srgbClr val="23262E"/>
                </a:highlight>
                <a:latin typeface="Consolas"/>
                <a:ea typeface="Consolas"/>
                <a:cs typeface="Consolas"/>
                <a:sym typeface="Consolas"/>
              </a:rPr>
              <a:t>obj1 </a:t>
            </a:r>
            <a:r>
              <a:rPr b="0" i="0" lang="es" sz="1100" u="none" cap="none" strike="noStrike">
                <a:solidFill>
                  <a:srgbClr val="EE5D43"/>
                </a:solidFill>
                <a:highlight>
                  <a:srgbClr val="23262E"/>
                </a:highlight>
                <a:latin typeface="Consolas"/>
                <a:ea typeface="Consolas"/>
                <a:cs typeface="Consolas"/>
                <a:sym typeface="Consolas"/>
              </a:rPr>
              <a:t>=</a:t>
            </a:r>
            <a:r>
              <a:rPr b="0" i="0" lang="es" sz="1100" u="none" cap="none" strike="noStrike">
                <a:solidFill>
                  <a:srgbClr val="D5CED9"/>
                </a:solidFill>
                <a:highlight>
                  <a:srgbClr val="23262E"/>
                </a:highlight>
                <a:latin typeface="Consolas"/>
                <a:ea typeface="Consolas"/>
                <a:cs typeface="Consolas"/>
                <a:sym typeface="Consolas"/>
              </a:rPr>
              <a:t> </a:t>
            </a:r>
            <a:r>
              <a:rPr b="0" i="0" lang="es" sz="1100" u="none" cap="none" strike="noStrike">
                <a:solidFill>
                  <a:srgbClr val="FFE66D"/>
                </a:solidFill>
                <a:highlight>
                  <a:srgbClr val="23262E"/>
                </a:highlight>
                <a:latin typeface="Consolas"/>
                <a:ea typeface="Consolas"/>
                <a:cs typeface="Consolas"/>
                <a:sym typeface="Consolas"/>
              </a:rPr>
              <a:t>Bebidas</a:t>
            </a:r>
            <a:r>
              <a:rPr b="0" i="0" lang="es" sz="1100" u="none" cap="none" strike="noStrike">
                <a:solidFill>
                  <a:srgbClr val="D5CED9"/>
                </a:solidFill>
                <a:highlight>
                  <a:srgbClr val="23262E"/>
                </a:highlight>
                <a:latin typeface="Consolas"/>
                <a:ea typeface="Consolas"/>
                <a:cs typeface="Consolas"/>
                <a:sym typeface="Consolas"/>
              </a:rPr>
              <a:t>()</a:t>
            </a:r>
            <a:endParaRPr b="0" i="0" sz="11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100" u="none" cap="none" strike="noStrike">
                <a:solidFill>
                  <a:srgbClr val="D5CED9"/>
                </a:solidFill>
                <a:highlight>
                  <a:srgbClr val="23262E"/>
                </a:highlight>
                <a:latin typeface="Consolas"/>
                <a:ea typeface="Consolas"/>
                <a:cs typeface="Consolas"/>
                <a:sym typeface="Consolas"/>
              </a:rPr>
              <a:t>obj1.favorita </a:t>
            </a:r>
            <a:r>
              <a:rPr b="0" i="0" lang="es" sz="1100" u="none" cap="none" strike="noStrike">
                <a:solidFill>
                  <a:srgbClr val="EE5D43"/>
                </a:solidFill>
                <a:highlight>
                  <a:srgbClr val="23262E"/>
                </a:highlight>
                <a:latin typeface="Consolas"/>
                <a:ea typeface="Consolas"/>
                <a:cs typeface="Consolas"/>
                <a:sym typeface="Consolas"/>
              </a:rPr>
              <a:t>=</a:t>
            </a:r>
            <a:r>
              <a:rPr b="0" i="0" lang="es" sz="1100" u="none" cap="none" strike="noStrike">
                <a:solidFill>
                  <a:srgbClr val="D5CED9"/>
                </a:solidFill>
                <a:highlight>
                  <a:srgbClr val="23262E"/>
                </a:highlight>
                <a:latin typeface="Consolas"/>
                <a:ea typeface="Consolas"/>
                <a:cs typeface="Consolas"/>
                <a:sym typeface="Consolas"/>
              </a:rPr>
              <a:t> </a:t>
            </a:r>
            <a:r>
              <a:rPr b="0" i="0" lang="es" sz="1100" u="none" cap="none" strike="noStrike">
                <a:solidFill>
                  <a:srgbClr val="96E072"/>
                </a:solidFill>
                <a:highlight>
                  <a:srgbClr val="23262E"/>
                </a:highlight>
                <a:latin typeface="Consolas"/>
                <a:ea typeface="Consolas"/>
                <a:cs typeface="Consolas"/>
                <a:sym typeface="Consolas"/>
              </a:rPr>
              <a:t>"Pomelo"</a:t>
            </a:r>
            <a:endParaRPr b="0" i="0" sz="1100" u="none" cap="none" strike="noStrike">
              <a:solidFill>
                <a:srgbClr val="96E072"/>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100" u="none" cap="none" strike="noStrike">
                <a:solidFill>
                  <a:srgbClr val="FFE66D"/>
                </a:solidFill>
                <a:highlight>
                  <a:srgbClr val="23262E"/>
                </a:highlight>
                <a:latin typeface="Consolas"/>
                <a:ea typeface="Consolas"/>
                <a:cs typeface="Consolas"/>
                <a:sym typeface="Consolas"/>
              </a:rPr>
              <a:t>print</a:t>
            </a:r>
            <a:r>
              <a:rPr b="0" i="0" lang="es" sz="1100" u="none" cap="none" strike="noStrike">
                <a:solidFill>
                  <a:srgbClr val="D5CED9"/>
                </a:solidFill>
                <a:highlight>
                  <a:srgbClr val="23262E"/>
                </a:highlight>
                <a:latin typeface="Consolas"/>
                <a:ea typeface="Consolas"/>
                <a:cs typeface="Consolas"/>
                <a:sym typeface="Consolas"/>
              </a:rPr>
              <a:t>(obj1.favorita)    </a:t>
            </a:r>
            <a:r>
              <a:rPr b="0" i="0" lang="es" sz="1100" u="none" cap="none" strike="noStrike">
                <a:solidFill>
                  <a:srgbClr val="5F6167"/>
                </a:solidFill>
                <a:highlight>
                  <a:srgbClr val="23262E"/>
                </a:highlight>
                <a:latin typeface="Consolas"/>
                <a:ea typeface="Consolas"/>
                <a:cs typeface="Consolas"/>
                <a:sym typeface="Consolas"/>
              </a:rPr>
              <a:t># Pomelo</a:t>
            </a:r>
            <a:endParaRPr b="0" i="0" sz="1100" u="none" cap="none" strike="noStrike">
              <a:solidFill>
                <a:srgbClr val="5F6167"/>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t/>
            </a:r>
            <a:endParaRPr b="0" i="0" sz="1100" u="none" cap="none" strike="noStrike">
              <a:solidFill>
                <a:srgbClr val="C74DED"/>
              </a:solidFill>
              <a:highlight>
                <a:srgbClr val="23262E"/>
              </a:highlight>
              <a:latin typeface="Consolas"/>
              <a:ea typeface="Consolas"/>
              <a:cs typeface="Consolas"/>
              <a:sym typeface="Consolas"/>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27"/>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40740"/>
              <a:buFont typeface="Arial"/>
              <a:buNone/>
            </a:pPr>
            <a:r>
              <a:rPr lang="es"/>
              <a:t>Encapsulación</a:t>
            </a:r>
            <a:endParaRPr/>
          </a:p>
        </p:txBody>
      </p:sp>
      <p:sp>
        <p:nvSpPr>
          <p:cNvPr id="433" name="Google Shape;433;p27"/>
          <p:cNvSpPr txBox="1"/>
          <p:nvPr/>
        </p:nvSpPr>
        <p:spPr>
          <a:xfrm>
            <a:off x="432150" y="1260250"/>
            <a:ext cx="8279700" cy="3325200"/>
          </a:xfrm>
          <a:prstGeom prst="rect">
            <a:avLst/>
          </a:prstGeom>
          <a:noFill/>
          <a:ln>
            <a:noFill/>
          </a:ln>
        </p:spPr>
        <p:txBody>
          <a:bodyPr anchorCtr="0" anchor="t" bIns="91425" lIns="0" spcFirstLastPara="1" rIns="0" wrap="square" tIns="91425">
            <a:normAutofit/>
          </a:bodyPr>
          <a:lstStyle/>
          <a:p>
            <a:pPr indent="0" lvl="0" marL="0" marR="0" rtl="0" algn="l">
              <a:lnSpc>
                <a:spcPct val="100000"/>
              </a:lnSpc>
              <a:spcBef>
                <a:spcPts val="0"/>
              </a:spcBef>
              <a:spcAft>
                <a:spcPts val="0"/>
              </a:spcAft>
              <a:buClr>
                <a:srgbClr val="000000"/>
              </a:buClr>
              <a:buSzPts val="1650"/>
              <a:buFont typeface="Arial"/>
              <a:buNone/>
            </a:pPr>
            <a:r>
              <a:t/>
            </a:r>
            <a:endParaRPr b="0" i="0" sz="1650" u="none" cap="none" strike="noStrike">
              <a:solidFill>
                <a:schemeClr val="dk2"/>
              </a:solidFill>
              <a:latin typeface="Montserrat"/>
              <a:ea typeface="Montserrat"/>
              <a:cs typeface="Montserrat"/>
              <a:sym typeface="Montserrat"/>
            </a:endParaRPr>
          </a:p>
        </p:txBody>
      </p:sp>
      <p:sp>
        <p:nvSpPr>
          <p:cNvPr id="434" name="Google Shape;434;p27"/>
          <p:cNvSpPr/>
          <p:nvPr/>
        </p:nvSpPr>
        <p:spPr>
          <a:xfrm>
            <a:off x="975479" y="1260250"/>
            <a:ext cx="5562900" cy="228900"/>
          </a:xfrm>
          <a:prstGeom prst="rect">
            <a:avLst/>
          </a:prstGeom>
          <a:solidFill>
            <a:srgbClr val="FFE66D"/>
          </a:solidFill>
          <a:ln cap="flat" cmpd="sng" w="9525">
            <a:solidFill>
              <a:schemeClr val="dk2"/>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Clr>
                <a:schemeClr val="dk1"/>
              </a:buClr>
              <a:buSzPts val="1100"/>
              <a:buFont typeface="Arial"/>
              <a:buNone/>
            </a:pPr>
            <a:r>
              <a:rPr b="0" i="0" lang="es" sz="1400" u="none" cap="none" strike="noStrike">
                <a:solidFill>
                  <a:schemeClr val="dk2"/>
                </a:solidFill>
                <a:latin typeface="Montserrat"/>
                <a:ea typeface="Montserrat"/>
                <a:cs typeface="Montserrat"/>
                <a:sym typeface="Montserrat"/>
              </a:rPr>
              <a:t>Programa principal</a:t>
            </a:r>
            <a:endParaRPr b="0" i="0" sz="1400" u="none" cap="none" strike="noStrike">
              <a:solidFill>
                <a:schemeClr val="dk2"/>
              </a:solidFill>
              <a:latin typeface="Montserrat"/>
              <a:ea typeface="Montserrat"/>
              <a:cs typeface="Montserrat"/>
              <a:sym typeface="Montserrat"/>
            </a:endParaRPr>
          </a:p>
        </p:txBody>
      </p:sp>
      <p:sp>
        <p:nvSpPr>
          <p:cNvPr id="435" name="Google Shape;435;p27"/>
          <p:cNvSpPr/>
          <p:nvPr/>
        </p:nvSpPr>
        <p:spPr>
          <a:xfrm>
            <a:off x="975508" y="1489150"/>
            <a:ext cx="5562900" cy="2889000"/>
          </a:xfrm>
          <a:prstGeom prst="rect">
            <a:avLst/>
          </a:prstGeom>
          <a:solidFill>
            <a:srgbClr val="23262E"/>
          </a:solid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chemeClr val="dk1"/>
              </a:buClr>
              <a:buSzPts val="1100"/>
              <a:buFont typeface="Arial"/>
              <a:buNone/>
            </a:pPr>
            <a:r>
              <a:rPr b="0" i="0" lang="es" sz="1100" u="none" cap="none" strike="noStrike">
                <a:solidFill>
                  <a:srgbClr val="C74DED"/>
                </a:solidFill>
                <a:highlight>
                  <a:srgbClr val="23262E"/>
                </a:highlight>
                <a:latin typeface="Consolas"/>
                <a:ea typeface="Consolas"/>
                <a:cs typeface="Consolas"/>
                <a:sym typeface="Consolas"/>
              </a:rPr>
              <a:t>class</a:t>
            </a:r>
            <a:r>
              <a:rPr b="0" i="0" lang="es" sz="1100" u="none" cap="none" strike="noStrike">
                <a:solidFill>
                  <a:srgbClr val="D5CED9"/>
                </a:solidFill>
                <a:highlight>
                  <a:srgbClr val="23262E"/>
                </a:highlight>
                <a:latin typeface="Consolas"/>
                <a:ea typeface="Consolas"/>
                <a:cs typeface="Consolas"/>
                <a:sym typeface="Consolas"/>
              </a:rPr>
              <a:t> </a:t>
            </a:r>
            <a:r>
              <a:rPr b="0" i="0" lang="es" sz="1100" u="none" cap="none" strike="noStrike">
                <a:solidFill>
                  <a:srgbClr val="FFE66D"/>
                </a:solidFill>
                <a:highlight>
                  <a:srgbClr val="23262E"/>
                </a:highlight>
                <a:latin typeface="Consolas"/>
                <a:ea typeface="Consolas"/>
                <a:cs typeface="Consolas"/>
                <a:sym typeface="Consolas"/>
              </a:rPr>
              <a:t>Clase</a:t>
            </a:r>
            <a:r>
              <a:rPr b="0" i="0" lang="es" sz="1100" u="none" cap="none" strike="noStrike">
                <a:solidFill>
                  <a:srgbClr val="D5CED9"/>
                </a:solidFill>
                <a:highlight>
                  <a:srgbClr val="23262E"/>
                </a:highlight>
                <a:latin typeface="Consolas"/>
                <a:ea typeface="Consolas"/>
                <a:cs typeface="Consolas"/>
                <a:sym typeface="Consolas"/>
              </a:rPr>
              <a:t>:</a:t>
            </a:r>
            <a:endParaRPr b="0" i="0" sz="11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100" u="none" cap="none" strike="noStrike">
                <a:solidFill>
                  <a:srgbClr val="D5CED9"/>
                </a:solidFill>
                <a:highlight>
                  <a:srgbClr val="23262E"/>
                </a:highlight>
                <a:latin typeface="Consolas"/>
                <a:ea typeface="Consolas"/>
                <a:cs typeface="Consolas"/>
                <a:sym typeface="Consolas"/>
              </a:rPr>
              <a:t>   atributo_clase </a:t>
            </a:r>
            <a:r>
              <a:rPr b="0" i="0" lang="es" sz="1100" u="none" cap="none" strike="noStrike">
                <a:solidFill>
                  <a:srgbClr val="EE5D43"/>
                </a:solidFill>
                <a:highlight>
                  <a:srgbClr val="23262E"/>
                </a:highlight>
                <a:latin typeface="Consolas"/>
                <a:ea typeface="Consolas"/>
                <a:cs typeface="Consolas"/>
                <a:sym typeface="Consolas"/>
              </a:rPr>
              <a:t>=</a:t>
            </a:r>
            <a:r>
              <a:rPr b="0" i="0" lang="es" sz="1100" u="none" cap="none" strike="noStrike">
                <a:solidFill>
                  <a:srgbClr val="D5CED9"/>
                </a:solidFill>
                <a:highlight>
                  <a:srgbClr val="23262E"/>
                </a:highlight>
                <a:latin typeface="Consolas"/>
                <a:ea typeface="Consolas"/>
                <a:cs typeface="Consolas"/>
                <a:sym typeface="Consolas"/>
              </a:rPr>
              <a:t> </a:t>
            </a:r>
            <a:r>
              <a:rPr b="0" i="0" lang="es" sz="1100" u="none" cap="none" strike="noStrike">
                <a:solidFill>
                  <a:srgbClr val="96E072"/>
                </a:solidFill>
                <a:highlight>
                  <a:srgbClr val="23262E"/>
                </a:highlight>
                <a:latin typeface="Consolas"/>
                <a:ea typeface="Consolas"/>
                <a:cs typeface="Consolas"/>
                <a:sym typeface="Consolas"/>
              </a:rPr>
              <a:t>"Hola"</a:t>
            </a:r>
            <a:r>
              <a:rPr b="0" i="0" lang="es" sz="1100" u="none" cap="none" strike="noStrike">
                <a:solidFill>
                  <a:srgbClr val="D5CED9"/>
                </a:solidFill>
                <a:highlight>
                  <a:srgbClr val="23262E"/>
                </a:highlight>
                <a:latin typeface="Consolas"/>
                <a:ea typeface="Consolas"/>
                <a:cs typeface="Consolas"/>
                <a:sym typeface="Consolas"/>
              </a:rPr>
              <a:t>   </a:t>
            </a:r>
            <a:r>
              <a:rPr b="0" i="0" lang="es" sz="1100" u="none" cap="none" strike="noStrike">
                <a:solidFill>
                  <a:srgbClr val="5F6167"/>
                </a:solidFill>
                <a:highlight>
                  <a:srgbClr val="23262E"/>
                </a:highlight>
                <a:latin typeface="Consolas"/>
                <a:ea typeface="Consolas"/>
                <a:cs typeface="Consolas"/>
                <a:sym typeface="Consolas"/>
              </a:rPr>
              <a:t># Accesible desde el exterior</a:t>
            </a:r>
            <a:endParaRPr b="0" i="0" sz="1100" u="none" cap="none" strike="noStrike">
              <a:solidFill>
                <a:srgbClr val="5F6167"/>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100" u="none" cap="none" strike="noStrike">
                <a:solidFill>
                  <a:srgbClr val="D5CED9"/>
                </a:solidFill>
                <a:highlight>
                  <a:srgbClr val="23262E"/>
                </a:highlight>
                <a:latin typeface="Consolas"/>
                <a:ea typeface="Consolas"/>
                <a:cs typeface="Consolas"/>
                <a:sym typeface="Consolas"/>
              </a:rPr>
              <a:t>   __atributo_clase </a:t>
            </a:r>
            <a:r>
              <a:rPr b="0" i="0" lang="es" sz="1100" u="none" cap="none" strike="noStrike">
                <a:solidFill>
                  <a:srgbClr val="EE5D43"/>
                </a:solidFill>
                <a:highlight>
                  <a:srgbClr val="23262E"/>
                </a:highlight>
                <a:latin typeface="Consolas"/>
                <a:ea typeface="Consolas"/>
                <a:cs typeface="Consolas"/>
                <a:sym typeface="Consolas"/>
              </a:rPr>
              <a:t>=</a:t>
            </a:r>
            <a:r>
              <a:rPr b="0" i="0" lang="es" sz="1100" u="none" cap="none" strike="noStrike">
                <a:solidFill>
                  <a:srgbClr val="D5CED9"/>
                </a:solidFill>
                <a:highlight>
                  <a:srgbClr val="23262E"/>
                </a:highlight>
                <a:latin typeface="Consolas"/>
                <a:ea typeface="Consolas"/>
                <a:cs typeface="Consolas"/>
                <a:sym typeface="Consolas"/>
              </a:rPr>
              <a:t> </a:t>
            </a:r>
            <a:r>
              <a:rPr b="0" i="0" lang="es" sz="1100" u="none" cap="none" strike="noStrike">
                <a:solidFill>
                  <a:srgbClr val="96E072"/>
                </a:solidFill>
                <a:highlight>
                  <a:srgbClr val="23262E"/>
                </a:highlight>
                <a:latin typeface="Consolas"/>
                <a:ea typeface="Consolas"/>
                <a:cs typeface="Consolas"/>
                <a:sym typeface="Consolas"/>
              </a:rPr>
              <a:t>"Hola"</a:t>
            </a:r>
            <a:r>
              <a:rPr b="0" i="0" lang="es" sz="1100" u="none" cap="none" strike="noStrike">
                <a:solidFill>
                  <a:srgbClr val="D5CED9"/>
                </a:solidFill>
                <a:highlight>
                  <a:srgbClr val="23262E"/>
                </a:highlight>
                <a:latin typeface="Consolas"/>
                <a:ea typeface="Consolas"/>
                <a:cs typeface="Consolas"/>
                <a:sym typeface="Consolas"/>
              </a:rPr>
              <a:t> </a:t>
            </a:r>
            <a:r>
              <a:rPr b="0" i="0" lang="es" sz="1100" u="none" cap="none" strike="noStrike">
                <a:solidFill>
                  <a:srgbClr val="5F6167"/>
                </a:solidFill>
                <a:highlight>
                  <a:srgbClr val="23262E"/>
                </a:highlight>
                <a:latin typeface="Consolas"/>
                <a:ea typeface="Consolas"/>
                <a:cs typeface="Consolas"/>
                <a:sym typeface="Consolas"/>
              </a:rPr>
              <a:t># No accesible</a:t>
            </a:r>
            <a:endParaRPr b="0" i="0" sz="1100" u="none" cap="none" strike="noStrike">
              <a:solidFill>
                <a:srgbClr val="5F6167"/>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t/>
            </a:r>
            <a:endParaRPr b="0" i="0" sz="11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100" u="none" cap="none" strike="noStrike">
                <a:solidFill>
                  <a:srgbClr val="D5CED9"/>
                </a:solidFill>
                <a:highlight>
                  <a:srgbClr val="23262E"/>
                </a:highlight>
                <a:latin typeface="Consolas"/>
                <a:ea typeface="Consolas"/>
                <a:cs typeface="Consolas"/>
                <a:sym typeface="Consolas"/>
              </a:rPr>
              <a:t>   </a:t>
            </a:r>
            <a:r>
              <a:rPr b="0" i="0" lang="es" sz="1100" u="none" cap="none" strike="noStrike">
                <a:solidFill>
                  <a:srgbClr val="C74DED"/>
                </a:solidFill>
                <a:highlight>
                  <a:srgbClr val="23262E"/>
                </a:highlight>
                <a:latin typeface="Consolas"/>
                <a:ea typeface="Consolas"/>
                <a:cs typeface="Consolas"/>
                <a:sym typeface="Consolas"/>
              </a:rPr>
              <a:t>def</a:t>
            </a:r>
            <a:r>
              <a:rPr b="0" i="0" lang="es" sz="1100" u="none" cap="none" strike="noStrike">
                <a:solidFill>
                  <a:srgbClr val="D5CED9"/>
                </a:solidFill>
                <a:highlight>
                  <a:srgbClr val="23262E"/>
                </a:highlight>
                <a:latin typeface="Consolas"/>
                <a:ea typeface="Consolas"/>
                <a:cs typeface="Consolas"/>
                <a:sym typeface="Consolas"/>
              </a:rPr>
              <a:t> </a:t>
            </a:r>
            <a:r>
              <a:rPr b="0" i="0" lang="es" sz="1100" u="none" cap="none" strike="noStrike">
                <a:solidFill>
                  <a:srgbClr val="FFE66D"/>
                </a:solidFill>
                <a:highlight>
                  <a:srgbClr val="23262E"/>
                </a:highlight>
                <a:latin typeface="Consolas"/>
                <a:ea typeface="Consolas"/>
                <a:cs typeface="Consolas"/>
                <a:sym typeface="Consolas"/>
              </a:rPr>
              <a:t>__mi_metodo</a:t>
            </a:r>
            <a:r>
              <a:rPr b="0" i="0" lang="es" sz="1100" u="none" cap="none" strike="noStrike">
                <a:solidFill>
                  <a:srgbClr val="D5CED9"/>
                </a:solidFill>
                <a:highlight>
                  <a:srgbClr val="23262E"/>
                </a:highlight>
                <a:latin typeface="Consolas"/>
                <a:ea typeface="Consolas"/>
                <a:cs typeface="Consolas"/>
                <a:sym typeface="Consolas"/>
              </a:rPr>
              <a:t>(</a:t>
            </a:r>
            <a:r>
              <a:rPr b="0" i="0" lang="es" sz="1100" u="none" cap="none" strike="noStrike">
                <a:solidFill>
                  <a:srgbClr val="00E8C6"/>
                </a:solidFill>
                <a:highlight>
                  <a:srgbClr val="23262E"/>
                </a:highlight>
                <a:latin typeface="Consolas"/>
                <a:ea typeface="Consolas"/>
                <a:cs typeface="Consolas"/>
                <a:sym typeface="Consolas"/>
              </a:rPr>
              <a:t>self</a:t>
            </a:r>
            <a:r>
              <a:rPr b="0" i="0" lang="es" sz="1100" u="none" cap="none" strike="noStrike">
                <a:solidFill>
                  <a:srgbClr val="D5CED9"/>
                </a:solidFill>
                <a:highlight>
                  <a:srgbClr val="23262E"/>
                </a:highlight>
                <a:latin typeface="Consolas"/>
                <a:ea typeface="Consolas"/>
                <a:cs typeface="Consolas"/>
                <a:sym typeface="Consolas"/>
              </a:rPr>
              <a:t>): </a:t>
            </a:r>
            <a:r>
              <a:rPr b="0" i="0" lang="es" sz="1100" u="none" cap="none" strike="noStrike">
                <a:solidFill>
                  <a:srgbClr val="5F6167"/>
                </a:solidFill>
                <a:highlight>
                  <a:srgbClr val="23262E"/>
                </a:highlight>
                <a:latin typeface="Consolas"/>
                <a:ea typeface="Consolas"/>
                <a:cs typeface="Consolas"/>
                <a:sym typeface="Consolas"/>
              </a:rPr>
              <a:t># No accesible desde el exterior</a:t>
            </a:r>
            <a:endParaRPr b="0" i="0" sz="1100" u="none" cap="none" strike="noStrike">
              <a:solidFill>
                <a:srgbClr val="5F6167"/>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100" u="none" cap="none" strike="noStrike">
                <a:solidFill>
                  <a:srgbClr val="D5CED9"/>
                </a:solidFill>
                <a:highlight>
                  <a:srgbClr val="23262E"/>
                </a:highlight>
                <a:latin typeface="Consolas"/>
                <a:ea typeface="Consolas"/>
                <a:cs typeface="Consolas"/>
                <a:sym typeface="Consolas"/>
              </a:rPr>
              <a:t>       </a:t>
            </a:r>
            <a:r>
              <a:rPr b="0" i="0" lang="es" sz="1100" u="none" cap="none" strike="noStrike">
                <a:solidFill>
                  <a:srgbClr val="FFE66D"/>
                </a:solidFill>
                <a:highlight>
                  <a:srgbClr val="23262E"/>
                </a:highlight>
                <a:latin typeface="Consolas"/>
                <a:ea typeface="Consolas"/>
                <a:cs typeface="Consolas"/>
                <a:sym typeface="Consolas"/>
              </a:rPr>
              <a:t>print</a:t>
            </a:r>
            <a:r>
              <a:rPr b="0" i="0" lang="es" sz="1100" u="none" cap="none" strike="noStrike">
                <a:solidFill>
                  <a:srgbClr val="D5CED9"/>
                </a:solidFill>
                <a:highlight>
                  <a:srgbClr val="23262E"/>
                </a:highlight>
                <a:latin typeface="Consolas"/>
                <a:ea typeface="Consolas"/>
                <a:cs typeface="Consolas"/>
                <a:sym typeface="Consolas"/>
              </a:rPr>
              <a:t>(</a:t>
            </a:r>
            <a:r>
              <a:rPr b="0" i="0" lang="es" sz="1100" u="none" cap="none" strike="noStrike">
                <a:solidFill>
                  <a:srgbClr val="96E072"/>
                </a:solidFill>
                <a:highlight>
                  <a:srgbClr val="23262E"/>
                </a:highlight>
                <a:latin typeface="Consolas"/>
                <a:ea typeface="Consolas"/>
                <a:cs typeface="Consolas"/>
                <a:sym typeface="Consolas"/>
              </a:rPr>
              <a:t>"Haz algo"</a:t>
            </a:r>
            <a:r>
              <a:rPr b="0" i="0" lang="es" sz="1100" u="none" cap="none" strike="noStrike">
                <a:solidFill>
                  <a:srgbClr val="D5CED9"/>
                </a:solidFill>
                <a:highlight>
                  <a:srgbClr val="23262E"/>
                </a:highlight>
                <a:latin typeface="Consolas"/>
                <a:ea typeface="Consolas"/>
                <a:cs typeface="Consolas"/>
                <a:sym typeface="Consolas"/>
              </a:rPr>
              <a:t>)</a:t>
            </a:r>
            <a:endParaRPr b="0" i="0" sz="11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100" u="none" cap="none" strike="noStrike">
                <a:solidFill>
                  <a:srgbClr val="D5CED9"/>
                </a:solidFill>
                <a:highlight>
                  <a:srgbClr val="23262E"/>
                </a:highlight>
                <a:latin typeface="Consolas"/>
                <a:ea typeface="Consolas"/>
                <a:cs typeface="Consolas"/>
                <a:sym typeface="Consolas"/>
              </a:rPr>
              <a:t>       </a:t>
            </a:r>
            <a:r>
              <a:rPr b="0" i="0" lang="es" sz="1100" u="none" cap="none" strike="noStrike">
                <a:solidFill>
                  <a:srgbClr val="FF00AA"/>
                </a:solidFill>
                <a:highlight>
                  <a:srgbClr val="23262E"/>
                </a:highlight>
                <a:latin typeface="Consolas"/>
                <a:ea typeface="Consolas"/>
                <a:cs typeface="Consolas"/>
                <a:sym typeface="Consolas"/>
              </a:rPr>
              <a:t>self</a:t>
            </a:r>
            <a:r>
              <a:rPr b="0" i="0" lang="es" sz="1100" u="none" cap="none" strike="noStrike">
                <a:solidFill>
                  <a:srgbClr val="D5CED9"/>
                </a:solidFill>
                <a:highlight>
                  <a:srgbClr val="23262E"/>
                </a:highlight>
                <a:latin typeface="Consolas"/>
                <a:ea typeface="Consolas"/>
                <a:cs typeface="Consolas"/>
                <a:sym typeface="Consolas"/>
              </a:rPr>
              <a:t>.__variable </a:t>
            </a:r>
            <a:r>
              <a:rPr b="0" i="0" lang="es" sz="1100" u="none" cap="none" strike="noStrike">
                <a:solidFill>
                  <a:srgbClr val="EE5D43"/>
                </a:solidFill>
                <a:highlight>
                  <a:srgbClr val="23262E"/>
                </a:highlight>
                <a:latin typeface="Consolas"/>
                <a:ea typeface="Consolas"/>
                <a:cs typeface="Consolas"/>
                <a:sym typeface="Consolas"/>
              </a:rPr>
              <a:t>=</a:t>
            </a:r>
            <a:r>
              <a:rPr b="0" i="0" lang="es" sz="1100" u="none" cap="none" strike="noStrike">
                <a:solidFill>
                  <a:srgbClr val="D5CED9"/>
                </a:solidFill>
                <a:highlight>
                  <a:srgbClr val="23262E"/>
                </a:highlight>
                <a:latin typeface="Consolas"/>
                <a:ea typeface="Consolas"/>
                <a:cs typeface="Consolas"/>
                <a:sym typeface="Consolas"/>
              </a:rPr>
              <a:t> </a:t>
            </a:r>
            <a:r>
              <a:rPr b="0" i="0" lang="es" sz="1100" u="none" cap="none" strike="noStrike">
                <a:solidFill>
                  <a:srgbClr val="F39C12"/>
                </a:solidFill>
                <a:highlight>
                  <a:srgbClr val="23262E"/>
                </a:highlight>
                <a:latin typeface="Consolas"/>
                <a:ea typeface="Consolas"/>
                <a:cs typeface="Consolas"/>
                <a:sym typeface="Consolas"/>
              </a:rPr>
              <a:t>0</a:t>
            </a:r>
            <a:endParaRPr b="0" i="0" sz="1100" u="none" cap="none" strike="noStrike">
              <a:solidFill>
                <a:srgbClr val="F39C12"/>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t/>
            </a:r>
            <a:endParaRPr b="0" i="0" sz="1100" u="none" cap="none" strike="noStrike">
              <a:solidFill>
                <a:srgbClr val="F39C12"/>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100" u="none" cap="none" strike="noStrike">
                <a:solidFill>
                  <a:srgbClr val="D5CED9"/>
                </a:solidFill>
                <a:highlight>
                  <a:srgbClr val="23262E"/>
                </a:highlight>
                <a:latin typeface="Consolas"/>
                <a:ea typeface="Consolas"/>
                <a:cs typeface="Consolas"/>
                <a:sym typeface="Consolas"/>
              </a:rPr>
              <a:t>   </a:t>
            </a:r>
            <a:r>
              <a:rPr b="0" i="0" lang="es" sz="1100" u="none" cap="none" strike="noStrike">
                <a:solidFill>
                  <a:srgbClr val="C74DED"/>
                </a:solidFill>
                <a:highlight>
                  <a:srgbClr val="23262E"/>
                </a:highlight>
                <a:latin typeface="Consolas"/>
                <a:ea typeface="Consolas"/>
                <a:cs typeface="Consolas"/>
                <a:sym typeface="Consolas"/>
              </a:rPr>
              <a:t>def</a:t>
            </a:r>
            <a:r>
              <a:rPr b="0" i="0" lang="es" sz="1100" u="none" cap="none" strike="noStrike">
                <a:solidFill>
                  <a:srgbClr val="D5CED9"/>
                </a:solidFill>
                <a:highlight>
                  <a:srgbClr val="23262E"/>
                </a:highlight>
                <a:latin typeface="Consolas"/>
                <a:ea typeface="Consolas"/>
                <a:cs typeface="Consolas"/>
                <a:sym typeface="Consolas"/>
              </a:rPr>
              <a:t> </a:t>
            </a:r>
            <a:r>
              <a:rPr b="0" i="0" lang="es" sz="1100" u="none" cap="none" strike="noStrike">
                <a:solidFill>
                  <a:srgbClr val="FFE66D"/>
                </a:solidFill>
                <a:highlight>
                  <a:srgbClr val="23262E"/>
                </a:highlight>
                <a:latin typeface="Consolas"/>
                <a:ea typeface="Consolas"/>
                <a:cs typeface="Consolas"/>
                <a:sym typeface="Consolas"/>
              </a:rPr>
              <a:t>metodo_normal</a:t>
            </a:r>
            <a:r>
              <a:rPr b="0" i="0" lang="es" sz="1100" u="none" cap="none" strike="noStrike">
                <a:solidFill>
                  <a:srgbClr val="D5CED9"/>
                </a:solidFill>
                <a:highlight>
                  <a:srgbClr val="23262E"/>
                </a:highlight>
                <a:latin typeface="Consolas"/>
                <a:ea typeface="Consolas"/>
                <a:cs typeface="Consolas"/>
                <a:sym typeface="Consolas"/>
              </a:rPr>
              <a:t>(</a:t>
            </a:r>
            <a:r>
              <a:rPr b="0" i="0" lang="es" sz="1100" u="none" cap="none" strike="noStrike">
                <a:solidFill>
                  <a:srgbClr val="00E8C6"/>
                </a:solidFill>
                <a:highlight>
                  <a:srgbClr val="23262E"/>
                </a:highlight>
                <a:latin typeface="Consolas"/>
                <a:ea typeface="Consolas"/>
                <a:cs typeface="Consolas"/>
                <a:sym typeface="Consolas"/>
              </a:rPr>
              <a:t>self</a:t>
            </a:r>
            <a:r>
              <a:rPr b="0" i="0" lang="es" sz="1100" u="none" cap="none" strike="noStrike">
                <a:solidFill>
                  <a:srgbClr val="D5CED9"/>
                </a:solidFill>
                <a:highlight>
                  <a:srgbClr val="23262E"/>
                </a:highlight>
                <a:latin typeface="Consolas"/>
                <a:ea typeface="Consolas"/>
                <a:cs typeface="Consolas"/>
                <a:sym typeface="Consolas"/>
              </a:rPr>
              <a:t>): </a:t>
            </a:r>
            <a:r>
              <a:rPr b="0" i="0" lang="es" sz="1100" u="none" cap="none" strike="noStrike">
                <a:solidFill>
                  <a:srgbClr val="5F6167"/>
                </a:solidFill>
                <a:highlight>
                  <a:srgbClr val="23262E"/>
                </a:highlight>
                <a:latin typeface="Consolas"/>
                <a:ea typeface="Consolas"/>
                <a:cs typeface="Consolas"/>
                <a:sym typeface="Consolas"/>
              </a:rPr>
              <a:t># Accesible desde el exterior</a:t>
            </a:r>
            <a:endParaRPr b="0" i="0" sz="1100" u="none" cap="none" strike="noStrike">
              <a:solidFill>
                <a:srgbClr val="5F6167"/>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100" u="none" cap="none" strike="noStrike">
                <a:solidFill>
                  <a:srgbClr val="D5CED9"/>
                </a:solidFill>
                <a:highlight>
                  <a:srgbClr val="23262E"/>
                </a:highlight>
                <a:latin typeface="Consolas"/>
                <a:ea typeface="Consolas"/>
                <a:cs typeface="Consolas"/>
                <a:sym typeface="Consolas"/>
              </a:rPr>
              <a:t>       </a:t>
            </a:r>
            <a:r>
              <a:rPr b="0" i="0" lang="es" sz="1100" u="none" cap="none" strike="noStrike">
                <a:solidFill>
                  <a:srgbClr val="FF00AA"/>
                </a:solidFill>
                <a:highlight>
                  <a:srgbClr val="23262E"/>
                </a:highlight>
                <a:latin typeface="Consolas"/>
                <a:ea typeface="Consolas"/>
                <a:cs typeface="Consolas"/>
                <a:sym typeface="Consolas"/>
              </a:rPr>
              <a:t>self</a:t>
            </a:r>
            <a:r>
              <a:rPr b="0" i="0" lang="es" sz="1100" u="none" cap="none" strike="noStrike">
                <a:solidFill>
                  <a:srgbClr val="D5CED9"/>
                </a:solidFill>
                <a:highlight>
                  <a:srgbClr val="23262E"/>
                </a:highlight>
                <a:latin typeface="Consolas"/>
                <a:ea typeface="Consolas"/>
                <a:cs typeface="Consolas"/>
                <a:sym typeface="Consolas"/>
              </a:rPr>
              <a:t>.</a:t>
            </a:r>
            <a:r>
              <a:rPr b="0" i="0" lang="es" sz="1100" u="none" cap="none" strike="noStrike">
                <a:solidFill>
                  <a:srgbClr val="FFE66D"/>
                </a:solidFill>
                <a:highlight>
                  <a:srgbClr val="23262E"/>
                </a:highlight>
                <a:latin typeface="Consolas"/>
                <a:ea typeface="Consolas"/>
                <a:cs typeface="Consolas"/>
                <a:sym typeface="Consolas"/>
              </a:rPr>
              <a:t>__mi_metodo</a:t>
            </a:r>
            <a:r>
              <a:rPr b="0" i="0" lang="es" sz="1100" u="none" cap="none" strike="noStrike">
                <a:solidFill>
                  <a:srgbClr val="D5CED9"/>
                </a:solidFill>
                <a:highlight>
                  <a:srgbClr val="23262E"/>
                </a:highlight>
                <a:latin typeface="Consolas"/>
                <a:ea typeface="Consolas"/>
                <a:cs typeface="Consolas"/>
                <a:sym typeface="Consolas"/>
              </a:rPr>
              <a:t>()</a:t>
            </a:r>
            <a:endParaRPr b="0" i="0" sz="11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t/>
            </a:r>
            <a:endParaRPr b="0" i="0" sz="11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100" u="none" cap="none" strike="noStrike">
                <a:solidFill>
                  <a:srgbClr val="D5CED9"/>
                </a:solidFill>
                <a:highlight>
                  <a:srgbClr val="23262E"/>
                </a:highlight>
                <a:latin typeface="Consolas"/>
                <a:ea typeface="Consolas"/>
                <a:cs typeface="Consolas"/>
                <a:sym typeface="Consolas"/>
              </a:rPr>
              <a:t>mi_clase </a:t>
            </a:r>
            <a:r>
              <a:rPr b="0" i="0" lang="es" sz="1100" u="none" cap="none" strike="noStrike">
                <a:solidFill>
                  <a:srgbClr val="EE5D43"/>
                </a:solidFill>
                <a:highlight>
                  <a:srgbClr val="23262E"/>
                </a:highlight>
                <a:latin typeface="Consolas"/>
                <a:ea typeface="Consolas"/>
                <a:cs typeface="Consolas"/>
                <a:sym typeface="Consolas"/>
              </a:rPr>
              <a:t>=</a:t>
            </a:r>
            <a:r>
              <a:rPr b="0" i="0" lang="es" sz="1100" u="none" cap="none" strike="noStrike">
                <a:solidFill>
                  <a:srgbClr val="D5CED9"/>
                </a:solidFill>
                <a:highlight>
                  <a:srgbClr val="23262E"/>
                </a:highlight>
                <a:latin typeface="Consolas"/>
                <a:ea typeface="Consolas"/>
                <a:cs typeface="Consolas"/>
                <a:sym typeface="Consolas"/>
              </a:rPr>
              <a:t> </a:t>
            </a:r>
            <a:r>
              <a:rPr b="0" i="0" lang="es" sz="1100" u="none" cap="none" strike="noStrike">
                <a:solidFill>
                  <a:srgbClr val="FFE66D"/>
                </a:solidFill>
                <a:highlight>
                  <a:srgbClr val="23262E"/>
                </a:highlight>
                <a:latin typeface="Consolas"/>
                <a:ea typeface="Consolas"/>
                <a:cs typeface="Consolas"/>
                <a:sym typeface="Consolas"/>
              </a:rPr>
              <a:t>Clase</a:t>
            </a:r>
            <a:r>
              <a:rPr b="0" i="0" lang="es" sz="1100" u="none" cap="none" strike="noStrike">
                <a:solidFill>
                  <a:srgbClr val="D5CED9"/>
                </a:solidFill>
                <a:highlight>
                  <a:srgbClr val="23262E"/>
                </a:highlight>
                <a:latin typeface="Consolas"/>
                <a:ea typeface="Consolas"/>
                <a:cs typeface="Consolas"/>
                <a:sym typeface="Consolas"/>
              </a:rPr>
              <a:t>()</a:t>
            </a:r>
            <a:endParaRPr b="0" i="0" sz="11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100" u="none" cap="none" strike="noStrike">
                <a:solidFill>
                  <a:srgbClr val="5F6167"/>
                </a:solidFill>
                <a:highlight>
                  <a:srgbClr val="23262E"/>
                </a:highlight>
                <a:latin typeface="Consolas"/>
                <a:ea typeface="Consolas"/>
                <a:cs typeface="Consolas"/>
                <a:sym typeface="Consolas"/>
              </a:rPr>
              <a:t>#mi_clase.__atributo_clase #AttributeError (atributo no accesible)</a:t>
            </a:r>
            <a:endParaRPr b="0" i="0" sz="1100" u="none" cap="none" strike="noStrike">
              <a:solidFill>
                <a:srgbClr val="5F6167"/>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100" u="none" cap="none" strike="noStrike">
                <a:solidFill>
                  <a:srgbClr val="5F6167"/>
                </a:solidFill>
                <a:highlight>
                  <a:srgbClr val="23262E"/>
                </a:highlight>
                <a:latin typeface="Consolas"/>
                <a:ea typeface="Consolas"/>
                <a:cs typeface="Consolas"/>
                <a:sym typeface="Consolas"/>
              </a:rPr>
              <a:t>#mi_clase.__mi_metodo()    #AttributeError (método no accesible)</a:t>
            </a:r>
            <a:endParaRPr b="0" i="0" sz="1100" u="none" cap="none" strike="noStrike">
              <a:solidFill>
                <a:srgbClr val="5F6167"/>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100" u="none" cap="none" strike="noStrike">
                <a:solidFill>
                  <a:srgbClr val="FFE66D"/>
                </a:solidFill>
                <a:highlight>
                  <a:srgbClr val="23262E"/>
                </a:highlight>
                <a:latin typeface="Consolas"/>
                <a:ea typeface="Consolas"/>
                <a:cs typeface="Consolas"/>
                <a:sym typeface="Consolas"/>
              </a:rPr>
              <a:t>print</a:t>
            </a:r>
            <a:r>
              <a:rPr b="0" i="0" lang="es" sz="1100" u="none" cap="none" strike="noStrike">
                <a:solidFill>
                  <a:srgbClr val="D5CED9"/>
                </a:solidFill>
                <a:highlight>
                  <a:srgbClr val="23262E"/>
                </a:highlight>
                <a:latin typeface="Consolas"/>
                <a:ea typeface="Consolas"/>
                <a:cs typeface="Consolas"/>
                <a:sym typeface="Consolas"/>
              </a:rPr>
              <a:t>(mi_clase.atributo_clase)</a:t>
            </a:r>
            <a:endParaRPr b="0" i="0" sz="11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100" u="none" cap="none" strike="noStrike">
                <a:solidFill>
                  <a:srgbClr val="D5CED9"/>
                </a:solidFill>
                <a:highlight>
                  <a:srgbClr val="23262E"/>
                </a:highlight>
                <a:latin typeface="Consolas"/>
                <a:ea typeface="Consolas"/>
                <a:cs typeface="Consolas"/>
                <a:sym typeface="Consolas"/>
              </a:rPr>
              <a:t>mi_clase.</a:t>
            </a:r>
            <a:r>
              <a:rPr b="0" i="0" lang="es" sz="1100" u="none" cap="none" strike="noStrike">
                <a:solidFill>
                  <a:srgbClr val="FFE66D"/>
                </a:solidFill>
                <a:highlight>
                  <a:srgbClr val="23262E"/>
                </a:highlight>
                <a:latin typeface="Consolas"/>
                <a:ea typeface="Consolas"/>
                <a:cs typeface="Consolas"/>
                <a:sym typeface="Consolas"/>
              </a:rPr>
              <a:t>metodo_normal</a:t>
            </a:r>
            <a:r>
              <a:rPr b="0" i="0" lang="es" sz="1100" u="none" cap="none" strike="noStrike">
                <a:solidFill>
                  <a:srgbClr val="D5CED9"/>
                </a:solidFill>
                <a:highlight>
                  <a:srgbClr val="23262E"/>
                </a:highlight>
                <a:latin typeface="Consolas"/>
                <a:ea typeface="Consolas"/>
                <a:cs typeface="Consolas"/>
                <a:sym typeface="Consolas"/>
              </a:rPr>
              <a:t>()</a:t>
            </a:r>
            <a:endParaRPr b="0" i="0" sz="11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t/>
            </a:r>
            <a:endParaRPr b="0" i="0" sz="1100" u="none" cap="none" strike="noStrike">
              <a:solidFill>
                <a:srgbClr val="C74DED"/>
              </a:solidFill>
              <a:highlight>
                <a:srgbClr val="23262E"/>
              </a:highlight>
              <a:latin typeface="Consolas"/>
              <a:ea typeface="Consolas"/>
              <a:cs typeface="Consolas"/>
              <a:sym typeface="Consolas"/>
            </a:endParaRPr>
          </a:p>
        </p:txBody>
      </p:sp>
      <p:sp>
        <p:nvSpPr>
          <p:cNvPr id="436" name="Google Shape;436;p27"/>
          <p:cNvSpPr/>
          <p:nvPr/>
        </p:nvSpPr>
        <p:spPr>
          <a:xfrm>
            <a:off x="6750958" y="1513625"/>
            <a:ext cx="1417500" cy="2864400"/>
          </a:xfrm>
          <a:prstGeom prst="rect">
            <a:avLst/>
          </a:prstGeom>
          <a:solidFill>
            <a:srgbClr val="23262E"/>
          </a:solid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chemeClr val="dk1"/>
              </a:buClr>
              <a:buSzPts val="1100"/>
              <a:buFont typeface="Arial"/>
              <a:buNone/>
            </a:pPr>
            <a:r>
              <a:t/>
            </a:r>
            <a:endParaRPr b="0" i="0" sz="1000" u="none" cap="none" strike="noStrike">
              <a:solidFill>
                <a:schemeClr val="lt2"/>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t/>
            </a:r>
            <a:endParaRPr b="0" i="0" sz="1000" u="none" cap="none" strike="noStrike">
              <a:solidFill>
                <a:schemeClr val="lt2"/>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t/>
            </a:r>
            <a:endParaRPr b="0" i="0" sz="1000" u="none" cap="none" strike="noStrike">
              <a:solidFill>
                <a:schemeClr val="lt2"/>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t/>
            </a:r>
            <a:endParaRPr b="0" i="0" sz="1300" u="none" cap="none" strike="noStrike">
              <a:solidFill>
                <a:schemeClr val="lt2"/>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t/>
            </a:r>
            <a:endParaRPr b="0" i="0" sz="1300" u="none" cap="none" strike="noStrike">
              <a:solidFill>
                <a:schemeClr val="lt2"/>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t/>
            </a:r>
            <a:endParaRPr b="0" i="0" sz="1300" u="none" cap="none" strike="noStrike">
              <a:solidFill>
                <a:schemeClr val="lt2"/>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t/>
            </a:r>
            <a:endParaRPr b="0" i="0" sz="1300" u="none" cap="none" strike="noStrike">
              <a:solidFill>
                <a:schemeClr val="lt2"/>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t/>
            </a:r>
            <a:endParaRPr b="0" i="0" sz="1300" u="none" cap="none" strike="noStrike">
              <a:solidFill>
                <a:schemeClr val="lt2"/>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t/>
            </a:r>
            <a:endParaRPr b="0" i="0" sz="1300" u="none" cap="none" strike="noStrike">
              <a:solidFill>
                <a:schemeClr val="lt2"/>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t/>
            </a:r>
            <a:endParaRPr b="0" i="0" sz="1300" u="none" cap="none" strike="noStrike">
              <a:solidFill>
                <a:schemeClr val="lt2"/>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t/>
            </a:r>
            <a:endParaRPr b="0" i="0" sz="1300" u="none" cap="none" strike="noStrike">
              <a:solidFill>
                <a:schemeClr val="lt2"/>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t/>
            </a:r>
            <a:endParaRPr b="0" i="0" sz="1300" u="none" cap="none" strike="noStrike">
              <a:solidFill>
                <a:schemeClr val="lt2"/>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300" u="none" cap="none" strike="noStrike">
                <a:solidFill>
                  <a:schemeClr val="lt2"/>
                </a:solidFill>
                <a:highlight>
                  <a:srgbClr val="23262E"/>
                </a:highlight>
                <a:latin typeface="Consolas"/>
                <a:ea typeface="Consolas"/>
                <a:cs typeface="Consolas"/>
                <a:sym typeface="Consolas"/>
              </a:rPr>
              <a:t>Hola</a:t>
            </a:r>
            <a:endParaRPr b="0" i="0" sz="1300" u="none" cap="none" strike="noStrike">
              <a:solidFill>
                <a:schemeClr val="lt2"/>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300" u="none" cap="none" strike="noStrike">
                <a:solidFill>
                  <a:schemeClr val="lt2"/>
                </a:solidFill>
                <a:highlight>
                  <a:srgbClr val="23262E"/>
                </a:highlight>
                <a:latin typeface="Consolas"/>
                <a:ea typeface="Consolas"/>
                <a:cs typeface="Consolas"/>
                <a:sym typeface="Consolas"/>
              </a:rPr>
              <a:t>Que tal</a:t>
            </a:r>
            <a:endParaRPr b="0" i="0" sz="1200" u="none" cap="none" strike="noStrike">
              <a:solidFill>
                <a:srgbClr val="5F6167"/>
              </a:solidFill>
              <a:highlight>
                <a:srgbClr val="23262E"/>
              </a:highlight>
              <a:latin typeface="Consolas"/>
              <a:ea typeface="Consolas"/>
              <a:cs typeface="Consolas"/>
              <a:sym typeface="Consolas"/>
            </a:endParaRPr>
          </a:p>
        </p:txBody>
      </p:sp>
      <p:sp>
        <p:nvSpPr>
          <p:cNvPr id="437" name="Google Shape;437;p27"/>
          <p:cNvSpPr/>
          <p:nvPr/>
        </p:nvSpPr>
        <p:spPr>
          <a:xfrm>
            <a:off x="6751021" y="1260250"/>
            <a:ext cx="1417500" cy="253500"/>
          </a:xfrm>
          <a:prstGeom prst="rect">
            <a:avLst/>
          </a:prstGeom>
          <a:solidFill>
            <a:srgbClr val="FFE66D"/>
          </a:solidFill>
          <a:ln cap="flat" cmpd="sng" w="9525">
            <a:solidFill>
              <a:schemeClr val="dk2"/>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Clr>
                <a:schemeClr val="dk1"/>
              </a:buClr>
              <a:buSzPts val="1100"/>
              <a:buFont typeface="Arial"/>
              <a:buNone/>
            </a:pPr>
            <a:r>
              <a:rPr b="0" i="0" lang="es" sz="1400" u="none" cap="none" strike="noStrike">
                <a:solidFill>
                  <a:schemeClr val="dk2"/>
                </a:solidFill>
                <a:latin typeface="Montserrat"/>
                <a:ea typeface="Montserrat"/>
                <a:cs typeface="Montserrat"/>
                <a:sym typeface="Montserrat"/>
              </a:rPr>
              <a:t>Terminal</a:t>
            </a:r>
            <a:endParaRPr b="0" i="0" sz="1400" u="none" cap="none" strike="noStrike">
              <a:solidFill>
                <a:schemeClr val="dk2"/>
              </a:solidFill>
              <a:latin typeface="Montserrat"/>
              <a:ea typeface="Montserrat"/>
              <a:cs typeface="Montserrat"/>
              <a:sym typeface="Montserrat"/>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28"/>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40740"/>
              <a:buFont typeface="Arial"/>
              <a:buNone/>
            </a:pPr>
            <a:r>
              <a:rPr lang="es"/>
              <a:t>Encapsulación</a:t>
            </a:r>
            <a:endParaRPr/>
          </a:p>
        </p:txBody>
      </p:sp>
      <p:sp>
        <p:nvSpPr>
          <p:cNvPr id="443" name="Google Shape;443;p28"/>
          <p:cNvSpPr txBox="1"/>
          <p:nvPr/>
        </p:nvSpPr>
        <p:spPr>
          <a:xfrm>
            <a:off x="432150" y="1260250"/>
            <a:ext cx="8279700" cy="3325200"/>
          </a:xfrm>
          <a:prstGeom prst="rect">
            <a:avLst/>
          </a:prstGeom>
          <a:noFill/>
          <a:ln>
            <a:noFill/>
          </a:ln>
        </p:spPr>
        <p:txBody>
          <a:bodyPr anchorCtr="0" anchor="t" bIns="91425" lIns="0" spcFirstLastPara="1" rIns="0" wrap="square" tIns="91425">
            <a:normAutofit/>
          </a:bodyPr>
          <a:lstStyle/>
          <a:p>
            <a:pPr indent="0" lvl="0" marL="0" marR="0" rtl="0" algn="l">
              <a:lnSpc>
                <a:spcPct val="115000"/>
              </a:lnSpc>
              <a:spcBef>
                <a:spcPts val="0"/>
              </a:spcBef>
              <a:spcAft>
                <a:spcPts val="0"/>
              </a:spcAft>
              <a:buClr>
                <a:srgbClr val="000000"/>
              </a:buClr>
              <a:buSzPts val="1650"/>
              <a:buFont typeface="Arial"/>
              <a:buNone/>
            </a:pPr>
            <a:r>
              <a:rPr b="0" i="0" lang="es" sz="1650" u="none" cap="none" strike="noStrike">
                <a:solidFill>
                  <a:schemeClr val="dk2"/>
                </a:solidFill>
                <a:latin typeface="Montserrat"/>
                <a:ea typeface="Montserrat"/>
                <a:cs typeface="Montserrat"/>
                <a:sym typeface="Montserrat"/>
              </a:rPr>
              <a:t>En el ejemplo se ve como los atributos y métodos de la clase </a:t>
            </a:r>
            <a:r>
              <a:rPr b="1" i="0" lang="es" sz="1650" u="none" cap="none" strike="noStrike">
                <a:solidFill>
                  <a:schemeClr val="dk2"/>
                </a:solidFill>
                <a:latin typeface="Montserrat"/>
                <a:ea typeface="Montserrat"/>
                <a:cs typeface="Montserrat"/>
                <a:sym typeface="Montserrat"/>
              </a:rPr>
              <a:t>Clase</a:t>
            </a:r>
            <a:r>
              <a:rPr b="0" i="0" lang="es" sz="1650" u="none" cap="none" strike="noStrike">
                <a:solidFill>
                  <a:schemeClr val="dk2"/>
                </a:solidFill>
                <a:latin typeface="Montserrat"/>
                <a:ea typeface="Montserrat"/>
                <a:cs typeface="Montserrat"/>
                <a:sym typeface="Montserrat"/>
              </a:rPr>
              <a:t> cuyos nombres comienzan con __ no son “visibles” desde el exterior de la clase.</a:t>
            </a:r>
            <a:endParaRPr b="0" i="0" sz="1650" u="none" cap="none" strike="noStrike">
              <a:solidFill>
                <a:schemeClr val="dk2"/>
              </a:solidFill>
              <a:latin typeface="Montserrat"/>
              <a:ea typeface="Montserrat"/>
              <a:cs typeface="Montserrat"/>
              <a:sym typeface="Montserrat"/>
            </a:endParaRPr>
          </a:p>
          <a:p>
            <a:pPr indent="0" lvl="0" marL="0" marR="0" rtl="0" algn="l">
              <a:lnSpc>
                <a:spcPct val="115000"/>
              </a:lnSpc>
              <a:spcBef>
                <a:spcPts val="0"/>
              </a:spcBef>
              <a:spcAft>
                <a:spcPts val="0"/>
              </a:spcAft>
              <a:buClr>
                <a:srgbClr val="000000"/>
              </a:buClr>
              <a:buSzPts val="1650"/>
              <a:buFont typeface="Arial"/>
              <a:buNone/>
            </a:pPr>
            <a:r>
              <a:rPr b="0" i="0" lang="es" sz="1650" u="none" cap="none" strike="noStrike">
                <a:solidFill>
                  <a:schemeClr val="dk2"/>
                </a:solidFill>
                <a:latin typeface="Montserrat"/>
                <a:ea typeface="Montserrat"/>
                <a:cs typeface="Montserrat"/>
                <a:sym typeface="Montserrat"/>
              </a:rPr>
              <a:t>En efecto, </a:t>
            </a:r>
            <a:r>
              <a:rPr b="0" i="1" lang="es" sz="1650" u="none" cap="none" strike="noStrike">
                <a:solidFill>
                  <a:schemeClr val="dk2"/>
                </a:solidFill>
                <a:latin typeface="Montserrat"/>
                <a:ea typeface="Montserrat"/>
                <a:cs typeface="Montserrat"/>
                <a:sym typeface="Montserrat"/>
              </a:rPr>
              <a:t> __atributo_clase</a:t>
            </a:r>
            <a:r>
              <a:rPr b="0" i="0" lang="es" sz="1650" u="none" cap="none" strike="noStrike">
                <a:solidFill>
                  <a:schemeClr val="dk2"/>
                </a:solidFill>
                <a:latin typeface="Montserrat"/>
                <a:ea typeface="Montserrat"/>
                <a:cs typeface="Montserrat"/>
                <a:sym typeface="Montserrat"/>
              </a:rPr>
              <a:t> y  </a:t>
            </a:r>
            <a:r>
              <a:rPr b="0" i="1" lang="es" sz="1650" u="none" cap="none" strike="noStrike">
                <a:solidFill>
                  <a:schemeClr val="dk2"/>
                </a:solidFill>
                <a:latin typeface="Montserrat"/>
                <a:ea typeface="Montserrat"/>
                <a:cs typeface="Montserrat"/>
                <a:sym typeface="Montserrat"/>
              </a:rPr>
              <a:t>__mi_metodo()</a:t>
            </a:r>
            <a:r>
              <a:rPr b="0" i="0" lang="es" sz="1650" u="none" cap="none" strike="noStrike">
                <a:solidFill>
                  <a:schemeClr val="dk2"/>
                </a:solidFill>
                <a:latin typeface="Montserrat"/>
                <a:ea typeface="Montserrat"/>
                <a:cs typeface="Montserrat"/>
                <a:sym typeface="Montserrat"/>
              </a:rPr>
              <a:t> están “</a:t>
            </a:r>
            <a:r>
              <a:rPr b="1" i="0" lang="es" sz="1650" u="none" cap="none" strike="noStrike">
                <a:solidFill>
                  <a:schemeClr val="dk2"/>
                </a:solidFill>
                <a:latin typeface="Montserrat"/>
                <a:ea typeface="Montserrat"/>
                <a:cs typeface="Montserrat"/>
                <a:sym typeface="Montserrat"/>
              </a:rPr>
              <a:t>encapsulados</a:t>
            </a:r>
            <a:r>
              <a:rPr b="0" i="0" lang="es" sz="1650" u="none" cap="none" strike="noStrike">
                <a:solidFill>
                  <a:schemeClr val="dk2"/>
                </a:solidFill>
                <a:latin typeface="Montserrat"/>
                <a:ea typeface="Montserrat"/>
                <a:cs typeface="Montserrat"/>
                <a:sym typeface="Montserrat"/>
              </a:rPr>
              <a:t>” en la Clase. Se puede acceder y modificar desde su interior, pero cuando intentamos hacerlo desde el exterior Python arroja un error explicando que no es posible. Por ejemplo, en el código anterior al intentar usar </a:t>
            </a:r>
            <a:r>
              <a:rPr b="0" i="1" lang="es" sz="1650" u="none" cap="none" strike="noStrike">
                <a:solidFill>
                  <a:schemeClr val="dk2"/>
                </a:solidFill>
                <a:latin typeface="Montserrat"/>
                <a:ea typeface="Montserrat"/>
                <a:cs typeface="Montserrat"/>
                <a:sym typeface="Montserrat"/>
              </a:rPr>
              <a:t> __atributo_clase:</a:t>
            </a:r>
            <a:endParaRPr b="0" i="0" sz="1650" u="none" cap="none" strike="noStrike">
              <a:solidFill>
                <a:schemeClr val="dk2"/>
              </a:solidFill>
              <a:latin typeface="Montserrat"/>
              <a:ea typeface="Montserrat"/>
              <a:cs typeface="Montserrat"/>
              <a:sym typeface="Montserrat"/>
            </a:endParaRPr>
          </a:p>
        </p:txBody>
      </p:sp>
      <p:sp>
        <p:nvSpPr>
          <p:cNvPr id="444" name="Google Shape;444;p28"/>
          <p:cNvSpPr/>
          <p:nvPr/>
        </p:nvSpPr>
        <p:spPr>
          <a:xfrm>
            <a:off x="483587" y="3258850"/>
            <a:ext cx="8176800" cy="253500"/>
          </a:xfrm>
          <a:prstGeom prst="rect">
            <a:avLst/>
          </a:prstGeom>
          <a:solidFill>
            <a:srgbClr val="FFE66D"/>
          </a:solidFill>
          <a:ln cap="flat" cmpd="sng" w="9525">
            <a:solidFill>
              <a:schemeClr val="dk2"/>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Clr>
                <a:schemeClr val="dk1"/>
              </a:buClr>
              <a:buSzPts val="1100"/>
              <a:buFont typeface="Arial"/>
              <a:buNone/>
            </a:pPr>
            <a:r>
              <a:rPr b="0" i="0" lang="es" sz="1400" u="none" cap="none" strike="noStrike">
                <a:solidFill>
                  <a:schemeClr val="dk2"/>
                </a:solidFill>
                <a:latin typeface="Montserrat"/>
                <a:ea typeface="Montserrat"/>
                <a:cs typeface="Montserrat"/>
                <a:sym typeface="Montserrat"/>
              </a:rPr>
              <a:t>Terminal</a:t>
            </a:r>
            <a:endParaRPr b="0" i="0" sz="1400" u="none" cap="none" strike="noStrike">
              <a:solidFill>
                <a:schemeClr val="dk2"/>
              </a:solidFill>
              <a:latin typeface="Montserrat"/>
              <a:ea typeface="Montserrat"/>
              <a:cs typeface="Montserrat"/>
              <a:sym typeface="Montserrat"/>
            </a:endParaRPr>
          </a:p>
        </p:txBody>
      </p:sp>
      <p:sp>
        <p:nvSpPr>
          <p:cNvPr id="445" name="Google Shape;445;p28"/>
          <p:cNvSpPr/>
          <p:nvPr/>
        </p:nvSpPr>
        <p:spPr>
          <a:xfrm>
            <a:off x="483613" y="3512350"/>
            <a:ext cx="8176800" cy="1073100"/>
          </a:xfrm>
          <a:prstGeom prst="rect">
            <a:avLst/>
          </a:prstGeom>
          <a:solidFill>
            <a:srgbClr val="23262E"/>
          </a:solid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chemeClr val="lt2"/>
                </a:solidFill>
                <a:highlight>
                  <a:srgbClr val="23262E"/>
                </a:highlight>
                <a:latin typeface="Consolas"/>
                <a:ea typeface="Consolas"/>
                <a:cs typeface="Consolas"/>
                <a:sym typeface="Consolas"/>
              </a:rPr>
              <a:t>Traceback (most recent call last):</a:t>
            </a:r>
            <a:endParaRPr b="0" i="0" sz="1200" u="none" cap="none" strike="noStrike">
              <a:solidFill>
                <a:schemeClr val="lt2"/>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chemeClr val="lt2"/>
                </a:solidFill>
                <a:highlight>
                  <a:srgbClr val="23262E"/>
                </a:highlight>
                <a:latin typeface="Consolas"/>
                <a:ea typeface="Consolas"/>
                <a:cs typeface="Consolas"/>
                <a:sym typeface="Consolas"/>
              </a:rPr>
              <a:t>  File "prueba.py", line 13, in &lt;module&gt;</a:t>
            </a:r>
            <a:endParaRPr b="0" i="0" sz="1200" u="none" cap="none" strike="noStrike">
              <a:solidFill>
                <a:schemeClr val="lt2"/>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chemeClr val="lt2"/>
                </a:solidFill>
                <a:highlight>
                  <a:srgbClr val="23262E"/>
                </a:highlight>
                <a:latin typeface="Consolas"/>
                <a:ea typeface="Consolas"/>
                <a:cs typeface="Consolas"/>
                <a:sym typeface="Consolas"/>
              </a:rPr>
              <a:t>    mi_clase.__atributo_clase</a:t>
            </a:r>
            <a:endParaRPr b="0" i="0" sz="1200" u="none" cap="none" strike="noStrike">
              <a:solidFill>
                <a:schemeClr val="lt2"/>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chemeClr val="lt2"/>
                </a:solidFill>
                <a:highlight>
                  <a:srgbClr val="23262E"/>
                </a:highlight>
                <a:latin typeface="Consolas"/>
                <a:ea typeface="Consolas"/>
                <a:cs typeface="Consolas"/>
                <a:sym typeface="Consolas"/>
              </a:rPr>
              <a:t>AttributeError: 'Clase' object has no attribute '__atributo_clase' Did you mean: 'atributo_clase'?</a:t>
            </a:r>
            <a:endParaRPr b="0" i="0" sz="1200" u="none" cap="none" strike="noStrike">
              <a:solidFill>
                <a:schemeClr val="lt2"/>
              </a:solidFill>
              <a:highlight>
                <a:srgbClr val="23262E"/>
              </a:highlight>
              <a:latin typeface="Consolas"/>
              <a:ea typeface="Consolas"/>
              <a:cs typeface="Consolas"/>
              <a:sym typeface="Consolas"/>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29"/>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40740"/>
              <a:buFont typeface="Arial"/>
              <a:buNone/>
            </a:pPr>
            <a:r>
              <a:rPr lang="es"/>
              <a:t>Encapsulación</a:t>
            </a:r>
            <a:endParaRPr/>
          </a:p>
        </p:txBody>
      </p:sp>
      <p:sp>
        <p:nvSpPr>
          <p:cNvPr id="451" name="Google Shape;451;p29"/>
          <p:cNvSpPr txBox="1"/>
          <p:nvPr/>
        </p:nvSpPr>
        <p:spPr>
          <a:xfrm>
            <a:off x="432150" y="1260250"/>
            <a:ext cx="8279700" cy="3325200"/>
          </a:xfrm>
          <a:prstGeom prst="rect">
            <a:avLst/>
          </a:prstGeom>
          <a:noFill/>
          <a:ln>
            <a:noFill/>
          </a:ln>
        </p:spPr>
        <p:txBody>
          <a:bodyPr anchorCtr="0" anchor="t" bIns="91425" lIns="0" spcFirstLastPara="1" rIns="0" wrap="square" tIns="91425">
            <a:normAutofit lnSpcReduction="20000"/>
          </a:bodyPr>
          <a:lstStyle/>
          <a:p>
            <a:pPr indent="0" lvl="0" marL="0" marR="0" rtl="0" algn="l">
              <a:lnSpc>
                <a:spcPct val="115000"/>
              </a:lnSpc>
              <a:spcBef>
                <a:spcPts val="0"/>
              </a:spcBef>
              <a:spcAft>
                <a:spcPts val="0"/>
              </a:spcAft>
              <a:buClr>
                <a:schemeClr val="dk1"/>
              </a:buClr>
              <a:buSzPts val="1100"/>
              <a:buFont typeface="Arial"/>
              <a:buNone/>
            </a:pPr>
            <a:r>
              <a:rPr b="0" i="0" lang="es" sz="1650" u="none" cap="none" strike="noStrike">
                <a:solidFill>
                  <a:schemeClr val="dk2"/>
                </a:solidFill>
                <a:latin typeface="Montserrat"/>
                <a:ea typeface="Montserrat"/>
                <a:cs typeface="Montserrat"/>
                <a:sym typeface="Montserrat"/>
              </a:rPr>
              <a:t>Entonces, los atributos de una clase pueden presentar tres niveles de privacidad:</a:t>
            </a:r>
            <a:endParaRPr b="0" i="0" sz="1650" u="none" cap="none" strike="noStrike">
              <a:solidFill>
                <a:schemeClr val="dk2"/>
              </a:solidFill>
              <a:latin typeface="Montserrat"/>
              <a:ea typeface="Montserrat"/>
              <a:cs typeface="Montserrat"/>
              <a:sym typeface="Montserrat"/>
            </a:endParaRPr>
          </a:p>
          <a:p>
            <a:pPr indent="0" lvl="0" marL="0" marR="0" rtl="0" algn="l">
              <a:lnSpc>
                <a:spcPct val="115000"/>
              </a:lnSpc>
              <a:spcBef>
                <a:spcPts val="0"/>
              </a:spcBef>
              <a:spcAft>
                <a:spcPts val="0"/>
              </a:spcAft>
              <a:buClr>
                <a:schemeClr val="dk1"/>
              </a:buClr>
              <a:buSzPts val="1100"/>
              <a:buFont typeface="Arial"/>
              <a:buNone/>
            </a:pPr>
            <a:r>
              <a:t/>
            </a:r>
            <a:endParaRPr b="0" i="0" sz="1650" u="none" cap="none" strike="noStrike">
              <a:solidFill>
                <a:schemeClr val="dk2"/>
              </a:solidFill>
              <a:latin typeface="Montserrat"/>
              <a:ea typeface="Montserrat"/>
              <a:cs typeface="Montserrat"/>
              <a:sym typeface="Montserrat"/>
            </a:endParaRPr>
          </a:p>
          <a:p>
            <a:pPr indent="-333375" lvl="0" marL="457200" marR="0" rtl="0" algn="l">
              <a:lnSpc>
                <a:spcPct val="115000"/>
              </a:lnSpc>
              <a:spcBef>
                <a:spcPts val="0"/>
              </a:spcBef>
              <a:spcAft>
                <a:spcPts val="0"/>
              </a:spcAft>
              <a:buClr>
                <a:schemeClr val="dk2"/>
              </a:buClr>
              <a:buSzPts val="1650"/>
              <a:buFont typeface="Montserrat"/>
              <a:buChar char="●"/>
            </a:pPr>
            <a:r>
              <a:rPr b="1" i="0" lang="es" sz="1650" u="none" cap="none" strike="noStrike">
                <a:solidFill>
                  <a:schemeClr val="dk2"/>
                </a:solidFill>
                <a:latin typeface="Montserrat"/>
                <a:ea typeface="Montserrat"/>
                <a:cs typeface="Montserrat"/>
                <a:sym typeface="Montserrat"/>
              </a:rPr>
              <a:t>Públicos:</a:t>
            </a:r>
            <a:r>
              <a:rPr b="0" i="0" lang="es" sz="1650" u="none" cap="none" strike="noStrike">
                <a:solidFill>
                  <a:schemeClr val="dk2"/>
                </a:solidFill>
                <a:latin typeface="Montserrat"/>
                <a:ea typeface="Montserrat"/>
                <a:cs typeface="Montserrat"/>
                <a:sym typeface="Montserrat"/>
              </a:rPr>
              <a:t> Creando un objeto de dicha clase y usando la sintaxis del punto, podemos acceder y modificar desde otra clase cualquier atributo.</a:t>
            </a:r>
            <a:endParaRPr b="0" i="0" sz="1650" u="none" cap="none" strike="noStrike">
              <a:solidFill>
                <a:schemeClr val="dk2"/>
              </a:solidFill>
              <a:latin typeface="Montserrat"/>
              <a:ea typeface="Montserrat"/>
              <a:cs typeface="Montserrat"/>
              <a:sym typeface="Montserrat"/>
            </a:endParaRPr>
          </a:p>
          <a:p>
            <a:pPr indent="-333375" lvl="0" marL="457200" marR="0" rtl="0" algn="l">
              <a:lnSpc>
                <a:spcPct val="115000"/>
              </a:lnSpc>
              <a:spcBef>
                <a:spcPts val="0"/>
              </a:spcBef>
              <a:spcAft>
                <a:spcPts val="0"/>
              </a:spcAft>
              <a:buClr>
                <a:schemeClr val="dk2"/>
              </a:buClr>
              <a:buSzPts val="1650"/>
              <a:buFont typeface="Montserrat"/>
              <a:buChar char="●"/>
            </a:pPr>
            <a:r>
              <a:rPr b="1" i="0" lang="es" sz="1650" u="none" cap="none" strike="noStrike">
                <a:solidFill>
                  <a:schemeClr val="dk2"/>
                </a:solidFill>
                <a:latin typeface="Montserrat"/>
                <a:ea typeface="Montserrat"/>
                <a:cs typeface="Montserrat"/>
                <a:sym typeface="Montserrat"/>
              </a:rPr>
              <a:t>Protegidos:</a:t>
            </a:r>
            <a:r>
              <a:rPr b="0" i="0" lang="es" sz="1650" u="none" cap="none" strike="noStrike">
                <a:solidFill>
                  <a:schemeClr val="dk2"/>
                </a:solidFill>
                <a:latin typeface="Montserrat"/>
                <a:ea typeface="Montserrat"/>
                <a:cs typeface="Montserrat"/>
                <a:sym typeface="Montserrat"/>
              </a:rPr>
              <a:t> Un atributo solo puede ser accedido y modificado por la clase en sí misma (y sus clases hijas, como veremos). Para definir un atributo como protegido, se declara con un “guión bajo”.</a:t>
            </a:r>
            <a:endParaRPr b="0" i="0" sz="1650" u="none" cap="none" strike="noStrike">
              <a:solidFill>
                <a:schemeClr val="dk2"/>
              </a:solidFill>
              <a:latin typeface="Montserrat"/>
              <a:ea typeface="Montserrat"/>
              <a:cs typeface="Montserrat"/>
              <a:sym typeface="Montserrat"/>
            </a:endParaRPr>
          </a:p>
          <a:p>
            <a:pPr indent="-333375" lvl="0" marL="457200" marR="0" rtl="0" algn="l">
              <a:lnSpc>
                <a:spcPct val="115000"/>
              </a:lnSpc>
              <a:spcBef>
                <a:spcPts val="0"/>
              </a:spcBef>
              <a:spcAft>
                <a:spcPts val="0"/>
              </a:spcAft>
              <a:buClr>
                <a:schemeClr val="dk2"/>
              </a:buClr>
              <a:buSzPts val="1650"/>
              <a:buFont typeface="Montserrat"/>
              <a:buChar char="●"/>
            </a:pPr>
            <a:r>
              <a:rPr b="1" i="0" lang="es" sz="1650" u="none" cap="none" strike="noStrike">
                <a:solidFill>
                  <a:schemeClr val="dk2"/>
                </a:solidFill>
                <a:latin typeface="Montserrat"/>
                <a:ea typeface="Montserrat"/>
                <a:cs typeface="Montserrat"/>
                <a:sym typeface="Montserrat"/>
              </a:rPr>
              <a:t>Privados: </a:t>
            </a:r>
            <a:r>
              <a:rPr b="0" i="0" lang="es" sz="1650" u="none" cap="none" strike="noStrike">
                <a:solidFill>
                  <a:schemeClr val="dk2"/>
                </a:solidFill>
                <a:latin typeface="Montserrat"/>
                <a:ea typeface="Montserrat"/>
                <a:cs typeface="Montserrat"/>
                <a:sym typeface="Montserrat"/>
              </a:rPr>
              <a:t>Pueden ser accedidos únicamente desde la clase donde fueron definidos. Su nombre empieza con “dobles guiones bajo”.</a:t>
            </a:r>
            <a:endParaRPr b="0" i="0" sz="1650" u="none" cap="none" strike="noStrike">
              <a:solidFill>
                <a:schemeClr val="dk2"/>
              </a:solidFill>
              <a:latin typeface="Montserrat"/>
              <a:ea typeface="Montserrat"/>
              <a:cs typeface="Montserrat"/>
              <a:sym typeface="Montserrat"/>
            </a:endParaRPr>
          </a:p>
          <a:p>
            <a:pPr indent="0" lvl="0" marL="0" marR="0" rtl="0" algn="l">
              <a:lnSpc>
                <a:spcPct val="115000"/>
              </a:lnSpc>
              <a:spcBef>
                <a:spcPts val="0"/>
              </a:spcBef>
              <a:spcAft>
                <a:spcPts val="0"/>
              </a:spcAft>
              <a:buClr>
                <a:srgbClr val="000000"/>
              </a:buClr>
              <a:buSzPts val="1650"/>
              <a:buFont typeface="Arial"/>
              <a:buNone/>
            </a:pPr>
            <a:r>
              <a:t/>
            </a:r>
            <a:endParaRPr b="0" i="0" sz="1650" u="none" cap="none" strike="noStrike">
              <a:solidFill>
                <a:schemeClr val="dk2"/>
              </a:solidFill>
              <a:latin typeface="Montserrat"/>
              <a:ea typeface="Montserrat"/>
              <a:cs typeface="Montserrat"/>
              <a:sym typeface="Montserrat"/>
            </a:endParaRPr>
          </a:p>
          <a:p>
            <a:pPr indent="0" lvl="0" marL="0" marR="0" rtl="0" algn="l">
              <a:lnSpc>
                <a:spcPct val="115000"/>
              </a:lnSpc>
              <a:spcBef>
                <a:spcPts val="0"/>
              </a:spcBef>
              <a:spcAft>
                <a:spcPts val="0"/>
              </a:spcAft>
              <a:buClr>
                <a:srgbClr val="000000"/>
              </a:buClr>
              <a:buSzPts val="1650"/>
              <a:buFont typeface="Arial"/>
              <a:buNone/>
            </a:pPr>
            <a:r>
              <a:rPr b="0" i="0" lang="es" sz="1650" u="none" cap="none" strike="noStrike">
                <a:solidFill>
                  <a:schemeClr val="dk2"/>
                </a:solidFill>
                <a:latin typeface="Montserrat"/>
                <a:ea typeface="Montserrat"/>
                <a:cs typeface="Montserrat"/>
                <a:sym typeface="Montserrat"/>
              </a:rPr>
              <a:t>Los últimos necesitan implementar </a:t>
            </a:r>
            <a:r>
              <a:rPr b="0" i="1" lang="es" sz="1650" u="none" cap="none" strike="noStrike">
                <a:solidFill>
                  <a:schemeClr val="dk2"/>
                </a:solidFill>
                <a:latin typeface="Montserrat"/>
                <a:ea typeface="Montserrat"/>
                <a:cs typeface="Montserrat"/>
                <a:sym typeface="Montserrat"/>
              </a:rPr>
              <a:t>getters</a:t>
            </a:r>
            <a:r>
              <a:rPr b="0" i="0" lang="es" sz="1650" u="none" cap="none" strike="noStrike">
                <a:solidFill>
                  <a:schemeClr val="dk2"/>
                </a:solidFill>
                <a:latin typeface="Montserrat"/>
                <a:ea typeface="Montserrat"/>
                <a:cs typeface="Montserrat"/>
                <a:sym typeface="Montserrat"/>
              </a:rPr>
              <a:t> y </a:t>
            </a:r>
            <a:r>
              <a:rPr b="0" i="1" lang="es" sz="1650" u="none" cap="none" strike="noStrike">
                <a:solidFill>
                  <a:schemeClr val="dk2"/>
                </a:solidFill>
                <a:latin typeface="Montserrat"/>
                <a:ea typeface="Montserrat"/>
                <a:cs typeface="Montserrat"/>
                <a:sym typeface="Montserrat"/>
              </a:rPr>
              <a:t>setters</a:t>
            </a:r>
            <a:r>
              <a:rPr b="0" i="0" lang="es" sz="1650" u="none" cap="none" strike="noStrike">
                <a:solidFill>
                  <a:schemeClr val="dk2"/>
                </a:solidFill>
                <a:latin typeface="Montserrat"/>
                <a:ea typeface="Montserrat"/>
                <a:cs typeface="Montserrat"/>
                <a:sym typeface="Montserrat"/>
              </a:rPr>
              <a:t> para implementar el acceso a ellos.</a:t>
            </a:r>
            <a:endParaRPr b="0" i="0" sz="1650" u="none" cap="none" strike="noStrike">
              <a:solidFill>
                <a:schemeClr val="dk2"/>
              </a:solidFill>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3"/>
          <p:cNvSpPr txBox="1"/>
          <p:nvPr>
            <p:ph type="ctrTitle"/>
          </p:nvPr>
        </p:nvSpPr>
        <p:spPr>
          <a:xfrm>
            <a:off x="311700" y="1226800"/>
            <a:ext cx="8520600" cy="15705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Clr>
                <a:schemeClr val="dk1"/>
              </a:buClr>
              <a:buSzPts val="1100"/>
              <a:buFont typeface="Arial"/>
              <a:buNone/>
            </a:pPr>
            <a:r>
              <a:rPr lang="es"/>
              <a:t>Les damos la bienvenida</a:t>
            </a:r>
            <a:endParaRPr/>
          </a:p>
        </p:txBody>
      </p:sp>
      <p:sp>
        <p:nvSpPr>
          <p:cNvPr id="157" name="Google Shape;157;p3"/>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500"/>
              <a:buNone/>
            </a:pPr>
            <a:r>
              <a:rPr lang="es"/>
              <a:t>Vamos a comenzar a grabar la clase</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p30"/>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40740"/>
              <a:buFont typeface="Arial"/>
              <a:buNone/>
            </a:pPr>
            <a:r>
              <a:rPr lang="es"/>
              <a:t>Encapsulación | Decoradores - getters</a:t>
            </a:r>
            <a:endParaRPr/>
          </a:p>
        </p:txBody>
      </p:sp>
      <p:sp>
        <p:nvSpPr>
          <p:cNvPr id="457" name="Google Shape;457;p30"/>
          <p:cNvSpPr txBox="1"/>
          <p:nvPr/>
        </p:nvSpPr>
        <p:spPr>
          <a:xfrm>
            <a:off x="432150" y="1260250"/>
            <a:ext cx="8279700" cy="3325200"/>
          </a:xfrm>
          <a:prstGeom prst="rect">
            <a:avLst/>
          </a:prstGeom>
          <a:noFill/>
          <a:ln>
            <a:noFill/>
          </a:ln>
        </p:spPr>
        <p:txBody>
          <a:bodyPr anchorCtr="0" anchor="t" bIns="91425" lIns="0" spcFirstLastPara="1" rIns="0" wrap="square" tIns="91425">
            <a:normAutofit/>
          </a:bodyPr>
          <a:lstStyle/>
          <a:p>
            <a:pPr indent="0" lvl="0" marL="0" marR="0" rtl="0" algn="l">
              <a:lnSpc>
                <a:spcPct val="100000"/>
              </a:lnSpc>
              <a:spcBef>
                <a:spcPts val="0"/>
              </a:spcBef>
              <a:spcAft>
                <a:spcPts val="0"/>
              </a:spcAft>
              <a:buClr>
                <a:schemeClr val="dk1"/>
              </a:buClr>
              <a:buSzPts val="1100"/>
              <a:buFont typeface="Arial"/>
              <a:buNone/>
            </a:pPr>
            <a:r>
              <a:rPr b="0" i="0" lang="es" sz="1650" u="none" cap="none" strike="noStrike">
                <a:solidFill>
                  <a:schemeClr val="dk2"/>
                </a:solidFill>
                <a:latin typeface="Montserrat"/>
                <a:ea typeface="Montserrat"/>
                <a:cs typeface="Montserrat"/>
                <a:sym typeface="Montserrat"/>
              </a:rPr>
              <a:t>Un </a:t>
            </a:r>
            <a:r>
              <a:rPr b="1" i="0" lang="es" sz="1650" u="none" cap="none" strike="noStrike">
                <a:solidFill>
                  <a:schemeClr val="dk2"/>
                </a:solidFill>
                <a:latin typeface="Montserrat"/>
                <a:ea typeface="Montserrat"/>
                <a:cs typeface="Montserrat"/>
                <a:sym typeface="Montserrat"/>
              </a:rPr>
              <a:t>getter</a:t>
            </a:r>
            <a:r>
              <a:rPr b="0" i="0" lang="es" sz="1650" u="none" cap="none" strike="noStrike">
                <a:solidFill>
                  <a:schemeClr val="dk2"/>
                </a:solidFill>
                <a:latin typeface="Montserrat"/>
                <a:ea typeface="Montserrat"/>
                <a:cs typeface="Montserrat"/>
                <a:sym typeface="Montserrat"/>
              </a:rPr>
              <a:t> es un mecanismo que permite acceder a un método o atributo privado. En Python se declaran creando un método con el </a:t>
            </a:r>
            <a:r>
              <a:rPr b="1" i="0" lang="es" sz="1650" u="none" cap="none" strike="noStrike">
                <a:solidFill>
                  <a:schemeClr val="dk2"/>
                </a:solidFill>
                <a:latin typeface="Montserrat"/>
                <a:ea typeface="Montserrat"/>
                <a:cs typeface="Montserrat"/>
                <a:sym typeface="Montserrat"/>
              </a:rPr>
              <a:t>decorador @property</a:t>
            </a:r>
            <a:r>
              <a:rPr b="0" i="0" lang="es" sz="1650" u="none" cap="none" strike="noStrike">
                <a:solidFill>
                  <a:schemeClr val="dk2"/>
                </a:solidFill>
                <a:latin typeface="Montserrat"/>
                <a:ea typeface="Montserrat"/>
                <a:cs typeface="Montserrat"/>
                <a:sym typeface="Montserrat"/>
              </a:rPr>
              <a:t>:</a:t>
            </a:r>
            <a:endParaRPr b="0" i="0" sz="1650" u="none" cap="none" strike="noStrike">
              <a:solidFill>
                <a:schemeClr val="dk2"/>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650"/>
              <a:buFont typeface="Arial"/>
              <a:buNone/>
            </a:pPr>
            <a:r>
              <a:t/>
            </a:r>
            <a:endParaRPr b="0" i="0" sz="1650" u="none" cap="none" strike="noStrike">
              <a:solidFill>
                <a:schemeClr val="dk2"/>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650"/>
              <a:buFont typeface="Arial"/>
              <a:buNone/>
            </a:pPr>
            <a:r>
              <a:t/>
            </a:r>
            <a:endParaRPr b="0" i="0" sz="1650" u="none" cap="none" strike="noStrike">
              <a:solidFill>
                <a:schemeClr val="dk2"/>
              </a:solidFill>
              <a:latin typeface="Montserrat"/>
              <a:ea typeface="Montserrat"/>
              <a:cs typeface="Montserrat"/>
              <a:sym typeface="Montserrat"/>
            </a:endParaRPr>
          </a:p>
        </p:txBody>
      </p:sp>
      <p:sp>
        <p:nvSpPr>
          <p:cNvPr id="458" name="Google Shape;458;p30"/>
          <p:cNvSpPr/>
          <p:nvPr/>
        </p:nvSpPr>
        <p:spPr>
          <a:xfrm>
            <a:off x="2050202" y="2250850"/>
            <a:ext cx="3430800" cy="228900"/>
          </a:xfrm>
          <a:prstGeom prst="rect">
            <a:avLst/>
          </a:prstGeom>
          <a:solidFill>
            <a:srgbClr val="FFE66D"/>
          </a:solidFill>
          <a:ln cap="flat" cmpd="sng" w="9525">
            <a:solidFill>
              <a:schemeClr val="dk2"/>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Clr>
                <a:schemeClr val="dk1"/>
              </a:buClr>
              <a:buSzPts val="1100"/>
              <a:buFont typeface="Arial"/>
              <a:buNone/>
            </a:pPr>
            <a:r>
              <a:rPr b="0" i="0" lang="es" sz="1400" u="none" cap="none" strike="noStrike">
                <a:solidFill>
                  <a:schemeClr val="dk2"/>
                </a:solidFill>
                <a:latin typeface="Montserrat"/>
                <a:ea typeface="Montserrat"/>
                <a:cs typeface="Montserrat"/>
                <a:sym typeface="Montserrat"/>
              </a:rPr>
              <a:t>Ejemplo del decorador @property </a:t>
            </a:r>
            <a:endParaRPr b="0" i="0" sz="1400" u="none" cap="none" strike="noStrike">
              <a:solidFill>
                <a:schemeClr val="dk2"/>
              </a:solidFill>
              <a:latin typeface="Montserrat"/>
              <a:ea typeface="Montserrat"/>
              <a:cs typeface="Montserrat"/>
              <a:sym typeface="Montserrat"/>
            </a:endParaRPr>
          </a:p>
        </p:txBody>
      </p:sp>
      <p:sp>
        <p:nvSpPr>
          <p:cNvPr id="459" name="Google Shape;459;p30"/>
          <p:cNvSpPr/>
          <p:nvPr/>
        </p:nvSpPr>
        <p:spPr>
          <a:xfrm>
            <a:off x="2050225" y="2479750"/>
            <a:ext cx="3430800" cy="2034300"/>
          </a:xfrm>
          <a:prstGeom prst="rect">
            <a:avLst/>
          </a:prstGeom>
          <a:solidFill>
            <a:srgbClr val="23262E"/>
          </a:solid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chemeClr val="dk1"/>
              </a:buClr>
              <a:buSzPts val="1100"/>
              <a:buFont typeface="Arial"/>
              <a:buNone/>
            </a:pPr>
            <a:r>
              <a:rPr b="0" i="0" lang="es" sz="1100" u="none" cap="none" strike="noStrike">
                <a:solidFill>
                  <a:srgbClr val="C74DED"/>
                </a:solidFill>
                <a:highlight>
                  <a:srgbClr val="23262E"/>
                </a:highlight>
                <a:latin typeface="Consolas"/>
                <a:ea typeface="Consolas"/>
                <a:cs typeface="Consolas"/>
                <a:sym typeface="Consolas"/>
              </a:rPr>
              <a:t>class</a:t>
            </a:r>
            <a:r>
              <a:rPr b="0" i="0" lang="es" sz="1100" u="none" cap="none" strike="noStrike">
                <a:solidFill>
                  <a:srgbClr val="D5CED9"/>
                </a:solidFill>
                <a:highlight>
                  <a:srgbClr val="23262E"/>
                </a:highlight>
                <a:latin typeface="Consolas"/>
                <a:ea typeface="Consolas"/>
                <a:cs typeface="Consolas"/>
                <a:sym typeface="Consolas"/>
              </a:rPr>
              <a:t> </a:t>
            </a:r>
            <a:r>
              <a:rPr b="0" i="0" lang="es" sz="1100" u="none" cap="none" strike="noStrike">
                <a:solidFill>
                  <a:srgbClr val="FFE66D"/>
                </a:solidFill>
                <a:highlight>
                  <a:srgbClr val="23262E"/>
                </a:highlight>
                <a:latin typeface="Consolas"/>
                <a:ea typeface="Consolas"/>
                <a:cs typeface="Consolas"/>
                <a:sym typeface="Consolas"/>
              </a:rPr>
              <a:t>Bebidas</a:t>
            </a:r>
            <a:r>
              <a:rPr b="0" i="0" lang="es" sz="1100" u="none" cap="none" strike="noStrike">
                <a:solidFill>
                  <a:srgbClr val="D5CED9"/>
                </a:solidFill>
                <a:highlight>
                  <a:srgbClr val="23262E"/>
                </a:highlight>
                <a:latin typeface="Consolas"/>
                <a:ea typeface="Consolas"/>
                <a:cs typeface="Consolas"/>
                <a:sym typeface="Consolas"/>
              </a:rPr>
              <a:t>:</a:t>
            </a:r>
            <a:endParaRPr b="0" i="0" sz="11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100" u="none" cap="none" strike="noStrike">
                <a:solidFill>
                  <a:srgbClr val="D5CED9"/>
                </a:solidFill>
                <a:highlight>
                  <a:srgbClr val="23262E"/>
                </a:highlight>
                <a:latin typeface="Consolas"/>
                <a:ea typeface="Consolas"/>
                <a:cs typeface="Consolas"/>
                <a:sym typeface="Consolas"/>
              </a:rPr>
              <a:t>   </a:t>
            </a:r>
            <a:r>
              <a:rPr b="0" i="0" lang="es" sz="1100" u="none" cap="none" strike="noStrike">
                <a:solidFill>
                  <a:srgbClr val="C74DED"/>
                </a:solidFill>
                <a:highlight>
                  <a:srgbClr val="23262E"/>
                </a:highlight>
                <a:latin typeface="Consolas"/>
                <a:ea typeface="Consolas"/>
                <a:cs typeface="Consolas"/>
                <a:sym typeface="Consolas"/>
              </a:rPr>
              <a:t>def</a:t>
            </a:r>
            <a:r>
              <a:rPr b="0" i="0" lang="es" sz="1100" u="none" cap="none" strike="noStrike">
                <a:solidFill>
                  <a:srgbClr val="D5CED9"/>
                </a:solidFill>
                <a:highlight>
                  <a:srgbClr val="23262E"/>
                </a:highlight>
                <a:latin typeface="Consolas"/>
                <a:ea typeface="Consolas"/>
                <a:cs typeface="Consolas"/>
                <a:sym typeface="Consolas"/>
              </a:rPr>
              <a:t> </a:t>
            </a:r>
            <a:r>
              <a:rPr b="0" i="0" lang="es" sz="1100" u="none" cap="none" strike="noStrike">
                <a:solidFill>
                  <a:srgbClr val="EE5D43"/>
                </a:solidFill>
                <a:highlight>
                  <a:srgbClr val="23262E"/>
                </a:highlight>
                <a:latin typeface="Consolas"/>
                <a:ea typeface="Consolas"/>
                <a:cs typeface="Consolas"/>
                <a:sym typeface="Consolas"/>
              </a:rPr>
              <a:t>__init__</a:t>
            </a:r>
            <a:r>
              <a:rPr b="0" i="0" lang="es" sz="1100" u="none" cap="none" strike="noStrike">
                <a:solidFill>
                  <a:srgbClr val="D5CED9"/>
                </a:solidFill>
                <a:highlight>
                  <a:srgbClr val="23262E"/>
                </a:highlight>
                <a:latin typeface="Consolas"/>
                <a:ea typeface="Consolas"/>
                <a:cs typeface="Consolas"/>
                <a:sym typeface="Consolas"/>
              </a:rPr>
              <a:t>(</a:t>
            </a:r>
            <a:r>
              <a:rPr b="0" i="0" lang="es" sz="1100" u="none" cap="none" strike="noStrike">
                <a:solidFill>
                  <a:srgbClr val="00E8C6"/>
                </a:solidFill>
                <a:highlight>
                  <a:srgbClr val="23262E"/>
                </a:highlight>
                <a:latin typeface="Consolas"/>
                <a:ea typeface="Consolas"/>
                <a:cs typeface="Consolas"/>
                <a:sym typeface="Consolas"/>
              </a:rPr>
              <a:t>self</a:t>
            </a:r>
            <a:r>
              <a:rPr b="0" i="0" lang="es" sz="1100" u="none" cap="none" strike="noStrike">
                <a:solidFill>
                  <a:srgbClr val="D5CED9"/>
                </a:solidFill>
                <a:highlight>
                  <a:srgbClr val="23262E"/>
                </a:highlight>
                <a:latin typeface="Consolas"/>
                <a:ea typeface="Consolas"/>
                <a:cs typeface="Consolas"/>
                <a:sym typeface="Consolas"/>
              </a:rPr>
              <a:t>):</a:t>
            </a:r>
            <a:endParaRPr b="0" i="0" sz="11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100" u="none" cap="none" strike="noStrike">
                <a:solidFill>
                  <a:srgbClr val="D5CED9"/>
                </a:solidFill>
                <a:highlight>
                  <a:srgbClr val="23262E"/>
                </a:highlight>
                <a:latin typeface="Consolas"/>
                <a:ea typeface="Consolas"/>
                <a:cs typeface="Consolas"/>
                <a:sym typeface="Consolas"/>
              </a:rPr>
              <a:t>       </a:t>
            </a:r>
            <a:r>
              <a:rPr b="0" i="0" lang="es" sz="1100" u="none" cap="none" strike="noStrike">
                <a:solidFill>
                  <a:srgbClr val="FF00AA"/>
                </a:solidFill>
                <a:highlight>
                  <a:srgbClr val="23262E"/>
                </a:highlight>
                <a:latin typeface="Consolas"/>
                <a:ea typeface="Consolas"/>
                <a:cs typeface="Consolas"/>
                <a:sym typeface="Consolas"/>
              </a:rPr>
              <a:t>self</a:t>
            </a:r>
            <a:r>
              <a:rPr b="0" i="0" lang="es" sz="1100" u="none" cap="none" strike="noStrike">
                <a:solidFill>
                  <a:srgbClr val="D5CED9"/>
                </a:solidFill>
                <a:highlight>
                  <a:srgbClr val="23262E"/>
                </a:highlight>
                <a:latin typeface="Consolas"/>
                <a:ea typeface="Consolas"/>
                <a:cs typeface="Consolas"/>
                <a:sym typeface="Consolas"/>
              </a:rPr>
              <a:t>.__bebida </a:t>
            </a:r>
            <a:r>
              <a:rPr b="0" i="0" lang="es" sz="1100" u="none" cap="none" strike="noStrike">
                <a:solidFill>
                  <a:srgbClr val="EE5D43"/>
                </a:solidFill>
                <a:highlight>
                  <a:srgbClr val="23262E"/>
                </a:highlight>
                <a:latin typeface="Consolas"/>
                <a:ea typeface="Consolas"/>
                <a:cs typeface="Consolas"/>
                <a:sym typeface="Consolas"/>
              </a:rPr>
              <a:t>=</a:t>
            </a:r>
            <a:r>
              <a:rPr b="0" i="0" lang="es" sz="1100" u="none" cap="none" strike="noStrike">
                <a:solidFill>
                  <a:srgbClr val="D5CED9"/>
                </a:solidFill>
                <a:highlight>
                  <a:srgbClr val="23262E"/>
                </a:highlight>
                <a:latin typeface="Consolas"/>
                <a:ea typeface="Consolas"/>
                <a:cs typeface="Consolas"/>
                <a:sym typeface="Consolas"/>
              </a:rPr>
              <a:t> </a:t>
            </a:r>
            <a:r>
              <a:rPr b="0" i="0" lang="es" sz="1100" u="none" cap="none" strike="noStrike">
                <a:solidFill>
                  <a:srgbClr val="96E072"/>
                </a:solidFill>
                <a:highlight>
                  <a:srgbClr val="23262E"/>
                </a:highlight>
                <a:latin typeface="Consolas"/>
                <a:ea typeface="Consolas"/>
                <a:cs typeface="Consolas"/>
                <a:sym typeface="Consolas"/>
              </a:rPr>
              <a:t>'Naranja'</a:t>
            </a:r>
            <a:endParaRPr b="0" i="0" sz="1100" u="none" cap="none" strike="noStrike">
              <a:solidFill>
                <a:srgbClr val="96E072"/>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t/>
            </a:r>
            <a:endParaRPr b="0" i="0" sz="11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100" u="none" cap="none" strike="noStrike">
                <a:solidFill>
                  <a:srgbClr val="D5CED9"/>
                </a:solidFill>
                <a:highlight>
                  <a:srgbClr val="23262E"/>
                </a:highlight>
                <a:latin typeface="Consolas"/>
                <a:ea typeface="Consolas"/>
                <a:cs typeface="Consolas"/>
                <a:sym typeface="Consolas"/>
              </a:rPr>
              <a:t>   </a:t>
            </a:r>
            <a:r>
              <a:rPr b="0" i="0" lang="es" sz="1100" u="none" cap="none" strike="noStrike">
                <a:solidFill>
                  <a:srgbClr val="FFE66D"/>
                </a:solidFill>
                <a:highlight>
                  <a:srgbClr val="23262E"/>
                </a:highlight>
                <a:latin typeface="Consolas"/>
                <a:ea typeface="Consolas"/>
                <a:cs typeface="Consolas"/>
                <a:sym typeface="Consolas"/>
              </a:rPr>
              <a:t>@</a:t>
            </a:r>
            <a:r>
              <a:rPr b="0" i="0" lang="es" sz="1100" u="none" cap="none" strike="noStrike">
                <a:solidFill>
                  <a:srgbClr val="D5CED9"/>
                </a:solidFill>
                <a:highlight>
                  <a:srgbClr val="23262E"/>
                </a:highlight>
                <a:latin typeface="Consolas"/>
                <a:ea typeface="Consolas"/>
                <a:cs typeface="Consolas"/>
                <a:sym typeface="Consolas"/>
              </a:rPr>
              <a:t>property</a:t>
            </a:r>
            <a:endParaRPr b="0" i="0" sz="11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100" u="none" cap="none" strike="noStrike">
                <a:solidFill>
                  <a:srgbClr val="D5CED9"/>
                </a:solidFill>
                <a:highlight>
                  <a:srgbClr val="23262E"/>
                </a:highlight>
                <a:latin typeface="Consolas"/>
                <a:ea typeface="Consolas"/>
                <a:cs typeface="Consolas"/>
                <a:sym typeface="Consolas"/>
              </a:rPr>
              <a:t>   </a:t>
            </a:r>
            <a:r>
              <a:rPr b="0" i="0" lang="es" sz="1100" u="none" cap="none" strike="noStrike">
                <a:solidFill>
                  <a:srgbClr val="C74DED"/>
                </a:solidFill>
                <a:highlight>
                  <a:srgbClr val="23262E"/>
                </a:highlight>
                <a:latin typeface="Consolas"/>
                <a:ea typeface="Consolas"/>
                <a:cs typeface="Consolas"/>
                <a:sym typeface="Consolas"/>
              </a:rPr>
              <a:t>def</a:t>
            </a:r>
            <a:r>
              <a:rPr b="0" i="0" lang="es" sz="1100" u="none" cap="none" strike="noStrike">
                <a:solidFill>
                  <a:srgbClr val="D5CED9"/>
                </a:solidFill>
                <a:highlight>
                  <a:srgbClr val="23262E"/>
                </a:highlight>
                <a:latin typeface="Consolas"/>
                <a:ea typeface="Consolas"/>
                <a:cs typeface="Consolas"/>
                <a:sym typeface="Consolas"/>
              </a:rPr>
              <a:t> </a:t>
            </a:r>
            <a:r>
              <a:rPr b="0" i="0" lang="es" sz="1100" u="none" cap="none" strike="noStrike">
                <a:solidFill>
                  <a:srgbClr val="FFE66D"/>
                </a:solidFill>
                <a:highlight>
                  <a:srgbClr val="23262E"/>
                </a:highlight>
                <a:latin typeface="Consolas"/>
                <a:ea typeface="Consolas"/>
                <a:cs typeface="Consolas"/>
                <a:sym typeface="Consolas"/>
              </a:rPr>
              <a:t>favorita</a:t>
            </a:r>
            <a:r>
              <a:rPr b="0" i="0" lang="es" sz="1100" u="none" cap="none" strike="noStrike">
                <a:solidFill>
                  <a:srgbClr val="D5CED9"/>
                </a:solidFill>
                <a:highlight>
                  <a:srgbClr val="23262E"/>
                </a:highlight>
                <a:latin typeface="Consolas"/>
                <a:ea typeface="Consolas"/>
                <a:cs typeface="Consolas"/>
                <a:sym typeface="Consolas"/>
              </a:rPr>
              <a:t>(</a:t>
            </a:r>
            <a:r>
              <a:rPr b="0" i="0" lang="es" sz="1100" u="none" cap="none" strike="noStrike">
                <a:solidFill>
                  <a:srgbClr val="00E8C6"/>
                </a:solidFill>
                <a:highlight>
                  <a:srgbClr val="23262E"/>
                </a:highlight>
                <a:latin typeface="Consolas"/>
                <a:ea typeface="Consolas"/>
                <a:cs typeface="Consolas"/>
                <a:sym typeface="Consolas"/>
              </a:rPr>
              <a:t>self</a:t>
            </a:r>
            <a:r>
              <a:rPr b="0" i="0" lang="es" sz="1100" u="none" cap="none" strike="noStrike">
                <a:solidFill>
                  <a:srgbClr val="D5CED9"/>
                </a:solidFill>
                <a:highlight>
                  <a:srgbClr val="23262E"/>
                </a:highlight>
                <a:latin typeface="Consolas"/>
                <a:ea typeface="Consolas"/>
                <a:cs typeface="Consolas"/>
                <a:sym typeface="Consolas"/>
              </a:rPr>
              <a:t>):</a:t>
            </a:r>
            <a:endParaRPr b="0" i="0" sz="11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100" u="none" cap="none" strike="noStrike">
                <a:solidFill>
                  <a:srgbClr val="D5CED9"/>
                </a:solidFill>
                <a:highlight>
                  <a:srgbClr val="23262E"/>
                </a:highlight>
                <a:latin typeface="Consolas"/>
                <a:ea typeface="Consolas"/>
                <a:cs typeface="Consolas"/>
                <a:sym typeface="Consolas"/>
              </a:rPr>
              <a:t>       </a:t>
            </a:r>
            <a:r>
              <a:rPr b="0" i="0" lang="es" sz="1100" u="none" cap="none" strike="noStrike">
                <a:solidFill>
                  <a:srgbClr val="C74DED"/>
                </a:solidFill>
                <a:highlight>
                  <a:srgbClr val="23262E"/>
                </a:highlight>
                <a:latin typeface="Consolas"/>
                <a:ea typeface="Consolas"/>
                <a:cs typeface="Consolas"/>
                <a:sym typeface="Consolas"/>
              </a:rPr>
              <a:t>return</a:t>
            </a:r>
            <a:r>
              <a:rPr b="0" i="0" lang="es" sz="1100" u="none" cap="none" strike="noStrike">
                <a:solidFill>
                  <a:srgbClr val="D5CED9"/>
                </a:solidFill>
                <a:highlight>
                  <a:srgbClr val="23262E"/>
                </a:highlight>
                <a:latin typeface="Consolas"/>
                <a:ea typeface="Consolas"/>
                <a:cs typeface="Consolas"/>
                <a:sym typeface="Consolas"/>
              </a:rPr>
              <a:t> </a:t>
            </a:r>
            <a:r>
              <a:rPr b="0" i="0" lang="es" sz="1100" u="none" cap="none" strike="noStrike">
                <a:solidFill>
                  <a:srgbClr val="C74DED"/>
                </a:solidFill>
                <a:highlight>
                  <a:srgbClr val="23262E"/>
                </a:highlight>
                <a:latin typeface="Consolas"/>
                <a:ea typeface="Consolas"/>
                <a:cs typeface="Consolas"/>
                <a:sym typeface="Consolas"/>
              </a:rPr>
              <a:t>f</a:t>
            </a:r>
            <a:r>
              <a:rPr b="0" i="0" lang="es" sz="1100" u="none" cap="none" strike="noStrike">
                <a:solidFill>
                  <a:srgbClr val="96E072"/>
                </a:solidFill>
                <a:highlight>
                  <a:srgbClr val="23262E"/>
                </a:highlight>
                <a:latin typeface="Consolas"/>
                <a:ea typeface="Consolas"/>
                <a:cs typeface="Consolas"/>
                <a:sym typeface="Consolas"/>
              </a:rPr>
              <a:t>"La bebida preferida es: </a:t>
            </a:r>
            <a:r>
              <a:rPr b="0" i="0" lang="es" sz="1100" u="none" cap="none" strike="noStrike">
                <a:solidFill>
                  <a:srgbClr val="EE5D43"/>
                </a:solidFill>
                <a:highlight>
                  <a:srgbClr val="23262E"/>
                </a:highlight>
                <a:latin typeface="Consolas"/>
                <a:ea typeface="Consolas"/>
                <a:cs typeface="Consolas"/>
                <a:sym typeface="Consolas"/>
              </a:rPr>
              <a:t>{</a:t>
            </a:r>
            <a:r>
              <a:rPr b="0" i="0" lang="es" sz="1100" u="none" cap="none" strike="noStrike">
                <a:solidFill>
                  <a:srgbClr val="FF00AA"/>
                </a:solidFill>
                <a:highlight>
                  <a:srgbClr val="23262E"/>
                </a:highlight>
                <a:latin typeface="Consolas"/>
                <a:ea typeface="Consolas"/>
                <a:cs typeface="Consolas"/>
                <a:sym typeface="Consolas"/>
              </a:rPr>
              <a:t>self</a:t>
            </a:r>
            <a:r>
              <a:rPr b="0" i="0" lang="es" sz="1100" u="none" cap="none" strike="noStrike">
                <a:solidFill>
                  <a:srgbClr val="D5CED9"/>
                </a:solidFill>
                <a:highlight>
                  <a:srgbClr val="23262E"/>
                </a:highlight>
                <a:latin typeface="Consolas"/>
                <a:ea typeface="Consolas"/>
                <a:cs typeface="Consolas"/>
                <a:sym typeface="Consolas"/>
              </a:rPr>
              <a:t>.__bebida</a:t>
            </a:r>
            <a:r>
              <a:rPr b="0" i="0" lang="es" sz="1100" u="none" cap="none" strike="noStrike">
                <a:solidFill>
                  <a:srgbClr val="EE5D43"/>
                </a:solidFill>
                <a:highlight>
                  <a:srgbClr val="23262E"/>
                </a:highlight>
                <a:latin typeface="Consolas"/>
                <a:ea typeface="Consolas"/>
                <a:cs typeface="Consolas"/>
                <a:sym typeface="Consolas"/>
              </a:rPr>
              <a:t>}</a:t>
            </a:r>
            <a:r>
              <a:rPr b="0" i="0" lang="es" sz="1100" u="none" cap="none" strike="noStrike">
                <a:solidFill>
                  <a:srgbClr val="96E072"/>
                </a:solidFill>
                <a:highlight>
                  <a:srgbClr val="23262E"/>
                </a:highlight>
                <a:latin typeface="Consolas"/>
                <a:ea typeface="Consolas"/>
                <a:cs typeface="Consolas"/>
                <a:sym typeface="Consolas"/>
              </a:rPr>
              <a:t>"</a:t>
            </a:r>
            <a:endParaRPr b="0" i="0" sz="1100" u="none" cap="none" strike="noStrike">
              <a:solidFill>
                <a:srgbClr val="96E072"/>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t/>
            </a:r>
            <a:endParaRPr b="0" i="0" sz="11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100" u="none" cap="none" strike="noStrike">
                <a:solidFill>
                  <a:srgbClr val="D5CED9"/>
                </a:solidFill>
                <a:highlight>
                  <a:srgbClr val="23262E"/>
                </a:highlight>
                <a:latin typeface="Consolas"/>
                <a:ea typeface="Consolas"/>
                <a:cs typeface="Consolas"/>
                <a:sym typeface="Consolas"/>
              </a:rPr>
              <a:t>obj1 </a:t>
            </a:r>
            <a:r>
              <a:rPr b="0" i="0" lang="es" sz="1100" u="none" cap="none" strike="noStrike">
                <a:solidFill>
                  <a:srgbClr val="EE5D43"/>
                </a:solidFill>
                <a:highlight>
                  <a:srgbClr val="23262E"/>
                </a:highlight>
                <a:latin typeface="Consolas"/>
                <a:ea typeface="Consolas"/>
                <a:cs typeface="Consolas"/>
                <a:sym typeface="Consolas"/>
              </a:rPr>
              <a:t>=</a:t>
            </a:r>
            <a:r>
              <a:rPr b="0" i="0" lang="es" sz="1100" u="none" cap="none" strike="noStrike">
                <a:solidFill>
                  <a:srgbClr val="D5CED9"/>
                </a:solidFill>
                <a:highlight>
                  <a:srgbClr val="23262E"/>
                </a:highlight>
                <a:latin typeface="Consolas"/>
                <a:ea typeface="Consolas"/>
                <a:cs typeface="Consolas"/>
                <a:sym typeface="Consolas"/>
              </a:rPr>
              <a:t> </a:t>
            </a:r>
            <a:r>
              <a:rPr b="0" i="0" lang="es" sz="1100" u="none" cap="none" strike="noStrike">
                <a:solidFill>
                  <a:srgbClr val="FFE66D"/>
                </a:solidFill>
                <a:highlight>
                  <a:srgbClr val="23262E"/>
                </a:highlight>
                <a:latin typeface="Consolas"/>
                <a:ea typeface="Consolas"/>
                <a:cs typeface="Consolas"/>
                <a:sym typeface="Consolas"/>
              </a:rPr>
              <a:t>Bebidas</a:t>
            </a:r>
            <a:r>
              <a:rPr b="0" i="0" lang="es" sz="1100" u="none" cap="none" strike="noStrike">
                <a:solidFill>
                  <a:srgbClr val="D5CED9"/>
                </a:solidFill>
                <a:highlight>
                  <a:srgbClr val="23262E"/>
                </a:highlight>
                <a:latin typeface="Consolas"/>
                <a:ea typeface="Consolas"/>
                <a:cs typeface="Consolas"/>
                <a:sym typeface="Consolas"/>
              </a:rPr>
              <a:t>()</a:t>
            </a:r>
            <a:endParaRPr b="0" i="0" sz="11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100" u="none" cap="none" strike="noStrike">
                <a:solidFill>
                  <a:srgbClr val="FFE66D"/>
                </a:solidFill>
                <a:highlight>
                  <a:srgbClr val="23262E"/>
                </a:highlight>
                <a:latin typeface="Consolas"/>
                <a:ea typeface="Consolas"/>
                <a:cs typeface="Consolas"/>
                <a:sym typeface="Consolas"/>
              </a:rPr>
              <a:t>print</a:t>
            </a:r>
            <a:r>
              <a:rPr b="0" i="0" lang="es" sz="1100" u="none" cap="none" strike="noStrike">
                <a:solidFill>
                  <a:srgbClr val="D5CED9"/>
                </a:solidFill>
                <a:highlight>
                  <a:srgbClr val="23262E"/>
                </a:highlight>
                <a:latin typeface="Consolas"/>
                <a:ea typeface="Consolas"/>
                <a:cs typeface="Consolas"/>
                <a:sym typeface="Consolas"/>
              </a:rPr>
              <a:t>(obj1.favorita)</a:t>
            </a:r>
            <a:endParaRPr b="0" i="0" sz="1100" u="none" cap="none" strike="noStrike">
              <a:solidFill>
                <a:srgbClr val="5F6167"/>
              </a:solidFill>
              <a:highlight>
                <a:srgbClr val="23262E"/>
              </a:highlight>
              <a:latin typeface="Consolas"/>
              <a:ea typeface="Consolas"/>
              <a:cs typeface="Consolas"/>
              <a:sym typeface="Consolas"/>
            </a:endParaRPr>
          </a:p>
        </p:txBody>
      </p:sp>
      <p:sp>
        <p:nvSpPr>
          <p:cNvPr id="460" name="Google Shape;460;p30"/>
          <p:cNvSpPr/>
          <p:nvPr/>
        </p:nvSpPr>
        <p:spPr>
          <a:xfrm>
            <a:off x="5658825" y="2505796"/>
            <a:ext cx="1417500" cy="2008200"/>
          </a:xfrm>
          <a:prstGeom prst="rect">
            <a:avLst/>
          </a:prstGeom>
          <a:solidFill>
            <a:srgbClr val="23262E"/>
          </a:solid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chemeClr val="dk1"/>
              </a:buClr>
              <a:buSzPts val="1100"/>
              <a:buFont typeface="Arial"/>
              <a:buNone/>
            </a:pPr>
            <a:r>
              <a:t/>
            </a:r>
            <a:endParaRPr b="0" i="0" sz="1000" u="none" cap="none" strike="noStrike">
              <a:solidFill>
                <a:schemeClr val="lt2"/>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t/>
            </a:r>
            <a:endParaRPr b="0" i="0" sz="1000" u="none" cap="none" strike="noStrike">
              <a:solidFill>
                <a:schemeClr val="lt2"/>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t/>
            </a:r>
            <a:endParaRPr b="0" i="0" sz="1300" u="none" cap="none" strike="noStrike">
              <a:solidFill>
                <a:schemeClr val="lt2"/>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t/>
            </a:r>
            <a:endParaRPr b="0" i="0" sz="1300" u="none" cap="none" strike="noStrike">
              <a:solidFill>
                <a:schemeClr val="lt2"/>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t/>
            </a:r>
            <a:endParaRPr b="0" i="0" sz="1300" u="none" cap="none" strike="noStrike">
              <a:solidFill>
                <a:schemeClr val="lt2"/>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t/>
            </a:r>
            <a:endParaRPr b="0" i="0" sz="1300" u="none" cap="none" strike="noStrike">
              <a:solidFill>
                <a:schemeClr val="lt2"/>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t/>
            </a:r>
            <a:endParaRPr b="0" i="0" sz="1300" u="none" cap="none" strike="noStrike">
              <a:solidFill>
                <a:schemeClr val="lt2"/>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300" u="none" cap="none" strike="noStrike">
                <a:solidFill>
                  <a:schemeClr val="lt2"/>
                </a:solidFill>
                <a:highlight>
                  <a:srgbClr val="23262E"/>
                </a:highlight>
                <a:latin typeface="Consolas"/>
                <a:ea typeface="Consolas"/>
                <a:cs typeface="Consolas"/>
                <a:sym typeface="Consolas"/>
              </a:rPr>
              <a:t>La bebida preferida es: Naranja</a:t>
            </a:r>
            <a:endParaRPr b="0" i="0" sz="1300" u="none" cap="none" strike="noStrike">
              <a:solidFill>
                <a:schemeClr val="lt2"/>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t/>
            </a:r>
            <a:endParaRPr b="0" i="0" sz="1300" u="none" cap="none" strike="noStrike">
              <a:solidFill>
                <a:schemeClr val="lt2"/>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t/>
            </a:r>
            <a:endParaRPr b="0" i="0" sz="1000" u="none" cap="none" strike="noStrike">
              <a:solidFill>
                <a:schemeClr val="lt2"/>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t/>
            </a:r>
            <a:endParaRPr b="0" i="0" sz="1200" u="none" cap="none" strike="noStrike">
              <a:solidFill>
                <a:schemeClr val="lt2"/>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t/>
            </a:r>
            <a:endParaRPr b="0" i="0" sz="1200" u="none" cap="none" strike="noStrike">
              <a:solidFill>
                <a:schemeClr val="lt2"/>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t/>
            </a:r>
            <a:endParaRPr b="0" i="0" sz="1200" u="none" cap="none" strike="noStrike">
              <a:solidFill>
                <a:schemeClr val="lt2"/>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t/>
            </a:r>
            <a:endParaRPr b="0" i="0" sz="1200" u="none" cap="none" strike="noStrike">
              <a:solidFill>
                <a:srgbClr val="5F6167"/>
              </a:solidFill>
              <a:highlight>
                <a:srgbClr val="23262E"/>
              </a:highlight>
              <a:latin typeface="Consolas"/>
              <a:ea typeface="Consolas"/>
              <a:cs typeface="Consolas"/>
              <a:sym typeface="Consolas"/>
            </a:endParaRPr>
          </a:p>
        </p:txBody>
      </p:sp>
      <p:sp>
        <p:nvSpPr>
          <p:cNvPr id="461" name="Google Shape;461;p30"/>
          <p:cNvSpPr/>
          <p:nvPr/>
        </p:nvSpPr>
        <p:spPr>
          <a:xfrm>
            <a:off x="5658888" y="2250850"/>
            <a:ext cx="1417500" cy="253500"/>
          </a:xfrm>
          <a:prstGeom prst="rect">
            <a:avLst/>
          </a:prstGeom>
          <a:solidFill>
            <a:srgbClr val="FFE66D"/>
          </a:solidFill>
          <a:ln cap="flat" cmpd="sng" w="9525">
            <a:solidFill>
              <a:schemeClr val="dk2"/>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Clr>
                <a:schemeClr val="dk1"/>
              </a:buClr>
              <a:buSzPts val="1100"/>
              <a:buFont typeface="Arial"/>
              <a:buNone/>
            </a:pPr>
            <a:r>
              <a:rPr b="0" i="0" lang="es" sz="1400" u="none" cap="none" strike="noStrike">
                <a:solidFill>
                  <a:schemeClr val="dk2"/>
                </a:solidFill>
                <a:latin typeface="Montserrat"/>
                <a:ea typeface="Montserrat"/>
                <a:cs typeface="Montserrat"/>
                <a:sym typeface="Montserrat"/>
              </a:rPr>
              <a:t>Terminal</a:t>
            </a:r>
            <a:endParaRPr b="0" i="0" sz="1400" u="none" cap="none" strike="noStrike">
              <a:solidFill>
                <a:schemeClr val="dk2"/>
              </a:solidFill>
              <a:latin typeface="Montserrat"/>
              <a:ea typeface="Montserrat"/>
              <a:cs typeface="Montserrat"/>
              <a:sym typeface="Montserrat"/>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p31"/>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40740"/>
              <a:buFont typeface="Arial"/>
              <a:buNone/>
            </a:pPr>
            <a:r>
              <a:rPr lang="es"/>
              <a:t>Colaboración y encapsulación</a:t>
            </a:r>
            <a:endParaRPr/>
          </a:p>
        </p:txBody>
      </p:sp>
      <p:sp>
        <p:nvSpPr>
          <p:cNvPr id="467" name="Google Shape;467;p31"/>
          <p:cNvSpPr txBox="1"/>
          <p:nvPr/>
        </p:nvSpPr>
        <p:spPr>
          <a:xfrm>
            <a:off x="436425" y="1281700"/>
            <a:ext cx="8279700" cy="3275400"/>
          </a:xfrm>
          <a:prstGeom prst="rect">
            <a:avLst/>
          </a:prstGeom>
          <a:noFill/>
          <a:ln>
            <a:noFill/>
          </a:ln>
        </p:spPr>
        <p:txBody>
          <a:bodyPr anchorCtr="0" anchor="t" bIns="91425" lIns="0" spcFirstLastPara="1" rIns="0" wrap="square" tIns="91425">
            <a:normAutofit lnSpcReduction="20000"/>
          </a:bodyPr>
          <a:lstStyle/>
          <a:p>
            <a:pPr indent="0" lvl="0" marL="0" marR="0" rtl="0" algn="l">
              <a:lnSpc>
                <a:spcPct val="115000"/>
              </a:lnSpc>
              <a:spcBef>
                <a:spcPts val="1199"/>
              </a:spcBef>
              <a:spcAft>
                <a:spcPts val="0"/>
              </a:spcAft>
              <a:buClr>
                <a:srgbClr val="000000"/>
              </a:buClr>
              <a:buSzPts val="1682"/>
              <a:buFont typeface="Arial"/>
              <a:buNone/>
            </a:pPr>
            <a:r>
              <a:rPr b="0" i="0" lang="es" sz="1682" u="none" cap="none" strike="noStrike">
                <a:solidFill>
                  <a:schemeClr val="dk2"/>
                </a:solidFill>
                <a:latin typeface="Montserrat"/>
                <a:ea typeface="Montserrat"/>
                <a:cs typeface="Montserrat"/>
                <a:sym typeface="Montserrat"/>
              </a:rPr>
              <a:t>Para finalizar, vamos a analizar un nuevo ejemplo:</a:t>
            </a:r>
            <a:endParaRPr b="0" i="0" sz="1682" u="none" cap="none" strike="noStrike">
              <a:solidFill>
                <a:schemeClr val="dk2"/>
              </a:solidFill>
              <a:latin typeface="Montserrat"/>
              <a:ea typeface="Montserrat"/>
              <a:cs typeface="Montserrat"/>
              <a:sym typeface="Montserrat"/>
            </a:endParaRPr>
          </a:p>
          <a:p>
            <a:pPr indent="0" lvl="0" marL="0" marR="0" rtl="0" algn="l">
              <a:lnSpc>
                <a:spcPct val="115000"/>
              </a:lnSpc>
              <a:spcBef>
                <a:spcPts val="1199"/>
              </a:spcBef>
              <a:spcAft>
                <a:spcPts val="0"/>
              </a:spcAft>
              <a:buClr>
                <a:srgbClr val="000000"/>
              </a:buClr>
              <a:buSzPts val="1682"/>
              <a:buFont typeface="Arial"/>
              <a:buNone/>
            </a:pPr>
            <a:r>
              <a:rPr b="1" i="0" lang="es" sz="1682" u="none" cap="none" strike="noStrike">
                <a:solidFill>
                  <a:schemeClr val="dk2"/>
                </a:solidFill>
                <a:latin typeface="Montserrat"/>
                <a:ea typeface="Montserrat"/>
                <a:cs typeface="Montserrat"/>
                <a:sym typeface="Montserrat"/>
              </a:rPr>
              <a:t>Enunciado 4:</a:t>
            </a:r>
            <a:r>
              <a:rPr b="0" i="0" lang="es" sz="1682" u="none" cap="none" strike="noStrike">
                <a:solidFill>
                  <a:schemeClr val="dk2"/>
                </a:solidFill>
                <a:latin typeface="Montserrat"/>
                <a:ea typeface="Montserrat"/>
                <a:cs typeface="Montserrat"/>
                <a:sym typeface="Montserrat"/>
              </a:rPr>
              <a:t> </a:t>
            </a:r>
            <a:endParaRPr b="0" i="0" sz="1682" u="none" cap="none" strike="noStrike">
              <a:solidFill>
                <a:schemeClr val="dk2"/>
              </a:solidFill>
              <a:latin typeface="Montserrat"/>
              <a:ea typeface="Montserrat"/>
              <a:cs typeface="Montserrat"/>
              <a:sym typeface="Montserrat"/>
            </a:endParaRPr>
          </a:p>
          <a:p>
            <a:pPr indent="-335429" lvl="0" marL="457200" marR="0" rtl="0" algn="l">
              <a:lnSpc>
                <a:spcPct val="115000"/>
              </a:lnSpc>
              <a:spcBef>
                <a:spcPts val="1199"/>
              </a:spcBef>
              <a:spcAft>
                <a:spcPts val="0"/>
              </a:spcAft>
              <a:buClr>
                <a:schemeClr val="dk2"/>
              </a:buClr>
              <a:buSzPts val="1682"/>
              <a:buFont typeface="Montserrat"/>
              <a:buChar char="●"/>
            </a:pPr>
            <a:r>
              <a:rPr b="0" i="1" lang="es" sz="1682" u="none" cap="none" strike="noStrike">
                <a:solidFill>
                  <a:schemeClr val="dk2"/>
                </a:solidFill>
                <a:latin typeface="Montserrat"/>
                <a:ea typeface="Montserrat"/>
                <a:cs typeface="Montserrat"/>
                <a:sym typeface="Montserrat"/>
              </a:rPr>
              <a:t>Crear una clase Carrera, que tenga un método constructor y otro que permita agregar materias a la carrera. </a:t>
            </a:r>
            <a:endParaRPr b="0" i="1" sz="1682" u="none" cap="none" strike="noStrike">
              <a:solidFill>
                <a:schemeClr val="dk2"/>
              </a:solidFill>
              <a:latin typeface="Montserrat"/>
              <a:ea typeface="Montserrat"/>
              <a:cs typeface="Montserrat"/>
              <a:sym typeface="Montserrat"/>
            </a:endParaRPr>
          </a:p>
          <a:p>
            <a:pPr indent="-335429" lvl="0" marL="457200" marR="0" rtl="0" algn="l">
              <a:lnSpc>
                <a:spcPct val="115000"/>
              </a:lnSpc>
              <a:spcBef>
                <a:spcPts val="0"/>
              </a:spcBef>
              <a:spcAft>
                <a:spcPts val="0"/>
              </a:spcAft>
              <a:buClr>
                <a:schemeClr val="dk2"/>
              </a:buClr>
              <a:buSzPts val="1682"/>
              <a:buFont typeface="Montserrat"/>
              <a:buChar char="●"/>
            </a:pPr>
            <a:r>
              <a:rPr b="0" i="1" lang="es" sz="1682" u="none" cap="none" strike="noStrike">
                <a:solidFill>
                  <a:schemeClr val="dk2"/>
                </a:solidFill>
                <a:latin typeface="Montserrat"/>
                <a:ea typeface="Montserrat"/>
                <a:cs typeface="Montserrat"/>
                <a:sym typeface="Montserrat"/>
              </a:rPr>
              <a:t>Crear otra clase, Materia, que tenga los atributos privados nombre,  profesor y fecha_inicio. Proporcionar un método para acceder a la fecha_inicio.</a:t>
            </a:r>
            <a:endParaRPr b="0" i="1" sz="1682" u="none" cap="none" strike="noStrike">
              <a:solidFill>
                <a:schemeClr val="dk2"/>
              </a:solidFill>
              <a:latin typeface="Montserrat"/>
              <a:ea typeface="Montserrat"/>
              <a:cs typeface="Montserrat"/>
              <a:sym typeface="Montserrat"/>
            </a:endParaRPr>
          </a:p>
          <a:p>
            <a:pPr indent="0" lvl="0" marL="0" marR="0" rtl="0" algn="l">
              <a:lnSpc>
                <a:spcPct val="115000"/>
              </a:lnSpc>
              <a:spcBef>
                <a:spcPts val="1199"/>
              </a:spcBef>
              <a:spcAft>
                <a:spcPts val="0"/>
              </a:spcAft>
              <a:buClr>
                <a:srgbClr val="000000"/>
              </a:buClr>
              <a:buSzPts val="1682"/>
              <a:buFont typeface="Arial"/>
              <a:buNone/>
            </a:pPr>
            <a:r>
              <a:rPr b="0" i="0" lang="es" sz="1682" u="none" cap="none" strike="noStrike">
                <a:solidFill>
                  <a:schemeClr val="dk2"/>
                </a:solidFill>
                <a:latin typeface="Montserrat"/>
                <a:ea typeface="Montserrat"/>
                <a:cs typeface="Montserrat"/>
                <a:sym typeface="Montserrat"/>
              </a:rPr>
              <a:t>Del enunciado se deduce que necesitamos objetos de dos clases: </a:t>
            </a:r>
            <a:r>
              <a:rPr b="1" i="0" lang="es" sz="1682" u="none" cap="none" strike="noStrike">
                <a:solidFill>
                  <a:schemeClr val="dk2"/>
                </a:solidFill>
                <a:latin typeface="Montserrat"/>
                <a:ea typeface="Montserrat"/>
                <a:cs typeface="Montserrat"/>
                <a:sym typeface="Montserrat"/>
              </a:rPr>
              <a:t>Carrera</a:t>
            </a:r>
            <a:r>
              <a:rPr b="0" i="0" lang="es" sz="1682" u="none" cap="none" strike="noStrike">
                <a:solidFill>
                  <a:schemeClr val="dk2"/>
                </a:solidFill>
                <a:latin typeface="Montserrat"/>
                <a:ea typeface="Montserrat"/>
                <a:cs typeface="Montserrat"/>
                <a:sym typeface="Montserrat"/>
              </a:rPr>
              <a:t> y </a:t>
            </a:r>
            <a:r>
              <a:rPr b="1" i="0" lang="es" sz="1682" u="none" cap="none" strike="noStrike">
                <a:solidFill>
                  <a:schemeClr val="dk2"/>
                </a:solidFill>
                <a:latin typeface="Montserrat"/>
                <a:ea typeface="Montserrat"/>
                <a:cs typeface="Montserrat"/>
                <a:sym typeface="Montserrat"/>
              </a:rPr>
              <a:t>Materia</a:t>
            </a:r>
            <a:r>
              <a:rPr b="0" i="0" lang="es" sz="1682" u="none" cap="none" strike="noStrike">
                <a:solidFill>
                  <a:schemeClr val="dk2"/>
                </a:solidFill>
                <a:latin typeface="Montserrat"/>
                <a:ea typeface="Montserrat"/>
                <a:cs typeface="Montserrat"/>
                <a:sym typeface="Montserrat"/>
              </a:rPr>
              <a:t>. Para cada una de estas entidades necesitamos crear una clase, con sus atributos y métodos.</a:t>
            </a:r>
            <a:endParaRPr b="0" i="0" sz="1682" u="none" cap="none" strike="noStrike">
              <a:solidFill>
                <a:schemeClr val="dk2"/>
              </a:solidFill>
              <a:latin typeface="Montserrat"/>
              <a:ea typeface="Montserrat"/>
              <a:cs typeface="Montserrat"/>
              <a:sym typeface="Montserrat"/>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32"/>
          <p:cNvSpPr txBox="1"/>
          <p:nvPr/>
        </p:nvSpPr>
        <p:spPr>
          <a:xfrm>
            <a:off x="432150" y="1267400"/>
            <a:ext cx="8279700" cy="3275400"/>
          </a:xfrm>
          <a:prstGeom prst="rect">
            <a:avLst/>
          </a:prstGeom>
          <a:noFill/>
          <a:ln>
            <a:noFill/>
          </a:ln>
        </p:spPr>
        <p:txBody>
          <a:bodyPr anchorCtr="0" anchor="t" bIns="91425" lIns="0" spcFirstLastPara="1" rIns="0" wrap="square" tIns="91425">
            <a:normAutofit/>
          </a:bodyPr>
          <a:lstStyle/>
          <a:p>
            <a:pPr indent="0" lvl="0" marL="0" marR="0" rtl="0" algn="l">
              <a:lnSpc>
                <a:spcPct val="115000"/>
              </a:lnSpc>
              <a:spcBef>
                <a:spcPts val="1199"/>
              </a:spcBef>
              <a:spcAft>
                <a:spcPts val="0"/>
              </a:spcAft>
              <a:buClr>
                <a:srgbClr val="000000"/>
              </a:buClr>
              <a:buSzPts val="1682"/>
              <a:buFont typeface="Arial"/>
              <a:buNone/>
            </a:pPr>
            <a:r>
              <a:rPr b="0" i="0" lang="es" sz="1682" u="none" cap="none" strike="noStrike">
                <a:solidFill>
                  <a:schemeClr val="dk2"/>
                </a:solidFill>
                <a:latin typeface="Montserrat"/>
                <a:ea typeface="Montserrat"/>
                <a:cs typeface="Montserrat"/>
                <a:sym typeface="Montserrat"/>
              </a:rPr>
              <a:t>Identificadas las clases, que llamaremos </a:t>
            </a:r>
            <a:r>
              <a:rPr b="1" i="0" lang="es" sz="1682" u="none" cap="none" strike="noStrike">
                <a:solidFill>
                  <a:schemeClr val="dk2"/>
                </a:solidFill>
                <a:latin typeface="Montserrat"/>
                <a:ea typeface="Montserrat"/>
                <a:cs typeface="Montserrat"/>
                <a:sym typeface="Montserrat"/>
              </a:rPr>
              <a:t>Cliente</a:t>
            </a:r>
            <a:r>
              <a:rPr b="0" i="0" lang="es" sz="1682" u="none" cap="none" strike="noStrike">
                <a:solidFill>
                  <a:schemeClr val="dk2"/>
                </a:solidFill>
                <a:latin typeface="Montserrat"/>
                <a:ea typeface="Montserrat"/>
                <a:cs typeface="Montserrat"/>
                <a:sym typeface="Montserrat"/>
              </a:rPr>
              <a:t> y </a:t>
            </a:r>
            <a:r>
              <a:rPr b="1" i="0" lang="es" sz="1682" u="none" cap="none" strike="noStrike">
                <a:solidFill>
                  <a:schemeClr val="dk2"/>
                </a:solidFill>
                <a:latin typeface="Montserrat"/>
                <a:ea typeface="Montserrat"/>
                <a:cs typeface="Montserrat"/>
                <a:sym typeface="Montserrat"/>
              </a:rPr>
              <a:t>Banco</a:t>
            </a:r>
            <a:r>
              <a:rPr b="0" i="0" lang="es" sz="1682" u="none" cap="none" strike="noStrike">
                <a:solidFill>
                  <a:schemeClr val="dk2"/>
                </a:solidFill>
                <a:latin typeface="Montserrat"/>
                <a:ea typeface="Montserrat"/>
                <a:cs typeface="Montserrat"/>
                <a:sym typeface="Montserrat"/>
              </a:rPr>
              <a:t> respectivamente, definimos qué </a:t>
            </a:r>
            <a:r>
              <a:rPr b="1" i="0" lang="es" sz="1682" u="none" cap="none" strike="noStrike">
                <a:solidFill>
                  <a:schemeClr val="dk2"/>
                </a:solidFill>
                <a:latin typeface="Montserrat"/>
                <a:ea typeface="Montserrat"/>
                <a:cs typeface="Montserrat"/>
                <a:sym typeface="Montserrat"/>
              </a:rPr>
              <a:t>atributos</a:t>
            </a:r>
            <a:r>
              <a:rPr b="0" i="0" lang="es" sz="1682" u="none" cap="none" strike="noStrike">
                <a:solidFill>
                  <a:schemeClr val="dk2"/>
                </a:solidFill>
                <a:latin typeface="Montserrat"/>
                <a:ea typeface="Montserrat"/>
                <a:cs typeface="Montserrat"/>
                <a:sym typeface="Montserrat"/>
              </a:rPr>
              <a:t> y </a:t>
            </a:r>
            <a:r>
              <a:rPr b="1" i="0" lang="es" sz="1682" u="none" cap="none" strike="noStrike">
                <a:solidFill>
                  <a:schemeClr val="dk2"/>
                </a:solidFill>
                <a:latin typeface="Montserrat"/>
                <a:ea typeface="Montserrat"/>
                <a:cs typeface="Montserrat"/>
                <a:sym typeface="Montserrat"/>
              </a:rPr>
              <a:t>métodos</a:t>
            </a:r>
            <a:r>
              <a:rPr b="0" i="0" lang="es" sz="1682" u="none" cap="none" strike="noStrike">
                <a:solidFill>
                  <a:schemeClr val="dk2"/>
                </a:solidFill>
                <a:latin typeface="Montserrat"/>
                <a:ea typeface="Montserrat"/>
                <a:cs typeface="Montserrat"/>
                <a:sym typeface="Montserrat"/>
              </a:rPr>
              <a:t> necesitamos implementar en cada una.</a:t>
            </a:r>
            <a:endParaRPr b="0" i="0" sz="1682" u="none" cap="none" strike="noStrike">
              <a:solidFill>
                <a:srgbClr val="595959"/>
              </a:solidFill>
              <a:latin typeface="Montserrat"/>
              <a:ea typeface="Montserrat"/>
              <a:cs typeface="Montserrat"/>
              <a:sym typeface="Montserrat"/>
            </a:endParaRPr>
          </a:p>
        </p:txBody>
      </p:sp>
      <p:sp>
        <p:nvSpPr>
          <p:cNvPr id="473" name="Google Shape;473;p32"/>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40740"/>
              <a:buFont typeface="Arial"/>
              <a:buNone/>
            </a:pPr>
            <a:r>
              <a:rPr lang="es"/>
              <a:t>Colaboración y encapsulación</a:t>
            </a:r>
            <a:endParaRPr/>
          </a:p>
        </p:txBody>
      </p:sp>
      <p:cxnSp>
        <p:nvCxnSpPr>
          <p:cNvPr id="474" name="Google Shape;474;p32"/>
          <p:cNvCxnSpPr>
            <a:stCxn id="475" idx="0"/>
            <a:endCxn id="476" idx="1"/>
          </p:cNvCxnSpPr>
          <p:nvPr/>
        </p:nvCxnSpPr>
        <p:spPr>
          <a:xfrm flipH="1" rot="10800000">
            <a:off x="1053138" y="2958975"/>
            <a:ext cx="406500" cy="300000"/>
          </a:xfrm>
          <a:prstGeom prst="straightConnector1">
            <a:avLst/>
          </a:prstGeom>
          <a:noFill/>
          <a:ln cap="flat" cmpd="sng" w="28575">
            <a:solidFill>
              <a:schemeClr val="dk2"/>
            </a:solidFill>
            <a:prstDash val="solid"/>
            <a:round/>
            <a:headEnd len="sm" w="sm" type="none"/>
            <a:tailEnd len="med" w="med" type="triangle"/>
          </a:ln>
        </p:spPr>
      </p:cxnSp>
      <p:sp>
        <p:nvSpPr>
          <p:cNvPr id="475" name="Google Shape;475;p32"/>
          <p:cNvSpPr/>
          <p:nvPr/>
        </p:nvSpPr>
        <p:spPr>
          <a:xfrm>
            <a:off x="646488" y="3258975"/>
            <a:ext cx="813300" cy="360000"/>
          </a:xfrm>
          <a:prstGeom prst="flowChartAlternateProcess">
            <a:avLst/>
          </a:prstGeom>
          <a:solidFill>
            <a:srgbClr val="FFE66D"/>
          </a:solidFill>
          <a:ln cap="flat" cmpd="sng" w="9525">
            <a:solidFill>
              <a:schemeClr val="dk2"/>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Clr>
                <a:srgbClr val="000000"/>
              </a:buClr>
              <a:buSzPts val="1800"/>
              <a:buFont typeface="Arial"/>
              <a:buNone/>
            </a:pPr>
            <a:r>
              <a:rPr b="1" i="0" lang="es" sz="1100" u="none" cap="none" strike="noStrike">
                <a:solidFill>
                  <a:schemeClr val="dk2"/>
                </a:solidFill>
                <a:latin typeface="Montserrat"/>
                <a:ea typeface="Montserrat"/>
                <a:cs typeface="Montserrat"/>
                <a:sym typeface="Montserrat"/>
              </a:rPr>
              <a:t>Carrera</a:t>
            </a:r>
            <a:endParaRPr b="1" i="0" sz="1100" u="none" cap="none" strike="noStrike">
              <a:solidFill>
                <a:schemeClr val="dk2"/>
              </a:solidFill>
              <a:latin typeface="Montserrat"/>
              <a:ea typeface="Montserrat"/>
              <a:cs typeface="Montserrat"/>
              <a:sym typeface="Montserrat"/>
            </a:endParaRPr>
          </a:p>
        </p:txBody>
      </p:sp>
      <p:sp>
        <p:nvSpPr>
          <p:cNvPr id="477" name="Google Shape;477;p32"/>
          <p:cNvSpPr/>
          <p:nvPr/>
        </p:nvSpPr>
        <p:spPr>
          <a:xfrm>
            <a:off x="2766288" y="2708117"/>
            <a:ext cx="1430700" cy="760500"/>
          </a:xfrm>
          <a:prstGeom prst="flowChartAlternateProcess">
            <a:avLst/>
          </a:prstGeom>
          <a:solidFill>
            <a:srgbClr val="F39C12"/>
          </a:solidFill>
          <a:ln cap="flat" cmpd="sng" w="9525">
            <a:solidFill>
              <a:schemeClr val="dk2"/>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Clr>
                <a:srgbClr val="000000"/>
              </a:buClr>
              <a:buSzPts val="1800"/>
              <a:buFont typeface="Arial"/>
              <a:buNone/>
            </a:pPr>
            <a:r>
              <a:rPr b="0" i="0" lang="es" sz="1100" u="none" cap="none" strike="noStrike">
                <a:solidFill>
                  <a:schemeClr val="dk2"/>
                </a:solidFill>
                <a:latin typeface="Montserrat"/>
                <a:ea typeface="Montserrat"/>
                <a:cs typeface="Montserrat"/>
                <a:sym typeface="Montserrat"/>
              </a:rPr>
              <a:t>materias</a:t>
            </a:r>
            <a:endParaRPr b="0" i="0" sz="1100" u="none" cap="none" strike="noStrike">
              <a:solidFill>
                <a:schemeClr val="dk2"/>
              </a:solidFill>
              <a:latin typeface="Montserrat"/>
              <a:ea typeface="Montserrat"/>
              <a:cs typeface="Montserrat"/>
              <a:sym typeface="Montserrat"/>
            </a:endParaRPr>
          </a:p>
          <a:p>
            <a:pPr indent="0" lvl="0" marL="0" marR="0" rtl="0" algn="ctr">
              <a:lnSpc>
                <a:spcPct val="100000"/>
              </a:lnSpc>
              <a:spcBef>
                <a:spcPts val="0"/>
              </a:spcBef>
              <a:spcAft>
                <a:spcPts val="0"/>
              </a:spcAft>
              <a:buClr>
                <a:srgbClr val="000000"/>
              </a:buClr>
              <a:buSzPts val="1800"/>
              <a:buFont typeface="Arial"/>
              <a:buNone/>
            </a:pPr>
            <a:r>
              <a:rPr b="0" i="0" lang="es" sz="1100" u="none" cap="none" strike="noStrike">
                <a:solidFill>
                  <a:schemeClr val="dk2"/>
                </a:solidFill>
                <a:latin typeface="Montserrat"/>
                <a:ea typeface="Montserrat"/>
                <a:cs typeface="Montserrat"/>
                <a:sym typeface="Montserrat"/>
              </a:rPr>
              <a:t>(es un conjunto de tuplas)</a:t>
            </a:r>
            <a:endParaRPr b="0" i="0" sz="1100" u="none" cap="none" strike="noStrike">
              <a:solidFill>
                <a:schemeClr val="dk2"/>
              </a:solidFill>
              <a:latin typeface="Montserrat"/>
              <a:ea typeface="Montserrat"/>
              <a:cs typeface="Montserrat"/>
              <a:sym typeface="Montserrat"/>
            </a:endParaRPr>
          </a:p>
        </p:txBody>
      </p:sp>
      <p:sp>
        <p:nvSpPr>
          <p:cNvPr id="478" name="Google Shape;478;p32"/>
          <p:cNvSpPr/>
          <p:nvPr/>
        </p:nvSpPr>
        <p:spPr>
          <a:xfrm>
            <a:off x="2766288" y="2279300"/>
            <a:ext cx="1430700" cy="360000"/>
          </a:xfrm>
          <a:prstGeom prst="flowChartAlternateProcess">
            <a:avLst/>
          </a:prstGeom>
          <a:solidFill>
            <a:srgbClr val="F39C12"/>
          </a:solidFill>
          <a:ln cap="flat" cmpd="sng" w="9525">
            <a:solidFill>
              <a:schemeClr val="dk2"/>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Clr>
                <a:srgbClr val="000000"/>
              </a:buClr>
              <a:buSzPts val="1800"/>
              <a:buFont typeface="Arial"/>
              <a:buNone/>
            </a:pPr>
            <a:r>
              <a:rPr b="0" i="0" lang="es" sz="1100" u="none" cap="none" strike="noStrike">
                <a:solidFill>
                  <a:schemeClr val="dk2"/>
                </a:solidFill>
                <a:latin typeface="Montserrat"/>
                <a:ea typeface="Montserrat"/>
                <a:cs typeface="Montserrat"/>
                <a:sym typeface="Montserrat"/>
              </a:rPr>
              <a:t>nombre</a:t>
            </a:r>
            <a:endParaRPr b="0" i="0" sz="1100" u="none" cap="none" strike="noStrike">
              <a:solidFill>
                <a:schemeClr val="dk2"/>
              </a:solidFill>
              <a:latin typeface="Montserrat"/>
              <a:ea typeface="Montserrat"/>
              <a:cs typeface="Montserrat"/>
              <a:sym typeface="Montserrat"/>
            </a:endParaRPr>
          </a:p>
        </p:txBody>
      </p:sp>
      <p:sp>
        <p:nvSpPr>
          <p:cNvPr id="479" name="Google Shape;479;p32"/>
          <p:cNvSpPr/>
          <p:nvPr/>
        </p:nvSpPr>
        <p:spPr>
          <a:xfrm>
            <a:off x="2766288" y="3537450"/>
            <a:ext cx="1430700" cy="360000"/>
          </a:xfrm>
          <a:prstGeom prst="flowChartAlternateProcess">
            <a:avLst/>
          </a:prstGeom>
          <a:solidFill>
            <a:srgbClr val="96E072"/>
          </a:solidFill>
          <a:ln cap="flat" cmpd="sng" w="9525">
            <a:solidFill>
              <a:schemeClr val="dk2"/>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Clr>
                <a:srgbClr val="000000"/>
              </a:buClr>
              <a:buSzPts val="1100"/>
              <a:buFont typeface="Arial"/>
              <a:buNone/>
            </a:pPr>
            <a:r>
              <a:rPr b="0" i="0" lang="es" sz="1100" u="none" cap="none" strike="noStrike">
                <a:solidFill>
                  <a:schemeClr val="dk2"/>
                </a:solidFill>
                <a:latin typeface="Montserrat"/>
                <a:ea typeface="Montserrat"/>
                <a:cs typeface="Montserrat"/>
                <a:sym typeface="Montserrat"/>
              </a:rPr>
              <a:t>__init__</a:t>
            </a:r>
            <a:endParaRPr b="0" i="0" sz="1100" u="none" cap="none" strike="noStrike">
              <a:solidFill>
                <a:schemeClr val="dk2"/>
              </a:solidFill>
              <a:latin typeface="Montserrat"/>
              <a:ea typeface="Montserrat"/>
              <a:cs typeface="Montserrat"/>
              <a:sym typeface="Montserrat"/>
            </a:endParaRPr>
          </a:p>
        </p:txBody>
      </p:sp>
      <p:sp>
        <p:nvSpPr>
          <p:cNvPr id="480" name="Google Shape;480;p32"/>
          <p:cNvSpPr/>
          <p:nvPr/>
        </p:nvSpPr>
        <p:spPr>
          <a:xfrm>
            <a:off x="2766288" y="3940100"/>
            <a:ext cx="1430700" cy="360000"/>
          </a:xfrm>
          <a:prstGeom prst="flowChartAlternateProcess">
            <a:avLst/>
          </a:prstGeom>
          <a:solidFill>
            <a:srgbClr val="96E072"/>
          </a:solidFill>
          <a:ln cap="flat" cmpd="sng" w="9525">
            <a:solidFill>
              <a:schemeClr val="dk2"/>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Clr>
                <a:srgbClr val="000000"/>
              </a:buClr>
              <a:buSzPts val="1800"/>
              <a:buFont typeface="Arial"/>
              <a:buNone/>
            </a:pPr>
            <a:r>
              <a:rPr b="0" i="0" lang="es" sz="1100" u="none" cap="none" strike="noStrike">
                <a:solidFill>
                  <a:schemeClr val="dk2"/>
                </a:solidFill>
                <a:latin typeface="Montserrat"/>
                <a:ea typeface="Montserrat"/>
                <a:cs typeface="Montserrat"/>
                <a:sym typeface="Montserrat"/>
              </a:rPr>
              <a:t>agregar_materia</a:t>
            </a:r>
            <a:endParaRPr b="0" i="0" sz="1100" u="none" cap="none" strike="noStrike">
              <a:solidFill>
                <a:schemeClr val="dk2"/>
              </a:solidFill>
              <a:latin typeface="Montserrat"/>
              <a:ea typeface="Montserrat"/>
              <a:cs typeface="Montserrat"/>
              <a:sym typeface="Montserrat"/>
            </a:endParaRPr>
          </a:p>
        </p:txBody>
      </p:sp>
      <p:sp>
        <p:nvSpPr>
          <p:cNvPr id="476" name="Google Shape;476;p32"/>
          <p:cNvSpPr/>
          <p:nvPr/>
        </p:nvSpPr>
        <p:spPr>
          <a:xfrm>
            <a:off x="1459788" y="2779050"/>
            <a:ext cx="969300" cy="360000"/>
          </a:xfrm>
          <a:prstGeom prst="flowChartAlternateProcess">
            <a:avLst/>
          </a:prstGeom>
          <a:solidFill>
            <a:srgbClr val="F39C12"/>
          </a:solidFill>
          <a:ln cap="flat" cmpd="sng" w="9525">
            <a:solidFill>
              <a:schemeClr val="dk2"/>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Clr>
                <a:srgbClr val="000000"/>
              </a:buClr>
              <a:buSzPts val="1100"/>
              <a:buFont typeface="Arial"/>
              <a:buNone/>
            </a:pPr>
            <a:r>
              <a:rPr b="1" i="0" lang="es" sz="1100" u="none" cap="none" strike="noStrike">
                <a:solidFill>
                  <a:schemeClr val="dk2"/>
                </a:solidFill>
                <a:latin typeface="Montserrat"/>
                <a:ea typeface="Montserrat"/>
                <a:cs typeface="Montserrat"/>
                <a:sym typeface="Montserrat"/>
              </a:rPr>
              <a:t>Atributos</a:t>
            </a:r>
            <a:endParaRPr b="1" i="0" sz="1100" u="none" cap="none" strike="noStrike">
              <a:solidFill>
                <a:schemeClr val="dk2"/>
              </a:solidFill>
              <a:latin typeface="Montserrat"/>
              <a:ea typeface="Montserrat"/>
              <a:cs typeface="Montserrat"/>
              <a:sym typeface="Montserrat"/>
            </a:endParaRPr>
          </a:p>
        </p:txBody>
      </p:sp>
      <p:sp>
        <p:nvSpPr>
          <p:cNvPr id="481" name="Google Shape;481;p32"/>
          <p:cNvSpPr/>
          <p:nvPr/>
        </p:nvSpPr>
        <p:spPr>
          <a:xfrm>
            <a:off x="1459788" y="3738775"/>
            <a:ext cx="969300" cy="360000"/>
          </a:xfrm>
          <a:prstGeom prst="flowChartAlternateProcess">
            <a:avLst/>
          </a:prstGeom>
          <a:solidFill>
            <a:srgbClr val="96E072"/>
          </a:solidFill>
          <a:ln cap="flat" cmpd="sng" w="9525">
            <a:solidFill>
              <a:schemeClr val="dk2"/>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Clr>
                <a:srgbClr val="000000"/>
              </a:buClr>
              <a:buSzPts val="1100"/>
              <a:buFont typeface="Arial"/>
              <a:buNone/>
            </a:pPr>
            <a:r>
              <a:rPr b="1" i="0" lang="es" sz="1100" u="none" cap="none" strike="noStrike">
                <a:solidFill>
                  <a:schemeClr val="dk2"/>
                </a:solidFill>
                <a:latin typeface="Montserrat"/>
                <a:ea typeface="Montserrat"/>
                <a:cs typeface="Montserrat"/>
                <a:sym typeface="Montserrat"/>
              </a:rPr>
              <a:t>Métodos</a:t>
            </a:r>
            <a:endParaRPr b="1" i="0" sz="1100" u="none" cap="none" strike="noStrike">
              <a:solidFill>
                <a:schemeClr val="dk2"/>
              </a:solidFill>
              <a:latin typeface="Montserrat"/>
              <a:ea typeface="Montserrat"/>
              <a:cs typeface="Montserrat"/>
              <a:sym typeface="Montserrat"/>
            </a:endParaRPr>
          </a:p>
        </p:txBody>
      </p:sp>
      <p:cxnSp>
        <p:nvCxnSpPr>
          <p:cNvPr id="482" name="Google Shape;482;p32"/>
          <p:cNvCxnSpPr>
            <a:stCxn id="475" idx="2"/>
            <a:endCxn id="481" idx="1"/>
          </p:cNvCxnSpPr>
          <p:nvPr/>
        </p:nvCxnSpPr>
        <p:spPr>
          <a:xfrm>
            <a:off x="1053138" y="3618975"/>
            <a:ext cx="406500" cy="299700"/>
          </a:xfrm>
          <a:prstGeom prst="straightConnector1">
            <a:avLst/>
          </a:prstGeom>
          <a:noFill/>
          <a:ln cap="flat" cmpd="sng" w="28575">
            <a:solidFill>
              <a:schemeClr val="dk2"/>
            </a:solidFill>
            <a:prstDash val="solid"/>
            <a:round/>
            <a:headEnd len="sm" w="sm" type="none"/>
            <a:tailEnd len="med" w="med" type="triangle"/>
          </a:ln>
        </p:spPr>
      </p:cxnSp>
      <p:cxnSp>
        <p:nvCxnSpPr>
          <p:cNvPr id="483" name="Google Shape;483;p32"/>
          <p:cNvCxnSpPr>
            <a:stCxn id="476" idx="3"/>
          </p:cNvCxnSpPr>
          <p:nvPr/>
        </p:nvCxnSpPr>
        <p:spPr>
          <a:xfrm flipH="1" rot="10800000">
            <a:off x="2429088" y="2482350"/>
            <a:ext cx="337200" cy="476700"/>
          </a:xfrm>
          <a:prstGeom prst="straightConnector1">
            <a:avLst/>
          </a:prstGeom>
          <a:noFill/>
          <a:ln cap="flat" cmpd="sng" w="28575">
            <a:solidFill>
              <a:schemeClr val="dk2"/>
            </a:solidFill>
            <a:prstDash val="solid"/>
            <a:round/>
            <a:headEnd len="sm" w="sm" type="none"/>
            <a:tailEnd len="med" w="med" type="triangle"/>
          </a:ln>
        </p:spPr>
      </p:cxnSp>
      <p:cxnSp>
        <p:nvCxnSpPr>
          <p:cNvPr id="484" name="Google Shape;484;p32"/>
          <p:cNvCxnSpPr>
            <a:stCxn id="476" idx="3"/>
            <a:endCxn id="477" idx="1"/>
          </p:cNvCxnSpPr>
          <p:nvPr/>
        </p:nvCxnSpPr>
        <p:spPr>
          <a:xfrm>
            <a:off x="2429088" y="2959050"/>
            <a:ext cx="337200" cy="129300"/>
          </a:xfrm>
          <a:prstGeom prst="straightConnector1">
            <a:avLst/>
          </a:prstGeom>
          <a:noFill/>
          <a:ln cap="flat" cmpd="sng" w="28575">
            <a:solidFill>
              <a:schemeClr val="dk2"/>
            </a:solidFill>
            <a:prstDash val="solid"/>
            <a:round/>
            <a:headEnd len="sm" w="sm" type="none"/>
            <a:tailEnd len="med" w="med" type="triangle"/>
          </a:ln>
        </p:spPr>
      </p:cxnSp>
      <p:cxnSp>
        <p:nvCxnSpPr>
          <p:cNvPr id="485" name="Google Shape;485;p32"/>
          <p:cNvCxnSpPr>
            <a:stCxn id="481" idx="3"/>
            <a:endCxn id="479" idx="1"/>
          </p:cNvCxnSpPr>
          <p:nvPr/>
        </p:nvCxnSpPr>
        <p:spPr>
          <a:xfrm flipH="1" rot="10800000">
            <a:off x="2429088" y="3717475"/>
            <a:ext cx="337200" cy="201300"/>
          </a:xfrm>
          <a:prstGeom prst="straightConnector1">
            <a:avLst/>
          </a:prstGeom>
          <a:noFill/>
          <a:ln cap="flat" cmpd="sng" w="28575">
            <a:solidFill>
              <a:schemeClr val="dk2"/>
            </a:solidFill>
            <a:prstDash val="solid"/>
            <a:round/>
            <a:headEnd len="sm" w="sm" type="none"/>
            <a:tailEnd len="med" w="med" type="triangle"/>
          </a:ln>
        </p:spPr>
      </p:cxnSp>
      <p:cxnSp>
        <p:nvCxnSpPr>
          <p:cNvPr id="486" name="Google Shape;486;p32"/>
          <p:cNvCxnSpPr>
            <a:stCxn id="481" idx="3"/>
            <a:endCxn id="480" idx="1"/>
          </p:cNvCxnSpPr>
          <p:nvPr/>
        </p:nvCxnSpPr>
        <p:spPr>
          <a:xfrm>
            <a:off x="2429088" y="3918775"/>
            <a:ext cx="337200" cy="201300"/>
          </a:xfrm>
          <a:prstGeom prst="straightConnector1">
            <a:avLst/>
          </a:prstGeom>
          <a:noFill/>
          <a:ln cap="flat" cmpd="sng" w="28575">
            <a:solidFill>
              <a:schemeClr val="dk2"/>
            </a:solidFill>
            <a:prstDash val="solid"/>
            <a:round/>
            <a:headEnd len="sm" w="sm" type="none"/>
            <a:tailEnd len="med" w="med" type="triangle"/>
          </a:ln>
        </p:spPr>
      </p:cxnSp>
      <p:cxnSp>
        <p:nvCxnSpPr>
          <p:cNvPr id="487" name="Google Shape;487;p32"/>
          <p:cNvCxnSpPr>
            <a:stCxn id="488" idx="0"/>
            <a:endCxn id="489" idx="1"/>
          </p:cNvCxnSpPr>
          <p:nvPr/>
        </p:nvCxnSpPr>
        <p:spPr>
          <a:xfrm flipH="1" rot="10800000">
            <a:off x="5166413" y="2657588"/>
            <a:ext cx="419700" cy="452100"/>
          </a:xfrm>
          <a:prstGeom prst="straightConnector1">
            <a:avLst/>
          </a:prstGeom>
          <a:noFill/>
          <a:ln cap="flat" cmpd="sng" w="28575">
            <a:solidFill>
              <a:schemeClr val="dk2"/>
            </a:solidFill>
            <a:prstDash val="solid"/>
            <a:round/>
            <a:headEnd len="sm" w="sm" type="none"/>
            <a:tailEnd len="med" w="med" type="triangle"/>
          </a:ln>
        </p:spPr>
      </p:cxnSp>
      <p:sp>
        <p:nvSpPr>
          <p:cNvPr id="488" name="Google Shape;488;p32"/>
          <p:cNvSpPr/>
          <p:nvPr/>
        </p:nvSpPr>
        <p:spPr>
          <a:xfrm>
            <a:off x="4703663" y="3109688"/>
            <a:ext cx="925500" cy="360000"/>
          </a:xfrm>
          <a:prstGeom prst="flowChartAlternateProcess">
            <a:avLst/>
          </a:prstGeom>
          <a:solidFill>
            <a:srgbClr val="FFE66D"/>
          </a:solidFill>
          <a:ln cap="flat" cmpd="sng" w="9525">
            <a:solidFill>
              <a:schemeClr val="dk2"/>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Clr>
                <a:srgbClr val="000000"/>
              </a:buClr>
              <a:buSzPts val="1800"/>
              <a:buFont typeface="Arial"/>
              <a:buNone/>
            </a:pPr>
            <a:r>
              <a:rPr b="1" i="0" lang="es" sz="1100" u="none" cap="none" strike="noStrike">
                <a:solidFill>
                  <a:schemeClr val="dk2"/>
                </a:solidFill>
                <a:latin typeface="Montserrat"/>
                <a:ea typeface="Montserrat"/>
                <a:cs typeface="Montserrat"/>
                <a:sym typeface="Montserrat"/>
              </a:rPr>
              <a:t>Materia</a:t>
            </a:r>
            <a:endParaRPr b="1" i="0" sz="1100" u="none" cap="none" strike="noStrike">
              <a:solidFill>
                <a:schemeClr val="dk2"/>
              </a:solidFill>
              <a:latin typeface="Montserrat"/>
              <a:ea typeface="Montserrat"/>
              <a:cs typeface="Montserrat"/>
              <a:sym typeface="Montserrat"/>
            </a:endParaRPr>
          </a:p>
        </p:txBody>
      </p:sp>
      <p:sp>
        <p:nvSpPr>
          <p:cNvPr id="490" name="Google Shape;490;p32"/>
          <p:cNvSpPr/>
          <p:nvPr/>
        </p:nvSpPr>
        <p:spPr>
          <a:xfrm>
            <a:off x="7066713" y="3326375"/>
            <a:ext cx="1430700" cy="360000"/>
          </a:xfrm>
          <a:prstGeom prst="flowChartAlternateProcess">
            <a:avLst/>
          </a:prstGeom>
          <a:solidFill>
            <a:srgbClr val="96E072"/>
          </a:solidFill>
          <a:ln cap="flat" cmpd="sng" w="9525">
            <a:solidFill>
              <a:schemeClr val="dk2"/>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Clr>
                <a:srgbClr val="000000"/>
              </a:buClr>
              <a:buSzPts val="1800"/>
              <a:buFont typeface="Arial"/>
              <a:buNone/>
            </a:pPr>
            <a:r>
              <a:rPr b="0" i="0" lang="es" sz="1100" u="none" cap="none" strike="noStrike">
                <a:solidFill>
                  <a:schemeClr val="dk2"/>
                </a:solidFill>
                <a:latin typeface="Montserrat"/>
                <a:ea typeface="Montserrat"/>
                <a:cs typeface="Montserrat"/>
                <a:sym typeface="Montserrat"/>
              </a:rPr>
              <a:t>__init__</a:t>
            </a:r>
            <a:endParaRPr b="0" i="0" sz="1100" u="none" cap="none" strike="noStrike">
              <a:solidFill>
                <a:schemeClr val="dk2"/>
              </a:solidFill>
              <a:latin typeface="Montserrat"/>
              <a:ea typeface="Montserrat"/>
              <a:cs typeface="Montserrat"/>
              <a:sym typeface="Montserrat"/>
            </a:endParaRPr>
          </a:p>
        </p:txBody>
      </p:sp>
      <p:sp>
        <p:nvSpPr>
          <p:cNvPr id="491" name="Google Shape;491;p32"/>
          <p:cNvSpPr/>
          <p:nvPr/>
        </p:nvSpPr>
        <p:spPr>
          <a:xfrm>
            <a:off x="7066713" y="3750271"/>
            <a:ext cx="1430700" cy="360000"/>
          </a:xfrm>
          <a:prstGeom prst="flowChartAlternateProcess">
            <a:avLst/>
          </a:prstGeom>
          <a:solidFill>
            <a:srgbClr val="96E072"/>
          </a:solidFill>
          <a:ln cap="flat" cmpd="sng" w="9525">
            <a:solidFill>
              <a:schemeClr val="dk2"/>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Clr>
                <a:srgbClr val="000000"/>
              </a:buClr>
              <a:buSzPts val="1100"/>
              <a:buFont typeface="Arial"/>
              <a:buNone/>
            </a:pPr>
            <a:r>
              <a:rPr b="0" i="0" lang="es" sz="1100" u="none" cap="none" strike="noStrike">
                <a:solidFill>
                  <a:schemeClr val="dk2"/>
                </a:solidFill>
                <a:latin typeface="Montserrat"/>
                <a:ea typeface="Montserrat"/>
                <a:cs typeface="Montserrat"/>
                <a:sym typeface="Montserrat"/>
              </a:rPr>
              <a:t>fecha_inicio</a:t>
            </a:r>
            <a:endParaRPr b="0" i="0" sz="1100" u="none" cap="none" strike="noStrike">
              <a:solidFill>
                <a:schemeClr val="dk2"/>
              </a:solidFill>
              <a:latin typeface="Montserrat"/>
              <a:ea typeface="Montserrat"/>
              <a:cs typeface="Montserrat"/>
              <a:sym typeface="Montserrat"/>
            </a:endParaRPr>
          </a:p>
          <a:p>
            <a:pPr indent="0" lvl="0" marL="0" marR="0" rtl="0" algn="ctr">
              <a:lnSpc>
                <a:spcPct val="100000"/>
              </a:lnSpc>
              <a:spcBef>
                <a:spcPts val="0"/>
              </a:spcBef>
              <a:spcAft>
                <a:spcPts val="0"/>
              </a:spcAft>
              <a:buClr>
                <a:srgbClr val="000000"/>
              </a:buClr>
              <a:buSzPts val="1100"/>
              <a:buFont typeface="Arial"/>
              <a:buNone/>
            </a:pPr>
            <a:r>
              <a:rPr b="0" i="0" lang="es" sz="1100" u="none" cap="none" strike="noStrike">
                <a:solidFill>
                  <a:schemeClr val="dk2"/>
                </a:solidFill>
                <a:latin typeface="Montserrat"/>
                <a:ea typeface="Montserrat"/>
                <a:cs typeface="Montserrat"/>
                <a:sym typeface="Montserrat"/>
              </a:rPr>
              <a:t>(getter)</a:t>
            </a:r>
            <a:endParaRPr b="0" i="0" sz="1100" u="none" cap="none" strike="noStrike">
              <a:solidFill>
                <a:schemeClr val="dk2"/>
              </a:solidFill>
              <a:latin typeface="Montserrat"/>
              <a:ea typeface="Montserrat"/>
              <a:cs typeface="Montserrat"/>
              <a:sym typeface="Montserrat"/>
            </a:endParaRPr>
          </a:p>
        </p:txBody>
      </p:sp>
      <p:sp>
        <p:nvSpPr>
          <p:cNvPr id="492" name="Google Shape;492;p32"/>
          <p:cNvSpPr/>
          <p:nvPr/>
        </p:nvSpPr>
        <p:spPr>
          <a:xfrm>
            <a:off x="7066713" y="4174179"/>
            <a:ext cx="1430700" cy="360000"/>
          </a:xfrm>
          <a:prstGeom prst="flowChartAlternateProcess">
            <a:avLst/>
          </a:prstGeom>
          <a:solidFill>
            <a:srgbClr val="96E072"/>
          </a:solidFill>
          <a:ln cap="flat" cmpd="sng" w="9525">
            <a:solidFill>
              <a:schemeClr val="dk2"/>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Clr>
                <a:schemeClr val="dk1"/>
              </a:buClr>
              <a:buSzPts val="1100"/>
              <a:buFont typeface="Arial"/>
              <a:buNone/>
            </a:pPr>
            <a:r>
              <a:rPr b="0" i="0" lang="es" sz="1100" u="none" cap="none" strike="noStrike">
                <a:solidFill>
                  <a:schemeClr val="dk2"/>
                </a:solidFill>
                <a:latin typeface="Montserrat"/>
                <a:ea typeface="Montserrat"/>
                <a:cs typeface="Montserrat"/>
                <a:sym typeface="Montserrat"/>
              </a:rPr>
              <a:t>fecha_inicio</a:t>
            </a:r>
            <a:endParaRPr b="0" i="0" sz="1100" u="none" cap="none" strike="noStrike">
              <a:solidFill>
                <a:schemeClr val="dk2"/>
              </a:solidFill>
              <a:latin typeface="Montserrat"/>
              <a:ea typeface="Montserrat"/>
              <a:cs typeface="Montserrat"/>
              <a:sym typeface="Montserrat"/>
            </a:endParaRPr>
          </a:p>
          <a:p>
            <a:pPr indent="0" lvl="0" marL="0" marR="0" rtl="0" algn="ctr">
              <a:lnSpc>
                <a:spcPct val="100000"/>
              </a:lnSpc>
              <a:spcBef>
                <a:spcPts val="0"/>
              </a:spcBef>
              <a:spcAft>
                <a:spcPts val="0"/>
              </a:spcAft>
              <a:buClr>
                <a:schemeClr val="dk1"/>
              </a:buClr>
              <a:buSzPts val="1100"/>
              <a:buFont typeface="Arial"/>
              <a:buNone/>
            </a:pPr>
            <a:r>
              <a:rPr b="0" i="0" lang="es" sz="1100" u="none" cap="none" strike="noStrike">
                <a:solidFill>
                  <a:schemeClr val="dk2"/>
                </a:solidFill>
                <a:latin typeface="Montserrat"/>
                <a:ea typeface="Montserrat"/>
                <a:cs typeface="Montserrat"/>
                <a:sym typeface="Montserrat"/>
              </a:rPr>
              <a:t>(setter)</a:t>
            </a:r>
            <a:endParaRPr b="0" i="0" sz="1100" u="none" cap="none" strike="noStrike">
              <a:solidFill>
                <a:schemeClr val="dk2"/>
              </a:solidFill>
              <a:latin typeface="Montserrat"/>
              <a:ea typeface="Montserrat"/>
              <a:cs typeface="Montserrat"/>
              <a:sym typeface="Montserrat"/>
            </a:endParaRPr>
          </a:p>
        </p:txBody>
      </p:sp>
      <p:sp>
        <p:nvSpPr>
          <p:cNvPr id="489" name="Google Shape;489;p32"/>
          <p:cNvSpPr/>
          <p:nvPr/>
        </p:nvSpPr>
        <p:spPr>
          <a:xfrm>
            <a:off x="5586238" y="2477675"/>
            <a:ext cx="969300" cy="360000"/>
          </a:xfrm>
          <a:prstGeom prst="flowChartAlternateProcess">
            <a:avLst/>
          </a:prstGeom>
          <a:solidFill>
            <a:srgbClr val="F39C12"/>
          </a:solidFill>
          <a:ln cap="flat" cmpd="sng" w="9525">
            <a:solidFill>
              <a:schemeClr val="dk2"/>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Clr>
                <a:srgbClr val="000000"/>
              </a:buClr>
              <a:buSzPts val="1100"/>
              <a:buFont typeface="Arial"/>
              <a:buNone/>
            </a:pPr>
            <a:r>
              <a:rPr b="1" i="0" lang="es" sz="1100" u="none" cap="none" strike="noStrike">
                <a:solidFill>
                  <a:schemeClr val="dk2"/>
                </a:solidFill>
                <a:latin typeface="Montserrat"/>
                <a:ea typeface="Montserrat"/>
                <a:cs typeface="Montserrat"/>
                <a:sym typeface="Montserrat"/>
              </a:rPr>
              <a:t>Atributos</a:t>
            </a:r>
            <a:endParaRPr b="1" i="0" sz="1100" u="none" cap="none" strike="noStrike">
              <a:solidFill>
                <a:schemeClr val="dk2"/>
              </a:solidFill>
              <a:latin typeface="Montserrat"/>
              <a:ea typeface="Montserrat"/>
              <a:cs typeface="Montserrat"/>
              <a:sym typeface="Montserrat"/>
            </a:endParaRPr>
          </a:p>
        </p:txBody>
      </p:sp>
      <p:sp>
        <p:nvSpPr>
          <p:cNvPr id="493" name="Google Shape;493;p32"/>
          <p:cNvSpPr/>
          <p:nvPr/>
        </p:nvSpPr>
        <p:spPr>
          <a:xfrm>
            <a:off x="5586238" y="3741700"/>
            <a:ext cx="969300" cy="360000"/>
          </a:xfrm>
          <a:prstGeom prst="flowChartAlternateProcess">
            <a:avLst/>
          </a:prstGeom>
          <a:solidFill>
            <a:srgbClr val="96E072"/>
          </a:solidFill>
          <a:ln cap="flat" cmpd="sng" w="9525">
            <a:solidFill>
              <a:schemeClr val="dk2"/>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Clr>
                <a:srgbClr val="000000"/>
              </a:buClr>
              <a:buSzPts val="1100"/>
              <a:buFont typeface="Arial"/>
              <a:buNone/>
            </a:pPr>
            <a:r>
              <a:rPr b="1" i="0" lang="es" sz="1100" u="none" cap="none" strike="noStrike">
                <a:solidFill>
                  <a:schemeClr val="dk2"/>
                </a:solidFill>
                <a:latin typeface="Montserrat"/>
                <a:ea typeface="Montserrat"/>
                <a:cs typeface="Montserrat"/>
                <a:sym typeface="Montserrat"/>
              </a:rPr>
              <a:t>Métodos</a:t>
            </a:r>
            <a:endParaRPr b="1" i="0" sz="1100" u="none" cap="none" strike="noStrike">
              <a:solidFill>
                <a:schemeClr val="dk2"/>
              </a:solidFill>
              <a:latin typeface="Montserrat"/>
              <a:ea typeface="Montserrat"/>
              <a:cs typeface="Montserrat"/>
              <a:sym typeface="Montserrat"/>
            </a:endParaRPr>
          </a:p>
        </p:txBody>
      </p:sp>
      <p:cxnSp>
        <p:nvCxnSpPr>
          <p:cNvPr id="494" name="Google Shape;494;p32"/>
          <p:cNvCxnSpPr>
            <a:stCxn id="488" idx="2"/>
            <a:endCxn id="493" idx="1"/>
          </p:cNvCxnSpPr>
          <p:nvPr/>
        </p:nvCxnSpPr>
        <p:spPr>
          <a:xfrm>
            <a:off x="5166413" y="3469688"/>
            <a:ext cx="419700" cy="452100"/>
          </a:xfrm>
          <a:prstGeom prst="straightConnector1">
            <a:avLst/>
          </a:prstGeom>
          <a:noFill/>
          <a:ln cap="flat" cmpd="sng" w="28575">
            <a:solidFill>
              <a:schemeClr val="dk2"/>
            </a:solidFill>
            <a:prstDash val="solid"/>
            <a:round/>
            <a:headEnd len="sm" w="sm" type="none"/>
            <a:tailEnd len="med" w="med" type="triangle"/>
          </a:ln>
        </p:spPr>
      </p:cxnSp>
      <p:cxnSp>
        <p:nvCxnSpPr>
          <p:cNvPr id="495" name="Google Shape;495;p32"/>
          <p:cNvCxnSpPr>
            <a:stCxn id="489" idx="3"/>
            <a:endCxn id="496" idx="1"/>
          </p:cNvCxnSpPr>
          <p:nvPr/>
        </p:nvCxnSpPr>
        <p:spPr>
          <a:xfrm flipH="1" rot="10800000">
            <a:off x="6555538" y="2248175"/>
            <a:ext cx="511200" cy="409500"/>
          </a:xfrm>
          <a:prstGeom prst="straightConnector1">
            <a:avLst/>
          </a:prstGeom>
          <a:noFill/>
          <a:ln cap="flat" cmpd="sng" w="28575">
            <a:solidFill>
              <a:schemeClr val="dk2"/>
            </a:solidFill>
            <a:prstDash val="solid"/>
            <a:round/>
            <a:headEnd len="sm" w="sm" type="none"/>
            <a:tailEnd len="med" w="med" type="triangle"/>
          </a:ln>
        </p:spPr>
      </p:cxnSp>
      <p:cxnSp>
        <p:nvCxnSpPr>
          <p:cNvPr id="497" name="Google Shape;497;p32"/>
          <p:cNvCxnSpPr>
            <a:stCxn id="493" idx="3"/>
            <a:endCxn id="490" idx="1"/>
          </p:cNvCxnSpPr>
          <p:nvPr/>
        </p:nvCxnSpPr>
        <p:spPr>
          <a:xfrm flipH="1" rot="10800000">
            <a:off x="6555538" y="3506500"/>
            <a:ext cx="511200" cy="415200"/>
          </a:xfrm>
          <a:prstGeom prst="straightConnector1">
            <a:avLst/>
          </a:prstGeom>
          <a:noFill/>
          <a:ln cap="flat" cmpd="sng" w="28575">
            <a:solidFill>
              <a:schemeClr val="dk2"/>
            </a:solidFill>
            <a:prstDash val="solid"/>
            <a:round/>
            <a:headEnd len="sm" w="sm" type="none"/>
            <a:tailEnd len="med" w="med" type="triangle"/>
          </a:ln>
        </p:spPr>
      </p:cxnSp>
      <p:cxnSp>
        <p:nvCxnSpPr>
          <p:cNvPr id="498" name="Google Shape;498;p32"/>
          <p:cNvCxnSpPr>
            <a:stCxn id="493" idx="3"/>
            <a:endCxn id="491" idx="1"/>
          </p:cNvCxnSpPr>
          <p:nvPr/>
        </p:nvCxnSpPr>
        <p:spPr>
          <a:xfrm>
            <a:off x="6555538" y="3921700"/>
            <a:ext cx="511200" cy="8700"/>
          </a:xfrm>
          <a:prstGeom prst="straightConnector1">
            <a:avLst/>
          </a:prstGeom>
          <a:noFill/>
          <a:ln cap="flat" cmpd="sng" w="28575">
            <a:solidFill>
              <a:schemeClr val="dk2"/>
            </a:solidFill>
            <a:prstDash val="solid"/>
            <a:round/>
            <a:headEnd len="sm" w="sm" type="none"/>
            <a:tailEnd len="med" w="med" type="triangle"/>
          </a:ln>
        </p:spPr>
      </p:cxnSp>
      <p:cxnSp>
        <p:nvCxnSpPr>
          <p:cNvPr id="499" name="Google Shape;499;p32"/>
          <p:cNvCxnSpPr>
            <a:stCxn id="493" idx="3"/>
            <a:endCxn id="492" idx="1"/>
          </p:cNvCxnSpPr>
          <p:nvPr/>
        </p:nvCxnSpPr>
        <p:spPr>
          <a:xfrm>
            <a:off x="6555538" y="3921700"/>
            <a:ext cx="511200" cy="432600"/>
          </a:xfrm>
          <a:prstGeom prst="straightConnector1">
            <a:avLst/>
          </a:prstGeom>
          <a:noFill/>
          <a:ln cap="flat" cmpd="sng" w="28575">
            <a:solidFill>
              <a:schemeClr val="dk2"/>
            </a:solidFill>
            <a:prstDash val="solid"/>
            <a:round/>
            <a:headEnd len="sm" w="sm" type="none"/>
            <a:tailEnd len="med" w="med" type="triangle"/>
          </a:ln>
        </p:spPr>
      </p:cxnSp>
      <p:sp>
        <p:nvSpPr>
          <p:cNvPr id="496" name="Google Shape;496;p32"/>
          <p:cNvSpPr/>
          <p:nvPr/>
        </p:nvSpPr>
        <p:spPr>
          <a:xfrm>
            <a:off x="7066813" y="2068250"/>
            <a:ext cx="1430700" cy="360000"/>
          </a:xfrm>
          <a:prstGeom prst="flowChartAlternateProcess">
            <a:avLst/>
          </a:prstGeom>
          <a:solidFill>
            <a:srgbClr val="F39C12"/>
          </a:solidFill>
          <a:ln cap="flat" cmpd="sng" w="9525">
            <a:solidFill>
              <a:schemeClr val="dk2"/>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Clr>
                <a:srgbClr val="000000"/>
              </a:buClr>
              <a:buSzPts val="1800"/>
              <a:buFont typeface="Arial"/>
              <a:buNone/>
            </a:pPr>
            <a:r>
              <a:rPr b="0" i="0" lang="es" sz="1100" u="none" cap="none" strike="noStrike">
                <a:solidFill>
                  <a:schemeClr val="dk2"/>
                </a:solidFill>
                <a:latin typeface="Montserrat"/>
                <a:ea typeface="Montserrat"/>
                <a:cs typeface="Montserrat"/>
                <a:sym typeface="Montserrat"/>
              </a:rPr>
              <a:t>nombre</a:t>
            </a:r>
            <a:endParaRPr b="0" i="0" sz="1100" u="none" cap="none" strike="noStrike">
              <a:solidFill>
                <a:schemeClr val="dk2"/>
              </a:solidFill>
              <a:latin typeface="Montserrat"/>
              <a:ea typeface="Montserrat"/>
              <a:cs typeface="Montserrat"/>
              <a:sym typeface="Montserrat"/>
            </a:endParaRPr>
          </a:p>
        </p:txBody>
      </p:sp>
      <p:sp>
        <p:nvSpPr>
          <p:cNvPr id="500" name="Google Shape;500;p32"/>
          <p:cNvSpPr/>
          <p:nvPr/>
        </p:nvSpPr>
        <p:spPr>
          <a:xfrm>
            <a:off x="7066813" y="2466050"/>
            <a:ext cx="1430700" cy="360000"/>
          </a:xfrm>
          <a:prstGeom prst="flowChartAlternateProcess">
            <a:avLst/>
          </a:prstGeom>
          <a:solidFill>
            <a:srgbClr val="F39C12"/>
          </a:solidFill>
          <a:ln cap="flat" cmpd="sng" w="9525">
            <a:solidFill>
              <a:schemeClr val="dk2"/>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Clr>
                <a:srgbClr val="000000"/>
              </a:buClr>
              <a:buSzPts val="1800"/>
              <a:buFont typeface="Arial"/>
              <a:buNone/>
            </a:pPr>
            <a:r>
              <a:rPr b="0" i="0" lang="es" sz="1100" u="none" cap="none" strike="noStrike">
                <a:solidFill>
                  <a:schemeClr val="dk2"/>
                </a:solidFill>
                <a:latin typeface="Montserrat"/>
                <a:ea typeface="Montserrat"/>
                <a:cs typeface="Montserrat"/>
                <a:sym typeface="Montserrat"/>
              </a:rPr>
              <a:t>profesor</a:t>
            </a:r>
            <a:endParaRPr b="0" i="0" sz="1100" u="none" cap="none" strike="noStrike">
              <a:solidFill>
                <a:schemeClr val="dk2"/>
              </a:solidFill>
              <a:latin typeface="Montserrat"/>
              <a:ea typeface="Montserrat"/>
              <a:cs typeface="Montserrat"/>
              <a:sym typeface="Montserrat"/>
            </a:endParaRPr>
          </a:p>
        </p:txBody>
      </p:sp>
      <p:sp>
        <p:nvSpPr>
          <p:cNvPr id="501" name="Google Shape;501;p32"/>
          <p:cNvSpPr/>
          <p:nvPr/>
        </p:nvSpPr>
        <p:spPr>
          <a:xfrm>
            <a:off x="7066813" y="2857213"/>
            <a:ext cx="1430700" cy="360000"/>
          </a:xfrm>
          <a:prstGeom prst="flowChartAlternateProcess">
            <a:avLst/>
          </a:prstGeom>
          <a:solidFill>
            <a:srgbClr val="F39C12"/>
          </a:solidFill>
          <a:ln cap="flat" cmpd="sng" w="9525">
            <a:solidFill>
              <a:schemeClr val="dk2"/>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Clr>
                <a:srgbClr val="000000"/>
              </a:buClr>
              <a:buSzPts val="1800"/>
              <a:buFont typeface="Arial"/>
              <a:buNone/>
            </a:pPr>
            <a:r>
              <a:rPr b="0" i="0" lang="es" sz="1100" u="none" cap="none" strike="noStrike">
                <a:solidFill>
                  <a:schemeClr val="dk2"/>
                </a:solidFill>
                <a:latin typeface="Montserrat"/>
                <a:ea typeface="Montserrat"/>
                <a:cs typeface="Montserrat"/>
                <a:sym typeface="Montserrat"/>
              </a:rPr>
              <a:t>fecha_inicio</a:t>
            </a:r>
            <a:endParaRPr b="0" i="0" sz="1100" u="none" cap="none" strike="noStrike">
              <a:solidFill>
                <a:schemeClr val="dk2"/>
              </a:solidFill>
              <a:latin typeface="Montserrat"/>
              <a:ea typeface="Montserrat"/>
              <a:cs typeface="Montserrat"/>
              <a:sym typeface="Montserrat"/>
            </a:endParaRPr>
          </a:p>
        </p:txBody>
      </p:sp>
      <p:cxnSp>
        <p:nvCxnSpPr>
          <p:cNvPr id="502" name="Google Shape;502;p32"/>
          <p:cNvCxnSpPr>
            <a:stCxn id="489" idx="3"/>
            <a:endCxn id="500" idx="1"/>
          </p:cNvCxnSpPr>
          <p:nvPr/>
        </p:nvCxnSpPr>
        <p:spPr>
          <a:xfrm flipH="1" rot="10800000">
            <a:off x="6555538" y="2645975"/>
            <a:ext cx="511200" cy="11700"/>
          </a:xfrm>
          <a:prstGeom prst="straightConnector1">
            <a:avLst/>
          </a:prstGeom>
          <a:noFill/>
          <a:ln cap="flat" cmpd="sng" w="28575">
            <a:solidFill>
              <a:schemeClr val="dk2"/>
            </a:solidFill>
            <a:prstDash val="solid"/>
            <a:round/>
            <a:headEnd len="sm" w="sm" type="none"/>
            <a:tailEnd len="med" w="med" type="triangle"/>
          </a:ln>
        </p:spPr>
      </p:cxnSp>
      <p:cxnSp>
        <p:nvCxnSpPr>
          <p:cNvPr id="503" name="Google Shape;503;p32"/>
          <p:cNvCxnSpPr>
            <a:stCxn id="489" idx="3"/>
            <a:endCxn id="501" idx="1"/>
          </p:cNvCxnSpPr>
          <p:nvPr/>
        </p:nvCxnSpPr>
        <p:spPr>
          <a:xfrm>
            <a:off x="6555538" y="2657675"/>
            <a:ext cx="511200" cy="379500"/>
          </a:xfrm>
          <a:prstGeom prst="straightConnector1">
            <a:avLst/>
          </a:prstGeom>
          <a:noFill/>
          <a:ln cap="flat" cmpd="sng" w="28575">
            <a:solidFill>
              <a:schemeClr val="dk2"/>
            </a:solidFill>
            <a:prstDash val="solid"/>
            <a:round/>
            <a:headEnd len="sm" w="sm" type="none"/>
            <a:tailEnd len="med" w="med" type="triangle"/>
          </a:ln>
        </p:spPr>
      </p:cxn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7" name="Shape 507"/>
        <p:cNvGrpSpPr/>
        <p:nvPr/>
      </p:nvGrpSpPr>
      <p:grpSpPr>
        <a:xfrm>
          <a:off x="0" y="0"/>
          <a:ext cx="0" cy="0"/>
          <a:chOff x="0" y="0"/>
          <a:chExt cx="0" cy="0"/>
        </a:xfrm>
      </p:grpSpPr>
      <p:sp>
        <p:nvSpPr>
          <p:cNvPr id="508" name="Google Shape;508;p33"/>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Colaboración y encapsulación</a:t>
            </a:r>
            <a:endParaRPr/>
          </a:p>
        </p:txBody>
      </p:sp>
      <p:sp>
        <p:nvSpPr>
          <p:cNvPr id="509" name="Google Shape;509;p33"/>
          <p:cNvSpPr/>
          <p:nvPr/>
        </p:nvSpPr>
        <p:spPr>
          <a:xfrm>
            <a:off x="432025" y="1533775"/>
            <a:ext cx="4046100" cy="2994600"/>
          </a:xfrm>
          <a:prstGeom prst="rect">
            <a:avLst/>
          </a:prstGeom>
          <a:solidFill>
            <a:srgbClr val="23262E"/>
          </a:solid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chemeClr val="dk1"/>
              </a:buClr>
              <a:buSzPts val="1100"/>
              <a:buFont typeface="Arial"/>
              <a:buNone/>
            </a:pPr>
            <a:r>
              <a:rPr b="0" i="0" lang="es" sz="1000" u="none" cap="none" strike="noStrike">
                <a:solidFill>
                  <a:srgbClr val="C74DED"/>
                </a:solidFill>
                <a:highlight>
                  <a:srgbClr val="23262E"/>
                </a:highlight>
                <a:latin typeface="Consolas"/>
                <a:ea typeface="Consolas"/>
                <a:cs typeface="Consolas"/>
                <a:sym typeface="Consolas"/>
              </a:rPr>
              <a:t>class</a:t>
            </a:r>
            <a:r>
              <a:rPr b="0" i="0" lang="es" sz="1000" u="none" cap="none" strike="noStrike">
                <a:solidFill>
                  <a:srgbClr val="D5CED9"/>
                </a:solidFill>
                <a:highlight>
                  <a:srgbClr val="23262E"/>
                </a:highlight>
                <a:latin typeface="Consolas"/>
                <a:ea typeface="Consolas"/>
                <a:cs typeface="Consolas"/>
                <a:sym typeface="Consolas"/>
              </a:rPr>
              <a:t> </a:t>
            </a:r>
            <a:r>
              <a:rPr b="0" i="0" lang="es" sz="1000" u="none" cap="none" strike="noStrike">
                <a:solidFill>
                  <a:srgbClr val="FFE66D"/>
                </a:solidFill>
                <a:highlight>
                  <a:srgbClr val="23262E"/>
                </a:highlight>
                <a:latin typeface="Consolas"/>
                <a:ea typeface="Consolas"/>
                <a:cs typeface="Consolas"/>
                <a:sym typeface="Consolas"/>
              </a:rPr>
              <a:t>Materia</a:t>
            </a:r>
            <a:r>
              <a:rPr b="0" i="0" lang="es" sz="1000" u="none" cap="none" strike="noStrike">
                <a:solidFill>
                  <a:srgbClr val="D5CED9"/>
                </a:solidFill>
                <a:highlight>
                  <a:srgbClr val="23262E"/>
                </a:highlight>
                <a:latin typeface="Consolas"/>
                <a:ea typeface="Consolas"/>
                <a:cs typeface="Consolas"/>
                <a:sym typeface="Consolas"/>
              </a:rPr>
              <a:t>:</a:t>
            </a:r>
            <a:endParaRPr b="0" i="0" sz="10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000" u="none" cap="none" strike="noStrike">
                <a:solidFill>
                  <a:srgbClr val="D5CED9"/>
                </a:solidFill>
                <a:highlight>
                  <a:srgbClr val="23262E"/>
                </a:highlight>
                <a:latin typeface="Consolas"/>
                <a:ea typeface="Consolas"/>
                <a:cs typeface="Consolas"/>
                <a:sym typeface="Consolas"/>
              </a:rPr>
              <a:t>   </a:t>
            </a:r>
            <a:r>
              <a:rPr b="0" i="0" lang="es" sz="1000" u="none" cap="none" strike="noStrike">
                <a:solidFill>
                  <a:srgbClr val="C74DED"/>
                </a:solidFill>
                <a:highlight>
                  <a:srgbClr val="23262E"/>
                </a:highlight>
                <a:latin typeface="Consolas"/>
                <a:ea typeface="Consolas"/>
                <a:cs typeface="Consolas"/>
                <a:sym typeface="Consolas"/>
              </a:rPr>
              <a:t>def</a:t>
            </a:r>
            <a:r>
              <a:rPr b="0" i="0" lang="es" sz="1000" u="none" cap="none" strike="noStrike">
                <a:solidFill>
                  <a:srgbClr val="D5CED9"/>
                </a:solidFill>
                <a:highlight>
                  <a:srgbClr val="23262E"/>
                </a:highlight>
                <a:latin typeface="Consolas"/>
                <a:ea typeface="Consolas"/>
                <a:cs typeface="Consolas"/>
                <a:sym typeface="Consolas"/>
              </a:rPr>
              <a:t> </a:t>
            </a:r>
            <a:r>
              <a:rPr b="0" i="0" lang="es" sz="1000" u="none" cap="none" strike="noStrike">
                <a:solidFill>
                  <a:srgbClr val="EE5D43"/>
                </a:solidFill>
                <a:highlight>
                  <a:srgbClr val="23262E"/>
                </a:highlight>
                <a:latin typeface="Consolas"/>
                <a:ea typeface="Consolas"/>
                <a:cs typeface="Consolas"/>
                <a:sym typeface="Consolas"/>
              </a:rPr>
              <a:t>__init__</a:t>
            </a:r>
            <a:r>
              <a:rPr b="0" i="0" lang="es" sz="1000" u="none" cap="none" strike="noStrike">
                <a:solidFill>
                  <a:srgbClr val="D5CED9"/>
                </a:solidFill>
                <a:highlight>
                  <a:srgbClr val="23262E"/>
                </a:highlight>
                <a:latin typeface="Consolas"/>
                <a:ea typeface="Consolas"/>
                <a:cs typeface="Consolas"/>
                <a:sym typeface="Consolas"/>
              </a:rPr>
              <a:t>(</a:t>
            </a:r>
            <a:r>
              <a:rPr b="0" i="0" lang="es" sz="1000" u="none" cap="none" strike="noStrike">
                <a:solidFill>
                  <a:srgbClr val="00E8C6"/>
                </a:solidFill>
                <a:highlight>
                  <a:srgbClr val="23262E"/>
                </a:highlight>
                <a:latin typeface="Consolas"/>
                <a:ea typeface="Consolas"/>
                <a:cs typeface="Consolas"/>
                <a:sym typeface="Consolas"/>
              </a:rPr>
              <a:t>self</a:t>
            </a:r>
            <a:r>
              <a:rPr b="0" i="0" lang="es" sz="1000" u="none" cap="none" strike="noStrike">
                <a:solidFill>
                  <a:srgbClr val="D5CED9"/>
                </a:solidFill>
                <a:highlight>
                  <a:srgbClr val="23262E"/>
                </a:highlight>
                <a:latin typeface="Consolas"/>
                <a:ea typeface="Consolas"/>
                <a:cs typeface="Consolas"/>
                <a:sym typeface="Consolas"/>
              </a:rPr>
              <a:t>, </a:t>
            </a:r>
            <a:r>
              <a:rPr b="0" i="0" lang="es" sz="1000" u="none" cap="none" strike="noStrike">
                <a:solidFill>
                  <a:srgbClr val="00E8C6"/>
                </a:solidFill>
                <a:highlight>
                  <a:srgbClr val="23262E"/>
                </a:highlight>
                <a:latin typeface="Consolas"/>
                <a:ea typeface="Consolas"/>
                <a:cs typeface="Consolas"/>
                <a:sym typeface="Consolas"/>
              </a:rPr>
              <a:t>nombre</a:t>
            </a:r>
            <a:r>
              <a:rPr b="0" i="0" lang="es" sz="1000" u="none" cap="none" strike="noStrike">
                <a:solidFill>
                  <a:srgbClr val="D5CED9"/>
                </a:solidFill>
                <a:highlight>
                  <a:srgbClr val="23262E"/>
                </a:highlight>
                <a:latin typeface="Consolas"/>
                <a:ea typeface="Consolas"/>
                <a:cs typeface="Consolas"/>
                <a:sym typeface="Consolas"/>
              </a:rPr>
              <a:t>, </a:t>
            </a:r>
            <a:r>
              <a:rPr b="0" i="0" lang="es" sz="1000" u="none" cap="none" strike="noStrike">
                <a:solidFill>
                  <a:srgbClr val="00E8C6"/>
                </a:solidFill>
                <a:highlight>
                  <a:srgbClr val="23262E"/>
                </a:highlight>
                <a:latin typeface="Consolas"/>
                <a:ea typeface="Consolas"/>
                <a:cs typeface="Consolas"/>
                <a:sym typeface="Consolas"/>
              </a:rPr>
              <a:t>profesor</a:t>
            </a:r>
            <a:r>
              <a:rPr b="0" i="0" lang="es" sz="1000" u="none" cap="none" strike="noStrike">
                <a:solidFill>
                  <a:srgbClr val="D5CED9"/>
                </a:solidFill>
                <a:highlight>
                  <a:srgbClr val="23262E"/>
                </a:highlight>
                <a:latin typeface="Consolas"/>
                <a:ea typeface="Consolas"/>
                <a:cs typeface="Consolas"/>
                <a:sym typeface="Consolas"/>
              </a:rPr>
              <a:t>, </a:t>
            </a:r>
            <a:r>
              <a:rPr b="0" i="0" lang="es" sz="1000" u="none" cap="none" strike="noStrike">
                <a:solidFill>
                  <a:srgbClr val="00E8C6"/>
                </a:solidFill>
                <a:highlight>
                  <a:srgbClr val="23262E"/>
                </a:highlight>
                <a:latin typeface="Consolas"/>
                <a:ea typeface="Consolas"/>
                <a:cs typeface="Consolas"/>
                <a:sym typeface="Consolas"/>
              </a:rPr>
              <a:t>fecha</a:t>
            </a:r>
            <a:r>
              <a:rPr b="0" i="0" lang="es" sz="1000" u="none" cap="none" strike="noStrike">
                <a:solidFill>
                  <a:srgbClr val="D5CED9"/>
                </a:solidFill>
                <a:highlight>
                  <a:srgbClr val="23262E"/>
                </a:highlight>
                <a:latin typeface="Consolas"/>
                <a:ea typeface="Consolas"/>
                <a:cs typeface="Consolas"/>
                <a:sym typeface="Consolas"/>
              </a:rPr>
              <a:t>):</a:t>
            </a:r>
            <a:endParaRPr b="0" i="0" sz="10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000" u="none" cap="none" strike="noStrike">
                <a:solidFill>
                  <a:srgbClr val="D5CED9"/>
                </a:solidFill>
                <a:highlight>
                  <a:srgbClr val="23262E"/>
                </a:highlight>
                <a:latin typeface="Consolas"/>
                <a:ea typeface="Consolas"/>
                <a:cs typeface="Consolas"/>
                <a:sym typeface="Consolas"/>
              </a:rPr>
              <a:t>       </a:t>
            </a:r>
            <a:r>
              <a:rPr b="0" i="0" lang="es" sz="1000" u="none" cap="none" strike="noStrike">
                <a:solidFill>
                  <a:srgbClr val="FF00AA"/>
                </a:solidFill>
                <a:highlight>
                  <a:srgbClr val="23262E"/>
                </a:highlight>
                <a:latin typeface="Consolas"/>
                <a:ea typeface="Consolas"/>
                <a:cs typeface="Consolas"/>
                <a:sym typeface="Consolas"/>
              </a:rPr>
              <a:t>self</a:t>
            </a:r>
            <a:r>
              <a:rPr b="0" i="0" lang="es" sz="1000" u="none" cap="none" strike="noStrike">
                <a:solidFill>
                  <a:srgbClr val="D5CED9"/>
                </a:solidFill>
                <a:highlight>
                  <a:srgbClr val="23262E"/>
                </a:highlight>
                <a:latin typeface="Consolas"/>
                <a:ea typeface="Consolas"/>
                <a:cs typeface="Consolas"/>
                <a:sym typeface="Consolas"/>
              </a:rPr>
              <a:t>.nombre </a:t>
            </a:r>
            <a:r>
              <a:rPr b="0" i="0" lang="es" sz="1000" u="none" cap="none" strike="noStrike">
                <a:solidFill>
                  <a:srgbClr val="EE5D43"/>
                </a:solidFill>
                <a:highlight>
                  <a:srgbClr val="23262E"/>
                </a:highlight>
                <a:latin typeface="Consolas"/>
                <a:ea typeface="Consolas"/>
                <a:cs typeface="Consolas"/>
                <a:sym typeface="Consolas"/>
              </a:rPr>
              <a:t>=</a:t>
            </a:r>
            <a:r>
              <a:rPr b="0" i="0" lang="es" sz="1000" u="none" cap="none" strike="noStrike">
                <a:solidFill>
                  <a:srgbClr val="D5CED9"/>
                </a:solidFill>
                <a:highlight>
                  <a:srgbClr val="23262E"/>
                </a:highlight>
                <a:latin typeface="Consolas"/>
                <a:ea typeface="Consolas"/>
                <a:cs typeface="Consolas"/>
                <a:sym typeface="Consolas"/>
              </a:rPr>
              <a:t> nombre</a:t>
            </a:r>
            <a:endParaRPr b="0" i="0" sz="10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000" u="none" cap="none" strike="noStrike">
                <a:solidFill>
                  <a:srgbClr val="D5CED9"/>
                </a:solidFill>
                <a:highlight>
                  <a:srgbClr val="23262E"/>
                </a:highlight>
                <a:latin typeface="Consolas"/>
                <a:ea typeface="Consolas"/>
                <a:cs typeface="Consolas"/>
                <a:sym typeface="Consolas"/>
              </a:rPr>
              <a:t>       </a:t>
            </a:r>
            <a:r>
              <a:rPr b="0" i="0" lang="es" sz="1000" u="none" cap="none" strike="noStrike">
                <a:solidFill>
                  <a:srgbClr val="FF00AA"/>
                </a:solidFill>
                <a:highlight>
                  <a:srgbClr val="23262E"/>
                </a:highlight>
                <a:latin typeface="Consolas"/>
                <a:ea typeface="Consolas"/>
                <a:cs typeface="Consolas"/>
                <a:sym typeface="Consolas"/>
              </a:rPr>
              <a:t>self</a:t>
            </a:r>
            <a:r>
              <a:rPr b="0" i="0" lang="es" sz="1000" u="none" cap="none" strike="noStrike">
                <a:solidFill>
                  <a:srgbClr val="D5CED9"/>
                </a:solidFill>
                <a:highlight>
                  <a:srgbClr val="23262E"/>
                </a:highlight>
                <a:latin typeface="Consolas"/>
                <a:ea typeface="Consolas"/>
                <a:cs typeface="Consolas"/>
                <a:sym typeface="Consolas"/>
              </a:rPr>
              <a:t>.profesor </a:t>
            </a:r>
            <a:r>
              <a:rPr b="0" i="0" lang="es" sz="1000" u="none" cap="none" strike="noStrike">
                <a:solidFill>
                  <a:srgbClr val="EE5D43"/>
                </a:solidFill>
                <a:highlight>
                  <a:srgbClr val="23262E"/>
                </a:highlight>
                <a:latin typeface="Consolas"/>
                <a:ea typeface="Consolas"/>
                <a:cs typeface="Consolas"/>
                <a:sym typeface="Consolas"/>
              </a:rPr>
              <a:t>=</a:t>
            </a:r>
            <a:r>
              <a:rPr b="0" i="0" lang="es" sz="1000" u="none" cap="none" strike="noStrike">
                <a:solidFill>
                  <a:srgbClr val="D5CED9"/>
                </a:solidFill>
                <a:highlight>
                  <a:srgbClr val="23262E"/>
                </a:highlight>
                <a:latin typeface="Consolas"/>
                <a:ea typeface="Consolas"/>
                <a:cs typeface="Consolas"/>
                <a:sym typeface="Consolas"/>
              </a:rPr>
              <a:t> profesor</a:t>
            </a:r>
            <a:endParaRPr b="0" i="0" sz="10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000" u="none" cap="none" strike="noStrike">
                <a:solidFill>
                  <a:srgbClr val="D5CED9"/>
                </a:solidFill>
                <a:highlight>
                  <a:srgbClr val="23262E"/>
                </a:highlight>
                <a:latin typeface="Consolas"/>
                <a:ea typeface="Consolas"/>
                <a:cs typeface="Consolas"/>
                <a:sym typeface="Consolas"/>
              </a:rPr>
              <a:t>       </a:t>
            </a:r>
            <a:r>
              <a:rPr b="0" i="0" lang="es" sz="1000" u="none" cap="none" strike="noStrike">
                <a:solidFill>
                  <a:srgbClr val="5F6167"/>
                </a:solidFill>
                <a:highlight>
                  <a:srgbClr val="23262E"/>
                </a:highlight>
                <a:latin typeface="Consolas"/>
                <a:ea typeface="Consolas"/>
                <a:cs typeface="Consolas"/>
                <a:sym typeface="Consolas"/>
              </a:rPr>
              <a:t>#Fecha no puede ser anterior a 2006</a:t>
            </a:r>
            <a:endParaRPr b="0" i="0" sz="1000" u="none" cap="none" strike="noStrike">
              <a:solidFill>
                <a:srgbClr val="5F6167"/>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000" u="none" cap="none" strike="noStrike">
                <a:solidFill>
                  <a:srgbClr val="D5CED9"/>
                </a:solidFill>
                <a:highlight>
                  <a:srgbClr val="23262E"/>
                </a:highlight>
                <a:latin typeface="Consolas"/>
                <a:ea typeface="Consolas"/>
                <a:cs typeface="Consolas"/>
                <a:sym typeface="Consolas"/>
              </a:rPr>
              <a:t>       </a:t>
            </a:r>
            <a:r>
              <a:rPr b="0" i="0" lang="es" sz="1000" u="none" cap="none" strike="noStrike">
                <a:solidFill>
                  <a:srgbClr val="FF00AA"/>
                </a:solidFill>
                <a:highlight>
                  <a:srgbClr val="23262E"/>
                </a:highlight>
                <a:latin typeface="Consolas"/>
                <a:ea typeface="Consolas"/>
                <a:cs typeface="Consolas"/>
                <a:sym typeface="Consolas"/>
              </a:rPr>
              <a:t>self</a:t>
            </a:r>
            <a:r>
              <a:rPr b="0" i="0" lang="es" sz="1000" u="none" cap="none" strike="noStrike">
                <a:solidFill>
                  <a:srgbClr val="D5CED9"/>
                </a:solidFill>
                <a:highlight>
                  <a:srgbClr val="23262E"/>
                </a:highlight>
                <a:latin typeface="Consolas"/>
                <a:ea typeface="Consolas"/>
                <a:cs typeface="Consolas"/>
                <a:sym typeface="Consolas"/>
              </a:rPr>
              <a:t>.fecha_inicio </a:t>
            </a:r>
            <a:r>
              <a:rPr b="0" i="0" lang="es" sz="1000" u="none" cap="none" strike="noStrike">
                <a:solidFill>
                  <a:srgbClr val="EE5D43"/>
                </a:solidFill>
                <a:highlight>
                  <a:srgbClr val="23262E"/>
                </a:highlight>
                <a:latin typeface="Consolas"/>
                <a:ea typeface="Consolas"/>
                <a:cs typeface="Consolas"/>
                <a:sym typeface="Consolas"/>
              </a:rPr>
              <a:t>=</a:t>
            </a:r>
            <a:r>
              <a:rPr b="0" i="0" lang="es" sz="1000" u="none" cap="none" strike="noStrike">
                <a:solidFill>
                  <a:srgbClr val="D5CED9"/>
                </a:solidFill>
                <a:highlight>
                  <a:srgbClr val="23262E"/>
                </a:highlight>
                <a:latin typeface="Consolas"/>
                <a:ea typeface="Consolas"/>
                <a:cs typeface="Consolas"/>
                <a:sym typeface="Consolas"/>
              </a:rPr>
              <a:t> fecha</a:t>
            </a:r>
            <a:endParaRPr b="0" i="0" sz="10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t/>
            </a:r>
            <a:endParaRPr b="0" i="0" sz="10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000" u="none" cap="none" strike="noStrike">
                <a:solidFill>
                  <a:srgbClr val="D5CED9"/>
                </a:solidFill>
                <a:highlight>
                  <a:srgbClr val="23262E"/>
                </a:highlight>
                <a:latin typeface="Consolas"/>
                <a:ea typeface="Consolas"/>
                <a:cs typeface="Consolas"/>
                <a:sym typeface="Consolas"/>
              </a:rPr>
              <a:t>   </a:t>
            </a:r>
            <a:r>
              <a:rPr b="0" i="0" lang="es" sz="1000" u="none" cap="none" strike="noStrike">
                <a:solidFill>
                  <a:srgbClr val="FFE66D"/>
                </a:solidFill>
                <a:highlight>
                  <a:srgbClr val="23262E"/>
                </a:highlight>
                <a:latin typeface="Consolas"/>
                <a:ea typeface="Consolas"/>
                <a:cs typeface="Consolas"/>
                <a:sym typeface="Consolas"/>
              </a:rPr>
              <a:t>@</a:t>
            </a:r>
            <a:r>
              <a:rPr b="0" i="0" lang="es" sz="1000" u="none" cap="none" strike="noStrike">
                <a:solidFill>
                  <a:srgbClr val="D5CED9"/>
                </a:solidFill>
                <a:highlight>
                  <a:srgbClr val="23262E"/>
                </a:highlight>
                <a:latin typeface="Consolas"/>
                <a:ea typeface="Consolas"/>
                <a:cs typeface="Consolas"/>
                <a:sym typeface="Consolas"/>
              </a:rPr>
              <a:t>property</a:t>
            </a:r>
            <a:endParaRPr b="0" i="0" sz="10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000" u="none" cap="none" strike="noStrike">
                <a:solidFill>
                  <a:srgbClr val="D5CED9"/>
                </a:solidFill>
                <a:highlight>
                  <a:srgbClr val="23262E"/>
                </a:highlight>
                <a:latin typeface="Consolas"/>
                <a:ea typeface="Consolas"/>
                <a:cs typeface="Consolas"/>
                <a:sym typeface="Consolas"/>
              </a:rPr>
              <a:t>   </a:t>
            </a:r>
            <a:r>
              <a:rPr b="0" i="0" lang="es" sz="1000" u="none" cap="none" strike="noStrike">
                <a:solidFill>
                  <a:srgbClr val="C74DED"/>
                </a:solidFill>
                <a:highlight>
                  <a:srgbClr val="23262E"/>
                </a:highlight>
                <a:latin typeface="Consolas"/>
                <a:ea typeface="Consolas"/>
                <a:cs typeface="Consolas"/>
                <a:sym typeface="Consolas"/>
              </a:rPr>
              <a:t>def</a:t>
            </a:r>
            <a:r>
              <a:rPr b="0" i="0" lang="es" sz="1000" u="none" cap="none" strike="noStrike">
                <a:solidFill>
                  <a:srgbClr val="D5CED9"/>
                </a:solidFill>
                <a:highlight>
                  <a:srgbClr val="23262E"/>
                </a:highlight>
                <a:latin typeface="Consolas"/>
                <a:ea typeface="Consolas"/>
                <a:cs typeface="Consolas"/>
                <a:sym typeface="Consolas"/>
              </a:rPr>
              <a:t> </a:t>
            </a:r>
            <a:r>
              <a:rPr b="0" i="0" lang="es" sz="1000" u="none" cap="none" strike="noStrike">
                <a:solidFill>
                  <a:srgbClr val="FFE66D"/>
                </a:solidFill>
                <a:highlight>
                  <a:srgbClr val="23262E"/>
                </a:highlight>
                <a:latin typeface="Consolas"/>
                <a:ea typeface="Consolas"/>
                <a:cs typeface="Consolas"/>
                <a:sym typeface="Consolas"/>
              </a:rPr>
              <a:t>fecha_inicio</a:t>
            </a:r>
            <a:r>
              <a:rPr b="0" i="0" lang="es" sz="1000" u="none" cap="none" strike="noStrike">
                <a:solidFill>
                  <a:srgbClr val="D5CED9"/>
                </a:solidFill>
                <a:highlight>
                  <a:srgbClr val="23262E"/>
                </a:highlight>
                <a:latin typeface="Consolas"/>
                <a:ea typeface="Consolas"/>
                <a:cs typeface="Consolas"/>
                <a:sym typeface="Consolas"/>
              </a:rPr>
              <a:t>(</a:t>
            </a:r>
            <a:r>
              <a:rPr b="0" i="0" lang="es" sz="1000" u="none" cap="none" strike="noStrike">
                <a:solidFill>
                  <a:srgbClr val="00E8C6"/>
                </a:solidFill>
                <a:highlight>
                  <a:srgbClr val="23262E"/>
                </a:highlight>
                <a:latin typeface="Consolas"/>
                <a:ea typeface="Consolas"/>
                <a:cs typeface="Consolas"/>
                <a:sym typeface="Consolas"/>
              </a:rPr>
              <a:t>self</a:t>
            </a:r>
            <a:r>
              <a:rPr b="0" i="0" lang="es" sz="1000" u="none" cap="none" strike="noStrike">
                <a:solidFill>
                  <a:srgbClr val="D5CED9"/>
                </a:solidFill>
                <a:highlight>
                  <a:srgbClr val="23262E"/>
                </a:highlight>
                <a:latin typeface="Consolas"/>
                <a:ea typeface="Consolas"/>
                <a:cs typeface="Consolas"/>
                <a:sym typeface="Consolas"/>
              </a:rPr>
              <a:t>):</a:t>
            </a:r>
            <a:endParaRPr b="0" i="0" sz="10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000" u="none" cap="none" strike="noStrike">
                <a:solidFill>
                  <a:srgbClr val="D5CED9"/>
                </a:solidFill>
                <a:highlight>
                  <a:srgbClr val="23262E"/>
                </a:highlight>
                <a:latin typeface="Consolas"/>
                <a:ea typeface="Consolas"/>
                <a:cs typeface="Consolas"/>
                <a:sym typeface="Consolas"/>
              </a:rPr>
              <a:t>       </a:t>
            </a:r>
            <a:r>
              <a:rPr b="0" i="0" lang="es" sz="1000" u="none" cap="none" strike="noStrike">
                <a:solidFill>
                  <a:srgbClr val="5F6167"/>
                </a:solidFill>
                <a:highlight>
                  <a:srgbClr val="23262E"/>
                </a:highlight>
                <a:latin typeface="Consolas"/>
                <a:ea typeface="Consolas"/>
                <a:cs typeface="Consolas"/>
                <a:sym typeface="Consolas"/>
              </a:rPr>
              <a:t>#print("Estoy obteniendo la fecha de inicio")</a:t>
            </a:r>
            <a:endParaRPr b="0" i="0" sz="1000" u="none" cap="none" strike="noStrike">
              <a:solidFill>
                <a:srgbClr val="5F6167"/>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000" u="none" cap="none" strike="noStrike">
                <a:solidFill>
                  <a:srgbClr val="D5CED9"/>
                </a:solidFill>
                <a:highlight>
                  <a:srgbClr val="23262E"/>
                </a:highlight>
                <a:latin typeface="Consolas"/>
                <a:ea typeface="Consolas"/>
                <a:cs typeface="Consolas"/>
                <a:sym typeface="Consolas"/>
              </a:rPr>
              <a:t>       </a:t>
            </a:r>
            <a:r>
              <a:rPr b="0" i="0" lang="es" sz="1000" u="none" cap="none" strike="noStrike">
                <a:solidFill>
                  <a:srgbClr val="C74DED"/>
                </a:solidFill>
                <a:highlight>
                  <a:srgbClr val="23262E"/>
                </a:highlight>
                <a:latin typeface="Consolas"/>
                <a:ea typeface="Consolas"/>
                <a:cs typeface="Consolas"/>
                <a:sym typeface="Consolas"/>
              </a:rPr>
              <a:t>return</a:t>
            </a:r>
            <a:r>
              <a:rPr b="0" i="0" lang="es" sz="1000" u="none" cap="none" strike="noStrike">
                <a:solidFill>
                  <a:srgbClr val="D5CED9"/>
                </a:solidFill>
                <a:highlight>
                  <a:srgbClr val="23262E"/>
                </a:highlight>
                <a:latin typeface="Consolas"/>
                <a:ea typeface="Consolas"/>
                <a:cs typeface="Consolas"/>
                <a:sym typeface="Consolas"/>
              </a:rPr>
              <a:t> </a:t>
            </a:r>
            <a:r>
              <a:rPr b="0" i="0" lang="es" sz="1000" u="none" cap="none" strike="noStrike">
                <a:solidFill>
                  <a:srgbClr val="FF00AA"/>
                </a:solidFill>
                <a:highlight>
                  <a:srgbClr val="23262E"/>
                </a:highlight>
                <a:latin typeface="Consolas"/>
                <a:ea typeface="Consolas"/>
                <a:cs typeface="Consolas"/>
                <a:sym typeface="Consolas"/>
              </a:rPr>
              <a:t>self</a:t>
            </a:r>
            <a:r>
              <a:rPr b="0" i="0" lang="es" sz="1000" u="none" cap="none" strike="noStrike">
                <a:solidFill>
                  <a:srgbClr val="D5CED9"/>
                </a:solidFill>
                <a:highlight>
                  <a:srgbClr val="23262E"/>
                </a:highlight>
                <a:latin typeface="Consolas"/>
                <a:ea typeface="Consolas"/>
                <a:cs typeface="Consolas"/>
                <a:sym typeface="Consolas"/>
              </a:rPr>
              <a:t>._fecha_inicio</a:t>
            </a:r>
            <a:endParaRPr b="0" i="0" sz="10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t/>
            </a:r>
            <a:endParaRPr b="0" i="0" sz="10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000" u="none" cap="none" strike="noStrike">
                <a:solidFill>
                  <a:srgbClr val="D5CED9"/>
                </a:solidFill>
                <a:highlight>
                  <a:srgbClr val="23262E"/>
                </a:highlight>
                <a:latin typeface="Consolas"/>
                <a:ea typeface="Consolas"/>
                <a:cs typeface="Consolas"/>
                <a:sym typeface="Consolas"/>
              </a:rPr>
              <a:t>   </a:t>
            </a:r>
            <a:r>
              <a:rPr b="0" i="0" lang="es" sz="1000" u="none" cap="none" strike="noStrike">
                <a:solidFill>
                  <a:srgbClr val="FFE66D"/>
                </a:solidFill>
                <a:highlight>
                  <a:srgbClr val="23262E"/>
                </a:highlight>
                <a:latin typeface="Consolas"/>
                <a:ea typeface="Consolas"/>
                <a:cs typeface="Consolas"/>
                <a:sym typeface="Consolas"/>
              </a:rPr>
              <a:t>@fecha_inicio.setter</a:t>
            </a:r>
            <a:endParaRPr b="0" i="0" sz="1000" u="none" cap="none" strike="noStrike">
              <a:solidFill>
                <a:srgbClr val="FFE66D"/>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000" u="none" cap="none" strike="noStrike">
                <a:solidFill>
                  <a:srgbClr val="D5CED9"/>
                </a:solidFill>
                <a:highlight>
                  <a:srgbClr val="23262E"/>
                </a:highlight>
                <a:latin typeface="Consolas"/>
                <a:ea typeface="Consolas"/>
                <a:cs typeface="Consolas"/>
                <a:sym typeface="Consolas"/>
              </a:rPr>
              <a:t>   </a:t>
            </a:r>
            <a:r>
              <a:rPr b="0" i="0" lang="es" sz="1000" u="none" cap="none" strike="noStrike">
                <a:solidFill>
                  <a:srgbClr val="C74DED"/>
                </a:solidFill>
                <a:highlight>
                  <a:srgbClr val="23262E"/>
                </a:highlight>
                <a:latin typeface="Consolas"/>
                <a:ea typeface="Consolas"/>
                <a:cs typeface="Consolas"/>
                <a:sym typeface="Consolas"/>
              </a:rPr>
              <a:t>def</a:t>
            </a:r>
            <a:r>
              <a:rPr b="0" i="0" lang="es" sz="1000" u="none" cap="none" strike="noStrike">
                <a:solidFill>
                  <a:srgbClr val="D5CED9"/>
                </a:solidFill>
                <a:highlight>
                  <a:srgbClr val="23262E"/>
                </a:highlight>
                <a:latin typeface="Consolas"/>
                <a:ea typeface="Consolas"/>
                <a:cs typeface="Consolas"/>
                <a:sym typeface="Consolas"/>
              </a:rPr>
              <a:t> </a:t>
            </a:r>
            <a:r>
              <a:rPr b="0" i="0" lang="es" sz="1000" u="none" cap="none" strike="noStrike">
                <a:solidFill>
                  <a:srgbClr val="FFE66D"/>
                </a:solidFill>
                <a:highlight>
                  <a:srgbClr val="23262E"/>
                </a:highlight>
                <a:latin typeface="Consolas"/>
                <a:ea typeface="Consolas"/>
                <a:cs typeface="Consolas"/>
                <a:sym typeface="Consolas"/>
              </a:rPr>
              <a:t>fecha_inicio</a:t>
            </a:r>
            <a:r>
              <a:rPr b="0" i="0" lang="es" sz="1000" u="none" cap="none" strike="noStrike">
                <a:solidFill>
                  <a:srgbClr val="D5CED9"/>
                </a:solidFill>
                <a:highlight>
                  <a:srgbClr val="23262E"/>
                </a:highlight>
                <a:latin typeface="Consolas"/>
                <a:ea typeface="Consolas"/>
                <a:cs typeface="Consolas"/>
                <a:sym typeface="Consolas"/>
              </a:rPr>
              <a:t>(</a:t>
            </a:r>
            <a:r>
              <a:rPr b="0" i="0" lang="es" sz="1000" u="none" cap="none" strike="noStrike">
                <a:solidFill>
                  <a:srgbClr val="00E8C6"/>
                </a:solidFill>
                <a:highlight>
                  <a:srgbClr val="23262E"/>
                </a:highlight>
                <a:latin typeface="Consolas"/>
                <a:ea typeface="Consolas"/>
                <a:cs typeface="Consolas"/>
                <a:sym typeface="Consolas"/>
              </a:rPr>
              <a:t>self</a:t>
            </a:r>
            <a:r>
              <a:rPr b="0" i="0" lang="es" sz="1000" u="none" cap="none" strike="noStrike">
                <a:solidFill>
                  <a:srgbClr val="D5CED9"/>
                </a:solidFill>
                <a:highlight>
                  <a:srgbClr val="23262E"/>
                </a:highlight>
                <a:latin typeface="Consolas"/>
                <a:ea typeface="Consolas"/>
                <a:cs typeface="Consolas"/>
                <a:sym typeface="Consolas"/>
              </a:rPr>
              <a:t>, </a:t>
            </a:r>
            <a:r>
              <a:rPr b="0" i="0" lang="es" sz="1000" u="none" cap="none" strike="noStrike">
                <a:solidFill>
                  <a:srgbClr val="00E8C6"/>
                </a:solidFill>
                <a:highlight>
                  <a:srgbClr val="23262E"/>
                </a:highlight>
                <a:latin typeface="Consolas"/>
                <a:ea typeface="Consolas"/>
                <a:cs typeface="Consolas"/>
                <a:sym typeface="Consolas"/>
              </a:rPr>
              <a:t>fecha</a:t>
            </a:r>
            <a:r>
              <a:rPr b="0" i="0" lang="es" sz="1000" u="none" cap="none" strike="noStrike">
                <a:solidFill>
                  <a:srgbClr val="D5CED9"/>
                </a:solidFill>
                <a:highlight>
                  <a:srgbClr val="23262E"/>
                </a:highlight>
                <a:latin typeface="Consolas"/>
                <a:ea typeface="Consolas"/>
                <a:cs typeface="Consolas"/>
                <a:sym typeface="Consolas"/>
              </a:rPr>
              <a:t>):</a:t>
            </a:r>
            <a:endParaRPr b="0" i="0" sz="10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000" u="none" cap="none" strike="noStrike">
                <a:solidFill>
                  <a:srgbClr val="D5CED9"/>
                </a:solidFill>
                <a:highlight>
                  <a:srgbClr val="23262E"/>
                </a:highlight>
                <a:latin typeface="Consolas"/>
                <a:ea typeface="Consolas"/>
                <a:cs typeface="Consolas"/>
                <a:sym typeface="Consolas"/>
              </a:rPr>
              <a:t>       </a:t>
            </a:r>
            <a:r>
              <a:rPr b="0" i="0" lang="es" sz="1000" u="none" cap="none" strike="noStrike">
                <a:solidFill>
                  <a:srgbClr val="5F6167"/>
                </a:solidFill>
                <a:highlight>
                  <a:srgbClr val="23262E"/>
                </a:highlight>
                <a:latin typeface="Consolas"/>
                <a:ea typeface="Consolas"/>
                <a:cs typeface="Consolas"/>
                <a:sym typeface="Consolas"/>
              </a:rPr>
              <a:t># print("Estoy seteando la fecha de inicio")</a:t>
            </a:r>
            <a:endParaRPr b="0" i="0" sz="1000" u="none" cap="none" strike="noStrike">
              <a:solidFill>
                <a:srgbClr val="5F6167"/>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000" u="none" cap="none" strike="noStrike">
                <a:solidFill>
                  <a:srgbClr val="D5CED9"/>
                </a:solidFill>
                <a:highlight>
                  <a:srgbClr val="23262E"/>
                </a:highlight>
                <a:latin typeface="Consolas"/>
                <a:ea typeface="Consolas"/>
                <a:cs typeface="Consolas"/>
                <a:sym typeface="Consolas"/>
              </a:rPr>
              <a:t>       </a:t>
            </a:r>
            <a:r>
              <a:rPr b="0" i="0" lang="es" sz="1000" u="none" cap="none" strike="noStrike">
                <a:solidFill>
                  <a:srgbClr val="C74DED"/>
                </a:solidFill>
                <a:highlight>
                  <a:srgbClr val="23262E"/>
                </a:highlight>
                <a:latin typeface="Consolas"/>
                <a:ea typeface="Consolas"/>
                <a:cs typeface="Consolas"/>
                <a:sym typeface="Consolas"/>
              </a:rPr>
              <a:t>if</a:t>
            </a:r>
            <a:r>
              <a:rPr b="0" i="0" lang="es" sz="1000" u="none" cap="none" strike="noStrike">
                <a:solidFill>
                  <a:srgbClr val="D5CED9"/>
                </a:solidFill>
                <a:highlight>
                  <a:srgbClr val="23262E"/>
                </a:highlight>
                <a:latin typeface="Consolas"/>
                <a:ea typeface="Consolas"/>
                <a:cs typeface="Consolas"/>
                <a:sym typeface="Consolas"/>
              </a:rPr>
              <a:t> fecha </a:t>
            </a:r>
            <a:r>
              <a:rPr b="0" i="0" lang="es" sz="1000" u="none" cap="none" strike="noStrike">
                <a:solidFill>
                  <a:srgbClr val="EE5D43"/>
                </a:solidFill>
                <a:highlight>
                  <a:srgbClr val="23262E"/>
                </a:highlight>
                <a:latin typeface="Consolas"/>
                <a:ea typeface="Consolas"/>
                <a:cs typeface="Consolas"/>
                <a:sym typeface="Consolas"/>
              </a:rPr>
              <a:t>&lt;</a:t>
            </a:r>
            <a:r>
              <a:rPr b="0" i="0" lang="es" sz="1000" u="none" cap="none" strike="noStrike">
                <a:solidFill>
                  <a:srgbClr val="D5CED9"/>
                </a:solidFill>
                <a:highlight>
                  <a:srgbClr val="23262E"/>
                </a:highlight>
                <a:latin typeface="Consolas"/>
                <a:ea typeface="Consolas"/>
                <a:cs typeface="Consolas"/>
                <a:sym typeface="Consolas"/>
              </a:rPr>
              <a:t> </a:t>
            </a:r>
            <a:r>
              <a:rPr b="0" i="0" lang="es" sz="1000" u="none" cap="none" strike="noStrike">
                <a:solidFill>
                  <a:srgbClr val="F39C12"/>
                </a:solidFill>
                <a:highlight>
                  <a:srgbClr val="23262E"/>
                </a:highlight>
                <a:latin typeface="Consolas"/>
                <a:ea typeface="Consolas"/>
                <a:cs typeface="Consolas"/>
                <a:sym typeface="Consolas"/>
              </a:rPr>
              <a:t>2006</a:t>
            </a:r>
            <a:r>
              <a:rPr b="0" i="0" lang="es" sz="1000" u="none" cap="none" strike="noStrike">
                <a:solidFill>
                  <a:srgbClr val="D5CED9"/>
                </a:solidFill>
                <a:highlight>
                  <a:srgbClr val="23262E"/>
                </a:highlight>
                <a:latin typeface="Consolas"/>
                <a:ea typeface="Consolas"/>
                <a:cs typeface="Consolas"/>
                <a:sym typeface="Consolas"/>
              </a:rPr>
              <a:t>:</a:t>
            </a:r>
            <a:endParaRPr b="0" i="0" sz="10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000" u="none" cap="none" strike="noStrike">
                <a:solidFill>
                  <a:srgbClr val="D5CED9"/>
                </a:solidFill>
                <a:highlight>
                  <a:srgbClr val="23262E"/>
                </a:highlight>
                <a:latin typeface="Consolas"/>
                <a:ea typeface="Consolas"/>
                <a:cs typeface="Consolas"/>
                <a:sym typeface="Consolas"/>
              </a:rPr>
              <a:t>           </a:t>
            </a:r>
            <a:r>
              <a:rPr b="0" i="0" lang="es" sz="1000" u="none" cap="none" strike="noStrike">
                <a:solidFill>
                  <a:srgbClr val="FF00AA"/>
                </a:solidFill>
                <a:highlight>
                  <a:srgbClr val="23262E"/>
                </a:highlight>
                <a:latin typeface="Consolas"/>
                <a:ea typeface="Consolas"/>
                <a:cs typeface="Consolas"/>
                <a:sym typeface="Consolas"/>
              </a:rPr>
              <a:t>self</a:t>
            </a:r>
            <a:r>
              <a:rPr b="0" i="0" lang="es" sz="1000" u="none" cap="none" strike="noStrike">
                <a:solidFill>
                  <a:srgbClr val="D5CED9"/>
                </a:solidFill>
                <a:highlight>
                  <a:srgbClr val="23262E"/>
                </a:highlight>
                <a:latin typeface="Consolas"/>
                <a:ea typeface="Consolas"/>
                <a:cs typeface="Consolas"/>
                <a:sym typeface="Consolas"/>
              </a:rPr>
              <a:t>._fecha_inicio </a:t>
            </a:r>
            <a:r>
              <a:rPr b="0" i="0" lang="es" sz="1000" u="none" cap="none" strike="noStrike">
                <a:solidFill>
                  <a:srgbClr val="EE5D43"/>
                </a:solidFill>
                <a:highlight>
                  <a:srgbClr val="23262E"/>
                </a:highlight>
                <a:latin typeface="Consolas"/>
                <a:ea typeface="Consolas"/>
                <a:cs typeface="Consolas"/>
                <a:sym typeface="Consolas"/>
              </a:rPr>
              <a:t>=</a:t>
            </a:r>
            <a:r>
              <a:rPr b="0" i="0" lang="es" sz="1000" u="none" cap="none" strike="noStrike">
                <a:solidFill>
                  <a:srgbClr val="D5CED9"/>
                </a:solidFill>
                <a:highlight>
                  <a:srgbClr val="23262E"/>
                </a:highlight>
                <a:latin typeface="Consolas"/>
                <a:ea typeface="Consolas"/>
                <a:cs typeface="Consolas"/>
                <a:sym typeface="Consolas"/>
              </a:rPr>
              <a:t> </a:t>
            </a:r>
            <a:r>
              <a:rPr b="0" i="0" lang="es" sz="1000" u="none" cap="none" strike="noStrike">
                <a:solidFill>
                  <a:srgbClr val="F39C12"/>
                </a:solidFill>
                <a:highlight>
                  <a:srgbClr val="23262E"/>
                </a:highlight>
                <a:latin typeface="Consolas"/>
                <a:ea typeface="Consolas"/>
                <a:cs typeface="Consolas"/>
                <a:sym typeface="Consolas"/>
              </a:rPr>
              <a:t>2006</a:t>
            </a:r>
            <a:endParaRPr b="0" i="0" sz="1000" u="none" cap="none" strike="noStrike">
              <a:solidFill>
                <a:srgbClr val="F39C12"/>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000" u="none" cap="none" strike="noStrike">
                <a:solidFill>
                  <a:srgbClr val="D5CED9"/>
                </a:solidFill>
                <a:highlight>
                  <a:srgbClr val="23262E"/>
                </a:highlight>
                <a:latin typeface="Consolas"/>
                <a:ea typeface="Consolas"/>
                <a:cs typeface="Consolas"/>
                <a:sym typeface="Consolas"/>
              </a:rPr>
              <a:t>       </a:t>
            </a:r>
            <a:r>
              <a:rPr b="0" i="0" lang="es" sz="1000" u="none" cap="none" strike="noStrike">
                <a:solidFill>
                  <a:srgbClr val="C74DED"/>
                </a:solidFill>
                <a:highlight>
                  <a:srgbClr val="23262E"/>
                </a:highlight>
                <a:latin typeface="Consolas"/>
                <a:ea typeface="Consolas"/>
                <a:cs typeface="Consolas"/>
                <a:sym typeface="Consolas"/>
              </a:rPr>
              <a:t>else</a:t>
            </a:r>
            <a:r>
              <a:rPr b="0" i="0" lang="es" sz="1000" u="none" cap="none" strike="noStrike">
                <a:solidFill>
                  <a:srgbClr val="D5CED9"/>
                </a:solidFill>
                <a:highlight>
                  <a:srgbClr val="23262E"/>
                </a:highlight>
                <a:latin typeface="Consolas"/>
                <a:ea typeface="Consolas"/>
                <a:cs typeface="Consolas"/>
                <a:sym typeface="Consolas"/>
              </a:rPr>
              <a:t>:</a:t>
            </a:r>
            <a:endParaRPr b="0" i="0" sz="10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000" u="none" cap="none" strike="noStrike">
                <a:solidFill>
                  <a:srgbClr val="D5CED9"/>
                </a:solidFill>
                <a:highlight>
                  <a:srgbClr val="23262E"/>
                </a:highlight>
                <a:latin typeface="Consolas"/>
                <a:ea typeface="Consolas"/>
                <a:cs typeface="Consolas"/>
                <a:sym typeface="Consolas"/>
              </a:rPr>
              <a:t>           </a:t>
            </a:r>
            <a:r>
              <a:rPr b="0" i="0" lang="es" sz="1000" u="none" cap="none" strike="noStrike">
                <a:solidFill>
                  <a:srgbClr val="FF00AA"/>
                </a:solidFill>
                <a:highlight>
                  <a:srgbClr val="23262E"/>
                </a:highlight>
                <a:latin typeface="Consolas"/>
                <a:ea typeface="Consolas"/>
                <a:cs typeface="Consolas"/>
                <a:sym typeface="Consolas"/>
              </a:rPr>
              <a:t>self</a:t>
            </a:r>
            <a:r>
              <a:rPr b="0" i="0" lang="es" sz="1000" u="none" cap="none" strike="noStrike">
                <a:solidFill>
                  <a:srgbClr val="D5CED9"/>
                </a:solidFill>
                <a:highlight>
                  <a:srgbClr val="23262E"/>
                </a:highlight>
                <a:latin typeface="Consolas"/>
                <a:ea typeface="Consolas"/>
                <a:cs typeface="Consolas"/>
                <a:sym typeface="Consolas"/>
              </a:rPr>
              <a:t>._fecha_inicio </a:t>
            </a:r>
            <a:r>
              <a:rPr b="0" i="0" lang="es" sz="1000" u="none" cap="none" strike="noStrike">
                <a:solidFill>
                  <a:srgbClr val="EE5D43"/>
                </a:solidFill>
                <a:highlight>
                  <a:srgbClr val="23262E"/>
                </a:highlight>
                <a:latin typeface="Consolas"/>
                <a:ea typeface="Consolas"/>
                <a:cs typeface="Consolas"/>
                <a:sym typeface="Consolas"/>
              </a:rPr>
              <a:t>=</a:t>
            </a:r>
            <a:r>
              <a:rPr b="0" i="0" lang="es" sz="1000" u="none" cap="none" strike="noStrike">
                <a:solidFill>
                  <a:srgbClr val="D5CED9"/>
                </a:solidFill>
                <a:highlight>
                  <a:srgbClr val="23262E"/>
                </a:highlight>
                <a:latin typeface="Consolas"/>
                <a:ea typeface="Consolas"/>
                <a:cs typeface="Consolas"/>
                <a:sym typeface="Consolas"/>
              </a:rPr>
              <a:t> fecha</a:t>
            </a:r>
            <a:endParaRPr b="0" i="0" sz="10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35714"/>
              </a:lnSpc>
              <a:spcBef>
                <a:spcPts val="0"/>
              </a:spcBef>
              <a:spcAft>
                <a:spcPts val="0"/>
              </a:spcAft>
              <a:buClr>
                <a:schemeClr val="dk1"/>
              </a:buClr>
              <a:buSzPts val="1100"/>
              <a:buFont typeface="Arial"/>
              <a:buNone/>
            </a:pPr>
            <a:r>
              <a:t/>
            </a:r>
            <a:endParaRPr b="0" i="0" sz="1100" u="none" cap="none" strike="noStrike">
              <a:solidFill>
                <a:srgbClr val="C74DED"/>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t/>
            </a:r>
            <a:endParaRPr b="0" i="0" sz="1200" u="none" cap="none" strike="noStrike">
              <a:solidFill>
                <a:srgbClr val="C74DED"/>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t/>
            </a:r>
            <a:endParaRPr b="0" i="0" sz="1200" u="none" cap="none" strike="noStrike">
              <a:solidFill>
                <a:srgbClr val="5F6167"/>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t/>
            </a:r>
            <a:endParaRPr b="0" i="0" sz="1100" u="none" cap="none" strike="noStrike">
              <a:solidFill>
                <a:srgbClr val="5F6167"/>
              </a:solidFill>
              <a:highlight>
                <a:srgbClr val="23262E"/>
              </a:highlight>
              <a:latin typeface="Consolas"/>
              <a:ea typeface="Consolas"/>
              <a:cs typeface="Consolas"/>
              <a:sym typeface="Consolas"/>
            </a:endParaRPr>
          </a:p>
        </p:txBody>
      </p:sp>
      <p:sp>
        <p:nvSpPr>
          <p:cNvPr id="510" name="Google Shape;510;p33"/>
          <p:cNvSpPr/>
          <p:nvPr/>
        </p:nvSpPr>
        <p:spPr>
          <a:xfrm>
            <a:off x="432150" y="1304875"/>
            <a:ext cx="4046100" cy="228900"/>
          </a:xfrm>
          <a:prstGeom prst="rect">
            <a:avLst/>
          </a:prstGeom>
          <a:solidFill>
            <a:srgbClr val="FFE66D"/>
          </a:solidFill>
          <a:ln cap="flat" cmpd="sng" w="9525">
            <a:solidFill>
              <a:schemeClr val="dk2"/>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Clr>
                <a:schemeClr val="dk1"/>
              </a:buClr>
              <a:buSzPts val="1100"/>
              <a:buFont typeface="Arial"/>
              <a:buNone/>
            </a:pPr>
            <a:r>
              <a:rPr b="0" i="0" lang="es" sz="1400" u="none" cap="none" strike="noStrike">
                <a:solidFill>
                  <a:schemeClr val="dk2"/>
                </a:solidFill>
                <a:latin typeface="Montserrat"/>
                <a:ea typeface="Montserrat"/>
                <a:cs typeface="Montserrat"/>
                <a:sym typeface="Montserrat"/>
              </a:rPr>
              <a:t>Clase Materia</a:t>
            </a:r>
            <a:endParaRPr b="0" i="0" sz="1400" u="none" cap="none" strike="noStrike">
              <a:solidFill>
                <a:schemeClr val="dk2"/>
              </a:solidFill>
              <a:latin typeface="Montserrat"/>
              <a:ea typeface="Montserrat"/>
              <a:cs typeface="Montserrat"/>
              <a:sym typeface="Montserrat"/>
            </a:endParaRPr>
          </a:p>
        </p:txBody>
      </p:sp>
      <p:sp>
        <p:nvSpPr>
          <p:cNvPr id="511" name="Google Shape;511;p33"/>
          <p:cNvSpPr/>
          <p:nvPr/>
        </p:nvSpPr>
        <p:spPr>
          <a:xfrm>
            <a:off x="4666050" y="1533775"/>
            <a:ext cx="4046100" cy="2994600"/>
          </a:xfrm>
          <a:prstGeom prst="rect">
            <a:avLst/>
          </a:prstGeom>
          <a:solidFill>
            <a:srgbClr val="23262E"/>
          </a:solid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chemeClr val="dk1"/>
              </a:buClr>
              <a:buSzPts val="1100"/>
              <a:buFont typeface="Arial"/>
              <a:buNone/>
            </a:pPr>
            <a:r>
              <a:rPr b="0" i="0" lang="es" sz="1000" u="none" cap="none" strike="noStrike">
                <a:solidFill>
                  <a:srgbClr val="C74DED"/>
                </a:solidFill>
                <a:highlight>
                  <a:srgbClr val="23262E"/>
                </a:highlight>
                <a:latin typeface="Consolas"/>
                <a:ea typeface="Consolas"/>
                <a:cs typeface="Consolas"/>
                <a:sym typeface="Consolas"/>
              </a:rPr>
              <a:t>class</a:t>
            </a:r>
            <a:r>
              <a:rPr b="0" i="0" lang="es" sz="1000" u="none" cap="none" strike="noStrike">
                <a:solidFill>
                  <a:srgbClr val="D5CED9"/>
                </a:solidFill>
                <a:highlight>
                  <a:srgbClr val="23262E"/>
                </a:highlight>
                <a:latin typeface="Consolas"/>
                <a:ea typeface="Consolas"/>
                <a:cs typeface="Consolas"/>
                <a:sym typeface="Consolas"/>
              </a:rPr>
              <a:t> </a:t>
            </a:r>
            <a:r>
              <a:rPr b="0" i="0" lang="es" sz="1000" u="none" cap="none" strike="noStrike">
                <a:solidFill>
                  <a:srgbClr val="FFE66D"/>
                </a:solidFill>
                <a:highlight>
                  <a:srgbClr val="23262E"/>
                </a:highlight>
                <a:latin typeface="Consolas"/>
                <a:ea typeface="Consolas"/>
                <a:cs typeface="Consolas"/>
                <a:sym typeface="Consolas"/>
              </a:rPr>
              <a:t>Carrera</a:t>
            </a:r>
            <a:r>
              <a:rPr b="0" i="0" lang="es" sz="1000" u="none" cap="none" strike="noStrike">
                <a:solidFill>
                  <a:srgbClr val="D5CED9"/>
                </a:solidFill>
                <a:highlight>
                  <a:srgbClr val="23262E"/>
                </a:highlight>
                <a:latin typeface="Consolas"/>
                <a:ea typeface="Consolas"/>
                <a:cs typeface="Consolas"/>
                <a:sym typeface="Consolas"/>
              </a:rPr>
              <a:t>:</a:t>
            </a:r>
            <a:endParaRPr b="0" i="0" sz="10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000" u="none" cap="none" strike="noStrike">
                <a:solidFill>
                  <a:srgbClr val="D5CED9"/>
                </a:solidFill>
                <a:highlight>
                  <a:srgbClr val="23262E"/>
                </a:highlight>
                <a:latin typeface="Consolas"/>
                <a:ea typeface="Consolas"/>
                <a:cs typeface="Consolas"/>
                <a:sym typeface="Consolas"/>
              </a:rPr>
              <a:t>   </a:t>
            </a:r>
            <a:r>
              <a:rPr b="0" i="0" lang="es" sz="1000" u="none" cap="none" strike="noStrike">
                <a:solidFill>
                  <a:srgbClr val="C74DED"/>
                </a:solidFill>
                <a:highlight>
                  <a:srgbClr val="23262E"/>
                </a:highlight>
                <a:latin typeface="Consolas"/>
                <a:ea typeface="Consolas"/>
                <a:cs typeface="Consolas"/>
                <a:sym typeface="Consolas"/>
              </a:rPr>
              <a:t>def</a:t>
            </a:r>
            <a:r>
              <a:rPr b="0" i="0" lang="es" sz="1000" u="none" cap="none" strike="noStrike">
                <a:solidFill>
                  <a:srgbClr val="D5CED9"/>
                </a:solidFill>
                <a:highlight>
                  <a:srgbClr val="23262E"/>
                </a:highlight>
                <a:latin typeface="Consolas"/>
                <a:ea typeface="Consolas"/>
                <a:cs typeface="Consolas"/>
                <a:sym typeface="Consolas"/>
              </a:rPr>
              <a:t> </a:t>
            </a:r>
            <a:r>
              <a:rPr b="0" i="0" lang="es" sz="1000" u="none" cap="none" strike="noStrike">
                <a:solidFill>
                  <a:srgbClr val="EE5D43"/>
                </a:solidFill>
                <a:highlight>
                  <a:srgbClr val="23262E"/>
                </a:highlight>
                <a:latin typeface="Consolas"/>
                <a:ea typeface="Consolas"/>
                <a:cs typeface="Consolas"/>
                <a:sym typeface="Consolas"/>
              </a:rPr>
              <a:t>__init__</a:t>
            </a:r>
            <a:r>
              <a:rPr b="0" i="0" lang="es" sz="1000" u="none" cap="none" strike="noStrike">
                <a:solidFill>
                  <a:srgbClr val="D5CED9"/>
                </a:solidFill>
                <a:highlight>
                  <a:srgbClr val="23262E"/>
                </a:highlight>
                <a:latin typeface="Consolas"/>
                <a:ea typeface="Consolas"/>
                <a:cs typeface="Consolas"/>
                <a:sym typeface="Consolas"/>
              </a:rPr>
              <a:t>(</a:t>
            </a:r>
            <a:r>
              <a:rPr b="0" i="0" lang="es" sz="1000" u="none" cap="none" strike="noStrike">
                <a:solidFill>
                  <a:srgbClr val="00E8C6"/>
                </a:solidFill>
                <a:highlight>
                  <a:srgbClr val="23262E"/>
                </a:highlight>
                <a:latin typeface="Consolas"/>
                <a:ea typeface="Consolas"/>
                <a:cs typeface="Consolas"/>
                <a:sym typeface="Consolas"/>
              </a:rPr>
              <a:t>self</a:t>
            </a:r>
            <a:r>
              <a:rPr b="0" i="0" lang="es" sz="1000" u="none" cap="none" strike="noStrike">
                <a:solidFill>
                  <a:srgbClr val="D5CED9"/>
                </a:solidFill>
                <a:highlight>
                  <a:srgbClr val="23262E"/>
                </a:highlight>
                <a:latin typeface="Consolas"/>
                <a:ea typeface="Consolas"/>
                <a:cs typeface="Consolas"/>
                <a:sym typeface="Consolas"/>
              </a:rPr>
              <a:t>, </a:t>
            </a:r>
            <a:r>
              <a:rPr b="0" i="0" lang="es" sz="1000" u="none" cap="none" strike="noStrike">
                <a:solidFill>
                  <a:srgbClr val="00E8C6"/>
                </a:solidFill>
                <a:highlight>
                  <a:srgbClr val="23262E"/>
                </a:highlight>
                <a:latin typeface="Consolas"/>
                <a:ea typeface="Consolas"/>
                <a:cs typeface="Consolas"/>
                <a:sym typeface="Consolas"/>
              </a:rPr>
              <a:t>nombre</a:t>
            </a:r>
            <a:r>
              <a:rPr b="0" i="0" lang="es" sz="1000" u="none" cap="none" strike="noStrike">
                <a:solidFill>
                  <a:srgbClr val="D5CED9"/>
                </a:solidFill>
                <a:highlight>
                  <a:srgbClr val="23262E"/>
                </a:highlight>
                <a:latin typeface="Consolas"/>
                <a:ea typeface="Consolas"/>
                <a:cs typeface="Consolas"/>
                <a:sym typeface="Consolas"/>
              </a:rPr>
              <a:t>):</a:t>
            </a:r>
            <a:endParaRPr b="0" i="0" sz="10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000" u="none" cap="none" strike="noStrike">
                <a:solidFill>
                  <a:srgbClr val="D5CED9"/>
                </a:solidFill>
                <a:highlight>
                  <a:srgbClr val="23262E"/>
                </a:highlight>
                <a:latin typeface="Consolas"/>
                <a:ea typeface="Consolas"/>
                <a:cs typeface="Consolas"/>
                <a:sym typeface="Consolas"/>
              </a:rPr>
              <a:t>       </a:t>
            </a:r>
            <a:r>
              <a:rPr b="0" i="0" lang="es" sz="1000" u="none" cap="none" strike="noStrike">
                <a:solidFill>
                  <a:srgbClr val="FF00AA"/>
                </a:solidFill>
                <a:highlight>
                  <a:srgbClr val="23262E"/>
                </a:highlight>
                <a:latin typeface="Consolas"/>
                <a:ea typeface="Consolas"/>
                <a:cs typeface="Consolas"/>
                <a:sym typeface="Consolas"/>
              </a:rPr>
              <a:t>self</a:t>
            </a:r>
            <a:r>
              <a:rPr b="0" i="0" lang="es" sz="1000" u="none" cap="none" strike="noStrike">
                <a:solidFill>
                  <a:srgbClr val="D5CED9"/>
                </a:solidFill>
                <a:highlight>
                  <a:srgbClr val="23262E"/>
                </a:highlight>
                <a:latin typeface="Consolas"/>
                <a:ea typeface="Consolas"/>
                <a:cs typeface="Consolas"/>
                <a:sym typeface="Consolas"/>
              </a:rPr>
              <a:t>.nombre </a:t>
            </a:r>
            <a:r>
              <a:rPr b="0" i="0" lang="es" sz="1000" u="none" cap="none" strike="noStrike">
                <a:solidFill>
                  <a:srgbClr val="EE5D43"/>
                </a:solidFill>
                <a:highlight>
                  <a:srgbClr val="23262E"/>
                </a:highlight>
                <a:latin typeface="Consolas"/>
                <a:ea typeface="Consolas"/>
                <a:cs typeface="Consolas"/>
                <a:sym typeface="Consolas"/>
              </a:rPr>
              <a:t>=</a:t>
            </a:r>
            <a:r>
              <a:rPr b="0" i="0" lang="es" sz="1000" u="none" cap="none" strike="noStrike">
                <a:solidFill>
                  <a:srgbClr val="D5CED9"/>
                </a:solidFill>
                <a:highlight>
                  <a:srgbClr val="23262E"/>
                </a:highlight>
                <a:latin typeface="Consolas"/>
                <a:ea typeface="Consolas"/>
                <a:cs typeface="Consolas"/>
                <a:sym typeface="Consolas"/>
              </a:rPr>
              <a:t> nombre</a:t>
            </a:r>
            <a:endParaRPr b="0" i="0" sz="1000" u="none" cap="none" strike="noStrike">
              <a:solidFill>
                <a:srgbClr val="D5CED9"/>
              </a:solidFill>
              <a:highlight>
                <a:srgbClr val="23262E"/>
              </a:highlight>
              <a:latin typeface="Consolas"/>
              <a:ea typeface="Consolas"/>
              <a:cs typeface="Consolas"/>
              <a:sym typeface="Consolas"/>
            </a:endParaRPr>
          </a:p>
          <a:p>
            <a:pPr indent="457200" lvl="0" marL="0" marR="0" rtl="0" algn="l">
              <a:lnSpc>
                <a:spcPct val="100000"/>
              </a:lnSpc>
              <a:spcBef>
                <a:spcPts val="0"/>
              </a:spcBef>
              <a:spcAft>
                <a:spcPts val="0"/>
              </a:spcAft>
              <a:buClr>
                <a:schemeClr val="dk1"/>
              </a:buClr>
              <a:buSzPts val="1100"/>
              <a:buFont typeface="Arial"/>
              <a:buNone/>
            </a:pPr>
            <a:r>
              <a:t/>
            </a:r>
            <a:endParaRPr b="0" i="0" sz="1000" u="none" cap="none" strike="noStrike">
              <a:solidFill>
                <a:srgbClr val="5F6167"/>
              </a:solidFill>
              <a:highlight>
                <a:srgbClr val="23262E"/>
              </a:highlight>
              <a:latin typeface="Consolas"/>
              <a:ea typeface="Consolas"/>
              <a:cs typeface="Consolas"/>
              <a:sym typeface="Consolas"/>
            </a:endParaRPr>
          </a:p>
          <a:p>
            <a:pPr indent="457200" lvl="0" marL="0" marR="0" rtl="0" algn="l">
              <a:lnSpc>
                <a:spcPct val="100000"/>
              </a:lnSpc>
              <a:spcBef>
                <a:spcPts val="0"/>
              </a:spcBef>
              <a:spcAft>
                <a:spcPts val="0"/>
              </a:spcAft>
              <a:buClr>
                <a:schemeClr val="dk1"/>
              </a:buClr>
              <a:buSzPts val="1100"/>
              <a:buFont typeface="Arial"/>
              <a:buNone/>
            </a:pPr>
            <a:r>
              <a:rPr b="0" i="0" lang="es" sz="1000" u="none" cap="none" strike="noStrike">
                <a:solidFill>
                  <a:srgbClr val="5F6167"/>
                </a:solidFill>
                <a:highlight>
                  <a:srgbClr val="23262E"/>
                </a:highlight>
                <a:latin typeface="Consolas"/>
                <a:ea typeface="Consolas"/>
                <a:cs typeface="Consolas"/>
                <a:sym typeface="Consolas"/>
              </a:rPr>
              <a:t>#Contendrá tuplas (código, materia)</a:t>
            </a:r>
            <a:endParaRPr b="0" i="0" sz="10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000" u="none" cap="none" strike="noStrike">
                <a:solidFill>
                  <a:srgbClr val="D5CED9"/>
                </a:solidFill>
                <a:highlight>
                  <a:srgbClr val="23262E"/>
                </a:highlight>
                <a:latin typeface="Consolas"/>
                <a:ea typeface="Consolas"/>
                <a:cs typeface="Consolas"/>
                <a:sym typeface="Consolas"/>
              </a:rPr>
              <a:t>       </a:t>
            </a:r>
            <a:r>
              <a:rPr b="0" i="0" lang="es" sz="1000" u="none" cap="none" strike="noStrike">
                <a:solidFill>
                  <a:srgbClr val="FF00AA"/>
                </a:solidFill>
                <a:highlight>
                  <a:srgbClr val="23262E"/>
                </a:highlight>
                <a:latin typeface="Consolas"/>
                <a:ea typeface="Consolas"/>
                <a:cs typeface="Consolas"/>
                <a:sym typeface="Consolas"/>
              </a:rPr>
              <a:t>self</a:t>
            </a:r>
            <a:r>
              <a:rPr b="0" i="0" lang="es" sz="1000" u="none" cap="none" strike="noStrike">
                <a:solidFill>
                  <a:srgbClr val="D5CED9"/>
                </a:solidFill>
                <a:highlight>
                  <a:srgbClr val="23262E"/>
                </a:highlight>
                <a:latin typeface="Consolas"/>
                <a:ea typeface="Consolas"/>
                <a:cs typeface="Consolas"/>
                <a:sym typeface="Consolas"/>
              </a:rPr>
              <a:t>.materias </a:t>
            </a:r>
            <a:r>
              <a:rPr b="0" i="0" lang="es" sz="1000" u="none" cap="none" strike="noStrike">
                <a:solidFill>
                  <a:srgbClr val="EE5D43"/>
                </a:solidFill>
                <a:highlight>
                  <a:srgbClr val="23262E"/>
                </a:highlight>
                <a:latin typeface="Consolas"/>
                <a:ea typeface="Consolas"/>
                <a:cs typeface="Consolas"/>
                <a:sym typeface="Consolas"/>
              </a:rPr>
              <a:t>=</a:t>
            </a:r>
            <a:r>
              <a:rPr b="0" i="0" lang="es" sz="1000" u="none" cap="none" strike="noStrike">
                <a:solidFill>
                  <a:srgbClr val="D5CED9"/>
                </a:solidFill>
                <a:highlight>
                  <a:srgbClr val="23262E"/>
                </a:highlight>
                <a:latin typeface="Consolas"/>
                <a:ea typeface="Consolas"/>
                <a:cs typeface="Consolas"/>
                <a:sym typeface="Consolas"/>
              </a:rPr>
              <a:t> {} </a:t>
            </a:r>
            <a:endParaRPr b="0" i="0" sz="1000" u="none" cap="none" strike="noStrike">
              <a:solidFill>
                <a:srgbClr val="5F6167"/>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t/>
            </a:r>
            <a:endParaRPr b="0" i="0" sz="1000" u="none" cap="none" strike="noStrike">
              <a:solidFill>
                <a:srgbClr val="5F6167"/>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000" u="none" cap="none" strike="noStrike">
                <a:solidFill>
                  <a:srgbClr val="D5CED9"/>
                </a:solidFill>
                <a:highlight>
                  <a:srgbClr val="23262E"/>
                </a:highlight>
                <a:latin typeface="Consolas"/>
                <a:ea typeface="Consolas"/>
                <a:cs typeface="Consolas"/>
                <a:sym typeface="Consolas"/>
              </a:rPr>
              <a:t>   </a:t>
            </a:r>
            <a:r>
              <a:rPr b="0" i="0" lang="es" sz="1000" u="none" cap="none" strike="noStrike">
                <a:solidFill>
                  <a:srgbClr val="5F6167"/>
                </a:solidFill>
                <a:highlight>
                  <a:srgbClr val="23262E"/>
                </a:highlight>
                <a:latin typeface="Consolas"/>
                <a:ea typeface="Consolas"/>
                <a:cs typeface="Consolas"/>
                <a:sym typeface="Consolas"/>
              </a:rPr>
              <a:t># Este método agrega materias a la </a:t>
            </a:r>
            <a:endParaRPr b="0" i="0" sz="1000" u="none" cap="none" strike="noStrike">
              <a:solidFill>
                <a:srgbClr val="5F6167"/>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000" u="none" cap="none" strike="noStrike">
                <a:solidFill>
                  <a:srgbClr val="5F6167"/>
                </a:solidFill>
                <a:highlight>
                  <a:srgbClr val="23262E"/>
                </a:highlight>
                <a:latin typeface="Consolas"/>
                <a:ea typeface="Consolas"/>
                <a:cs typeface="Consolas"/>
                <a:sym typeface="Consolas"/>
              </a:rPr>
              <a:t>   # colección de materias</a:t>
            </a:r>
            <a:endParaRPr b="0" i="0" sz="1000" u="none" cap="none" strike="noStrike">
              <a:solidFill>
                <a:srgbClr val="5F6167"/>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000" u="none" cap="none" strike="noStrike">
                <a:solidFill>
                  <a:srgbClr val="D5CED9"/>
                </a:solidFill>
                <a:highlight>
                  <a:srgbClr val="23262E"/>
                </a:highlight>
                <a:latin typeface="Consolas"/>
                <a:ea typeface="Consolas"/>
                <a:cs typeface="Consolas"/>
                <a:sym typeface="Consolas"/>
              </a:rPr>
              <a:t>   </a:t>
            </a:r>
            <a:r>
              <a:rPr b="0" i="0" lang="es" sz="1000" u="none" cap="none" strike="noStrike">
                <a:solidFill>
                  <a:srgbClr val="C74DED"/>
                </a:solidFill>
                <a:highlight>
                  <a:srgbClr val="23262E"/>
                </a:highlight>
                <a:latin typeface="Consolas"/>
                <a:ea typeface="Consolas"/>
                <a:cs typeface="Consolas"/>
                <a:sym typeface="Consolas"/>
              </a:rPr>
              <a:t>def</a:t>
            </a:r>
            <a:r>
              <a:rPr b="0" i="0" lang="es" sz="1000" u="none" cap="none" strike="noStrike">
                <a:solidFill>
                  <a:srgbClr val="D5CED9"/>
                </a:solidFill>
                <a:highlight>
                  <a:srgbClr val="23262E"/>
                </a:highlight>
                <a:latin typeface="Consolas"/>
                <a:ea typeface="Consolas"/>
                <a:cs typeface="Consolas"/>
                <a:sym typeface="Consolas"/>
              </a:rPr>
              <a:t> </a:t>
            </a:r>
            <a:r>
              <a:rPr b="0" i="0" lang="es" sz="1000" u="none" cap="none" strike="noStrike">
                <a:solidFill>
                  <a:srgbClr val="FFE66D"/>
                </a:solidFill>
                <a:highlight>
                  <a:srgbClr val="23262E"/>
                </a:highlight>
                <a:latin typeface="Consolas"/>
                <a:ea typeface="Consolas"/>
                <a:cs typeface="Consolas"/>
                <a:sym typeface="Consolas"/>
              </a:rPr>
              <a:t>agregar_materia</a:t>
            </a:r>
            <a:r>
              <a:rPr b="0" i="0" lang="es" sz="1000" u="none" cap="none" strike="noStrike">
                <a:solidFill>
                  <a:srgbClr val="D5CED9"/>
                </a:solidFill>
                <a:highlight>
                  <a:srgbClr val="23262E"/>
                </a:highlight>
                <a:latin typeface="Consolas"/>
                <a:ea typeface="Consolas"/>
                <a:cs typeface="Consolas"/>
                <a:sym typeface="Consolas"/>
              </a:rPr>
              <a:t>(</a:t>
            </a:r>
            <a:r>
              <a:rPr b="0" i="0" lang="es" sz="1000" u="none" cap="none" strike="noStrike">
                <a:solidFill>
                  <a:srgbClr val="00E8C6"/>
                </a:solidFill>
                <a:highlight>
                  <a:srgbClr val="23262E"/>
                </a:highlight>
                <a:latin typeface="Consolas"/>
                <a:ea typeface="Consolas"/>
                <a:cs typeface="Consolas"/>
                <a:sym typeface="Consolas"/>
              </a:rPr>
              <a:t>self</a:t>
            </a:r>
            <a:r>
              <a:rPr b="0" i="0" lang="es" sz="1000" u="none" cap="none" strike="noStrike">
                <a:solidFill>
                  <a:srgbClr val="D5CED9"/>
                </a:solidFill>
                <a:highlight>
                  <a:srgbClr val="23262E"/>
                </a:highlight>
                <a:latin typeface="Consolas"/>
                <a:ea typeface="Consolas"/>
                <a:cs typeface="Consolas"/>
                <a:sym typeface="Consolas"/>
              </a:rPr>
              <a:t>, </a:t>
            </a:r>
            <a:r>
              <a:rPr b="0" i="0" lang="es" sz="1000" u="none" cap="none" strike="noStrike">
                <a:solidFill>
                  <a:srgbClr val="00E8C6"/>
                </a:solidFill>
                <a:highlight>
                  <a:srgbClr val="23262E"/>
                </a:highlight>
                <a:latin typeface="Consolas"/>
                <a:ea typeface="Consolas"/>
                <a:cs typeface="Consolas"/>
                <a:sym typeface="Consolas"/>
              </a:rPr>
              <a:t>materia</a:t>
            </a:r>
            <a:r>
              <a:rPr b="0" i="0" lang="es" sz="1000" u="none" cap="none" strike="noStrike">
                <a:solidFill>
                  <a:srgbClr val="D5CED9"/>
                </a:solidFill>
                <a:highlight>
                  <a:srgbClr val="23262E"/>
                </a:highlight>
                <a:latin typeface="Consolas"/>
                <a:ea typeface="Consolas"/>
                <a:cs typeface="Consolas"/>
                <a:sym typeface="Consolas"/>
              </a:rPr>
              <a:t>, </a:t>
            </a:r>
            <a:r>
              <a:rPr b="0" i="0" lang="es" sz="1000" u="none" cap="none" strike="noStrike">
                <a:solidFill>
                  <a:srgbClr val="00E8C6"/>
                </a:solidFill>
                <a:highlight>
                  <a:srgbClr val="23262E"/>
                </a:highlight>
                <a:latin typeface="Consolas"/>
                <a:ea typeface="Consolas"/>
                <a:cs typeface="Consolas"/>
                <a:sym typeface="Consolas"/>
              </a:rPr>
              <a:t>codigo</a:t>
            </a:r>
            <a:r>
              <a:rPr b="0" i="0" lang="es" sz="1000" u="none" cap="none" strike="noStrike">
                <a:solidFill>
                  <a:srgbClr val="D5CED9"/>
                </a:solidFill>
                <a:highlight>
                  <a:srgbClr val="23262E"/>
                </a:highlight>
                <a:latin typeface="Consolas"/>
                <a:ea typeface="Consolas"/>
                <a:cs typeface="Consolas"/>
                <a:sym typeface="Consolas"/>
              </a:rPr>
              <a:t>):</a:t>
            </a:r>
            <a:endParaRPr b="0" i="0" sz="10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000" u="none" cap="none" strike="noStrike">
                <a:solidFill>
                  <a:srgbClr val="D5CED9"/>
                </a:solidFill>
                <a:highlight>
                  <a:srgbClr val="23262E"/>
                </a:highlight>
                <a:latin typeface="Consolas"/>
                <a:ea typeface="Consolas"/>
                <a:cs typeface="Consolas"/>
                <a:sym typeface="Consolas"/>
              </a:rPr>
              <a:t>       </a:t>
            </a:r>
            <a:r>
              <a:rPr b="0" i="0" lang="es" sz="1000" u="none" cap="none" strike="noStrike">
                <a:solidFill>
                  <a:srgbClr val="FF00AA"/>
                </a:solidFill>
                <a:highlight>
                  <a:srgbClr val="23262E"/>
                </a:highlight>
                <a:latin typeface="Consolas"/>
                <a:ea typeface="Consolas"/>
                <a:cs typeface="Consolas"/>
                <a:sym typeface="Consolas"/>
              </a:rPr>
              <a:t>self</a:t>
            </a:r>
            <a:r>
              <a:rPr b="0" i="0" lang="es" sz="1000" u="none" cap="none" strike="noStrike">
                <a:solidFill>
                  <a:srgbClr val="D5CED9"/>
                </a:solidFill>
                <a:highlight>
                  <a:srgbClr val="23262E"/>
                </a:highlight>
                <a:latin typeface="Consolas"/>
                <a:ea typeface="Consolas"/>
                <a:cs typeface="Consolas"/>
                <a:sym typeface="Consolas"/>
              </a:rPr>
              <a:t>.materias[codigo] </a:t>
            </a:r>
            <a:r>
              <a:rPr b="0" i="0" lang="es" sz="1000" u="none" cap="none" strike="noStrike">
                <a:solidFill>
                  <a:srgbClr val="EE5D43"/>
                </a:solidFill>
                <a:highlight>
                  <a:srgbClr val="23262E"/>
                </a:highlight>
                <a:latin typeface="Consolas"/>
                <a:ea typeface="Consolas"/>
                <a:cs typeface="Consolas"/>
                <a:sym typeface="Consolas"/>
              </a:rPr>
              <a:t>=</a:t>
            </a:r>
            <a:r>
              <a:rPr b="0" i="0" lang="es" sz="1000" u="none" cap="none" strike="noStrike">
                <a:solidFill>
                  <a:srgbClr val="D5CED9"/>
                </a:solidFill>
                <a:highlight>
                  <a:srgbClr val="23262E"/>
                </a:highlight>
                <a:latin typeface="Consolas"/>
                <a:ea typeface="Consolas"/>
                <a:cs typeface="Consolas"/>
                <a:sym typeface="Consolas"/>
              </a:rPr>
              <a:t> materia</a:t>
            </a:r>
            <a:endParaRPr b="0" i="0" sz="10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t/>
            </a:r>
            <a:endParaRPr b="0" i="0" sz="1000" u="none" cap="none" strike="noStrike">
              <a:solidFill>
                <a:srgbClr val="C74DED"/>
              </a:solidFill>
              <a:highlight>
                <a:srgbClr val="23262E"/>
              </a:highlight>
              <a:latin typeface="Consolas"/>
              <a:ea typeface="Consolas"/>
              <a:cs typeface="Consolas"/>
              <a:sym typeface="Consolas"/>
            </a:endParaRPr>
          </a:p>
          <a:p>
            <a:pPr indent="0" lvl="0" marL="0" marR="0" rtl="0" algn="l">
              <a:lnSpc>
                <a:spcPct val="135714"/>
              </a:lnSpc>
              <a:spcBef>
                <a:spcPts val="0"/>
              </a:spcBef>
              <a:spcAft>
                <a:spcPts val="0"/>
              </a:spcAft>
              <a:buClr>
                <a:schemeClr val="dk1"/>
              </a:buClr>
              <a:buSzPts val="1100"/>
              <a:buFont typeface="Arial"/>
              <a:buNone/>
            </a:pPr>
            <a:r>
              <a:t/>
            </a:r>
            <a:endParaRPr b="0" i="0" sz="1100" u="none" cap="none" strike="noStrike">
              <a:solidFill>
                <a:srgbClr val="C74DED"/>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t/>
            </a:r>
            <a:endParaRPr b="0" i="0" sz="1200" u="none" cap="none" strike="noStrike">
              <a:solidFill>
                <a:srgbClr val="C74DED"/>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t/>
            </a:r>
            <a:endParaRPr b="0" i="0" sz="1200" u="none" cap="none" strike="noStrike">
              <a:solidFill>
                <a:srgbClr val="5F6167"/>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t/>
            </a:r>
            <a:endParaRPr b="0" i="0" sz="1100" u="none" cap="none" strike="noStrike">
              <a:solidFill>
                <a:srgbClr val="5F6167"/>
              </a:solidFill>
              <a:highlight>
                <a:srgbClr val="23262E"/>
              </a:highlight>
              <a:latin typeface="Consolas"/>
              <a:ea typeface="Consolas"/>
              <a:cs typeface="Consolas"/>
              <a:sym typeface="Consolas"/>
            </a:endParaRPr>
          </a:p>
        </p:txBody>
      </p:sp>
      <p:sp>
        <p:nvSpPr>
          <p:cNvPr id="512" name="Google Shape;512;p33"/>
          <p:cNvSpPr/>
          <p:nvPr/>
        </p:nvSpPr>
        <p:spPr>
          <a:xfrm>
            <a:off x="4666050" y="1304875"/>
            <a:ext cx="4046100" cy="228900"/>
          </a:xfrm>
          <a:prstGeom prst="rect">
            <a:avLst/>
          </a:prstGeom>
          <a:solidFill>
            <a:srgbClr val="FFE66D"/>
          </a:solidFill>
          <a:ln cap="flat" cmpd="sng" w="9525">
            <a:solidFill>
              <a:schemeClr val="dk2"/>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Clr>
                <a:schemeClr val="dk1"/>
              </a:buClr>
              <a:buSzPts val="1100"/>
              <a:buFont typeface="Arial"/>
              <a:buNone/>
            </a:pPr>
            <a:r>
              <a:rPr b="0" i="0" lang="es" sz="1400" u="none" cap="none" strike="noStrike">
                <a:solidFill>
                  <a:schemeClr val="dk2"/>
                </a:solidFill>
                <a:latin typeface="Montserrat"/>
                <a:ea typeface="Montserrat"/>
                <a:cs typeface="Montserrat"/>
                <a:sym typeface="Montserrat"/>
              </a:rPr>
              <a:t>Clase Carrera</a:t>
            </a:r>
            <a:endParaRPr b="0" i="0" sz="1400" u="none" cap="none" strike="noStrike">
              <a:solidFill>
                <a:schemeClr val="dk2"/>
              </a:solidFill>
              <a:latin typeface="Montserrat"/>
              <a:ea typeface="Montserrat"/>
              <a:cs typeface="Montserrat"/>
              <a:sym typeface="Montserrat"/>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6" name="Shape 516"/>
        <p:cNvGrpSpPr/>
        <p:nvPr/>
      </p:nvGrpSpPr>
      <p:grpSpPr>
        <a:xfrm>
          <a:off x="0" y="0"/>
          <a:ext cx="0" cy="0"/>
          <a:chOff x="0" y="0"/>
          <a:chExt cx="0" cy="0"/>
        </a:xfrm>
      </p:grpSpPr>
      <p:sp>
        <p:nvSpPr>
          <p:cNvPr id="517" name="Google Shape;517;p34"/>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Colaboración y encapsulación</a:t>
            </a:r>
            <a:endParaRPr/>
          </a:p>
        </p:txBody>
      </p:sp>
      <p:sp>
        <p:nvSpPr>
          <p:cNvPr id="518" name="Google Shape;518;p34"/>
          <p:cNvSpPr/>
          <p:nvPr/>
        </p:nvSpPr>
        <p:spPr>
          <a:xfrm>
            <a:off x="5300875" y="1533775"/>
            <a:ext cx="3417900" cy="3101700"/>
          </a:xfrm>
          <a:prstGeom prst="rect">
            <a:avLst/>
          </a:prstGeom>
          <a:solidFill>
            <a:srgbClr val="23262E"/>
          </a:solid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chemeClr val="dk1"/>
              </a:buClr>
              <a:buSzPts val="1100"/>
              <a:buFont typeface="Arial"/>
              <a:buNone/>
            </a:pPr>
            <a:r>
              <a:t/>
            </a:r>
            <a:endParaRPr b="0" i="0" sz="1000" u="none" cap="none" strike="noStrike">
              <a:solidFill>
                <a:srgbClr val="5F6167"/>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t/>
            </a:r>
            <a:endParaRPr b="0" i="0" sz="1000" u="none" cap="none" strike="noStrike">
              <a:solidFill>
                <a:srgbClr val="5F6167"/>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t/>
            </a:r>
            <a:endParaRPr b="0" i="0" sz="1000" u="none" cap="none" strike="noStrike">
              <a:solidFill>
                <a:srgbClr val="5F6167"/>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t/>
            </a:r>
            <a:endParaRPr b="0" i="0" sz="1000" u="none" cap="none" strike="noStrike">
              <a:solidFill>
                <a:srgbClr val="5F6167"/>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t/>
            </a:r>
            <a:endParaRPr b="0" i="0" sz="1000" u="none" cap="none" strike="noStrike">
              <a:solidFill>
                <a:srgbClr val="5F6167"/>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t/>
            </a:r>
            <a:endParaRPr b="0" i="0" sz="1000" u="none" cap="none" strike="noStrike">
              <a:solidFill>
                <a:srgbClr val="5F6167"/>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t/>
            </a:r>
            <a:endParaRPr b="0" i="0" sz="1000" u="none" cap="none" strike="noStrike">
              <a:solidFill>
                <a:srgbClr val="5F6167"/>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t/>
            </a:r>
            <a:endParaRPr b="0" i="0" sz="1000" u="none" cap="none" strike="noStrike">
              <a:solidFill>
                <a:srgbClr val="5F6167"/>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t/>
            </a:r>
            <a:endParaRPr b="0" i="0" sz="1000" u="none" cap="none" strike="noStrike">
              <a:solidFill>
                <a:srgbClr val="5F6167"/>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t/>
            </a:r>
            <a:endParaRPr b="0" i="0" sz="1000" u="none" cap="none" strike="noStrike">
              <a:solidFill>
                <a:srgbClr val="5F6167"/>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t/>
            </a:r>
            <a:endParaRPr b="0" i="0" sz="1000" u="none" cap="none" strike="noStrike">
              <a:solidFill>
                <a:srgbClr val="5F6167"/>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t/>
            </a:r>
            <a:endParaRPr b="0" i="0" sz="1000" u="none" cap="none" strike="noStrike">
              <a:solidFill>
                <a:srgbClr val="5F6167"/>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t/>
            </a:r>
            <a:endParaRPr b="0" i="0" sz="1000" u="none" cap="none" strike="noStrike">
              <a:solidFill>
                <a:srgbClr val="5F6167"/>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100" u="none" cap="none" strike="noStrike">
                <a:solidFill>
                  <a:schemeClr val="lt2"/>
                </a:solidFill>
                <a:highlight>
                  <a:srgbClr val="23262E"/>
                </a:highlight>
                <a:latin typeface="Consolas"/>
                <a:ea typeface="Consolas"/>
                <a:cs typeface="Consolas"/>
                <a:sym typeface="Consolas"/>
              </a:rPr>
              <a:t>La fecha de inicio de Álgebra es 2006</a:t>
            </a:r>
            <a:endParaRPr b="0" i="0" sz="1100" u="none" cap="none" strike="noStrike">
              <a:solidFill>
                <a:schemeClr val="lt2"/>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100" u="none" cap="none" strike="noStrike">
                <a:solidFill>
                  <a:schemeClr val="lt2"/>
                </a:solidFill>
                <a:highlight>
                  <a:srgbClr val="23262E"/>
                </a:highlight>
                <a:latin typeface="Consolas"/>
                <a:ea typeface="Consolas"/>
                <a:cs typeface="Consolas"/>
                <a:sym typeface="Consolas"/>
              </a:rPr>
              <a:t>La fecha de inicio de Física es 2012</a:t>
            </a:r>
            <a:endParaRPr b="0" i="0" sz="1100" u="none" cap="none" strike="noStrike">
              <a:solidFill>
                <a:schemeClr val="lt2"/>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100" u="none" cap="none" strike="noStrike">
                <a:solidFill>
                  <a:schemeClr val="lt2"/>
                </a:solidFill>
                <a:highlight>
                  <a:srgbClr val="23262E"/>
                </a:highlight>
                <a:latin typeface="Consolas"/>
                <a:ea typeface="Consolas"/>
                <a:cs typeface="Consolas"/>
                <a:sym typeface="Consolas"/>
              </a:rPr>
              <a:t>La fecha de inicio de Programación es 2022</a:t>
            </a:r>
            <a:endParaRPr b="0" i="0" sz="1100" u="none" cap="none" strike="noStrike">
              <a:solidFill>
                <a:schemeClr val="lt2"/>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t/>
            </a:r>
            <a:endParaRPr b="0" i="0" sz="1000" u="none" cap="none" strike="noStrike">
              <a:solidFill>
                <a:srgbClr val="5F6167"/>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t/>
            </a:r>
            <a:endParaRPr b="0" i="0" sz="1100" u="none" cap="none" strike="noStrike">
              <a:solidFill>
                <a:srgbClr val="5F6167"/>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t/>
            </a:r>
            <a:endParaRPr b="0" i="0" sz="1100" u="none" cap="none" strike="noStrike">
              <a:solidFill>
                <a:srgbClr val="C74DED"/>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t/>
            </a:r>
            <a:endParaRPr b="0" i="0" sz="1100" u="none" cap="none" strike="noStrike">
              <a:solidFill>
                <a:srgbClr val="C74DED"/>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t/>
            </a:r>
            <a:endParaRPr b="0" i="0" sz="1100" u="none" cap="none" strike="noStrike">
              <a:solidFill>
                <a:srgbClr val="5F6167"/>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t/>
            </a:r>
            <a:endParaRPr b="0" i="0" sz="1100" u="none" cap="none" strike="noStrike">
              <a:solidFill>
                <a:srgbClr val="5F6167"/>
              </a:solidFill>
              <a:highlight>
                <a:srgbClr val="23262E"/>
              </a:highlight>
              <a:latin typeface="Consolas"/>
              <a:ea typeface="Consolas"/>
              <a:cs typeface="Consolas"/>
              <a:sym typeface="Consolas"/>
            </a:endParaRPr>
          </a:p>
        </p:txBody>
      </p:sp>
      <p:sp>
        <p:nvSpPr>
          <p:cNvPr id="519" name="Google Shape;519;p34"/>
          <p:cNvSpPr/>
          <p:nvPr/>
        </p:nvSpPr>
        <p:spPr>
          <a:xfrm>
            <a:off x="433267" y="1304875"/>
            <a:ext cx="4731000" cy="228900"/>
          </a:xfrm>
          <a:prstGeom prst="rect">
            <a:avLst/>
          </a:prstGeom>
          <a:solidFill>
            <a:srgbClr val="FFE66D"/>
          </a:solidFill>
          <a:ln cap="flat" cmpd="sng" w="9525">
            <a:solidFill>
              <a:schemeClr val="dk2"/>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Clr>
                <a:schemeClr val="dk1"/>
              </a:buClr>
              <a:buSzPts val="1100"/>
              <a:buFont typeface="Arial"/>
              <a:buNone/>
            </a:pPr>
            <a:r>
              <a:rPr b="0" i="0" lang="es" sz="1400" u="none" cap="none" strike="noStrike">
                <a:solidFill>
                  <a:schemeClr val="dk2"/>
                </a:solidFill>
                <a:latin typeface="Montserrat"/>
                <a:ea typeface="Montserrat"/>
                <a:cs typeface="Montserrat"/>
                <a:sym typeface="Montserrat"/>
              </a:rPr>
              <a:t>Clase Materia</a:t>
            </a:r>
            <a:endParaRPr b="0" i="0" sz="1400" u="none" cap="none" strike="noStrike">
              <a:solidFill>
                <a:schemeClr val="dk2"/>
              </a:solidFill>
              <a:latin typeface="Montserrat"/>
              <a:ea typeface="Montserrat"/>
              <a:cs typeface="Montserrat"/>
              <a:sym typeface="Montserrat"/>
            </a:endParaRPr>
          </a:p>
        </p:txBody>
      </p:sp>
      <p:sp>
        <p:nvSpPr>
          <p:cNvPr id="520" name="Google Shape;520;p34"/>
          <p:cNvSpPr/>
          <p:nvPr/>
        </p:nvSpPr>
        <p:spPr>
          <a:xfrm>
            <a:off x="5306432" y="1304875"/>
            <a:ext cx="3406800" cy="228900"/>
          </a:xfrm>
          <a:prstGeom prst="rect">
            <a:avLst/>
          </a:prstGeom>
          <a:solidFill>
            <a:srgbClr val="FFE66D"/>
          </a:solidFill>
          <a:ln cap="flat" cmpd="sng" w="9525">
            <a:solidFill>
              <a:schemeClr val="dk2"/>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Clr>
                <a:schemeClr val="dk1"/>
              </a:buClr>
              <a:buSzPts val="1100"/>
              <a:buFont typeface="Arial"/>
              <a:buNone/>
            </a:pPr>
            <a:r>
              <a:rPr b="0" i="0" lang="es" sz="1400" u="none" cap="none" strike="noStrike">
                <a:solidFill>
                  <a:schemeClr val="dk2"/>
                </a:solidFill>
                <a:latin typeface="Montserrat"/>
                <a:ea typeface="Montserrat"/>
                <a:cs typeface="Montserrat"/>
                <a:sym typeface="Montserrat"/>
              </a:rPr>
              <a:t>Terminal</a:t>
            </a:r>
            <a:endParaRPr b="0" i="0" sz="1400" u="none" cap="none" strike="noStrike">
              <a:solidFill>
                <a:schemeClr val="dk2"/>
              </a:solidFill>
              <a:latin typeface="Montserrat"/>
              <a:ea typeface="Montserrat"/>
              <a:cs typeface="Montserrat"/>
              <a:sym typeface="Montserrat"/>
            </a:endParaRPr>
          </a:p>
        </p:txBody>
      </p:sp>
      <p:sp>
        <p:nvSpPr>
          <p:cNvPr id="521" name="Google Shape;521;p34"/>
          <p:cNvSpPr/>
          <p:nvPr/>
        </p:nvSpPr>
        <p:spPr>
          <a:xfrm>
            <a:off x="425550" y="1533775"/>
            <a:ext cx="4746600" cy="3101700"/>
          </a:xfrm>
          <a:prstGeom prst="rect">
            <a:avLst/>
          </a:prstGeom>
          <a:solidFill>
            <a:srgbClr val="23262E"/>
          </a:solid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chemeClr val="dk1"/>
              </a:buClr>
              <a:buSzPts val="1100"/>
              <a:buFont typeface="Arial"/>
              <a:buNone/>
            </a:pPr>
            <a:r>
              <a:rPr b="0" i="0" lang="es" sz="1100" u="none" cap="none" strike="noStrike">
                <a:solidFill>
                  <a:srgbClr val="5F6167"/>
                </a:solidFill>
                <a:highlight>
                  <a:srgbClr val="23262E"/>
                </a:highlight>
                <a:latin typeface="Consolas"/>
                <a:ea typeface="Consolas"/>
                <a:cs typeface="Consolas"/>
                <a:sym typeface="Consolas"/>
              </a:rPr>
              <a:t>#Creamos una carrera y tres materias</a:t>
            </a:r>
            <a:endParaRPr b="0" i="0" sz="1100" u="none" cap="none" strike="noStrike">
              <a:solidFill>
                <a:srgbClr val="5F6167"/>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100" u="none" cap="none" strike="noStrike">
                <a:solidFill>
                  <a:srgbClr val="D5CED9"/>
                </a:solidFill>
                <a:highlight>
                  <a:srgbClr val="23262E"/>
                </a:highlight>
                <a:latin typeface="Consolas"/>
                <a:ea typeface="Consolas"/>
                <a:cs typeface="Consolas"/>
                <a:sym typeface="Consolas"/>
              </a:rPr>
              <a:t>carrera1 </a:t>
            </a:r>
            <a:r>
              <a:rPr b="0" i="0" lang="es" sz="1100" u="none" cap="none" strike="noStrike">
                <a:solidFill>
                  <a:srgbClr val="EE5D43"/>
                </a:solidFill>
                <a:highlight>
                  <a:srgbClr val="23262E"/>
                </a:highlight>
                <a:latin typeface="Consolas"/>
                <a:ea typeface="Consolas"/>
                <a:cs typeface="Consolas"/>
                <a:sym typeface="Consolas"/>
              </a:rPr>
              <a:t>=</a:t>
            </a:r>
            <a:r>
              <a:rPr b="0" i="0" lang="es" sz="1100" u="none" cap="none" strike="noStrike">
                <a:solidFill>
                  <a:srgbClr val="D5CED9"/>
                </a:solidFill>
                <a:highlight>
                  <a:srgbClr val="23262E"/>
                </a:highlight>
                <a:latin typeface="Consolas"/>
                <a:ea typeface="Consolas"/>
                <a:cs typeface="Consolas"/>
                <a:sym typeface="Consolas"/>
              </a:rPr>
              <a:t> </a:t>
            </a:r>
            <a:r>
              <a:rPr b="0" i="0" lang="es" sz="1100" u="none" cap="none" strike="noStrike">
                <a:solidFill>
                  <a:srgbClr val="FFE66D"/>
                </a:solidFill>
                <a:highlight>
                  <a:srgbClr val="23262E"/>
                </a:highlight>
                <a:latin typeface="Consolas"/>
                <a:ea typeface="Consolas"/>
                <a:cs typeface="Consolas"/>
                <a:sym typeface="Consolas"/>
              </a:rPr>
              <a:t>Carrera</a:t>
            </a:r>
            <a:r>
              <a:rPr b="0" i="0" lang="es" sz="1100" u="none" cap="none" strike="noStrike">
                <a:solidFill>
                  <a:srgbClr val="D5CED9"/>
                </a:solidFill>
                <a:highlight>
                  <a:srgbClr val="23262E"/>
                </a:highlight>
                <a:latin typeface="Consolas"/>
                <a:ea typeface="Consolas"/>
                <a:cs typeface="Consolas"/>
                <a:sym typeface="Consolas"/>
              </a:rPr>
              <a:t>(</a:t>
            </a:r>
            <a:r>
              <a:rPr b="0" i="0" lang="es" sz="1100" u="none" cap="none" strike="noStrike">
                <a:solidFill>
                  <a:srgbClr val="96E072"/>
                </a:solidFill>
                <a:highlight>
                  <a:srgbClr val="23262E"/>
                </a:highlight>
                <a:latin typeface="Consolas"/>
                <a:ea typeface="Consolas"/>
                <a:cs typeface="Consolas"/>
                <a:sym typeface="Consolas"/>
              </a:rPr>
              <a:t>"Ingeniería en Sistemas"</a:t>
            </a:r>
            <a:r>
              <a:rPr b="0" i="0" lang="es" sz="1100" u="none" cap="none" strike="noStrike">
                <a:solidFill>
                  <a:srgbClr val="D5CED9"/>
                </a:solidFill>
                <a:highlight>
                  <a:srgbClr val="23262E"/>
                </a:highlight>
                <a:latin typeface="Consolas"/>
                <a:ea typeface="Consolas"/>
                <a:cs typeface="Consolas"/>
                <a:sym typeface="Consolas"/>
              </a:rPr>
              <a:t>)</a:t>
            </a:r>
            <a:endParaRPr b="0" i="0" sz="11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100" u="none" cap="none" strike="noStrike">
                <a:solidFill>
                  <a:srgbClr val="D5CED9"/>
                </a:solidFill>
                <a:highlight>
                  <a:srgbClr val="23262E"/>
                </a:highlight>
                <a:latin typeface="Consolas"/>
                <a:ea typeface="Consolas"/>
                <a:cs typeface="Consolas"/>
                <a:sym typeface="Consolas"/>
              </a:rPr>
              <a:t>algebra </a:t>
            </a:r>
            <a:r>
              <a:rPr b="0" i="0" lang="es" sz="1100" u="none" cap="none" strike="noStrike">
                <a:solidFill>
                  <a:srgbClr val="EE5D43"/>
                </a:solidFill>
                <a:highlight>
                  <a:srgbClr val="23262E"/>
                </a:highlight>
                <a:latin typeface="Consolas"/>
                <a:ea typeface="Consolas"/>
                <a:cs typeface="Consolas"/>
                <a:sym typeface="Consolas"/>
              </a:rPr>
              <a:t>=</a:t>
            </a:r>
            <a:r>
              <a:rPr b="0" i="0" lang="es" sz="1100" u="none" cap="none" strike="noStrike">
                <a:solidFill>
                  <a:srgbClr val="D5CED9"/>
                </a:solidFill>
                <a:highlight>
                  <a:srgbClr val="23262E"/>
                </a:highlight>
                <a:latin typeface="Consolas"/>
                <a:ea typeface="Consolas"/>
                <a:cs typeface="Consolas"/>
                <a:sym typeface="Consolas"/>
              </a:rPr>
              <a:t> </a:t>
            </a:r>
            <a:r>
              <a:rPr b="0" i="0" lang="es" sz="1100" u="none" cap="none" strike="noStrike">
                <a:solidFill>
                  <a:srgbClr val="FFE66D"/>
                </a:solidFill>
                <a:highlight>
                  <a:srgbClr val="23262E"/>
                </a:highlight>
                <a:latin typeface="Consolas"/>
                <a:ea typeface="Consolas"/>
                <a:cs typeface="Consolas"/>
                <a:sym typeface="Consolas"/>
              </a:rPr>
              <a:t>Materia</a:t>
            </a:r>
            <a:r>
              <a:rPr b="0" i="0" lang="es" sz="1100" u="none" cap="none" strike="noStrike">
                <a:solidFill>
                  <a:srgbClr val="D5CED9"/>
                </a:solidFill>
                <a:highlight>
                  <a:srgbClr val="23262E"/>
                </a:highlight>
                <a:latin typeface="Consolas"/>
                <a:ea typeface="Consolas"/>
                <a:cs typeface="Consolas"/>
                <a:sym typeface="Consolas"/>
              </a:rPr>
              <a:t>(</a:t>
            </a:r>
            <a:r>
              <a:rPr b="0" i="0" lang="es" sz="1100" u="none" cap="none" strike="noStrike">
                <a:solidFill>
                  <a:srgbClr val="96E072"/>
                </a:solidFill>
                <a:highlight>
                  <a:srgbClr val="23262E"/>
                </a:highlight>
                <a:latin typeface="Consolas"/>
                <a:ea typeface="Consolas"/>
                <a:cs typeface="Consolas"/>
                <a:sym typeface="Consolas"/>
              </a:rPr>
              <a:t>"Algebra"</a:t>
            </a:r>
            <a:r>
              <a:rPr b="0" i="0" lang="es" sz="1100" u="none" cap="none" strike="noStrike">
                <a:solidFill>
                  <a:srgbClr val="D5CED9"/>
                </a:solidFill>
                <a:highlight>
                  <a:srgbClr val="23262E"/>
                </a:highlight>
                <a:latin typeface="Consolas"/>
                <a:ea typeface="Consolas"/>
                <a:cs typeface="Consolas"/>
                <a:sym typeface="Consolas"/>
              </a:rPr>
              <a:t>, </a:t>
            </a:r>
            <a:r>
              <a:rPr b="0" i="0" lang="es" sz="1100" u="none" cap="none" strike="noStrike">
                <a:solidFill>
                  <a:srgbClr val="96E072"/>
                </a:solidFill>
                <a:highlight>
                  <a:srgbClr val="23262E"/>
                </a:highlight>
                <a:latin typeface="Consolas"/>
                <a:ea typeface="Consolas"/>
                <a:cs typeface="Consolas"/>
                <a:sym typeface="Consolas"/>
              </a:rPr>
              <a:t>"Juan Quinteros"</a:t>
            </a:r>
            <a:r>
              <a:rPr b="0" i="0" lang="es" sz="1100" u="none" cap="none" strike="noStrike">
                <a:solidFill>
                  <a:srgbClr val="D5CED9"/>
                </a:solidFill>
                <a:highlight>
                  <a:srgbClr val="23262E"/>
                </a:highlight>
                <a:latin typeface="Consolas"/>
                <a:ea typeface="Consolas"/>
                <a:cs typeface="Consolas"/>
                <a:sym typeface="Consolas"/>
              </a:rPr>
              <a:t>, </a:t>
            </a:r>
            <a:r>
              <a:rPr b="0" i="0" lang="es" sz="1100" u="none" cap="none" strike="noStrike">
                <a:solidFill>
                  <a:srgbClr val="F39C12"/>
                </a:solidFill>
                <a:highlight>
                  <a:srgbClr val="23262E"/>
                </a:highlight>
                <a:latin typeface="Consolas"/>
                <a:ea typeface="Consolas"/>
                <a:cs typeface="Consolas"/>
                <a:sym typeface="Consolas"/>
              </a:rPr>
              <a:t>2004</a:t>
            </a:r>
            <a:r>
              <a:rPr b="0" i="0" lang="es" sz="1100" u="none" cap="none" strike="noStrike">
                <a:solidFill>
                  <a:srgbClr val="D5CED9"/>
                </a:solidFill>
                <a:highlight>
                  <a:srgbClr val="23262E"/>
                </a:highlight>
                <a:latin typeface="Consolas"/>
                <a:ea typeface="Consolas"/>
                <a:cs typeface="Consolas"/>
                <a:sym typeface="Consolas"/>
              </a:rPr>
              <a:t>)</a:t>
            </a:r>
            <a:endParaRPr b="0" i="0" sz="11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100" u="none" cap="none" strike="noStrike">
                <a:solidFill>
                  <a:srgbClr val="D5CED9"/>
                </a:solidFill>
                <a:highlight>
                  <a:srgbClr val="23262E"/>
                </a:highlight>
                <a:latin typeface="Consolas"/>
                <a:ea typeface="Consolas"/>
                <a:cs typeface="Consolas"/>
                <a:sym typeface="Consolas"/>
              </a:rPr>
              <a:t>fisica </a:t>
            </a:r>
            <a:r>
              <a:rPr b="0" i="0" lang="es" sz="1100" u="none" cap="none" strike="noStrike">
                <a:solidFill>
                  <a:srgbClr val="EE5D43"/>
                </a:solidFill>
                <a:highlight>
                  <a:srgbClr val="23262E"/>
                </a:highlight>
                <a:latin typeface="Consolas"/>
                <a:ea typeface="Consolas"/>
                <a:cs typeface="Consolas"/>
                <a:sym typeface="Consolas"/>
              </a:rPr>
              <a:t>=</a:t>
            </a:r>
            <a:r>
              <a:rPr b="0" i="0" lang="es" sz="1100" u="none" cap="none" strike="noStrike">
                <a:solidFill>
                  <a:srgbClr val="D5CED9"/>
                </a:solidFill>
                <a:highlight>
                  <a:srgbClr val="23262E"/>
                </a:highlight>
                <a:latin typeface="Consolas"/>
                <a:ea typeface="Consolas"/>
                <a:cs typeface="Consolas"/>
                <a:sym typeface="Consolas"/>
              </a:rPr>
              <a:t> </a:t>
            </a:r>
            <a:r>
              <a:rPr b="0" i="0" lang="es" sz="1100" u="none" cap="none" strike="noStrike">
                <a:solidFill>
                  <a:srgbClr val="FFE66D"/>
                </a:solidFill>
                <a:highlight>
                  <a:srgbClr val="23262E"/>
                </a:highlight>
                <a:latin typeface="Consolas"/>
                <a:ea typeface="Consolas"/>
                <a:cs typeface="Consolas"/>
                <a:sym typeface="Consolas"/>
              </a:rPr>
              <a:t>Materia</a:t>
            </a:r>
            <a:r>
              <a:rPr b="0" i="0" lang="es" sz="1100" u="none" cap="none" strike="noStrike">
                <a:solidFill>
                  <a:srgbClr val="D5CED9"/>
                </a:solidFill>
                <a:highlight>
                  <a:srgbClr val="23262E"/>
                </a:highlight>
                <a:latin typeface="Consolas"/>
                <a:ea typeface="Consolas"/>
                <a:cs typeface="Consolas"/>
                <a:sym typeface="Consolas"/>
              </a:rPr>
              <a:t>(</a:t>
            </a:r>
            <a:r>
              <a:rPr b="0" i="0" lang="es" sz="1100" u="none" cap="none" strike="noStrike">
                <a:solidFill>
                  <a:srgbClr val="96E072"/>
                </a:solidFill>
                <a:highlight>
                  <a:srgbClr val="23262E"/>
                </a:highlight>
                <a:latin typeface="Consolas"/>
                <a:ea typeface="Consolas"/>
                <a:cs typeface="Consolas"/>
                <a:sym typeface="Consolas"/>
              </a:rPr>
              <a:t>"Física"</a:t>
            </a:r>
            <a:r>
              <a:rPr b="0" i="0" lang="es" sz="1100" u="none" cap="none" strike="noStrike">
                <a:solidFill>
                  <a:srgbClr val="D5CED9"/>
                </a:solidFill>
                <a:highlight>
                  <a:srgbClr val="23262E"/>
                </a:highlight>
                <a:latin typeface="Consolas"/>
                <a:ea typeface="Consolas"/>
                <a:cs typeface="Consolas"/>
                <a:sym typeface="Consolas"/>
              </a:rPr>
              <a:t>, </a:t>
            </a:r>
            <a:r>
              <a:rPr b="0" i="0" lang="es" sz="1100" u="none" cap="none" strike="noStrike">
                <a:solidFill>
                  <a:srgbClr val="96E072"/>
                </a:solidFill>
                <a:highlight>
                  <a:srgbClr val="23262E"/>
                </a:highlight>
                <a:latin typeface="Consolas"/>
                <a:ea typeface="Consolas"/>
                <a:cs typeface="Consolas"/>
                <a:sym typeface="Consolas"/>
              </a:rPr>
              <a:t>"Pedro Perez"</a:t>
            </a:r>
            <a:r>
              <a:rPr b="0" i="0" lang="es" sz="1100" u="none" cap="none" strike="noStrike">
                <a:solidFill>
                  <a:srgbClr val="D5CED9"/>
                </a:solidFill>
                <a:highlight>
                  <a:srgbClr val="23262E"/>
                </a:highlight>
                <a:latin typeface="Consolas"/>
                <a:ea typeface="Consolas"/>
                <a:cs typeface="Consolas"/>
                <a:sym typeface="Consolas"/>
              </a:rPr>
              <a:t>, </a:t>
            </a:r>
            <a:r>
              <a:rPr b="0" i="0" lang="es" sz="1100" u="none" cap="none" strike="noStrike">
                <a:solidFill>
                  <a:srgbClr val="F39C12"/>
                </a:solidFill>
                <a:highlight>
                  <a:srgbClr val="23262E"/>
                </a:highlight>
                <a:latin typeface="Consolas"/>
                <a:ea typeface="Consolas"/>
                <a:cs typeface="Consolas"/>
                <a:sym typeface="Consolas"/>
              </a:rPr>
              <a:t>2012</a:t>
            </a:r>
            <a:r>
              <a:rPr b="0" i="0" lang="es" sz="1100" u="none" cap="none" strike="noStrike">
                <a:solidFill>
                  <a:srgbClr val="D5CED9"/>
                </a:solidFill>
                <a:highlight>
                  <a:srgbClr val="23262E"/>
                </a:highlight>
                <a:latin typeface="Consolas"/>
                <a:ea typeface="Consolas"/>
                <a:cs typeface="Consolas"/>
                <a:sym typeface="Consolas"/>
              </a:rPr>
              <a:t>)  </a:t>
            </a:r>
            <a:endParaRPr b="0" i="0" sz="11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100" u="none" cap="none" strike="noStrike">
                <a:solidFill>
                  <a:srgbClr val="D5CED9"/>
                </a:solidFill>
                <a:highlight>
                  <a:srgbClr val="23262E"/>
                </a:highlight>
                <a:latin typeface="Consolas"/>
                <a:ea typeface="Consolas"/>
                <a:cs typeface="Consolas"/>
                <a:sym typeface="Consolas"/>
              </a:rPr>
              <a:t>programacion </a:t>
            </a:r>
            <a:r>
              <a:rPr b="0" i="0" lang="es" sz="1100" u="none" cap="none" strike="noStrike">
                <a:solidFill>
                  <a:srgbClr val="EE5D43"/>
                </a:solidFill>
                <a:highlight>
                  <a:srgbClr val="23262E"/>
                </a:highlight>
                <a:latin typeface="Consolas"/>
                <a:ea typeface="Consolas"/>
                <a:cs typeface="Consolas"/>
                <a:sym typeface="Consolas"/>
              </a:rPr>
              <a:t>=</a:t>
            </a:r>
            <a:r>
              <a:rPr b="0" i="0" lang="es" sz="1100" u="none" cap="none" strike="noStrike">
                <a:solidFill>
                  <a:srgbClr val="D5CED9"/>
                </a:solidFill>
                <a:highlight>
                  <a:srgbClr val="23262E"/>
                </a:highlight>
                <a:latin typeface="Consolas"/>
                <a:ea typeface="Consolas"/>
                <a:cs typeface="Consolas"/>
                <a:sym typeface="Consolas"/>
              </a:rPr>
              <a:t> </a:t>
            </a:r>
            <a:r>
              <a:rPr b="0" i="0" lang="es" sz="1100" u="none" cap="none" strike="noStrike">
                <a:solidFill>
                  <a:srgbClr val="FFE66D"/>
                </a:solidFill>
                <a:highlight>
                  <a:srgbClr val="23262E"/>
                </a:highlight>
                <a:latin typeface="Consolas"/>
                <a:ea typeface="Consolas"/>
                <a:cs typeface="Consolas"/>
                <a:sym typeface="Consolas"/>
              </a:rPr>
              <a:t>Materia</a:t>
            </a:r>
            <a:r>
              <a:rPr b="0" i="0" lang="es" sz="1100" u="none" cap="none" strike="noStrike">
                <a:solidFill>
                  <a:srgbClr val="D5CED9"/>
                </a:solidFill>
                <a:highlight>
                  <a:srgbClr val="23262E"/>
                </a:highlight>
                <a:latin typeface="Consolas"/>
                <a:ea typeface="Consolas"/>
                <a:cs typeface="Consolas"/>
                <a:sym typeface="Consolas"/>
              </a:rPr>
              <a:t>(</a:t>
            </a:r>
            <a:r>
              <a:rPr b="0" i="0" lang="es" sz="1100" u="none" cap="none" strike="noStrike">
                <a:solidFill>
                  <a:srgbClr val="96E072"/>
                </a:solidFill>
                <a:highlight>
                  <a:srgbClr val="23262E"/>
                </a:highlight>
                <a:latin typeface="Consolas"/>
                <a:ea typeface="Consolas"/>
                <a:cs typeface="Consolas"/>
                <a:sym typeface="Consolas"/>
              </a:rPr>
              <a:t>"Programación"</a:t>
            </a:r>
            <a:r>
              <a:rPr b="0" i="0" lang="es" sz="1100" u="none" cap="none" strike="noStrike">
                <a:solidFill>
                  <a:srgbClr val="D5CED9"/>
                </a:solidFill>
                <a:highlight>
                  <a:srgbClr val="23262E"/>
                </a:highlight>
                <a:latin typeface="Consolas"/>
                <a:ea typeface="Consolas"/>
                <a:cs typeface="Consolas"/>
                <a:sym typeface="Consolas"/>
              </a:rPr>
              <a:t>, </a:t>
            </a:r>
            <a:r>
              <a:rPr b="0" i="0" lang="es" sz="1100" u="none" cap="none" strike="noStrike">
                <a:solidFill>
                  <a:srgbClr val="96E072"/>
                </a:solidFill>
                <a:highlight>
                  <a:srgbClr val="23262E"/>
                </a:highlight>
                <a:latin typeface="Consolas"/>
                <a:ea typeface="Consolas"/>
                <a:cs typeface="Consolas"/>
                <a:sym typeface="Consolas"/>
              </a:rPr>
              <a:t>"Lorena Ríos"</a:t>
            </a:r>
            <a:r>
              <a:rPr b="0" i="0" lang="es" sz="1100" u="none" cap="none" strike="noStrike">
                <a:solidFill>
                  <a:srgbClr val="D5CED9"/>
                </a:solidFill>
                <a:highlight>
                  <a:srgbClr val="23262E"/>
                </a:highlight>
                <a:latin typeface="Consolas"/>
                <a:ea typeface="Consolas"/>
                <a:cs typeface="Consolas"/>
                <a:sym typeface="Consolas"/>
              </a:rPr>
              <a:t>,</a:t>
            </a:r>
            <a:r>
              <a:rPr b="0" i="0" lang="es" sz="1100" u="none" cap="none" strike="noStrike">
                <a:solidFill>
                  <a:srgbClr val="F39C12"/>
                </a:solidFill>
                <a:highlight>
                  <a:srgbClr val="23262E"/>
                </a:highlight>
                <a:latin typeface="Consolas"/>
                <a:ea typeface="Consolas"/>
                <a:cs typeface="Consolas"/>
                <a:sym typeface="Consolas"/>
              </a:rPr>
              <a:t>2022</a:t>
            </a:r>
            <a:r>
              <a:rPr b="0" i="0" lang="es" sz="1100" u="none" cap="none" strike="noStrike">
                <a:solidFill>
                  <a:srgbClr val="D5CED9"/>
                </a:solidFill>
                <a:highlight>
                  <a:srgbClr val="23262E"/>
                </a:highlight>
                <a:latin typeface="Consolas"/>
                <a:ea typeface="Consolas"/>
                <a:cs typeface="Consolas"/>
                <a:sym typeface="Consolas"/>
              </a:rPr>
              <a:t>)</a:t>
            </a:r>
            <a:endParaRPr b="0" i="0" sz="11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t/>
            </a:r>
            <a:endParaRPr b="0" i="0" sz="11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100" u="none" cap="none" strike="noStrike">
                <a:solidFill>
                  <a:srgbClr val="5F6167"/>
                </a:solidFill>
                <a:highlight>
                  <a:srgbClr val="23262E"/>
                </a:highlight>
                <a:latin typeface="Consolas"/>
                <a:ea typeface="Consolas"/>
                <a:cs typeface="Consolas"/>
                <a:sym typeface="Consolas"/>
              </a:rPr>
              <a:t>#Agregamos las materias a la carrera:</a:t>
            </a:r>
            <a:endParaRPr b="0" i="0" sz="1100" u="none" cap="none" strike="noStrike">
              <a:solidFill>
                <a:srgbClr val="5F6167"/>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100" u="none" cap="none" strike="noStrike">
                <a:solidFill>
                  <a:srgbClr val="D5CED9"/>
                </a:solidFill>
                <a:highlight>
                  <a:srgbClr val="23262E"/>
                </a:highlight>
                <a:latin typeface="Consolas"/>
                <a:ea typeface="Consolas"/>
                <a:cs typeface="Consolas"/>
                <a:sym typeface="Consolas"/>
              </a:rPr>
              <a:t>carrera1.</a:t>
            </a:r>
            <a:r>
              <a:rPr b="0" i="0" lang="es" sz="1100" u="none" cap="none" strike="noStrike">
                <a:solidFill>
                  <a:srgbClr val="FFE66D"/>
                </a:solidFill>
                <a:highlight>
                  <a:srgbClr val="23262E"/>
                </a:highlight>
                <a:latin typeface="Consolas"/>
                <a:ea typeface="Consolas"/>
                <a:cs typeface="Consolas"/>
                <a:sym typeface="Consolas"/>
              </a:rPr>
              <a:t>agregar_materia</a:t>
            </a:r>
            <a:r>
              <a:rPr b="0" i="0" lang="es" sz="1100" u="none" cap="none" strike="noStrike">
                <a:solidFill>
                  <a:srgbClr val="D5CED9"/>
                </a:solidFill>
                <a:highlight>
                  <a:srgbClr val="23262E"/>
                </a:highlight>
                <a:latin typeface="Consolas"/>
                <a:ea typeface="Consolas"/>
                <a:cs typeface="Consolas"/>
                <a:sym typeface="Consolas"/>
              </a:rPr>
              <a:t>(</a:t>
            </a:r>
            <a:r>
              <a:rPr b="0" i="0" lang="es" sz="1100" u="none" cap="none" strike="noStrike">
                <a:solidFill>
                  <a:srgbClr val="F39C12"/>
                </a:solidFill>
                <a:highlight>
                  <a:srgbClr val="23262E"/>
                </a:highlight>
                <a:latin typeface="Consolas"/>
                <a:ea typeface="Consolas"/>
                <a:cs typeface="Consolas"/>
                <a:sym typeface="Consolas"/>
              </a:rPr>
              <a:t>201</a:t>
            </a:r>
            <a:r>
              <a:rPr b="0" i="0" lang="es" sz="1100" u="none" cap="none" strike="noStrike">
                <a:solidFill>
                  <a:srgbClr val="D5CED9"/>
                </a:solidFill>
                <a:highlight>
                  <a:srgbClr val="23262E"/>
                </a:highlight>
                <a:latin typeface="Consolas"/>
                <a:ea typeface="Consolas"/>
                <a:cs typeface="Consolas"/>
                <a:sym typeface="Consolas"/>
              </a:rPr>
              <a:t>,algebra)</a:t>
            </a:r>
            <a:endParaRPr b="0" i="0" sz="11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100" u="none" cap="none" strike="noStrike">
                <a:solidFill>
                  <a:srgbClr val="D5CED9"/>
                </a:solidFill>
                <a:highlight>
                  <a:srgbClr val="23262E"/>
                </a:highlight>
                <a:latin typeface="Consolas"/>
                <a:ea typeface="Consolas"/>
                <a:cs typeface="Consolas"/>
                <a:sym typeface="Consolas"/>
              </a:rPr>
              <a:t>carrera1.</a:t>
            </a:r>
            <a:r>
              <a:rPr b="0" i="0" lang="es" sz="1100" u="none" cap="none" strike="noStrike">
                <a:solidFill>
                  <a:srgbClr val="FFE66D"/>
                </a:solidFill>
                <a:highlight>
                  <a:srgbClr val="23262E"/>
                </a:highlight>
                <a:latin typeface="Consolas"/>
                <a:ea typeface="Consolas"/>
                <a:cs typeface="Consolas"/>
                <a:sym typeface="Consolas"/>
              </a:rPr>
              <a:t>agregar_materia</a:t>
            </a:r>
            <a:r>
              <a:rPr b="0" i="0" lang="es" sz="1100" u="none" cap="none" strike="noStrike">
                <a:solidFill>
                  <a:srgbClr val="D5CED9"/>
                </a:solidFill>
                <a:highlight>
                  <a:srgbClr val="23262E"/>
                </a:highlight>
                <a:latin typeface="Consolas"/>
                <a:ea typeface="Consolas"/>
                <a:cs typeface="Consolas"/>
                <a:sym typeface="Consolas"/>
              </a:rPr>
              <a:t>(</a:t>
            </a:r>
            <a:r>
              <a:rPr b="0" i="0" lang="es" sz="1100" u="none" cap="none" strike="noStrike">
                <a:solidFill>
                  <a:srgbClr val="F39C12"/>
                </a:solidFill>
                <a:highlight>
                  <a:srgbClr val="23262E"/>
                </a:highlight>
                <a:latin typeface="Consolas"/>
                <a:ea typeface="Consolas"/>
                <a:cs typeface="Consolas"/>
                <a:sym typeface="Consolas"/>
              </a:rPr>
              <a:t>202</a:t>
            </a:r>
            <a:r>
              <a:rPr b="0" i="0" lang="es" sz="1100" u="none" cap="none" strike="noStrike">
                <a:solidFill>
                  <a:srgbClr val="D5CED9"/>
                </a:solidFill>
                <a:highlight>
                  <a:srgbClr val="23262E"/>
                </a:highlight>
                <a:latin typeface="Consolas"/>
                <a:ea typeface="Consolas"/>
                <a:cs typeface="Consolas"/>
                <a:sym typeface="Consolas"/>
              </a:rPr>
              <a:t>,fisica)</a:t>
            </a:r>
            <a:endParaRPr b="0" i="0" sz="11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100" u="none" cap="none" strike="noStrike">
                <a:solidFill>
                  <a:srgbClr val="D5CED9"/>
                </a:solidFill>
                <a:highlight>
                  <a:srgbClr val="23262E"/>
                </a:highlight>
                <a:latin typeface="Consolas"/>
                <a:ea typeface="Consolas"/>
                <a:cs typeface="Consolas"/>
                <a:sym typeface="Consolas"/>
              </a:rPr>
              <a:t>carrera1.</a:t>
            </a:r>
            <a:r>
              <a:rPr b="0" i="0" lang="es" sz="1100" u="none" cap="none" strike="noStrike">
                <a:solidFill>
                  <a:srgbClr val="FFE66D"/>
                </a:solidFill>
                <a:highlight>
                  <a:srgbClr val="23262E"/>
                </a:highlight>
                <a:latin typeface="Consolas"/>
                <a:ea typeface="Consolas"/>
                <a:cs typeface="Consolas"/>
                <a:sym typeface="Consolas"/>
              </a:rPr>
              <a:t>agregar_materia</a:t>
            </a:r>
            <a:r>
              <a:rPr b="0" i="0" lang="es" sz="1100" u="none" cap="none" strike="noStrike">
                <a:solidFill>
                  <a:srgbClr val="D5CED9"/>
                </a:solidFill>
                <a:highlight>
                  <a:srgbClr val="23262E"/>
                </a:highlight>
                <a:latin typeface="Consolas"/>
                <a:ea typeface="Consolas"/>
                <a:cs typeface="Consolas"/>
                <a:sym typeface="Consolas"/>
              </a:rPr>
              <a:t>(</a:t>
            </a:r>
            <a:r>
              <a:rPr b="0" i="0" lang="es" sz="1100" u="none" cap="none" strike="noStrike">
                <a:solidFill>
                  <a:srgbClr val="F39C12"/>
                </a:solidFill>
                <a:highlight>
                  <a:srgbClr val="23262E"/>
                </a:highlight>
                <a:latin typeface="Consolas"/>
                <a:ea typeface="Consolas"/>
                <a:cs typeface="Consolas"/>
                <a:sym typeface="Consolas"/>
              </a:rPr>
              <a:t>203</a:t>
            </a:r>
            <a:r>
              <a:rPr b="0" i="0" lang="es" sz="1100" u="none" cap="none" strike="noStrike">
                <a:solidFill>
                  <a:srgbClr val="D5CED9"/>
                </a:solidFill>
                <a:highlight>
                  <a:srgbClr val="23262E"/>
                </a:highlight>
                <a:latin typeface="Consolas"/>
                <a:ea typeface="Consolas"/>
                <a:cs typeface="Consolas"/>
                <a:sym typeface="Consolas"/>
              </a:rPr>
              <a:t>,programacion)</a:t>
            </a:r>
            <a:endParaRPr b="0" i="0" sz="11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t/>
            </a:r>
            <a:endParaRPr b="0" i="0" sz="11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100" u="none" cap="none" strike="noStrike">
                <a:solidFill>
                  <a:srgbClr val="5F6167"/>
                </a:solidFill>
                <a:highlight>
                  <a:srgbClr val="23262E"/>
                </a:highlight>
                <a:latin typeface="Consolas"/>
                <a:ea typeface="Consolas"/>
                <a:cs typeface="Consolas"/>
                <a:sym typeface="Consolas"/>
              </a:rPr>
              <a:t># Veomos la fecha de inicio de dictado de algunas materias:</a:t>
            </a:r>
            <a:endParaRPr b="0" i="0" sz="1100" u="none" cap="none" strike="noStrike">
              <a:solidFill>
                <a:srgbClr val="5F6167"/>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100" u="none" cap="none" strike="noStrike">
                <a:solidFill>
                  <a:srgbClr val="FFE66D"/>
                </a:solidFill>
                <a:highlight>
                  <a:srgbClr val="23262E"/>
                </a:highlight>
                <a:latin typeface="Consolas"/>
                <a:ea typeface="Consolas"/>
                <a:cs typeface="Consolas"/>
                <a:sym typeface="Consolas"/>
              </a:rPr>
              <a:t>print</a:t>
            </a:r>
            <a:r>
              <a:rPr b="0" i="0" lang="es" sz="1100" u="none" cap="none" strike="noStrike">
                <a:solidFill>
                  <a:srgbClr val="D5CED9"/>
                </a:solidFill>
                <a:highlight>
                  <a:srgbClr val="23262E"/>
                </a:highlight>
                <a:latin typeface="Consolas"/>
                <a:ea typeface="Consolas"/>
                <a:cs typeface="Consolas"/>
                <a:sym typeface="Consolas"/>
              </a:rPr>
              <a:t>(</a:t>
            </a:r>
            <a:r>
              <a:rPr b="0" i="0" lang="es" sz="1100" u="none" cap="none" strike="noStrike">
                <a:solidFill>
                  <a:srgbClr val="C74DED"/>
                </a:solidFill>
                <a:highlight>
                  <a:srgbClr val="23262E"/>
                </a:highlight>
                <a:latin typeface="Consolas"/>
                <a:ea typeface="Consolas"/>
                <a:cs typeface="Consolas"/>
                <a:sym typeface="Consolas"/>
              </a:rPr>
              <a:t>f</a:t>
            </a:r>
            <a:r>
              <a:rPr b="0" i="0" lang="es" sz="1100" u="none" cap="none" strike="noStrike">
                <a:solidFill>
                  <a:srgbClr val="96E072"/>
                </a:solidFill>
                <a:highlight>
                  <a:srgbClr val="23262E"/>
                </a:highlight>
                <a:latin typeface="Consolas"/>
                <a:ea typeface="Consolas"/>
                <a:cs typeface="Consolas"/>
                <a:sym typeface="Consolas"/>
              </a:rPr>
              <a:t>"La fecha de inicio de </a:t>
            </a:r>
            <a:r>
              <a:rPr b="0" i="0" lang="es" sz="1100" u="none" cap="none" strike="noStrike">
                <a:solidFill>
                  <a:srgbClr val="EE5D43"/>
                </a:solidFill>
                <a:highlight>
                  <a:srgbClr val="23262E"/>
                </a:highlight>
                <a:latin typeface="Consolas"/>
                <a:ea typeface="Consolas"/>
                <a:cs typeface="Consolas"/>
                <a:sym typeface="Consolas"/>
              </a:rPr>
              <a:t>{</a:t>
            </a:r>
            <a:r>
              <a:rPr b="0" i="0" lang="es" sz="1100" u="none" cap="none" strike="noStrike">
                <a:solidFill>
                  <a:srgbClr val="D5CED9"/>
                </a:solidFill>
                <a:highlight>
                  <a:srgbClr val="23262E"/>
                </a:highlight>
                <a:latin typeface="Consolas"/>
                <a:ea typeface="Consolas"/>
                <a:cs typeface="Consolas"/>
                <a:sym typeface="Consolas"/>
              </a:rPr>
              <a:t>algebra.nombre</a:t>
            </a:r>
            <a:r>
              <a:rPr b="0" i="0" lang="es" sz="1100" u="none" cap="none" strike="noStrike">
                <a:solidFill>
                  <a:srgbClr val="EE5D43"/>
                </a:solidFill>
                <a:highlight>
                  <a:srgbClr val="23262E"/>
                </a:highlight>
                <a:latin typeface="Consolas"/>
                <a:ea typeface="Consolas"/>
                <a:cs typeface="Consolas"/>
                <a:sym typeface="Consolas"/>
              </a:rPr>
              <a:t>}</a:t>
            </a:r>
            <a:r>
              <a:rPr b="0" i="0" lang="es" sz="1100" u="none" cap="none" strike="noStrike">
                <a:solidFill>
                  <a:srgbClr val="96E072"/>
                </a:solidFill>
                <a:highlight>
                  <a:srgbClr val="23262E"/>
                </a:highlight>
                <a:latin typeface="Consolas"/>
                <a:ea typeface="Consolas"/>
                <a:cs typeface="Consolas"/>
                <a:sym typeface="Consolas"/>
              </a:rPr>
              <a:t> es </a:t>
            </a:r>
            <a:r>
              <a:rPr b="0" i="0" lang="es" sz="1100" u="none" cap="none" strike="noStrike">
                <a:solidFill>
                  <a:srgbClr val="EE5D43"/>
                </a:solidFill>
                <a:highlight>
                  <a:srgbClr val="23262E"/>
                </a:highlight>
                <a:latin typeface="Consolas"/>
                <a:ea typeface="Consolas"/>
                <a:cs typeface="Consolas"/>
                <a:sym typeface="Consolas"/>
              </a:rPr>
              <a:t>{</a:t>
            </a:r>
            <a:r>
              <a:rPr b="0" i="0" lang="es" sz="1100" u="none" cap="none" strike="noStrike">
                <a:solidFill>
                  <a:srgbClr val="D5CED9"/>
                </a:solidFill>
                <a:highlight>
                  <a:srgbClr val="23262E"/>
                </a:highlight>
                <a:latin typeface="Consolas"/>
                <a:ea typeface="Consolas"/>
                <a:cs typeface="Consolas"/>
                <a:sym typeface="Consolas"/>
              </a:rPr>
              <a:t>algebra.fecha_inicio</a:t>
            </a:r>
            <a:r>
              <a:rPr b="0" i="0" lang="es" sz="1100" u="none" cap="none" strike="noStrike">
                <a:solidFill>
                  <a:srgbClr val="EE5D43"/>
                </a:solidFill>
                <a:highlight>
                  <a:srgbClr val="23262E"/>
                </a:highlight>
                <a:latin typeface="Consolas"/>
                <a:ea typeface="Consolas"/>
                <a:cs typeface="Consolas"/>
                <a:sym typeface="Consolas"/>
              </a:rPr>
              <a:t>}</a:t>
            </a:r>
            <a:r>
              <a:rPr b="0" i="0" lang="es" sz="1100" u="none" cap="none" strike="noStrike">
                <a:solidFill>
                  <a:srgbClr val="96E072"/>
                </a:solidFill>
                <a:highlight>
                  <a:srgbClr val="23262E"/>
                </a:highlight>
                <a:latin typeface="Consolas"/>
                <a:ea typeface="Consolas"/>
                <a:cs typeface="Consolas"/>
                <a:sym typeface="Consolas"/>
              </a:rPr>
              <a:t>"</a:t>
            </a:r>
            <a:r>
              <a:rPr b="0" i="0" lang="es" sz="1100" u="none" cap="none" strike="noStrike">
                <a:solidFill>
                  <a:srgbClr val="D5CED9"/>
                </a:solidFill>
                <a:highlight>
                  <a:srgbClr val="23262E"/>
                </a:highlight>
                <a:latin typeface="Consolas"/>
                <a:ea typeface="Consolas"/>
                <a:cs typeface="Consolas"/>
                <a:sym typeface="Consolas"/>
              </a:rPr>
              <a:t>)</a:t>
            </a:r>
            <a:endParaRPr b="0" i="0" sz="11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100" u="none" cap="none" strike="noStrike">
                <a:solidFill>
                  <a:srgbClr val="FFE66D"/>
                </a:solidFill>
                <a:highlight>
                  <a:srgbClr val="23262E"/>
                </a:highlight>
                <a:latin typeface="Consolas"/>
                <a:ea typeface="Consolas"/>
                <a:cs typeface="Consolas"/>
                <a:sym typeface="Consolas"/>
              </a:rPr>
              <a:t>print</a:t>
            </a:r>
            <a:r>
              <a:rPr b="0" i="0" lang="es" sz="1100" u="none" cap="none" strike="noStrike">
                <a:solidFill>
                  <a:srgbClr val="D5CED9"/>
                </a:solidFill>
                <a:highlight>
                  <a:srgbClr val="23262E"/>
                </a:highlight>
                <a:latin typeface="Consolas"/>
                <a:ea typeface="Consolas"/>
                <a:cs typeface="Consolas"/>
                <a:sym typeface="Consolas"/>
              </a:rPr>
              <a:t>(</a:t>
            </a:r>
            <a:r>
              <a:rPr b="0" i="0" lang="es" sz="1100" u="none" cap="none" strike="noStrike">
                <a:solidFill>
                  <a:srgbClr val="C74DED"/>
                </a:solidFill>
                <a:highlight>
                  <a:srgbClr val="23262E"/>
                </a:highlight>
                <a:latin typeface="Consolas"/>
                <a:ea typeface="Consolas"/>
                <a:cs typeface="Consolas"/>
                <a:sym typeface="Consolas"/>
              </a:rPr>
              <a:t>f</a:t>
            </a:r>
            <a:r>
              <a:rPr b="0" i="0" lang="es" sz="1100" u="none" cap="none" strike="noStrike">
                <a:solidFill>
                  <a:srgbClr val="96E072"/>
                </a:solidFill>
                <a:highlight>
                  <a:srgbClr val="23262E"/>
                </a:highlight>
                <a:latin typeface="Consolas"/>
                <a:ea typeface="Consolas"/>
                <a:cs typeface="Consolas"/>
                <a:sym typeface="Consolas"/>
              </a:rPr>
              <a:t>"La fecha de inicio de </a:t>
            </a:r>
            <a:r>
              <a:rPr b="0" i="0" lang="es" sz="1100" u="none" cap="none" strike="noStrike">
                <a:solidFill>
                  <a:srgbClr val="EE5D43"/>
                </a:solidFill>
                <a:highlight>
                  <a:srgbClr val="23262E"/>
                </a:highlight>
                <a:latin typeface="Consolas"/>
                <a:ea typeface="Consolas"/>
                <a:cs typeface="Consolas"/>
                <a:sym typeface="Consolas"/>
              </a:rPr>
              <a:t>{</a:t>
            </a:r>
            <a:r>
              <a:rPr b="0" i="0" lang="es" sz="1100" u="none" cap="none" strike="noStrike">
                <a:solidFill>
                  <a:srgbClr val="D5CED9"/>
                </a:solidFill>
                <a:highlight>
                  <a:srgbClr val="23262E"/>
                </a:highlight>
                <a:latin typeface="Consolas"/>
                <a:ea typeface="Consolas"/>
                <a:cs typeface="Consolas"/>
                <a:sym typeface="Consolas"/>
              </a:rPr>
              <a:t>fisica.nombre</a:t>
            </a:r>
            <a:r>
              <a:rPr b="0" i="0" lang="es" sz="1100" u="none" cap="none" strike="noStrike">
                <a:solidFill>
                  <a:srgbClr val="EE5D43"/>
                </a:solidFill>
                <a:highlight>
                  <a:srgbClr val="23262E"/>
                </a:highlight>
                <a:latin typeface="Consolas"/>
                <a:ea typeface="Consolas"/>
                <a:cs typeface="Consolas"/>
                <a:sym typeface="Consolas"/>
              </a:rPr>
              <a:t>}</a:t>
            </a:r>
            <a:r>
              <a:rPr b="0" i="0" lang="es" sz="1100" u="none" cap="none" strike="noStrike">
                <a:solidFill>
                  <a:srgbClr val="96E072"/>
                </a:solidFill>
                <a:highlight>
                  <a:srgbClr val="23262E"/>
                </a:highlight>
                <a:latin typeface="Consolas"/>
                <a:ea typeface="Consolas"/>
                <a:cs typeface="Consolas"/>
                <a:sym typeface="Consolas"/>
              </a:rPr>
              <a:t> es </a:t>
            </a:r>
            <a:r>
              <a:rPr b="0" i="0" lang="es" sz="1100" u="none" cap="none" strike="noStrike">
                <a:solidFill>
                  <a:srgbClr val="EE5D43"/>
                </a:solidFill>
                <a:highlight>
                  <a:srgbClr val="23262E"/>
                </a:highlight>
                <a:latin typeface="Consolas"/>
                <a:ea typeface="Consolas"/>
                <a:cs typeface="Consolas"/>
                <a:sym typeface="Consolas"/>
              </a:rPr>
              <a:t>{</a:t>
            </a:r>
            <a:r>
              <a:rPr b="0" i="0" lang="es" sz="1100" u="none" cap="none" strike="noStrike">
                <a:solidFill>
                  <a:srgbClr val="D5CED9"/>
                </a:solidFill>
                <a:highlight>
                  <a:srgbClr val="23262E"/>
                </a:highlight>
                <a:latin typeface="Consolas"/>
                <a:ea typeface="Consolas"/>
                <a:cs typeface="Consolas"/>
                <a:sym typeface="Consolas"/>
              </a:rPr>
              <a:t>fisica.fecha_inicio</a:t>
            </a:r>
            <a:r>
              <a:rPr b="0" i="0" lang="es" sz="1100" u="none" cap="none" strike="noStrike">
                <a:solidFill>
                  <a:srgbClr val="EE5D43"/>
                </a:solidFill>
                <a:highlight>
                  <a:srgbClr val="23262E"/>
                </a:highlight>
                <a:latin typeface="Consolas"/>
                <a:ea typeface="Consolas"/>
                <a:cs typeface="Consolas"/>
                <a:sym typeface="Consolas"/>
              </a:rPr>
              <a:t>}</a:t>
            </a:r>
            <a:r>
              <a:rPr b="0" i="0" lang="es" sz="1100" u="none" cap="none" strike="noStrike">
                <a:solidFill>
                  <a:srgbClr val="96E072"/>
                </a:solidFill>
                <a:highlight>
                  <a:srgbClr val="23262E"/>
                </a:highlight>
                <a:latin typeface="Consolas"/>
                <a:ea typeface="Consolas"/>
                <a:cs typeface="Consolas"/>
                <a:sym typeface="Consolas"/>
              </a:rPr>
              <a:t>"</a:t>
            </a:r>
            <a:r>
              <a:rPr b="0" i="0" lang="es" sz="1100" u="none" cap="none" strike="noStrike">
                <a:solidFill>
                  <a:srgbClr val="D5CED9"/>
                </a:solidFill>
                <a:highlight>
                  <a:srgbClr val="23262E"/>
                </a:highlight>
                <a:latin typeface="Consolas"/>
                <a:ea typeface="Consolas"/>
                <a:cs typeface="Consolas"/>
                <a:sym typeface="Consolas"/>
              </a:rPr>
              <a:t>)</a:t>
            </a:r>
            <a:endParaRPr b="0" i="0" sz="11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100" u="none" cap="none" strike="noStrike">
                <a:solidFill>
                  <a:srgbClr val="FFE66D"/>
                </a:solidFill>
                <a:highlight>
                  <a:srgbClr val="23262E"/>
                </a:highlight>
                <a:latin typeface="Consolas"/>
                <a:ea typeface="Consolas"/>
                <a:cs typeface="Consolas"/>
                <a:sym typeface="Consolas"/>
              </a:rPr>
              <a:t>print</a:t>
            </a:r>
            <a:r>
              <a:rPr b="0" i="0" lang="es" sz="1100" u="none" cap="none" strike="noStrike">
                <a:solidFill>
                  <a:srgbClr val="D5CED9"/>
                </a:solidFill>
                <a:highlight>
                  <a:srgbClr val="23262E"/>
                </a:highlight>
                <a:latin typeface="Consolas"/>
                <a:ea typeface="Consolas"/>
                <a:cs typeface="Consolas"/>
                <a:sym typeface="Consolas"/>
              </a:rPr>
              <a:t>(</a:t>
            </a:r>
            <a:r>
              <a:rPr b="0" i="0" lang="es" sz="1100" u="none" cap="none" strike="noStrike">
                <a:solidFill>
                  <a:srgbClr val="C74DED"/>
                </a:solidFill>
                <a:highlight>
                  <a:srgbClr val="23262E"/>
                </a:highlight>
                <a:latin typeface="Consolas"/>
                <a:ea typeface="Consolas"/>
                <a:cs typeface="Consolas"/>
                <a:sym typeface="Consolas"/>
              </a:rPr>
              <a:t>f</a:t>
            </a:r>
            <a:r>
              <a:rPr b="0" i="0" lang="es" sz="1100" u="none" cap="none" strike="noStrike">
                <a:solidFill>
                  <a:srgbClr val="96E072"/>
                </a:solidFill>
                <a:highlight>
                  <a:srgbClr val="23262E"/>
                </a:highlight>
                <a:latin typeface="Consolas"/>
                <a:ea typeface="Consolas"/>
                <a:cs typeface="Consolas"/>
                <a:sym typeface="Consolas"/>
              </a:rPr>
              <a:t>"La fecha de inicio de </a:t>
            </a:r>
            <a:r>
              <a:rPr b="0" i="0" lang="es" sz="1100" u="none" cap="none" strike="noStrike">
                <a:solidFill>
                  <a:srgbClr val="EE5D43"/>
                </a:solidFill>
                <a:highlight>
                  <a:srgbClr val="23262E"/>
                </a:highlight>
                <a:latin typeface="Consolas"/>
                <a:ea typeface="Consolas"/>
                <a:cs typeface="Consolas"/>
                <a:sym typeface="Consolas"/>
              </a:rPr>
              <a:t>{</a:t>
            </a:r>
            <a:r>
              <a:rPr b="0" i="0" lang="es" sz="1100" u="none" cap="none" strike="noStrike">
                <a:solidFill>
                  <a:srgbClr val="D5CED9"/>
                </a:solidFill>
                <a:highlight>
                  <a:srgbClr val="23262E"/>
                </a:highlight>
                <a:latin typeface="Consolas"/>
                <a:ea typeface="Consolas"/>
                <a:cs typeface="Consolas"/>
                <a:sym typeface="Consolas"/>
              </a:rPr>
              <a:t>programacion.nombre</a:t>
            </a:r>
            <a:r>
              <a:rPr b="0" i="0" lang="es" sz="1100" u="none" cap="none" strike="noStrike">
                <a:solidFill>
                  <a:srgbClr val="EE5D43"/>
                </a:solidFill>
                <a:highlight>
                  <a:srgbClr val="23262E"/>
                </a:highlight>
                <a:latin typeface="Consolas"/>
                <a:ea typeface="Consolas"/>
                <a:cs typeface="Consolas"/>
                <a:sym typeface="Consolas"/>
              </a:rPr>
              <a:t>}</a:t>
            </a:r>
            <a:r>
              <a:rPr b="0" i="0" lang="es" sz="1100" u="none" cap="none" strike="noStrike">
                <a:solidFill>
                  <a:srgbClr val="96E072"/>
                </a:solidFill>
                <a:highlight>
                  <a:srgbClr val="23262E"/>
                </a:highlight>
                <a:latin typeface="Consolas"/>
                <a:ea typeface="Consolas"/>
                <a:cs typeface="Consolas"/>
                <a:sym typeface="Consolas"/>
              </a:rPr>
              <a:t> es </a:t>
            </a:r>
            <a:r>
              <a:rPr b="0" i="0" lang="es" sz="1100" u="none" cap="none" strike="noStrike">
                <a:solidFill>
                  <a:srgbClr val="EE5D43"/>
                </a:solidFill>
                <a:highlight>
                  <a:srgbClr val="23262E"/>
                </a:highlight>
                <a:latin typeface="Consolas"/>
                <a:ea typeface="Consolas"/>
                <a:cs typeface="Consolas"/>
                <a:sym typeface="Consolas"/>
              </a:rPr>
              <a:t>{</a:t>
            </a:r>
            <a:r>
              <a:rPr b="0" i="0" lang="es" sz="1100" u="none" cap="none" strike="noStrike">
                <a:solidFill>
                  <a:srgbClr val="D5CED9"/>
                </a:solidFill>
                <a:highlight>
                  <a:srgbClr val="23262E"/>
                </a:highlight>
                <a:latin typeface="Consolas"/>
                <a:ea typeface="Consolas"/>
                <a:cs typeface="Consolas"/>
                <a:sym typeface="Consolas"/>
              </a:rPr>
              <a:t>programacion.fecha_inicio</a:t>
            </a:r>
            <a:r>
              <a:rPr b="0" i="0" lang="es" sz="1100" u="none" cap="none" strike="noStrike">
                <a:solidFill>
                  <a:srgbClr val="EE5D43"/>
                </a:solidFill>
                <a:highlight>
                  <a:srgbClr val="23262E"/>
                </a:highlight>
                <a:latin typeface="Consolas"/>
                <a:ea typeface="Consolas"/>
                <a:cs typeface="Consolas"/>
                <a:sym typeface="Consolas"/>
              </a:rPr>
              <a:t>}</a:t>
            </a:r>
            <a:r>
              <a:rPr b="0" i="0" lang="es" sz="1100" u="none" cap="none" strike="noStrike">
                <a:solidFill>
                  <a:srgbClr val="96E072"/>
                </a:solidFill>
                <a:highlight>
                  <a:srgbClr val="23262E"/>
                </a:highlight>
                <a:latin typeface="Consolas"/>
                <a:ea typeface="Consolas"/>
                <a:cs typeface="Consolas"/>
                <a:sym typeface="Consolas"/>
              </a:rPr>
              <a:t>"</a:t>
            </a:r>
            <a:r>
              <a:rPr b="0" i="0" lang="es" sz="1100" u="none" cap="none" strike="noStrike">
                <a:solidFill>
                  <a:srgbClr val="D5CED9"/>
                </a:solidFill>
                <a:highlight>
                  <a:srgbClr val="23262E"/>
                </a:highlight>
                <a:latin typeface="Consolas"/>
                <a:ea typeface="Consolas"/>
                <a:cs typeface="Consolas"/>
                <a:sym typeface="Consolas"/>
              </a:rPr>
              <a:t>)</a:t>
            </a:r>
            <a:endParaRPr b="0" i="0" sz="11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t/>
            </a:r>
            <a:endParaRPr b="0" i="0" sz="1000" u="none" cap="none" strike="noStrike">
              <a:solidFill>
                <a:srgbClr val="C74DED"/>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t/>
            </a:r>
            <a:endParaRPr b="0" i="0" sz="1000" u="none" cap="none" strike="noStrike">
              <a:solidFill>
                <a:srgbClr val="C74DED"/>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t/>
            </a:r>
            <a:endParaRPr b="0" i="0" sz="1100" u="none" cap="none" strike="noStrike">
              <a:solidFill>
                <a:srgbClr val="C74DED"/>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t/>
            </a:r>
            <a:endParaRPr b="0" i="0" sz="1100" u="none" cap="none" strike="noStrike">
              <a:solidFill>
                <a:srgbClr val="5F6167"/>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t/>
            </a:r>
            <a:endParaRPr b="0" i="0" sz="1100" u="none" cap="none" strike="noStrike">
              <a:solidFill>
                <a:srgbClr val="C74DED"/>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t/>
            </a:r>
            <a:endParaRPr b="0" i="0" sz="1100" u="none" cap="none" strike="noStrike">
              <a:solidFill>
                <a:srgbClr val="C74DED"/>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t/>
            </a:r>
            <a:endParaRPr b="0" i="0" sz="1100" u="none" cap="none" strike="noStrike">
              <a:solidFill>
                <a:srgbClr val="5F6167"/>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t/>
            </a:r>
            <a:endParaRPr b="0" i="0" sz="1100" u="none" cap="none" strike="noStrike">
              <a:solidFill>
                <a:srgbClr val="5F6167"/>
              </a:solidFill>
              <a:highlight>
                <a:srgbClr val="23262E"/>
              </a:highlight>
              <a:latin typeface="Consolas"/>
              <a:ea typeface="Consolas"/>
              <a:cs typeface="Consolas"/>
              <a:sym typeface="Consolas"/>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5" name="Shape 525"/>
        <p:cNvGrpSpPr/>
        <p:nvPr/>
      </p:nvGrpSpPr>
      <p:grpSpPr>
        <a:xfrm>
          <a:off x="0" y="0"/>
          <a:ext cx="0" cy="0"/>
          <a:chOff x="0" y="0"/>
          <a:chExt cx="0" cy="0"/>
        </a:xfrm>
      </p:grpSpPr>
      <p:sp>
        <p:nvSpPr>
          <p:cNvPr id="526" name="Google Shape;526;p35"/>
          <p:cNvSpPr txBox="1"/>
          <p:nvPr>
            <p:ph type="ctrTitle"/>
          </p:nvPr>
        </p:nvSpPr>
        <p:spPr>
          <a:xfrm>
            <a:off x="311700" y="1226800"/>
            <a:ext cx="8520600" cy="15705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Clr>
                <a:schemeClr val="dk1"/>
              </a:buClr>
              <a:buSzPts val="1100"/>
              <a:buFont typeface="Arial"/>
              <a:buNone/>
            </a:pPr>
            <a:r>
              <a:rPr lang="es"/>
              <a:t>Material extra</a:t>
            </a:r>
            <a:endParaRPr/>
          </a:p>
        </p:txBody>
      </p:sp>
      <p:sp>
        <p:nvSpPr>
          <p:cNvPr id="527" name="Google Shape;527;p35"/>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500"/>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1" name="Shape 531"/>
        <p:cNvGrpSpPr/>
        <p:nvPr/>
      </p:nvGrpSpPr>
      <p:grpSpPr>
        <a:xfrm>
          <a:off x="0" y="0"/>
          <a:ext cx="0" cy="0"/>
          <a:chOff x="0" y="0"/>
          <a:chExt cx="0" cy="0"/>
        </a:xfrm>
      </p:grpSpPr>
      <p:sp>
        <p:nvSpPr>
          <p:cNvPr id="532" name="Google Shape;532;p36"/>
          <p:cNvSpPr txBox="1"/>
          <p:nvPr/>
        </p:nvSpPr>
        <p:spPr>
          <a:xfrm>
            <a:off x="311700" y="597425"/>
            <a:ext cx="8503200" cy="572700"/>
          </a:xfrm>
          <a:prstGeom prst="rect">
            <a:avLst/>
          </a:prstGeom>
          <a:noFill/>
          <a:ln>
            <a:noFill/>
          </a:ln>
        </p:spPr>
        <p:txBody>
          <a:bodyPr anchorCtr="0" anchor="t" bIns="91425" lIns="91425" spcFirstLastPara="1" rIns="91425" wrap="square" tIns="91425">
            <a:normAutofit lnSpcReduction="10000"/>
          </a:bodyPr>
          <a:lstStyle/>
          <a:p>
            <a:pPr indent="0" lvl="0" marL="0" marR="0" rtl="0" algn="l">
              <a:lnSpc>
                <a:spcPct val="100000"/>
              </a:lnSpc>
              <a:spcBef>
                <a:spcPts val="0"/>
              </a:spcBef>
              <a:spcAft>
                <a:spcPts val="0"/>
              </a:spcAft>
              <a:buClr>
                <a:srgbClr val="000000"/>
              </a:buClr>
              <a:buSzPts val="2700"/>
              <a:buFont typeface="Arial"/>
              <a:buNone/>
            </a:pPr>
            <a:r>
              <a:rPr b="0" i="0" lang="es" sz="2700" u="none" cap="none" strike="noStrike">
                <a:solidFill>
                  <a:srgbClr val="000000"/>
                </a:solidFill>
                <a:latin typeface="Montserrat Medium"/>
                <a:ea typeface="Montserrat Medium"/>
                <a:cs typeface="Montserrat Medium"/>
                <a:sym typeface="Montserrat Medium"/>
              </a:rPr>
              <a:t>Artículos de interés</a:t>
            </a:r>
            <a:endParaRPr b="0" i="0" sz="2700" u="none" cap="none" strike="noStrike">
              <a:solidFill>
                <a:srgbClr val="000000"/>
              </a:solidFill>
              <a:latin typeface="Montserrat Medium"/>
              <a:ea typeface="Montserrat Medium"/>
              <a:cs typeface="Montserrat Medium"/>
              <a:sym typeface="Montserrat Medium"/>
            </a:endParaRPr>
          </a:p>
        </p:txBody>
      </p:sp>
      <p:sp>
        <p:nvSpPr>
          <p:cNvPr id="533" name="Google Shape;533;p36"/>
          <p:cNvSpPr txBox="1"/>
          <p:nvPr/>
        </p:nvSpPr>
        <p:spPr>
          <a:xfrm>
            <a:off x="432000" y="1297200"/>
            <a:ext cx="8280000" cy="3318000"/>
          </a:xfrm>
          <a:prstGeom prst="rect">
            <a:avLst/>
          </a:prstGeom>
          <a:noFill/>
          <a:ln>
            <a:noFill/>
          </a:ln>
        </p:spPr>
        <p:txBody>
          <a:bodyPr anchorCtr="0" anchor="t" bIns="91425" lIns="91425" spcFirstLastPara="1" rIns="91425" wrap="square" tIns="91425">
            <a:normAutofit/>
          </a:bodyPr>
          <a:lstStyle/>
          <a:p>
            <a:pPr indent="0" lvl="0" marL="0" marR="0" rtl="0" algn="l">
              <a:lnSpc>
                <a:spcPct val="115000"/>
              </a:lnSpc>
              <a:spcBef>
                <a:spcPts val="0"/>
              </a:spcBef>
              <a:spcAft>
                <a:spcPts val="0"/>
              </a:spcAft>
              <a:buClr>
                <a:srgbClr val="000000"/>
              </a:buClr>
              <a:buSzPts val="1700"/>
              <a:buFont typeface="Arial"/>
              <a:buNone/>
            </a:pPr>
            <a:r>
              <a:rPr b="0" i="0" lang="es" sz="1700" u="none" cap="none" strike="noStrike">
                <a:solidFill>
                  <a:srgbClr val="595959"/>
                </a:solidFill>
                <a:latin typeface="Montserrat"/>
                <a:ea typeface="Montserrat"/>
                <a:cs typeface="Montserrat"/>
                <a:sym typeface="Montserrat"/>
              </a:rPr>
              <a:t>Material extra:</a:t>
            </a:r>
            <a:endParaRPr b="0" i="0" sz="1700" u="none" cap="none" strike="noStrike">
              <a:solidFill>
                <a:srgbClr val="595959"/>
              </a:solidFill>
              <a:latin typeface="Montserrat"/>
              <a:ea typeface="Montserrat"/>
              <a:cs typeface="Montserrat"/>
              <a:sym typeface="Montserrat"/>
            </a:endParaRPr>
          </a:p>
          <a:p>
            <a:pPr indent="-336550" lvl="0" marL="457200" marR="0" rtl="0" algn="l">
              <a:lnSpc>
                <a:spcPct val="115000"/>
              </a:lnSpc>
              <a:spcBef>
                <a:spcPts val="1200"/>
              </a:spcBef>
              <a:spcAft>
                <a:spcPts val="0"/>
              </a:spcAft>
              <a:buClr>
                <a:srgbClr val="595959"/>
              </a:buClr>
              <a:buSzPts val="1700"/>
              <a:buFont typeface="Montserrat"/>
              <a:buChar char="●"/>
            </a:pPr>
            <a:r>
              <a:rPr b="0" i="0" lang="es" sz="1700" u="sng" cap="none" strike="noStrike">
                <a:solidFill>
                  <a:schemeClr val="hlink"/>
                </a:solidFill>
                <a:latin typeface="Montserrat"/>
                <a:ea typeface="Montserrat"/>
                <a:cs typeface="Montserrat"/>
                <a:sym typeface="Montserrat"/>
                <a:hlinkClick r:id="rId3"/>
              </a:rPr>
              <a:t>Guía de la Programación Orientada a Objetos (POO)</a:t>
            </a:r>
            <a:r>
              <a:rPr b="0" i="0" lang="es" sz="1700" u="none" cap="none" strike="noStrike">
                <a:solidFill>
                  <a:srgbClr val="595959"/>
                </a:solidFill>
                <a:latin typeface="Montserrat"/>
                <a:ea typeface="Montserrat"/>
                <a:cs typeface="Montserrat"/>
                <a:sym typeface="Montserrat"/>
              </a:rPr>
              <a:t>, en Kinsta</a:t>
            </a:r>
            <a:endParaRPr b="0" i="0" sz="1700" u="none" cap="none" strike="noStrike">
              <a:solidFill>
                <a:srgbClr val="595959"/>
              </a:solidFill>
              <a:latin typeface="Montserrat"/>
              <a:ea typeface="Montserrat"/>
              <a:cs typeface="Montserrat"/>
              <a:sym typeface="Montserrat"/>
            </a:endParaRPr>
          </a:p>
          <a:p>
            <a:pPr indent="-336550" lvl="0" marL="457200" marR="0" rtl="0" algn="l">
              <a:lnSpc>
                <a:spcPct val="115000"/>
              </a:lnSpc>
              <a:spcBef>
                <a:spcPts val="0"/>
              </a:spcBef>
              <a:spcAft>
                <a:spcPts val="0"/>
              </a:spcAft>
              <a:buClr>
                <a:srgbClr val="595959"/>
              </a:buClr>
              <a:buSzPts val="1700"/>
              <a:buFont typeface="Montserrat"/>
              <a:buChar char="●"/>
            </a:pPr>
            <a:r>
              <a:rPr b="0" i="0" lang="es" sz="1700" u="sng" cap="none" strike="noStrike">
                <a:solidFill>
                  <a:schemeClr val="hlink"/>
                </a:solidFill>
                <a:latin typeface="Montserrat"/>
                <a:ea typeface="Montserrat"/>
                <a:cs typeface="Montserrat"/>
                <a:sym typeface="Montserrat"/>
                <a:hlinkClick r:id="rId4"/>
              </a:rPr>
              <a:t>¿Qué es el encapsulamiento en Python?</a:t>
            </a:r>
            <a:r>
              <a:rPr b="0" i="0" lang="es" sz="1700" u="none" cap="none" strike="noStrike">
                <a:solidFill>
                  <a:srgbClr val="595959"/>
                </a:solidFill>
                <a:latin typeface="Montserrat"/>
                <a:ea typeface="Montserrat"/>
                <a:cs typeface="Montserrat"/>
                <a:sym typeface="Montserrat"/>
              </a:rPr>
              <a:t>, en pythones.net</a:t>
            </a:r>
            <a:endParaRPr b="0" i="0" sz="1700" u="none" cap="none" strike="noStrike">
              <a:solidFill>
                <a:srgbClr val="595959"/>
              </a:solidFill>
              <a:latin typeface="Montserrat"/>
              <a:ea typeface="Montserrat"/>
              <a:cs typeface="Montserrat"/>
              <a:sym typeface="Montserrat"/>
            </a:endParaRPr>
          </a:p>
          <a:p>
            <a:pPr indent="-336550" lvl="0" marL="457200" marR="0" rtl="0" algn="l">
              <a:lnSpc>
                <a:spcPct val="115000"/>
              </a:lnSpc>
              <a:spcBef>
                <a:spcPts val="0"/>
              </a:spcBef>
              <a:spcAft>
                <a:spcPts val="0"/>
              </a:spcAft>
              <a:buClr>
                <a:srgbClr val="595959"/>
              </a:buClr>
              <a:buSzPts val="1700"/>
              <a:buFont typeface="Montserrat"/>
              <a:buChar char="●"/>
            </a:pPr>
            <a:r>
              <a:rPr b="0" i="0" lang="es" sz="1700" u="sng" cap="none" strike="noStrike">
                <a:solidFill>
                  <a:schemeClr val="hlink"/>
                </a:solidFill>
                <a:latin typeface="Montserrat"/>
                <a:ea typeface="Montserrat"/>
                <a:cs typeface="Montserrat"/>
                <a:sym typeface="Montserrat"/>
                <a:hlinkClick r:id="rId5"/>
              </a:rPr>
              <a:t>Programación Orientada a Objetos</a:t>
            </a:r>
            <a:r>
              <a:rPr b="0" i="0" lang="es" sz="1700" u="none" cap="none" strike="noStrike">
                <a:solidFill>
                  <a:srgbClr val="595959"/>
                </a:solidFill>
                <a:latin typeface="Montserrat"/>
                <a:ea typeface="Montserrat"/>
                <a:cs typeface="Montserrat"/>
                <a:sym typeface="Montserrat"/>
              </a:rPr>
              <a:t>, en carmoreno.com</a:t>
            </a:r>
            <a:endParaRPr b="0" i="0" sz="1700" u="none" cap="none" strike="noStrike">
              <a:solidFill>
                <a:srgbClr val="595959"/>
              </a:solidFill>
              <a:latin typeface="Montserrat"/>
              <a:ea typeface="Montserrat"/>
              <a:cs typeface="Montserrat"/>
              <a:sym typeface="Montserrat"/>
            </a:endParaRPr>
          </a:p>
          <a:p>
            <a:pPr indent="0" lvl="0" marL="0" marR="0" rtl="0" algn="l">
              <a:lnSpc>
                <a:spcPct val="115000"/>
              </a:lnSpc>
              <a:spcBef>
                <a:spcPts val="1200"/>
              </a:spcBef>
              <a:spcAft>
                <a:spcPts val="0"/>
              </a:spcAft>
              <a:buClr>
                <a:srgbClr val="000000"/>
              </a:buClr>
              <a:buSzPts val="1700"/>
              <a:buFont typeface="Arial"/>
              <a:buNone/>
            </a:pPr>
            <a:r>
              <a:rPr b="0" i="0" lang="es" sz="1700" u="none" cap="none" strike="noStrike">
                <a:solidFill>
                  <a:srgbClr val="595959"/>
                </a:solidFill>
                <a:latin typeface="Montserrat"/>
                <a:ea typeface="Montserrat"/>
                <a:cs typeface="Montserrat"/>
                <a:sym typeface="Montserrat"/>
              </a:rPr>
              <a:t>Videos:</a:t>
            </a:r>
            <a:endParaRPr b="0" i="0" sz="1700" u="none" cap="none" strike="noStrike">
              <a:solidFill>
                <a:srgbClr val="595959"/>
              </a:solidFill>
              <a:latin typeface="Montserrat"/>
              <a:ea typeface="Montserrat"/>
              <a:cs typeface="Montserrat"/>
              <a:sym typeface="Montserrat"/>
            </a:endParaRPr>
          </a:p>
          <a:p>
            <a:pPr indent="-336550" lvl="0" marL="457200" marR="0" rtl="0" algn="l">
              <a:lnSpc>
                <a:spcPct val="115000"/>
              </a:lnSpc>
              <a:spcBef>
                <a:spcPts val="1200"/>
              </a:spcBef>
              <a:spcAft>
                <a:spcPts val="0"/>
              </a:spcAft>
              <a:buClr>
                <a:srgbClr val="595959"/>
              </a:buClr>
              <a:buSzPts val="1700"/>
              <a:buFont typeface="Montserrat"/>
              <a:buChar char="●"/>
            </a:pPr>
            <a:r>
              <a:rPr b="0" i="0" lang="es" sz="1700" u="none" cap="none" strike="noStrike">
                <a:solidFill>
                  <a:srgbClr val="595959"/>
                </a:solidFill>
                <a:latin typeface="Montserrat"/>
                <a:ea typeface="Montserrat"/>
                <a:cs typeface="Montserrat"/>
                <a:sym typeface="Montserrat"/>
              </a:rPr>
              <a:t>Objetos </a:t>
            </a:r>
            <a:r>
              <a:rPr b="0" i="0" lang="es" sz="1700" u="sng" cap="none" strike="noStrike">
                <a:solidFill>
                  <a:schemeClr val="hlink"/>
                </a:solidFill>
                <a:latin typeface="Montserrat"/>
                <a:ea typeface="Montserrat"/>
                <a:cs typeface="Montserrat"/>
                <a:sym typeface="Montserrat"/>
                <a:hlinkClick r:id="rId6"/>
              </a:rPr>
              <a:t>parte III</a:t>
            </a:r>
            <a:r>
              <a:rPr b="0" i="0" lang="es" sz="1700" u="none" cap="none" strike="noStrike">
                <a:solidFill>
                  <a:srgbClr val="595959"/>
                </a:solidFill>
                <a:latin typeface="Montserrat"/>
                <a:ea typeface="Montserrat"/>
                <a:cs typeface="Montserrat"/>
                <a:sym typeface="Montserrat"/>
              </a:rPr>
              <a:t>, </a:t>
            </a:r>
            <a:r>
              <a:rPr b="0" i="0" lang="es" sz="1700" u="sng" cap="none" strike="noStrike">
                <a:solidFill>
                  <a:schemeClr val="hlink"/>
                </a:solidFill>
                <a:latin typeface="Montserrat"/>
                <a:ea typeface="Montserrat"/>
                <a:cs typeface="Montserrat"/>
                <a:sym typeface="Montserrat"/>
                <a:hlinkClick r:id="rId7"/>
              </a:rPr>
              <a:t>parte IV</a:t>
            </a:r>
            <a:r>
              <a:rPr b="0" i="0" lang="es" sz="1700" u="none" cap="none" strike="noStrike">
                <a:solidFill>
                  <a:srgbClr val="595959"/>
                </a:solidFill>
                <a:latin typeface="Montserrat"/>
                <a:ea typeface="Montserrat"/>
                <a:cs typeface="Montserrat"/>
                <a:sym typeface="Montserrat"/>
              </a:rPr>
              <a:t> y </a:t>
            </a:r>
            <a:r>
              <a:rPr b="0" i="0" lang="es" sz="1700" u="sng" cap="none" strike="noStrike">
                <a:solidFill>
                  <a:schemeClr val="hlink"/>
                </a:solidFill>
                <a:latin typeface="Montserrat"/>
                <a:ea typeface="Montserrat"/>
                <a:cs typeface="Montserrat"/>
                <a:sym typeface="Montserrat"/>
                <a:hlinkClick r:id="rId8"/>
              </a:rPr>
              <a:t>parte V</a:t>
            </a:r>
            <a:r>
              <a:rPr b="0" i="0" lang="es" sz="1700" u="none" cap="none" strike="noStrike">
                <a:solidFill>
                  <a:srgbClr val="595959"/>
                </a:solidFill>
                <a:latin typeface="Montserrat"/>
                <a:ea typeface="Montserrat"/>
                <a:cs typeface="Montserrat"/>
                <a:sym typeface="Montserrat"/>
              </a:rPr>
              <a:t> en Píldoras informáticas</a:t>
            </a:r>
            <a:endParaRPr b="0" i="0" sz="1700" u="none" cap="none" strike="noStrike">
              <a:solidFill>
                <a:srgbClr val="595959"/>
              </a:solidFill>
              <a:latin typeface="Montserrat"/>
              <a:ea typeface="Montserrat"/>
              <a:cs typeface="Montserrat"/>
              <a:sym typeface="Montserrat"/>
            </a:endParaRPr>
          </a:p>
          <a:p>
            <a:pPr indent="-336550" lvl="0" marL="457200" marR="0" rtl="0" algn="l">
              <a:lnSpc>
                <a:spcPct val="115000"/>
              </a:lnSpc>
              <a:spcBef>
                <a:spcPts val="0"/>
              </a:spcBef>
              <a:spcAft>
                <a:spcPts val="0"/>
              </a:spcAft>
              <a:buClr>
                <a:srgbClr val="595959"/>
              </a:buClr>
              <a:buSzPts val="1700"/>
              <a:buFont typeface="Montserrat"/>
              <a:buChar char="●"/>
            </a:pPr>
            <a:r>
              <a:rPr b="0" i="0" lang="es" sz="1700" u="sng" cap="none" strike="noStrike">
                <a:solidFill>
                  <a:schemeClr val="hlink"/>
                </a:solidFill>
                <a:latin typeface="Montserrat"/>
                <a:ea typeface="Montserrat"/>
                <a:cs typeface="Montserrat"/>
                <a:sym typeface="Montserrat"/>
                <a:hlinkClick r:id="rId9"/>
              </a:rPr>
              <a:t>Clases y Objetos</a:t>
            </a:r>
            <a:r>
              <a:rPr b="0" i="0" lang="es" sz="1700" u="none" cap="none" strike="noStrike">
                <a:solidFill>
                  <a:srgbClr val="595959"/>
                </a:solidFill>
                <a:latin typeface="Montserrat"/>
                <a:ea typeface="Montserrat"/>
                <a:cs typeface="Montserrat"/>
                <a:sym typeface="Montserrat"/>
              </a:rPr>
              <a:t> en Python, por yacklyon</a:t>
            </a:r>
            <a:endParaRPr b="0" i="0" sz="1700" u="none" cap="none" strike="noStrike">
              <a:solidFill>
                <a:srgbClr val="595959"/>
              </a:solidFill>
              <a:latin typeface="Montserrat"/>
              <a:ea typeface="Montserrat"/>
              <a:cs typeface="Montserrat"/>
              <a:sym typeface="Montserrat"/>
            </a:endParaRPr>
          </a:p>
          <a:p>
            <a:pPr indent="0" lvl="0" marL="457200" marR="0" rtl="0" algn="l">
              <a:lnSpc>
                <a:spcPct val="115000"/>
              </a:lnSpc>
              <a:spcBef>
                <a:spcPts val="1200"/>
              </a:spcBef>
              <a:spcAft>
                <a:spcPts val="1200"/>
              </a:spcAft>
              <a:buClr>
                <a:srgbClr val="000000"/>
              </a:buClr>
              <a:buSzPts val="1500"/>
              <a:buFont typeface="Arial"/>
              <a:buNone/>
            </a:pPr>
            <a:r>
              <a:t/>
            </a:r>
            <a:endParaRPr b="0" i="0" sz="1500" u="none" cap="none" strike="noStrike">
              <a:solidFill>
                <a:srgbClr val="595959"/>
              </a:solidFill>
              <a:latin typeface="Montserrat"/>
              <a:ea typeface="Montserrat"/>
              <a:cs typeface="Montserrat"/>
              <a:sym typeface="Montserrat"/>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7" name="Shape 537"/>
        <p:cNvGrpSpPr/>
        <p:nvPr/>
      </p:nvGrpSpPr>
      <p:grpSpPr>
        <a:xfrm>
          <a:off x="0" y="0"/>
          <a:ext cx="0" cy="0"/>
          <a:chOff x="0" y="0"/>
          <a:chExt cx="0" cy="0"/>
        </a:xfrm>
      </p:grpSpPr>
      <p:sp>
        <p:nvSpPr>
          <p:cNvPr id="538" name="Google Shape;538;p37"/>
          <p:cNvSpPr txBox="1"/>
          <p:nvPr>
            <p:ph type="title"/>
          </p:nvPr>
        </p:nvSpPr>
        <p:spPr>
          <a:xfrm>
            <a:off x="490250" y="1135950"/>
            <a:ext cx="8097300" cy="3623700"/>
          </a:xfrm>
          <a:prstGeom prst="rect">
            <a:avLst/>
          </a:prstGeom>
          <a:noFill/>
          <a:ln>
            <a:noFill/>
          </a:ln>
        </p:spPr>
        <p:txBody>
          <a:bodyPr anchorCtr="0" anchor="ctr" bIns="91425" lIns="91425" spcFirstLastPara="1" rIns="91425" wrap="square" tIns="91425">
            <a:normAutofit/>
          </a:bodyPr>
          <a:lstStyle/>
          <a:p>
            <a:pPr indent="0" lvl="0" marL="0" rtl="0" algn="l">
              <a:lnSpc>
                <a:spcPct val="100000"/>
              </a:lnSpc>
              <a:spcBef>
                <a:spcPts val="0"/>
              </a:spcBef>
              <a:spcAft>
                <a:spcPts val="0"/>
              </a:spcAft>
              <a:buSzPts val="3700"/>
              <a:buNone/>
            </a:pPr>
            <a:r>
              <a:rPr lang="es"/>
              <a:t>No te olvides de dar el presente</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2" name="Shape 542"/>
        <p:cNvGrpSpPr/>
        <p:nvPr/>
      </p:nvGrpSpPr>
      <p:grpSpPr>
        <a:xfrm>
          <a:off x="0" y="0"/>
          <a:ext cx="0" cy="0"/>
          <a:chOff x="0" y="0"/>
          <a:chExt cx="0" cy="0"/>
        </a:xfrm>
      </p:grpSpPr>
      <p:sp>
        <p:nvSpPr>
          <p:cNvPr id="543" name="Google Shape;543;p38"/>
          <p:cNvSpPr txBox="1"/>
          <p:nvPr>
            <p:ph type="title"/>
          </p:nvPr>
        </p:nvSpPr>
        <p:spPr>
          <a:xfrm>
            <a:off x="490250" y="1135950"/>
            <a:ext cx="8097300" cy="3623700"/>
          </a:xfrm>
          <a:prstGeom prst="rect">
            <a:avLst/>
          </a:prstGeom>
          <a:noFill/>
          <a:ln>
            <a:noFill/>
          </a:ln>
        </p:spPr>
        <p:txBody>
          <a:bodyPr anchorCtr="0" anchor="ctr" bIns="91425" lIns="91425" spcFirstLastPara="1" rIns="91425" wrap="square" tIns="91425">
            <a:normAutofit/>
          </a:bodyPr>
          <a:lstStyle/>
          <a:p>
            <a:pPr indent="0" lvl="0" marL="0" rtl="0" algn="l">
              <a:lnSpc>
                <a:spcPct val="100000"/>
              </a:lnSpc>
              <a:spcBef>
                <a:spcPts val="0"/>
              </a:spcBef>
              <a:spcAft>
                <a:spcPts val="0"/>
              </a:spcAft>
              <a:buSzPts val="3700"/>
              <a:buNone/>
            </a:pPr>
            <a:r>
              <a:rPr lang="es"/>
              <a:t>Recordá: </a:t>
            </a:r>
            <a:endParaRPr/>
          </a:p>
          <a:p>
            <a:pPr indent="-431800" lvl="0" marL="457200" rtl="0" algn="l">
              <a:lnSpc>
                <a:spcPct val="100000"/>
              </a:lnSpc>
              <a:spcBef>
                <a:spcPts val="0"/>
              </a:spcBef>
              <a:spcAft>
                <a:spcPts val="0"/>
              </a:spcAft>
              <a:buSzPts val="3200"/>
              <a:buFont typeface="Montserrat SemiBold"/>
              <a:buChar char="●"/>
            </a:pPr>
            <a:r>
              <a:rPr b="0" lang="es" sz="3200">
                <a:latin typeface="Montserrat SemiBold"/>
                <a:ea typeface="Montserrat SemiBold"/>
                <a:cs typeface="Montserrat SemiBold"/>
                <a:sym typeface="Montserrat SemiBold"/>
              </a:rPr>
              <a:t>Revisar la Cartelera de Novedades.</a:t>
            </a:r>
            <a:endParaRPr b="0" sz="3200">
              <a:latin typeface="Montserrat SemiBold"/>
              <a:ea typeface="Montserrat SemiBold"/>
              <a:cs typeface="Montserrat SemiBold"/>
              <a:sym typeface="Montserrat SemiBold"/>
            </a:endParaRPr>
          </a:p>
          <a:p>
            <a:pPr indent="-431800" lvl="0" marL="457200" rtl="0" algn="l">
              <a:lnSpc>
                <a:spcPct val="100000"/>
              </a:lnSpc>
              <a:spcBef>
                <a:spcPts val="0"/>
              </a:spcBef>
              <a:spcAft>
                <a:spcPts val="0"/>
              </a:spcAft>
              <a:buSzPts val="3200"/>
              <a:buFont typeface="Montserrat SemiBold"/>
              <a:buChar char="●"/>
            </a:pPr>
            <a:r>
              <a:rPr b="0" lang="es" sz="3200">
                <a:latin typeface="Montserrat SemiBold"/>
                <a:ea typeface="Montserrat SemiBold"/>
                <a:cs typeface="Montserrat SemiBold"/>
                <a:sym typeface="Montserrat SemiBold"/>
              </a:rPr>
              <a:t>Hacer tus consultas en el Foro.</a:t>
            </a:r>
            <a:endParaRPr b="0" sz="3200">
              <a:latin typeface="Montserrat SemiBold"/>
              <a:ea typeface="Montserrat SemiBold"/>
              <a:cs typeface="Montserrat SemiBold"/>
              <a:sym typeface="Montserrat SemiBold"/>
            </a:endParaRPr>
          </a:p>
          <a:p>
            <a:pPr indent="-431800" lvl="0" marL="457200" rtl="0" algn="l">
              <a:lnSpc>
                <a:spcPct val="100000"/>
              </a:lnSpc>
              <a:spcBef>
                <a:spcPts val="0"/>
              </a:spcBef>
              <a:spcAft>
                <a:spcPts val="0"/>
              </a:spcAft>
              <a:buSzPts val="3200"/>
              <a:buFont typeface="Montserrat SemiBold"/>
              <a:buChar char="●"/>
            </a:pPr>
            <a:r>
              <a:rPr b="0" lang="es" sz="3200">
                <a:latin typeface="Montserrat SemiBold"/>
                <a:ea typeface="Montserrat SemiBold"/>
                <a:cs typeface="Montserrat SemiBold"/>
                <a:sym typeface="Montserrat SemiBold"/>
              </a:rPr>
              <a:t>Realizar los Ejercicios </a:t>
            </a:r>
            <a:r>
              <a:rPr b="0" lang="es" sz="3200">
                <a:latin typeface="Montserrat SemiBold"/>
                <a:ea typeface="Montserrat SemiBold"/>
                <a:cs typeface="Montserrat SemiBold"/>
                <a:sym typeface="Montserrat SemiBold"/>
              </a:rPr>
              <a:t>de repaso</a:t>
            </a:r>
            <a:r>
              <a:rPr b="0" lang="es" sz="3200">
                <a:latin typeface="Montserrat SemiBold"/>
                <a:ea typeface="Montserrat SemiBold"/>
                <a:cs typeface="Montserrat SemiBold"/>
                <a:sym typeface="Montserrat SemiBold"/>
              </a:rPr>
              <a:t>.</a:t>
            </a:r>
            <a:endParaRPr b="0" sz="3200">
              <a:latin typeface="Montserrat SemiBold"/>
              <a:ea typeface="Montserrat SemiBold"/>
              <a:cs typeface="Montserrat SemiBold"/>
              <a:sym typeface="Montserrat SemiBold"/>
            </a:endParaRPr>
          </a:p>
          <a:p>
            <a:pPr indent="0" lvl="0" marL="0" rtl="0" algn="l">
              <a:lnSpc>
                <a:spcPct val="100000"/>
              </a:lnSpc>
              <a:spcBef>
                <a:spcPts val="0"/>
              </a:spcBef>
              <a:spcAft>
                <a:spcPts val="0"/>
              </a:spcAft>
              <a:buSzPts val="3700"/>
              <a:buNone/>
            </a:pPr>
            <a:r>
              <a:t/>
            </a:r>
            <a:endParaRPr sz="3200"/>
          </a:p>
          <a:p>
            <a:pPr indent="0" lvl="0" marL="0" rtl="0" algn="l">
              <a:lnSpc>
                <a:spcPct val="100000"/>
              </a:lnSpc>
              <a:spcBef>
                <a:spcPts val="0"/>
              </a:spcBef>
              <a:spcAft>
                <a:spcPts val="0"/>
              </a:spcAft>
              <a:buSzPts val="3700"/>
              <a:buNone/>
            </a:pPr>
            <a:r>
              <a:rPr lang="es" sz="3200"/>
              <a:t>Todo en el Aula Virtual.</a:t>
            </a:r>
            <a:endParaRPr sz="3200"/>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7" name="Shape 547"/>
        <p:cNvGrpSpPr/>
        <p:nvPr/>
      </p:nvGrpSpPr>
      <p:grpSpPr>
        <a:xfrm>
          <a:off x="0" y="0"/>
          <a:ext cx="0" cy="0"/>
          <a:chOff x="0" y="0"/>
          <a:chExt cx="0" cy="0"/>
        </a:xfrm>
      </p:grpSpPr>
      <p:sp>
        <p:nvSpPr>
          <p:cNvPr id="548" name="Google Shape;548;g1f3e2edf19a_0_0"/>
          <p:cNvSpPr txBox="1"/>
          <p:nvPr>
            <p:ph type="title"/>
          </p:nvPr>
        </p:nvSpPr>
        <p:spPr>
          <a:xfrm>
            <a:off x="490250" y="1135950"/>
            <a:ext cx="8097300" cy="3623700"/>
          </a:xfrm>
          <a:prstGeom prst="rect">
            <a:avLst/>
          </a:prstGeom>
          <a:noFill/>
          <a:ln>
            <a:noFill/>
          </a:ln>
        </p:spPr>
        <p:txBody>
          <a:bodyPr anchorCtr="0" anchor="ctr" bIns="91425" lIns="91425" spcFirstLastPara="1" rIns="91425" wrap="square" tIns="91425">
            <a:normAutofit/>
          </a:bodyPr>
          <a:lstStyle/>
          <a:p>
            <a:pPr indent="0" lvl="0" marL="0" rtl="0" algn="l">
              <a:lnSpc>
                <a:spcPct val="115000"/>
              </a:lnSpc>
              <a:spcBef>
                <a:spcPts val="1200"/>
              </a:spcBef>
              <a:spcAft>
                <a:spcPts val="0"/>
              </a:spcAft>
              <a:buSzPts val="3700"/>
              <a:buNone/>
            </a:pPr>
            <a:r>
              <a:rPr lang="es"/>
              <a:t>Muchas gracias por tu atención.</a:t>
            </a:r>
            <a:endParaRPr/>
          </a:p>
          <a:p>
            <a:pPr indent="0" lvl="0" marL="0" rtl="0" algn="l">
              <a:lnSpc>
                <a:spcPct val="115000"/>
              </a:lnSpc>
              <a:spcBef>
                <a:spcPts val="1200"/>
              </a:spcBef>
              <a:spcAft>
                <a:spcPts val="1200"/>
              </a:spcAft>
              <a:buSzPts val="3700"/>
              <a:buNone/>
            </a:pPr>
            <a:r>
              <a:rPr lang="es"/>
              <a:t>Nos vemos pronto</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4"/>
          <p:cNvSpPr txBox="1"/>
          <p:nvPr>
            <p:ph idx="2" type="title"/>
          </p:nvPr>
        </p:nvSpPr>
        <p:spPr>
          <a:xfrm>
            <a:off x="3938175" y="1159375"/>
            <a:ext cx="1091700" cy="3006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es"/>
              <a:t>Clase 30</a:t>
            </a:r>
            <a:endParaRPr/>
          </a:p>
        </p:txBody>
      </p:sp>
      <p:sp>
        <p:nvSpPr>
          <p:cNvPr id="163" name="Google Shape;163;p4"/>
          <p:cNvSpPr txBox="1"/>
          <p:nvPr>
            <p:ph type="title"/>
          </p:nvPr>
        </p:nvSpPr>
        <p:spPr>
          <a:xfrm>
            <a:off x="1275675" y="1159375"/>
            <a:ext cx="911700" cy="3006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es"/>
              <a:t>Clase 29</a:t>
            </a:r>
            <a:endParaRPr/>
          </a:p>
        </p:txBody>
      </p:sp>
      <p:sp>
        <p:nvSpPr>
          <p:cNvPr id="164" name="Google Shape;164;p4"/>
          <p:cNvSpPr txBox="1"/>
          <p:nvPr>
            <p:ph idx="3" type="title"/>
          </p:nvPr>
        </p:nvSpPr>
        <p:spPr>
          <a:xfrm>
            <a:off x="6877450" y="1159388"/>
            <a:ext cx="911700" cy="3006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Clr>
                <a:schemeClr val="dk1"/>
              </a:buClr>
              <a:buSzPct val="78571"/>
              <a:buFont typeface="Arial"/>
              <a:buNone/>
            </a:pPr>
            <a:r>
              <a:rPr lang="es"/>
              <a:t>Clase 31</a:t>
            </a:r>
            <a:endParaRPr/>
          </a:p>
        </p:txBody>
      </p:sp>
      <p:sp>
        <p:nvSpPr>
          <p:cNvPr id="165" name="Google Shape;165;p4"/>
          <p:cNvSpPr txBox="1"/>
          <p:nvPr>
            <p:ph idx="4" type="title"/>
          </p:nvPr>
        </p:nvSpPr>
        <p:spPr>
          <a:xfrm>
            <a:off x="532575" y="2150850"/>
            <a:ext cx="2397900" cy="2112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000"/>
              <a:buNone/>
            </a:pPr>
            <a:r>
              <a:rPr b="1" lang="es"/>
              <a:t>Clases y objetos</a:t>
            </a:r>
            <a:endParaRPr b="1"/>
          </a:p>
          <a:p>
            <a:pPr indent="0" lvl="0" marL="457200" rtl="0" algn="l">
              <a:lnSpc>
                <a:spcPct val="115000"/>
              </a:lnSpc>
              <a:spcBef>
                <a:spcPts val="0"/>
              </a:spcBef>
              <a:spcAft>
                <a:spcPts val="0"/>
              </a:spcAft>
              <a:buSzPts val="1000"/>
              <a:buNone/>
            </a:pPr>
            <a:r>
              <a:t/>
            </a:r>
            <a:endParaRPr b="1"/>
          </a:p>
          <a:p>
            <a:pPr indent="-285750" lvl="0" marL="457200" rtl="0" algn="l">
              <a:lnSpc>
                <a:spcPct val="115000"/>
              </a:lnSpc>
              <a:spcBef>
                <a:spcPts val="0"/>
              </a:spcBef>
              <a:spcAft>
                <a:spcPts val="0"/>
              </a:spcAft>
              <a:buSzPts val="900"/>
              <a:buChar char="●"/>
            </a:pPr>
            <a:r>
              <a:rPr lang="es" sz="900"/>
              <a:t>Paradigmas de programación. Programación estructurada vs POO.</a:t>
            </a:r>
            <a:endParaRPr sz="900"/>
          </a:p>
          <a:p>
            <a:pPr indent="-285750" lvl="0" marL="457200" rtl="0" algn="l">
              <a:lnSpc>
                <a:spcPct val="115000"/>
              </a:lnSpc>
              <a:spcBef>
                <a:spcPts val="0"/>
              </a:spcBef>
              <a:spcAft>
                <a:spcPts val="0"/>
              </a:spcAft>
              <a:buSzPts val="900"/>
              <a:buChar char="●"/>
            </a:pPr>
            <a:r>
              <a:rPr lang="es" sz="900"/>
              <a:t>Clases, objetos y atributos.</a:t>
            </a:r>
            <a:endParaRPr sz="900"/>
          </a:p>
          <a:p>
            <a:pPr indent="-285750" lvl="0" marL="457200" rtl="0" algn="l">
              <a:lnSpc>
                <a:spcPct val="115000"/>
              </a:lnSpc>
              <a:spcBef>
                <a:spcPts val="0"/>
              </a:spcBef>
              <a:spcAft>
                <a:spcPts val="0"/>
              </a:spcAft>
              <a:buSzPts val="900"/>
              <a:buChar char="●"/>
            </a:pPr>
            <a:r>
              <a:rPr lang="es" sz="900"/>
              <a:t>Métodos de clase y métodos especiales: init, del y str.</a:t>
            </a:r>
            <a:endParaRPr sz="900"/>
          </a:p>
          <a:p>
            <a:pPr indent="0" lvl="0" marL="457200" rtl="0" algn="l">
              <a:lnSpc>
                <a:spcPct val="115000"/>
              </a:lnSpc>
              <a:spcBef>
                <a:spcPts val="0"/>
              </a:spcBef>
              <a:spcAft>
                <a:spcPts val="0"/>
              </a:spcAft>
              <a:buSzPts val="1000"/>
              <a:buNone/>
            </a:pPr>
            <a:r>
              <a:t/>
            </a:r>
            <a:endParaRPr b="1"/>
          </a:p>
          <a:p>
            <a:pPr indent="0" lvl="0" marL="457200" rtl="0" algn="l">
              <a:lnSpc>
                <a:spcPct val="115000"/>
              </a:lnSpc>
              <a:spcBef>
                <a:spcPts val="0"/>
              </a:spcBef>
              <a:spcAft>
                <a:spcPts val="0"/>
              </a:spcAft>
              <a:buSzPts val="1000"/>
              <a:buNone/>
            </a:pPr>
            <a:r>
              <a:t/>
            </a:r>
            <a:endParaRPr b="1"/>
          </a:p>
        </p:txBody>
      </p:sp>
      <p:sp>
        <p:nvSpPr>
          <p:cNvPr id="166" name="Google Shape;166;p4"/>
          <p:cNvSpPr txBox="1"/>
          <p:nvPr>
            <p:ph idx="5" type="title"/>
          </p:nvPr>
        </p:nvSpPr>
        <p:spPr>
          <a:xfrm>
            <a:off x="6130475" y="2159925"/>
            <a:ext cx="2454900" cy="2112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000"/>
              <a:buNone/>
            </a:pPr>
            <a:r>
              <a:rPr b="1" lang="es"/>
              <a:t>Herencia y Polimorfismo</a:t>
            </a:r>
            <a:endParaRPr b="1"/>
          </a:p>
          <a:p>
            <a:pPr indent="0" lvl="0" marL="0" rtl="0" algn="l">
              <a:lnSpc>
                <a:spcPct val="115000"/>
              </a:lnSpc>
              <a:spcBef>
                <a:spcPts val="0"/>
              </a:spcBef>
              <a:spcAft>
                <a:spcPts val="0"/>
              </a:spcAft>
              <a:buSzPts val="1000"/>
              <a:buNone/>
            </a:pPr>
            <a:r>
              <a:t/>
            </a:r>
            <a:endParaRPr b="1"/>
          </a:p>
          <a:p>
            <a:pPr indent="-279400" lvl="0" marL="457200" marR="0" rtl="0" algn="l">
              <a:lnSpc>
                <a:spcPct val="115000"/>
              </a:lnSpc>
              <a:spcBef>
                <a:spcPts val="0"/>
              </a:spcBef>
              <a:spcAft>
                <a:spcPts val="0"/>
              </a:spcAft>
              <a:buSzPts val="800"/>
              <a:buChar char="●"/>
            </a:pPr>
            <a:r>
              <a:rPr lang="es" sz="900"/>
              <a:t>Herencia.</a:t>
            </a:r>
            <a:endParaRPr sz="900"/>
          </a:p>
          <a:p>
            <a:pPr indent="-279400" lvl="0" marL="457200" marR="0" rtl="0" algn="l">
              <a:lnSpc>
                <a:spcPct val="115000"/>
              </a:lnSpc>
              <a:spcBef>
                <a:spcPts val="0"/>
              </a:spcBef>
              <a:spcAft>
                <a:spcPts val="0"/>
              </a:spcAft>
              <a:buSzPts val="800"/>
              <a:buChar char="●"/>
            </a:pPr>
            <a:r>
              <a:rPr lang="es" sz="900"/>
              <a:t>Polimorfismo.</a:t>
            </a:r>
            <a:endParaRPr sz="900"/>
          </a:p>
          <a:p>
            <a:pPr indent="-279400" lvl="0" marL="457200" marR="0" rtl="0" algn="l">
              <a:lnSpc>
                <a:spcPct val="115000"/>
              </a:lnSpc>
              <a:spcBef>
                <a:spcPts val="0"/>
              </a:spcBef>
              <a:spcAft>
                <a:spcPts val="0"/>
              </a:spcAft>
              <a:buSzPts val="800"/>
              <a:buChar char="●"/>
            </a:pPr>
            <a:r>
              <a:rPr lang="es" sz="900"/>
              <a:t>Herencia simple y múltiple.</a:t>
            </a:r>
            <a:endParaRPr sz="900"/>
          </a:p>
          <a:p>
            <a:pPr indent="-279400" lvl="0" marL="457200" marR="0" rtl="0" algn="l">
              <a:lnSpc>
                <a:spcPct val="115000"/>
              </a:lnSpc>
              <a:spcBef>
                <a:spcPts val="0"/>
              </a:spcBef>
              <a:spcAft>
                <a:spcPts val="0"/>
              </a:spcAft>
              <a:buSzPts val="800"/>
              <a:buChar char="●"/>
            </a:pPr>
            <a:r>
              <a:rPr lang="es" sz="900"/>
              <a:t>Clases Abstractas.</a:t>
            </a:r>
            <a:endParaRPr sz="900"/>
          </a:p>
          <a:p>
            <a:pPr indent="-279400" lvl="0" marL="457200" marR="0" rtl="0" algn="l">
              <a:lnSpc>
                <a:spcPct val="115000"/>
              </a:lnSpc>
              <a:spcBef>
                <a:spcPts val="0"/>
              </a:spcBef>
              <a:spcAft>
                <a:spcPts val="0"/>
              </a:spcAft>
              <a:buSzPts val="800"/>
              <a:buChar char="●"/>
            </a:pPr>
            <a:r>
              <a:rPr lang="es" sz="900"/>
              <a:t>Diagrama de Clases.</a:t>
            </a:r>
            <a:endParaRPr b="1"/>
          </a:p>
        </p:txBody>
      </p:sp>
      <p:sp>
        <p:nvSpPr>
          <p:cNvPr id="167" name="Google Shape;167;p4"/>
          <p:cNvSpPr txBox="1"/>
          <p:nvPr>
            <p:ph idx="6" type="title"/>
          </p:nvPr>
        </p:nvSpPr>
        <p:spPr>
          <a:xfrm>
            <a:off x="3331525" y="2155125"/>
            <a:ext cx="2397900" cy="2121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000"/>
              <a:buNone/>
            </a:pPr>
            <a:r>
              <a:rPr b="1" lang="es"/>
              <a:t>Colaboración entre clases y Encapsulamiento</a:t>
            </a:r>
            <a:endParaRPr b="1"/>
          </a:p>
          <a:p>
            <a:pPr indent="0" lvl="0" marL="0" rtl="0" algn="l">
              <a:lnSpc>
                <a:spcPct val="115000"/>
              </a:lnSpc>
              <a:spcBef>
                <a:spcPts val="0"/>
              </a:spcBef>
              <a:spcAft>
                <a:spcPts val="0"/>
              </a:spcAft>
              <a:buSzPts val="1000"/>
              <a:buNone/>
            </a:pPr>
            <a:r>
              <a:t/>
            </a:r>
            <a:endParaRPr b="1"/>
          </a:p>
          <a:p>
            <a:pPr indent="-279400" lvl="0" marL="457200" rtl="0" algn="l">
              <a:lnSpc>
                <a:spcPct val="115000"/>
              </a:lnSpc>
              <a:spcBef>
                <a:spcPts val="0"/>
              </a:spcBef>
              <a:spcAft>
                <a:spcPts val="0"/>
              </a:spcAft>
              <a:buSzPts val="800"/>
              <a:buChar char="●"/>
            </a:pPr>
            <a:r>
              <a:rPr lang="es" sz="900"/>
              <a:t>Mensajes y Métodos.</a:t>
            </a:r>
            <a:endParaRPr sz="900"/>
          </a:p>
          <a:p>
            <a:pPr indent="-279400" lvl="0" marL="457200" rtl="0" algn="l">
              <a:lnSpc>
                <a:spcPct val="115000"/>
              </a:lnSpc>
              <a:spcBef>
                <a:spcPts val="0"/>
              </a:spcBef>
              <a:spcAft>
                <a:spcPts val="0"/>
              </a:spcAft>
              <a:buSzPts val="800"/>
              <a:buChar char="●"/>
            </a:pPr>
            <a:r>
              <a:rPr lang="es" sz="900"/>
              <a:t>Colaboración entre clases.</a:t>
            </a:r>
            <a:endParaRPr sz="900"/>
          </a:p>
          <a:p>
            <a:pPr indent="-279400" lvl="0" marL="457200" rtl="0" algn="l">
              <a:lnSpc>
                <a:spcPct val="115000"/>
              </a:lnSpc>
              <a:spcBef>
                <a:spcPts val="0"/>
              </a:spcBef>
              <a:spcAft>
                <a:spcPts val="0"/>
              </a:spcAft>
              <a:buSzPts val="800"/>
              <a:buChar char="●"/>
            </a:pPr>
            <a:r>
              <a:rPr lang="es" sz="900"/>
              <a:t>Atributos de clase.</a:t>
            </a:r>
            <a:endParaRPr sz="900"/>
          </a:p>
          <a:p>
            <a:pPr indent="-279400" lvl="0" marL="457200" rtl="0" algn="l">
              <a:lnSpc>
                <a:spcPct val="115000"/>
              </a:lnSpc>
              <a:spcBef>
                <a:spcPts val="0"/>
              </a:spcBef>
              <a:spcAft>
                <a:spcPts val="0"/>
              </a:spcAft>
              <a:buSzPts val="800"/>
              <a:buChar char="●"/>
            </a:pPr>
            <a:r>
              <a:rPr lang="es" sz="900"/>
              <a:t>Composición.</a:t>
            </a:r>
            <a:endParaRPr sz="900"/>
          </a:p>
          <a:p>
            <a:pPr indent="-279400" lvl="0" marL="457200" rtl="0" algn="l">
              <a:lnSpc>
                <a:spcPct val="115000"/>
              </a:lnSpc>
              <a:spcBef>
                <a:spcPts val="0"/>
              </a:spcBef>
              <a:spcAft>
                <a:spcPts val="0"/>
              </a:spcAft>
              <a:buSzPts val="800"/>
              <a:buChar char="●"/>
            </a:pPr>
            <a:r>
              <a:rPr lang="es" sz="900"/>
              <a:t>Encapsular atributos y métodos.</a:t>
            </a:r>
            <a:endParaRPr sz="900"/>
          </a:p>
          <a:p>
            <a:pPr indent="-279400" lvl="0" marL="457200" rtl="0" algn="l">
              <a:lnSpc>
                <a:spcPct val="115000"/>
              </a:lnSpc>
              <a:spcBef>
                <a:spcPts val="0"/>
              </a:spcBef>
              <a:spcAft>
                <a:spcPts val="0"/>
              </a:spcAft>
              <a:buSzPts val="800"/>
              <a:buChar char="●"/>
            </a:pPr>
            <a:r>
              <a:rPr lang="es" sz="900"/>
              <a:t>Decorators.</a:t>
            </a:r>
            <a:endParaRPr b="1"/>
          </a:p>
          <a:p>
            <a:pPr indent="0" lvl="0" marL="457200" rtl="0" algn="l">
              <a:lnSpc>
                <a:spcPct val="115000"/>
              </a:lnSpc>
              <a:spcBef>
                <a:spcPts val="0"/>
              </a:spcBef>
              <a:spcAft>
                <a:spcPts val="0"/>
              </a:spcAft>
              <a:buSzPts val="1000"/>
              <a:buNone/>
            </a:pPr>
            <a:r>
              <a:t/>
            </a:r>
            <a:endParaRPr b="1"/>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5"/>
          <p:cNvSpPr txBox="1"/>
          <p:nvPr>
            <p:ph type="ctrTitle"/>
          </p:nvPr>
        </p:nvSpPr>
        <p:spPr>
          <a:xfrm>
            <a:off x="550375" y="7600"/>
            <a:ext cx="8043300" cy="15705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000"/>
              <a:buNone/>
            </a:pPr>
            <a:r>
              <a:rPr lang="es"/>
              <a:t>Colaboración de clases</a:t>
            </a:r>
            <a:endParaRPr/>
          </a:p>
        </p:txBody>
      </p:sp>
      <p:sp>
        <p:nvSpPr>
          <p:cNvPr id="173" name="Google Shape;173;p5"/>
          <p:cNvSpPr txBox="1"/>
          <p:nvPr>
            <p:ph idx="1" type="subTitle"/>
          </p:nvPr>
        </p:nvSpPr>
        <p:spPr>
          <a:xfrm>
            <a:off x="550375" y="1614925"/>
            <a:ext cx="8043300" cy="27318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1700"/>
              <a:buNone/>
            </a:pPr>
            <a:r>
              <a:rPr lang="es"/>
              <a:t>Normalmente en un problema resuelto con la metodología de programación orientada a objetos no interviene una sola clase, sino que hay muchas clases que interactúan y se comunican. </a:t>
            </a:r>
            <a:endParaRPr/>
          </a:p>
          <a:p>
            <a:pPr indent="0" lvl="0" marL="0" rtl="0" algn="l">
              <a:lnSpc>
                <a:spcPct val="100000"/>
              </a:lnSpc>
              <a:spcBef>
                <a:spcPts val="0"/>
              </a:spcBef>
              <a:spcAft>
                <a:spcPts val="0"/>
              </a:spcAft>
              <a:buSzPts val="1700"/>
              <a:buNone/>
            </a:pPr>
            <a:r>
              <a:rPr lang="es"/>
              <a:t>Esta </a:t>
            </a:r>
            <a:r>
              <a:rPr b="1" lang="es">
                <a:latin typeface="Montserrat"/>
                <a:ea typeface="Montserrat"/>
                <a:cs typeface="Montserrat"/>
                <a:sym typeface="Montserrat"/>
              </a:rPr>
              <a:t>colaboración entre clases</a:t>
            </a:r>
            <a:r>
              <a:rPr lang="es"/>
              <a:t> se manifiesta como la posibilidad de utilizar en una clase, objetos que son instancias de una clase diferente.</a:t>
            </a:r>
            <a:endParaRPr/>
          </a:p>
          <a:p>
            <a:pPr indent="0" lvl="0" marL="0" rtl="0" algn="l">
              <a:lnSpc>
                <a:spcPct val="100000"/>
              </a:lnSpc>
              <a:spcBef>
                <a:spcPts val="0"/>
              </a:spcBef>
              <a:spcAft>
                <a:spcPts val="0"/>
              </a:spcAft>
              <a:buSzPts val="1700"/>
              <a:buNone/>
            </a:pPr>
            <a:r>
              <a:rPr lang="es"/>
              <a:t>Este mecanismo potencia el alcance que tiene la Programación Orientada a Objetos, facilitando aún más el desarrollo de soluciones a problemas complejos sin necesidad de escribir código extenso o difícil de leer.</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6"/>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40740"/>
              <a:buFont typeface="Arial"/>
              <a:buNone/>
            </a:pPr>
            <a:r>
              <a:rPr lang="es"/>
              <a:t>Colaboración de clases</a:t>
            </a:r>
            <a:endParaRPr/>
          </a:p>
        </p:txBody>
      </p:sp>
      <p:sp>
        <p:nvSpPr>
          <p:cNvPr id="179" name="Google Shape;179;p6"/>
          <p:cNvSpPr txBox="1"/>
          <p:nvPr/>
        </p:nvSpPr>
        <p:spPr>
          <a:xfrm>
            <a:off x="436425" y="1281700"/>
            <a:ext cx="8279700" cy="3275400"/>
          </a:xfrm>
          <a:prstGeom prst="rect">
            <a:avLst/>
          </a:prstGeom>
          <a:noFill/>
          <a:ln>
            <a:noFill/>
          </a:ln>
        </p:spPr>
        <p:txBody>
          <a:bodyPr anchorCtr="0" anchor="t" bIns="91425" lIns="0" spcFirstLastPara="1" rIns="0" wrap="square" tIns="91425">
            <a:normAutofit/>
          </a:bodyPr>
          <a:lstStyle/>
          <a:p>
            <a:pPr indent="0" lvl="0" marL="0" marR="0" rtl="0" algn="l">
              <a:lnSpc>
                <a:spcPct val="115000"/>
              </a:lnSpc>
              <a:spcBef>
                <a:spcPts val="1199"/>
              </a:spcBef>
              <a:spcAft>
                <a:spcPts val="0"/>
              </a:spcAft>
              <a:buClr>
                <a:srgbClr val="000000"/>
              </a:buClr>
              <a:buSzPts val="1682"/>
              <a:buFont typeface="Arial"/>
              <a:buNone/>
            </a:pPr>
            <a:r>
              <a:rPr b="0" i="0" lang="es" sz="1682" u="none" cap="none" strike="noStrike">
                <a:solidFill>
                  <a:schemeClr val="dk2"/>
                </a:solidFill>
                <a:latin typeface="Montserrat"/>
                <a:ea typeface="Montserrat"/>
                <a:cs typeface="Montserrat"/>
                <a:sym typeface="Montserrat"/>
              </a:rPr>
              <a:t>Para entender cómo se produce la colaboración entre clases vamos a desarrollar algunos ejemplos, explicando paso a paso que estamos haciendo. </a:t>
            </a:r>
            <a:endParaRPr b="0" i="0" sz="1682" u="none" cap="none" strike="noStrike">
              <a:solidFill>
                <a:schemeClr val="dk2"/>
              </a:solidFill>
              <a:latin typeface="Montserrat"/>
              <a:ea typeface="Montserrat"/>
              <a:cs typeface="Montserrat"/>
              <a:sym typeface="Montserrat"/>
            </a:endParaRPr>
          </a:p>
          <a:p>
            <a:pPr indent="0" lvl="0" marL="0" marR="0" rtl="0" algn="l">
              <a:lnSpc>
                <a:spcPct val="115000"/>
              </a:lnSpc>
              <a:spcBef>
                <a:spcPts val="1199"/>
              </a:spcBef>
              <a:spcAft>
                <a:spcPts val="0"/>
              </a:spcAft>
              <a:buClr>
                <a:srgbClr val="000000"/>
              </a:buClr>
              <a:buSzPts val="1682"/>
              <a:buFont typeface="Arial"/>
              <a:buNone/>
            </a:pPr>
            <a:r>
              <a:rPr b="1" i="0" lang="es" sz="1682" u="none" cap="none" strike="noStrike">
                <a:solidFill>
                  <a:schemeClr val="dk2"/>
                </a:solidFill>
                <a:latin typeface="Montserrat"/>
                <a:ea typeface="Montserrat"/>
                <a:cs typeface="Montserrat"/>
                <a:sym typeface="Montserrat"/>
              </a:rPr>
              <a:t>Enunciado 1:</a:t>
            </a:r>
            <a:r>
              <a:rPr b="0" i="0" lang="es" sz="1682" u="none" cap="none" strike="noStrike">
                <a:solidFill>
                  <a:schemeClr val="dk2"/>
                </a:solidFill>
                <a:latin typeface="Montserrat"/>
                <a:ea typeface="Montserrat"/>
                <a:cs typeface="Montserrat"/>
                <a:sym typeface="Montserrat"/>
              </a:rPr>
              <a:t> </a:t>
            </a:r>
            <a:endParaRPr b="0" i="0" sz="1682" u="none" cap="none" strike="noStrike">
              <a:solidFill>
                <a:schemeClr val="dk2"/>
              </a:solidFill>
              <a:latin typeface="Montserrat"/>
              <a:ea typeface="Montserrat"/>
              <a:cs typeface="Montserrat"/>
              <a:sym typeface="Montserrat"/>
            </a:endParaRPr>
          </a:p>
          <a:p>
            <a:pPr indent="-335429" lvl="0" marL="457200" marR="0" rtl="0" algn="l">
              <a:lnSpc>
                <a:spcPct val="115000"/>
              </a:lnSpc>
              <a:spcBef>
                <a:spcPts val="1199"/>
              </a:spcBef>
              <a:spcAft>
                <a:spcPts val="0"/>
              </a:spcAft>
              <a:buClr>
                <a:schemeClr val="dk2"/>
              </a:buClr>
              <a:buSzPts val="1682"/>
              <a:buFont typeface="Montserrat"/>
              <a:buChar char="●"/>
            </a:pPr>
            <a:r>
              <a:rPr b="0" i="1" lang="es" sz="1682" u="none" cap="none" strike="noStrike">
                <a:solidFill>
                  <a:schemeClr val="dk2"/>
                </a:solidFill>
                <a:latin typeface="Montserrat"/>
                <a:ea typeface="Montserrat"/>
                <a:cs typeface="Montserrat"/>
                <a:sym typeface="Montserrat"/>
              </a:rPr>
              <a:t>Un banco tiene 3 clientes que pueden hacer depósitos y extracciones. </a:t>
            </a:r>
            <a:endParaRPr b="0" i="1" sz="1682" u="none" cap="none" strike="noStrike">
              <a:solidFill>
                <a:schemeClr val="dk2"/>
              </a:solidFill>
              <a:latin typeface="Montserrat"/>
              <a:ea typeface="Montserrat"/>
              <a:cs typeface="Montserrat"/>
              <a:sym typeface="Montserrat"/>
            </a:endParaRPr>
          </a:p>
          <a:p>
            <a:pPr indent="-335429" lvl="0" marL="457200" marR="0" rtl="0" algn="l">
              <a:lnSpc>
                <a:spcPct val="115000"/>
              </a:lnSpc>
              <a:spcBef>
                <a:spcPts val="0"/>
              </a:spcBef>
              <a:spcAft>
                <a:spcPts val="0"/>
              </a:spcAft>
              <a:buClr>
                <a:schemeClr val="dk2"/>
              </a:buClr>
              <a:buSzPts val="1682"/>
              <a:buFont typeface="Montserrat"/>
              <a:buChar char="●"/>
            </a:pPr>
            <a:r>
              <a:rPr b="0" i="1" lang="es" sz="1682" u="none" cap="none" strike="noStrike">
                <a:solidFill>
                  <a:schemeClr val="dk2"/>
                </a:solidFill>
                <a:latin typeface="Montserrat"/>
                <a:ea typeface="Montserrat"/>
                <a:cs typeface="Montserrat"/>
                <a:sym typeface="Montserrat"/>
              </a:rPr>
              <a:t>El banco necesita obtener, al final del día, un reporte de la cantidad de dinero que sus clientes han depositado.</a:t>
            </a:r>
            <a:endParaRPr b="0" i="1" sz="1682" u="none" cap="none" strike="noStrike">
              <a:solidFill>
                <a:schemeClr val="dk2"/>
              </a:solidFill>
              <a:latin typeface="Montserrat"/>
              <a:ea typeface="Montserrat"/>
              <a:cs typeface="Montserrat"/>
              <a:sym typeface="Montserrat"/>
            </a:endParaRPr>
          </a:p>
          <a:p>
            <a:pPr indent="0" lvl="0" marL="0" marR="0" rtl="0" algn="l">
              <a:lnSpc>
                <a:spcPct val="115000"/>
              </a:lnSpc>
              <a:spcBef>
                <a:spcPts val="1199"/>
              </a:spcBef>
              <a:spcAft>
                <a:spcPts val="0"/>
              </a:spcAft>
              <a:buClr>
                <a:srgbClr val="000000"/>
              </a:buClr>
              <a:buSzPts val="1682"/>
              <a:buFont typeface="Arial"/>
              <a:buNone/>
            </a:pPr>
            <a:r>
              <a:rPr b="0" i="0" lang="es" sz="1682" u="none" cap="none" strike="noStrike">
                <a:solidFill>
                  <a:schemeClr val="dk2"/>
                </a:solidFill>
                <a:latin typeface="Montserrat"/>
                <a:ea typeface="Montserrat"/>
                <a:cs typeface="Montserrat"/>
                <a:sym typeface="Montserrat"/>
              </a:rPr>
              <a:t>Del enunciado se deduce que necesitamos objetos de dos clases: </a:t>
            </a:r>
            <a:r>
              <a:rPr b="1" i="0" lang="es" sz="1682" u="none" cap="none" strike="noStrike">
                <a:solidFill>
                  <a:schemeClr val="dk2"/>
                </a:solidFill>
                <a:latin typeface="Montserrat"/>
                <a:ea typeface="Montserrat"/>
                <a:cs typeface="Montserrat"/>
                <a:sym typeface="Montserrat"/>
              </a:rPr>
              <a:t>clientes</a:t>
            </a:r>
            <a:r>
              <a:rPr b="0" i="0" lang="es" sz="1682" u="none" cap="none" strike="noStrike">
                <a:solidFill>
                  <a:schemeClr val="dk2"/>
                </a:solidFill>
                <a:latin typeface="Montserrat"/>
                <a:ea typeface="Montserrat"/>
                <a:cs typeface="Montserrat"/>
                <a:sym typeface="Montserrat"/>
              </a:rPr>
              <a:t> y </a:t>
            </a:r>
            <a:r>
              <a:rPr b="1" i="0" lang="es" sz="1682" u="none" cap="none" strike="noStrike">
                <a:solidFill>
                  <a:schemeClr val="dk2"/>
                </a:solidFill>
                <a:latin typeface="Montserrat"/>
                <a:ea typeface="Montserrat"/>
                <a:cs typeface="Montserrat"/>
                <a:sym typeface="Montserrat"/>
              </a:rPr>
              <a:t>bancos</a:t>
            </a:r>
            <a:r>
              <a:rPr b="0" i="0" lang="es" sz="1682" u="none" cap="none" strike="noStrike">
                <a:solidFill>
                  <a:schemeClr val="dk2"/>
                </a:solidFill>
                <a:latin typeface="Montserrat"/>
                <a:ea typeface="Montserrat"/>
                <a:cs typeface="Montserrat"/>
                <a:sym typeface="Montserrat"/>
              </a:rPr>
              <a:t>. Para cada una de estas entidades necesitamos crear una clase, y luego instanciar la cantidad necesaria de cada objeto.</a:t>
            </a:r>
            <a:endParaRPr b="0" i="0" sz="1682" u="none" cap="none" strike="noStrike">
              <a:solidFill>
                <a:schemeClr val="dk2"/>
              </a:solidFill>
              <a:latin typeface="Montserrat"/>
              <a:ea typeface="Montserrat"/>
              <a:cs typeface="Montserrat"/>
              <a:sym typeface="Montserra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7"/>
          <p:cNvSpPr txBox="1"/>
          <p:nvPr/>
        </p:nvSpPr>
        <p:spPr>
          <a:xfrm>
            <a:off x="432150" y="1267400"/>
            <a:ext cx="8279700" cy="3275400"/>
          </a:xfrm>
          <a:prstGeom prst="rect">
            <a:avLst/>
          </a:prstGeom>
          <a:noFill/>
          <a:ln>
            <a:noFill/>
          </a:ln>
        </p:spPr>
        <p:txBody>
          <a:bodyPr anchorCtr="0" anchor="t" bIns="91425" lIns="0" spcFirstLastPara="1" rIns="0" wrap="square" tIns="91425">
            <a:normAutofit/>
          </a:bodyPr>
          <a:lstStyle/>
          <a:p>
            <a:pPr indent="0" lvl="0" marL="0" marR="0" rtl="0" algn="l">
              <a:lnSpc>
                <a:spcPct val="115000"/>
              </a:lnSpc>
              <a:spcBef>
                <a:spcPts val="1199"/>
              </a:spcBef>
              <a:spcAft>
                <a:spcPts val="0"/>
              </a:spcAft>
              <a:buClr>
                <a:srgbClr val="000000"/>
              </a:buClr>
              <a:buSzPts val="1682"/>
              <a:buFont typeface="Arial"/>
              <a:buNone/>
            </a:pPr>
            <a:r>
              <a:rPr b="0" i="0" lang="es" sz="1682" u="none" cap="none" strike="noStrike">
                <a:solidFill>
                  <a:schemeClr val="dk2"/>
                </a:solidFill>
                <a:latin typeface="Montserrat"/>
                <a:ea typeface="Montserrat"/>
                <a:cs typeface="Montserrat"/>
                <a:sym typeface="Montserrat"/>
              </a:rPr>
              <a:t>Identificadas las clases, que llamaremos </a:t>
            </a:r>
            <a:r>
              <a:rPr b="1" i="0" lang="es" sz="1682" u="none" cap="none" strike="noStrike">
                <a:solidFill>
                  <a:schemeClr val="dk2"/>
                </a:solidFill>
                <a:latin typeface="Montserrat"/>
                <a:ea typeface="Montserrat"/>
                <a:cs typeface="Montserrat"/>
                <a:sym typeface="Montserrat"/>
              </a:rPr>
              <a:t>Cliente</a:t>
            </a:r>
            <a:r>
              <a:rPr b="0" i="0" lang="es" sz="1682" u="none" cap="none" strike="noStrike">
                <a:solidFill>
                  <a:schemeClr val="dk2"/>
                </a:solidFill>
                <a:latin typeface="Montserrat"/>
                <a:ea typeface="Montserrat"/>
                <a:cs typeface="Montserrat"/>
                <a:sym typeface="Montserrat"/>
              </a:rPr>
              <a:t> y </a:t>
            </a:r>
            <a:r>
              <a:rPr b="1" i="0" lang="es" sz="1682" u="none" cap="none" strike="noStrike">
                <a:solidFill>
                  <a:schemeClr val="dk2"/>
                </a:solidFill>
                <a:latin typeface="Montserrat"/>
                <a:ea typeface="Montserrat"/>
                <a:cs typeface="Montserrat"/>
                <a:sym typeface="Montserrat"/>
              </a:rPr>
              <a:t>Banco</a:t>
            </a:r>
            <a:r>
              <a:rPr b="0" i="0" lang="es" sz="1682" u="none" cap="none" strike="noStrike">
                <a:solidFill>
                  <a:schemeClr val="dk2"/>
                </a:solidFill>
                <a:latin typeface="Montserrat"/>
                <a:ea typeface="Montserrat"/>
                <a:cs typeface="Montserrat"/>
                <a:sym typeface="Montserrat"/>
              </a:rPr>
              <a:t> respectivamente, definimos qué </a:t>
            </a:r>
            <a:r>
              <a:rPr b="1" i="0" lang="es" sz="1682" u="none" cap="none" strike="noStrike">
                <a:solidFill>
                  <a:schemeClr val="dk2"/>
                </a:solidFill>
                <a:latin typeface="Montserrat"/>
                <a:ea typeface="Montserrat"/>
                <a:cs typeface="Montserrat"/>
                <a:sym typeface="Montserrat"/>
              </a:rPr>
              <a:t>atributos</a:t>
            </a:r>
            <a:r>
              <a:rPr b="0" i="0" lang="es" sz="1682" u="none" cap="none" strike="noStrike">
                <a:solidFill>
                  <a:schemeClr val="dk2"/>
                </a:solidFill>
                <a:latin typeface="Montserrat"/>
                <a:ea typeface="Montserrat"/>
                <a:cs typeface="Montserrat"/>
                <a:sym typeface="Montserrat"/>
              </a:rPr>
              <a:t> y </a:t>
            </a:r>
            <a:r>
              <a:rPr b="1" i="0" lang="es" sz="1682" u="none" cap="none" strike="noStrike">
                <a:solidFill>
                  <a:schemeClr val="dk2"/>
                </a:solidFill>
                <a:latin typeface="Montserrat"/>
                <a:ea typeface="Montserrat"/>
                <a:cs typeface="Montserrat"/>
                <a:sym typeface="Montserrat"/>
              </a:rPr>
              <a:t>métodos</a:t>
            </a:r>
            <a:r>
              <a:rPr b="0" i="0" lang="es" sz="1682" u="none" cap="none" strike="noStrike">
                <a:solidFill>
                  <a:schemeClr val="dk2"/>
                </a:solidFill>
                <a:latin typeface="Montserrat"/>
                <a:ea typeface="Montserrat"/>
                <a:cs typeface="Montserrat"/>
                <a:sym typeface="Montserrat"/>
              </a:rPr>
              <a:t> necesitamos implementar en cada una.</a:t>
            </a:r>
            <a:endParaRPr b="0" i="0" sz="1682" u="none" cap="none" strike="noStrike">
              <a:solidFill>
                <a:srgbClr val="595959"/>
              </a:solidFill>
              <a:latin typeface="Montserrat"/>
              <a:ea typeface="Montserrat"/>
              <a:cs typeface="Montserrat"/>
              <a:sym typeface="Montserrat"/>
            </a:endParaRPr>
          </a:p>
        </p:txBody>
      </p:sp>
      <p:sp>
        <p:nvSpPr>
          <p:cNvPr id="185" name="Google Shape;185;p7"/>
          <p:cNvSpPr/>
          <p:nvPr/>
        </p:nvSpPr>
        <p:spPr>
          <a:xfrm>
            <a:off x="7446550" y="2089338"/>
            <a:ext cx="1087200" cy="760500"/>
          </a:xfrm>
          <a:prstGeom prst="flowChartAlternateProcess">
            <a:avLst/>
          </a:prstGeom>
          <a:solidFill>
            <a:srgbClr val="F39C12"/>
          </a:solidFill>
          <a:ln cap="flat" cmpd="sng" w="9525">
            <a:solidFill>
              <a:schemeClr val="dk2"/>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Clr>
                <a:srgbClr val="000000"/>
              </a:buClr>
              <a:buSzPts val="1800"/>
              <a:buFont typeface="Arial"/>
              <a:buNone/>
            </a:pPr>
            <a:r>
              <a:rPr b="0" i="0" lang="es" sz="1100" u="none" cap="none" strike="noStrike">
                <a:solidFill>
                  <a:schemeClr val="dk2"/>
                </a:solidFill>
                <a:latin typeface="Montserrat"/>
                <a:ea typeface="Montserrat"/>
                <a:cs typeface="Montserrat"/>
                <a:sym typeface="Montserrat"/>
              </a:rPr>
              <a:t>3 objetos de la clase </a:t>
            </a:r>
            <a:r>
              <a:rPr b="1" i="0" lang="es" sz="1100" u="none" cap="none" strike="noStrike">
                <a:solidFill>
                  <a:schemeClr val="dk2"/>
                </a:solidFill>
                <a:latin typeface="Montserrat"/>
                <a:ea typeface="Montserrat"/>
                <a:cs typeface="Montserrat"/>
                <a:sym typeface="Montserrat"/>
              </a:rPr>
              <a:t>Cliente</a:t>
            </a:r>
            <a:endParaRPr b="1" i="0" sz="1100" u="none" cap="none" strike="noStrike">
              <a:solidFill>
                <a:schemeClr val="dk2"/>
              </a:solidFill>
              <a:latin typeface="Montserrat"/>
              <a:ea typeface="Montserrat"/>
              <a:cs typeface="Montserrat"/>
              <a:sym typeface="Montserrat"/>
            </a:endParaRPr>
          </a:p>
        </p:txBody>
      </p:sp>
      <p:sp>
        <p:nvSpPr>
          <p:cNvPr id="186" name="Google Shape;186;p7"/>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40740"/>
              <a:buFont typeface="Arial"/>
              <a:buNone/>
            </a:pPr>
            <a:r>
              <a:rPr lang="es"/>
              <a:t>Colaboración de clases</a:t>
            </a:r>
            <a:endParaRPr/>
          </a:p>
        </p:txBody>
      </p:sp>
      <p:cxnSp>
        <p:nvCxnSpPr>
          <p:cNvPr id="187" name="Google Shape;187;p7"/>
          <p:cNvCxnSpPr>
            <a:stCxn id="188" idx="0"/>
            <a:endCxn id="189" idx="1"/>
          </p:cNvCxnSpPr>
          <p:nvPr/>
        </p:nvCxnSpPr>
        <p:spPr>
          <a:xfrm flipH="1" rot="10800000">
            <a:off x="1153850" y="2747925"/>
            <a:ext cx="774300" cy="300000"/>
          </a:xfrm>
          <a:prstGeom prst="straightConnector1">
            <a:avLst/>
          </a:prstGeom>
          <a:noFill/>
          <a:ln cap="flat" cmpd="sng" w="28575">
            <a:solidFill>
              <a:schemeClr val="dk2"/>
            </a:solidFill>
            <a:prstDash val="solid"/>
            <a:round/>
            <a:headEnd len="sm" w="sm" type="none"/>
            <a:tailEnd len="med" w="med" type="triangle"/>
          </a:ln>
        </p:spPr>
      </p:cxnSp>
      <p:sp>
        <p:nvSpPr>
          <p:cNvPr id="188" name="Google Shape;188;p7"/>
          <p:cNvSpPr/>
          <p:nvPr/>
        </p:nvSpPr>
        <p:spPr>
          <a:xfrm>
            <a:off x="610250" y="3047925"/>
            <a:ext cx="1087200" cy="360000"/>
          </a:xfrm>
          <a:prstGeom prst="flowChartAlternateProcess">
            <a:avLst/>
          </a:prstGeom>
          <a:solidFill>
            <a:srgbClr val="FFE66D"/>
          </a:solidFill>
          <a:ln cap="flat" cmpd="sng" w="9525">
            <a:solidFill>
              <a:schemeClr val="dk2"/>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Clr>
                <a:srgbClr val="000000"/>
              </a:buClr>
              <a:buSzPts val="1800"/>
              <a:buFont typeface="Arial"/>
              <a:buNone/>
            </a:pPr>
            <a:r>
              <a:rPr b="1" i="0" lang="es" sz="1100" u="none" cap="none" strike="noStrike">
                <a:solidFill>
                  <a:schemeClr val="dk2"/>
                </a:solidFill>
                <a:latin typeface="Montserrat"/>
                <a:ea typeface="Montserrat"/>
                <a:cs typeface="Montserrat"/>
                <a:sym typeface="Montserrat"/>
              </a:rPr>
              <a:t>Cliente</a:t>
            </a:r>
            <a:endParaRPr b="1" i="0" sz="1100" u="none" cap="none" strike="noStrike">
              <a:solidFill>
                <a:schemeClr val="dk2"/>
              </a:solidFill>
              <a:latin typeface="Montserrat"/>
              <a:ea typeface="Montserrat"/>
              <a:cs typeface="Montserrat"/>
              <a:sym typeface="Montserrat"/>
            </a:endParaRPr>
          </a:p>
        </p:txBody>
      </p:sp>
      <p:sp>
        <p:nvSpPr>
          <p:cNvPr id="190" name="Google Shape;190;p7"/>
          <p:cNvSpPr/>
          <p:nvPr/>
        </p:nvSpPr>
        <p:spPr>
          <a:xfrm>
            <a:off x="3352450" y="2489663"/>
            <a:ext cx="1087200" cy="360000"/>
          </a:xfrm>
          <a:prstGeom prst="flowChartAlternateProcess">
            <a:avLst/>
          </a:prstGeom>
          <a:solidFill>
            <a:srgbClr val="F39C12"/>
          </a:solidFill>
          <a:ln cap="flat" cmpd="sng" w="9525">
            <a:solidFill>
              <a:schemeClr val="dk2"/>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Clr>
                <a:srgbClr val="000000"/>
              </a:buClr>
              <a:buSzPts val="1800"/>
              <a:buFont typeface="Arial"/>
              <a:buNone/>
            </a:pPr>
            <a:r>
              <a:rPr b="0" i="0" lang="es" sz="1100" u="none" cap="none" strike="noStrike">
                <a:solidFill>
                  <a:schemeClr val="dk2"/>
                </a:solidFill>
                <a:latin typeface="Montserrat"/>
                <a:ea typeface="Montserrat"/>
                <a:cs typeface="Montserrat"/>
                <a:sym typeface="Montserrat"/>
              </a:rPr>
              <a:t>nombre</a:t>
            </a:r>
            <a:endParaRPr b="0" i="0" sz="1100" u="none" cap="none" strike="noStrike">
              <a:solidFill>
                <a:schemeClr val="dk2"/>
              </a:solidFill>
              <a:latin typeface="Montserrat"/>
              <a:ea typeface="Montserrat"/>
              <a:cs typeface="Montserrat"/>
              <a:sym typeface="Montserrat"/>
            </a:endParaRPr>
          </a:p>
        </p:txBody>
      </p:sp>
      <p:sp>
        <p:nvSpPr>
          <p:cNvPr id="191" name="Google Shape;191;p7"/>
          <p:cNvSpPr/>
          <p:nvPr/>
        </p:nvSpPr>
        <p:spPr>
          <a:xfrm>
            <a:off x="3352450" y="2089313"/>
            <a:ext cx="1087200" cy="360000"/>
          </a:xfrm>
          <a:prstGeom prst="flowChartAlternateProcess">
            <a:avLst/>
          </a:prstGeom>
          <a:solidFill>
            <a:srgbClr val="F39C12"/>
          </a:solidFill>
          <a:ln cap="flat" cmpd="sng" w="9525">
            <a:solidFill>
              <a:schemeClr val="dk2"/>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Clr>
                <a:srgbClr val="000000"/>
              </a:buClr>
              <a:buSzPts val="1800"/>
              <a:buFont typeface="Arial"/>
              <a:buNone/>
            </a:pPr>
            <a:r>
              <a:rPr b="0" i="0" lang="es" sz="1100" u="none" cap="none" strike="noStrike">
                <a:solidFill>
                  <a:schemeClr val="dk2"/>
                </a:solidFill>
                <a:latin typeface="Montserrat"/>
                <a:ea typeface="Montserrat"/>
                <a:cs typeface="Montserrat"/>
                <a:sym typeface="Montserrat"/>
              </a:rPr>
              <a:t>monto</a:t>
            </a:r>
            <a:endParaRPr b="0" i="0" sz="1100" u="none" cap="none" strike="noStrike">
              <a:solidFill>
                <a:schemeClr val="dk2"/>
              </a:solidFill>
              <a:latin typeface="Montserrat"/>
              <a:ea typeface="Montserrat"/>
              <a:cs typeface="Montserrat"/>
              <a:sym typeface="Montserrat"/>
            </a:endParaRPr>
          </a:p>
        </p:txBody>
      </p:sp>
      <p:sp>
        <p:nvSpPr>
          <p:cNvPr id="192" name="Google Shape;192;p7"/>
          <p:cNvSpPr/>
          <p:nvPr/>
        </p:nvSpPr>
        <p:spPr>
          <a:xfrm>
            <a:off x="3352450" y="2923738"/>
            <a:ext cx="1087200" cy="360000"/>
          </a:xfrm>
          <a:prstGeom prst="flowChartAlternateProcess">
            <a:avLst/>
          </a:prstGeom>
          <a:solidFill>
            <a:srgbClr val="96E072"/>
          </a:solidFill>
          <a:ln cap="flat" cmpd="sng" w="9525">
            <a:solidFill>
              <a:schemeClr val="dk2"/>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Clr>
                <a:srgbClr val="000000"/>
              </a:buClr>
              <a:buSzPts val="1800"/>
              <a:buFont typeface="Arial"/>
              <a:buNone/>
            </a:pPr>
            <a:r>
              <a:rPr b="0" i="0" lang="es" sz="1100" u="none" cap="none" strike="noStrike">
                <a:solidFill>
                  <a:schemeClr val="dk2"/>
                </a:solidFill>
                <a:latin typeface="Montserrat"/>
                <a:ea typeface="Montserrat"/>
                <a:cs typeface="Montserrat"/>
                <a:sym typeface="Montserrat"/>
              </a:rPr>
              <a:t>__init__</a:t>
            </a:r>
            <a:endParaRPr b="0" i="0" sz="1100" u="none" cap="none" strike="noStrike">
              <a:solidFill>
                <a:schemeClr val="dk2"/>
              </a:solidFill>
              <a:latin typeface="Montserrat"/>
              <a:ea typeface="Montserrat"/>
              <a:cs typeface="Montserrat"/>
              <a:sym typeface="Montserrat"/>
            </a:endParaRPr>
          </a:p>
        </p:txBody>
      </p:sp>
      <p:sp>
        <p:nvSpPr>
          <p:cNvPr id="193" name="Google Shape;193;p7"/>
          <p:cNvSpPr/>
          <p:nvPr/>
        </p:nvSpPr>
        <p:spPr>
          <a:xfrm>
            <a:off x="3352450" y="3326388"/>
            <a:ext cx="1087200" cy="360000"/>
          </a:xfrm>
          <a:prstGeom prst="flowChartAlternateProcess">
            <a:avLst/>
          </a:prstGeom>
          <a:solidFill>
            <a:srgbClr val="96E072"/>
          </a:solidFill>
          <a:ln cap="flat" cmpd="sng" w="9525">
            <a:solidFill>
              <a:schemeClr val="dk2"/>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Clr>
                <a:srgbClr val="000000"/>
              </a:buClr>
              <a:buSzPts val="1100"/>
              <a:buFont typeface="Arial"/>
              <a:buNone/>
            </a:pPr>
            <a:r>
              <a:rPr b="0" i="0" lang="es" sz="1100" u="none" cap="none" strike="noStrike">
                <a:solidFill>
                  <a:schemeClr val="dk2"/>
                </a:solidFill>
                <a:latin typeface="Montserrat"/>
                <a:ea typeface="Montserrat"/>
                <a:cs typeface="Montserrat"/>
                <a:sym typeface="Montserrat"/>
              </a:rPr>
              <a:t>depositar</a:t>
            </a:r>
            <a:endParaRPr b="0" i="0" sz="1100" u="none" cap="none" strike="noStrike">
              <a:solidFill>
                <a:schemeClr val="dk2"/>
              </a:solidFill>
              <a:latin typeface="Montserrat"/>
              <a:ea typeface="Montserrat"/>
              <a:cs typeface="Montserrat"/>
              <a:sym typeface="Montserrat"/>
            </a:endParaRPr>
          </a:p>
        </p:txBody>
      </p:sp>
      <p:sp>
        <p:nvSpPr>
          <p:cNvPr id="194" name="Google Shape;194;p7"/>
          <p:cNvSpPr/>
          <p:nvPr/>
        </p:nvSpPr>
        <p:spPr>
          <a:xfrm>
            <a:off x="3352450" y="3729038"/>
            <a:ext cx="1087200" cy="360000"/>
          </a:xfrm>
          <a:prstGeom prst="flowChartAlternateProcess">
            <a:avLst/>
          </a:prstGeom>
          <a:solidFill>
            <a:srgbClr val="96E072"/>
          </a:solidFill>
          <a:ln cap="flat" cmpd="sng" w="9525">
            <a:solidFill>
              <a:schemeClr val="dk2"/>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Clr>
                <a:srgbClr val="000000"/>
              </a:buClr>
              <a:buSzPts val="1800"/>
              <a:buFont typeface="Arial"/>
              <a:buNone/>
            </a:pPr>
            <a:r>
              <a:rPr b="0" i="0" lang="es" sz="1100" u="none" cap="none" strike="noStrike">
                <a:solidFill>
                  <a:schemeClr val="dk2"/>
                </a:solidFill>
                <a:latin typeface="Montserrat"/>
                <a:ea typeface="Montserrat"/>
                <a:cs typeface="Montserrat"/>
                <a:sym typeface="Montserrat"/>
              </a:rPr>
              <a:t>extraer</a:t>
            </a:r>
            <a:endParaRPr b="0" i="0" sz="1100" u="none" cap="none" strike="noStrike">
              <a:solidFill>
                <a:schemeClr val="dk2"/>
              </a:solidFill>
              <a:latin typeface="Montserrat"/>
              <a:ea typeface="Montserrat"/>
              <a:cs typeface="Montserrat"/>
              <a:sym typeface="Montserrat"/>
            </a:endParaRPr>
          </a:p>
        </p:txBody>
      </p:sp>
      <p:sp>
        <p:nvSpPr>
          <p:cNvPr id="195" name="Google Shape;195;p7"/>
          <p:cNvSpPr/>
          <p:nvPr/>
        </p:nvSpPr>
        <p:spPr>
          <a:xfrm>
            <a:off x="3352450" y="4131700"/>
            <a:ext cx="1087200" cy="360000"/>
          </a:xfrm>
          <a:prstGeom prst="flowChartAlternateProcess">
            <a:avLst/>
          </a:prstGeom>
          <a:solidFill>
            <a:srgbClr val="96E072"/>
          </a:solidFill>
          <a:ln cap="flat" cmpd="sng" w="9525">
            <a:solidFill>
              <a:schemeClr val="dk2"/>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Clr>
                <a:srgbClr val="000000"/>
              </a:buClr>
              <a:buSzPts val="1100"/>
              <a:buFont typeface="Arial"/>
              <a:buNone/>
            </a:pPr>
            <a:r>
              <a:rPr b="0" i="0" lang="es" sz="1100" u="none" cap="none" strike="noStrike">
                <a:solidFill>
                  <a:schemeClr val="dk2"/>
                </a:solidFill>
                <a:latin typeface="Montserrat"/>
                <a:ea typeface="Montserrat"/>
                <a:cs typeface="Montserrat"/>
                <a:sym typeface="Montserrat"/>
              </a:rPr>
              <a:t>retornar_monto</a:t>
            </a:r>
            <a:endParaRPr b="0" i="0" sz="1100" u="none" cap="none" strike="noStrike">
              <a:solidFill>
                <a:schemeClr val="dk2"/>
              </a:solidFill>
              <a:latin typeface="Montserrat"/>
              <a:ea typeface="Montserrat"/>
              <a:cs typeface="Montserrat"/>
              <a:sym typeface="Montserrat"/>
            </a:endParaRPr>
          </a:p>
        </p:txBody>
      </p:sp>
      <p:sp>
        <p:nvSpPr>
          <p:cNvPr id="189" name="Google Shape;189;p7"/>
          <p:cNvSpPr/>
          <p:nvPr/>
        </p:nvSpPr>
        <p:spPr>
          <a:xfrm>
            <a:off x="1928050" y="2568000"/>
            <a:ext cx="1087200" cy="360000"/>
          </a:xfrm>
          <a:prstGeom prst="flowChartAlternateProcess">
            <a:avLst/>
          </a:prstGeom>
          <a:solidFill>
            <a:srgbClr val="F39C12"/>
          </a:solidFill>
          <a:ln cap="flat" cmpd="sng" w="9525">
            <a:solidFill>
              <a:schemeClr val="dk2"/>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Clr>
                <a:srgbClr val="000000"/>
              </a:buClr>
              <a:buSzPts val="1100"/>
              <a:buFont typeface="Arial"/>
              <a:buNone/>
            </a:pPr>
            <a:r>
              <a:rPr b="1" i="0" lang="es" sz="1100" u="none" cap="none" strike="noStrike">
                <a:solidFill>
                  <a:schemeClr val="dk2"/>
                </a:solidFill>
                <a:latin typeface="Montserrat"/>
                <a:ea typeface="Montserrat"/>
                <a:cs typeface="Montserrat"/>
                <a:sym typeface="Montserrat"/>
              </a:rPr>
              <a:t>Atributos</a:t>
            </a:r>
            <a:endParaRPr b="1" i="0" sz="1100" u="none" cap="none" strike="noStrike">
              <a:solidFill>
                <a:schemeClr val="dk2"/>
              </a:solidFill>
              <a:latin typeface="Montserrat"/>
              <a:ea typeface="Montserrat"/>
              <a:cs typeface="Montserrat"/>
              <a:sym typeface="Montserrat"/>
            </a:endParaRPr>
          </a:p>
        </p:txBody>
      </p:sp>
      <p:sp>
        <p:nvSpPr>
          <p:cNvPr id="196" name="Google Shape;196;p7"/>
          <p:cNvSpPr/>
          <p:nvPr/>
        </p:nvSpPr>
        <p:spPr>
          <a:xfrm>
            <a:off x="1928050" y="3527725"/>
            <a:ext cx="1087200" cy="360000"/>
          </a:xfrm>
          <a:prstGeom prst="flowChartAlternateProcess">
            <a:avLst/>
          </a:prstGeom>
          <a:solidFill>
            <a:srgbClr val="96E072"/>
          </a:solidFill>
          <a:ln cap="flat" cmpd="sng" w="9525">
            <a:solidFill>
              <a:schemeClr val="dk2"/>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Clr>
                <a:srgbClr val="000000"/>
              </a:buClr>
              <a:buSzPts val="1100"/>
              <a:buFont typeface="Arial"/>
              <a:buNone/>
            </a:pPr>
            <a:r>
              <a:rPr b="1" i="0" lang="es" sz="1100" u="none" cap="none" strike="noStrike">
                <a:solidFill>
                  <a:schemeClr val="dk2"/>
                </a:solidFill>
                <a:latin typeface="Montserrat"/>
                <a:ea typeface="Montserrat"/>
                <a:cs typeface="Montserrat"/>
                <a:sym typeface="Montserrat"/>
              </a:rPr>
              <a:t>Métodos</a:t>
            </a:r>
            <a:endParaRPr b="1" i="0" sz="1100" u="none" cap="none" strike="noStrike">
              <a:solidFill>
                <a:schemeClr val="dk2"/>
              </a:solidFill>
              <a:latin typeface="Montserrat"/>
              <a:ea typeface="Montserrat"/>
              <a:cs typeface="Montserrat"/>
              <a:sym typeface="Montserrat"/>
            </a:endParaRPr>
          </a:p>
        </p:txBody>
      </p:sp>
      <p:cxnSp>
        <p:nvCxnSpPr>
          <p:cNvPr id="197" name="Google Shape;197;p7"/>
          <p:cNvCxnSpPr>
            <a:stCxn id="188" idx="2"/>
            <a:endCxn id="196" idx="1"/>
          </p:cNvCxnSpPr>
          <p:nvPr/>
        </p:nvCxnSpPr>
        <p:spPr>
          <a:xfrm>
            <a:off x="1153850" y="3407925"/>
            <a:ext cx="774300" cy="299700"/>
          </a:xfrm>
          <a:prstGeom prst="straightConnector1">
            <a:avLst/>
          </a:prstGeom>
          <a:noFill/>
          <a:ln cap="flat" cmpd="sng" w="28575">
            <a:solidFill>
              <a:schemeClr val="dk2"/>
            </a:solidFill>
            <a:prstDash val="solid"/>
            <a:round/>
            <a:headEnd len="sm" w="sm" type="none"/>
            <a:tailEnd len="med" w="med" type="triangle"/>
          </a:ln>
        </p:spPr>
      </p:cxnSp>
      <p:cxnSp>
        <p:nvCxnSpPr>
          <p:cNvPr id="198" name="Google Shape;198;p7"/>
          <p:cNvCxnSpPr>
            <a:stCxn id="189" idx="3"/>
          </p:cNvCxnSpPr>
          <p:nvPr/>
        </p:nvCxnSpPr>
        <p:spPr>
          <a:xfrm flipH="1" rot="10800000">
            <a:off x="3015250" y="2271300"/>
            <a:ext cx="337200" cy="476700"/>
          </a:xfrm>
          <a:prstGeom prst="straightConnector1">
            <a:avLst/>
          </a:prstGeom>
          <a:noFill/>
          <a:ln cap="flat" cmpd="sng" w="28575">
            <a:solidFill>
              <a:schemeClr val="dk2"/>
            </a:solidFill>
            <a:prstDash val="solid"/>
            <a:round/>
            <a:headEnd len="sm" w="sm" type="none"/>
            <a:tailEnd len="med" w="med" type="triangle"/>
          </a:ln>
        </p:spPr>
      </p:cxnSp>
      <p:cxnSp>
        <p:nvCxnSpPr>
          <p:cNvPr id="199" name="Google Shape;199;p7"/>
          <p:cNvCxnSpPr>
            <a:stCxn id="189" idx="3"/>
            <a:endCxn id="190" idx="1"/>
          </p:cNvCxnSpPr>
          <p:nvPr/>
        </p:nvCxnSpPr>
        <p:spPr>
          <a:xfrm flipH="1" rot="10800000">
            <a:off x="3015250" y="2669700"/>
            <a:ext cx="337200" cy="78300"/>
          </a:xfrm>
          <a:prstGeom prst="straightConnector1">
            <a:avLst/>
          </a:prstGeom>
          <a:noFill/>
          <a:ln cap="flat" cmpd="sng" w="28575">
            <a:solidFill>
              <a:schemeClr val="dk2"/>
            </a:solidFill>
            <a:prstDash val="solid"/>
            <a:round/>
            <a:headEnd len="sm" w="sm" type="none"/>
            <a:tailEnd len="med" w="med" type="triangle"/>
          </a:ln>
        </p:spPr>
      </p:cxnSp>
      <p:cxnSp>
        <p:nvCxnSpPr>
          <p:cNvPr id="200" name="Google Shape;200;p7"/>
          <p:cNvCxnSpPr>
            <a:stCxn id="196" idx="3"/>
            <a:endCxn id="192" idx="1"/>
          </p:cNvCxnSpPr>
          <p:nvPr/>
        </p:nvCxnSpPr>
        <p:spPr>
          <a:xfrm flipH="1" rot="10800000">
            <a:off x="3015250" y="3103825"/>
            <a:ext cx="337200" cy="603900"/>
          </a:xfrm>
          <a:prstGeom prst="straightConnector1">
            <a:avLst/>
          </a:prstGeom>
          <a:noFill/>
          <a:ln cap="flat" cmpd="sng" w="28575">
            <a:solidFill>
              <a:schemeClr val="dk2"/>
            </a:solidFill>
            <a:prstDash val="solid"/>
            <a:round/>
            <a:headEnd len="sm" w="sm" type="none"/>
            <a:tailEnd len="med" w="med" type="triangle"/>
          </a:ln>
        </p:spPr>
      </p:cxnSp>
      <p:cxnSp>
        <p:nvCxnSpPr>
          <p:cNvPr id="201" name="Google Shape;201;p7"/>
          <p:cNvCxnSpPr>
            <a:stCxn id="196" idx="3"/>
            <a:endCxn id="193" idx="1"/>
          </p:cNvCxnSpPr>
          <p:nvPr/>
        </p:nvCxnSpPr>
        <p:spPr>
          <a:xfrm flipH="1" rot="10800000">
            <a:off x="3015250" y="3506425"/>
            <a:ext cx="337200" cy="201300"/>
          </a:xfrm>
          <a:prstGeom prst="straightConnector1">
            <a:avLst/>
          </a:prstGeom>
          <a:noFill/>
          <a:ln cap="flat" cmpd="sng" w="28575">
            <a:solidFill>
              <a:schemeClr val="dk2"/>
            </a:solidFill>
            <a:prstDash val="solid"/>
            <a:round/>
            <a:headEnd len="sm" w="sm" type="none"/>
            <a:tailEnd len="med" w="med" type="triangle"/>
          </a:ln>
        </p:spPr>
      </p:cxnSp>
      <p:cxnSp>
        <p:nvCxnSpPr>
          <p:cNvPr id="202" name="Google Shape;202;p7"/>
          <p:cNvCxnSpPr>
            <a:stCxn id="196" idx="3"/>
            <a:endCxn id="194" idx="1"/>
          </p:cNvCxnSpPr>
          <p:nvPr/>
        </p:nvCxnSpPr>
        <p:spPr>
          <a:xfrm>
            <a:off x="3015250" y="3707725"/>
            <a:ext cx="337200" cy="201300"/>
          </a:xfrm>
          <a:prstGeom prst="straightConnector1">
            <a:avLst/>
          </a:prstGeom>
          <a:noFill/>
          <a:ln cap="flat" cmpd="sng" w="28575">
            <a:solidFill>
              <a:schemeClr val="dk2"/>
            </a:solidFill>
            <a:prstDash val="solid"/>
            <a:round/>
            <a:headEnd len="sm" w="sm" type="none"/>
            <a:tailEnd len="med" w="med" type="triangle"/>
          </a:ln>
        </p:spPr>
      </p:cxnSp>
      <p:cxnSp>
        <p:nvCxnSpPr>
          <p:cNvPr id="203" name="Google Shape;203;p7"/>
          <p:cNvCxnSpPr>
            <a:stCxn id="196" idx="3"/>
            <a:endCxn id="195" idx="1"/>
          </p:cNvCxnSpPr>
          <p:nvPr/>
        </p:nvCxnSpPr>
        <p:spPr>
          <a:xfrm>
            <a:off x="3015250" y="3707725"/>
            <a:ext cx="337200" cy="603900"/>
          </a:xfrm>
          <a:prstGeom prst="straightConnector1">
            <a:avLst/>
          </a:prstGeom>
          <a:noFill/>
          <a:ln cap="flat" cmpd="sng" w="28575">
            <a:solidFill>
              <a:schemeClr val="dk2"/>
            </a:solidFill>
            <a:prstDash val="solid"/>
            <a:round/>
            <a:headEnd len="sm" w="sm" type="none"/>
            <a:tailEnd len="med" w="med" type="triangle"/>
          </a:ln>
        </p:spPr>
      </p:cxnSp>
      <p:cxnSp>
        <p:nvCxnSpPr>
          <p:cNvPr id="204" name="Google Shape;204;p7"/>
          <p:cNvCxnSpPr>
            <a:stCxn id="205" idx="0"/>
            <a:endCxn id="206" idx="1"/>
          </p:cNvCxnSpPr>
          <p:nvPr/>
        </p:nvCxnSpPr>
        <p:spPr>
          <a:xfrm flipH="1" rot="10800000">
            <a:off x="5247950" y="2747925"/>
            <a:ext cx="774300" cy="300000"/>
          </a:xfrm>
          <a:prstGeom prst="straightConnector1">
            <a:avLst/>
          </a:prstGeom>
          <a:noFill/>
          <a:ln cap="flat" cmpd="sng" w="28575">
            <a:solidFill>
              <a:schemeClr val="dk2"/>
            </a:solidFill>
            <a:prstDash val="solid"/>
            <a:round/>
            <a:headEnd len="sm" w="sm" type="none"/>
            <a:tailEnd len="med" w="med" type="triangle"/>
          </a:ln>
        </p:spPr>
      </p:cxnSp>
      <p:sp>
        <p:nvSpPr>
          <p:cNvPr id="205" name="Google Shape;205;p7"/>
          <p:cNvSpPr/>
          <p:nvPr/>
        </p:nvSpPr>
        <p:spPr>
          <a:xfrm>
            <a:off x="4704350" y="3047925"/>
            <a:ext cx="1087200" cy="360000"/>
          </a:xfrm>
          <a:prstGeom prst="flowChartAlternateProcess">
            <a:avLst/>
          </a:prstGeom>
          <a:solidFill>
            <a:srgbClr val="FFE66D"/>
          </a:solidFill>
          <a:ln cap="flat" cmpd="sng" w="9525">
            <a:solidFill>
              <a:schemeClr val="dk2"/>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Clr>
                <a:srgbClr val="000000"/>
              </a:buClr>
              <a:buSzPts val="1800"/>
              <a:buFont typeface="Arial"/>
              <a:buNone/>
            </a:pPr>
            <a:r>
              <a:rPr b="1" i="0" lang="es" sz="1100" u="none" cap="none" strike="noStrike">
                <a:solidFill>
                  <a:schemeClr val="dk2"/>
                </a:solidFill>
                <a:latin typeface="Montserrat"/>
                <a:ea typeface="Montserrat"/>
                <a:cs typeface="Montserrat"/>
                <a:sym typeface="Montserrat"/>
              </a:rPr>
              <a:t>Banco</a:t>
            </a:r>
            <a:endParaRPr b="1" i="0" sz="1100" u="none" cap="none" strike="noStrike">
              <a:solidFill>
                <a:schemeClr val="dk2"/>
              </a:solidFill>
              <a:latin typeface="Montserrat"/>
              <a:ea typeface="Montserrat"/>
              <a:cs typeface="Montserrat"/>
              <a:sym typeface="Montserrat"/>
            </a:endParaRPr>
          </a:p>
        </p:txBody>
      </p:sp>
      <p:sp>
        <p:nvSpPr>
          <p:cNvPr id="207" name="Google Shape;207;p7"/>
          <p:cNvSpPr/>
          <p:nvPr/>
        </p:nvSpPr>
        <p:spPr>
          <a:xfrm>
            <a:off x="7446550" y="3103813"/>
            <a:ext cx="1087200" cy="360000"/>
          </a:xfrm>
          <a:prstGeom prst="flowChartAlternateProcess">
            <a:avLst/>
          </a:prstGeom>
          <a:solidFill>
            <a:srgbClr val="96E072"/>
          </a:solidFill>
          <a:ln cap="flat" cmpd="sng" w="9525">
            <a:solidFill>
              <a:schemeClr val="dk2"/>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Clr>
                <a:srgbClr val="000000"/>
              </a:buClr>
              <a:buSzPts val="1800"/>
              <a:buFont typeface="Arial"/>
              <a:buNone/>
            </a:pPr>
            <a:r>
              <a:rPr b="0" i="0" lang="es" sz="1100" u="none" cap="none" strike="noStrike">
                <a:solidFill>
                  <a:schemeClr val="dk2"/>
                </a:solidFill>
                <a:latin typeface="Montserrat"/>
                <a:ea typeface="Montserrat"/>
                <a:cs typeface="Montserrat"/>
                <a:sym typeface="Montserrat"/>
              </a:rPr>
              <a:t>__init__</a:t>
            </a:r>
            <a:endParaRPr b="0" i="0" sz="1100" u="none" cap="none" strike="noStrike">
              <a:solidFill>
                <a:schemeClr val="dk2"/>
              </a:solidFill>
              <a:latin typeface="Montserrat"/>
              <a:ea typeface="Montserrat"/>
              <a:cs typeface="Montserrat"/>
              <a:sym typeface="Montserrat"/>
            </a:endParaRPr>
          </a:p>
        </p:txBody>
      </p:sp>
      <p:sp>
        <p:nvSpPr>
          <p:cNvPr id="208" name="Google Shape;208;p7"/>
          <p:cNvSpPr/>
          <p:nvPr/>
        </p:nvSpPr>
        <p:spPr>
          <a:xfrm>
            <a:off x="7446550" y="3527713"/>
            <a:ext cx="1087200" cy="360000"/>
          </a:xfrm>
          <a:prstGeom prst="flowChartAlternateProcess">
            <a:avLst/>
          </a:prstGeom>
          <a:solidFill>
            <a:srgbClr val="96E072"/>
          </a:solidFill>
          <a:ln cap="flat" cmpd="sng" w="9525">
            <a:solidFill>
              <a:schemeClr val="dk2"/>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Clr>
                <a:srgbClr val="000000"/>
              </a:buClr>
              <a:buSzPts val="1100"/>
              <a:buFont typeface="Arial"/>
              <a:buNone/>
            </a:pPr>
            <a:r>
              <a:rPr b="0" i="0" lang="es" sz="1100" u="none" cap="none" strike="noStrike">
                <a:solidFill>
                  <a:schemeClr val="dk2"/>
                </a:solidFill>
                <a:latin typeface="Montserrat"/>
                <a:ea typeface="Montserrat"/>
                <a:cs typeface="Montserrat"/>
                <a:sym typeface="Montserrat"/>
              </a:rPr>
              <a:t>operar</a:t>
            </a:r>
            <a:endParaRPr b="0" i="0" sz="1100" u="none" cap="none" strike="noStrike">
              <a:solidFill>
                <a:schemeClr val="dk2"/>
              </a:solidFill>
              <a:latin typeface="Montserrat"/>
              <a:ea typeface="Montserrat"/>
              <a:cs typeface="Montserrat"/>
              <a:sym typeface="Montserrat"/>
            </a:endParaRPr>
          </a:p>
        </p:txBody>
      </p:sp>
      <p:sp>
        <p:nvSpPr>
          <p:cNvPr id="209" name="Google Shape;209;p7"/>
          <p:cNvSpPr/>
          <p:nvPr/>
        </p:nvSpPr>
        <p:spPr>
          <a:xfrm>
            <a:off x="7446550" y="3951625"/>
            <a:ext cx="1087200" cy="360000"/>
          </a:xfrm>
          <a:prstGeom prst="flowChartAlternateProcess">
            <a:avLst/>
          </a:prstGeom>
          <a:solidFill>
            <a:srgbClr val="96E072"/>
          </a:solidFill>
          <a:ln cap="flat" cmpd="sng" w="9525">
            <a:solidFill>
              <a:schemeClr val="dk2"/>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Clr>
                <a:srgbClr val="000000"/>
              </a:buClr>
              <a:buSzPts val="1100"/>
              <a:buFont typeface="Arial"/>
              <a:buNone/>
            </a:pPr>
            <a:r>
              <a:rPr b="0" i="0" lang="es" sz="1100" u="none" cap="none" strike="noStrike">
                <a:solidFill>
                  <a:schemeClr val="dk2"/>
                </a:solidFill>
                <a:latin typeface="Montserrat"/>
                <a:ea typeface="Montserrat"/>
                <a:cs typeface="Montserrat"/>
                <a:sym typeface="Montserrat"/>
              </a:rPr>
              <a:t>depositos_totales</a:t>
            </a:r>
            <a:endParaRPr b="0" i="0" sz="1100" u="none" cap="none" strike="noStrike">
              <a:solidFill>
                <a:schemeClr val="dk2"/>
              </a:solidFill>
              <a:latin typeface="Montserrat"/>
              <a:ea typeface="Montserrat"/>
              <a:cs typeface="Montserrat"/>
              <a:sym typeface="Montserrat"/>
            </a:endParaRPr>
          </a:p>
        </p:txBody>
      </p:sp>
      <p:sp>
        <p:nvSpPr>
          <p:cNvPr id="206" name="Google Shape;206;p7"/>
          <p:cNvSpPr/>
          <p:nvPr/>
        </p:nvSpPr>
        <p:spPr>
          <a:xfrm>
            <a:off x="6022150" y="2568000"/>
            <a:ext cx="1087200" cy="360000"/>
          </a:xfrm>
          <a:prstGeom prst="flowChartAlternateProcess">
            <a:avLst/>
          </a:prstGeom>
          <a:solidFill>
            <a:srgbClr val="F39C12"/>
          </a:solidFill>
          <a:ln cap="flat" cmpd="sng" w="9525">
            <a:solidFill>
              <a:schemeClr val="dk2"/>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Clr>
                <a:srgbClr val="000000"/>
              </a:buClr>
              <a:buSzPts val="1100"/>
              <a:buFont typeface="Arial"/>
              <a:buNone/>
            </a:pPr>
            <a:r>
              <a:rPr b="1" i="0" lang="es" sz="1100" u="none" cap="none" strike="noStrike">
                <a:solidFill>
                  <a:schemeClr val="dk2"/>
                </a:solidFill>
                <a:latin typeface="Montserrat"/>
                <a:ea typeface="Montserrat"/>
                <a:cs typeface="Montserrat"/>
                <a:sym typeface="Montserrat"/>
              </a:rPr>
              <a:t>Atributos</a:t>
            </a:r>
            <a:endParaRPr b="1" i="0" sz="1100" u="none" cap="none" strike="noStrike">
              <a:solidFill>
                <a:schemeClr val="dk2"/>
              </a:solidFill>
              <a:latin typeface="Montserrat"/>
              <a:ea typeface="Montserrat"/>
              <a:cs typeface="Montserrat"/>
              <a:sym typeface="Montserrat"/>
            </a:endParaRPr>
          </a:p>
        </p:txBody>
      </p:sp>
      <p:sp>
        <p:nvSpPr>
          <p:cNvPr id="210" name="Google Shape;210;p7"/>
          <p:cNvSpPr/>
          <p:nvPr/>
        </p:nvSpPr>
        <p:spPr>
          <a:xfrm>
            <a:off x="6022150" y="3527725"/>
            <a:ext cx="1087200" cy="360000"/>
          </a:xfrm>
          <a:prstGeom prst="flowChartAlternateProcess">
            <a:avLst/>
          </a:prstGeom>
          <a:solidFill>
            <a:srgbClr val="96E072"/>
          </a:solidFill>
          <a:ln cap="flat" cmpd="sng" w="9525">
            <a:solidFill>
              <a:schemeClr val="dk2"/>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Clr>
                <a:srgbClr val="000000"/>
              </a:buClr>
              <a:buSzPts val="1100"/>
              <a:buFont typeface="Arial"/>
              <a:buNone/>
            </a:pPr>
            <a:r>
              <a:rPr b="1" i="0" lang="es" sz="1100" u="none" cap="none" strike="noStrike">
                <a:solidFill>
                  <a:schemeClr val="dk2"/>
                </a:solidFill>
                <a:latin typeface="Montserrat"/>
                <a:ea typeface="Montserrat"/>
                <a:cs typeface="Montserrat"/>
                <a:sym typeface="Montserrat"/>
              </a:rPr>
              <a:t>Métodos</a:t>
            </a:r>
            <a:endParaRPr b="1" i="0" sz="1100" u="none" cap="none" strike="noStrike">
              <a:solidFill>
                <a:schemeClr val="dk2"/>
              </a:solidFill>
              <a:latin typeface="Montserrat"/>
              <a:ea typeface="Montserrat"/>
              <a:cs typeface="Montserrat"/>
              <a:sym typeface="Montserrat"/>
            </a:endParaRPr>
          </a:p>
        </p:txBody>
      </p:sp>
      <p:cxnSp>
        <p:nvCxnSpPr>
          <p:cNvPr id="211" name="Google Shape;211;p7"/>
          <p:cNvCxnSpPr>
            <a:stCxn id="205" idx="2"/>
            <a:endCxn id="210" idx="1"/>
          </p:cNvCxnSpPr>
          <p:nvPr/>
        </p:nvCxnSpPr>
        <p:spPr>
          <a:xfrm>
            <a:off x="5247950" y="3407925"/>
            <a:ext cx="774300" cy="299700"/>
          </a:xfrm>
          <a:prstGeom prst="straightConnector1">
            <a:avLst/>
          </a:prstGeom>
          <a:noFill/>
          <a:ln cap="flat" cmpd="sng" w="28575">
            <a:solidFill>
              <a:schemeClr val="dk2"/>
            </a:solidFill>
            <a:prstDash val="solid"/>
            <a:round/>
            <a:headEnd len="sm" w="sm" type="none"/>
            <a:tailEnd len="med" w="med" type="triangle"/>
          </a:ln>
        </p:spPr>
      </p:cxnSp>
      <p:cxnSp>
        <p:nvCxnSpPr>
          <p:cNvPr id="212" name="Google Shape;212;p7"/>
          <p:cNvCxnSpPr>
            <a:stCxn id="206" idx="3"/>
            <a:endCxn id="185" idx="1"/>
          </p:cNvCxnSpPr>
          <p:nvPr/>
        </p:nvCxnSpPr>
        <p:spPr>
          <a:xfrm flipH="1" rot="10800000">
            <a:off x="7109350" y="2469600"/>
            <a:ext cx="337200" cy="278400"/>
          </a:xfrm>
          <a:prstGeom prst="straightConnector1">
            <a:avLst/>
          </a:prstGeom>
          <a:noFill/>
          <a:ln cap="flat" cmpd="sng" w="28575">
            <a:solidFill>
              <a:schemeClr val="dk2"/>
            </a:solidFill>
            <a:prstDash val="solid"/>
            <a:round/>
            <a:headEnd len="sm" w="sm" type="none"/>
            <a:tailEnd len="med" w="med" type="triangle"/>
          </a:ln>
        </p:spPr>
      </p:cxnSp>
      <p:cxnSp>
        <p:nvCxnSpPr>
          <p:cNvPr id="213" name="Google Shape;213;p7"/>
          <p:cNvCxnSpPr>
            <a:stCxn id="210" idx="3"/>
            <a:endCxn id="207" idx="1"/>
          </p:cNvCxnSpPr>
          <p:nvPr/>
        </p:nvCxnSpPr>
        <p:spPr>
          <a:xfrm flipH="1" rot="10800000">
            <a:off x="7109350" y="3283825"/>
            <a:ext cx="337200" cy="423900"/>
          </a:xfrm>
          <a:prstGeom prst="straightConnector1">
            <a:avLst/>
          </a:prstGeom>
          <a:noFill/>
          <a:ln cap="flat" cmpd="sng" w="28575">
            <a:solidFill>
              <a:schemeClr val="dk2"/>
            </a:solidFill>
            <a:prstDash val="solid"/>
            <a:round/>
            <a:headEnd len="sm" w="sm" type="none"/>
            <a:tailEnd len="med" w="med" type="triangle"/>
          </a:ln>
        </p:spPr>
      </p:cxnSp>
      <p:cxnSp>
        <p:nvCxnSpPr>
          <p:cNvPr id="214" name="Google Shape;214;p7"/>
          <p:cNvCxnSpPr>
            <a:stCxn id="210" idx="3"/>
            <a:endCxn id="208" idx="1"/>
          </p:cNvCxnSpPr>
          <p:nvPr/>
        </p:nvCxnSpPr>
        <p:spPr>
          <a:xfrm>
            <a:off x="7109350" y="3707725"/>
            <a:ext cx="337200" cy="0"/>
          </a:xfrm>
          <a:prstGeom prst="straightConnector1">
            <a:avLst/>
          </a:prstGeom>
          <a:noFill/>
          <a:ln cap="flat" cmpd="sng" w="28575">
            <a:solidFill>
              <a:schemeClr val="dk2"/>
            </a:solidFill>
            <a:prstDash val="solid"/>
            <a:round/>
            <a:headEnd len="sm" w="sm" type="none"/>
            <a:tailEnd len="med" w="med" type="triangle"/>
          </a:ln>
        </p:spPr>
      </p:cxnSp>
      <p:cxnSp>
        <p:nvCxnSpPr>
          <p:cNvPr id="215" name="Google Shape;215;p7"/>
          <p:cNvCxnSpPr>
            <a:stCxn id="210" idx="3"/>
            <a:endCxn id="209" idx="1"/>
          </p:cNvCxnSpPr>
          <p:nvPr/>
        </p:nvCxnSpPr>
        <p:spPr>
          <a:xfrm>
            <a:off x="7109350" y="3707725"/>
            <a:ext cx="337200" cy="423900"/>
          </a:xfrm>
          <a:prstGeom prst="straightConnector1">
            <a:avLst/>
          </a:prstGeom>
          <a:noFill/>
          <a:ln cap="flat" cmpd="sng" w="28575">
            <a:solidFill>
              <a:schemeClr val="dk2"/>
            </a:solidFill>
            <a:prstDash val="solid"/>
            <a:round/>
            <a:headEnd len="sm" w="sm" type="none"/>
            <a:tailEnd len="med" w="med" type="triangl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8"/>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Colaboración de clases | Clase Cliente</a:t>
            </a:r>
            <a:endParaRPr/>
          </a:p>
        </p:txBody>
      </p:sp>
      <p:sp>
        <p:nvSpPr>
          <p:cNvPr id="221" name="Google Shape;221;p8"/>
          <p:cNvSpPr txBox="1"/>
          <p:nvPr>
            <p:ph idx="1" type="body"/>
          </p:nvPr>
        </p:nvSpPr>
        <p:spPr>
          <a:xfrm>
            <a:off x="432025" y="1304875"/>
            <a:ext cx="4102500" cy="3294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s" sz="1650"/>
              <a:t>En el método</a:t>
            </a:r>
            <a:r>
              <a:rPr b="1" lang="es" sz="1650"/>
              <a:t> __init__</a:t>
            </a:r>
            <a:r>
              <a:rPr lang="es" sz="1650"/>
              <a:t> se inicializan los atributos </a:t>
            </a:r>
            <a:r>
              <a:rPr i="1" lang="es" sz="1650"/>
              <a:t>nombre</a:t>
            </a:r>
            <a:r>
              <a:rPr lang="es" sz="1650"/>
              <a:t> con el valor del parámetro, y </a:t>
            </a:r>
            <a:r>
              <a:rPr i="1" lang="es" sz="1650"/>
              <a:t>monto</a:t>
            </a:r>
            <a:r>
              <a:rPr lang="es" sz="1650"/>
              <a:t> con el valor cero.</a:t>
            </a:r>
            <a:endParaRPr sz="1650"/>
          </a:p>
          <a:p>
            <a:pPr indent="0" lvl="0" marL="0" rtl="0" algn="l">
              <a:lnSpc>
                <a:spcPct val="115000"/>
              </a:lnSpc>
              <a:spcBef>
                <a:spcPts val="1200"/>
              </a:spcBef>
              <a:spcAft>
                <a:spcPts val="0"/>
              </a:spcAft>
              <a:buClr>
                <a:schemeClr val="dk1"/>
              </a:buClr>
              <a:buSzPts val="1100"/>
              <a:buFont typeface="Arial"/>
              <a:buNone/>
            </a:pPr>
            <a:r>
              <a:rPr lang="es" sz="1650"/>
              <a:t>Los métodos </a:t>
            </a:r>
            <a:r>
              <a:rPr i="1" lang="es" sz="1650"/>
              <a:t>depositar</a:t>
            </a:r>
            <a:r>
              <a:rPr lang="es" sz="1650"/>
              <a:t>, </a:t>
            </a:r>
            <a:r>
              <a:rPr i="1" lang="es" sz="1650"/>
              <a:t>extraer</a:t>
            </a:r>
            <a:r>
              <a:rPr lang="es" sz="1650"/>
              <a:t>, </a:t>
            </a:r>
            <a:r>
              <a:rPr i="1" lang="es" sz="1650"/>
              <a:t>retornar_monto</a:t>
            </a:r>
            <a:r>
              <a:rPr lang="es" sz="1650"/>
              <a:t> e </a:t>
            </a:r>
            <a:r>
              <a:rPr i="1" lang="es" sz="1650"/>
              <a:t>imprimir</a:t>
            </a:r>
            <a:r>
              <a:rPr lang="es" sz="1650"/>
              <a:t> se definen como se ve a la derecha. </a:t>
            </a:r>
            <a:endParaRPr sz="1650"/>
          </a:p>
          <a:p>
            <a:pPr indent="0" lvl="0" marL="0" rtl="0" algn="l">
              <a:lnSpc>
                <a:spcPct val="115000"/>
              </a:lnSpc>
              <a:spcBef>
                <a:spcPts val="1200"/>
              </a:spcBef>
              <a:spcAft>
                <a:spcPts val="0"/>
              </a:spcAft>
              <a:buClr>
                <a:schemeClr val="dk1"/>
              </a:buClr>
              <a:buSzPts val="1100"/>
              <a:buFont typeface="Arial"/>
              <a:buNone/>
            </a:pPr>
            <a:r>
              <a:rPr lang="es" sz="1650"/>
              <a:t>No se instancian objetos de esta clase en el cuerpo del programa, ya que serán atributos de la clase Banco.</a:t>
            </a:r>
            <a:endParaRPr sz="1650"/>
          </a:p>
          <a:p>
            <a:pPr indent="0" lvl="0" marL="0" rtl="0" algn="l">
              <a:lnSpc>
                <a:spcPct val="115000"/>
              </a:lnSpc>
              <a:spcBef>
                <a:spcPts val="1200"/>
              </a:spcBef>
              <a:spcAft>
                <a:spcPts val="0"/>
              </a:spcAft>
              <a:buClr>
                <a:schemeClr val="dk1"/>
              </a:buClr>
              <a:buSzPts val="1100"/>
              <a:buFont typeface="Arial"/>
              <a:buNone/>
            </a:pPr>
            <a:r>
              <a:t/>
            </a:r>
            <a:endParaRPr sz="1650"/>
          </a:p>
          <a:p>
            <a:pPr indent="0" lvl="0" marL="0" rtl="0" algn="l">
              <a:lnSpc>
                <a:spcPct val="115000"/>
              </a:lnSpc>
              <a:spcBef>
                <a:spcPts val="1200"/>
              </a:spcBef>
              <a:spcAft>
                <a:spcPts val="0"/>
              </a:spcAft>
              <a:buClr>
                <a:schemeClr val="dk1"/>
              </a:buClr>
              <a:buSzPts val="1100"/>
              <a:buFont typeface="Arial"/>
              <a:buNone/>
            </a:pPr>
            <a:r>
              <a:t/>
            </a:r>
            <a:endParaRPr sz="1650"/>
          </a:p>
          <a:p>
            <a:pPr indent="0" lvl="0" marL="0" rtl="0" algn="l">
              <a:lnSpc>
                <a:spcPct val="115000"/>
              </a:lnSpc>
              <a:spcBef>
                <a:spcPts val="1200"/>
              </a:spcBef>
              <a:spcAft>
                <a:spcPts val="0"/>
              </a:spcAft>
              <a:buClr>
                <a:schemeClr val="dk1"/>
              </a:buClr>
              <a:buSzPts val="1100"/>
              <a:buFont typeface="Arial"/>
              <a:buNone/>
            </a:pPr>
            <a:r>
              <a:t/>
            </a:r>
            <a:endParaRPr sz="1650"/>
          </a:p>
          <a:p>
            <a:pPr indent="0" lvl="0" marL="0" rtl="0" algn="l">
              <a:lnSpc>
                <a:spcPct val="115000"/>
              </a:lnSpc>
              <a:spcBef>
                <a:spcPts val="1200"/>
              </a:spcBef>
              <a:spcAft>
                <a:spcPts val="0"/>
              </a:spcAft>
              <a:buSzPts val="1800"/>
              <a:buNone/>
            </a:pPr>
            <a:r>
              <a:t/>
            </a:r>
            <a:endParaRPr sz="1650"/>
          </a:p>
          <a:p>
            <a:pPr indent="0" lvl="0" marL="0" rtl="0" algn="l">
              <a:lnSpc>
                <a:spcPct val="115000"/>
              </a:lnSpc>
              <a:spcBef>
                <a:spcPts val="1200"/>
              </a:spcBef>
              <a:spcAft>
                <a:spcPts val="0"/>
              </a:spcAft>
              <a:buSzPts val="1800"/>
              <a:buNone/>
            </a:pPr>
            <a:r>
              <a:t/>
            </a:r>
            <a:endParaRPr sz="1650"/>
          </a:p>
          <a:p>
            <a:pPr indent="0" lvl="0" marL="0" rtl="0" algn="l">
              <a:lnSpc>
                <a:spcPct val="115000"/>
              </a:lnSpc>
              <a:spcBef>
                <a:spcPts val="1200"/>
              </a:spcBef>
              <a:spcAft>
                <a:spcPts val="0"/>
              </a:spcAft>
              <a:buSzPts val="1800"/>
              <a:buNone/>
            </a:pPr>
            <a:r>
              <a:t/>
            </a:r>
            <a:endParaRPr sz="1650"/>
          </a:p>
          <a:p>
            <a:pPr indent="0" lvl="0" marL="0" rtl="0" algn="l">
              <a:lnSpc>
                <a:spcPct val="115000"/>
              </a:lnSpc>
              <a:spcBef>
                <a:spcPts val="1200"/>
              </a:spcBef>
              <a:spcAft>
                <a:spcPts val="0"/>
              </a:spcAft>
              <a:buSzPts val="1800"/>
              <a:buNone/>
            </a:pPr>
            <a:r>
              <a:t/>
            </a:r>
            <a:endParaRPr sz="1650"/>
          </a:p>
          <a:p>
            <a:pPr indent="0" lvl="0" marL="0" rtl="0" algn="l">
              <a:lnSpc>
                <a:spcPct val="115000"/>
              </a:lnSpc>
              <a:spcBef>
                <a:spcPts val="1200"/>
              </a:spcBef>
              <a:spcAft>
                <a:spcPts val="0"/>
              </a:spcAft>
              <a:buSzPts val="1800"/>
              <a:buNone/>
            </a:pPr>
            <a:r>
              <a:t/>
            </a:r>
            <a:endParaRPr sz="1650"/>
          </a:p>
          <a:p>
            <a:pPr indent="0" lvl="0" marL="0" rtl="0" algn="l">
              <a:lnSpc>
                <a:spcPct val="115000"/>
              </a:lnSpc>
              <a:spcBef>
                <a:spcPts val="1200"/>
              </a:spcBef>
              <a:spcAft>
                <a:spcPts val="0"/>
              </a:spcAft>
              <a:buSzPts val="1800"/>
              <a:buNone/>
            </a:pPr>
            <a:r>
              <a:t/>
            </a:r>
            <a:endParaRPr sz="1650"/>
          </a:p>
          <a:p>
            <a:pPr indent="0" lvl="0" marL="0" rtl="0" algn="l">
              <a:lnSpc>
                <a:spcPct val="115000"/>
              </a:lnSpc>
              <a:spcBef>
                <a:spcPts val="1200"/>
              </a:spcBef>
              <a:spcAft>
                <a:spcPts val="0"/>
              </a:spcAft>
              <a:buSzPts val="1800"/>
              <a:buNone/>
            </a:pPr>
            <a:r>
              <a:t/>
            </a:r>
            <a:endParaRPr sz="1650"/>
          </a:p>
          <a:p>
            <a:pPr indent="0" lvl="0" marL="0" rtl="0" algn="l">
              <a:lnSpc>
                <a:spcPct val="115000"/>
              </a:lnSpc>
              <a:spcBef>
                <a:spcPts val="1200"/>
              </a:spcBef>
              <a:spcAft>
                <a:spcPts val="0"/>
              </a:spcAft>
              <a:buSzPts val="1800"/>
              <a:buNone/>
            </a:pPr>
            <a:r>
              <a:t/>
            </a:r>
            <a:endParaRPr sz="1650"/>
          </a:p>
          <a:p>
            <a:pPr indent="0" lvl="0" marL="0" rtl="0" algn="l">
              <a:lnSpc>
                <a:spcPct val="115000"/>
              </a:lnSpc>
              <a:spcBef>
                <a:spcPts val="1200"/>
              </a:spcBef>
              <a:spcAft>
                <a:spcPts val="0"/>
              </a:spcAft>
              <a:buSzPts val="1800"/>
              <a:buNone/>
            </a:pPr>
            <a:r>
              <a:t/>
            </a:r>
            <a:endParaRPr sz="1650"/>
          </a:p>
          <a:p>
            <a:pPr indent="0" lvl="0" marL="0" rtl="0" algn="l">
              <a:lnSpc>
                <a:spcPct val="115000"/>
              </a:lnSpc>
              <a:spcBef>
                <a:spcPts val="1200"/>
              </a:spcBef>
              <a:spcAft>
                <a:spcPts val="1200"/>
              </a:spcAft>
              <a:buSzPts val="1800"/>
              <a:buNone/>
            </a:pPr>
            <a:r>
              <a:t/>
            </a:r>
            <a:endParaRPr sz="1650"/>
          </a:p>
        </p:txBody>
      </p:sp>
      <p:sp>
        <p:nvSpPr>
          <p:cNvPr id="222" name="Google Shape;222;p8"/>
          <p:cNvSpPr/>
          <p:nvPr/>
        </p:nvSpPr>
        <p:spPr>
          <a:xfrm>
            <a:off x="4843050" y="1533775"/>
            <a:ext cx="3869100" cy="2994600"/>
          </a:xfrm>
          <a:prstGeom prst="rect">
            <a:avLst/>
          </a:prstGeom>
          <a:solidFill>
            <a:srgbClr val="23262E"/>
          </a:solid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chemeClr val="dk1"/>
              </a:buClr>
              <a:buSzPts val="1100"/>
              <a:buFont typeface="Arial"/>
              <a:buNone/>
            </a:pPr>
            <a:r>
              <a:rPr b="0" i="0" lang="es" sz="1100" u="none" cap="none" strike="noStrike">
                <a:solidFill>
                  <a:srgbClr val="C74DED"/>
                </a:solidFill>
                <a:highlight>
                  <a:srgbClr val="23262E"/>
                </a:highlight>
                <a:latin typeface="Consolas"/>
                <a:ea typeface="Consolas"/>
                <a:cs typeface="Consolas"/>
                <a:sym typeface="Consolas"/>
              </a:rPr>
              <a:t>class</a:t>
            </a:r>
            <a:r>
              <a:rPr b="0" i="0" lang="es" sz="1100" u="none" cap="none" strike="noStrike">
                <a:solidFill>
                  <a:srgbClr val="D5CED9"/>
                </a:solidFill>
                <a:highlight>
                  <a:srgbClr val="23262E"/>
                </a:highlight>
                <a:latin typeface="Consolas"/>
                <a:ea typeface="Consolas"/>
                <a:cs typeface="Consolas"/>
                <a:sym typeface="Consolas"/>
              </a:rPr>
              <a:t> </a:t>
            </a:r>
            <a:r>
              <a:rPr b="0" i="0" lang="es" sz="1100" u="none" cap="none" strike="noStrike">
                <a:solidFill>
                  <a:srgbClr val="FFE66D"/>
                </a:solidFill>
                <a:highlight>
                  <a:srgbClr val="23262E"/>
                </a:highlight>
                <a:latin typeface="Consolas"/>
                <a:ea typeface="Consolas"/>
                <a:cs typeface="Consolas"/>
                <a:sym typeface="Consolas"/>
              </a:rPr>
              <a:t>Cliente</a:t>
            </a:r>
            <a:r>
              <a:rPr b="0" i="0" lang="es" sz="1100" u="none" cap="none" strike="noStrike">
                <a:solidFill>
                  <a:srgbClr val="D5CED9"/>
                </a:solidFill>
                <a:highlight>
                  <a:srgbClr val="23262E"/>
                </a:highlight>
                <a:latin typeface="Consolas"/>
                <a:ea typeface="Consolas"/>
                <a:cs typeface="Consolas"/>
                <a:sym typeface="Consolas"/>
              </a:rPr>
              <a:t>:</a:t>
            </a:r>
            <a:endParaRPr b="0" i="0" sz="11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100" u="none" cap="none" strike="noStrike">
                <a:solidFill>
                  <a:srgbClr val="D5CED9"/>
                </a:solidFill>
                <a:highlight>
                  <a:srgbClr val="23262E"/>
                </a:highlight>
                <a:latin typeface="Consolas"/>
                <a:ea typeface="Consolas"/>
                <a:cs typeface="Consolas"/>
                <a:sym typeface="Consolas"/>
              </a:rPr>
              <a:t>   </a:t>
            </a:r>
            <a:r>
              <a:rPr b="0" i="0" lang="es" sz="1100" u="none" cap="none" strike="noStrike">
                <a:solidFill>
                  <a:srgbClr val="C74DED"/>
                </a:solidFill>
                <a:highlight>
                  <a:srgbClr val="23262E"/>
                </a:highlight>
                <a:latin typeface="Consolas"/>
                <a:ea typeface="Consolas"/>
                <a:cs typeface="Consolas"/>
                <a:sym typeface="Consolas"/>
              </a:rPr>
              <a:t>def</a:t>
            </a:r>
            <a:r>
              <a:rPr b="0" i="0" lang="es" sz="1100" u="none" cap="none" strike="noStrike">
                <a:solidFill>
                  <a:srgbClr val="D5CED9"/>
                </a:solidFill>
                <a:highlight>
                  <a:srgbClr val="23262E"/>
                </a:highlight>
                <a:latin typeface="Consolas"/>
                <a:ea typeface="Consolas"/>
                <a:cs typeface="Consolas"/>
                <a:sym typeface="Consolas"/>
              </a:rPr>
              <a:t> </a:t>
            </a:r>
            <a:r>
              <a:rPr b="0" i="0" lang="es" sz="1100" u="none" cap="none" strike="noStrike">
                <a:solidFill>
                  <a:srgbClr val="EE5D43"/>
                </a:solidFill>
                <a:highlight>
                  <a:srgbClr val="23262E"/>
                </a:highlight>
                <a:latin typeface="Consolas"/>
                <a:ea typeface="Consolas"/>
                <a:cs typeface="Consolas"/>
                <a:sym typeface="Consolas"/>
              </a:rPr>
              <a:t>__init__</a:t>
            </a:r>
            <a:r>
              <a:rPr b="0" i="0" lang="es" sz="1100" u="none" cap="none" strike="noStrike">
                <a:solidFill>
                  <a:srgbClr val="D5CED9"/>
                </a:solidFill>
                <a:highlight>
                  <a:srgbClr val="23262E"/>
                </a:highlight>
                <a:latin typeface="Consolas"/>
                <a:ea typeface="Consolas"/>
                <a:cs typeface="Consolas"/>
                <a:sym typeface="Consolas"/>
              </a:rPr>
              <a:t>(</a:t>
            </a:r>
            <a:r>
              <a:rPr b="0" i="0" lang="es" sz="1100" u="none" cap="none" strike="noStrike">
                <a:solidFill>
                  <a:srgbClr val="00E8C6"/>
                </a:solidFill>
                <a:highlight>
                  <a:srgbClr val="23262E"/>
                </a:highlight>
                <a:latin typeface="Consolas"/>
                <a:ea typeface="Consolas"/>
                <a:cs typeface="Consolas"/>
                <a:sym typeface="Consolas"/>
              </a:rPr>
              <a:t>self</a:t>
            </a:r>
            <a:r>
              <a:rPr b="0" i="0" lang="es" sz="1100" u="none" cap="none" strike="noStrike">
                <a:solidFill>
                  <a:srgbClr val="D5CED9"/>
                </a:solidFill>
                <a:highlight>
                  <a:srgbClr val="23262E"/>
                </a:highlight>
                <a:latin typeface="Consolas"/>
                <a:ea typeface="Consolas"/>
                <a:cs typeface="Consolas"/>
                <a:sym typeface="Consolas"/>
              </a:rPr>
              <a:t>,</a:t>
            </a:r>
            <a:r>
              <a:rPr b="0" i="0" lang="es" sz="1100" u="none" cap="none" strike="noStrike">
                <a:solidFill>
                  <a:srgbClr val="00E8C6"/>
                </a:solidFill>
                <a:highlight>
                  <a:srgbClr val="23262E"/>
                </a:highlight>
                <a:latin typeface="Consolas"/>
                <a:ea typeface="Consolas"/>
                <a:cs typeface="Consolas"/>
                <a:sym typeface="Consolas"/>
              </a:rPr>
              <a:t>nombre</a:t>
            </a:r>
            <a:r>
              <a:rPr b="0" i="0" lang="es" sz="1100" u="none" cap="none" strike="noStrike">
                <a:solidFill>
                  <a:srgbClr val="D5CED9"/>
                </a:solidFill>
                <a:highlight>
                  <a:srgbClr val="23262E"/>
                </a:highlight>
                <a:latin typeface="Consolas"/>
                <a:ea typeface="Consolas"/>
                <a:cs typeface="Consolas"/>
                <a:sym typeface="Consolas"/>
              </a:rPr>
              <a:t>):</a:t>
            </a:r>
            <a:endParaRPr b="0" i="0" sz="11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100" u="none" cap="none" strike="noStrike">
                <a:solidFill>
                  <a:srgbClr val="D5CED9"/>
                </a:solidFill>
                <a:highlight>
                  <a:srgbClr val="23262E"/>
                </a:highlight>
                <a:latin typeface="Consolas"/>
                <a:ea typeface="Consolas"/>
                <a:cs typeface="Consolas"/>
                <a:sym typeface="Consolas"/>
              </a:rPr>
              <a:t>       </a:t>
            </a:r>
            <a:r>
              <a:rPr b="0" i="0" lang="es" sz="1100" u="none" cap="none" strike="noStrike">
                <a:solidFill>
                  <a:srgbClr val="FF00AA"/>
                </a:solidFill>
                <a:highlight>
                  <a:srgbClr val="23262E"/>
                </a:highlight>
                <a:latin typeface="Consolas"/>
                <a:ea typeface="Consolas"/>
                <a:cs typeface="Consolas"/>
                <a:sym typeface="Consolas"/>
              </a:rPr>
              <a:t>self</a:t>
            </a:r>
            <a:r>
              <a:rPr b="0" i="0" lang="es" sz="1100" u="none" cap="none" strike="noStrike">
                <a:solidFill>
                  <a:srgbClr val="D5CED9"/>
                </a:solidFill>
                <a:highlight>
                  <a:srgbClr val="23262E"/>
                </a:highlight>
                <a:latin typeface="Consolas"/>
                <a:ea typeface="Consolas"/>
                <a:cs typeface="Consolas"/>
                <a:sym typeface="Consolas"/>
              </a:rPr>
              <a:t>.nombre</a:t>
            </a:r>
            <a:r>
              <a:rPr b="0" i="0" lang="es" sz="1100" u="none" cap="none" strike="noStrike">
                <a:solidFill>
                  <a:srgbClr val="EE5D43"/>
                </a:solidFill>
                <a:highlight>
                  <a:srgbClr val="23262E"/>
                </a:highlight>
                <a:latin typeface="Consolas"/>
                <a:ea typeface="Consolas"/>
                <a:cs typeface="Consolas"/>
                <a:sym typeface="Consolas"/>
              </a:rPr>
              <a:t>=</a:t>
            </a:r>
            <a:r>
              <a:rPr b="0" i="0" lang="es" sz="1100" u="none" cap="none" strike="noStrike">
                <a:solidFill>
                  <a:srgbClr val="D5CED9"/>
                </a:solidFill>
                <a:highlight>
                  <a:srgbClr val="23262E"/>
                </a:highlight>
                <a:latin typeface="Consolas"/>
                <a:ea typeface="Consolas"/>
                <a:cs typeface="Consolas"/>
                <a:sym typeface="Consolas"/>
              </a:rPr>
              <a:t>nombre</a:t>
            </a:r>
            <a:endParaRPr b="0" i="0" sz="11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100" u="none" cap="none" strike="noStrike">
                <a:solidFill>
                  <a:srgbClr val="D5CED9"/>
                </a:solidFill>
                <a:highlight>
                  <a:srgbClr val="23262E"/>
                </a:highlight>
                <a:latin typeface="Consolas"/>
                <a:ea typeface="Consolas"/>
                <a:cs typeface="Consolas"/>
                <a:sym typeface="Consolas"/>
              </a:rPr>
              <a:t>       </a:t>
            </a:r>
            <a:r>
              <a:rPr b="0" i="0" lang="es" sz="1100" u="none" cap="none" strike="noStrike">
                <a:solidFill>
                  <a:srgbClr val="FF00AA"/>
                </a:solidFill>
                <a:highlight>
                  <a:srgbClr val="23262E"/>
                </a:highlight>
                <a:latin typeface="Consolas"/>
                <a:ea typeface="Consolas"/>
                <a:cs typeface="Consolas"/>
                <a:sym typeface="Consolas"/>
              </a:rPr>
              <a:t>self</a:t>
            </a:r>
            <a:r>
              <a:rPr b="0" i="0" lang="es" sz="1100" u="none" cap="none" strike="noStrike">
                <a:solidFill>
                  <a:srgbClr val="D5CED9"/>
                </a:solidFill>
                <a:highlight>
                  <a:srgbClr val="23262E"/>
                </a:highlight>
                <a:latin typeface="Consolas"/>
                <a:ea typeface="Consolas"/>
                <a:cs typeface="Consolas"/>
                <a:sym typeface="Consolas"/>
              </a:rPr>
              <a:t>.monto</a:t>
            </a:r>
            <a:r>
              <a:rPr b="0" i="0" lang="es" sz="1100" u="none" cap="none" strike="noStrike">
                <a:solidFill>
                  <a:srgbClr val="EE5D43"/>
                </a:solidFill>
                <a:highlight>
                  <a:srgbClr val="23262E"/>
                </a:highlight>
                <a:latin typeface="Consolas"/>
                <a:ea typeface="Consolas"/>
                <a:cs typeface="Consolas"/>
                <a:sym typeface="Consolas"/>
              </a:rPr>
              <a:t>=</a:t>
            </a:r>
            <a:r>
              <a:rPr b="0" i="0" lang="es" sz="1100" u="none" cap="none" strike="noStrike">
                <a:solidFill>
                  <a:srgbClr val="F39C12"/>
                </a:solidFill>
                <a:highlight>
                  <a:srgbClr val="23262E"/>
                </a:highlight>
                <a:latin typeface="Consolas"/>
                <a:ea typeface="Consolas"/>
                <a:cs typeface="Consolas"/>
                <a:sym typeface="Consolas"/>
              </a:rPr>
              <a:t>0</a:t>
            </a:r>
            <a:endParaRPr b="0" i="0" sz="1100" u="none" cap="none" strike="noStrike">
              <a:solidFill>
                <a:srgbClr val="F39C12"/>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t/>
            </a:r>
            <a:endParaRPr b="0" i="0" sz="11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100" u="none" cap="none" strike="noStrike">
                <a:solidFill>
                  <a:srgbClr val="D5CED9"/>
                </a:solidFill>
                <a:highlight>
                  <a:srgbClr val="23262E"/>
                </a:highlight>
                <a:latin typeface="Consolas"/>
                <a:ea typeface="Consolas"/>
                <a:cs typeface="Consolas"/>
                <a:sym typeface="Consolas"/>
              </a:rPr>
              <a:t>   </a:t>
            </a:r>
            <a:r>
              <a:rPr b="0" i="0" lang="es" sz="1100" u="none" cap="none" strike="noStrike">
                <a:solidFill>
                  <a:srgbClr val="C74DED"/>
                </a:solidFill>
                <a:highlight>
                  <a:srgbClr val="23262E"/>
                </a:highlight>
                <a:latin typeface="Consolas"/>
                <a:ea typeface="Consolas"/>
                <a:cs typeface="Consolas"/>
                <a:sym typeface="Consolas"/>
              </a:rPr>
              <a:t>def</a:t>
            </a:r>
            <a:r>
              <a:rPr b="0" i="0" lang="es" sz="1100" u="none" cap="none" strike="noStrike">
                <a:solidFill>
                  <a:srgbClr val="D5CED9"/>
                </a:solidFill>
                <a:highlight>
                  <a:srgbClr val="23262E"/>
                </a:highlight>
                <a:latin typeface="Consolas"/>
                <a:ea typeface="Consolas"/>
                <a:cs typeface="Consolas"/>
                <a:sym typeface="Consolas"/>
              </a:rPr>
              <a:t> </a:t>
            </a:r>
            <a:r>
              <a:rPr b="0" i="0" lang="es" sz="1100" u="none" cap="none" strike="noStrike">
                <a:solidFill>
                  <a:srgbClr val="FFE66D"/>
                </a:solidFill>
                <a:highlight>
                  <a:srgbClr val="23262E"/>
                </a:highlight>
                <a:latin typeface="Consolas"/>
                <a:ea typeface="Consolas"/>
                <a:cs typeface="Consolas"/>
                <a:sym typeface="Consolas"/>
              </a:rPr>
              <a:t>depositar</a:t>
            </a:r>
            <a:r>
              <a:rPr b="0" i="0" lang="es" sz="1100" u="none" cap="none" strike="noStrike">
                <a:solidFill>
                  <a:srgbClr val="D5CED9"/>
                </a:solidFill>
                <a:highlight>
                  <a:srgbClr val="23262E"/>
                </a:highlight>
                <a:latin typeface="Consolas"/>
                <a:ea typeface="Consolas"/>
                <a:cs typeface="Consolas"/>
                <a:sym typeface="Consolas"/>
              </a:rPr>
              <a:t>(</a:t>
            </a:r>
            <a:r>
              <a:rPr b="0" i="0" lang="es" sz="1100" u="none" cap="none" strike="noStrike">
                <a:solidFill>
                  <a:srgbClr val="00E8C6"/>
                </a:solidFill>
                <a:highlight>
                  <a:srgbClr val="23262E"/>
                </a:highlight>
                <a:latin typeface="Consolas"/>
                <a:ea typeface="Consolas"/>
                <a:cs typeface="Consolas"/>
                <a:sym typeface="Consolas"/>
              </a:rPr>
              <a:t>self</a:t>
            </a:r>
            <a:r>
              <a:rPr b="0" i="0" lang="es" sz="1100" u="none" cap="none" strike="noStrike">
                <a:solidFill>
                  <a:srgbClr val="D5CED9"/>
                </a:solidFill>
                <a:highlight>
                  <a:srgbClr val="23262E"/>
                </a:highlight>
                <a:latin typeface="Consolas"/>
                <a:ea typeface="Consolas"/>
                <a:cs typeface="Consolas"/>
                <a:sym typeface="Consolas"/>
              </a:rPr>
              <a:t>,</a:t>
            </a:r>
            <a:r>
              <a:rPr b="0" i="0" lang="es" sz="1100" u="none" cap="none" strike="noStrike">
                <a:solidFill>
                  <a:srgbClr val="00E8C6"/>
                </a:solidFill>
                <a:highlight>
                  <a:srgbClr val="23262E"/>
                </a:highlight>
                <a:latin typeface="Consolas"/>
                <a:ea typeface="Consolas"/>
                <a:cs typeface="Consolas"/>
                <a:sym typeface="Consolas"/>
              </a:rPr>
              <a:t>monto</a:t>
            </a:r>
            <a:r>
              <a:rPr b="0" i="0" lang="es" sz="1100" u="none" cap="none" strike="noStrike">
                <a:solidFill>
                  <a:srgbClr val="D5CED9"/>
                </a:solidFill>
                <a:highlight>
                  <a:srgbClr val="23262E"/>
                </a:highlight>
                <a:latin typeface="Consolas"/>
                <a:ea typeface="Consolas"/>
                <a:cs typeface="Consolas"/>
                <a:sym typeface="Consolas"/>
              </a:rPr>
              <a:t>):</a:t>
            </a:r>
            <a:endParaRPr b="0" i="0" sz="11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100" u="none" cap="none" strike="noStrike">
                <a:solidFill>
                  <a:srgbClr val="D5CED9"/>
                </a:solidFill>
                <a:highlight>
                  <a:srgbClr val="23262E"/>
                </a:highlight>
                <a:latin typeface="Consolas"/>
                <a:ea typeface="Consolas"/>
                <a:cs typeface="Consolas"/>
                <a:sym typeface="Consolas"/>
              </a:rPr>
              <a:t>       </a:t>
            </a:r>
            <a:r>
              <a:rPr b="0" i="0" lang="es" sz="1100" u="none" cap="none" strike="noStrike">
                <a:solidFill>
                  <a:srgbClr val="FF00AA"/>
                </a:solidFill>
                <a:highlight>
                  <a:srgbClr val="23262E"/>
                </a:highlight>
                <a:latin typeface="Consolas"/>
                <a:ea typeface="Consolas"/>
                <a:cs typeface="Consolas"/>
                <a:sym typeface="Consolas"/>
              </a:rPr>
              <a:t>self</a:t>
            </a:r>
            <a:r>
              <a:rPr b="0" i="0" lang="es" sz="1100" u="none" cap="none" strike="noStrike">
                <a:solidFill>
                  <a:srgbClr val="D5CED9"/>
                </a:solidFill>
                <a:highlight>
                  <a:srgbClr val="23262E"/>
                </a:highlight>
                <a:latin typeface="Consolas"/>
                <a:ea typeface="Consolas"/>
                <a:cs typeface="Consolas"/>
                <a:sym typeface="Consolas"/>
              </a:rPr>
              <a:t>.monto</a:t>
            </a:r>
            <a:r>
              <a:rPr b="0" i="0" lang="es" sz="1100" u="none" cap="none" strike="noStrike">
                <a:solidFill>
                  <a:srgbClr val="EE5D43"/>
                </a:solidFill>
                <a:highlight>
                  <a:srgbClr val="23262E"/>
                </a:highlight>
                <a:latin typeface="Consolas"/>
                <a:ea typeface="Consolas"/>
                <a:cs typeface="Consolas"/>
                <a:sym typeface="Consolas"/>
              </a:rPr>
              <a:t>=</a:t>
            </a:r>
            <a:r>
              <a:rPr b="0" i="0" lang="es" sz="1100" u="none" cap="none" strike="noStrike">
                <a:solidFill>
                  <a:srgbClr val="FF00AA"/>
                </a:solidFill>
                <a:highlight>
                  <a:srgbClr val="23262E"/>
                </a:highlight>
                <a:latin typeface="Consolas"/>
                <a:ea typeface="Consolas"/>
                <a:cs typeface="Consolas"/>
                <a:sym typeface="Consolas"/>
              </a:rPr>
              <a:t>self</a:t>
            </a:r>
            <a:r>
              <a:rPr b="0" i="0" lang="es" sz="1100" u="none" cap="none" strike="noStrike">
                <a:solidFill>
                  <a:srgbClr val="D5CED9"/>
                </a:solidFill>
                <a:highlight>
                  <a:srgbClr val="23262E"/>
                </a:highlight>
                <a:latin typeface="Consolas"/>
                <a:ea typeface="Consolas"/>
                <a:cs typeface="Consolas"/>
                <a:sym typeface="Consolas"/>
              </a:rPr>
              <a:t>.monto</a:t>
            </a:r>
            <a:r>
              <a:rPr b="0" i="0" lang="es" sz="1100" u="none" cap="none" strike="noStrike">
                <a:solidFill>
                  <a:srgbClr val="EE5D43"/>
                </a:solidFill>
                <a:highlight>
                  <a:srgbClr val="23262E"/>
                </a:highlight>
                <a:latin typeface="Consolas"/>
                <a:ea typeface="Consolas"/>
                <a:cs typeface="Consolas"/>
                <a:sym typeface="Consolas"/>
              </a:rPr>
              <a:t>+</a:t>
            </a:r>
            <a:r>
              <a:rPr b="0" i="0" lang="es" sz="1100" u="none" cap="none" strike="noStrike">
                <a:solidFill>
                  <a:srgbClr val="D5CED9"/>
                </a:solidFill>
                <a:highlight>
                  <a:srgbClr val="23262E"/>
                </a:highlight>
                <a:latin typeface="Consolas"/>
                <a:ea typeface="Consolas"/>
                <a:cs typeface="Consolas"/>
                <a:sym typeface="Consolas"/>
              </a:rPr>
              <a:t>monto</a:t>
            </a:r>
            <a:endParaRPr b="0" i="0" sz="11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t/>
            </a:r>
            <a:endParaRPr b="0" i="0" sz="11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100" u="none" cap="none" strike="noStrike">
                <a:solidFill>
                  <a:srgbClr val="D5CED9"/>
                </a:solidFill>
                <a:highlight>
                  <a:srgbClr val="23262E"/>
                </a:highlight>
                <a:latin typeface="Consolas"/>
                <a:ea typeface="Consolas"/>
                <a:cs typeface="Consolas"/>
                <a:sym typeface="Consolas"/>
              </a:rPr>
              <a:t>   </a:t>
            </a:r>
            <a:r>
              <a:rPr b="0" i="0" lang="es" sz="1100" u="none" cap="none" strike="noStrike">
                <a:solidFill>
                  <a:srgbClr val="C74DED"/>
                </a:solidFill>
                <a:highlight>
                  <a:srgbClr val="23262E"/>
                </a:highlight>
                <a:latin typeface="Consolas"/>
                <a:ea typeface="Consolas"/>
                <a:cs typeface="Consolas"/>
                <a:sym typeface="Consolas"/>
              </a:rPr>
              <a:t>def</a:t>
            </a:r>
            <a:r>
              <a:rPr b="0" i="0" lang="es" sz="1100" u="none" cap="none" strike="noStrike">
                <a:solidFill>
                  <a:srgbClr val="D5CED9"/>
                </a:solidFill>
                <a:highlight>
                  <a:srgbClr val="23262E"/>
                </a:highlight>
                <a:latin typeface="Consolas"/>
                <a:ea typeface="Consolas"/>
                <a:cs typeface="Consolas"/>
                <a:sym typeface="Consolas"/>
              </a:rPr>
              <a:t> </a:t>
            </a:r>
            <a:r>
              <a:rPr b="0" i="0" lang="es" sz="1100" u="none" cap="none" strike="noStrike">
                <a:solidFill>
                  <a:srgbClr val="FFE66D"/>
                </a:solidFill>
                <a:highlight>
                  <a:srgbClr val="23262E"/>
                </a:highlight>
                <a:latin typeface="Consolas"/>
                <a:ea typeface="Consolas"/>
                <a:cs typeface="Consolas"/>
                <a:sym typeface="Consolas"/>
              </a:rPr>
              <a:t>extraer</a:t>
            </a:r>
            <a:r>
              <a:rPr b="0" i="0" lang="es" sz="1100" u="none" cap="none" strike="noStrike">
                <a:solidFill>
                  <a:srgbClr val="D5CED9"/>
                </a:solidFill>
                <a:highlight>
                  <a:srgbClr val="23262E"/>
                </a:highlight>
                <a:latin typeface="Consolas"/>
                <a:ea typeface="Consolas"/>
                <a:cs typeface="Consolas"/>
                <a:sym typeface="Consolas"/>
              </a:rPr>
              <a:t>(</a:t>
            </a:r>
            <a:r>
              <a:rPr b="0" i="0" lang="es" sz="1100" u="none" cap="none" strike="noStrike">
                <a:solidFill>
                  <a:srgbClr val="00E8C6"/>
                </a:solidFill>
                <a:highlight>
                  <a:srgbClr val="23262E"/>
                </a:highlight>
                <a:latin typeface="Consolas"/>
                <a:ea typeface="Consolas"/>
                <a:cs typeface="Consolas"/>
                <a:sym typeface="Consolas"/>
              </a:rPr>
              <a:t>self</a:t>
            </a:r>
            <a:r>
              <a:rPr b="0" i="0" lang="es" sz="1100" u="none" cap="none" strike="noStrike">
                <a:solidFill>
                  <a:srgbClr val="D5CED9"/>
                </a:solidFill>
                <a:highlight>
                  <a:srgbClr val="23262E"/>
                </a:highlight>
                <a:latin typeface="Consolas"/>
                <a:ea typeface="Consolas"/>
                <a:cs typeface="Consolas"/>
                <a:sym typeface="Consolas"/>
              </a:rPr>
              <a:t>,</a:t>
            </a:r>
            <a:r>
              <a:rPr b="0" i="0" lang="es" sz="1100" u="none" cap="none" strike="noStrike">
                <a:solidFill>
                  <a:srgbClr val="00E8C6"/>
                </a:solidFill>
                <a:highlight>
                  <a:srgbClr val="23262E"/>
                </a:highlight>
                <a:latin typeface="Consolas"/>
                <a:ea typeface="Consolas"/>
                <a:cs typeface="Consolas"/>
                <a:sym typeface="Consolas"/>
              </a:rPr>
              <a:t>monto</a:t>
            </a:r>
            <a:r>
              <a:rPr b="0" i="0" lang="es" sz="1100" u="none" cap="none" strike="noStrike">
                <a:solidFill>
                  <a:srgbClr val="D5CED9"/>
                </a:solidFill>
                <a:highlight>
                  <a:srgbClr val="23262E"/>
                </a:highlight>
                <a:latin typeface="Consolas"/>
                <a:ea typeface="Consolas"/>
                <a:cs typeface="Consolas"/>
                <a:sym typeface="Consolas"/>
              </a:rPr>
              <a:t>):</a:t>
            </a:r>
            <a:endParaRPr b="0" i="0" sz="11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100" u="none" cap="none" strike="noStrike">
                <a:solidFill>
                  <a:srgbClr val="D5CED9"/>
                </a:solidFill>
                <a:highlight>
                  <a:srgbClr val="23262E"/>
                </a:highlight>
                <a:latin typeface="Consolas"/>
                <a:ea typeface="Consolas"/>
                <a:cs typeface="Consolas"/>
                <a:sym typeface="Consolas"/>
              </a:rPr>
              <a:t>       </a:t>
            </a:r>
            <a:r>
              <a:rPr b="0" i="0" lang="es" sz="1100" u="none" cap="none" strike="noStrike">
                <a:solidFill>
                  <a:srgbClr val="FF00AA"/>
                </a:solidFill>
                <a:highlight>
                  <a:srgbClr val="23262E"/>
                </a:highlight>
                <a:latin typeface="Consolas"/>
                <a:ea typeface="Consolas"/>
                <a:cs typeface="Consolas"/>
                <a:sym typeface="Consolas"/>
              </a:rPr>
              <a:t>self</a:t>
            </a:r>
            <a:r>
              <a:rPr b="0" i="0" lang="es" sz="1100" u="none" cap="none" strike="noStrike">
                <a:solidFill>
                  <a:srgbClr val="D5CED9"/>
                </a:solidFill>
                <a:highlight>
                  <a:srgbClr val="23262E"/>
                </a:highlight>
                <a:latin typeface="Consolas"/>
                <a:ea typeface="Consolas"/>
                <a:cs typeface="Consolas"/>
                <a:sym typeface="Consolas"/>
              </a:rPr>
              <a:t>.monto</a:t>
            </a:r>
            <a:r>
              <a:rPr b="0" i="0" lang="es" sz="1100" u="none" cap="none" strike="noStrike">
                <a:solidFill>
                  <a:srgbClr val="EE5D43"/>
                </a:solidFill>
                <a:highlight>
                  <a:srgbClr val="23262E"/>
                </a:highlight>
                <a:latin typeface="Consolas"/>
                <a:ea typeface="Consolas"/>
                <a:cs typeface="Consolas"/>
                <a:sym typeface="Consolas"/>
              </a:rPr>
              <a:t>=</a:t>
            </a:r>
            <a:r>
              <a:rPr b="0" i="0" lang="es" sz="1100" u="none" cap="none" strike="noStrike">
                <a:solidFill>
                  <a:srgbClr val="FF00AA"/>
                </a:solidFill>
                <a:highlight>
                  <a:srgbClr val="23262E"/>
                </a:highlight>
                <a:latin typeface="Consolas"/>
                <a:ea typeface="Consolas"/>
                <a:cs typeface="Consolas"/>
                <a:sym typeface="Consolas"/>
              </a:rPr>
              <a:t>self</a:t>
            </a:r>
            <a:r>
              <a:rPr b="0" i="0" lang="es" sz="1100" u="none" cap="none" strike="noStrike">
                <a:solidFill>
                  <a:srgbClr val="D5CED9"/>
                </a:solidFill>
                <a:highlight>
                  <a:srgbClr val="23262E"/>
                </a:highlight>
                <a:latin typeface="Consolas"/>
                <a:ea typeface="Consolas"/>
                <a:cs typeface="Consolas"/>
                <a:sym typeface="Consolas"/>
              </a:rPr>
              <a:t>.monto</a:t>
            </a:r>
            <a:r>
              <a:rPr b="0" i="0" lang="es" sz="1100" u="none" cap="none" strike="noStrike">
                <a:solidFill>
                  <a:srgbClr val="EE5D43"/>
                </a:solidFill>
                <a:highlight>
                  <a:srgbClr val="23262E"/>
                </a:highlight>
                <a:latin typeface="Consolas"/>
                <a:ea typeface="Consolas"/>
                <a:cs typeface="Consolas"/>
                <a:sym typeface="Consolas"/>
              </a:rPr>
              <a:t>-</a:t>
            </a:r>
            <a:r>
              <a:rPr b="0" i="0" lang="es" sz="1100" u="none" cap="none" strike="noStrike">
                <a:solidFill>
                  <a:srgbClr val="D5CED9"/>
                </a:solidFill>
                <a:highlight>
                  <a:srgbClr val="23262E"/>
                </a:highlight>
                <a:latin typeface="Consolas"/>
                <a:ea typeface="Consolas"/>
                <a:cs typeface="Consolas"/>
                <a:sym typeface="Consolas"/>
              </a:rPr>
              <a:t>monto</a:t>
            </a:r>
            <a:endParaRPr b="0" i="0" sz="11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t/>
            </a:r>
            <a:endParaRPr b="0" i="0" sz="11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100" u="none" cap="none" strike="noStrike">
                <a:solidFill>
                  <a:srgbClr val="D5CED9"/>
                </a:solidFill>
                <a:highlight>
                  <a:srgbClr val="23262E"/>
                </a:highlight>
                <a:latin typeface="Consolas"/>
                <a:ea typeface="Consolas"/>
                <a:cs typeface="Consolas"/>
                <a:sym typeface="Consolas"/>
              </a:rPr>
              <a:t>   </a:t>
            </a:r>
            <a:r>
              <a:rPr b="0" i="0" lang="es" sz="1100" u="none" cap="none" strike="noStrike">
                <a:solidFill>
                  <a:srgbClr val="C74DED"/>
                </a:solidFill>
                <a:highlight>
                  <a:srgbClr val="23262E"/>
                </a:highlight>
                <a:latin typeface="Consolas"/>
                <a:ea typeface="Consolas"/>
                <a:cs typeface="Consolas"/>
                <a:sym typeface="Consolas"/>
              </a:rPr>
              <a:t>def</a:t>
            </a:r>
            <a:r>
              <a:rPr b="0" i="0" lang="es" sz="1100" u="none" cap="none" strike="noStrike">
                <a:solidFill>
                  <a:srgbClr val="D5CED9"/>
                </a:solidFill>
                <a:highlight>
                  <a:srgbClr val="23262E"/>
                </a:highlight>
                <a:latin typeface="Consolas"/>
                <a:ea typeface="Consolas"/>
                <a:cs typeface="Consolas"/>
                <a:sym typeface="Consolas"/>
              </a:rPr>
              <a:t> </a:t>
            </a:r>
            <a:r>
              <a:rPr b="0" i="0" lang="es" sz="1100" u="none" cap="none" strike="noStrike">
                <a:solidFill>
                  <a:srgbClr val="FFE66D"/>
                </a:solidFill>
                <a:highlight>
                  <a:srgbClr val="23262E"/>
                </a:highlight>
                <a:latin typeface="Consolas"/>
                <a:ea typeface="Consolas"/>
                <a:cs typeface="Consolas"/>
                <a:sym typeface="Consolas"/>
              </a:rPr>
              <a:t>retornar_monto</a:t>
            </a:r>
            <a:r>
              <a:rPr b="0" i="0" lang="es" sz="1100" u="none" cap="none" strike="noStrike">
                <a:solidFill>
                  <a:srgbClr val="D5CED9"/>
                </a:solidFill>
                <a:highlight>
                  <a:srgbClr val="23262E"/>
                </a:highlight>
                <a:latin typeface="Consolas"/>
                <a:ea typeface="Consolas"/>
                <a:cs typeface="Consolas"/>
                <a:sym typeface="Consolas"/>
              </a:rPr>
              <a:t>(</a:t>
            </a:r>
            <a:r>
              <a:rPr b="0" i="0" lang="es" sz="1100" u="none" cap="none" strike="noStrike">
                <a:solidFill>
                  <a:srgbClr val="00E8C6"/>
                </a:solidFill>
                <a:highlight>
                  <a:srgbClr val="23262E"/>
                </a:highlight>
                <a:latin typeface="Consolas"/>
                <a:ea typeface="Consolas"/>
                <a:cs typeface="Consolas"/>
                <a:sym typeface="Consolas"/>
              </a:rPr>
              <a:t>self</a:t>
            </a:r>
            <a:r>
              <a:rPr b="0" i="0" lang="es" sz="1100" u="none" cap="none" strike="noStrike">
                <a:solidFill>
                  <a:srgbClr val="D5CED9"/>
                </a:solidFill>
                <a:highlight>
                  <a:srgbClr val="23262E"/>
                </a:highlight>
                <a:latin typeface="Consolas"/>
                <a:ea typeface="Consolas"/>
                <a:cs typeface="Consolas"/>
                <a:sym typeface="Consolas"/>
              </a:rPr>
              <a:t>):</a:t>
            </a:r>
            <a:endParaRPr b="0" i="0" sz="11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100" u="none" cap="none" strike="noStrike">
                <a:solidFill>
                  <a:srgbClr val="D5CED9"/>
                </a:solidFill>
                <a:highlight>
                  <a:srgbClr val="23262E"/>
                </a:highlight>
                <a:latin typeface="Consolas"/>
                <a:ea typeface="Consolas"/>
                <a:cs typeface="Consolas"/>
                <a:sym typeface="Consolas"/>
              </a:rPr>
              <a:t>       </a:t>
            </a:r>
            <a:r>
              <a:rPr b="0" i="0" lang="es" sz="1100" u="none" cap="none" strike="noStrike">
                <a:solidFill>
                  <a:srgbClr val="C74DED"/>
                </a:solidFill>
                <a:highlight>
                  <a:srgbClr val="23262E"/>
                </a:highlight>
                <a:latin typeface="Consolas"/>
                <a:ea typeface="Consolas"/>
                <a:cs typeface="Consolas"/>
                <a:sym typeface="Consolas"/>
              </a:rPr>
              <a:t>return</a:t>
            </a:r>
            <a:r>
              <a:rPr b="0" i="0" lang="es" sz="1100" u="none" cap="none" strike="noStrike">
                <a:solidFill>
                  <a:srgbClr val="D5CED9"/>
                </a:solidFill>
                <a:highlight>
                  <a:srgbClr val="23262E"/>
                </a:highlight>
                <a:latin typeface="Consolas"/>
                <a:ea typeface="Consolas"/>
                <a:cs typeface="Consolas"/>
                <a:sym typeface="Consolas"/>
              </a:rPr>
              <a:t> </a:t>
            </a:r>
            <a:r>
              <a:rPr b="0" i="0" lang="es" sz="1100" u="none" cap="none" strike="noStrike">
                <a:solidFill>
                  <a:srgbClr val="FF00AA"/>
                </a:solidFill>
                <a:highlight>
                  <a:srgbClr val="23262E"/>
                </a:highlight>
                <a:latin typeface="Consolas"/>
                <a:ea typeface="Consolas"/>
                <a:cs typeface="Consolas"/>
                <a:sym typeface="Consolas"/>
              </a:rPr>
              <a:t>self</a:t>
            </a:r>
            <a:r>
              <a:rPr b="0" i="0" lang="es" sz="1100" u="none" cap="none" strike="noStrike">
                <a:solidFill>
                  <a:srgbClr val="D5CED9"/>
                </a:solidFill>
                <a:highlight>
                  <a:srgbClr val="23262E"/>
                </a:highlight>
                <a:latin typeface="Consolas"/>
                <a:ea typeface="Consolas"/>
                <a:cs typeface="Consolas"/>
                <a:sym typeface="Consolas"/>
              </a:rPr>
              <a:t>.monto</a:t>
            </a:r>
            <a:endParaRPr b="0" i="0" sz="11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t/>
            </a:r>
            <a:endParaRPr b="0" i="0" sz="11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100" u="none" cap="none" strike="noStrike">
                <a:solidFill>
                  <a:srgbClr val="D5CED9"/>
                </a:solidFill>
                <a:highlight>
                  <a:srgbClr val="23262E"/>
                </a:highlight>
                <a:latin typeface="Consolas"/>
                <a:ea typeface="Consolas"/>
                <a:cs typeface="Consolas"/>
                <a:sym typeface="Consolas"/>
              </a:rPr>
              <a:t>   </a:t>
            </a:r>
            <a:r>
              <a:rPr b="0" i="0" lang="es" sz="1100" u="none" cap="none" strike="noStrike">
                <a:solidFill>
                  <a:srgbClr val="C74DED"/>
                </a:solidFill>
                <a:highlight>
                  <a:srgbClr val="23262E"/>
                </a:highlight>
                <a:latin typeface="Consolas"/>
                <a:ea typeface="Consolas"/>
                <a:cs typeface="Consolas"/>
                <a:sym typeface="Consolas"/>
              </a:rPr>
              <a:t>def</a:t>
            </a:r>
            <a:r>
              <a:rPr b="0" i="0" lang="es" sz="1100" u="none" cap="none" strike="noStrike">
                <a:solidFill>
                  <a:srgbClr val="D5CED9"/>
                </a:solidFill>
                <a:highlight>
                  <a:srgbClr val="23262E"/>
                </a:highlight>
                <a:latin typeface="Consolas"/>
                <a:ea typeface="Consolas"/>
                <a:cs typeface="Consolas"/>
                <a:sym typeface="Consolas"/>
              </a:rPr>
              <a:t> </a:t>
            </a:r>
            <a:r>
              <a:rPr b="0" i="0" lang="es" sz="1100" u="none" cap="none" strike="noStrike">
                <a:solidFill>
                  <a:srgbClr val="FFE66D"/>
                </a:solidFill>
                <a:highlight>
                  <a:srgbClr val="23262E"/>
                </a:highlight>
                <a:latin typeface="Consolas"/>
                <a:ea typeface="Consolas"/>
                <a:cs typeface="Consolas"/>
                <a:sym typeface="Consolas"/>
              </a:rPr>
              <a:t>imprimir</a:t>
            </a:r>
            <a:r>
              <a:rPr b="0" i="0" lang="es" sz="1100" u="none" cap="none" strike="noStrike">
                <a:solidFill>
                  <a:srgbClr val="D5CED9"/>
                </a:solidFill>
                <a:highlight>
                  <a:srgbClr val="23262E"/>
                </a:highlight>
                <a:latin typeface="Consolas"/>
                <a:ea typeface="Consolas"/>
                <a:cs typeface="Consolas"/>
                <a:sym typeface="Consolas"/>
              </a:rPr>
              <a:t>(</a:t>
            </a:r>
            <a:r>
              <a:rPr b="0" i="0" lang="es" sz="1100" u="none" cap="none" strike="noStrike">
                <a:solidFill>
                  <a:srgbClr val="00E8C6"/>
                </a:solidFill>
                <a:highlight>
                  <a:srgbClr val="23262E"/>
                </a:highlight>
                <a:latin typeface="Consolas"/>
                <a:ea typeface="Consolas"/>
                <a:cs typeface="Consolas"/>
                <a:sym typeface="Consolas"/>
              </a:rPr>
              <a:t>self</a:t>
            </a:r>
            <a:r>
              <a:rPr b="0" i="0" lang="es" sz="1100" u="none" cap="none" strike="noStrike">
                <a:solidFill>
                  <a:srgbClr val="D5CED9"/>
                </a:solidFill>
                <a:highlight>
                  <a:srgbClr val="23262E"/>
                </a:highlight>
                <a:latin typeface="Consolas"/>
                <a:ea typeface="Consolas"/>
                <a:cs typeface="Consolas"/>
                <a:sym typeface="Consolas"/>
              </a:rPr>
              <a:t>):</a:t>
            </a:r>
            <a:endParaRPr b="0" i="0" sz="11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100" u="none" cap="none" strike="noStrike">
                <a:solidFill>
                  <a:srgbClr val="D5CED9"/>
                </a:solidFill>
                <a:highlight>
                  <a:srgbClr val="23262E"/>
                </a:highlight>
                <a:latin typeface="Consolas"/>
                <a:ea typeface="Consolas"/>
                <a:cs typeface="Consolas"/>
                <a:sym typeface="Consolas"/>
              </a:rPr>
              <a:t>       </a:t>
            </a:r>
            <a:r>
              <a:rPr b="0" i="0" lang="es" sz="1100" u="none" cap="none" strike="noStrike">
                <a:solidFill>
                  <a:srgbClr val="FFE66D"/>
                </a:solidFill>
                <a:highlight>
                  <a:srgbClr val="23262E"/>
                </a:highlight>
                <a:latin typeface="Consolas"/>
                <a:ea typeface="Consolas"/>
                <a:cs typeface="Consolas"/>
                <a:sym typeface="Consolas"/>
              </a:rPr>
              <a:t>print</a:t>
            </a:r>
            <a:r>
              <a:rPr b="0" i="0" lang="es" sz="1100" u="none" cap="none" strike="noStrike">
                <a:solidFill>
                  <a:srgbClr val="D5CED9"/>
                </a:solidFill>
                <a:highlight>
                  <a:srgbClr val="23262E"/>
                </a:highlight>
                <a:latin typeface="Consolas"/>
                <a:ea typeface="Consolas"/>
                <a:cs typeface="Consolas"/>
                <a:sym typeface="Consolas"/>
              </a:rPr>
              <a:t>(</a:t>
            </a:r>
            <a:r>
              <a:rPr b="0" i="0" lang="es" sz="1100" u="none" cap="none" strike="noStrike">
                <a:solidFill>
                  <a:srgbClr val="96E072"/>
                </a:solidFill>
                <a:highlight>
                  <a:srgbClr val="23262E"/>
                </a:highlight>
                <a:latin typeface="Consolas"/>
                <a:ea typeface="Consolas"/>
                <a:cs typeface="Consolas"/>
                <a:sym typeface="Consolas"/>
              </a:rPr>
              <a:t>"</a:t>
            </a:r>
            <a:r>
              <a:rPr b="0" i="0" lang="es" sz="1100" u="none" cap="none" strike="noStrike">
                <a:solidFill>
                  <a:srgbClr val="EE5D43"/>
                </a:solidFill>
                <a:highlight>
                  <a:srgbClr val="23262E"/>
                </a:highlight>
                <a:latin typeface="Consolas"/>
                <a:ea typeface="Consolas"/>
                <a:cs typeface="Consolas"/>
                <a:sym typeface="Consolas"/>
              </a:rPr>
              <a:t>{}</a:t>
            </a:r>
            <a:r>
              <a:rPr b="0" i="0" lang="es" sz="1100" u="none" cap="none" strike="noStrike">
                <a:solidFill>
                  <a:srgbClr val="96E072"/>
                </a:solidFill>
                <a:highlight>
                  <a:srgbClr val="23262E"/>
                </a:highlight>
                <a:latin typeface="Consolas"/>
                <a:ea typeface="Consolas"/>
                <a:cs typeface="Consolas"/>
                <a:sym typeface="Consolas"/>
              </a:rPr>
              <a:t> tiene depositada la suma de </a:t>
            </a:r>
            <a:r>
              <a:rPr b="0" i="0" lang="es" sz="1100" u="none" cap="none" strike="noStrike">
                <a:solidFill>
                  <a:srgbClr val="EE5D43"/>
                </a:solidFill>
                <a:highlight>
                  <a:srgbClr val="23262E"/>
                </a:highlight>
                <a:latin typeface="Consolas"/>
                <a:ea typeface="Consolas"/>
                <a:cs typeface="Consolas"/>
                <a:sym typeface="Consolas"/>
              </a:rPr>
              <a:t>{}</a:t>
            </a:r>
            <a:r>
              <a:rPr b="0" i="0" lang="es" sz="1100" u="none" cap="none" strike="noStrike">
                <a:solidFill>
                  <a:srgbClr val="96E072"/>
                </a:solidFill>
                <a:highlight>
                  <a:srgbClr val="23262E"/>
                </a:highlight>
                <a:latin typeface="Consolas"/>
                <a:ea typeface="Consolas"/>
                <a:cs typeface="Consolas"/>
                <a:sym typeface="Consolas"/>
              </a:rPr>
              <a:t>"</a:t>
            </a:r>
            <a:r>
              <a:rPr b="0" i="0" lang="es" sz="1100" u="none" cap="none" strike="noStrike">
                <a:solidFill>
                  <a:srgbClr val="D5CED9"/>
                </a:solidFill>
                <a:highlight>
                  <a:srgbClr val="23262E"/>
                </a:highlight>
                <a:latin typeface="Consolas"/>
                <a:ea typeface="Consolas"/>
                <a:cs typeface="Consolas"/>
                <a:sym typeface="Consolas"/>
              </a:rPr>
              <a:t>.</a:t>
            </a:r>
            <a:r>
              <a:rPr b="0" i="0" lang="es" sz="1100" u="none" cap="none" strike="noStrike">
                <a:solidFill>
                  <a:srgbClr val="FFE66D"/>
                </a:solidFill>
                <a:highlight>
                  <a:srgbClr val="23262E"/>
                </a:highlight>
                <a:latin typeface="Consolas"/>
                <a:ea typeface="Consolas"/>
                <a:cs typeface="Consolas"/>
                <a:sym typeface="Consolas"/>
              </a:rPr>
              <a:t>format</a:t>
            </a:r>
            <a:r>
              <a:rPr b="0" i="0" lang="es" sz="1100" u="none" cap="none" strike="noStrike">
                <a:solidFill>
                  <a:srgbClr val="D5CED9"/>
                </a:solidFill>
                <a:highlight>
                  <a:srgbClr val="23262E"/>
                </a:highlight>
                <a:latin typeface="Consolas"/>
                <a:ea typeface="Consolas"/>
                <a:cs typeface="Consolas"/>
                <a:sym typeface="Consolas"/>
              </a:rPr>
              <a:t>(</a:t>
            </a:r>
            <a:r>
              <a:rPr b="0" i="0" lang="es" sz="1100" u="none" cap="none" strike="noStrike">
                <a:solidFill>
                  <a:srgbClr val="FF00AA"/>
                </a:solidFill>
                <a:highlight>
                  <a:srgbClr val="23262E"/>
                </a:highlight>
                <a:latin typeface="Consolas"/>
                <a:ea typeface="Consolas"/>
                <a:cs typeface="Consolas"/>
                <a:sym typeface="Consolas"/>
              </a:rPr>
              <a:t>self</a:t>
            </a:r>
            <a:r>
              <a:rPr b="0" i="0" lang="es" sz="1100" u="none" cap="none" strike="noStrike">
                <a:solidFill>
                  <a:srgbClr val="D5CED9"/>
                </a:solidFill>
                <a:highlight>
                  <a:srgbClr val="23262E"/>
                </a:highlight>
                <a:latin typeface="Consolas"/>
                <a:ea typeface="Consolas"/>
                <a:cs typeface="Consolas"/>
                <a:sym typeface="Consolas"/>
              </a:rPr>
              <a:t>.nombre,</a:t>
            </a:r>
            <a:r>
              <a:rPr b="0" i="0" lang="es" sz="1100" u="none" cap="none" strike="noStrike">
                <a:solidFill>
                  <a:srgbClr val="FF00AA"/>
                </a:solidFill>
                <a:highlight>
                  <a:srgbClr val="23262E"/>
                </a:highlight>
                <a:latin typeface="Consolas"/>
                <a:ea typeface="Consolas"/>
                <a:cs typeface="Consolas"/>
                <a:sym typeface="Consolas"/>
              </a:rPr>
              <a:t>self</a:t>
            </a:r>
            <a:r>
              <a:rPr b="0" i="0" lang="es" sz="1100" u="none" cap="none" strike="noStrike">
                <a:solidFill>
                  <a:srgbClr val="D5CED9"/>
                </a:solidFill>
                <a:highlight>
                  <a:srgbClr val="23262E"/>
                </a:highlight>
                <a:latin typeface="Consolas"/>
                <a:ea typeface="Consolas"/>
                <a:cs typeface="Consolas"/>
                <a:sym typeface="Consolas"/>
              </a:rPr>
              <a:t>.monto))</a:t>
            </a:r>
            <a:endParaRPr b="0" i="0" sz="11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35714"/>
              </a:lnSpc>
              <a:spcBef>
                <a:spcPts val="0"/>
              </a:spcBef>
              <a:spcAft>
                <a:spcPts val="0"/>
              </a:spcAft>
              <a:buClr>
                <a:schemeClr val="dk1"/>
              </a:buClr>
              <a:buSzPts val="1100"/>
              <a:buFont typeface="Arial"/>
              <a:buNone/>
            </a:pPr>
            <a:r>
              <a:t/>
            </a:r>
            <a:endParaRPr b="0" i="0" sz="1050" u="none" cap="none" strike="noStrike">
              <a:solidFill>
                <a:srgbClr val="D5CED9"/>
              </a:solidFill>
              <a:highlight>
                <a:srgbClr val="23262E"/>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t/>
            </a:r>
            <a:endParaRPr b="0" i="0" sz="1200" u="none" cap="none" strike="noStrike">
              <a:solidFill>
                <a:srgbClr val="C74DED"/>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t/>
            </a:r>
            <a:endParaRPr b="0" i="0" sz="1200" u="none" cap="none" strike="noStrike">
              <a:solidFill>
                <a:srgbClr val="5F6167"/>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t/>
            </a:r>
            <a:endParaRPr b="0" i="0" sz="1100" u="none" cap="none" strike="noStrike">
              <a:solidFill>
                <a:srgbClr val="5F6167"/>
              </a:solidFill>
              <a:highlight>
                <a:srgbClr val="23262E"/>
              </a:highlight>
              <a:latin typeface="Consolas"/>
              <a:ea typeface="Consolas"/>
              <a:cs typeface="Consolas"/>
              <a:sym typeface="Consolas"/>
            </a:endParaRPr>
          </a:p>
        </p:txBody>
      </p:sp>
      <p:sp>
        <p:nvSpPr>
          <p:cNvPr id="223" name="Google Shape;223;p8"/>
          <p:cNvSpPr/>
          <p:nvPr/>
        </p:nvSpPr>
        <p:spPr>
          <a:xfrm>
            <a:off x="4843050" y="1304875"/>
            <a:ext cx="3869100" cy="228900"/>
          </a:xfrm>
          <a:prstGeom prst="rect">
            <a:avLst/>
          </a:prstGeom>
          <a:solidFill>
            <a:srgbClr val="FFE66D"/>
          </a:solidFill>
          <a:ln cap="flat" cmpd="sng" w="9525">
            <a:solidFill>
              <a:schemeClr val="dk2"/>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Clr>
                <a:schemeClr val="dk1"/>
              </a:buClr>
              <a:buSzPts val="1100"/>
              <a:buFont typeface="Arial"/>
              <a:buNone/>
            </a:pPr>
            <a:r>
              <a:rPr b="0" i="0" lang="es" sz="1400" u="none" cap="none" strike="noStrike">
                <a:solidFill>
                  <a:schemeClr val="dk2"/>
                </a:solidFill>
                <a:latin typeface="Montserrat"/>
                <a:ea typeface="Montserrat"/>
                <a:cs typeface="Montserrat"/>
                <a:sym typeface="Montserrat"/>
              </a:rPr>
              <a:t>Clase Cliente</a:t>
            </a:r>
            <a:endParaRPr b="0" i="0" sz="1400" u="none" cap="none" strike="noStrike">
              <a:solidFill>
                <a:schemeClr val="dk2"/>
              </a:solidFill>
              <a:latin typeface="Montserrat"/>
              <a:ea typeface="Montserrat"/>
              <a:cs typeface="Montserrat"/>
              <a:sym typeface="Montserra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9"/>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40740"/>
              <a:buFont typeface="Arial"/>
              <a:buNone/>
            </a:pPr>
            <a:r>
              <a:rPr lang="es"/>
              <a:t>Colaboración de clases | Banco</a:t>
            </a:r>
            <a:endParaRPr/>
          </a:p>
        </p:txBody>
      </p:sp>
      <p:sp>
        <p:nvSpPr>
          <p:cNvPr id="229" name="Google Shape;229;p9"/>
          <p:cNvSpPr txBox="1"/>
          <p:nvPr/>
        </p:nvSpPr>
        <p:spPr>
          <a:xfrm>
            <a:off x="436425" y="1281700"/>
            <a:ext cx="8279700" cy="3275400"/>
          </a:xfrm>
          <a:prstGeom prst="rect">
            <a:avLst/>
          </a:prstGeom>
          <a:noFill/>
          <a:ln>
            <a:noFill/>
          </a:ln>
        </p:spPr>
        <p:txBody>
          <a:bodyPr anchorCtr="0" anchor="t" bIns="91425" lIns="0" spcFirstLastPara="1" rIns="0" wrap="square" tIns="91425">
            <a:normAutofit/>
          </a:bodyPr>
          <a:lstStyle/>
          <a:p>
            <a:pPr indent="0" lvl="0" marL="0" marR="0" rtl="0" algn="l">
              <a:lnSpc>
                <a:spcPct val="115000"/>
              </a:lnSpc>
              <a:spcBef>
                <a:spcPts val="1199"/>
              </a:spcBef>
              <a:spcAft>
                <a:spcPts val="0"/>
              </a:spcAft>
              <a:buClr>
                <a:srgbClr val="000000"/>
              </a:buClr>
              <a:buSzPts val="1682"/>
              <a:buFont typeface="Arial"/>
              <a:buNone/>
            </a:pPr>
            <a:r>
              <a:rPr b="0" i="0" lang="es" sz="1682" u="none" cap="none" strike="noStrike">
                <a:solidFill>
                  <a:schemeClr val="dk2"/>
                </a:solidFill>
                <a:latin typeface="Montserrat"/>
                <a:ea typeface="Montserrat"/>
                <a:cs typeface="Montserrat"/>
                <a:sym typeface="Montserrat"/>
              </a:rPr>
              <a:t>Al definir la </a:t>
            </a:r>
            <a:r>
              <a:rPr b="1" i="0" lang="es" sz="1682" u="none" cap="none" strike="noStrike">
                <a:solidFill>
                  <a:schemeClr val="dk2"/>
                </a:solidFill>
                <a:latin typeface="Montserrat"/>
                <a:ea typeface="Montserrat"/>
                <a:cs typeface="Montserrat"/>
                <a:sym typeface="Montserrat"/>
              </a:rPr>
              <a:t>clase Banco</a:t>
            </a:r>
            <a:r>
              <a:rPr b="0" i="0" lang="es" sz="1682" u="none" cap="none" strike="noStrike">
                <a:solidFill>
                  <a:schemeClr val="dk2"/>
                </a:solidFill>
                <a:latin typeface="Montserrat"/>
                <a:ea typeface="Montserrat"/>
                <a:cs typeface="Montserrat"/>
                <a:sym typeface="Montserrat"/>
              </a:rPr>
              <a:t> se incluye en su constructor la instancia de tres objetos de la </a:t>
            </a:r>
            <a:r>
              <a:rPr b="1" i="0" lang="es" sz="1682" u="none" cap="none" strike="noStrike">
                <a:solidFill>
                  <a:schemeClr val="dk2"/>
                </a:solidFill>
                <a:latin typeface="Montserrat"/>
                <a:ea typeface="Montserrat"/>
                <a:cs typeface="Montserrat"/>
                <a:sym typeface="Montserrat"/>
              </a:rPr>
              <a:t>clase Cliente</a:t>
            </a:r>
            <a:r>
              <a:rPr b="0" i="0" lang="es" sz="1682" u="none" cap="none" strike="noStrike">
                <a:solidFill>
                  <a:schemeClr val="dk2"/>
                </a:solidFill>
                <a:latin typeface="Montserrat"/>
                <a:ea typeface="Montserrat"/>
                <a:cs typeface="Montserrat"/>
                <a:sym typeface="Montserrat"/>
              </a:rPr>
              <a:t>. Estos objetos serán utilizados por la clase Banco para que su instancia (sólo se instancia un objeto de la clase Banco) sea capaz de operar con los clientes.</a:t>
            </a:r>
            <a:endParaRPr b="0" i="0" sz="1682" u="none" cap="none" strike="noStrike">
              <a:solidFill>
                <a:schemeClr val="dk2"/>
              </a:solidFill>
              <a:latin typeface="Montserrat"/>
              <a:ea typeface="Montserrat"/>
              <a:cs typeface="Montserrat"/>
              <a:sym typeface="Montserrat"/>
            </a:endParaRPr>
          </a:p>
          <a:p>
            <a:pPr indent="0" lvl="0" marL="0" marR="0" rtl="0" algn="l">
              <a:lnSpc>
                <a:spcPct val="115000"/>
              </a:lnSpc>
              <a:spcBef>
                <a:spcPts val="1199"/>
              </a:spcBef>
              <a:spcAft>
                <a:spcPts val="0"/>
              </a:spcAft>
              <a:buClr>
                <a:srgbClr val="000000"/>
              </a:buClr>
              <a:buSzPts val="1682"/>
              <a:buFont typeface="Arial"/>
              <a:buNone/>
            </a:pPr>
            <a:r>
              <a:rPr b="0" i="0" lang="es" sz="1682" u="none" cap="none" strike="noStrike">
                <a:solidFill>
                  <a:schemeClr val="dk2"/>
                </a:solidFill>
                <a:latin typeface="Montserrat"/>
                <a:ea typeface="Montserrat"/>
                <a:cs typeface="Montserrat"/>
                <a:sym typeface="Montserrat"/>
              </a:rPr>
              <a:t>En el método </a:t>
            </a:r>
            <a:r>
              <a:rPr b="0" i="1" lang="es" sz="1682" u="none" cap="none" strike="noStrike">
                <a:solidFill>
                  <a:schemeClr val="dk2"/>
                </a:solidFill>
                <a:latin typeface="Montserrat"/>
                <a:ea typeface="Montserrat"/>
                <a:cs typeface="Montserrat"/>
                <a:sym typeface="Montserrat"/>
              </a:rPr>
              <a:t>operar</a:t>
            </a:r>
            <a:r>
              <a:rPr b="0" i="0" lang="es" sz="1682" u="none" cap="none" strike="noStrike">
                <a:solidFill>
                  <a:schemeClr val="dk2"/>
                </a:solidFill>
                <a:latin typeface="Montserrat"/>
                <a:ea typeface="Montserrat"/>
                <a:cs typeface="Montserrat"/>
                <a:sym typeface="Montserrat"/>
              </a:rPr>
              <a:t> se invocan algunos métodos de la clase Cliente, para generar las transacciones (depósitos y extracciones).</a:t>
            </a:r>
            <a:endParaRPr b="0" i="0" sz="1682" u="none" cap="none" strike="noStrike">
              <a:solidFill>
                <a:schemeClr val="dk2"/>
              </a:solidFill>
              <a:latin typeface="Montserrat"/>
              <a:ea typeface="Montserrat"/>
              <a:cs typeface="Montserrat"/>
              <a:sym typeface="Montserrat"/>
            </a:endParaRPr>
          </a:p>
          <a:p>
            <a:pPr indent="0" lvl="0" marL="0" marR="0" rtl="0" algn="l">
              <a:lnSpc>
                <a:spcPct val="115000"/>
              </a:lnSpc>
              <a:spcBef>
                <a:spcPts val="1199"/>
              </a:spcBef>
              <a:spcAft>
                <a:spcPts val="0"/>
              </a:spcAft>
              <a:buClr>
                <a:srgbClr val="000000"/>
              </a:buClr>
              <a:buSzPts val="1682"/>
              <a:buFont typeface="Arial"/>
              <a:buNone/>
            </a:pPr>
            <a:r>
              <a:rPr b="0" i="0" lang="es" sz="1682" u="none" cap="none" strike="noStrike">
                <a:solidFill>
                  <a:schemeClr val="dk2"/>
                </a:solidFill>
                <a:latin typeface="Montserrat"/>
                <a:ea typeface="Montserrat"/>
                <a:cs typeface="Montserrat"/>
                <a:sym typeface="Montserrat"/>
              </a:rPr>
              <a:t>Con el método </a:t>
            </a:r>
            <a:r>
              <a:rPr b="0" i="1" lang="es" sz="1682" u="none" cap="none" strike="noStrike">
                <a:solidFill>
                  <a:schemeClr val="dk2"/>
                </a:solidFill>
                <a:latin typeface="Montserrat"/>
                <a:ea typeface="Montserrat"/>
                <a:cs typeface="Montserrat"/>
                <a:sym typeface="Montserrat"/>
              </a:rPr>
              <a:t>depositos_totales</a:t>
            </a:r>
            <a:r>
              <a:rPr b="0" i="0" lang="es" sz="1682" u="none" cap="none" strike="noStrike">
                <a:solidFill>
                  <a:schemeClr val="dk2"/>
                </a:solidFill>
                <a:latin typeface="Montserrat"/>
                <a:ea typeface="Montserrat"/>
                <a:cs typeface="Montserrat"/>
                <a:sym typeface="Montserrat"/>
              </a:rPr>
              <a:t> se calcula la suma de los montos depositados por los objetos de la clase Cliente, y se guardan en la variable total, que luego se muestra en la terminal mediante print()</a:t>
            </a:r>
            <a:endParaRPr b="0" i="0" sz="1682" u="none" cap="none" strike="noStrike">
              <a:solidFill>
                <a:schemeClr val="dk2"/>
              </a:solidFill>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