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Montserrat Medium" panose="00000600000000000000" pitchFamily="2" charset="0"/>
      <p:regular r:id="rId45"/>
      <p:bold r:id="rId46"/>
      <p:italic r:id="rId47"/>
      <p:boldItalic r:id="rId48"/>
    </p:embeddedFont>
    <p:embeddedFont>
      <p:font typeface="Montserrat SemiBold" panose="00000700000000000000" pitchFamily="2" charset="0"/>
      <p:regular r:id="rId49"/>
      <p:bold r:id="rId50"/>
      <p:italic r:id="rId51"/>
      <p:boldItalic r:id="rId52"/>
    </p:embeddedFont>
    <p:embeddedFont>
      <p:font typeface="Ubuntu" panose="020B0504030602030204" pitchFamily="34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56B6A11alxeQ++vbXfqvM5cCq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A779C6-4C4B-4082-9FF8-2C71CCED4BFE}">
  <a:tblStyle styleId="{DCA779C6-4C4B-4082-9FF8-2C71CCED4B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ACF48FC-CD32-43F7-8D8F-EE9336E7815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AFE"/>
          </a:solidFill>
        </a:fill>
      </a:tcStyle>
    </a:wholeTbl>
    <a:band1H>
      <a:tcTxStyle b="off" i="off"/>
      <a:tcStyle>
        <a:tcBdr/>
        <a:fill>
          <a:solidFill>
            <a:srgbClr val="DED2F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ED2F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9D66F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9D66F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D66F9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D66F9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3e3164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g1f3e3164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5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35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44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95" name="Google Shape;95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4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6" name="Google Shape;106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6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7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7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7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7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7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7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8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8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8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8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48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48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8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8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6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7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7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7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3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8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7" name="Google Shape;4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3" name="Google Shape;5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2" name="Google Shape;6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0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3" name="Google Shape;73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0" name="Google Shape;8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mzj5xOTi4I" TargetMode="External"/><Relationship Id="rId3" Type="http://schemas.openxmlformats.org/officeDocument/2006/relationships/hyperlink" Target="https://www.w3schools.com/python/python_conditions.asp" TargetMode="External"/><Relationship Id="rId7" Type="http://schemas.openxmlformats.org/officeDocument/2006/relationships/hyperlink" Target="https://www.youtube.com/watch?v=kIkAhld32O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8OJT494xm74" TargetMode="External"/><Relationship Id="rId11" Type="http://schemas.openxmlformats.org/officeDocument/2006/relationships/hyperlink" Target="https://www.youtube.com/watch?v=TPXPoUkUNqg&amp;list=PLb_E6BNMg5j7-MJ0ctjvKQlv2PU7qbMDb&amp;index=17" TargetMode="External"/><Relationship Id="rId5" Type="http://schemas.openxmlformats.org/officeDocument/2006/relationships/hyperlink" Target="https://www.w3schools.com/python/python_for_loops.asp" TargetMode="External"/><Relationship Id="rId10" Type="http://schemas.openxmlformats.org/officeDocument/2006/relationships/hyperlink" Target="https://youtu.be/Ll8Q48_yPIM" TargetMode="External"/><Relationship Id="rId4" Type="http://schemas.openxmlformats.org/officeDocument/2006/relationships/hyperlink" Target="https://www.w3schools.com/python/python_while_loops.asp" TargetMode="External"/><Relationship Id="rId9" Type="http://schemas.openxmlformats.org/officeDocument/2006/relationships/hyperlink" Target="https://www.youtube.com/watch?v=PKFKoAN2zEo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STACK PYTHON</a:t>
            </a:r>
            <a:endParaRPr sz="3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26</a:t>
            </a:r>
            <a:endParaRPr sz="3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0" i="0" u="none" strike="noStrike" cap="non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2</a:t>
            </a:r>
            <a:endParaRPr sz="2500" b="0" i="0" u="none" strike="noStrike" cap="non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condicionales</a:t>
            </a:r>
            <a:endParaRPr/>
          </a:p>
        </p:txBody>
      </p:sp>
      <p:sp>
        <p:nvSpPr>
          <p:cNvPr id="240" name="Google Shape;240;p10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4046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Las estructuras condicionales tienen como objetivo ejecutar un bloque de instrucciones u otro en base a una condición que puede ser verdadera o falsa. La palabra clave asociada a esta estructura es </a:t>
            </a:r>
            <a:r>
              <a:rPr lang="es" sz="1650" b="1"/>
              <a:t>if</a:t>
            </a:r>
            <a:r>
              <a:rPr lang="es" sz="1650"/>
              <a:t>.</a:t>
            </a:r>
            <a:endParaRPr sz="1650"/>
          </a:p>
          <a:p>
            <a:pPr marL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Si la condición es </a:t>
            </a:r>
            <a:r>
              <a:rPr lang="es" sz="1650" b="1"/>
              <a:t>True</a:t>
            </a:r>
            <a:r>
              <a:rPr lang="es" sz="1650"/>
              <a:t> se ejecuta el bloque dentro del </a:t>
            </a:r>
            <a:r>
              <a:rPr lang="es" sz="1650" b="1"/>
              <a:t>if</a:t>
            </a:r>
            <a:r>
              <a:rPr lang="es" sz="1650"/>
              <a:t>. </a:t>
            </a:r>
            <a:r>
              <a:rPr lang="es" sz="1600"/>
              <a:t>Luego, independientemente del valor de verdad de la condición, el programa continúa con la ejecución del resto del programa.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endParaRPr sz="1650"/>
          </a:p>
        </p:txBody>
      </p:sp>
      <p:sp>
        <p:nvSpPr>
          <p:cNvPr id="241" name="Google Shape;241;p10"/>
          <p:cNvSpPr/>
          <p:nvPr/>
        </p:nvSpPr>
        <p:spPr>
          <a:xfrm>
            <a:off x="5352963" y="1802725"/>
            <a:ext cx="2458275" cy="866775"/>
          </a:xfrm>
          <a:prstGeom prst="flowChartDecision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endParaRPr sz="12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2" name="Google Shape;242;p10"/>
          <p:cNvCxnSpPr/>
          <p:nvPr/>
        </p:nvCxnSpPr>
        <p:spPr>
          <a:xfrm>
            <a:off x="7811250" y="2236150"/>
            <a:ext cx="600" cy="37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3" name="Google Shape;243;p10"/>
          <p:cNvCxnSpPr/>
          <p:nvPr/>
        </p:nvCxnSpPr>
        <p:spPr>
          <a:xfrm>
            <a:off x="7808700" y="3689450"/>
            <a:ext cx="5700" cy="23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10"/>
          <p:cNvCxnSpPr/>
          <p:nvPr/>
        </p:nvCxnSpPr>
        <p:spPr>
          <a:xfrm rot="10800000">
            <a:off x="5399475" y="3926075"/>
            <a:ext cx="2419500" cy="1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p10"/>
          <p:cNvCxnSpPr/>
          <p:nvPr/>
        </p:nvCxnSpPr>
        <p:spPr>
          <a:xfrm>
            <a:off x="6580600" y="1371625"/>
            <a:ext cx="3000" cy="43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6" name="Google Shape;246;p10"/>
          <p:cNvSpPr/>
          <p:nvPr/>
        </p:nvSpPr>
        <p:spPr>
          <a:xfrm>
            <a:off x="7787100" y="1802725"/>
            <a:ext cx="654600" cy="303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1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4772300" y="1856750"/>
            <a:ext cx="654600" cy="303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sz="1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7181400" y="2593138"/>
            <a:ext cx="1260300" cy="10881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Bloque a ejecutar si la condición es verdadera</a:t>
            </a:r>
            <a:endParaRPr sz="12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9" name="Google Shape;249;p10"/>
          <p:cNvCxnSpPr/>
          <p:nvPr/>
        </p:nvCxnSpPr>
        <p:spPr>
          <a:xfrm>
            <a:off x="5372425" y="2253400"/>
            <a:ext cx="33000" cy="167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10"/>
          <p:cNvCxnSpPr/>
          <p:nvPr/>
        </p:nvCxnSpPr>
        <p:spPr>
          <a:xfrm>
            <a:off x="6605500" y="3926075"/>
            <a:ext cx="3000" cy="43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Tipos de Operadores</a:t>
            </a:r>
            <a:endParaRPr/>
          </a:p>
        </p:txBody>
      </p:sp>
      <p:sp>
        <p:nvSpPr>
          <p:cNvPr id="256" name="Google Shape;256;p11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En la presentación anterior vimos los distintos tipos de operadores que podíamos encontrar en Python: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Operadores de Asignación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Operadores Aritméticos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Operadores de pertenencia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Operadores Relacionales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Operadores Lógicos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A continuación, abordaremos los </a:t>
            </a:r>
            <a:r>
              <a:rPr lang="es" b="1"/>
              <a:t>operadores relacionales y lógicos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Operadores relacionales</a:t>
            </a:r>
            <a:endParaRPr/>
          </a:p>
        </p:txBody>
      </p:sp>
      <p:sp>
        <p:nvSpPr>
          <p:cNvPr id="262" name="Google Shape;26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Los operadores de relacionales o de comparación se utilizan, como su nombre indica, para comparar dos o más valores. El resultado de estos operadores siempre es True o False.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Donde, los operandos podrán ser variables, constantes o expresiones aritméticas.</a:t>
            </a:r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endParaRPr/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400" y="1168250"/>
            <a:ext cx="3999899" cy="2431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Operadores lógicos</a:t>
            </a:r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432000" y="1281675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 utiliza un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operador lógico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para tomar una decisión basada en múltiples condiciones. Los operadores lógicos utilizados en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son 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13"/>
          <p:cNvGraphicFramePr/>
          <p:nvPr/>
        </p:nvGraphicFramePr>
        <p:xfrm>
          <a:off x="1478638" y="2033900"/>
          <a:ext cx="6169100" cy="125942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{DCA779C6-4C4B-4082-9FF8-2C71CCED4BFE}</a:tableStyleId>
              </a:tblPr>
              <a:tblGrid>
                <a:gridCol w="134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USO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Devuelve True si </a:t>
                      </a: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ambos</a:t>
                      </a: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operandos son True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and b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Devuelve True si </a:t>
                      </a: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alguno</a:t>
                      </a: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los operandos es True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or b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Devuelve True si el operandos False, y viceversa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 a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4300" marR="114300" marT="57150" marB="5715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Google Shape;272;p13"/>
          <p:cNvSpPr txBox="1"/>
          <p:nvPr/>
        </p:nvSpPr>
        <p:spPr>
          <a:xfrm>
            <a:off x="432000" y="3420950"/>
            <a:ext cx="82797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son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expresiones lógicas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 Cada una de ellas puede ser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falsa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y/o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son valores numéricos, se tratan como True o False según su valor sea cero o no.</a:t>
            </a:r>
            <a:endParaRPr sz="16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condicionales | If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2168000" y="2228675"/>
            <a:ext cx="5838300" cy="1264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nota </a:t>
            </a:r>
            <a:r>
              <a:rPr lang="es" sz="14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float(</a:t>
            </a:r>
            <a:r>
              <a:rPr lang="es" sz="14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"Ingrese la calificación: "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nota </a:t>
            </a:r>
            <a:r>
              <a:rPr lang="es" sz="14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"Aprobado."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5194575" y="3304500"/>
            <a:ext cx="3136500" cy="8943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Bloque de instrucciones que se ejecutan si la condición es verdadera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2851788" y="1327674"/>
            <a:ext cx="1322100" cy="5055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427900" y="2641251"/>
            <a:ext cx="1322100" cy="7530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Estructura “If”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2" name="Google Shape;282;p14"/>
          <p:cNvCxnSpPr>
            <a:stCxn id="281" idx="3"/>
          </p:cNvCxnSpPr>
          <p:nvPr/>
        </p:nvCxnSpPr>
        <p:spPr>
          <a:xfrm>
            <a:off x="1750000" y="3017751"/>
            <a:ext cx="3351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" name="Google Shape;283;p14"/>
          <p:cNvCxnSpPr/>
          <p:nvPr/>
        </p:nvCxnSpPr>
        <p:spPr>
          <a:xfrm>
            <a:off x="2083600" y="2719400"/>
            <a:ext cx="1500" cy="5967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14"/>
          <p:cNvCxnSpPr/>
          <p:nvPr/>
        </p:nvCxnSpPr>
        <p:spPr>
          <a:xfrm>
            <a:off x="4531525" y="2912300"/>
            <a:ext cx="4800" cy="259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14"/>
          <p:cNvCxnSpPr>
            <a:stCxn id="279" idx="1"/>
          </p:cNvCxnSpPr>
          <p:nvPr/>
        </p:nvCxnSpPr>
        <p:spPr>
          <a:xfrm rot="10800000">
            <a:off x="4576875" y="3043350"/>
            <a:ext cx="617700" cy="708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6" name="Google Shape;286;p14"/>
          <p:cNvCxnSpPr/>
          <p:nvPr/>
        </p:nvCxnSpPr>
        <p:spPr>
          <a:xfrm rot="10800000">
            <a:off x="2607500" y="2681275"/>
            <a:ext cx="950100" cy="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4"/>
          <p:cNvSpPr/>
          <p:nvPr/>
        </p:nvSpPr>
        <p:spPr>
          <a:xfrm>
            <a:off x="2085103" y="3943150"/>
            <a:ext cx="1641600" cy="5055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Indentación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8" name="Google Shape;288;p14"/>
          <p:cNvCxnSpPr/>
          <p:nvPr/>
        </p:nvCxnSpPr>
        <p:spPr>
          <a:xfrm flipH="1">
            <a:off x="2188275" y="3304500"/>
            <a:ext cx="393000" cy="4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14"/>
          <p:cNvCxnSpPr>
            <a:stCxn id="287" idx="0"/>
          </p:cNvCxnSpPr>
          <p:nvPr/>
        </p:nvCxnSpPr>
        <p:spPr>
          <a:xfrm rot="10800000">
            <a:off x="2390803" y="3352750"/>
            <a:ext cx="515100" cy="590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0" name="Google Shape;290;p14"/>
          <p:cNvSpPr/>
          <p:nvPr/>
        </p:nvSpPr>
        <p:spPr>
          <a:xfrm>
            <a:off x="2168000" y="1992275"/>
            <a:ext cx="58383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 estructura condicional simple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1" name="Google Shape;291;p14"/>
          <p:cNvCxnSpPr>
            <a:stCxn id="280" idx="2"/>
          </p:cNvCxnSpPr>
          <p:nvPr/>
        </p:nvCxnSpPr>
        <p:spPr>
          <a:xfrm flipH="1">
            <a:off x="3082938" y="1833174"/>
            <a:ext cx="429900" cy="783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/>
        </p:nvSpPr>
        <p:spPr>
          <a:xfrm>
            <a:off x="311760" y="597600"/>
            <a:ext cx="8502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27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Estructuras condicionales | if .. else</a:t>
            </a:r>
            <a:endParaRPr sz="27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432000" y="1281675"/>
            <a:ext cx="40032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Python podemos utilizar la cláusula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para determinar un grupo de instrucciones que se ejecutará en caso de que la evaluación de la condición resulte ser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falsa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b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 este agregado, una estructura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tiene la posibilidad de ejecutar un bloque de instrucciones u otro, dependiendo de si la condición es verdadera o falsa.</a:t>
            </a:r>
            <a:endParaRPr sz="165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5352963" y="1802725"/>
            <a:ext cx="2458275" cy="866775"/>
          </a:xfrm>
          <a:prstGeom prst="flowChartDecision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endParaRPr sz="12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4772300" y="2609350"/>
            <a:ext cx="1260300" cy="10881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Bloque a ejecutar si la condición es falsa</a:t>
            </a:r>
            <a:endParaRPr sz="12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15"/>
          <p:cNvCxnSpPr/>
          <p:nvPr/>
        </p:nvCxnSpPr>
        <p:spPr>
          <a:xfrm>
            <a:off x="7811250" y="2236150"/>
            <a:ext cx="600" cy="37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1" name="Google Shape;301;p15"/>
          <p:cNvCxnSpPr/>
          <p:nvPr/>
        </p:nvCxnSpPr>
        <p:spPr>
          <a:xfrm>
            <a:off x="7808700" y="3689450"/>
            <a:ext cx="5700" cy="23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15"/>
          <p:cNvCxnSpPr/>
          <p:nvPr/>
        </p:nvCxnSpPr>
        <p:spPr>
          <a:xfrm rot="10800000">
            <a:off x="5399475" y="3926075"/>
            <a:ext cx="2419500" cy="1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" name="Google Shape;303;p15"/>
          <p:cNvCxnSpPr/>
          <p:nvPr/>
        </p:nvCxnSpPr>
        <p:spPr>
          <a:xfrm>
            <a:off x="6580600" y="1371625"/>
            <a:ext cx="3000" cy="43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4" name="Google Shape;304;p15"/>
          <p:cNvSpPr/>
          <p:nvPr/>
        </p:nvSpPr>
        <p:spPr>
          <a:xfrm>
            <a:off x="7787100" y="1802725"/>
            <a:ext cx="654600" cy="303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1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4772300" y="1856750"/>
            <a:ext cx="654600" cy="303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sz="1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7181400" y="2593138"/>
            <a:ext cx="1260300" cy="10881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Bloque a ejecutar si la condición es verdadera</a:t>
            </a:r>
            <a:endParaRPr sz="12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15"/>
          <p:cNvCxnSpPr/>
          <p:nvPr/>
        </p:nvCxnSpPr>
        <p:spPr>
          <a:xfrm>
            <a:off x="5352975" y="2236150"/>
            <a:ext cx="600" cy="37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8" name="Google Shape;308;p15"/>
          <p:cNvCxnSpPr/>
          <p:nvPr/>
        </p:nvCxnSpPr>
        <p:spPr>
          <a:xfrm>
            <a:off x="5399600" y="3689450"/>
            <a:ext cx="5700" cy="23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15"/>
          <p:cNvCxnSpPr/>
          <p:nvPr/>
        </p:nvCxnSpPr>
        <p:spPr>
          <a:xfrm>
            <a:off x="6605500" y="3926075"/>
            <a:ext cx="3000" cy="43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/>
          <p:nvPr/>
        </p:nvSpPr>
        <p:spPr>
          <a:xfrm>
            <a:off x="2062225" y="2117725"/>
            <a:ext cx="5838300" cy="174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4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float(</a:t>
            </a:r>
            <a:r>
              <a:rPr lang="es" sz="14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"Ingrese su edad: "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edad </a:t>
            </a:r>
            <a:r>
              <a:rPr lang="es" sz="14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"Puedes pasar."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"No admitido."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822875" y="2485875"/>
            <a:ext cx="2712600" cy="8943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Bloque de instrucciones que se ejecutan si la condición es </a:t>
            </a:r>
            <a:r>
              <a:rPr lang="es" sz="15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endParaRPr sz="1500" b="1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3205925" y="1276663"/>
            <a:ext cx="1459200" cy="5055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398425" y="2873300"/>
            <a:ext cx="1255800" cy="7530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Estructura “If..else”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8" name="Google Shape;318;p16"/>
          <p:cNvCxnSpPr>
            <a:stCxn id="317" idx="3"/>
          </p:cNvCxnSpPr>
          <p:nvPr/>
        </p:nvCxnSpPr>
        <p:spPr>
          <a:xfrm>
            <a:off x="1654225" y="3249800"/>
            <a:ext cx="3351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19;p16"/>
          <p:cNvCxnSpPr/>
          <p:nvPr/>
        </p:nvCxnSpPr>
        <p:spPr>
          <a:xfrm flipH="1">
            <a:off x="2023750" y="2842550"/>
            <a:ext cx="2400" cy="814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20;p16"/>
          <p:cNvCxnSpPr/>
          <p:nvPr/>
        </p:nvCxnSpPr>
        <p:spPr>
          <a:xfrm>
            <a:off x="5009175" y="2990300"/>
            <a:ext cx="4800" cy="259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21;p16"/>
          <p:cNvCxnSpPr>
            <a:stCxn id="315" idx="1"/>
          </p:cNvCxnSpPr>
          <p:nvPr/>
        </p:nvCxnSpPr>
        <p:spPr>
          <a:xfrm flipH="1">
            <a:off x="5026675" y="2933025"/>
            <a:ext cx="796200" cy="198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2" name="Google Shape;322;p16"/>
          <p:cNvCxnSpPr/>
          <p:nvPr/>
        </p:nvCxnSpPr>
        <p:spPr>
          <a:xfrm rot="10800000">
            <a:off x="2480175" y="2777975"/>
            <a:ext cx="1017600" cy="1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3" name="Google Shape;323;p16"/>
          <p:cNvSpPr/>
          <p:nvPr/>
        </p:nvSpPr>
        <p:spPr>
          <a:xfrm>
            <a:off x="1689553" y="4036325"/>
            <a:ext cx="1641600" cy="5055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Indentación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4" name="Google Shape;324;p16"/>
          <p:cNvCxnSpPr/>
          <p:nvPr/>
        </p:nvCxnSpPr>
        <p:spPr>
          <a:xfrm flipH="1">
            <a:off x="2062225" y="3723725"/>
            <a:ext cx="393000" cy="4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16"/>
          <p:cNvCxnSpPr>
            <a:stCxn id="323" idx="0"/>
          </p:cNvCxnSpPr>
          <p:nvPr/>
        </p:nvCxnSpPr>
        <p:spPr>
          <a:xfrm rot="10800000">
            <a:off x="2314153" y="3728525"/>
            <a:ext cx="196200" cy="307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6" name="Google Shape;326;p16"/>
          <p:cNvSpPr/>
          <p:nvPr/>
        </p:nvSpPr>
        <p:spPr>
          <a:xfrm>
            <a:off x="5822875" y="3529875"/>
            <a:ext cx="2712600" cy="8943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Bloque de instrucciones que se ejecutan si la condición es </a:t>
            </a:r>
            <a:r>
              <a:rPr lang="es" sz="15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falsa</a:t>
            </a:r>
            <a:endParaRPr sz="1500" b="1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7" name="Google Shape;327;p16"/>
          <p:cNvCxnSpPr/>
          <p:nvPr/>
        </p:nvCxnSpPr>
        <p:spPr>
          <a:xfrm>
            <a:off x="4926550" y="3417725"/>
            <a:ext cx="4800" cy="259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16"/>
          <p:cNvCxnSpPr>
            <a:stCxn id="326" idx="1"/>
          </p:cNvCxnSpPr>
          <p:nvPr/>
        </p:nvCxnSpPr>
        <p:spPr>
          <a:xfrm rot="10800000">
            <a:off x="4959775" y="3574425"/>
            <a:ext cx="863100" cy="402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9" name="Google Shape;329;p16"/>
          <p:cNvSpPr/>
          <p:nvPr/>
        </p:nvSpPr>
        <p:spPr>
          <a:xfrm>
            <a:off x="2062225" y="1888825"/>
            <a:ext cx="58383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 estructura condicional if .. else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311760" y="597600"/>
            <a:ext cx="8502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27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Estructuras condicionales | if .. else</a:t>
            </a:r>
            <a:endParaRPr sz="27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31" name="Google Shape;331;p16"/>
          <p:cNvCxnSpPr>
            <a:stCxn id="316" idx="2"/>
          </p:cNvCxnSpPr>
          <p:nvPr/>
        </p:nvCxnSpPr>
        <p:spPr>
          <a:xfrm flipH="1">
            <a:off x="3004625" y="1782163"/>
            <a:ext cx="930900" cy="964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/>
        </p:nvSpPr>
        <p:spPr>
          <a:xfrm>
            <a:off x="311760" y="597600"/>
            <a:ext cx="8502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27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Estructuras condicionales anidadas</a:t>
            </a:r>
            <a:endParaRPr sz="27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1217538" y="1802725"/>
            <a:ext cx="2458275" cy="866775"/>
          </a:xfrm>
          <a:prstGeom prst="flowChartDecision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Condición 1</a:t>
            </a:r>
            <a:endParaRPr sz="12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587400" y="2816800"/>
            <a:ext cx="1260300" cy="10881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Bloque1</a:t>
            </a:r>
            <a:r>
              <a:rPr lang="es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a ejecutar si la condición 1 es falsa</a:t>
            </a:r>
            <a:endParaRPr sz="12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9" name="Google Shape;339;p17"/>
          <p:cNvCxnSpPr/>
          <p:nvPr/>
        </p:nvCxnSpPr>
        <p:spPr>
          <a:xfrm rot="10800000">
            <a:off x="1218700" y="4347550"/>
            <a:ext cx="5949300" cy="1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7"/>
          <p:cNvCxnSpPr/>
          <p:nvPr/>
        </p:nvCxnSpPr>
        <p:spPr>
          <a:xfrm>
            <a:off x="2445188" y="1371625"/>
            <a:ext cx="3000" cy="43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1" name="Google Shape;341;p17"/>
          <p:cNvSpPr/>
          <p:nvPr/>
        </p:nvSpPr>
        <p:spPr>
          <a:xfrm>
            <a:off x="3439750" y="1742525"/>
            <a:ext cx="654600" cy="303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1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889500" y="1742525"/>
            <a:ext cx="654600" cy="303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sz="1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3" name="Google Shape;343;p17"/>
          <p:cNvCxnSpPr>
            <a:stCxn id="337" idx="1"/>
            <a:endCxn id="338" idx="0"/>
          </p:cNvCxnSpPr>
          <p:nvPr/>
        </p:nvCxnSpPr>
        <p:spPr>
          <a:xfrm>
            <a:off x="1217538" y="2236113"/>
            <a:ext cx="0" cy="58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4" name="Google Shape;344;p17"/>
          <p:cNvSpPr/>
          <p:nvPr/>
        </p:nvSpPr>
        <p:spPr>
          <a:xfrm>
            <a:off x="4744913" y="2443600"/>
            <a:ext cx="2458275" cy="866775"/>
          </a:xfrm>
          <a:prstGeom prst="flowChartDecision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Condición 2</a:t>
            </a:r>
            <a:endParaRPr sz="12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3907175" y="3250225"/>
            <a:ext cx="1676100" cy="8667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Bloque2</a:t>
            </a:r>
            <a:r>
              <a:rPr lang="es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a ejecutar si la condición 2 es falsa</a:t>
            </a:r>
            <a:endParaRPr sz="12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6" name="Google Shape;346;p17"/>
          <p:cNvCxnSpPr/>
          <p:nvPr/>
        </p:nvCxnSpPr>
        <p:spPr>
          <a:xfrm>
            <a:off x="7203200" y="2877025"/>
            <a:ext cx="600" cy="37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7" name="Google Shape;347;p17"/>
          <p:cNvCxnSpPr/>
          <p:nvPr/>
        </p:nvCxnSpPr>
        <p:spPr>
          <a:xfrm>
            <a:off x="7154150" y="4116925"/>
            <a:ext cx="1500" cy="24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p17"/>
          <p:cNvSpPr/>
          <p:nvPr/>
        </p:nvSpPr>
        <p:spPr>
          <a:xfrm>
            <a:off x="6876200" y="2374725"/>
            <a:ext cx="654600" cy="303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1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4341300" y="2405388"/>
            <a:ext cx="654600" cy="303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sz="1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6264850" y="3250225"/>
            <a:ext cx="1676100" cy="8667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Bloque3</a:t>
            </a:r>
            <a:r>
              <a:rPr lang="es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a ejecutar si la condición 2 es verdadera</a:t>
            </a:r>
            <a:endParaRPr sz="12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17"/>
          <p:cNvCxnSpPr/>
          <p:nvPr/>
        </p:nvCxnSpPr>
        <p:spPr>
          <a:xfrm>
            <a:off x="4744925" y="2877025"/>
            <a:ext cx="600" cy="37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2" name="Google Shape;352;p17"/>
          <p:cNvCxnSpPr>
            <a:stCxn id="338" idx="2"/>
          </p:cNvCxnSpPr>
          <p:nvPr/>
        </p:nvCxnSpPr>
        <p:spPr>
          <a:xfrm flipH="1">
            <a:off x="1216050" y="3904900"/>
            <a:ext cx="1500" cy="7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3" name="Google Shape;353;p17"/>
          <p:cNvCxnSpPr>
            <a:endCxn id="337" idx="3"/>
          </p:cNvCxnSpPr>
          <p:nvPr/>
        </p:nvCxnSpPr>
        <p:spPr>
          <a:xfrm rot="10800000">
            <a:off x="3675813" y="2236113"/>
            <a:ext cx="23136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4" name="Google Shape;354;p17"/>
          <p:cNvCxnSpPr>
            <a:endCxn id="344" idx="0"/>
          </p:cNvCxnSpPr>
          <p:nvPr/>
        </p:nvCxnSpPr>
        <p:spPr>
          <a:xfrm>
            <a:off x="5973451" y="2235400"/>
            <a:ext cx="600" cy="20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5" name="Google Shape;355;p17"/>
          <p:cNvCxnSpPr/>
          <p:nvPr/>
        </p:nvCxnSpPr>
        <p:spPr>
          <a:xfrm>
            <a:off x="4744475" y="4104250"/>
            <a:ext cx="1500" cy="24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/>
          <p:nvPr/>
        </p:nvSpPr>
        <p:spPr>
          <a:xfrm>
            <a:off x="436425" y="12817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una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estructura condicional anidada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cada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se corresponde con el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más próximo que no haya sido emparejado, y deben tener la misma indentación.</a:t>
            </a:r>
            <a:endParaRPr sz="165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el esquema anterior,  se evalúa primero la condición 1. En caso de ser falsa se ejecuta el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Bloque3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que se encuentra en su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y finaliza la ejecución de la estructura.</a:t>
            </a:r>
            <a:endParaRPr sz="165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caso de que la condición 1 sea verdadera, se procede a evaluar la condición 2, que se encuentra dentro (anidada) del primer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5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la segunda condición resulta verdadera se ejecuta el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Bloque3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si resulta falsa se ejecuta el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Bloque2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5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311760" y="597600"/>
            <a:ext cx="8502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27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Estructuras condicionales anidadas</a:t>
            </a:r>
            <a:endParaRPr sz="27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/>
          <p:nvPr/>
        </p:nvSpPr>
        <p:spPr>
          <a:xfrm>
            <a:off x="311760" y="597600"/>
            <a:ext cx="8502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27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Estructuras condicionales | if .. elif .. else</a:t>
            </a:r>
            <a:endParaRPr sz="27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432000" y="1281675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 menudo solemos hacer una pregunta a partir de la respuesta de una pregunta anterior. Python tiene una estructura adecuada para implementar este comportamiento, y se conoce como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if .. elif .. else.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La sección de código dentro del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elif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se ejecuta cuando la condición del primer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ha resultado ser falsa (False) y la condición del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elif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es verdadera (True). Si la condición del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elif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es falsa, entonces se ejecuta el código del bloque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Además, en situaciones más complejas se pueden utilizar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múltiples instancias de elif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dando lugar a estructuras condicionales elaboradas y que permiten resolver prácticamente cualquier situación, aunque utilizando varios bloques de instrucciones diferentes.</a:t>
            </a:r>
            <a:endParaRPr sz="16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" b="0"/>
              <a:t>Controladores de flujo</a:t>
            </a:r>
            <a:endParaRPr b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9575" y="2868475"/>
            <a:ext cx="7048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/>
          <p:nvPr/>
        </p:nvSpPr>
        <p:spPr>
          <a:xfrm>
            <a:off x="2336850" y="1824425"/>
            <a:ext cx="5838300" cy="174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nota </a:t>
            </a:r>
            <a:r>
              <a:rPr lang="es" sz="13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3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nota </a:t>
            </a:r>
            <a:r>
              <a:rPr lang="es" sz="13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nota </a:t>
            </a:r>
            <a:r>
              <a:rPr lang="es" sz="13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3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3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"Insuficiente."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nota </a:t>
            </a:r>
            <a:r>
              <a:rPr lang="es" sz="13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" sz="13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nota </a:t>
            </a:r>
            <a:r>
              <a:rPr lang="es" sz="13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3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3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"En proceso."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3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3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"Suficiente"</a:t>
            </a:r>
            <a:r>
              <a:rPr lang="es" sz="13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907000" y="1889325"/>
            <a:ext cx="2712600" cy="7530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Instrucciones que se ejecutan si la condición del primer if es </a:t>
            </a:r>
            <a:r>
              <a:rPr lang="es" sz="13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endParaRPr sz="1300" b="1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20"/>
          <p:cNvSpPr/>
          <p:nvPr/>
        </p:nvSpPr>
        <p:spPr>
          <a:xfrm>
            <a:off x="497075" y="1557600"/>
            <a:ext cx="1459200" cy="6348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Condición </a:t>
            </a:r>
            <a:endParaRPr sz="13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del “if”</a:t>
            </a:r>
            <a:endParaRPr sz="13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524375" y="2580000"/>
            <a:ext cx="1404600" cy="7530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Estructura</a:t>
            </a:r>
            <a:endParaRPr sz="13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“If ..elif…else”</a:t>
            </a:r>
            <a:endParaRPr sz="13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6" name="Google Shape;376;p20"/>
          <p:cNvCxnSpPr>
            <a:stCxn id="375" idx="3"/>
          </p:cNvCxnSpPr>
          <p:nvPr/>
        </p:nvCxnSpPr>
        <p:spPr>
          <a:xfrm>
            <a:off x="1928975" y="2956500"/>
            <a:ext cx="3351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7" name="Google Shape;377;p20"/>
          <p:cNvCxnSpPr>
            <a:stCxn id="374" idx="3"/>
          </p:cNvCxnSpPr>
          <p:nvPr/>
        </p:nvCxnSpPr>
        <p:spPr>
          <a:xfrm>
            <a:off x="1956275" y="1875000"/>
            <a:ext cx="740700" cy="378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8" name="Google Shape;378;p20"/>
          <p:cNvCxnSpPr/>
          <p:nvPr/>
        </p:nvCxnSpPr>
        <p:spPr>
          <a:xfrm flipH="1">
            <a:off x="2302950" y="2281250"/>
            <a:ext cx="2100" cy="1257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20"/>
          <p:cNvCxnSpPr/>
          <p:nvPr/>
        </p:nvCxnSpPr>
        <p:spPr>
          <a:xfrm>
            <a:off x="5253600" y="2423025"/>
            <a:ext cx="4800" cy="259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0" name="Google Shape;380;p20"/>
          <p:cNvCxnSpPr>
            <a:stCxn id="373" idx="1"/>
          </p:cNvCxnSpPr>
          <p:nvPr/>
        </p:nvCxnSpPr>
        <p:spPr>
          <a:xfrm flipH="1">
            <a:off x="5305800" y="2265825"/>
            <a:ext cx="601200" cy="336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1" name="Google Shape;381;p20"/>
          <p:cNvCxnSpPr/>
          <p:nvPr/>
        </p:nvCxnSpPr>
        <p:spPr>
          <a:xfrm flipH="1">
            <a:off x="2686825" y="2281100"/>
            <a:ext cx="2176200" cy="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2" name="Google Shape;382;p20"/>
          <p:cNvSpPr/>
          <p:nvPr/>
        </p:nvSpPr>
        <p:spPr>
          <a:xfrm>
            <a:off x="1762228" y="3891375"/>
            <a:ext cx="1641600" cy="5055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Indentación</a:t>
            </a:r>
            <a:endParaRPr sz="13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3" name="Google Shape;383;p20"/>
          <p:cNvCxnSpPr/>
          <p:nvPr/>
        </p:nvCxnSpPr>
        <p:spPr>
          <a:xfrm flipH="1">
            <a:off x="2336725" y="3505050"/>
            <a:ext cx="392700" cy="1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20"/>
          <p:cNvCxnSpPr>
            <a:stCxn id="382" idx="0"/>
          </p:cNvCxnSpPr>
          <p:nvPr/>
        </p:nvCxnSpPr>
        <p:spPr>
          <a:xfrm rot="10800000" flipH="1">
            <a:off x="2583028" y="3555375"/>
            <a:ext cx="6600" cy="336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5" name="Google Shape;385;p20"/>
          <p:cNvSpPr/>
          <p:nvPr/>
        </p:nvSpPr>
        <p:spPr>
          <a:xfrm>
            <a:off x="5907000" y="2769850"/>
            <a:ext cx="2712600" cy="8943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Instrucciones que se ejecutan si la condición del primer if es </a:t>
            </a:r>
            <a:r>
              <a:rPr lang="es" sz="13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falsa </a:t>
            </a:r>
            <a:r>
              <a:rPr lang="es" sz="13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y la del elif es </a:t>
            </a:r>
            <a:r>
              <a:rPr lang="es" sz="13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endParaRPr sz="13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6" name="Google Shape;386;p20"/>
          <p:cNvCxnSpPr/>
          <p:nvPr/>
        </p:nvCxnSpPr>
        <p:spPr>
          <a:xfrm>
            <a:off x="5253600" y="2850825"/>
            <a:ext cx="4800" cy="259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7" name="Google Shape;387;p20"/>
          <p:cNvCxnSpPr>
            <a:stCxn id="385" idx="1"/>
          </p:cNvCxnSpPr>
          <p:nvPr/>
        </p:nvCxnSpPr>
        <p:spPr>
          <a:xfrm rot="10800000">
            <a:off x="5305800" y="3000100"/>
            <a:ext cx="601200" cy="2169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8" name="Google Shape;388;p20"/>
          <p:cNvSpPr/>
          <p:nvPr/>
        </p:nvSpPr>
        <p:spPr>
          <a:xfrm>
            <a:off x="3920076" y="3914475"/>
            <a:ext cx="1520700" cy="5055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Condición “elif”</a:t>
            </a:r>
            <a:endParaRPr sz="13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5907000" y="3751475"/>
            <a:ext cx="2712600" cy="753000"/>
          </a:xfrm>
          <a:prstGeom prst="flowChartAlternateProcess">
            <a:avLst/>
          </a:prstGeom>
          <a:solidFill>
            <a:srgbClr val="FFE66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Instrucciones que se ejecutan si las condiciones de ambos if son </a:t>
            </a:r>
            <a:r>
              <a:rPr lang="es" sz="13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falsas</a:t>
            </a:r>
            <a:endParaRPr sz="13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0" name="Google Shape;390;p20"/>
          <p:cNvCxnSpPr/>
          <p:nvPr/>
        </p:nvCxnSpPr>
        <p:spPr>
          <a:xfrm>
            <a:off x="5248800" y="3247350"/>
            <a:ext cx="4800" cy="259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20"/>
          <p:cNvCxnSpPr>
            <a:stCxn id="389" idx="1"/>
          </p:cNvCxnSpPr>
          <p:nvPr/>
        </p:nvCxnSpPr>
        <p:spPr>
          <a:xfrm rot="10800000">
            <a:off x="5279700" y="3397475"/>
            <a:ext cx="627300" cy="730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2" name="Google Shape;392;p20"/>
          <p:cNvCxnSpPr/>
          <p:nvPr/>
        </p:nvCxnSpPr>
        <p:spPr>
          <a:xfrm flipH="1">
            <a:off x="2772550" y="2856700"/>
            <a:ext cx="2176200" cy="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20"/>
          <p:cNvCxnSpPr>
            <a:stCxn id="388" idx="0"/>
          </p:cNvCxnSpPr>
          <p:nvPr/>
        </p:nvCxnSpPr>
        <p:spPr>
          <a:xfrm rot="10800000" flipH="1">
            <a:off x="4680426" y="2914575"/>
            <a:ext cx="1500" cy="9999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4" name="Google Shape;394;p20"/>
          <p:cNvSpPr txBox="1"/>
          <p:nvPr/>
        </p:nvSpPr>
        <p:spPr>
          <a:xfrm>
            <a:off x="311760" y="597600"/>
            <a:ext cx="8502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27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Estructuras condicionales | if .. elif .. else</a:t>
            </a:r>
            <a:endParaRPr sz="27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2336850" y="1588225"/>
            <a:ext cx="58383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 estructura condicional if .. elif .. else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condicionales</a:t>
            </a:r>
            <a:endParaRPr/>
          </a:p>
        </p:txBody>
      </p:sp>
      <p:sp>
        <p:nvSpPr>
          <p:cNvPr id="401" name="Google Shape;401;p21"/>
          <p:cNvSpPr txBox="1"/>
          <p:nvPr/>
        </p:nvSpPr>
        <p:spPr>
          <a:xfrm>
            <a:off x="436425" y="12817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 pueden utilizar </a:t>
            </a:r>
            <a:r>
              <a:rPr lang="es" sz="1682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r>
              <a:rPr lang="es" sz="1682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para tomar una decisión basada en múltiples condiciones, reduciendo la cantidad de </a:t>
            </a:r>
            <a:r>
              <a:rPr lang="es" sz="1682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s" sz="1682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 anidados.</a:t>
            </a:r>
            <a:endParaRPr sz="1682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2548946" y="2196900"/>
            <a:ext cx="4028700" cy="523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(condición1) </a:t>
            </a:r>
            <a:r>
              <a:rPr lang="es" sz="13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(condición2):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(condición1) </a:t>
            </a:r>
            <a:r>
              <a:rPr lang="es" sz="13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(condición2):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2548950" y="1949100"/>
            <a:ext cx="4028700" cy="2478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0"/>
              </a:buClr>
              <a:buSzPts val="1400"/>
              <a:buFont typeface="Ubuntu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con operadores lógicos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436425" y="2720100"/>
            <a:ext cx="82797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Las tablas de verdad muestran los valores de verdad de una proposición en función del valor lógico de sus operadores.</a:t>
            </a:r>
            <a:endParaRPr sz="165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5" name="Google Shape;405;p21"/>
          <p:cNvGraphicFramePr/>
          <p:nvPr/>
        </p:nvGraphicFramePr>
        <p:xfrm>
          <a:off x="436421" y="3429591"/>
          <a:ext cx="2880000" cy="1219250"/>
        </p:xfrm>
        <a:graphic>
          <a:graphicData uri="http://schemas.openxmlformats.org/drawingml/2006/table">
            <a:tbl>
              <a:tblPr firstRow="1" bandRow="1">
                <a:noFill/>
                <a:tableStyleId>{7ACF48FC-CD32-43F7-8D8F-EE9336E7815A}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Cond 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Cond 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 (and)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6" name="Google Shape;406;p21"/>
          <p:cNvGraphicFramePr/>
          <p:nvPr/>
        </p:nvGraphicFramePr>
        <p:xfrm>
          <a:off x="3616666" y="3429591"/>
          <a:ext cx="2880000" cy="1219250"/>
        </p:xfrm>
        <a:graphic>
          <a:graphicData uri="http://schemas.openxmlformats.org/drawingml/2006/table">
            <a:tbl>
              <a:tblPr firstRow="1" bandRow="1">
                <a:noFill/>
                <a:tableStyleId>{7ACF48FC-CD32-43F7-8D8F-EE9336E7815A}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Cond 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Cond 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 (or)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7" name="Google Shape;407;p21"/>
          <p:cNvGraphicFramePr/>
          <p:nvPr/>
        </p:nvGraphicFramePr>
        <p:xfrm>
          <a:off x="6759455" y="3429591"/>
          <a:ext cx="1920000" cy="731550"/>
        </p:xfrm>
        <a:graphic>
          <a:graphicData uri="http://schemas.openxmlformats.org/drawingml/2006/table">
            <a:tbl>
              <a:tblPr firstRow="1" bandRow="1">
                <a:noFill/>
                <a:tableStyleId>{7ACF48FC-CD32-43F7-8D8F-EE9336E7815A}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Cond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(not)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</a:t>
                      </a:r>
                      <a:endParaRPr sz="10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condicionales | and</a:t>
            </a:r>
            <a:endParaRPr/>
          </a:p>
        </p:txBody>
      </p:sp>
      <p:sp>
        <p:nvSpPr>
          <p:cNvPr id="413" name="Google Shape;413;p22"/>
          <p:cNvSpPr txBox="1"/>
          <p:nvPr/>
        </p:nvSpPr>
        <p:spPr>
          <a:xfrm>
            <a:off x="436425" y="12817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7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Veamos un ejemplo de un </a:t>
            </a:r>
            <a:r>
              <a:rPr lang="es" sz="17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condicional</a:t>
            </a:r>
            <a:r>
              <a:rPr lang="es" sz="17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s" sz="17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s" sz="17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7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7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un aviso del diario piden </a:t>
            </a:r>
            <a:r>
              <a:rPr lang="es" sz="17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ingenieros en sistemas con 5 años de experiencia como mínimo</a:t>
            </a:r>
            <a:r>
              <a:rPr lang="es" sz="17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para ocupar un puesto laboral. A la convocatoria se presenta:</a:t>
            </a:r>
            <a:endParaRPr sz="17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1126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licenciado en sistemas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6 años de experiencia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: NO LO TOMAN, pues la primera condición es falsa.</a:t>
            </a:r>
            <a:endParaRPr sz="1574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11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ingeniero en sistemas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4 años de experiencia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: NO LO TOMAN, pues la segunda condición es falsa.</a:t>
            </a:r>
            <a:endParaRPr sz="1574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11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analista programador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4 años de experiencia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: NO LO TOMAN, pues las 2 condiciones son falsas.</a:t>
            </a:r>
            <a:endParaRPr sz="1574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11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ingeniero en sistemas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7 años de experiencia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: LO TOMAN, pues las 2 condiciones son verdaderas.</a:t>
            </a:r>
            <a:endParaRPr sz="1574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condicionales | or</a:t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436425" y="12817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7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Veamos un ejemplo de un </a:t>
            </a:r>
            <a:r>
              <a:rPr lang="es" sz="17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condicional</a:t>
            </a:r>
            <a:r>
              <a:rPr lang="es" sz="17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s" sz="17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s" sz="17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7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7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Tengo invitados en casa y voy a comprar 1 kilo de helado. Sé que los únicos gustos que comen son chocolate o vainilla. Después de ir a varias heladerías encontré:</a:t>
            </a:r>
            <a:endParaRPr sz="17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1126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Hay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chocolate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pero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 hay vainilla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 LO COMPRO, pues la primera condición es verdadera.</a:t>
            </a:r>
            <a:endParaRPr sz="1574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11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Sólo hay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vainilla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 chocolate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 LO COMPRO, pues la segunda condición es verdadera.</a:t>
            </a:r>
            <a:endParaRPr sz="1574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11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Hay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chocolate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vainilla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 LO COMPRO, pues las dos condiciones son verdaderas.</a:t>
            </a:r>
            <a:endParaRPr sz="1574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11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Hay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crema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americana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574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dulce de leche</a:t>
            </a:r>
            <a:r>
              <a:rPr lang="es" sz="1574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 NO LO COMPRO, pues ninguna de las condiciones es verdadera.</a:t>
            </a:r>
            <a:endParaRPr sz="1574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repetitivas</a:t>
            </a: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436425" y="1281700"/>
            <a:ext cx="82755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90"/>
              <a:buFont typeface="Arial"/>
              <a:buNone/>
            </a:pP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Repiten un código dependiendo de una condición o de un contador. Si se cumple la condición se ejecuta un bloque de código y se comprueba nuevamente la condición. Pueden ser de dos clases:</a:t>
            </a:r>
            <a:endParaRPr sz="16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5944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ts val="1690"/>
              <a:buFont typeface="Montserrat"/>
              <a:buChar char="●"/>
            </a:pP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Ciclos Exactos: 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Conocemos la cantidad exacta de repeticiones. Ese valor es aportado al iniciar el programa o por el usuario antes de que se inicie el ciclo. Los bucles </a:t>
            </a: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pertenecen a este grupo.</a:t>
            </a:r>
            <a:b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59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90"/>
              <a:buFont typeface="Montserrat"/>
              <a:buChar char="●"/>
            </a:pP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Ciclos Condicionales: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No se conoce de antemano la cantidad de repeticiones. Dependen de una condición que puede variar.  Finaliza cuando la condición es falsa. Se puede repetir una vez, varias veces o ninguna vez. En este grupo se encuentra el bucle </a:t>
            </a: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repetitivas | While</a:t>
            </a:r>
            <a:endParaRPr/>
          </a:p>
        </p:txBody>
      </p:sp>
      <p:sp>
        <p:nvSpPr>
          <p:cNvPr id="431" name="Google Shape;431;p25"/>
          <p:cNvSpPr txBox="1"/>
          <p:nvPr/>
        </p:nvSpPr>
        <p:spPr>
          <a:xfrm>
            <a:off x="436425" y="1281700"/>
            <a:ext cx="39846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90"/>
              <a:buFont typeface="Arial"/>
              <a:buNone/>
            </a:pP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Ejecuta un bloque de código mientras la condición del </a:t>
            </a: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es verdadera. Finaliza cuando la condición es falsa, y no sabemos de antemano el número de veces que se va a repetir.</a:t>
            </a:r>
            <a:endParaRPr sz="16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25"/>
          <p:cNvSpPr/>
          <p:nvPr/>
        </p:nvSpPr>
        <p:spPr>
          <a:xfrm>
            <a:off x="5590150" y="1767400"/>
            <a:ext cx="1984525" cy="1088100"/>
          </a:xfrm>
          <a:prstGeom prst="flowChartDecision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endParaRPr sz="10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(condición)</a:t>
            </a:r>
            <a:endParaRPr sz="10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25"/>
          <p:cNvSpPr/>
          <p:nvPr/>
        </p:nvSpPr>
        <p:spPr>
          <a:xfrm>
            <a:off x="5763100" y="3181650"/>
            <a:ext cx="1638000" cy="8661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Bloque de instrucciones del ciclo</a:t>
            </a:r>
            <a:endParaRPr sz="12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4" name="Google Shape;434;p25"/>
          <p:cNvCxnSpPr/>
          <p:nvPr/>
        </p:nvCxnSpPr>
        <p:spPr>
          <a:xfrm>
            <a:off x="6623750" y="4289250"/>
            <a:ext cx="600" cy="37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5" name="Google Shape;435;p25"/>
          <p:cNvCxnSpPr/>
          <p:nvPr/>
        </p:nvCxnSpPr>
        <p:spPr>
          <a:xfrm rot="10800000">
            <a:off x="5186500" y="1559500"/>
            <a:ext cx="1397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p25"/>
          <p:cNvCxnSpPr/>
          <p:nvPr/>
        </p:nvCxnSpPr>
        <p:spPr>
          <a:xfrm>
            <a:off x="6580600" y="1371625"/>
            <a:ext cx="3000" cy="43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7" name="Google Shape;437;p25"/>
          <p:cNvSpPr/>
          <p:nvPr/>
        </p:nvSpPr>
        <p:spPr>
          <a:xfrm>
            <a:off x="5573250" y="2797100"/>
            <a:ext cx="654600" cy="303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1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7231500" y="1767400"/>
            <a:ext cx="654600" cy="303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sz="1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9" name="Google Shape;439;p25"/>
          <p:cNvCxnSpPr>
            <a:stCxn id="432" idx="2"/>
          </p:cNvCxnSpPr>
          <p:nvPr/>
        </p:nvCxnSpPr>
        <p:spPr>
          <a:xfrm>
            <a:off x="6582413" y="2855500"/>
            <a:ext cx="300" cy="32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25"/>
          <p:cNvCxnSpPr/>
          <p:nvPr/>
        </p:nvCxnSpPr>
        <p:spPr>
          <a:xfrm>
            <a:off x="5207875" y="1566650"/>
            <a:ext cx="10800" cy="213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25"/>
          <p:cNvCxnSpPr/>
          <p:nvPr/>
        </p:nvCxnSpPr>
        <p:spPr>
          <a:xfrm rot="10800000">
            <a:off x="5215000" y="3689450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25"/>
          <p:cNvCxnSpPr/>
          <p:nvPr/>
        </p:nvCxnSpPr>
        <p:spPr>
          <a:xfrm flipH="1">
            <a:off x="8004550" y="2305050"/>
            <a:ext cx="2400" cy="198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3" name="Google Shape;443;p25"/>
          <p:cNvCxnSpPr/>
          <p:nvPr/>
        </p:nvCxnSpPr>
        <p:spPr>
          <a:xfrm flipH="1">
            <a:off x="6612650" y="4289250"/>
            <a:ext cx="14082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p25"/>
          <p:cNvCxnSpPr>
            <a:endCxn id="432" idx="3"/>
          </p:cNvCxnSpPr>
          <p:nvPr/>
        </p:nvCxnSpPr>
        <p:spPr>
          <a:xfrm rot="10800000">
            <a:off x="7574675" y="2311450"/>
            <a:ext cx="446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25"/>
          <p:cNvSpPr txBox="1"/>
          <p:nvPr/>
        </p:nvSpPr>
        <p:spPr>
          <a:xfrm>
            <a:off x="432027" y="3181655"/>
            <a:ext cx="3812400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condición: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sentencia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sentencia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siguiente sentencia fuera del while</a:t>
            </a:r>
            <a:endParaRPr sz="14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repetitivas | While</a:t>
            </a:r>
            <a:endParaRPr/>
          </a:p>
        </p:txBody>
      </p:sp>
      <p:sp>
        <p:nvSpPr>
          <p:cNvPr id="451" name="Google Shape;451;p26"/>
          <p:cNvSpPr txBox="1"/>
          <p:nvPr/>
        </p:nvSpPr>
        <p:spPr>
          <a:xfrm>
            <a:off x="436425" y="1281700"/>
            <a:ext cx="82755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90"/>
              <a:buFont typeface="Arial"/>
              <a:buNone/>
            </a:pP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Podemos usar </a:t>
            </a: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contadores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(se incrementan o decrementan en 1 en cada ciclo) y </a:t>
            </a: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acumuladores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(suman algún valor en cada ciclo).</a:t>
            </a:r>
            <a:endParaRPr sz="16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26"/>
          <p:cNvSpPr/>
          <p:nvPr/>
        </p:nvSpPr>
        <p:spPr>
          <a:xfrm>
            <a:off x="1016850" y="2447125"/>
            <a:ext cx="7110300" cy="20313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cont 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num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int(</a:t>
            </a:r>
            <a:r>
              <a:rPr lang="es" sz="14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un número: "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suma 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suma 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num   </a:t>
            </a:r>
            <a:r>
              <a:rPr lang="es" sz="14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Acumulamos, es equivalente suma += num </a:t>
            </a:r>
            <a:endParaRPr sz="14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cont 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cont 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 </a:t>
            </a:r>
            <a:r>
              <a:rPr lang="es" sz="14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Incrementamos, es equivalente cont += 1</a:t>
            </a:r>
            <a:endParaRPr sz="14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4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"La suma es:"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suma)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"El promedio es:"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suma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cont)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1016850" y="2199325"/>
            <a:ext cx="7110300" cy="2478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0"/>
              </a:buClr>
              <a:buSzPts val="1400"/>
              <a:buFont typeface="Ubuntu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Ingresar 5 valores por teclado, obtener su suma y su promedio.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repetitivas | For</a:t>
            </a:r>
            <a:endParaRPr/>
          </a:p>
        </p:txBody>
      </p:sp>
      <p:sp>
        <p:nvSpPr>
          <p:cNvPr id="459" name="Google Shape;459;p27"/>
          <p:cNvSpPr txBox="1"/>
          <p:nvPr/>
        </p:nvSpPr>
        <p:spPr>
          <a:xfrm>
            <a:off x="436425" y="1281700"/>
            <a:ext cx="82755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90"/>
              <a:buFont typeface="Arial"/>
              <a:buNone/>
            </a:pP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Esta estructura se utiliza cuando sabemos la cantidad de repeticiones a efectuar. Tiene el siguiente formato:</a:t>
            </a:r>
            <a:endParaRPr sz="16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90"/>
              <a:buFont typeface="Arial"/>
              <a:buNone/>
            </a:pPr>
            <a:endParaRPr sz="16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759600" y="1981575"/>
            <a:ext cx="3812400" cy="10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i in range(inicio, fin, paso):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sentencia1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sentencia2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primer sentencia fuera del for</a:t>
            </a:r>
            <a:endParaRPr sz="14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27"/>
          <p:cNvSpPr txBox="1"/>
          <p:nvPr/>
        </p:nvSpPr>
        <p:spPr>
          <a:xfrm>
            <a:off x="4319900" y="2003102"/>
            <a:ext cx="4586700" cy="11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i:</a:t>
            </a:r>
            <a:r>
              <a:rPr lang="es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variable que incrementa su valor en </a:t>
            </a: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paso</a:t>
            </a:r>
            <a:r>
              <a:rPr lang="es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unidades en cada iteración.</a:t>
            </a:r>
            <a:endParaRPr sz="10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inicio:</a:t>
            </a:r>
            <a:r>
              <a:rPr lang="es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Es el valor inicial de i</a:t>
            </a:r>
            <a:endParaRPr sz="10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fin:</a:t>
            </a:r>
            <a:r>
              <a:rPr lang="es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El ciclo se repite mientras i sea menor que fin. </a:t>
            </a:r>
            <a:endParaRPr sz="10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paso:</a:t>
            </a:r>
            <a:r>
              <a:rPr lang="es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valor en que se incrementa i en cada iteración.</a:t>
            </a:r>
            <a:endParaRPr sz="10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434325" y="3157513"/>
            <a:ext cx="82797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25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solo se escribe un número en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range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indica el valor de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fin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paso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se asumen 1). Si se escriben dos valores, se asume que son el de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fin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que </a:t>
            </a:r>
            <a:r>
              <a:rPr lang="es" sz="165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paso</a:t>
            </a: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es uno.</a:t>
            </a:r>
            <a:endParaRPr sz="165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27"/>
          <p:cNvSpPr txBox="1"/>
          <p:nvPr/>
        </p:nvSpPr>
        <p:spPr>
          <a:xfrm>
            <a:off x="759600" y="3884133"/>
            <a:ext cx="30363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i in range(fin):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i in range(inicio, fin):</a:t>
            </a:r>
            <a:endParaRPr sz="14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4319900" y="3951883"/>
            <a:ext cx="303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asume que inicio = 0 y paso = 1</a:t>
            </a:r>
            <a:endParaRPr sz="10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Montserrat"/>
              <a:buNone/>
            </a:pPr>
            <a:r>
              <a:rPr lang="es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asume que paso = 1</a:t>
            </a:r>
            <a:endParaRPr sz="13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5" name="Google Shape;465;p27"/>
          <p:cNvCxnSpPr/>
          <p:nvPr/>
        </p:nvCxnSpPr>
        <p:spPr>
          <a:xfrm rot="10800000" flipH="1">
            <a:off x="2900375" y="4070675"/>
            <a:ext cx="1327500" cy="1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6" name="Google Shape;466;p27"/>
          <p:cNvCxnSpPr/>
          <p:nvPr/>
        </p:nvCxnSpPr>
        <p:spPr>
          <a:xfrm rot="10800000" flipH="1">
            <a:off x="3686175" y="4319525"/>
            <a:ext cx="547800" cy="9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repetitivas | For</a:t>
            </a:r>
            <a:endParaRPr/>
          </a:p>
        </p:txBody>
      </p:sp>
      <p:sp>
        <p:nvSpPr>
          <p:cNvPr id="472" name="Google Shape;472;p28"/>
          <p:cNvSpPr txBox="1"/>
          <p:nvPr/>
        </p:nvSpPr>
        <p:spPr>
          <a:xfrm>
            <a:off x="436425" y="1281700"/>
            <a:ext cx="82755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90"/>
              <a:buFont typeface="Arial"/>
              <a:buNone/>
            </a:pP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 el bucle </a:t>
            </a: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no necesitamos usar </a:t>
            </a: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contadores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ya que la variable del ciclo asume esa función. Esto permite escribir algunos programas de una manera más compacta.</a:t>
            </a:r>
            <a:endParaRPr sz="16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28"/>
          <p:cNvSpPr/>
          <p:nvPr/>
        </p:nvSpPr>
        <p:spPr>
          <a:xfrm>
            <a:off x="1019025" y="2718950"/>
            <a:ext cx="7110300" cy="1666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4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cont </a:t>
            </a:r>
            <a:r>
              <a:rPr lang="es" sz="14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num</a:t>
            </a:r>
            <a:r>
              <a:rPr lang="es" sz="14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int(</a:t>
            </a:r>
            <a:r>
              <a:rPr lang="es" sz="14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"Ingrese un número: "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suma </a:t>
            </a:r>
            <a:r>
              <a:rPr lang="es" sz="14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suma </a:t>
            </a:r>
            <a:r>
              <a:rPr lang="es" sz="14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num   </a:t>
            </a:r>
            <a:r>
              <a:rPr lang="es" sz="14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Acumulamos, es equivalente suma += num</a:t>
            </a:r>
            <a:endParaRPr sz="14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"La suma es:"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 suma)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"El promedio es:"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 suma</a:t>
            </a:r>
            <a:r>
              <a:rPr lang="es" sz="14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(cont+1))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1019025" y="2471150"/>
            <a:ext cx="7110300" cy="2478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0"/>
              </a:buClr>
              <a:buSzPts val="1400"/>
              <a:buFont typeface="Ubuntu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Ingresar 5 valores por teclado, obtener su suma y su promedio.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repetitivas | Break</a:t>
            </a:r>
            <a:endParaRPr/>
          </a:p>
        </p:txBody>
      </p:sp>
      <p:sp>
        <p:nvSpPr>
          <p:cNvPr id="480" name="Google Shape;480;p29"/>
          <p:cNvSpPr txBox="1"/>
          <p:nvPr/>
        </p:nvSpPr>
        <p:spPr>
          <a:xfrm>
            <a:off x="434250" y="1288850"/>
            <a:ext cx="82755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90"/>
              <a:buFont typeface="Arial"/>
              <a:buNone/>
            </a:pP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permite salir de un bucle </a:t>
            </a: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" sz="169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s" sz="169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en el momento que se cumpla alguna condición. </a:t>
            </a:r>
            <a:endParaRPr sz="169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560325" y="2278700"/>
            <a:ext cx="2636400" cy="17880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cont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(cont)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suma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suma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cont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cont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"La suma es:"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 suma)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29"/>
          <p:cNvSpPr/>
          <p:nvPr/>
        </p:nvSpPr>
        <p:spPr>
          <a:xfrm>
            <a:off x="560325" y="2030900"/>
            <a:ext cx="2636400" cy="2478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0"/>
              </a:buClr>
              <a:buSzPts val="1400"/>
              <a:buFont typeface="Ubuntu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break en un bucle for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4769250" y="2278700"/>
            <a:ext cx="2636400" cy="17880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cont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(cont)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suma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suma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cont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cont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cont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cont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"La suma es:"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 suma)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29"/>
          <p:cNvSpPr/>
          <p:nvPr/>
        </p:nvSpPr>
        <p:spPr>
          <a:xfrm>
            <a:off x="4769250" y="2030900"/>
            <a:ext cx="2636400" cy="2478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0"/>
              </a:buClr>
              <a:buSzPts val="1400"/>
              <a:buFont typeface="Ubuntu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break en un bucle while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3290225" y="2278700"/>
            <a:ext cx="1072800" cy="17880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La suma es: 6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3290225" y="2030900"/>
            <a:ext cx="1072800" cy="2478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0"/>
              </a:buClr>
              <a:buSzPts val="1400"/>
              <a:buFont typeface="Ubuntu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29"/>
          <p:cNvSpPr/>
          <p:nvPr/>
        </p:nvSpPr>
        <p:spPr>
          <a:xfrm>
            <a:off x="7510875" y="2278700"/>
            <a:ext cx="1072800" cy="17880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La suma es: 6</a:t>
            </a:r>
            <a:endParaRPr sz="14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29"/>
          <p:cNvSpPr/>
          <p:nvPr/>
        </p:nvSpPr>
        <p:spPr>
          <a:xfrm>
            <a:off x="7510875" y="2030900"/>
            <a:ext cx="1072800" cy="2478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0"/>
              </a:buClr>
              <a:buSzPts val="1400"/>
              <a:buFont typeface="Ubuntu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29"/>
          <p:cNvSpPr txBox="1"/>
          <p:nvPr/>
        </p:nvSpPr>
        <p:spPr>
          <a:xfrm>
            <a:off x="311700" y="4066701"/>
            <a:ext cx="827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Sin embargo, </a:t>
            </a:r>
            <a:r>
              <a:rPr lang="es" sz="1600" b="1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lang="es" sz="16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puede evitarse, y su uso no se considera una buena práctica.</a:t>
            </a:r>
            <a:endParaRPr sz="16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Material extra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/>
          <p:nvPr/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27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Artículos de interés</a:t>
            </a:r>
            <a:endParaRPr sz="27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1" name="Google Shape;501;p31"/>
          <p:cNvSpPr txBox="1"/>
          <p:nvPr/>
        </p:nvSpPr>
        <p:spPr>
          <a:xfrm>
            <a:off x="432000" y="1297200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Material extra: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Montserrat"/>
              <a:buChar char="●"/>
            </a:pPr>
            <a:r>
              <a:rPr lang="es" sz="15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Python Conditions and If statements</a:t>
            </a: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en w3schools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Montserrat"/>
              <a:buChar char="●"/>
            </a:pPr>
            <a:r>
              <a:rPr lang="es" sz="15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Python While Loops</a:t>
            </a:r>
            <a:r>
              <a:rPr lang="es"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en w3schools</a:t>
            </a:r>
            <a:endParaRPr sz="15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Montserrat"/>
              <a:buChar char="●"/>
            </a:pPr>
            <a:r>
              <a:rPr lang="es" sz="15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Python For Loops</a:t>
            </a:r>
            <a:r>
              <a:rPr lang="es"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en w3schools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Videos: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Montserrat"/>
              <a:buChar char="●"/>
            </a:pPr>
            <a:r>
              <a:rPr lang="es" sz="15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Estructura secuencial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Montserrat"/>
              <a:buChar char="●"/>
            </a:pPr>
            <a:r>
              <a:rPr lang="es" sz="15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Estructura condicional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Montserrat"/>
              <a:buChar char="●"/>
            </a:pPr>
            <a:r>
              <a:rPr lang="es" sz="15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Tablas de verdad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Montserrat"/>
              <a:buChar char="●"/>
            </a:pPr>
            <a:r>
              <a:rPr lang="es" sz="15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If .. else e if .. else .. elif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Montserrat"/>
              <a:buChar char="●"/>
            </a:pPr>
            <a:r>
              <a:rPr lang="es" sz="15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0"/>
              </a:rPr>
              <a:t>Uso de while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Montserrat"/>
              <a:buChar char="●"/>
            </a:pPr>
            <a:r>
              <a:rPr lang="es" sz="15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1"/>
              </a:rPr>
              <a:t>Uso de for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de repaso.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3e3164f0c_0_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 por tu atención.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26</a:t>
            </a:r>
            <a:endParaRPr/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25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27</a:t>
            </a: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b="1"/>
              <a:t>Fundamentos de Python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b="1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Introducción a Python.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Entorno. Hola mundo.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Salida por pantalla: print.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Lectura por teclado: input.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Tipo de datos: números enteros y flotantes, texto, booleanos.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Tipos de operadores. Aritméticos y de asignación.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Variables.</a:t>
            </a:r>
            <a:endParaRPr b="1"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454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Cadenas y Listas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b="1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Cadenas de caracteres.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Métodos de listas.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f-strings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Índices y slicing (rebanadas).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Tipo de datos compuestos.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Listas. Métodos.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Tipos de datos mutables e inmutables.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Tuplas, diccionarios, conjuntos</a:t>
            </a:r>
            <a:endParaRPr sz="900"/>
          </a:p>
        </p:txBody>
      </p:sp>
      <p:sp>
        <p:nvSpPr>
          <p:cNvPr id="167" name="Google Shape;167;p4"/>
          <p:cNvSpPr txBox="1">
            <a:spLocks noGrp="1"/>
          </p:cNvSpPr>
          <p:nvPr>
            <p:ph type="title" idx="6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Controladores de flujo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Estructuras control.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Condicionales: sentencia if.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Iterativas: sentencia while y for.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Operadores lógicos y relacionales.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Estructuras de control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7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s"/>
              <a:t>A diario actuamos de acuerdo a la evaluación de condiciones, incluso de manera inconsciente. Si el semáforo está en verde, cruzamos la calle. Si no, esperamos. También es frecuente evaluar más de una condición a la vez: Si llega la factura de un servicio y tengo dinero, entonces lo pago.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s"/>
              <a:t>En Python utilizamos las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estructuras de control de flujo condicionales</a:t>
            </a:r>
            <a:r>
              <a:rPr lang="es"/>
              <a:t> para tomar decisiones similares, evaluando expresiones en las que suelen intervenir variables, para determinar qué parte del código que hemos escrito se va a ejecutar.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s"/>
              <a:t>También disponemos de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bucles</a:t>
            </a:r>
            <a:r>
              <a:rPr lang="es"/>
              <a:t>, estructuras que permiten que un bloque de instrucciones se repita mientras que una condición sea verdadera.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Estructuras de control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En programación, las estructuras de control permiten modificar el flujo de ejecución de las instrucciones de un programa. Con ellas se puede: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s" sz="1650"/>
              <a:t>Ejecutar un grupo u otro de sentencias, según se cumpla o no una condición (</a:t>
            </a:r>
            <a:r>
              <a:rPr lang="es" sz="1650" b="1"/>
              <a:t>if</a:t>
            </a:r>
            <a:r>
              <a:rPr lang="es" sz="1650"/>
              <a:t>)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s" sz="1650"/>
              <a:t>Ejecutar un grupo de sentencias mientras se cumpla una condición (</a:t>
            </a:r>
            <a:r>
              <a:rPr lang="es" sz="1650" b="1"/>
              <a:t>while</a:t>
            </a:r>
            <a:r>
              <a:rPr lang="es" sz="1650"/>
              <a:t>)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s" sz="1650"/>
              <a:t>Repetir un grupo de sentencias un número determinado de veces (</a:t>
            </a:r>
            <a:r>
              <a:rPr lang="es" sz="1650" b="1"/>
              <a:t>for</a:t>
            </a:r>
            <a:r>
              <a:rPr lang="es" sz="1650"/>
              <a:t>)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Estructuras de control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50"/>
              <a:t>En el código de un programa podemos encontrar estructuras de los siguientes tipos: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s" sz="1650" b="1"/>
              <a:t>Secuenciales</a:t>
            </a:r>
            <a:r>
              <a:rPr lang="es" sz="1650"/>
              <a:t>: las instrucciones se ejecutan una después de la otra, en el orden en que están escritas, es decir, en secuencia.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s" sz="1650" b="1"/>
              <a:t>Condicionales</a:t>
            </a:r>
            <a:r>
              <a:rPr lang="es" sz="1650"/>
              <a:t> (Selección o de decisión): ejecutan un bloque de instrucciones u otro, o saltan a un subprograma o subrutina según se cumpla o no una condición.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s" sz="1650" b="1"/>
              <a:t>Iterativas</a:t>
            </a:r>
            <a:r>
              <a:rPr lang="es" sz="1650"/>
              <a:t> (Repetitivas): inician o repiten un bloque de instrucciones si se cumple una condición o mientras se cumple una condición.</a:t>
            </a:r>
            <a:endParaRPr sz="1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Estructuras de control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1311538" y="1735900"/>
            <a:ext cx="467100" cy="4593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16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2" name="Google Shape;192;p8"/>
          <p:cNvCxnSpPr>
            <a:stCxn id="191" idx="2"/>
          </p:cNvCxnSpPr>
          <p:nvPr/>
        </p:nvCxnSpPr>
        <p:spPr>
          <a:xfrm flipH="1">
            <a:off x="1544188" y="2195200"/>
            <a:ext cx="900" cy="22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3" name="Google Shape;193;p8"/>
          <p:cNvSpPr/>
          <p:nvPr/>
        </p:nvSpPr>
        <p:spPr>
          <a:xfrm>
            <a:off x="1311538" y="2415700"/>
            <a:ext cx="467100" cy="4593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" name="Google Shape;194;p8"/>
          <p:cNvCxnSpPr>
            <a:stCxn id="193" idx="2"/>
          </p:cNvCxnSpPr>
          <p:nvPr/>
        </p:nvCxnSpPr>
        <p:spPr>
          <a:xfrm flipH="1">
            <a:off x="1544188" y="2875000"/>
            <a:ext cx="900" cy="22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8"/>
          <p:cNvSpPr/>
          <p:nvPr/>
        </p:nvSpPr>
        <p:spPr>
          <a:xfrm>
            <a:off x="1311088" y="3095500"/>
            <a:ext cx="467100" cy="4593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16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8"/>
          <p:cNvCxnSpPr>
            <a:stCxn id="195" idx="2"/>
          </p:cNvCxnSpPr>
          <p:nvPr/>
        </p:nvCxnSpPr>
        <p:spPr>
          <a:xfrm flipH="1">
            <a:off x="1537138" y="3554800"/>
            <a:ext cx="7500" cy="50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7" name="Google Shape;197;p8"/>
          <p:cNvSpPr/>
          <p:nvPr/>
        </p:nvSpPr>
        <p:spPr>
          <a:xfrm>
            <a:off x="3369888" y="1735900"/>
            <a:ext cx="1306300" cy="613025"/>
          </a:xfrm>
          <a:prstGeom prst="flowChartDecision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SI/NO</a:t>
            </a:r>
            <a:endParaRPr sz="12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p8"/>
          <p:cNvCxnSpPr>
            <a:stCxn id="197" idx="1"/>
            <a:endCxn id="199" idx="0"/>
          </p:cNvCxnSpPr>
          <p:nvPr/>
        </p:nvCxnSpPr>
        <p:spPr>
          <a:xfrm>
            <a:off x="3369888" y="2042413"/>
            <a:ext cx="600" cy="37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9" name="Google Shape;199;p8"/>
          <p:cNvSpPr/>
          <p:nvPr/>
        </p:nvSpPr>
        <p:spPr>
          <a:xfrm>
            <a:off x="3136788" y="2415700"/>
            <a:ext cx="467100" cy="4593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16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4443163" y="2415700"/>
            <a:ext cx="467100" cy="4593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8"/>
          <p:cNvCxnSpPr>
            <a:stCxn id="200" idx="2"/>
          </p:cNvCxnSpPr>
          <p:nvPr/>
        </p:nvCxnSpPr>
        <p:spPr>
          <a:xfrm flipH="1">
            <a:off x="4675813" y="2875000"/>
            <a:ext cx="900" cy="22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8"/>
          <p:cNvSpPr/>
          <p:nvPr/>
        </p:nvSpPr>
        <p:spPr>
          <a:xfrm>
            <a:off x="4442713" y="3095500"/>
            <a:ext cx="467100" cy="4593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16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" name="Google Shape;203;p8"/>
          <p:cNvCxnSpPr/>
          <p:nvPr/>
        </p:nvCxnSpPr>
        <p:spPr>
          <a:xfrm>
            <a:off x="4676188" y="2042413"/>
            <a:ext cx="600" cy="37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8"/>
          <p:cNvCxnSpPr/>
          <p:nvPr/>
        </p:nvCxnSpPr>
        <p:spPr>
          <a:xfrm flipH="1">
            <a:off x="3364188" y="2874988"/>
            <a:ext cx="5100" cy="916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8"/>
          <p:cNvCxnSpPr/>
          <p:nvPr/>
        </p:nvCxnSpPr>
        <p:spPr>
          <a:xfrm flipH="1">
            <a:off x="4022588" y="3775300"/>
            <a:ext cx="900" cy="22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8"/>
          <p:cNvCxnSpPr/>
          <p:nvPr/>
        </p:nvCxnSpPr>
        <p:spPr>
          <a:xfrm>
            <a:off x="4681888" y="3554788"/>
            <a:ext cx="5700" cy="23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8"/>
          <p:cNvCxnSpPr/>
          <p:nvPr/>
        </p:nvCxnSpPr>
        <p:spPr>
          <a:xfrm rot="10800000">
            <a:off x="3370063" y="3786000"/>
            <a:ext cx="1323300" cy="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8"/>
          <p:cNvSpPr/>
          <p:nvPr/>
        </p:nvSpPr>
        <p:spPr>
          <a:xfrm>
            <a:off x="6267438" y="1735900"/>
            <a:ext cx="1306300" cy="613025"/>
          </a:xfrm>
          <a:prstGeom prst="flowChartDecision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SI/NO</a:t>
            </a:r>
            <a:endParaRPr sz="12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" name="Google Shape;209;p8"/>
          <p:cNvCxnSpPr/>
          <p:nvPr/>
        </p:nvCxnSpPr>
        <p:spPr>
          <a:xfrm>
            <a:off x="6917163" y="1304875"/>
            <a:ext cx="3000" cy="43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0" name="Google Shape;210;p8"/>
          <p:cNvCxnSpPr>
            <a:stCxn id="208" idx="1"/>
            <a:endCxn id="211" idx="0"/>
          </p:cNvCxnSpPr>
          <p:nvPr/>
        </p:nvCxnSpPr>
        <p:spPr>
          <a:xfrm>
            <a:off x="6267438" y="2042413"/>
            <a:ext cx="600" cy="37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1" name="Google Shape;211;p8"/>
          <p:cNvSpPr/>
          <p:nvPr/>
        </p:nvSpPr>
        <p:spPr>
          <a:xfrm>
            <a:off x="6034338" y="2415700"/>
            <a:ext cx="467100" cy="4593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16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7340713" y="2415700"/>
            <a:ext cx="467100" cy="4593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16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8"/>
          <p:cNvCxnSpPr>
            <a:stCxn id="212" idx="2"/>
          </p:cNvCxnSpPr>
          <p:nvPr/>
        </p:nvCxnSpPr>
        <p:spPr>
          <a:xfrm flipH="1">
            <a:off x="7573363" y="2875000"/>
            <a:ext cx="900" cy="22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4" name="Google Shape;214;p8"/>
          <p:cNvSpPr/>
          <p:nvPr/>
        </p:nvSpPr>
        <p:spPr>
          <a:xfrm>
            <a:off x="7340263" y="3095500"/>
            <a:ext cx="467100" cy="459300"/>
          </a:xfrm>
          <a:prstGeom prst="flowChartAlternate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lang="e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16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" name="Google Shape;215;p8"/>
          <p:cNvCxnSpPr/>
          <p:nvPr/>
        </p:nvCxnSpPr>
        <p:spPr>
          <a:xfrm>
            <a:off x="7573738" y="2042413"/>
            <a:ext cx="600" cy="37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8"/>
          <p:cNvCxnSpPr/>
          <p:nvPr/>
        </p:nvCxnSpPr>
        <p:spPr>
          <a:xfrm>
            <a:off x="6266838" y="2874988"/>
            <a:ext cx="3000" cy="105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8"/>
          <p:cNvCxnSpPr/>
          <p:nvPr/>
        </p:nvCxnSpPr>
        <p:spPr>
          <a:xfrm>
            <a:off x="7579438" y="3554788"/>
            <a:ext cx="1800" cy="17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8"/>
          <p:cNvCxnSpPr/>
          <p:nvPr/>
        </p:nvCxnSpPr>
        <p:spPr>
          <a:xfrm>
            <a:off x="4030213" y="1304875"/>
            <a:ext cx="3000" cy="43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8"/>
          <p:cNvCxnSpPr/>
          <p:nvPr/>
        </p:nvCxnSpPr>
        <p:spPr>
          <a:xfrm>
            <a:off x="1537138" y="1304875"/>
            <a:ext cx="3000" cy="43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8"/>
          <p:cNvCxnSpPr/>
          <p:nvPr/>
        </p:nvCxnSpPr>
        <p:spPr>
          <a:xfrm flipH="1">
            <a:off x="8021050" y="1455775"/>
            <a:ext cx="1800" cy="227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8"/>
          <p:cNvCxnSpPr/>
          <p:nvPr/>
        </p:nvCxnSpPr>
        <p:spPr>
          <a:xfrm rot="10800000">
            <a:off x="7573363" y="3726325"/>
            <a:ext cx="450900" cy="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8"/>
          <p:cNvCxnSpPr/>
          <p:nvPr/>
        </p:nvCxnSpPr>
        <p:spPr>
          <a:xfrm rot="10800000">
            <a:off x="6920163" y="1461925"/>
            <a:ext cx="11046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8"/>
          <p:cNvSpPr txBox="1"/>
          <p:nvPr/>
        </p:nvSpPr>
        <p:spPr>
          <a:xfrm>
            <a:off x="934250" y="405490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Secuencia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3427325" y="405490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Selección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6314275" y="405490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Iteración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Estructuras secuenciales</a:t>
            </a:r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Las acciones se ejecutan una seguida de la otra, es decir que se ejecuta una acción o instrucción y continúa el control a la siguiente. La ejecución es lineal y de arriba hacia abajo. Todas las instrucciones se ejecutan una sola vez y finaliza el programa.</a:t>
            </a:r>
            <a:endParaRPr sz="1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endParaRPr sz="1650"/>
          </a:p>
          <a:p>
            <a:pPr marL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endParaRPr sz="1650"/>
          </a:p>
        </p:txBody>
      </p:sp>
      <p:sp>
        <p:nvSpPr>
          <p:cNvPr id="232" name="Google Shape;232;p9"/>
          <p:cNvSpPr/>
          <p:nvPr/>
        </p:nvSpPr>
        <p:spPr>
          <a:xfrm>
            <a:off x="1505577" y="2718223"/>
            <a:ext cx="6132900" cy="1015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#Programa Suma: suma dos números enteros ingresados por teclado</a:t>
            </a: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nro1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int(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el primer número: 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nro2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int(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el segundo número: 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nro1 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nro2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"La suma es:"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suma)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1505575" y="2489325"/>
            <a:ext cx="61329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0"/>
              </a:buClr>
              <a:buSzPts val="1400"/>
              <a:buFont typeface="Ubuntu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 código que se ejecuta secuencialmente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423450" y="3734025"/>
            <a:ext cx="82797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código del ejemplo pide un número, luego pide otro, realiza la suma de ambos valores guardando el resultado en suma y finalmente muestra un mensaje por pantalla.</a:t>
            </a:r>
            <a:endParaRPr sz="165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endParaRPr sz="165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2639</Words>
  <Application>Microsoft Office PowerPoint</Application>
  <PresentationFormat>On-screen Show (16:9)</PresentationFormat>
  <Paragraphs>342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Montserrat</vt:lpstr>
      <vt:lpstr>Courier New</vt:lpstr>
      <vt:lpstr>Consolas</vt:lpstr>
      <vt:lpstr>Montserrat SemiBold</vt:lpstr>
      <vt:lpstr>Ubuntu</vt:lpstr>
      <vt:lpstr>Arial</vt:lpstr>
      <vt:lpstr>Montserrat Medium</vt:lpstr>
      <vt:lpstr>Simple Light</vt:lpstr>
      <vt:lpstr>PowerPoint Presentation</vt:lpstr>
      <vt:lpstr>Controladores de flujo</vt:lpstr>
      <vt:lpstr>Les damos la bienvenida</vt:lpstr>
      <vt:lpstr>Clase 26</vt:lpstr>
      <vt:lpstr>Estructuras de control</vt:lpstr>
      <vt:lpstr>Estructuras de control</vt:lpstr>
      <vt:lpstr>Estructuras de control</vt:lpstr>
      <vt:lpstr>Estructuras de control</vt:lpstr>
      <vt:lpstr>Estructuras secuenciales</vt:lpstr>
      <vt:lpstr>Estructuras condicionales</vt:lpstr>
      <vt:lpstr>Tipos de Operadores</vt:lpstr>
      <vt:lpstr>Operadores relacionales</vt:lpstr>
      <vt:lpstr>Operadores lógicos</vt:lpstr>
      <vt:lpstr>Estructuras condicionales | If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Estructuras condicionales</vt:lpstr>
      <vt:lpstr>Estructuras condicionales | and</vt:lpstr>
      <vt:lpstr>Estructuras condicionales | or</vt:lpstr>
      <vt:lpstr>Estructuras repetitivas</vt:lpstr>
      <vt:lpstr>Estructuras repetitivas | While</vt:lpstr>
      <vt:lpstr>Estructuras repetitivas | While</vt:lpstr>
      <vt:lpstr>Estructuras repetitivas | For</vt:lpstr>
      <vt:lpstr>Estructuras repetitivas | For</vt:lpstr>
      <vt:lpstr>Estructuras repetitivas | Break</vt:lpstr>
      <vt:lpstr>Material extra</vt:lpstr>
      <vt:lpstr>PowerPoint Presentation</vt:lpstr>
      <vt:lpstr>No te olvides de dar el presente</vt:lpstr>
      <vt:lpstr>Recordá:  Revisar la Cartelera de Novedades. Hacer tus consultas en el Foro. Realizar los Ejercicios de repaso.  Todo en el Aula Virtual.</vt:lpstr>
      <vt:lpstr>Muchas gracias por tu atención. Nos vemos pronto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Alejandro Hunt</cp:lastModifiedBy>
  <cp:revision>1</cp:revision>
  <dcterms:modified xsi:type="dcterms:W3CDTF">2024-05-29T19:13:48Z</dcterms:modified>
</cp:coreProperties>
</file>