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5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Lst>
  <p:sldSz cx="9144000" cy="5143500" type="screen16x9"/>
  <p:notesSz cx="6858000" cy="9144000"/>
  <p:embeddedFontLst>
    <p:embeddedFont>
      <p:font typeface="Consolas" panose="020B0609020204030204" pitchFamily="49" charset="0"/>
      <p:regular r:id="rId52"/>
      <p:bold r:id="rId53"/>
      <p:italic r:id="rId54"/>
      <p:boldItalic r:id="rId55"/>
    </p:embeddedFont>
    <p:embeddedFont>
      <p:font typeface="Montserrat" panose="00000500000000000000" pitchFamily="2" charset="0"/>
      <p:regular r:id="rId56"/>
      <p:bold r:id="rId57"/>
      <p:italic r:id="rId58"/>
      <p:boldItalic r:id="rId59"/>
    </p:embeddedFont>
    <p:embeddedFont>
      <p:font typeface="Montserrat Medium" panose="00000600000000000000" pitchFamily="2" charset="0"/>
      <p:regular r:id="rId60"/>
      <p:bold r:id="rId61"/>
      <p:italic r:id="rId62"/>
      <p:boldItalic r:id="rId63"/>
    </p:embeddedFont>
    <p:embeddedFont>
      <p:font typeface="Montserrat SemiBold" panose="00000700000000000000" pitchFamily="2" charset="0"/>
      <p:regular r:id="rId64"/>
      <p:bold r:id="rId65"/>
      <p:italic r:id="rId66"/>
      <p:boldItalic r:id="rId6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37">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8" roundtripDataSignature="AMtx7mgBprzEmdr6qINN9Pr8JWgE1dilZ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BB20E1E-A2AF-4533-9FF3-AB569FAF705B}">
  <a:tblStyle styleId="{8BB20E1E-A2AF-4533-9FF3-AB569FAF705B}"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44"/>
      </p:cViewPr>
      <p:guideLst>
        <p:guide orient="horz" pos="737"/>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12.fntdata"/><Relationship Id="rId68" Type="http://customschemas.google.com/relationships/presentationmetadata" Target="metadata"/><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2.fntdata"/><Relationship Id="rId58" Type="http://schemas.openxmlformats.org/officeDocument/2006/relationships/font" Target="fonts/font7.fntdata"/><Relationship Id="rId66" Type="http://schemas.openxmlformats.org/officeDocument/2006/relationships/font" Target="fonts/font15.fntdata"/><Relationship Id="rId5" Type="http://schemas.openxmlformats.org/officeDocument/2006/relationships/slide" Target="slides/slide4.xml"/><Relationship Id="rId61" Type="http://schemas.openxmlformats.org/officeDocument/2006/relationships/font" Target="fonts/font10.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5.fntdata"/><Relationship Id="rId64" Type="http://schemas.openxmlformats.org/officeDocument/2006/relationships/font" Target="fonts/font13.fntdata"/><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notesMaster" Target="notesMasters/notesMaster1.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8.fntdata"/><Relationship Id="rId67" Type="http://schemas.openxmlformats.org/officeDocument/2006/relationships/font" Target="fonts/font16.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3.fntdata"/><Relationship Id="rId62" Type="http://schemas.openxmlformats.org/officeDocument/2006/relationships/font" Target="fonts/font11.fntdata"/><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6.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1.fntdata"/><Relationship Id="rId60" Type="http://schemas.openxmlformats.org/officeDocument/2006/relationships/font" Target="fonts/font9.fntdata"/><Relationship Id="rId65"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8" name="Google Shape;218;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7" name="Google Shape;237;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1" name="Google Shape;251;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0" name="Google Shape;260;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8" name="Google Shape;268;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7" name="Google Shape;27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2" name="Google Shape;292;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4" name="Google Shape;304;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6" name="Google Shape;316;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6" name="Google Shape;326;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8" name="Google Shape;338;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0" name="Google Shape;350;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0" name="Google Shape;360;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8" name="Google Shape;368;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4" name="Google Shape;374;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3" name="Google Shape;383;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3" name="Google Shape;393;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4" name="Google Shape;404;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4" name="Google Shape;414;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p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8" name="Google Shape;428;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p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8" name="Google Shape;438;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8" name="Google Shape;448;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p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3" name="Google Shape;463;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5" name="Google Shape;475;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p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7" name="Google Shape;487;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p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9" name="Google Shape;499;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p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5" name="Google Shape;505;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6" name="Google Shape;516;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p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6" name="Google Shape;526;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p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5" name="Google Shape;535;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p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1" name="Google Shape;541;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p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2" name="Google Shape;552;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p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3" name="Google Shape;563;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p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9" name="Google Shape;569;p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p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2" name="Google Shape;582;p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p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1" name="Google Shape;591;p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p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7" name="Google Shape;597;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p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3" name="Google Shape;603;p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p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8" name="Google Shape;608;p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g1f3e31d883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3" name="Google Shape;613;g1f3e31d883e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Google Shape;18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5" name="Google Shape;19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3" name="Google Shape;203;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
        <p:cNvGrpSpPr/>
        <p:nvPr/>
      </p:nvGrpSpPr>
      <p:grpSpPr>
        <a:xfrm>
          <a:off x="0" y="0"/>
          <a:ext cx="0" cy="0"/>
          <a:chOff x="0" y="0"/>
          <a:chExt cx="0" cy="0"/>
        </a:xfrm>
      </p:grpSpPr>
      <p:sp>
        <p:nvSpPr>
          <p:cNvPr id="10" name="Google Shape;10;p50"/>
          <p:cNvSpPr txBox="1">
            <a:spLocks noGrp="1"/>
          </p:cNvSpPr>
          <p:nvPr>
            <p:ph type="title"/>
          </p:nvPr>
        </p:nvSpPr>
        <p:spPr>
          <a:xfrm>
            <a:off x="3335100" y="1617575"/>
            <a:ext cx="5497200" cy="13752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700"/>
              <a:buFont typeface="Montserrat"/>
              <a:buNone/>
              <a:defRPr sz="3700" b="1">
                <a:latin typeface="Montserrat"/>
                <a:ea typeface="Montserrat"/>
                <a:cs typeface="Montserrat"/>
                <a:sym typeface="Montserrat"/>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pic>
        <p:nvPicPr>
          <p:cNvPr id="11" name="Google Shape;11;p50"/>
          <p:cNvPicPr preferRelativeResize="0"/>
          <p:nvPr/>
        </p:nvPicPr>
        <p:blipFill rotWithShape="1">
          <a:blip r:embed="rId2">
            <a:alphaModFix/>
          </a:blip>
          <a:srcRect/>
          <a:stretch/>
        </p:blipFill>
        <p:spPr>
          <a:xfrm>
            <a:off x="0" y="1290050"/>
            <a:ext cx="3040999" cy="2072300"/>
          </a:xfrm>
          <a:prstGeom prst="rect">
            <a:avLst/>
          </a:prstGeom>
          <a:noFill/>
          <a:ln>
            <a:noFill/>
          </a:ln>
        </p:spPr>
      </p:pic>
      <p:pic>
        <p:nvPicPr>
          <p:cNvPr id="12" name="Google Shape;12;p50"/>
          <p:cNvPicPr preferRelativeResize="0"/>
          <p:nvPr/>
        </p:nvPicPr>
        <p:blipFill rotWithShape="1">
          <a:blip r:embed="rId3">
            <a:alphaModFix/>
          </a:blip>
          <a:srcRect/>
          <a:stretch/>
        </p:blipFill>
        <p:spPr>
          <a:xfrm>
            <a:off x="8222877" y="4573625"/>
            <a:ext cx="741498" cy="399274"/>
          </a:xfrm>
          <a:prstGeom prst="rect">
            <a:avLst/>
          </a:prstGeom>
          <a:noFill/>
          <a:ln>
            <a:noFill/>
          </a:ln>
        </p:spPr>
      </p:pic>
      <p:sp>
        <p:nvSpPr>
          <p:cNvPr id="13" name="Google Shape;13;p50"/>
          <p:cNvSpPr txBox="1"/>
          <p:nvPr/>
        </p:nvSpPr>
        <p:spPr>
          <a:xfrm>
            <a:off x="3326000" y="3062475"/>
            <a:ext cx="5534400" cy="400200"/>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Medium"/>
              <a:ea typeface="Montserrat Medium"/>
              <a:cs typeface="Montserrat Medium"/>
              <a:sym typeface="Montserrat Medium"/>
            </a:endParaRPr>
          </a:p>
        </p:txBody>
      </p:sp>
      <p:sp>
        <p:nvSpPr>
          <p:cNvPr id="14" name="Google Shape;14;p50"/>
          <p:cNvSpPr txBox="1">
            <a:spLocks noGrp="1"/>
          </p:cNvSpPr>
          <p:nvPr>
            <p:ph type="subTitle" idx="1"/>
          </p:nvPr>
        </p:nvSpPr>
        <p:spPr>
          <a:xfrm>
            <a:off x="3335025" y="2986525"/>
            <a:ext cx="55344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5" name="Google Shape;15;p50"/>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 name="Google Shape;16;p50"/>
          <p:cNvPicPr preferRelativeResize="0"/>
          <p:nvPr/>
        </p:nvPicPr>
        <p:blipFill rotWithShape="1">
          <a:blip r:embed="rId4">
            <a:alphaModFix/>
          </a:blip>
          <a:srcRect/>
          <a:stretch/>
        </p:blipFill>
        <p:spPr>
          <a:xfrm>
            <a:off x="8155184" y="33947"/>
            <a:ext cx="876879" cy="3992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Ejercicios e imagen">
  <p:cSld name="SECTION_TITLE_AND_DESCRIPTION">
    <p:spTree>
      <p:nvGrpSpPr>
        <p:cNvPr id="1" name="Shape 83"/>
        <p:cNvGrpSpPr/>
        <p:nvPr/>
      </p:nvGrpSpPr>
      <p:grpSpPr>
        <a:xfrm>
          <a:off x="0" y="0"/>
          <a:ext cx="0" cy="0"/>
          <a:chOff x="0" y="0"/>
          <a:chExt cx="0" cy="0"/>
        </a:xfrm>
      </p:grpSpPr>
      <p:sp>
        <p:nvSpPr>
          <p:cNvPr id="84" name="Google Shape;84;p5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59"/>
          <p:cNvSpPr txBox="1">
            <a:spLocks noGrp="1"/>
          </p:cNvSpPr>
          <p:nvPr>
            <p:ph type="title"/>
          </p:nvPr>
        </p:nvSpPr>
        <p:spPr>
          <a:xfrm>
            <a:off x="265500" y="7759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3800"/>
              <a:buFont typeface="Montserrat"/>
              <a:buNone/>
              <a:defRPr sz="3800">
                <a:latin typeface="Montserrat"/>
                <a:ea typeface="Montserrat"/>
                <a:cs typeface="Montserrat"/>
                <a:sym typeface="Montserrat"/>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86" name="Google Shape;86;p59"/>
          <p:cNvSpPr txBox="1">
            <a:spLocks noGrp="1"/>
          </p:cNvSpPr>
          <p:nvPr>
            <p:ph type="subTitle" idx="1"/>
          </p:nvPr>
        </p:nvSpPr>
        <p:spPr>
          <a:xfrm>
            <a:off x="265500" y="24982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Font typeface="Montserrat"/>
              <a:buNone/>
              <a:defRPr sz="2100">
                <a:latin typeface="Montserrat"/>
                <a:ea typeface="Montserrat"/>
                <a:cs typeface="Montserrat"/>
                <a:sym typeface="Montserrat"/>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87" name="Google Shape;87;p5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a:t>
            </a:fld>
            <a:endParaRPr/>
          </a:p>
        </p:txBody>
      </p:sp>
      <p:sp>
        <p:nvSpPr>
          <p:cNvPr id="88" name="Google Shape;88;p59"/>
          <p:cNvSpPr/>
          <p:nvPr/>
        </p:nvSpPr>
        <p:spPr>
          <a:xfrm>
            <a:off x="4572150" y="-18175"/>
            <a:ext cx="4572000" cy="51618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89" name="Google Shape;89;p59"/>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90" name="Google Shape;90;p59"/>
          <p:cNvPicPr preferRelativeResize="0"/>
          <p:nvPr/>
        </p:nvPicPr>
        <p:blipFill rotWithShape="1">
          <a:blip r:embed="rId3">
            <a:alphaModFix/>
          </a:blip>
          <a:srcRect/>
          <a:stretch/>
        </p:blipFill>
        <p:spPr>
          <a:xfrm>
            <a:off x="3506975" y="4699100"/>
            <a:ext cx="558475" cy="300725"/>
          </a:xfrm>
          <a:prstGeom prst="rect">
            <a:avLst/>
          </a:prstGeom>
          <a:noFill/>
          <a:ln>
            <a:noFill/>
          </a:ln>
        </p:spPr>
      </p:pic>
      <p:pic>
        <p:nvPicPr>
          <p:cNvPr id="91" name="Google Shape;91;p59"/>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itas">
  <p:cSld name="CAPTION_ONLY">
    <p:spTree>
      <p:nvGrpSpPr>
        <p:cNvPr id="1" name="Shape 92"/>
        <p:cNvGrpSpPr/>
        <p:nvPr/>
      </p:nvGrpSpPr>
      <p:grpSpPr>
        <a:xfrm>
          <a:off x="0" y="0"/>
          <a:ext cx="0" cy="0"/>
          <a:chOff x="0" y="0"/>
          <a:chExt cx="0" cy="0"/>
        </a:xfrm>
      </p:grpSpPr>
      <p:sp>
        <p:nvSpPr>
          <p:cNvPr id="93" name="Google Shape;93;p60"/>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60"/>
          <p:cNvSpPr txBox="1">
            <a:spLocks noGrp="1"/>
          </p:cNvSpPr>
          <p:nvPr>
            <p:ph type="body" idx="1"/>
          </p:nvPr>
        </p:nvSpPr>
        <p:spPr>
          <a:xfrm>
            <a:off x="433800" y="1715975"/>
            <a:ext cx="8203800" cy="14820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2000"/>
              <a:buFont typeface="Montserrat"/>
              <a:buNone/>
              <a:defRPr sz="2000" i="1">
                <a:latin typeface="Montserrat"/>
                <a:ea typeface="Montserrat"/>
                <a:cs typeface="Montserrat"/>
                <a:sym typeface="Montserrat"/>
              </a:defRPr>
            </a:lvl1pPr>
          </a:lstStyle>
          <a:p>
            <a:endParaRPr/>
          </a:p>
        </p:txBody>
      </p:sp>
      <p:pic>
        <p:nvPicPr>
          <p:cNvPr id="95" name="Google Shape;95;p60"/>
          <p:cNvPicPr preferRelativeResize="0"/>
          <p:nvPr/>
        </p:nvPicPr>
        <p:blipFill rotWithShape="1">
          <a:blip r:embed="rId2">
            <a:alphaModFix/>
          </a:blip>
          <a:srcRect/>
          <a:stretch/>
        </p:blipFill>
        <p:spPr>
          <a:xfrm>
            <a:off x="127225" y="906000"/>
            <a:ext cx="1429649" cy="936662"/>
          </a:xfrm>
          <a:prstGeom prst="rect">
            <a:avLst/>
          </a:prstGeom>
          <a:noFill/>
          <a:ln>
            <a:noFill/>
          </a:ln>
        </p:spPr>
      </p:pic>
      <p:pic>
        <p:nvPicPr>
          <p:cNvPr id="96" name="Google Shape;96;p60"/>
          <p:cNvPicPr preferRelativeResize="0"/>
          <p:nvPr/>
        </p:nvPicPr>
        <p:blipFill rotWithShape="1">
          <a:blip r:embed="rId3">
            <a:alphaModFix/>
          </a:blip>
          <a:srcRect/>
          <a:stretch/>
        </p:blipFill>
        <p:spPr>
          <a:xfrm>
            <a:off x="7632800" y="2758064"/>
            <a:ext cx="1385650" cy="907836"/>
          </a:xfrm>
          <a:prstGeom prst="rect">
            <a:avLst/>
          </a:prstGeom>
          <a:noFill/>
          <a:ln>
            <a:noFill/>
          </a:ln>
        </p:spPr>
      </p:pic>
      <p:sp>
        <p:nvSpPr>
          <p:cNvPr id="97" name="Google Shape;97;p60"/>
          <p:cNvSpPr txBox="1"/>
          <p:nvPr/>
        </p:nvSpPr>
        <p:spPr>
          <a:xfrm>
            <a:off x="432025" y="3792225"/>
            <a:ext cx="8401800" cy="400200"/>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Clr>
                <a:srgbClr val="000000"/>
              </a:buClr>
              <a:buSzPts val="1400"/>
              <a:buFont typeface="Arial"/>
              <a:buNone/>
            </a:pPr>
            <a:r>
              <a:rPr lang="es" sz="1400" b="1" i="0" u="none" strike="noStrike" cap="none">
                <a:solidFill>
                  <a:schemeClr val="dk1"/>
                </a:solidFill>
                <a:latin typeface="Montserrat"/>
                <a:ea typeface="Montserrat"/>
                <a:cs typeface="Montserrat"/>
                <a:sym typeface="Montserrat"/>
              </a:rPr>
              <a:t>Autor/as/es:</a:t>
            </a:r>
            <a:endParaRPr sz="1400" b="1" i="0" u="none" strike="noStrike" cap="none">
              <a:solidFill>
                <a:schemeClr val="dk1"/>
              </a:solidFill>
              <a:latin typeface="Montserrat"/>
              <a:ea typeface="Montserrat"/>
              <a:cs typeface="Montserrat"/>
              <a:sym typeface="Montserrat"/>
            </a:endParaRPr>
          </a:p>
        </p:txBody>
      </p:sp>
      <p:pic>
        <p:nvPicPr>
          <p:cNvPr id="98" name="Google Shape;98;p60"/>
          <p:cNvPicPr preferRelativeResize="0"/>
          <p:nvPr/>
        </p:nvPicPr>
        <p:blipFill rotWithShape="1">
          <a:blip r:embed="rId4">
            <a:alphaModFix/>
          </a:blip>
          <a:srcRect/>
          <a:stretch/>
        </p:blipFill>
        <p:spPr>
          <a:xfrm>
            <a:off x="8155184" y="33947"/>
            <a:ext cx="876879" cy="399275"/>
          </a:xfrm>
          <a:prstGeom prst="rect">
            <a:avLst/>
          </a:prstGeom>
          <a:noFill/>
          <a:ln>
            <a:noFill/>
          </a:ln>
        </p:spPr>
      </p:pic>
      <p:pic>
        <p:nvPicPr>
          <p:cNvPr id="99" name="Google Shape;99;p60"/>
          <p:cNvPicPr preferRelativeResize="0"/>
          <p:nvPr/>
        </p:nvPicPr>
        <p:blipFill rotWithShape="1">
          <a:blip r:embed="rId5">
            <a:alphaModFix/>
          </a:blip>
          <a:srcRect/>
          <a:stretch/>
        </p:blipFill>
        <p:spPr>
          <a:xfrm>
            <a:off x="8078975" y="4699100"/>
            <a:ext cx="558475" cy="300725"/>
          </a:xfrm>
          <a:prstGeom prst="rect">
            <a:avLst/>
          </a:prstGeom>
          <a:noFill/>
          <a:ln>
            <a:noFill/>
          </a:ln>
        </p:spPr>
      </p:pic>
      <p:sp>
        <p:nvSpPr>
          <p:cNvPr id="100" name="Google Shape;100;p60"/>
          <p:cNvSpPr txBox="1">
            <a:spLocks noGrp="1"/>
          </p:cNvSpPr>
          <p:nvPr>
            <p:ph type="title"/>
          </p:nvPr>
        </p:nvSpPr>
        <p:spPr>
          <a:xfrm>
            <a:off x="1766475" y="3773600"/>
            <a:ext cx="7145100" cy="300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500"/>
              <a:buFont typeface="Montserrat Medium"/>
              <a:buNone/>
              <a:defRPr sz="15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01" name="Google Shape;101;p60"/>
          <p:cNvSpPr txBox="1">
            <a:spLocks noGrp="1"/>
          </p:cNvSpPr>
          <p:nvPr>
            <p:ph type="title" idx="2"/>
          </p:nvPr>
        </p:nvSpPr>
        <p:spPr>
          <a:xfrm>
            <a:off x="432025" y="83275"/>
            <a:ext cx="7145100" cy="3993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500"/>
              <a:buFont typeface="Montserrat SemiBold"/>
              <a:buNone/>
              <a:defRPr sz="1500">
                <a:latin typeface="Montserrat SemiBold"/>
                <a:ea typeface="Montserrat SemiBold"/>
                <a:cs typeface="Montserrat SemiBold"/>
                <a:sym typeface="Montserrat SemiBold"/>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pic>
        <p:nvPicPr>
          <p:cNvPr id="102" name="Google Shape;102;p60"/>
          <p:cNvPicPr preferRelativeResize="0"/>
          <p:nvPr/>
        </p:nvPicPr>
        <p:blipFill rotWithShape="1">
          <a:blip r:embed="rId6">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72">
          <p15:clr>
            <a:srgbClr val="FA7B17"/>
          </p15:clr>
        </p15:guide>
        <p15:guide id="2" pos="5441">
          <p15:clr>
            <a:srgbClr val="FA7B17"/>
          </p15:clr>
        </p15:guide>
        <p15:guide id="3" orient="horz" pos="2551">
          <p15:clr>
            <a:srgbClr val="FA7B17"/>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ítulo tarea y consigna">
  <p:cSld name="BIG_NUMBER">
    <p:spTree>
      <p:nvGrpSpPr>
        <p:cNvPr id="1" name="Shape 103"/>
        <p:cNvGrpSpPr/>
        <p:nvPr/>
      </p:nvGrpSpPr>
      <p:grpSpPr>
        <a:xfrm>
          <a:off x="0" y="0"/>
          <a:ext cx="0" cy="0"/>
          <a:chOff x="0" y="0"/>
          <a:chExt cx="0" cy="0"/>
        </a:xfrm>
      </p:grpSpPr>
      <p:sp>
        <p:nvSpPr>
          <p:cNvPr id="104" name="Google Shape;104;p61"/>
          <p:cNvSpPr/>
          <p:nvPr/>
        </p:nvSpPr>
        <p:spPr>
          <a:xfrm>
            <a:off x="-13650" y="4328925"/>
            <a:ext cx="9171300" cy="8559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6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a:t>
            </a:fld>
            <a:endParaRPr/>
          </a:p>
        </p:txBody>
      </p:sp>
      <p:pic>
        <p:nvPicPr>
          <p:cNvPr id="106" name="Google Shape;106;p61"/>
          <p:cNvPicPr preferRelativeResize="0"/>
          <p:nvPr/>
        </p:nvPicPr>
        <p:blipFill rotWithShape="1">
          <a:blip r:embed="rId2">
            <a:alphaModFix/>
          </a:blip>
          <a:srcRect/>
          <a:stretch/>
        </p:blipFill>
        <p:spPr>
          <a:xfrm>
            <a:off x="4026135" y="4508338"/>
            <a:ext cx="1091725" cy="497100"/>
          </a:xfrm>
          <a:prstGeom prst="rect">
            <a:avLst/>
          </a:prstGeom>
          <a:noFill/>
          <a:ln>
            <a:noFill/>
          </a:ln>
        </p:spPr>
      </p:pic>
      <p:pic>
        <p:nvPicPr>
          <p:cNvPr id="107" name="Google Shape;107;p61"/>
          <p:cNvPicPr preferRelativeResize="0"/>
          <p:nvPr/>
        </p:nvPicPr>
        <p:blipFill rotWithShape="1">
          <a:blip r:embed="rId3">
            <a:alphaModFix/>
          </a:blip>
          <a:srcRect/>
          <a:stretch/>
        </p:blipFill>
        <p:spPr>
          <a:xfrm>
            <a:off x="0" y="4264238"/>
            <a:ext cx="1163080" cy="792599"/>
          </a:xfrm>
          <a:prstGeom prst="rect">
            <a:avLst/>
          </a:prstGeom>
          <a:noFill/>
          <a:ln>
            <a:noFill/>
          </a:ln>
        </p:spPr>
      </p:pic>
      <p:pic>
        <p:nvPicPr>
          <p:cNvPr id="108" name="Google Shape;108;p61"/>
          <p:cNvPicPr preferRelativeResize="0"/>
          <p:nvPr/>
        </p:nvPicPr>
        <p:blipFill rotWithShape="1">
          <a:blip r:embed="rId4">
            <a:alphaModFix/>
          </a:blip>
          <a:srcRect/>
          <a:stretch/>
        </p:blipFill>
        <p:spPr>
          <a:xfrm>
            <a:off x="7910675" y="4073939"/>
            <a:ext cx="1365875" cy="1365875"/>
          </a:xfrm>
          <a:prstGeom prst="rect">
            <a:avLst/>
          </a:prstGeom>
          <a:noFill/>
          <a:ln>
            <a:noFill/>
          </a:ln>
        </p:spPr>
      </p:pic>
      <p:sp>
        <p:nvSpPr>
          <p:cNvPr id="109" name="Google Shape;109;p61"/>
          <p:cNvSpPr txBox="1">
            <a:spLocks noGrp="1"/>
          </p:cNvSpPr>
          <p:nvPr>
            <p:ph type="title"/>
          </p:nvPr>
        </p:nvSpPr>
        <p:spPr>
          <a:xfrm>
            <a:off x="432025" y="187325"/>
            <a:ext cx="7982100" cy="4971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2600"/>
              <a:buFont typeface="Montserrat Medium"/>
              <a:buNone/>
              <a:defRPr sz="2600">
                <a:latin typeface="Montserrat Medium"/>
                <a:ea typeface="Montserrat Medium"/>
                <a:cs typeface="Montserrat Medium"/>
                <a:sym typeface="Montserrat Medium"/>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110" name="Google Shape;110;p61"/>
          <p:cNvSpPr txBox="1">
            <a:spLocks noGrp="1"/>
          </p:cNvSpPr>
          <p:nvPr>
            <p:ph type="body" idx="1"/>
          </p:nvPr>
        </p:nvSpPr>
        <p:spPr>
          <a:xfrm>
            <a:off x="432025" y="847675"/>
            <a:ext cx="8280000" cy="33180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marL="914400" lvl="1"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marL="1371600" lvl="2"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marL="1828800" lvl="3"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marL="2286000" lvl="4"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marL="2743200" lvl="5"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marL="3200400" lvl="6"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marL="3657600" lvl="7"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marL="4114800" lvl="8"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lase 0">
  <p:cSld name="BLANK_1">
    <p:spTree>
      <p:nvGrpSpPr>
        <p:cNvPr id="1" name="Shape 111"/>
        <p:cNvGrpSpPr/>
        <p:nvPr/>
      </p:nvGrpSpPr>
      <p:grpSpPr>
        <a:xfrm>
          <a:off x="0" y="0"/>
          <a:ext cx="0" cy="0"/>
          <a:chOff x="0" y="0"/>
          <a:chExt cx="0" cy="0"/>
        </a:xfrm>
      </p:grpSpPr>
      <p:sp>
        <p:nvSpPr>
          <p:cNvPr id="112" name="Google Shape;112;p62"/>
          <p:cNvSpPr/>
          <p:nvPr/>
        </p:nvSpPr>
        <p:spPr>
          <a:xfrm>
            <a:off x="212425" y="1172325"/>
            <a:ext cx="8636100" cy="436800"/>
          </a:xfrm>
          <a:prstGeom prst="chevron">
            <a:avLst>
              <a:gd name="adj" fmla="val 50000"/>
            </a:avLst>
          </a:prstGeom>
          <a:solidFill>
            <a:srgbClr val="7685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D9D9D9"/>
              </a:solidFill>
              <a:latin typeface="Arial"/>
              <a:ea typeface="Arial"/>
              <a:cs typeface="Arial"/>
              <a:sym typeface="Arial"/>
            </a:endParaRPr>
          </a:p>
        </p:txBody>
      </p:sp>
      <p:sp>
        <p:nvSpPr>
          <p:cNvPr id="113" name="Google Shape;113;p62"/>
          <p:cNvSpPr/>
          <p:nvPr/>
        </p:nvSpPr>
        <p:spPr>
          <a:xfrm>
            <a:off x="3907500" y="792225"/>
            <a:ext cx="1176600" cy="1164600"/>
          </a:xfrm>
          <a:prstGeom prst="ellipse">
            <a:avLst/>
          </a:pr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62"/>
          <p:cNvSpPr/>
          <p:nvPr/>
        </p:nvSpPr>
        <p:spPr>
          <a:xfrm>
            <a:off x="6745000" y="8084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62"/>
          <p:cNvSpPr txBox="1"/>
          <p:nvPr/>
        </p:nvSpPr>
        <p:spPr>
          <a:xfrm>
            <a:off x="3331525" y="2150250"/>
            <a:ext cx="2397900" cy="2121600"/>
          </a:xfrm>
          <a:prstGeom prst="rect">
            <a:avLst/>
          </a:prstGeom>
          <a:solidFill>
            <a:srgbClr val="F1C232"/>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16" name="Google Shape;116;p62"/>
          <p:cNvSpPr txBox="1"/>
          <p:nvPr/>
        </p:nvSpPr>
        <p:spPr>
          <a:xfrm>
            <a:off x="6134350" y="2150250"/>
            <a:ext cx="2397900" cy="21216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17" name="Google Shape;117;p62"/>
          <p:cNvSpPr txBox="1">
            <a:spLocks noGrp="1"/>
          </p:cNvSpPr>
          <p:nvPr>
            <p:ph type="title"/>
          </p:nvPr>
        </p:nvSpPr>
        <p:spPr>
          <a:xfrm>
            <a:off x="3331525" y="2159925"/>
            <a:ext cx="2397900" cy="2121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8" name="Google Shape;118;p62"/>
          <p:cNvSpPr txBox="1">
            <a:spLocks noGrp="1"/>
          </p:cNvSpPr>
          <p:nvPr>
            <p:ph type="title" idx="2"/>
          </p:nvPr>
        </p:nvSpPr>
        <p:spPr>
          <a:xfrm>
            <a:off x="6134350" y="2196275"/>
            <a:ext cx="2397900" cy="2075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9" name="Google Shape;119;p62"/>
          <p:cNvSpPr txBox="1">
            <a:spLocks noGrp="1"/>
          </p:cNvSpPr>
          <p:nvPr>
            <p:ph type="title" idx="3"/>
          </p:nvPr>
        </p:nvSpPr>
        <p:spPr>
          <a:xfrm>
            <a:off x="4039950" y="1164225"/>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1400"/>
              <a:buFont typeface="Montserrat"/>
              <a:buNone/>
              <a:defRPr sz="1400" b="1">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20" name="Google Shape;120;p62"/>
          <p:cNvSpPr txBox="1">
            <a:spLocks noGrp="1"/>
          </p:cNvSpPr>
          <p:nvPr>
            <p:ph type="title" idx="4"/>
          </p:nvPr>
        </p:nvSpPr>
        <p:spPr>
          <a:xfrm>
            <a:off x="6877450" y="1164225"/>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21" name="Google Shape;121;p62"/>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2" name="Google Shape;122;p62"/>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123" name="Google Shape;123;p62"/>
          <p:cNvPicPr preferRelativeResize="0"/>
          <p:nvPr/>
        </p:nvPicPr>
        <p:blipFill rotWithShape="1">
          <a:blip r:embed="rId3">
            <a:alphaModFix/>
          </a:blip>
          <a:srcRect/>
          <a:stretch/>
        </p:blipFill>
        <p:spPr>
          <a:xfrm>
            <a:off x="8078975" y="4699100"/>
            <a:ext cx="558475" cy="300725"/>
          </a:xfrm>
          <a:prstGeom prst="rect">
            <a:avLst/>
          </a:prstGeom>
          <a:noFill/>
          <a:ln>
            <a:noFill/>
          </a:ln>
        </p:spPr>
      </p:pic>
      <p:pic>
        <p:nvPicPr>
          <p:cNvPr id="124" name="Google Shape;124;p62"/>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832">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Última clase">
  <p:cSld name="BLANK_1_1_1">
    <p:spTree>
      <p:nvGrpSpPr>
        <p:cNvPr id="1" name="Shape 125"/>
        <p:cNvGrpSpPr/>
        <p:nvPr/>
      </p:nvGrpSpPr>
      <p:grpSpPr>
        <a:xfrm>
          <a:off x="0" y="0"/>
          <a:ext cx="0" cy="0"/>
          <a:chOff x="0" y="0"/>
          <a:chExt cx="0" cy="0"/>
        </a:xfrm>
      </p:grpSpPr>
      <p:sp>
        <p:nvSpPr>
          <p:cNvPr id="126" name="Google Shape;126;p63"/>
          <p:cNvSpPr/>
          <p:nvPr/>
        </p:nvSpPr>
        <p:spPr>
          <a:xfrm>
            <a:off x="212425" y="1172325"/>
            <a:ext cx="4818000" cy="436800"/>
          </a:xfrm>
          <a:prstGeom prst="chevron">
            <a:avLst>
              <a:gd name="adj" fmla="val 45084"/>
            </a:avLst>
          </a:prstGeom>
          <a:solidFill>
            <a:srgbClr val="7685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D9D9D9"/>
              </a:solidFill>
              <a:latin typeface="Arial"/>
              <a:ea typeface="Arial"/>
              <a:cs typeface="Arial"/>
              <a:sym typeface="Arial"/>
            </a:endParaRPr>
          </a:p>
        </p:txBody>
      </p:sp>
      <p:sp>
        <p:nvSpPr>
          <p:cNvPr id="127" name="Google Shape;127;p63"/>
          <p:cNvSpPr/>
          <p:nvPr/>
        </p:nvSpPr>
        <p:spPr>
          <a:xfrm>
            <a:off x="3907500" y="792225"/>
            <a:ext cx="1176600" cy="1164600"/>
          </a:xfrm>
          <a:prstGeom prst="ellipse">
            <a:avLst/>
          </a:pr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63"/>
          <p:cNvSpPr/>
          <p:nvPr/>
        </p:nvSpPr>
        <p:spPr>
          <a:xfrm>
            <a:off x="1139350" y="7922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63"/>
          <p:cNvSpPr txBox="1"/>
          <p:nvPr/>
        </p:nvSpPr>
        <p:spPr>
          <a:xfrm>
            <a:off x="528700" y="2150250"/>
            <a:ext cx="2397900" cy="21312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30" name="Google Shape;130;p63"/>
          <p:cNvSpPr txBox="1">
            <a:spLocks noGrp="1"/>
          </p:cNvSpPr>
          <p:nvPr>
            <p:ph type="title"/>
          </p:nvPr>
        </p:nvSpPr>
        <p:spPr>
          <a:xfrm>
            <a:off x="1271800" y="1159375"/>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131" name="Google Shape;131;p63"/>
          <p:cNvSpPr txBox="1">
            <a:spLocks noGrp="1"/>
          </p:cNvSpPr>
          <p:nvPr>
            <p:ph type="title" idx="2"/>
          </p:nvPr>
        </p:nvSpPr>
        <p:spPr>
          <a:xfrm>
            <a:off x="3938175" y="1159375"/>
            <a:ext cx="109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1400"/>
              <a:buFont typeface="Montserrat"/>
              <a:buNone/>
              <a:defRPr sz="1400" b="1">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132" name="Google Shape;132;p63"/>
          <p:cNvSpPr txBox="1">
            <a:spLocks noGrp="1"/>
          </p:cNvSpPr>
          <p:nvPr>
            <p:ph type="title" idx="3"/>
          </p:nvPr>
        </p:nvSpPr>
        <p:spPr>
          <a:xfrm>
            <a:off x="532575" y="2150850"/>
            <a:ext cx="2397900" cy="2112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33" name="Google Shape;133;p63"/>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34" name="Google Shape;134;p63"/>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135" name="Google Shape;135;p63"/>
          <p:cNvPicPr preferRelativeResize="0"/>
          <p:nvPr/>
        </p:nvPicPr>
        <p:blipFill rotWithShape="1">
          <a:blip r:embed="rId3">
            <a:alphaModFix/>
          </a:blip>
          <a:srcRect/>
          <a:stretch/>
        </p:blipFill>
        <p:spPr>
          <a:xfrm>
            <a:off x="8078975" y="4699100"/>
            <a:ext cx="558475" cy="300725"/>
          </a:xfrm>
          <a:prstGeom prst="rect">
            <a:avLst/>
          </a:prstGeom>
          <a:noFill/>
          <a:ln>
            <a:noFill/>
          </a:ln>
        </p:spPr>
      </p:pic>
      <p:sp>
        <p:nvSpPr>
          <p:cNvPr id="136" name="Google Shape;136;p63"/>
          <p:cNvSpPr txBox="1"/>
          <p:nvPr/>
        </p:nvSpPr>
        <p:spPr>
          <a:xfrm>
            <a:off x="3331525" y="2150250"/>
            <a:ext cx="2397900" cy="2121600"/>
          </a:xfrm>
          <a:prstGeom prst="rect">
            <a:avLst/>
          </a:prstGeom>
          <a:solidFill>
            <a:srgbClr val="F1C232"/>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37" name="Google Shape;137;p63"/>
          <p:cNvSpPr txBox="1">
            <a:spLocks noGrp="1"/>
          </p:cNvSpPr>
          <p:nvPr>
            <p:ph type="title" idx="4"/>
          </p:nvPr>
        </p:nvSpPr>
        <p:spPr>
          <a:xfrm>
            <a:off x="3331525" y="2159925"/>
            <a:ext cx="2397900" cy="2121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pic>
        <p:nvPicPr>
          <p:cNvPr id="138" name="Google Shape;138;p63"/>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832">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apositiva con título y subtítulo" type="title">
  <p:cSld name="TITLE">
    <p:spTree>
      <p:nvGrpSpPr>
        <p:cNvPr id="1" name="Shape 17"/>
        <p:cNvGrpSpPr/>
        <p:nvPr/>
      </p:nvGrpSpPr>
      <p:grpSpPr>
        <a:xfrm>
          <a:off x="0" y="0"/>
          <a:ext cx="0" cy="0"/>
          <a:chOff x="0" y="0"/>
          <a:chExt cx="0" cy="0"/>
        </a:xfrm>
      </p:grpSpPr>
      <p:sp>
        <p:nvSpPr>
          <p:cNvPr id="18" name="Google Shape;18;p51"/>
          <p:cNvSpPr/>
          <p:nvPr/>
        </p:nvSpPr>
        <p:spPr>
          <a:xfrm>
            <a:off x="-13650" y="4328925"/>
            <a:ext cx="9171300" cy="8559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51"/>
          <p:cNvSpPr txBox="1">
            <a:spLocks noGrp="1"/>
          </p:cNvSpPr>
          <p:nvPr>
            <p:ph type="ctrTitle"/>
          </p:nvPr>
        </p:nvSpPr>
        <p:spPr>
          <a:xfrm>
            <a:off x="311700" y="1226800"/>
            <a:ext cx="8520600" cy="1570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Clr>
                <a:srgbClr val="333333"/>
              </a:buClr>
              <a:buSzPts val="4900"/>
              <a:buFont typeface="Montserrat"/>
              <a:buNone/>
              <a:defRPr sz="4900" b="1">
                <a:solidFill>
                  <a:srgbClr val="333333"/>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20" name="Google Shape;20;p51"/>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21" name="Google Shape;21;p51"/>
          <p:cNvPicPr preferRelativeResize="0"/>
          <p:nvPr/>
        </p:nvPicPr>
        <p:blipFill rotWithShape="1">
          <a:blip r:embed="rId2">
            <a:alphaModFix/>
          </a:blip>
          <a:srcRect/>
          <a:stretch/>
        </p:blipFill>
        <p:spPr>
          <a:xfrm>
            <a:off x="7910675" y="4073939"/>
            <a:ext cx="1365875" cy="1365875"/>
          </a:xfrm>
          <a:prstGeom prst="rect">
            <a:avLst/>
          </a:prstGeom>
          <a:noFill/>
          <a:ln>
            <a:noFill/>
          </a:ln>
        </p:spPr>
      </p:pic>
      <p:sp>
        <p:nvSpPr>
          <p:cNvPr id="22" name="Google Shape;22;p51"/>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3" name="Google Shape;23;p51"/>
          <p:cNvPicPr preferRelativeResize="0"/>
          <p:nvPr/>
        </p:nvPicPr>
        <p:blipFill rotWithShape="1">
          <a:blip r:embed="rId3">
            <a:alphaModFix/>
          </a:blip>
          <a:srcRect/>
          <a:stretch/>
        </p:blipFill>
        <p:spPr>
          <a:xfrm>
            <a:off x="8155184" y="33947"/>
            <a:ext cx="876879" cy="399275"/>
          </a:xfrm>
          <a:prstGeom prst="rect">
            <a:avLst/>
          </a:prstGeom>
          <a:noFill/>
          <a:ln>
            <a:noFill/>
          </a:ln>
        </p:spPr>
      </p:pic>
      <p:pic>
        <p:nvPicPr>
          <p:cNvPr id="24" name="Google Shape;24;p51"/>
          <p:cNvPicPr preferRelativeResize="0"/>
          <p:nvPr/>
        </p:nvPicPr>
        <p:blipFill rotWithShape="1">
          <a:blip r:embed="rId4">
            <a:alphaModFix/>
          </a:blip>
          <a:srcRect/>
          <a:stretch/>
        </p:blipFill>
        <p:spPr>
          <a:xfrm>
            <a:off x="0" y="4264238"/>
            <a:ext cx="1163080" cy="792599"/>
          </a:xfrm>
          <a:prstGeom prst="rect">
            <a:avLst/>
          </a:prstGeom>
          <a:noFill/>
          <a:ln>
            <a:noFill/>
          </a:ln>
        </p:spPr>
      </p:pic>
    </p:spTree>
  </p:cSld>
  <p:clrMapOvr>
    <a:masterClrMapping/>
  </p:clrMapOvr>
  <p:extLst>
    <p:ext uri="{DCECCB84-F9BA-43D5-87BE-67443E8EF086}">
      <p15:sldGuideLst xmlns:p15="http://schemas.microsoft.com/office/powerpoint/2012/main">
        <p15:guide id="1" pos="5413">
          <p15:clr>
            <a:srgbClr val="FA7B17"/>
          </p15:clr>
        </p15:guide>
        <p15:guide id="2" pos="347">
          <p15:clr>
            <a:srgbClr val="FA7B17"/>
          </p15:clr>
        </p15:guide>
        <p15:guide id="3" orient="horz" pos="2778">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lase 2 - 37">
  <p:cSld name="BLANK_1_1">
    <p:spTree>
      <p:nvGrpSpPr>
        <p:cNvPr id="1" name="Shape 25"/>
        <p:cNvGrpSpPr/>
        <p:nvPr/>
      </p:nvGrpSpPr>
      <p:grpSpPr>
        <a:xfrm>
          <a:off x="0" y="0"/>
          <a:ext cx="0" cy="0"/>
          <a:chOff x="0" y="0"/>
          <a:chExt cx="0" cy="0"/>
        </a:xfrm>
      </p:grpSpPr>
      <p:sp>
        <p:nvSpPr>
          <p:cNvPr id="26" name="Google Shape;26;p52"/>
          <p:cNvSpPr/>
          <p:nvPr/>
        </p:nvSpPr>
        <p:spPr>
          <a:xfrm>
            <a:off x="212425" y="1172325"/>
            <a:ext cx="8636100" cy="436800"/>
          </a:xfrm>
          <a:prstGeom prst="chevron">
            <a:avLst>
              <a:gd name="adj" fmla="val 50000"/>
            </a:avLst>
          </a:prstGeom>
          <a:solidFill>
            <a:srgbClr val="7685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D9D9D9"/>
              </a:solidFill>
              <a:latin typeface="Arial"/>
              <a:ea typeface="Arial"/>
              <a:cs typeface="Arial"/>
              <a:sym typeface="Arial"/>
            </a:endParaRPr>
          </a:p>
        </p:txBody>
      </p:sp>
      <p:sp>
        <p:nvSpPr>
          <p:cNvPr id="27" name="Google Shape;27;p52"/>
          <p:cNvSpPr/>
          <p:nvPr/>
        </p:nvSpPr>
        <p:spPr>
          <a:xfrm>
            <a:off x="3907500" y="792225"/>
            <a:ext cx="1176600" cy="1164600"/>
          </a:xfrm>
          <a:prstGeom prst="ellipse">
            <a:avLst/>
          </a:pr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52"/>
          <p:cNvSpPr/>
          <p:nvPr/>
        </p:nvSpPr>
        <p:spPr>
          <a:xfrm>
            <a:off x="1139350" y="7922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52"/>
          <p:cNvSpPr/>
          <p:nvPr/>
        </p:nvSpPr>
        <p:spPr>
          <a:xfrm>
            <a:off x="6745000" y="8084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52"/>
          <p:cNvSpPr txBox="1"/>
          <p:nvPr/>
        </p:nvSpPr>
        <p:spPr>
          <a:xfrm>
            <a:off x="528700" y="2150250"/>
            <a:ext cx="2397900" cy="21312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31" name="Google Shape;31;p52"/>
          <p:cNvSpPr txBox="1"/>
          <p:nvPr/>
        </p:nvSpPr>
        <p:spPr>
          <a:xfrm>
            <a:off x="6134350" y="2150250"/>
            <a:ext cx="2397900" cy="21216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32" name="Google Shape;32;p52"/>
          <p:cNvSpPr txBox="1">
            <a:spLocks noGrp="1"/>
          </p:cNvSpPr>
          <p:nvPr>
            <p:ph type="title"/>
          </p:nvPr>
        </p:nvSpPr>
        <p:spPr>
          <a:xfrm>
            <a:off x="1271800" y="1159375"/>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33" name="Google Shape;33;p52"/>
          <p:cNvSpPr txBox="1">
            <a:spLocks noGrp="1"/>
          </p:cNvSpPr>
          <p:nvPr>
            <p:ph type="title" idx="2"/>
          </p:nvPr>
        </p:nvSpPr>
        <p:spPr>
          <a:xfrm>
            <a:off x="3938175" y="1159375"/>
            <a:ext cx="109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1400"/>
              <a:buFont typeface="Montserrat"/>
              <a:buNone/>
              <a:defRPr sz="1400" b="1">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34" name="Google Shape;34;p52"/>
          <p:cNvSpPr txBox="1">
            <a:spLocks noGrp="1"/>
          </p:cNvSpPr>
          <p:nvPr>
            <p:ph type="title" idx="3"/>
          </p:nvPr>
        </p:nvSpPr>
        <p:spPr>
          <a:xfrm>
            <a:off x="6877450" y="1159388"/>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35" name="Google Shape;35;p52"/>
          <p:cNvSpPr txBox="1">
            <a:spLocks noGrp="1"/>
          </p:cNvSpPr>
          <p:nvPr>
            <p:ph type="title" idx="4"/>
          </p:nvPr>
        </p:nvSpPr>
        <p:spPr>
          <a:xfrm>
            <a:off x="532575" y="2150850"/>
            <a:ext cx="2397900" cy="2112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6" name="Google Shape;36;p52"/>
          <p:cNvSpPr txBox="1">
            <a:spLocks noGrp="1"/>
          </p:cNvSpPr>
          <p:nvPr>
            <p:ph type="title" idx="5"/>
          </p:nvPr>
        </p:nvSpPr>
        <p:spPr>
          <a:xfrm>
            <a:off x="6130475" y="2159925"/>
            <a:ext cx="2397900" cy="2112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7" name="Google Shape;37;p52"/>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8" name="Google Shape;38;p52"/>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39" name="Google Shape;39;p52"/>
          <p:cNvPicPr preferRelativeResize="0"/>
          <p:nvPr/>
        </p:nvPicPr>
        <p:blipFill rotWithShape="1">
          <a:blip r:embed="rId3">
            <a:alphaModFix/>
          </a:blip>
          <a:srcRect/>
          <a:stretch/>
        </p:blipFill>
        <p:spPr>
          <a:xfrm>
            <a:off x="8078975" y="4699100"/>
            <a:ext cx="558475" cy="300725"/>
          </a:xfrm>
          <a:prstGeom prst="rect">
            <a:avLst/>
          </a:prstGeom>
          <a:noFill/>
          <a:ln>
            <a:noFill/>
          </a:ln>
        </p:spPr>
      </p:pic>
      <p:sp>
        <p:nvSpPr>
          <p:cNvPr id="40" name="Google Shape;40;p52"/>
          <p:cNvSpPr txBox="1"/>
          <p:nvPr/>
        </p:nvSpPr>
        <p:spPr>
          <a:xfrm>
            <a:off x="3331525" y="2150250"/>
            <a:ext cx="2397900" cy="2121600"/>
          </a:xfrm>
          <a:prstGeom prst="rect">
            <a:avLst/>
          </a:prstGeom>
          <a:solidFill>
            <a:srgbClr val="F1C232"/>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41" name="Google Shape;41;p52"/>
          <p:cNvSpPr txBox="1">
            <a:spLocks noGrp="1"/>
          </p:cNvSpPr>
          <p:nvPr>
            <p:ph type="title" idx="6"/>
          </p:nvPr>
        </p:nvSpPr>
        <p:spPr>
          <a:xfrm>
            <a:off x="3331525" y="2159925"/>
            <a:ext cx="2397900" cy="2121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pic>
        <p:nvPicPr>
          <p:cNvPr id="42" name="Google Shape;42;p52"/>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832">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cepto destacado y explicación">
  <p:cSld name="TITLE_1">
    <p:spTree>
      <p:nvGrpSpPr>
        <p:cNvPr id="1" name="Shape 43"/>
        <p:cNvGrpSpPr/>
        <p:nvPr/>
      </p:nvGrpSpPr>
      <p:grpSpPr>
        <a:xfrm>
          <a:off x="0" y="0"/>
          <a:ext cx="0" cy="0"/>
          <a:chOff x="0" y="0"/>
          <a:chExt cx="0" cy="0"/>
        </a:xfrm>
      </p:grpSpPr>
      <p:sp>
        <p:nvSpPr>
          <p:cNvPr id="44" name="Google Shape;44;p53"/>
          <p:cNvSpPr/>
          <p:nvPr/>
        </p:nvSpPr>
        <p:spPr>
          <a:xfrm>
            <a:off x="-27250" y="-18175"/>
            <a:ext cx="9171300" cy="51618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53"/>
          <p:cNvSpPr txBox="1">
            <a:spLocks noGrp="1"/>
          </p:cNvSpPr>
          <p:nvPr>
            <p:ph type="ctrTitle"/>
          </p:nvPr>
        </p:nvSpPr>
        <p:spPr>
          <a:xfrm>
            <a:off x="550375" y="7600"/>
            <a:ext cx="8043300" cy="15705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Clr>
                <a:schemeClr val="lt1"/>
              </a:buClr>
              <a:buSzPts val="4000"/>
              <a:buFont typeface="Montserrat"/>
              <a:buNone/>
              <a:defRPr sz="4000" b="1">
                <a:solidFill>
                  <a:schemeClr val="lt1"/>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46" name="Google Shape;46;p53"/>
          <p:cNvSpPr txBox="1">
            <a:spLocks noGrp="1"/>
          </p:cNvSpPr>
          <p:nvPr>
            <p:ph type="subTitle" idx="1"/>
          </p:nvPr>
        </p:nvSpPr>
        <p:spPr>
          <a:xfrm>
            <a:off x="550375" y="1614925"/>
            <a:ext cx="8043300" cy="26493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700"/>
              <a:buFont typeface="Montserrat Medium"/>
              <a:buNone/>
              <a:defRPr sz="17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47" name="Google Shape;47;p53"/>
          <p:cNvPicPr preferRelativeResize="0"/>
          <p:nvPr/>
        </p:nvPicPr>
        <p:blipFill rotWithShape="1">
          <a:blip r:embed="rId2">
            <a:alphaModFix/>
          </a:blip>
          <a:srcRect/>
          <a:stretch/>
        </p:blipFill>
        <p:spPr>
          <a:xfrm>
            <a:off x="7910675" y="4073939"/>
            <a:ext cx="1365875" cy="1365875"/>
          </a:xfrm>
          <a:prstGeom prst="rect">
            <a:avLst/>
          </a:prstGeom>
          <a:noFill/>
          <a:ln>
            <a:noFill/>
          </a:ln>
        </p:spPr>
      </p:pic>
      <p:pic>
        <p:nvPicPr>
          <p:cNvPr id="48" name="Google Shape;48;p53"/>
          <p:cNvPicPr preferRelativeResize="0"/>
          <p:nvPr/>
        </p:nvPicPr>
        <p:blipFill rotWithShape="1">
          <a:blip r:embed="rId3">
            <a:alphaModFix/>
          </a:blip>
          <a:srcRect/>
          <a:stretch/>
        </p:blipFill>
        <p:spPr>
          <a:xfrm>
            <a:off x="8155184" y="33947"/>
            <a:ext cx="876879" cy="399275"/>
          </a:xfrm>
          <a:prstGeom prst="rect">
            <a:avLst/>
          </a:prstGeom>
          <a:noFill/>
          <a:ln>
            <a:noFill/>
          </a:ln>
        </p:spPr>
      </p:pic>
      <p:pic>
        <p:nvPicPr>
          <p:cNvPr id="49" name="Google Shape;49;p53"/>
          <p:cNvPicPr preferRelativeResize="0"/>
          <p:nvPr/>
        </p:nvPicPr>
        <p:blipFill rotWithShape="1">
          <a:blip r:embed="rId4">
            <a:alphaModFix/>
          </a:blip>
          <a:srcRect/>
          <a:stretch/>
        </p:blipFill>
        <p:spPr>
          <a:xfrm>
            <a:off x="0" y="4264238"/>
            <a:ext cx="1163080" cy="792599"/>
          </a:xfrm>
          <a:prstGeom prst="rect">
            <a:avLst/>
          </a:prstGeom>
          <a:noFill/>
          <a:ln>
            <a:noFill/>
          </a:ln>
        </p:spPr>
      </p:pic>
    </p:spTree>
  </p:cSld>
  <p:clrMapOvr>
    <a:masterClrMapping/>
  </p:clrMapOvr>
  <p:extLst>
    <p:ext uri="{DCECCB84-F9BA-43D5-87BE-67443E8EF086}">
      <p15:sldGuideLst xmlns:p15="http://schemas.microsoft.com/office/powerpoint/2012/main">
        <p15:guide id="1" pos="5413">
          <p15:clr>
            <a:srgbClr val="FA7B17"/>
          </p15:clr>
        </p15:guide>
        <p15:guide id="2" pos="347">
          <p15:clr>
            <a:srgbClr val="FA7B17"/>
          </p15:clr>
        </p15:guide>
        <p15:guide id="3" orient="horz" pos="2778">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0"/>
        <p:cNvGrpSpPr/>
        <p:nvPr/>
      </p:nvGrpSpPr>
      <p:grpSpPr>
        <a:xfrm>
          <a:off x="0" y="0"/>
          <a:ext cx="0" cy="0"/>
          <a:chOff x="0" y="0"/>
          <a:chExt cx="0" cy="0"/>
        </a:xfrm>
      </p:grpSpPr>
      <p:sp>
        <p:nvSpPr>
          <p:cNvPr id="51" name="Google Shape;51;p54"/>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700"/>
              <a:buFont typeface="Montserrat Medium"/>
              <a:buNone/>
              <a:defRPr sz="27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2" name="Google Shape;52;p54"/>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marL="914400" lvl="1"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marL="1371600" lvl="2"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marL="1828800" lvl="3"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marL="2286000" lvl="4"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marL="2743200" lvl="5"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marL="3200400" lvl="6"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marL="3657600" lvl="7"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marL="4114800" lvl="8"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a:endParaRPr/>
          </a:p>
        </p:txBody>
      </p:sp>
      <p:pic>
        <p:nvPicPr>
          <p:cNvPr id="53" name="Google Shape;53;p54"/>
          <p:cNvPicPr preferRelativeResize="0"/>
          <p:nvPr/>
        </p:nvPicPr>
        <p:blipFill rotWithShape="1">
          <a:blip r:embed="rId2">
            <a:alphaModFix/>
          </a:blip>
          <a:srcRect/>
          <a:stretch/>
        </p:blipFill>
        <p:spPr>
          <a:xfrm>
            <a:off x="8078975" y="4699100"/>
            <a:ext cx="558475" cy="300725"/>
          </a:xfrm>
          <a:prstGeom prst="rect">
            <a:avLst/>
          </a:prstGeom>
          <a:noFill/>
          <a:ln>
            <a:noFill/>
          </a:ln>
        </p:spPr>
      </p:pic>
      <p:sp>
        <p:nvSpPr>
          <p:cNvPr id="54" name="Google Shape;54;p54"/>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5" name="Google Shape;55;p54"/>
          <p:cNvPicPr preferRelativeResize="0"/>
          <p:nvPr/>
        </p:nvPicPr>
        <p:blipFill rotWithShape="1">
          <a:blip r:embed="rId3">
            <a:alphaModFix/>
          </a:blip>
          <a:srcRect/>
          <a:stretch/>
        </p:blipFill>
        <p:spPr>
          <a:xfrm>
            <a:off x="8155184" y="33947"/>
            <a:ext cx="876879" cy="399275"/>
          </a:xfrm>
          <a:prstGeom prst="rect">
            <a:avLst/>
          </a:prstGeom>
          <a:noFill/>
          <a:ln>
            <a:noFill/>
          </a:ln>
        </p:spPr>
      </p:pic>
      <p:pic>
        <p:nvPicPr>
          <p:cNvPr id="56" name="Google Shape;56;p54"/>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72">
          <p15:clr>
            <a:srgbClr val="FA7B17"/>
          </p15:clr>
        </p15:guide>
        <p15:guide id="2" pos="5488">
          <p15:clr>
            <a:srgbClr val="FA7B17"/>
          </p15:clr>
        </p15:guide>
        <p15:guide id="3" orient="horz" pos="2960">
          <p15:clr>
            <a:srgbClr val="FA7B17"/>
          </p15:clr>
        </p15:guide>
        <p15:guide id="4" orient="horz" pos="3149">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portante o recordatorio" type="blank">
  <p:cSld name="BLANK">
    <p:spTree>
      <p:nvGrpSpPr>
        <p:cNvPr id="1" name="Shape 57"/>
        <p:cNvGrpSpPr/>
        <p:nvPr/>
      </p:nvGrpSpPr>
      <p:grpSpPr>
        <a:xfrm>
          <a:off x="0" y="0"/>
          <a:ext cx="0" cy="0"/>
          <a:chOff x="0" y="0"/>
          <a:chExt cx="0" cy="0"/>
        </a:xfrm>
      </p:grpSpPr>
      <p:sp>
        <p:nvSpPr>
          <p:cNvPr id="58" name="Google Shape;58;p55"/>
          <p:cNvSpPr/>
          <p:nvPr/>
        </p:nvSpPr>
        <p:spPr>
          <a:xfrm>
            <a:off x="-13650" y="-5775"/>
            <a:ext cx="9171300" cy="8559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9" name="Google Shape;59;p55"/>
          <p:cNvPicPr preferRelativeResize="0"/>
          <p:nvPr/>
        </p:nvPicPr>
        <p:blipFill rotWithShape="1">
          <a:blip r:embed="rId2">
            <a:alphaModFix/>
          </a:blip>
          <a:srcRect/>
          <a:stretch/>
        </p:blipFill>
        <p:spPr>
          <a:xfrm>
            <a:off x="7910675" y="-260761"/>
            <a:ext cx="1365875" cy="1365875"/>
          </a:xfrm>
          <a:prstGeom prst="rect">
            <a:avLst/>
          </a:prstGeom>
          <a:noFill/>
          <a:ln>
            <a:noFill/>
          </a:ln>
        </p:spPr>
      </p:pic>
      <p:pic>
        <p:nvPicPr>
          <p:cNvPr id="60" name="Google Shape;60;p55"/>
          <p:cNvPicPr preferRelativeResize="0"/>
          <p:nvPr/>
        </p:nvPicPr>
        <p:blipFill rotWithShape="1">
          <a:blip r:embed="rId3">
            <a:alphaModFix/>
          </a:blip>
          <a:srcRect/>
          <a:stretch/>
        </p:blipFill>
        <p:spPr>
          <a:xfrm>
            <a:off x="0" y="5738"/>
            <a:ext cx="1163080" cy="792599"/>
          </a:xfrm>
          <a:prstGeom prst="rect">
            <a:avLst/>
          </a:prstGeom>
          <a:noFill/>
          <a:ln>
            <a:noFill/>
          </a:ln>
        </p:spPr>
      </p:pic>
      <p:pic>
        <p:nvPicPr>
          <p:cNvPr id="61" name="Google Shape;61;p55"/>
          <p:cNvPicPr preferRelativeResize="0"/>
          <p:nvPr/>
        </p:nvPicPr>
        <p:blipFill rotWithShape="1">
          <a:blip r:embed="rId4">
            <a:alphaModFix/>
          </a:blip>
          <a:srcRect/>
          <a:stretch/>
        </p:blipFill>
        <p:spPr>
          <a:xfrm>
            <a:off x="4026135" y="164938"/>
            <a:ext cx="1091725" cy="497100"/>
          </a:xfrm>
          <a:prstGeom prst="rect">
            <a:avLst/>
          </a:prstGeom>
          <a:noFill/>
          <a:ln>
            <a:noFill/>
          </a:ln>
        </p:spPr>
      </p:pic>
      <p:sp>
        <p:nvSpPr>
          <p:cNvPr id="62" name="Google Shape;62;p55"/>
          <p:cNvSpPr txBox="1">
            <a:spLocks noGrp="1"/>
          </p:cNvSpPr>
          <p:nvPr>
            <p:ph type="title"/>
          </p:nvPr>
        </p:nvSpPr>
        <p:spPr>
          <a:xfrm>
            <a:off x="490250" y="1135950"/>
            <a:ext cx="8097300" cy="36237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rgbClr val="333333"/>
              </a:buClr>
              <a:buSzPts val="3700"/>
              <a:buFont typeface="Montserrat"/>
              <a:buNone/>
              <a:defRPr sz="3700" b="1">
                <a:solidFill>
                  <a:srgbClr val="333333"/>
                </a:solidFill>
                <a:latin typeface="Montserrat"/>
                <a:ea typeface="Montserrat"/>
                <a:cs typeface="Montserrat"/>
                <a:sym typeface="Montserrat"/>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3"/>
        <p:cNvGrpSpPr/>
        <p:nvPr/>
      </p:nvGrpSpPr>
      <p:grpSpPr>
        <a:xfrm>
          <a:off x="0" y="0"/>
          <a:ext cx="0" cy="0"/>
          <a:chOff x="0" y="0"/>
          <a:chExt cx="0" cy="0"/>
        </a:xfrm>
      </p:grpSpPr>
      <p:sp>
        <p:nvSpPr>
          <p:cNvPr id="64" name="Google Shape;64;p56"/>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56"/>
          <p:cNvSpPr txBox="1">
            <a:spLocks noGrp="1"/>
          </p:cNvSpPr>
          <p:nvPr>
            <p:ph type="title"/>
          </p:nvPr>
        </p:nvSpPr>
        <p:spPr>
          <a:xfrm>
            <a:off x="311700" y="5974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6" name="Google Shape;66;p56"/>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Font typeface="Montserrat"/>
              <a:buChar char="●"/>
              <a:defRPr sz="1400">
                <a:latin typeface="Montserrat"/>
                <a:ea typeface="Montserrat"/>
                <a:cs typeface="Montserrat"/>
                <a:sym typeface="Montserrat"/>
              </a:defRPr>
            </a:lvl1pPr>
            <a:lvl2pPr marL="914400" lvl="1"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2pPr>
            <a:lvl3pPr marL="1371600" lvl="2"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3pPr>
            <a:lvl4pPr marL="1828800" lvl="3"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4pPr>
            <a:lvl5pPr marL="2286000" lvl="4"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5pPr>
            <a:lvl6pPr marL="2743200" lvl="5"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6pPr>
            <a:lvl7pPr marL="3200400" lvl="6"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7pPr>
            <a:lvl8pPr marL="3657600" lvl="7"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8pPr>
            <a:lvl9pPr marL="4114800" lvl="8"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9pPr>
          </a:lstStyle>
          <a:p>
            <a:endParaRPr/>
          </a:p>
        </p:txBody>
      </p:sp>
      <p:sp>
        <p:nvSpPr>
          <p:cNvPr id="67" name="Google Shape;67;p56"/>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Font typeface="Montserrat"/>
              <a:buChar char="●"/>
              <a:defRPr sz="1400">
                <a:latin typeface="Montserrat"/>
                <a:ea typeface="Montserrat"/>
                <a:cs typeface="Montserrat"/>
                <a:sym typeface="Montserrat"/>
              </a:defRPr>
            </a:lvl1pPr>
            <a:lvl2pPr marL="914400" lvl="1"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2pPr>
            <a:lvl3pPr marL="1371600" lvl="2"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3pPr>
            <a:lvl4pPr marL="1828800" lvl="3"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4pPr>
            <a:lvl5pPr marL="2286000" lvl="4"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5pPr>
            <a:lvl6pPr marL="2743200" lvl="5"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6pPr>
            <a:lvl7pPr marL="3200400" lvl="6"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7pPr>
            <a:lvl8pPr marL="3657600" lvl="7"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8pPr>
            <a:lvl9pPr marL="4114800" lvl="8"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9pPr>
          </a:lstStyle>
          <a:p>
            <a:endParaRPr/>
          </a:p>
        </p:txBody>
      </p:sp>
      <p:pic>
        <p:nvPicPr>
          <p:cNvPr id="68" name="Google Shape;68;p56"/>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69" name="Google Shape;69;p56"/>
          <p:cNvPicPr preferRelativeResize="0"/>
          <p:nvPr/>
        </p:nvPicPr>
        <p:blipFill rotWithShape="1">
          <a:blip r:embed="rId3">
            <a:alphaModFix/>
          </a:blip>
          <a:srcRect/>
          <a:stretch/>
        </p:blipFill>
        <p:spPr>
          <a:xfrm>
            <a:off x="8078975" y="4699100"/>
            <a:ext cx="558475" cy="300725"/>
          </a:xfrm>
          <a:prstGeom prst="rect">
            <a:avLst/>
          </a:prstGeom>
          <a:noFill/>
          <a:ln>
            <a:noFill/>
          </a:ln>
        </p:spPr>
      </p:pic>
      <p:pic>
        <p:nvPicPr>
          <p:cNvPr id="70" name="Google Shape;70;p56"/>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ágenes o gráficos" type="titleOnly">
  <p:cSld name="TITLE_ONLY">
    <p:spTree>
      <p:nvGrpSpPr>
        <p:cNvPr id="1" name="Shape 71"/>
        <p:cNvGrpSpPr/>
        <p:nvPr/>
      </p:nvGrpSpPr>
      <p:grpSpPr>
        <a:xfrm>
          <a:off x="0" y="0"/>
          <a:ext cx="0" cy="0"/>
          <a:chOff x="0" y="0"/>
          <a:chExt cx="0" cy="0"/>
        </a:xfrm>
      </p:grpSpPr>
      <p:sp>
        <p:nvSpPr>
          <p:cNvPr id="72" name="Google Shape;72;p57"/>
          <p:cNvSpPr txBox="1">
            <a:spLocks noGrp="1"/>
          </p:cNvSpPr>
          <p:nvPr>
            <p:ph type="title"/>
          </p:nvPr>
        </p:nvSpPr>
        <p:spPr>
          <a:xfrm>
            <a:off x="311700" y="-12175"/>
            <a:ext cx="77490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pic>
        <p:nvPicPr>
          <p:cNvPr id="73" name="Google Shape;73;p57"/>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74" name="Google Shape;74;p57"/>
          <p:cNvPicPr preferRelativeResize="0"/>
          <p:nvPr/>
        </p:nvPicPr>
        <p:blipFill rotWithShape="1">
          <a:blip r:embed="rId3">
            <a:alphaModFix/>
          </a:blip>
          <a:srcRect/>
          <a:stretch/>
        </p:blipFill>
        <p:spPr>
          <a:xfrm>
            <a:off x="8078975" y="4699100"/>
            <a:ext cx="558475" cy="300725"/>
          </a:xfrm>
          <a:prstGeom prst="rect">
            <a:avLst/>
          </a:prstGeom>
          <a:noFill/>
          <a:ln>
            <a:noFill/>
          </a:ln>
        </p:spPr>
      </p:pic>
      <p:pic>
        <p:nvPicPr>
          <p:cNvPr id="75" name="Google Shape;75;p57"/>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6"/>
        <p:cNvGrpSpPr/>
        <p:nvPr/>
      </p:nvGrpSpPr>
      <p:grpSpPr>
        <a:xfrm>
          <a:off x="0" y="0"/>
          <a:ext cx="0" cy="0"/>
          <a:chOff x="0" y="0"/>
          <a:chExt cx="0" cy="0"/>
        </a:xfrm>
      </p:grpSpPr>
      <p:sp>
        <p:nvSpPr>
          <p:cNvPr id="77" name="Google Shape;77;p58"/>
          <p:cNvSpPr/>
          <p:nvPr/>
        </p:nvSpPr>
        <p:spPr>
          <a:xfrm>
            <a:off x="-27250" y="-18175"/>
            <a:ext cx="9171300" cy="51618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58"/>
          <p:cNvSpPr txBox="1">
            <a:spLocks noGrp="1"/>
          </p:cNvSpPr>
          <p:nvPr>
            <p:ph type="title"/>
          </p:nvPr>
        </p:nvSpPr>
        <p:spPr>
          <a:xfrm>
            <a:off x="490250" y="450150"/>
            <a:ext cx="8061000" cy="37629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rgbClr val="414141"/>
              </a:buClr>
              <a:buSzPts val="4000"/>
              <a:buFont typeface="Montserrat"/>
              <a:buNone/>
              <a:defRPr sz="4000" b="1">
                <a:solidFill>
                  <a:srgbClr val="414141"/>
                </a:solidFill>
                <a:latin typeface="Montserrat"/>
                <a:ea typeface="Montserrat"/>
                <a:cs typeface="Montserrat"/>
                <a:sym typeface="Montserrat"/>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79" name="Google Shape;79;p5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a:t>
            </a:fld>
            <a:endParaRPr/>
          </a:p>
        </p:txBody>
      </p:sp>
      <p:pic>
        <p:nvPicPr>
          <p:cNvPr id="80" name="Google Shape;80;p58"/>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81" name="Google Shape;81;p58"/>
          <p:cNvPicPr preferRelativeResize="0"/>
          <p:nvPr/>
        </p:nvPicPr>
        <p:blipFill rotWithShape="1">
          <a:blip r:embed="rId3">
            <a:alphaModFix/>
          </a:blip>
          <a:srcRect/>
          <a:stretch/>
        </p:blipFill>
        <p:spPr>
          <a:xfrm>
            <a:off x="7910675" y="4073939"/>
            <a:ext cx="1365875" cy="1365875"/>
          </a:xfrm>
          <a:prstGeom prst="rect">
            <a:avLst/>
          </a:prstGeom>
          <a:noFill/>
          <a:ln>
            <a:noFill/>
          </a:ln>
        </p:spPr>
      </p:pic>
      <p:pic>
        <p:nvPicPr>
          <p:cNvPr id="82" name="Google Shape;82;p58"/>
          <p:cNvPicPr preferRelativeResize="0"/>
          <p:nvPr/>
        </p:nvPicPr>
        <p:blipFill rotWithShape="1">
          <a:blip r:embed="rId4">
            <a:alphaModFix/>
          </a:blip>
          <a:srcRect/>
          <a:stretch/>
        </p:blipFill>
        <p:spPr>
          <a:xfrm>
            <a:off x="0" y="4264238"/>
            <a:ext cx="1163080" cy="792599"/>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4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4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4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hyperlink" Target="https://uniwebsidad.com/libros/algoritmos-python/capitulo-9/utilizando-diccionarios-en-python" TargetMode="External"/><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8.xml"/><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4.xml"/><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13.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hyperlink" Target="https://www.youtube.com/watch?v=Ufqh8aoR9hE&amp;list=PLU8oAlHdN5BlvPxziopYZRd55pdqFwkeS&amp;index=8" TargetMode="External"/><Relationship Id="rId3" Type="http://schemas.openxmlformats.org/officeDocument/2006/relationships/hyperlink" Target="https://www.w3schools.com/python/python_lists.asp" TargetMode="External"/><Relationship Id="rId7" Type="http://schemas.openxmlformats.org/officeDocument/2006/relationships/hyperlink" Target="https://www.youtube.com/watch?v=Q8hugySbLQQ&amp;list=PLU8oAlHdN5BlvPxziopYZRd55pdqFwkeS&amp;index=7" TargetMode="External"/><Relationship Id="rId2" Type="http://schemas.openxmlformats.org/officeDocument/2006/relationships/notesSlide" Target="../notesSlides/notesSlide46.xml"/><Relationship Id="rId1" Type="http://schemas.openxmlformats.org/officeDocument/2006/relationships/slideLayout" Target="../slideLayouts/slideLayout5.xml"/><Relationship Id="rId6" Type="http://schemas.openxmlformats.org/officeDocument/2006/relationships/hyperlink" Target="https://www.w3schools.com/python/python_sets.asp" TargetMode="External"/><Relationship Id="rId11" Type="http://schemas.openxmlformats.org/officeDocument/2006/relationships/hyperlink" Target="https://www.youtube.com/watch?v=UKD3CMINxik&amp;list=PLWtYZ2ejMVJnh0KVllw24XklzJ62WNFsj&amp;index=29" TargetMode="External"/><Relationship Id="rId5" Type="http://schemas.openxmlformats.org/officeDocument/2006/relationships/hyperlink" Target="https://www.w3schools.com/python/python_tuples.asp" TargetMode="External"/><Relationship Id="rId10" Type="http://schemas.openxmlformats.org/officeDocument/2006/relationships/hyperlink" Target="https://www.youtube.com/watch?v=rmRrvol4XcM&amp;list=PLWtYZ2ejMVJnh0KVllw24XklzJ62WNFsj&amp;index=28" TargetMode="External"/><Relationship Id="rId4" Type="http://schemas.openxmlformats.org/officeDocument/2006/relationships/hyperlink" Target="https://www.w3schools.com/python/python_dictionaries.asp" TargetMode="External"/><Relationship Id="rId9" Type="http://schemas.openxmlformats.org/officeDocument/2006/relationships/hyperlink" Target="https://www.youtube.com/watch?v=2OmgHl8lp0I&amp;list=PLU8oAlHdN5BlvPxziopYZRd55pdqFwkeS&amp;index=9" TargetMode="Externa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
          <p:cNvSpPr txBox="1"/>
          <p:nvPr/>
        </p:nvSpPr>
        <p:spPr>
          <a:xfrm>
            <a:off x="3335100" y="1617575"/>
            <a:ext cx="5497200" cy="1375200"/>
          </a:xfrm>
          <a:prstGeom prst="rect">
            <a:avLst/>
          </a:prstGeom>
          <a:noFill/>
          <a:ln>
            <a:noFill/>
          </a:ln>
        </p:spPr>
        <p:txBody>
          <a:bodyPr spcFirstLastPara="1" wrap="square" lIns="91425" tIns="91425" rIns="91425" bIns="91425" anchor="ctr" anchorCtr="0">
            <a:normAutofit/>
          </a:bodyPr>
          <a:lstStyle/>
          <a:p>
            <a:pPr marL="0" marR="0" lvl="0" indent="0" algn="ctr" rtl="0">
              <a:lnSpc>
                <a:spcPct val="100000"/>
              </a:lnSpc>
              <a:spcBef>
                <a:spcPts val="0"/>
              </a:spcBef>
              <a:spcAft>
                <a:spcPts val="0"/>
              </a:spcAft>
              <a:buClr>
                <a:srgbClr val="000000"/>
              </a:buClr>
              <a:buSzPts val="3700"/>
              <a:buFont typeface="Arial"/>
              <a:buNone/>
            </a:pPr>
            <a:r>
              <a:rPr lang="es" sz="3700" b="1" i="0" u="none" strike="noStrike" cap="none">
                <a:solidFill>
                  <a:srgbClr val="000000"/>
                </a:solidFill>
                <a:latin typeface="Montserrat"/>
                <a:ea typeface="Montserrat"/>
                <a:cs typeface="Montserrat"/>
                <a:sym typeface="Montserrat"/>
              </a:rPr>
              <a:t>FULL STACK PYTHON</a:t>
            </a:r>
            <a:endParaRPr sz="3700" b="1" i="0" u="none" strike="noStrike" cap="none">
              <a:solidFill>
                <a:srgbClr val="000000"/>
              </a:solidFill>
              <a:latin typeface="Montserrat"/>
              <a:ea typeface="Montserrat"/>
              <a:cs typeface="Montserrat"/>
              <a:sym typeface="Montserrat"/>
            </a:endParaRPr>
          </a:p>
          <a:p>
            <a:pPr marL="0" marR="0" lvl="0" indent="0" algn="ctr" rtl="0">
              <a:lnSpc>
                <a:spcPct val="100000"/>
              </a:lnSpc>
              <a:spcBef>
                <a:spcPts val="0"/>
              </a:spcBef>
              <a:spcAft>
                <a:spcPts val="0"/>
              </a:spcAft>
              <a:buClr>
                <a:srgbClr val="000000"/>
              </a:buClr>
              <a:buSzPts val="3700"/>
              <a:buFont typeface="Arial"/>
              <a:buNone/>
            </a:pPr>
            <a:r>
              <a:rPr lang="es" sz="3700" b="1" i="0" u="none" strike="noStrike" cap="none">
                <a:solidFill>
                  <a:srgbClr val="000000"/>
                </a:solidFill>
                <a:latin typeface="Montserrat"/>
                <a:ea typeface="Montserrat"/>
                <a:cs typeface="Montserrat"/>
                <a:sym typeface="Montserrat"/>
              </a:rPr>
              <a:t>Clase 27</a:t>
            </a:r>
            <a:endParaRPr sz="3700" b="1" i="0" u="none" strike="noStrike" cap="none">
              <a:solidFill>
                <a:srgbClr val="000000"/>
              </a:solidFill>
              <a:latin typeface="Montserrat"/>
              <a:ea typeface="Montserrat"/>
              <a:cs typeface="Montserrat"/>
              <a:sym typeface="Montserrat"/>
            </a:endParaRPr>
          </a:p>
        </p:txBody>
      </p:sp>
      <p:sp>
        <p:nvSpPr>
          <p:cNvPr id="144" name="Google Shape;144;p1"/>
          <p:cNvSpPr txBox="1"/>
          <p:nvPr/>
        </p:nvSpPr>
        <p:spPr>
          <a:xfrm>
            <a:off x="3335025" y="2986525"/>
            <a:ext cx="5534400" cy="792600"/>
          </a:xfrm>
          <a:prstGeom prst="rect">
            <a:avLst/>
          </a:prstGeom>
          <a:noFill/>
          <a:ln>
            <a:noFill/>
          </a:ln>
        </p:spPr>
        <p:txBody>
          <a:bodyPr spcFirstLastPara="1" wrap="square" lIns="91425" tIns="91425" rIns="91425" bIns="91425" anchor="t" anchorCtr="0">
            <a:normAutofit/>
          </a:bodyPr>
          <a:lstStyle/>
          <a:p>
            <a:pPr marL="0" marR="0" lvl="0" indent="0" algn="ctr" rtl="0">
              <a:lnSpc>
                <a:spcPct val="100000"/>
              </a:lnSpc>
              <a:spcBef>
                <a:spcPts val="0"/>
              </a:spcBef>
              <a:spcAft>
                <a:spcPts val="0"/>
              </a:spcAft>
              <a:buClr>
                <a:srgbClr val="000000"/>
              </a:buClr>
              <a:buSzPts val="2500"/>
              <a:buFont typeface="Arial"/>
              <a:buNone/>
            </a:pPr>
            <a:r>
              <a:rPr lang="es" sz="2500" b="0" i="0" u="none" strike="noStrike" cap="none">
                <a:solidFill>
                  <a:srgbClr val="595959"/>
                </a:solidFill>
                <a:latin typeface="Montserrat Medium"/>
                <a:ea typeface="Montserrat Medium"/>
                <a:cs typeface="Montserrat Medium"/>
                <a:sym typeface="Montserrat Medium"/>
              </a:rPr>
              <a:t>PYTHON 3</a:t>
            </a:r>
            <a:endParaRPr sz="2500" b="0" i="0" u="none" strike="noStrike" cap="none">
              <a:solidFill>
                <a:srgbClr val="595959"/>
              </a:solidFill>
              <a:latin typeface="Montserrat Medium"/>
              <a:ea typeface="Montserrat Medium"/>
              <a:cs typeface="Montserrat Medium"/>
              <a:sym typeface="Montserrat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0"/>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40740"/>
              <a:buFont typeface="Arial"/>
              <a:buNone/>
            </a:pPr>
            <a:r>
              <a:rPr lang="es"/>
              <a:t>Cadenas de caracteres | Comparación</a:t>
            </a:r>
            <a:endParaRPr/>
          </a:p>
        </p:txBody>
      </p:sp>
      <p:sp>
        <p:nvSpPr>
          <p:cNvPr id="221" name="Google Shape;221;p10"/>
          <p:cNvSpPr txBox="1"/>
          <p:nvPr/>
        </p:nvSpPr>
        <p:spPr>
          <a:xfrm>
            <a:off x="436425" y="1281700"/>
            <a:ext cx="8279700" cy="3275400"/>
          </a:xfrm>
          <a:prstGeom prst="rect">
            <a:avLst/>
          </a:prstGeom>
          <a:noFill/>
          <a:ln>
            <a:noFill/>
          </a:ln>
        </p:spPr>
        <p:txBody>
          <a:bodyPr spcFirstLastPara="1" wrap="square" lIns="0" tIns="91425" rIns="0" bIns="91425" anchor="t" anchorCtr="0">
            <a:normAutofit/>
          </a:bodyPr>
          <a:lstStyle/>
          <a:p>
            <a:pPr marL="0" marR="0" lvl="0" indent="0" algn="l" rtl="0">
              <a:lnSpc>
                <a:spcPct val="115000"/>
              </a:lnSpc>
              <a:spcBef>
                <a:spcPts val="1199"/>
              </a:spcBef>
              <a:spcAft>
                <a:spcPts val="0"/>
              </a:spcAft>
              <a:buClr>
                <a:schemeClr val="dk1"/>
              </a:buClr>
              <a:buSzPts val="1100"/>
              <a:buFont typeface="Arial"/>
              <a:buNone/>
            </a:pPr>
            <a:r>
              <a:rPr lang="es" sz="1682" b="0" i="0" u="none" strike="noStrike" cap="none">
                <a:solidFill>
                  <a:srgbClr val="595959"/>
                </a:solidFill>
                <a:latin typeface="Montserrat"/>
                <a:ea typeface="Montserrat"/>
                <a:cs typeface="Montserrat"/>
                <a:sym typeface="Montserrat"/>
              </a:rPr>
              <a:t>Dos cadenas se pueden comparar mediante los operadores relacionales.</a:t>
            </a:r>
            <a:endParaRPr sz="1682" b="0" i="0" u="none" strike="noStrike" cap="none">
              <a:solidFill>
                <a:srgbClr val="595959"/>
              </a:solidFill>
              <a:latin typeface="Montserrat"/>
              <a:ea typeface="Montserrat"/>
              <a:cs typeface="Montserrat"/>
              <a:sym typeface="Montserrat"/>
            </a:endParaRPr>
          </a:p>
          <a:p>
            <a:pPr marL="0" marR="0" lvl="0" indent="0" algn="l" rtl="0">
              <a:lnSpc>
                <a:spcPct val="115000"/>
              </a:lnSpc>
              <a:spcBef>
                <a:spcPts val="1199"/>
              </a:spcBef>
              <a:spcAft>
                <a:spcPts val="0"/>
              </a:spcAft>
              <a:buClr>
                <a:schemeClr val="dk1"/>
              </a:buClr>
              <a:buSzPts val="1100"/>
              <a:buFont typeface="Arial"/>
              <a:buNone/>
            </a:pPr>
            <a:endParaRPr sz="1682" b="0" i="0" u="none" strike="noStrike" cap="none">
              <a:solidFill>
                <a:srgbClr val="595959"/>
              </a:solidFill>
              <a:latin typeface="Montserrat"/>
              <a:ea typeface="Montserrat"/>
              <a:cs typeface="Montserrat"/>
              <a:sym typeface="Montserrat"/>
            </a:endParaRPr>
          </a:p>
          <a:p>
            <a:pPr marL="0" marR="0" lvl="0" indent="0" algn="l" rtl="0">
              <a:lnSpc>
                <a:spcPct val="115000"/>
              </a:lnSpc>
              <a:spcBef>
                <a:spcPts val="1199"/>
              </a:spcBef>
              <a:spcAft>
                <a:spcPts val="0"/>
              </a:spcAft>
              <a:buClr>
                <a:srgbClr val="000000"/>
              </a:buClr>
              <a:buSzPts val="1682"/>
              <a:buFont typeface="Arial"/>
              <a:buNone/>
            </a:pPr>
            <a:endParaRPr sz="1682" b="0" i="0" u="none" strike="noStrike" cap="none">
              <a:solidFill>
                <a:srgbClr val="595959"/>
              </a:solidFill>
              <a:latin typeface="Montserrat"/>
              <a:ea typeface="Montserrat"/>
              <a:cs typeface="Montserrat"/>
              <a:sym typeface="Montserrat"/>
            </a:endParaRPr>
          </a:p>
        </p:txBody>
      </p:sp>
      <p:sp>
        <p:nvSpPr>
          <p:cNvPr id="222" name="Google Shape;222;p10"/>
          <p:cNvSpPr/>
          <p:nvPr/>
        </p:nvSpPr>
        <p:spPr>
          <a:xfrm>
            <a:off x="2198663" y="1958025"/>
            <a:ext cx="2810100" cy="1070700"/>
          </a:xfrm>
          <a:prstGeom prst="rect">
            <a:avLst/>
          </a:prstGeom>
          <a:solidFill>
            <a:srgbClr val="23262E"/>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cadena1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96E072"/>
                </a:solidFill>
                <a:highlight>
                  <a:srgbClr val="23262E"/>
                </a:highlight>
                <a:latin typeface="Consolas"/>
                <a:ea typeface="Consolas"/>
                <a:cs typeface="Consolas"/>
                <a:sym typeface="Consolas"/>
              </a:rPr>
              <a:t>"Hola"</a:t>
            </a:r>
            <a:endParaRPr sz="1200" b="0" i="0" u="none" strike="noStrike" cap="none">
              <a:solidFill>
                <a:srgbClr val="96E072"/>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cadena2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96E072"/>
                </a:solidFill>
                <a:highlight>
                  <a:srgbClr val="23262E"/>
                </a:highlight>
                <a:latin typeface="Consolas"/>
                <a:ea typeface="Consolas"/>
                <a:cs typeface="Consolas"/>
                <a:sym typeface="Consolas"/>
              </a:rPr>
              <a:t>"Codo a Codo"</a:t>
            </a:r>
            <a:endParaRPr sz="1200" b="0" i="0" u="none" strike="noStrike" cap="none">
              <a:solidFill>
                <a:srgbClr val="96E072"/>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FE66D"/>
                </a:solidFill>
                <a:highlight>
                  <a:srgbClr val="23262E"/>
                </a:highlight>
                <a:latin typeface="Consolas"/>
                <a:ea typeface="Consolas"/>
                <a:cs typeface="Consolas"/>
                <a:sym typeface="Consolas"/>
              </a:rPr>
              <a:t>print</a:t>
            </a:r>
            <a:r>
              <a:rPr lang="es" sz="1200" b="0" i="0" u="none" strike="noStrike" cap="none">
                <a:solidFill>
                  <a:srgbClr val="D5CED9"/>
                </a:solidFill>
                <a:highlight>
                  <a:srgbClr val="23262E"/>
                </a:highlight>
                <a:latin typeface="Consolas"/>
                <a:ea typeface="Consolas"/>
                <a:cs typeface="Consolas"/>
                <a:sym typeface="Consolas"/>
              </a:rPr>
              <a:t>(cadena1 </a:t>
            </a:r>
            <a:r>
              <a:rPr lang="es" sz="1200" b="0" i="0" u="none" strike="noStrike" cap="none">
                <a:solidFill>
                  <a:srgbClr val="EE5D43"/>
                </a:solidFill>
                <a:highlight>
                  <a:srgbClr val="23262E"/>
                </a:highlight>
                <a:latin typeface="Consolas"/>
                <a:ea typeface="Consolas"/>
                <a:cs typeface="Consolas"/>
                <a:sym typeface="Consolas"/>
              </a:rPr>
              <a:t>&gt;</a:t>
            </a:r>
            <a:r>
              <a:rPr lang="es" sz="1200" b="0" i="0" u="none" strike="noStrike" cap="none">
                <a:solidFill>
                  <a:srgbClr val="D5CED9"/>
                </a:solidFill>
                <a:highlight>
                  <a:srgbClr val="23262E"/>
                </a:highlight>
                <a:latin typeface="Consolas"/>
                <a:ea typeface="Consolas"/>
                <a:cs typeface="Consolas"/>
                <a:sym typeface="Consolas"/>
              </a:rPr>
              <a:t> cadena2)</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FE66D"/>
                </a:solidFill>
                <a:highlight>
                  <a:srgbClr val="23262E"/>
                </a:highlight>
                <a:latin typeface="Consolas"/>
                <a:ea typeface="Consolas"/>
                <a:cs typeface="Consolas"/>
                <a:sym typeface="Consolas"/>
              </a:rPr>
              <a:t>print</a:t>
            </a:r>
            <a:r>
              <a:rPr lang="es" sz="1200" b="0" i="0" u="none" strike="noStrike" cap="none">
                <a:solidFill>
                  <a:srgbClr val="D5CED9"/>
                </a:solidFill>
                <a:highlight>
                  <a:srgbClr val="23262E"/>
                </a:highlight>
                <a:latin typeface="Consolas"/>
                <a:ea typeface="Consolas"/>
                <a:cs typeface="Consolas"/>
                <a:sym typeface="Consolas"/>
              </a:rPr>
              <a:t>(cadena1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cadena2)</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FE66D"/>
                </a:solidFill>
                <a:highlight>
                  <a:srgbClr val="23262E"/>
                </a:highlight>
                <a:latin typeface="Consolas"/>
                <a:ea typeface="Consolas"/>
                <a:cs typeface="Consolas"/>
                <a:sym typeface="Consolas"/>
              </a:rPr>
              <a:t>print</a:t>
            </a:r>
            <a:r>
              <a:rPr lang="es" sz="1200" b="0" i="0" u="none" strike="noStrike" cap="none">
                <a:solidFill>
                  <a:srgbClr val="D5CED9"/>
                </a:solidFill>
                <a:highlight>
                  <a:srgbClr val="23262E"/>
                </a:highlight>
                <a:latin typeface="Consolas"/>
                <a:ea typeface="Consolas"/>
                <a:cs typeface="Consolas"/>
                <a:sym typeface="Consolas"/>
              </a:rPr>
              <a:t>(cadena1 </a:t>
            </a:r>
            <a:r>
              <a:rPr lang="es" sz="1200" b="0" i="0" u="none" strike="noStrike" cap="none">
                <a:solidFill>
                  <a:srgbClr val="EE5D43"/>
                </a:solidFill>
                <a:highlight>
                  <a:srgbClr val="23262E"/>
                </a:highlight>
                <a:latin typeface="Consolas"/>
                <a:ea typeface="Consolas"/>
                <a:cs typeface="Consolas"/>
                <a:sym typeface="Consolas"/>
              </a:rPr>
              <a:t>&lt;</a:t>
            </a:r>
            <a:r>
              <a:rPr lang="es" sz="1200" b="0" i="0" u="none" strike="noStrike" cap="none">
                <a:solidFill>
                  <a:srgbClr val="D5CED9"/>
                </a:solidFill>
                <a:highlight>
                  <a:srgbClr val="23262E"/>
                </a:highlight>
                <a:latin typeface="Consolas"/>
                <a:ea typeface="Consolas"/>
                <a:cs typeface="Consolas"/>
                <a:sym typeface="Consolas"/>
              </a:rPr>
              <a:t> cadena2)</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rgbClr val="D5CED9"/>
              </a:buClr>
              <a:buSzPts val="1200"/>
              <a:buFont typeface="Consolas"/>
              <a:buNone/>
            </a:pPr>
            <a:endParaRPr sz="1200" b="0" i="0" u="none" strike="noStrike" cap="none">
              <a:solidFill>
                <a:srgbClr val="D5CED9"/>
              </a:solidFill>
              <a:latin typeface="Consolas"/>
              <a:ea typeface="Consolas"/>
              <a:cs typeface="Consolas"/>
              <a:sym typeface="Consolas"/>
            </a:endParaRPr>
          </a:p>
        </p:txBody>
      </p:sp>
      <p:sp>
        <p:nvSpPr>
          <p:cNvPr id="223" name="Google Shape;223;p10"/>
          <p:cNvSpPr/>
          <p:nvPr/>
        </p:nvSpPr>
        <p:spPr>
          <a:xfrm>
            <a:off x="2203033" y="1730475"/>
            <a:ext cx="2810100" cy="228900"/>
          </a:xfrm>
          <a:prstGeom prst="rect">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chemeClr val="dk2"/>
                </a:solidFill>
                <a:latin typeface="Montserrat"/>
                <a:ea typeface="Montserrat"/>
                <a:cs typeface="Montserrat"/>
                <a:sym typeface="Montserrat"/>
              </a:rPr>
              <a:t>Comparación de cadenas</a:t>
            </a:r>
            <a:endParaRPr sz="1400" b="0" i="0" u="none" strike="noStrike" cap="none">
              <a:solidFill>
                <a:schemeClr val="dk2"/>
              </a:solidFill>
              <a:latin typeface="Montserrat"/>
              <a:ea typeface="Montserrat"/>
              <a:cs typeface="Montserrat"/>
              <a:sym typeface="Montserrat"/>
            </a:endParaRPr>
          </a:p>
        </p:txBody>
      </p:sp>
      <p:sp>
        <p:nvSpPr>
          <p:cNvPr id="224" name="Google Shape;224;p10"/>
          <p:cNvSpPr/>
          <p:nvPr/>
        </p:nvSpPr>
        <p:spPr>
          <a:xfrm>
            <a:off x="5570138" y="1962125"/>
            <a:ext cx="1375200" cy="1068000"/>
          </a:xfrm>
          <a:prstGeom prst="rect">
            <a:avLst/>
          </a:prstGeom>
          <a:solidFill>
            <a:srgbClr val="23262E"/>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True</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False</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False</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4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rgbClr val="D5CED9"/>
              </a:buClr>
              <a:buSzPts val="1200"/>
              <a:buFont typeface="Consolas"/>
              <a:buNone/>
            </a:pPr>
            <a:endParaRPr sz="1200" b="0" i="0" u="none" strike="noStrike" cap="none">
              <a:solidFill>
                <a:srgbClr val="D5CED9"/>
              </a:solidFill>
              <a:latin typeface="Consolas"/>
              <a:ea typeface="Consolas"/>
              <a:cs typeface="Consolas"/>
              <a:sym typeface="Consolas"/>
            </a:endParaRPr>
          </a:p>
        </p:txBody>
      </p:sp>
      <p:sp>
        <p:nvSpPr>
          <p:cNvPr id="225" name="Google Shape;225;p10"/>
          <p:cNvSpPr/>
          <p:nvPr/>
        </p:nvSpPr>
        <p:spPr>
          <a:xfrm>
            <a:off x="5570131" y="1730475"/>
            <a:ext cx="1375200" cy="228900"/>
          </a:xfrm>
          <a:prstGeom prst="rect">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chemeClr val="dk2"/>
                </a:solidFill>
                <a:latin typeface="Montserrat"/>
                <a:ea typeface="Montserrat"/>
                <a:cs typeface="Montserrat"/>
                <a:sym typeface="Montserrat"/>
              </a:rPr>
              <a:t>Terminal</a:t>
            </a:r>
            <a:endParaRPr sz="1400" b="0" i="0" u="none" strike="noStrike" cap="none">
              <a:solidFill>
                <a:schemeClr val="dk2"/>
              </a:solidFill>
              <a:latin typeface="Montserrat"/>
              <a:ea typeface="Montserrat"/>
              <a:cs typeface="Montserrat"/>
              <a:sym typeface="Montserrat"/>
            </a:endParaRPr>
          </a:p>
        </p:txBody>
      </p:sp>
      <p:cxnSp>
        <p:nvCxnSpPr>
          <p:cNvPr id="226" name="Google Shape;226;p10"/>
          <p:cNvCxnSpPr/>
          <p:nvPr/>
        </p:nvCxnSpPr>
        <p:spPr>
          <a:xfrm>
            <a:off x="4474313" y="2835125"/>
            <a:ext cx="1138800" cy="0"/>
          </a:xfrm>
          <a:prstGeom prst="straightConnector1">
            <a:avLst/>
          </a:prstGeom>
          <a:noFill/>
          <a:ln w="28575" cap="flat" cmpd="sng">
            <a:solidFill>
              <a:srgbClr val="595959"/>
            </a:solidFill>
            <a:prstDash val="solid"/>
            <a:round/>
            <a:headEnd type="none" w="sm" len="sm"/>
            <a:tailEnd type="triangle" w="med" len="med"/>
          </a:ln>
        </p:spPr>
      </p:cxnSp>
      <p:cxnSp>
        <p:nvCxnSpPr>
          <p:cNvPr id="227" name="Google Shape;227;p10"/>
          <p:cNvCxnSpPr/>
          <p:nvPr/>
        </p:nvCxnSpPr>
        <p:spPr>
          <a:xfrm>
            <a:off x="4474313" y="2493375"/>
            <a:ext cx="1138800" cy="0"/>
          </a:xfrm>
          <a:prstGeom prst="straightConnector1">
            <a:avLst/>
          </a:prstGeom>
          <a:noFill/>
          <a:ln w="28575" cap="flat" cmpd="sng">
            <a:solidFill>
              <a:srgbClr val="595959"/>
            </a:solidFill>
            <a:prstDash val="solid"/>
            <a:round/>
            <a:headEnd type="none" w="sm" len="sm"/>
            <a:tailEnd type="triangle" w="med" len="med"/>
          </a:ln>
        </p:spPr>
      </p:cxnSp>
      <p:cxnSp>
        <p:nvCxnSpPr>
          <p:cNvPr id="228" name="Google Shape;228;p10"/>
          <p:cNvCxnSpPr/>
          <p:nvPr/>
        </p:nvCxnSpPr>
        <p:spPr>
          <a:xfrm>
            <a:off x="4613738" y="2664700"/>
            <a:ext cx="999600" cy="3000"/>
          </a:xfrm>
          <a:prstGeom prst="straightConnector1">
            <a:avLst/>
          </a:prstGeom>
          <a:noFill/>
          <a:ln w="28575" cap="flat" cmpd="sng">
            <a:solidFill>
              <a:srgbClr val="595959"/>
            </a:solidFill>
            <a:prstDash val="solid"/>
            <a:round/>
            <a:headEnd type="none" w="sm" len="sm"/>
            <a:tailEnd type="triangle" w="med" len="med"/>
          </a:ln>
        </p:spPr>
      </p:cxnSp>
      <p:sp>
        <p:nvSpPr>
          <p:cNvPr id="229" name="Google Shape;229;p10"/>
          <p:cNvSpPr txBox="1"/>
          <p:nvPr/>
        </p:nvSpPr>
        <p:spPr>
          <a:xfrm>
            <a:off x="423450" y="3084150"/>
            <a:ext cx="8279700" cy="672900"/>
          </a:xfrm>
          <a:prstGeom prst="rect">
            <a:avLst/>
          </a:prstGeom>
          <a:noFill/>
          <a:ln>
            <a:noFill/>
          </a:ln>
        </p:spPr>
        <p:txBody>
          <a:bodyPr spcFirstLastPara="1" wrap="square" lIns="0" tIns="91425" rIns="0" bIns="91425" anchor="t" anchorCtr="0">
            <a:noAutofit/>
          </a:bodyPr>
          <a:lstStyle/>
          <a:p>
            <a:pPr marL="0" marR="0" lvl="0" indent="0" algn="l" rtl="0">
              <a:lnSpc>
                <a:spcPct val="100000"/>
              </a:lnSpc>
              <a:spcBef>
                <a:spcPts val="0"/>
              </a:spcBef>
              <a:spcAft>
                <a:spcPts val="0"/>
              </a:spcAft>
              <a:buClr>
                <a:srgbClr val="000000"/>
              </a:buClr>
              <a:buSzPts val="1650"/>
              <a:buFont typeface="Arial"/>
              <a:buNone/>
            </a:pPr>
            <a:r>
              <a:rPr lang="es" sz="1650" b="0" i="0" u="none" strike="noStrike" cap="none">
                <a:solidFill>
                  <a:schemeClr val="dk2"/>
                </a:solidFill>
                <a:latin typeface="Montserrat"/>
                <a:ea typeface="Montserrat"/>
                <a:cs typeface="Montserrat"/>
                <a:sym typeface="Montserrat"/>
              </a:rPr>
              <a:t>La comparación es </a:t>
            </a:r>
            <a:r>
              <a:rPr lang="es" sz="1650" b="0" i="1" u="none" strike="noStrike" cap="none">
                <a:solidFill>
                  <a:schemeClr val="dk2"/>
                </a:solidFill>
                <a:latin typeface="Montserrat"/>
                <a:ea typeface="Montserrat"/>
                <a:cs typeface="Montserrat"/>
                <a:sym typeface="Montserrat"/>
              </a:rPr>
              <a:t>case sensitive</a:t>
            </a:r>
            <a:r>
              <a:rPr lang="es" sz="1650" b="0" i="0" u="none" strike="noStrike" cap="none">
                <a:solidFill>
                  <a:schemeClr val="dk2"/>
                </a:solidFill>
                <a:latin typeface="Montserrat"/>
                <a:ea typeface="Montserrat"/>
                <a:cs typeface="Montserrat"/>
                <a:sym typeface="Montserrat"/>
              </a:rPr>
              <a:t>, es decir, se distingue entre mayúsculas y minúsculas.</a:t>
            </a:r>
            <a:endParaRPr sz="1650" b="0" i="0" u="none" strike="noStrike" cap="none">
              <a:solidFill>
                <a:schemeClr val="dk2"/>
              </a:solidFill>
              <a:latin typeface="Arial"/>
              <a:ea typeface="Arial"/>
              <a:cs typeface="Arial"/>
              <a:sym typeface="Arial"/>
            </a:endParaRPr>
          </a:p>
          <a:p>
            <a:pPr marL="0" marR="0" lvl="0" indent="0" algn="l" rtl="0">
              <a:lnSpc>
                <a:spcPct val="115000"/>
              </a:lnSpc>
              <a:spcBef>
                <a:spcPts val="1199"/>
              </a:spcBef>
              <a:spcAft>
                <a:spcPts val="0"/>
              </a:spcAft>
              <a:buClr>
                <a:srgbClr val="000000"/>
              </a:buClr>
              <a:buSzPts val="1650"/>
              <a:buFont typeface="Arial"/>
              <a:buNone/>
            </a:pPr>
            <a:endParaRPr sz="1650" b="0" i="0" u="none" strike="noStrike" cap="none">
              <a:solidFill>
                <a:srgbClr val="595959"/>
              </a:solidFill>
              <a:latin typeface="Montserrat"/>
              <a:ea typeface="Montserrat"/>
              <a:cs typeface="Montserrat"/>
              <a:sym typeface="Montserrat"/>
            </a:endParaRPr>
          </a:p>
          <a:p>
            <a:pPr marL="0" marR="0" lvl="0" indent="0" algn="l" rtl="0">
              <a:lnSpc>
                <a:spcPct val="115000"/>
              </a:lnSpc>
              <a:spcBef>
                <a:spcPts val="1199"/>
              </a:spcBef>
              <a:spcAft>
                <a:spcPts val="0"/>
              </a:spcAft>
              <a:buClr>
                <a:srgbClr val="000000"/>
              </a:buClr>
              <a:buSzPts val="1650"/>
              <a:buFont typeface="Arial"/>
              <a:buNone/>
            </a:pPr>
            <a:endParaRPr sz="1650" b="0" i="0" u="none" strike="noStrike" cap="none">
              <a:solidFill>
                <a:srgbClr val="595959"/>
              </a:solidFill>
              <a:latin typeface="Montserrat"/>
              <a:ea typeface="Montserrat"/>
              <a:cs typeface="Montserrat"/>
              <a:sym typeface="Montserrat"/>
            </a:endParaRPr>
          </a:p>
          <a:p>
            <a:pPr marL="0" marR="0" lvl="0" indent="0" algn="l" rtl="0">
              <a:lnSpc>
                <a:spcPct val="115000"/>
              </a:lnSpc>
              <a:spcBef>
                <a:spcPts val="1199"/>
              </a:spcBef>
              <a:spcAft>
                <a:spcPts val="0"/>
              </a:spcAft>
              <a:buClr>
                <a:srgbClr val="000000"/>
              </a:buClr>
              <a:buSzPts val="1650"/>
              <a:buFont typeface="Arial"/>
              <a:buNone/>
            </a:pPr>
            <a:endParaRPr sz="1650" b="0" i="0" u="none" strike="noStrike" cap="none">
              <a:solidFill>
                <a:srgbClr val="595959"/>
              </a:solidFill>
              <a:latin typeface="Montserrat"/>
              <a:ea typeface="Montserrat"/>
              <a:cs typeface="Montserrat"/>
              <a:sym typeface="Montserrat"/>
            </a:endParaRPr>
          </a:p>
        </p:txBody>
      </p:sp>
      <p:sp>
        <p:nvSpPr>
          <p:cNvPr id="230" name="Google Shape;230;p10"/>
          <p:cNvSpPr/>
          <p:nvPr/>
        </p:nvSpPr>
        <p:spPr>
          <a:xfrm>
            <a:off x="2203025" y="3843950"/>
            <a:ext cx="2810100" cy="732000"/>
          </a:xfrm>
          <a:prstGeom prst="rect">
            <a:avLst/>
          </a:prstGeom>
          <a:solidFill>
            <a:srgbClr val="23262E"/>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cadena1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96E072"/>
                </a:solidFill>
                <a:highlight>
                  <a:srgbClr val="23262E"/>
                </a:highlight>
                <a:latin typeface="Consolas"/>
                <a:ea typeface="Consolas"/>
                <a:cs typeface="Consolas"/>
                <a:sym typeface="Consolas"/>
              </a:rPr>
              <a:t>"Hola"</a:t>
            </a:r>
            <a:endParaRPr sz="1200" b="0" i="0" u="none" strike="noStrike" cap="none">
              <a:solidFill>
                <a:srgbClr val="96E072"/>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cadena2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96E072"/>
                </a:solidFill>
                <a:highlight>
                  <a:srgbClr val="23262E"/>
                </a:highlight>
                <a:latin typeface="Consolas"/>
                <a:ea typeface="Consolas"/>
                <a:cs typeface="Consolas"/>
                <a:sym typeface="Consolas"/>
              </a:rPr>
              <a:t>"hola"</a:t>
            </a:r>
            <a:endParaRPr sz="1200" b="0" i="0" u="none" strike="noStrike" cap="none">
              <a:solidFill>
                <a:srgbClr val="96E072"/>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FE66D"/>
                </a:solidFill>
                <a:highlight>
                  <a:srgbClr val="23262E"/>
                </a:highlight>
                <a:latin typeface="Consolas"/>
                <a:ea typeface="Consolas"/>
                <a:cs typeface="Consolas"/>
                <a:sym typeface="Consolas"/>
              </a:rPr>
              <a:t>print</a:t>
            </a:r>
            <a:r>
              <a:rPr lang="es" sz="1200" b="0" i="0" u="none" strike="noStrike" cap="none">
                <a:solidFill>
                  <a:srgbClr val="D5CED9"/>
                </a:solidFill>
                <a:highlight>
                  <a:srgbClr val="23262E"/>
                </a:highlight>
                <a:latin typeface="Consolas"/>
                <a:ea typeface="Consolas"/>
                <a:cs typeface="Consolas"/>
                <a:sym typeface="Consolas"/>
              </a:rPr>
              <a:t>(cadena1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cadena2)</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rgbClr val="D5CED9"/>
              </a:buClr>
              <a:buSzPts val="1200"/>
              <a:buFont typeface="Consolas"/>
              <a:buNone/>
            </a:pPr>
            <a:endParaRPr sz="1200" b="0" i="0" u="none" strike="noStrike" cap="none">
              <a:solidFill>
                <a:srgbClr val="D5CED9"/>
              </a:solidFill>
              <a:latin typeface="Consolas"/>
              <a:ea typeface="Consolas"/>
              <a:cs typeface="Consolas"/>
              <a:sym typeface="Consolas"/>
            </a:endParaRPr>
          </a:p>
        </p:txBody>
      </p:sp>
      <p:sp>
        <p:nvSpPr>
          <p:cNvPr id="231" name="Google Shape;231;p10"/>
          <p:cNvSpPr/>
          <p:nvPr/>
        </p:nvSpPr>
        <p:spPr>
          <a:xfrm>
            <a:off x="2200850" y="3615050"/>
            <a:ext cx="2810100" cy="228900"/>
          </a:xfrm>
          <a:prstGeom prst="rect">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chemeClr val="dk2"/>
                </a:solidFill>
                <a:latin typeface="Montserrat"/>
                <a:ea typeface="Montserrat"/>
                <a:cs typeface="Montserrat"/>
                <a:sym typeface="Montserrat"/>
              </a:rPr>
              <a:t>Comparación de cadenas</a:t>
            </a:r>
            <a:endParaRPr sz="1400" b="0" i="0" u="none" strike="noStrike" cap="none">
              <a:solidFill>
                <a:schemeClr val="dk2"/>
              </a:solidFill>
              <a:latin typeface="Montserrat"/>
              <a:ea typeface="Montserrat"/>
              <a:cs typeface="Montserrat"/>
              <a:sym typeface="Montserrat"/>
            </a:endParaRPr>
          </a:p>
        </p:txBody>
      </p:sp>
      <p:sp>
        <p:nvSpPr>
          <p:cNvPr id="232" name="Google Shape;232;p10"/>
          <p:cNvSpPr/>
          <p:nvPr/>
        </p:nvSpPr>
        <p:spPr>
          <a:xfrm>
            <a:off x="5567963" y="3846700"/>
            <a:ext cx="1375200" cy="710400"/>
          </a:xfrm>
          <a:prstGeom prst="rect">
            <a:avLst/>
          </a:prstGeom>
          <a:solidFill>
            <a:srgbClr val="23262E"/>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False</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4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rgbClr val="D5CED9"/>
              </a:buClr>
              <a:buSzPts val="1200"/>
              <a:buFont typeface="Consolas"/>
              <a:buNone/>
            </a:pPr>
            <a:endParaRPr sz="1200" b="0" i="0" u="none" strike="noStrike" cap="none">
              <a:solidFill>
                <a:srgbClr val="D5CED9"/>
              </a:solidFill>
              <a:latin typeface="Consolas"/>
              <a:ea typeface="Consolas"/>
              <a:cs typeface="Consolas"/>
              <a:sym typeface="Consolas"/>
            </a:endParaRPr>
          </a:p>
        </p:txBody>
      </p:sp>
      <p:sp>
        <p:nvSpPr>
          <p:cNvPr id="233" name="Google Shape;233;p10"/>
          <p:cNvSpPr/>
          <p:nvPr/>
        </p:nvSpPr>
        <p:spPr>
          <a:xfrm>
            <a:off x="5567944" y="3615050"/>
            <a:ext cx="1375200" cy="228900"/>
          </a:xfrm>
          <a:prstGeom prst="rect">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chemeClr val="dk2"/>
                </a:solidFill>
                <a:latin typeface="Montserrat"/>
                <a:ea typeface="Montserrat"/>
                <a:cs typeface="Montserrat"/>
                <a:sym typeface="Montserrat"/>
              </a:rPr>
              <a:t>Terminal</a:t>
            </a:r>
            <a:endParaRPr sz="1400" b="0" i="0" u="none" strike="noStrike" cap="none">
              <a:solidFill>
                <a:schemeClr val="dk2"/>
              </a:solidFill>
              <a:latin typeface="Montserrat"/>
              <a:ea typeface="Montserrat"/>
              <a:cs typeface="Montserrat"/>
              <a:sym typeface="Montserrat"/>
            </a:endParaRPr>
          </a:p>
        </p:txBody>
      </p:sp>
      <p:cxnSp>
        <p:nvCxnSpPr>
          <p:cNvPr id="234" name="Google Shape;234;p10"/>
          <p:cNvCxnSpPr/>
          <p:nvPr/>
        </p:nvCxnSpPr>
        <p:spPr>
          <a:xfrm>
            <a:off x="4472125" y="4377950"/>
            <a:ext cx="1138800" cy="0"/>
          </a:xfrm>
          <a:prstGeom prst="straightConnector1">
            <a:avLst/>
          </a:prstGeom>
          <a:noFill/>
          <a:ln w="28575" cap="flat" cmpd="sng">
            <a:solidFill>
              <a:srgbClr val="595959"/>
            </a:solidFill>
            <a:prstDash val="solid"/>
            <a:round/>
            <a:headEnd type="none" w="sm" len="sm"/>
            <a:tailEnd type="triangl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1"/>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40740"/>
              <a:buFont typeface="Arial"/>
              <a:buNone/>
            </a:pPr>
            <a:r>
              <a:rPr lang="es"/>
              <a:t>Cadenas de caracteres</a:t>
            </a:r>
            <a:endParaRPr/>
          </a:p>
        </p:txBody>
      </p:sp>
      <p:sp>
        <p:nvSpPr>
          <p:cNvPr id="240" name="Google Shape;240;p11"/>
          <p:cNvSpPr txBox="1"/>
          <p:nvPr/>
        </p:nvSpPr>
        <p:spPr>
          <a:xfrm>
            <a:off x="436425" y="1281700"/>
            <a:ext cx="8279700" cy="3275400"/>
          </a:xfrm>
          <a:prstGeom prst="rect">
            <a:avLst/>
          </a:prstGeom>
          <a:noFill/>
          <a:ln>
            <a:noFill/>
          </a:ln>
        </p:spPr>
        <p:txBody>
          <a:bodyPr spcFirstLastPara="1" wrap="square" lIns="0" tIns="91425" rIns="0" bIns="91425" anchor="t" anchorCtr="0">
            <a:normAutofit/>
          </a:bodyPr>
          <a:lstStyle/>
          <a:p>
            <a:pPr marL="0" marR="0" lvl="0" indent="0" algn="l" rtl="0">
              <a:lnSpc>
                <a:spcPct val="115000"/>
              </a:lnSpc>
              <a:spcBef>
                <a:spcPts val="1199"/>
              </a:spcBef>
              <a:spcAft>
                <a:spcPts val="0"/>
              </a:spcAft>
              <a:buClr>
                <a:schemeClr val="dk1"/>
              </a:buClr>
              <a:buSzPts val="1100"/>
              <a:buFont typeface="Arial"/>
              <a:buNone/>
            </a:pPr>
            <a:r>
              <a:rPr lang="es" sz="1682" b="0" i="0" u="none" strike="noStrike" cap="none">
                <a:solidFill>
                  <a:srgbClr val="595959"/>
                </a:solidFill>
                <a:latin typeface="Montserrat"/>
                <a:ea typeface="Montserrat"/>
                <a:cs typeface="Montserrat"/>
                <a:sym typeface="Montserrat"/>
              </a:rPr>
              <a:t>En Python disponemos de la función </a:t>
            </a:r>
            <a:r>
              <a:rPr lang="es" sz="1682" b="1" i="0" u="none" strike="noStrike" cap="none">
                <a:solidFill>
                  <a:srgbClr val="595959"/>
                </a:solidFill>
                <a:latin typeface="Montserrat"/>
                <a:ea typeface="Montserrat"/>
                <a:cs typeface="Montserrat"/>
                <a:sym typeface="Montserrat"/>
              </a:rPr>
              <a:t>len()</a:t>
            </a:r>
            <a:r>
              <a:rPr lang="es" sz="1682" b="0" i="0" u="none" strike="noStrike" cap="none">
                <a:solidFill>
                  <a:srgbClr val="595959"/>
                </a:solidFill>
                <a:latin typeface="Montserrat"/>
                <a:ea typeface="Montserrat"/>
                <a:cs typeface="Montserrat"/>
                <a:sym typeface="Montserrat"/>
              </a:rPr>
              <a:t>, que retorna la cantidad de caracteres que contiene un string:</a:t>
            </a:r>
            <a:endParaRPr sz="1682" b="0" i="0" u="none" strike="noStrike" cap="none">
              <a:solidFill>
                <a:srgbClr val="595959"/>
              </a:solidFill>
              <a:latin typeface="Montserrat"/>
              <a:ea typeface="Montserrat"/>
              <a:cs typeface="Montserrat"/>
              <a:sym typeface="Montserrat"/>
            </a:endParaRPr>
          </a:p>
          <a:p>
            <a:pPr marL="0" marR="0" lvl="0" indent="0" algn="l" rtl="0">
              <a:lnSpc>
                <a:spcPct val="115000"/>
              </a:lnSpc>
              <a:spcBef>
                <a:spcPts val="1199"/>
              </a:spcBef>
              <a:spcAft>
                <a:spcPts val="0"/>
              </a:spcAft>
              <a:buClr>
                <a:schemeClr val="dk1"/>
              </a:buClr>
              <a:buSzPts val="1100"/>
              <a:buFont typeface="Arial"/>
              <a:buNone/>
            </a:pPr>
            <a:endParaRPr sz="1682" b="0" i="0" u="none" strike="noStrike" cap="none">
              <a:solidFill>
                <a:srgbClr val="595959"/>
              </a:solidFill>
              <a:latin typeface="Montserrat"/>
              <a:ea typeface="Montserrat"/>
              <a:cs typeface="Montserrat"/>
              <a:sym typeface="Montserrat"/>
            </a:endParaRPr>
          </a:p>
          <a:p>
            <a:pPr marL="0" marR="0" lvl="0" indent="0" algn="l" rtl="0">
              <a:lnSpc>
                <a:spcPct val="115000"/>
              </a:lnSpc>
              <a:spcBef>
                <a:spcPts val="1199"/>
              </a:spcBef>
              <a:spcAft>
                <a:spcPts val="0"/>
              </a:spcAft>
              <a:buClr>
                <a:srgbClr val="000000"/>
              </a:buClr>
              <a:buSzPts val="1682"/>
              <a:buFont typeface="Arial"/>
              <a:buNone/>
            </a:pPr>
            <a:endParaRPr sz="1682" b="0" i="0" u="none" strike="noStrike" cap="none">
              <a:solidFill>
                <a:srgbClr val="595959"/>
              </a:solidFill>
              <a:latin typeface="Montserrat"/>
              <a:ea typeface="Montserrat"/>
              <a:cs typeface="Montserrat"/>
              <a:sym typeface="Montserrat"/>
            </a:endParaRPr>
          </a:p>
        </p:txBody>
      </p:sp>
      <p:sp>
        <p:nvSpPr>
          <p:cNvPr id="241" name="Google Shape;241;p11"/>
          <p:cNvSpPr/>
          <p:nvPr/>
        </p:nvSpPr>
        <p:spPr>
          <a:xfrm>
            <a:off x="1161524" y="2336025"/>
            <a:ext cx="6829500" cy="455400"/>
          </a:xfrm>
          <a:prstGeom prst="rect">
            <a:avLst/>
          </a:prstGeom>
          <a:solidFill>
            <a:srgbClr val="23262E"/>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D5CED9"/>
              </a:buClr>
              <a:buSzPts val="1400"/>
              <a:buFont typeface="Consolas"/>
              <a:buNone/>
            </a:pPr>
            <a:r>
              <a:rPr lang="es" sz="1200" b="0" i="0" u="none" strike="noStrike" cap="none">
                <a:solidFill>
                  <a:srgbClr val="D5CED9"/>
                </a:solidFill>
                <a:latin typeface="Consolas"/>
                <a:ea typeface="Consolas"/>
                <a:cs typeface="Consolas"/>
                <a:sym typeface="Consolas"/>
              </a:rPr>
              <a:t>nombre</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96E072"/>
                </a:solidFill>
                <a:latin typeface="Consolas"/>
                <a:ea typeface="Consolas"/>
                <a:cs typeface="Consolas"/>
                <a:sym typeface="Consolas"/>
              </a:rPr>
              <a:t>'Codo a Codo'</a:t>
            </a:r>
            <a:endParaRPr sz="1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rgbClr val="FFE66D"/>
              </a:buClr>
              <a:buSzPts val="1400"/>
              <a:buFont typeface="Consolas"/>
              <a:buNone/>
            </a:pPr>
            <a:r>
              <a:rPr lang="es" sz="1200" b="0" i="0" u="none" strike="noStrike" cap="none">
                <a:solidFill>
                  <a:srgbClr val="FFE66D"/>
                </a:solidFill>
                <a:latin typeface="Consolas"/>
                <a:ea typeface="Consolas"/>
                <a:cs typeface="Consolas"/>
                <a:sym typeface="Consolas"/>
              </a:rPr>
              <a:t>print</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len</a:t>
            </a:r>
            <a:r>
              <a:rPr lang="es" sz="1200" b="0" i="0" u="none" strike="noStrike" cap="none">
                <a:solidFill>
                  <a:srgbClr val="D5CED9"/>
                </a:solidFill>
                <a:latin typeface="Consolas"/>
                <a:ea typeface="Consolas"/>
                <a:cs typeface="Consolas"/>
                <a:sym typeface="Consolas"/>
              </a:rPr>
              <a:t>(nombre)) </a:t>
            </a:r>
            <a:r>
              <a:rPr lang="es" sz="1200" b="0" i="0" u="none" strike="noStrike" cap="none">
                <a:solidFill>
                  <a:srgbClr val="5F6167"/>
                </a:solidFill>
                <a:latin typeface="Consolas"/>
                <a:ea typeface="Consolas"/>
                <a:cs typeface="Consolas"/>
                <a:sym typeface="Consolas"/>
              </a:rPr>
              <a:t>#se imprime 11</a:t>
            </a:r>
            <a:endParaRPr sz="1200" b="0" i="0" u="none" strike="noStrike" cap="none">
              <a:solidFill>
                <a:srgbClr val="D5CED9"/>
              </a:solidFill>
              <a:latin typeface="Consolas"/>
              <a:ea typeface="Consolas"/>
              <a:cs typeface="Consolas"/>
              <a:sym typeface="Consolas"/>
            </a:endParaRPr>
          </a:p>
        </p:txBody>
      </p:sp>
      <p:sp>
        <p:nvSpPr>
          <p:cNvPr id="242" name="Google Shape;242;p11"/>
          <p:cNvSpPr/>
          <p:nvPr/>
        </p:nvSpPr>
        <p:spPr>
          <a:xfrm>
            <a:off x="1161525" y="2107125"/>
            <a:ext cx="6829500" cy="228900"/>
          </a:xfrm>
          <a:prstGeom prst="rect">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chemeClr val="dk2"/>
                </a:solidFill>
                <a:latin typeface="Montserrat"/>
                <a:ea typeface="Montserrat"/>
                <a:cs typeface="Montserrat"/>
                <a:sym typeface="Montserrat"/>
              </a:rPr>
              <a:t>Función len()</a:t>
            </a:r>
            <a:endParaRPr sz="1400" b="0" i="0" u="none" strike="noStrike" cap="none">
              <a:solidFill>
                <a:schemeClr val="dk2"/>
              </a:solidFill>
              <a:latin typeface="Montserrat"/>
              <a:ea typeface="Montserrat"/>
              <a:cs typeface="Montserrat"/>
              <a:sym typeface="Montserrat"/>
            </a:endParaRPr>
          </a:p>
        </p:txBody>
      </p:sp>
      <p:sp>
        <p:nvSpPr>
          <p:cNvPr id="243" name="Google Shape;243;p11"/>
          <p:cNvSpPr txBox="1"/>
          <p:nvPr/>
        </p:nvSpPr>
        <p:spPr>
          <a:xfrm>
            <a:off x="436425" y="2840325"/>
            <a:ext cx="8279700" cy="866700"/>
          </a:xfrm>
          <a:prstGeom prst="rect">
            <a:avLst/>
          </a:prstGeom>
          <a:noFill/>
          <a:ln>
            <a:noFill/>
          </a:ln>
        </p:spPr>
        <p:txBody>
          <a:bodyPr spcFirstLastPara="1" wrap="square" lIns="0" tIns="91425" rIns="0" bIns="91425" anchor="t" anchorCtr="0">
            <a:noAutofit/>
          </a:bodyPr>
          <a:lstStyle/>
          <a:p>
            <a:pPr marL="0" marR="0" lvl="0" indent="0" algn="l" rtl="0">
              <a:lnSpc>
                <a:spcPct val="100000"/>
              </a:lnSpc>
              <a:spcBef>
                <a:spcPts val="0"/>
              </a:spcBef>
              <a:spcAft>
                <a:spcPts val="0"/>
              </a:spcAft>
              <a:buClr>
                <a:srgbClr val="000000"/>
              </a:buClr>
              <a:buSzPts val="1650"/>
              <a:buFont typeface="Arial"/>
              <a:buNone/>
            </a:pPr>
            <a:r>
              <a:rPr lang="es" sz="1650" b="0" i="0" u="none" strike="noStrike" cap="none">
                <a:solidFill>
                  <a:schemeClr val="dk2"/>
                </a:solidFill>
                <a:latin typeface="Montserrat"/>
                <a:ea typeface="Montserrat"/>
                <a:cs typeface="Montserrat"/>
                <a:sym typeface="Montserrat"/>
              </a:rPr>
              <a:t>Se accede a los elementos de la cadena utilizando subíndices:</a:t>
            </a:r>
            <a:endParaRPr sz="1650" b="0" i="0" u="none" strike="noStrike" cap="none">
              <a:solidFill>
                <a:schemeClr val="dk2"/>
              </a:solidFill>
              <a:latin typeface="Arial"/>
              <a:ea typeface="Arial"/>
              <a:cs typeface="Arial"/>
              <a:sym typeface="Arial"/>
            </a:endParaRPr>
          </a:p>
          <a:p>
            <a:pPr marL="0" marR="0" lvl="0" indent="0" algn="l" rtl="0">
              <a:lnSpc>
                <a:spcPct val="115000"/>
              </a:lnSpc>
              <a:spcBef>
                <a:spcPts val="1199"/>
              </a:spcBef>
              <a:spcAft>
                <a:spcPts val="0"/>
              </a:spcAft>
              <a:buClr>
                <a:srgbClr val="000000"/>
              </a:buClr>
              <a:buSzPts val="1650"/>
              <a:buFont typeface="Arial"/>
              <a:buNone/>
            </a:pPr>
            <a:endParaRPr sz="1650" b="0" i="0" u="none" strike="noStrike" cap="none">
              <a:solidFill>
                <a:srgbClr val="595959"/>
              </a:solidFill>
              <a:latin typeface="Montserrat"/>
              <a:ea typeface="Montserrat"/>
              <a:cs typeface="Montserrat"/>
              <a:sym typeface="Montserrat"/>
            </a:endParaRPr>
          </a:p>
          <a:p>
            <a:pPr marL="0" marR="0" lvl="0" indent="0" algn="l" rtl="0">
              <a:lnSpc>
                <a:spcPct val="115000"/>
              </a:lnSpc>
              <a:spcBef>
                <a:spcPts val="1199"/>
              </a:spcBef>
              <a:spcAft>
                <a:spcPts val="0"/>
              </a:spcAft>
              <a:buClr>
                <a:srgbClr val="000000"/>
              </a:buClr>
              <a:buSzPts val="1650"/>
              <a:buFont typeface="Arial"/>
              <a:buNone/>
            </a:pPr>
            <a:endParaRPr sz="1650" b="0" i="0" u="none" strike="noStrike" cap="none">
              <a:solidFill>
                <a:srgbClr val="595959"/>
              </a:solidFill>
              <a:latin typeface="Montserrat"/>
              <a:ea typeface="Montserrat"/>
              <a:cs typeface="Montserrat"/>
              <a:sym typeface="Montserrat"/>
            </a:endParaRPr>
          </a:p>
          <a:p>
            <a:pPr marL="0" marR="0" lvl="0" indent="0" algn="l" rtl="0">
              <a:lnSpc>
                <a:spcPct val="115000"/>
              </a:lnSpc>
              <a:spcBef>
                <a:spcPts val="1199"/>
              </a:spcBef>
              <a:spcAft>
                <a:spcPts val="0"/>
              </a:spcAft>
              <a:buClr>
                <a:srgbClr val="000000"/>
              </a:buClr>
              <a:buSzPts val="1650"/>
              <a:buFont typeface="Arial"/>
              <a:buNone/>
            </a:pPr>
            <a:endParaRPr sz="1650" b="0" i="0" u="none" strike="noStrike" cap="none">
              <a:solidFill>
                <a:srgbClr val="595959"/>
              </a:solidFill>
              <a:latin typeface="Montserrat"/>
              <a:ea typeface="Montserrat"/>
              <a:cs typeface="Montserrat"/>
              <a:sym typeface="Montserrat"/>
            </a:endParaRPr>
          </a:p>
        </p:txBody>
      </p:sp>
      <p:sp>
        <p:nvSpPr>
          <p:cNvPr id="244" name="Google Shape;244;p11"/>
          <p:cNvSpPr/>
          <p:nvPr/>
        </p:nvSpPr>
        <p:spPr>
          <a:xfrm>
            <a:off x="1401675" y="3501775"/>
            <a:ext cx="2592300" cy="1055100"/>
          </a:xfrm>
          <a:prstGeom prst="rect">
            <a:avLst/>
          </a:prstGeom>
          <a:solidFill>
            <a:srgbClr val="23262E"/>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cadena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96E072"/>
                </a:solidFill>
                <a:highlight>
                  <a:srgbClr val="23262E"/>
                </a:highlight>
                <a:latin typeface="Consolas"/>
                <a:ea typeface="Consolas"/>
                <a:cs typeface="Consolas"/>
                <a:sym typeface="Consolas"/>
              </a:rPr>
              <a:t>"Hola Codo a Codo"</a:t>
            </a:r>
            <a:endParaRPr sz="1200" b="0" i="0" u="none" strike="noStrike" cap="none">
              <a:solidFill>
                <a:srgbClr val="96E072"/>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FE66D"/>
                </a:solidFill>
                <a:highlight>
                  <a:srgbClr val="23262E"/>
                </a:highlight>
                <a:latin typeface="Consolas"/>
                <a:ea typeface="Consolas"/>
                <a:cs typeface="Consolas"/>
                <a:sym typeface="Consolas"/>
              </a:rPr>
              <a:t>print</a:t>
            </a:r>
            <a:r>
              <a:rPr lang="es" sz="1200" b="0" i="0" u="none" strike="noStrike" cap="none">
                <a:solidFill>
                  <a:srgbClr val="D5CED9"/>
                </a:solidFill>
                <a:highlight>
                  <a:srgbClr val="23262E"/>
                </a:highlight>
                <a:latin typeface="Consolas"/>
                <a:ea typeface="Consolas"/>
                <a:cs typeface="Consolas"/>
                <a:sym typeface="Consolas"/>
              </a:rPr>
              <a:t>(cadena[</a:t>
            </a:r>
            <a:r>
              <a:rPr lang="es" sz="1200" b="0" i="0" u="none" strike="noStrike" cap="none">
                <a:solidFill>
                  <a:srgbClr val="F39C12"/>
                </a:solidFill>
                <a:highlight>
                  <a:srgbClr val="23262E"/>
                </a:highlight>
                <a:latin typeface="Consolas"/>
                <a:ea typeface="Consolas"/>
                <a:cs typeface="Consolas"/>
                <a:sym typeface="Consolas"/>
              </a:rPr>
              <a:t>0</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FE66D"/>
                </a:solidFill>
                <a:highlight>
                  <a:srgbClr val="23262E"/>
                </a:highlight>
                <a:latin typeface="Consolas"/>
                <a:ea typeface="Consolas"/>
                <a:cs typeface="Consolas"/>
                <a:sym typeface="Consolas"/>
              </a:rPr>
              <a:t>print</a:t>
            </a:r>
            <a:r>
              <a:rPr lang="es" sz="1200" b="0" i="0" u="none" strike="noStrike" cap="none">
                <a:solidFill>
                  <a:srgbClr val="D5CED9"/>
                </a:solidFill>
                <a:highlight>
                  <a:srgbClr val="23262E"/>
                </a:highlight>
                <a:latin typeface="Consolas"/>
                <a:ea typeface="Consolas"/>
                <a:cs typeface="Consolas"/>
                <a:sym typeface="Consolas"/>
              </a:rPr>
              <a:t>(cadena[</a:t>
            </a:r>
            <a:r>
              <a:rPr lang="es" sz="1200" b="0" i="0" u="none" strike="noStrike" cap="none">
                <a:solidFill>
                  <a:srgbClr val="F39C12"/>
                </a:solidFill>
                <a:highlight>
                  <a:srgbClr val="23262E"/>
                </a:highlight>
                <a:latin typeface="Consolas"/>
                <a:ea typeface="Consolas"/>
                <a:cs typeface="Consolas"/>
                <a:sym typeface="Consolas"/>
              </a:rPr>
              <a:t>5</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FE66D"/>
                </a:solidFill>
                <a:highlight>
                  <a:srgbClr val="23262E"/>
                </a:highlight>
                <a:latin typeface="Consolas"/>
                <a:ea typeface="Consolas"/>
                <a:cs typeface="Consolas"/>
                <a:sym typeface="Consolas"/>
              </a:rPr>
              <a:t>print</a:t>
            </a:r>
            <a:r>
              <a:rPr lang="es" sz="1200" b="0" i="0" u="none" strike="noStrike" cap="none">
                <a:solidFill>
                  <a:srgbClr val="D5CED9"/>
                </a:solidFill>
                <a:highlight>
                  <a:srgbClr val="23262E"/>
                </a:highlight>
                <a:latin typeface="Consolas"/>
                <a:ea typeface="Consolas"/>
                <a:cs typeface="Consolas"/>
                <a:sym typeface="Consolas"/>
              </a:rPr>
              <a:t>(cadena[</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F39C12"/>
                </a:solidFill>
                <a:highlight>
                  <a:srgbClr val="23262E"/>
                </a:highlight>
                <a:latin typeface="Consolas"/>
                <a:ea typeface="Consolas"/>
                <a:cs typeface="Consolas"/>
                <a:sym typeface="Consolas"/>
              </a:rPr>
              <a:t>1</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FE66D"/>
                </a:solidFill>
                <a:highlight>
                  <a:srgbClr val="23262E"/>
                </a:highlight>
                <a:latin typeface="Consolas"/>
                <a:ea typeface="Consolas"/>
                <a:cs typeface="Consolas"/>
                <a:sym typeface="Consolas"/>
              </a:rPr>
              <a:t>print</a:t>
            </a:r>
            <a:r>
              <a:rPr lang="es" sz="1200" b="0" i="0" u="none" strike="noStrike" cap="none">
                <a:solidFill>
                  <a:srgbClr val="D5CED9"/>
                </a:solidFill>
                <a:highlight>
                  <a:srgbClr val="23262E"/>
                </a:highlight>
                <a:latin typeface="Consolas"/>
                <a:ea typeface="Consolas"/>
                <a:cs typeface="Consolas"/>
                <a:sym typeface="Consolas"/>
              </a:rPr>
              <a:t>(cadena[</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F39C12"/>
                </a:solidFill>
                <a:highlight>
                  <a:srgbClr val="23262E"/>
                </a:highlight>
                <a:latin typeface="Consolas"/>
                <a:ea typeface="Consolas"/>
                <a:cs typeface="Consolas"/>
                <a:sym typeface="Consolas"/>
              </a:rPr>
              <a:t>2</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FFE66D"/>
              </a:solidFill>
              <a:highlight>
                <a:srgbClr val="23262E"/>
              </a:highlight>
              <a:latin typeface="Consolas"/>
              <a:ea typeface="Consolas"/>
              <a:cs typeface="Consolas"/>
              <a:sym typeface="Consolas"/>
            </a:endParaRPr>
          </a:p>
        </p:txBody>
      </p:sp>
      <p:sp>
        <p:nvSpPr>
          <p:cNvPr id="245" name="Google Shape;245;p11"/>
          <p:cNvSpPr/>
          <p:nvPr/>
        </p:nvSpPr>
        <p:spPr>
          <a:xfrm>
            <a:off x="1401675" y="3273025"/>
            <a:ext cx="2592300" cy="228900"/>
          </a:xfrm>
          <a:prstGeom prst="rect">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chemeClr val="dk2"/>
                </a:solidFill>
                <a:latin typeface="Montserrat"/>
                <a:ea typeface="Montserrat"/>
                <a:cs typeface="Montserrat"/>
                <a:sym typeface="Montserrat"/>
              </a:rPr>
              <a:t>Uso de subíndices</a:t>
            </a:r>
            <a:endParaRPr sz="1400" b="0" i="0" u="none" strike="noStrike" cap="none">
              <a:solidFill>
                <a:schemeClr val="dk2"/>
              </a:solidFill>
              <a:latin typeface="Montserrat"/>
              <a:ea typeface="Montserrat"/>
              <a:cs typeface="Montserrat"/>
              <a:sym typeface="Montserrat"/>
            </a:endParaRPr>
          </a:p>
        </p:txBody>
      </p:sp>
      <p:sp>
        <p:nvSpPr>
          <p:cNvPr id="246" name="Google Shape;246;p11"/>
          <p:cNvSpPr/>
          <p:nvPr/>
        </p:nvSpPr>
        <p:spPr>
          <a:xfrm>
            <a:off x="4171425" y="3504675"/>
            <a:ext cx="1254300" cy="1055100"/>
          </a:xfrm>
          <a:prstGeom prst="rect">
            <a:avLst/>
          </a:prstGeom>
          <a:solidFill>
            <a:srgbClr val="23262E"/>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H</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C</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o</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d</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rgbClr val="D5CED9"/>
              </a:buClr>
              <a:buSzPts val="1200"/>
              <a:buFont typeface="Consolas"/>
              <a:buNone/>
            </a:pPr>
            <a:endParaRPr sz="1200" b="0" i="0" u="none" strike="noStrike" cap="none">
              <a:solidFill>
                <a:srgbClr val="D5CED9"/>
              </a:solidFill>
              <a:highlight>
                <a:srgbClr val="23262E"/>
              </a:highlight>
              <a:latin typeface="Consolas"/>
              <a:ea typeface="Consolas"/>
              <a:cs typeface="Consolas"/>
              <a:sym typeface="Consolas"/>
            </a:endParaRPr>
          </a:p>
        </p:txBody>
      </p:sp>
      <p:sp>
        <p:nvSpPr>
          <p:cNvPr id="247" name="Google Shape;247;p11"/>
          <p:cNvSpPr/>
          <p:nvPr/>
        </p:nvSpPr>
        <p:spPr>
          <a:xfrm>
            <a:off x="4171425" y="3273025"/>
            <a:ext cx="1254300" cy="228900"/>
          </a:xfrm>
          <a:prstGeom prst="rect">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chemeClr val="dk2"/>
                </a:solidFill>
                <a:latin typeface="Montserrat"/>
                <a:ea typeface="Montserrat"/>
                <a:cs typeface="Montserrat"/>
                <a:sym typeface="Montserrat"/>
              </a:rPr>
              <a:t>Terminal</a:t>
            </a:r>
            <a:endParaRPr sz="1400" b="0" i="0" u="none" strike="noStrike" cap="none">
              <a:solidFill>
                <a:schemeClr val="dk2"/>
              </a:solidFill>
              <a:latin typeface="Montserrat"/>
              <a:ea typeface="Montserrat"/>
              <a:cs typeface="Montserrat"/>
              <a:sym typeface="Montserrat"/>
            </a:endParaRPr>
          </a:p>
        </p:txBody>
      </p:sp>
      <p:sp>
        <p:nvSpPr>
          <p:cNvPr id="248" name="Google Shape;248;p11"/>
          <p:cNvSpPr txBox="1"/>
          <p:nvPr/>
        </p:nvSpPr>
        <p:spPr>
          <a:xfrm>
            <a:off x="5603175" y="3338625"/>
            <a:ext cx="2147700" cy="1185300"/>
          </a:xfrm>
          <a:prstGeom prst="rect">
            <a:avLst/>
          </a:prstGeom>
          <a:noFill/>
          <a:ln>
            <a:noFill/>
          </a:ln>
        </p:spPr>
        <p:txBody>
          <a:bodyPr spcFirstLastPara="1" wrap="square" lIns="0" tIns="91425" rIns="0" bIns="91425" anchor="t" anchorCtr="0">
            <a:noAutofit/>
          </a:bodyPr>
          <a:lstStyle/>
          <a:p>
            <a:pPr marL="0" marR="0" lvl="0" indent="0" algn="l" rtl="0">
              <a:lnSpc>
                <a:spcPct val="100000"/>
              </a:lnSpc>
              <a:spcBef>
                <a:spcPts val="0"/>
              </a:spcBef>
              <a:spcAft>
                <a:spcPts val="0"/>
              </a:spcAft>
              <a:buClr>
                <a:srgbClr val="000000"/>
              </a:buClr>
              <a:buSzPts val="1150"/>
              <a:buFont typeface="Arial"/>
              <a:buNone/>
            </a:pPr>
            <a:r>
              <a:rPr lang="es" sz="1150" b="0" i="0" u="none" strike="noStrike" cap="none">
                <a:solidFill>
                  <a:schemeClr val="dk2"/>
                </a:solidFill>
                <a:latin typeface="Montserrat"/>
                <a:ea typeface="Montserrat"/>
                <a:cs typeface="Montserrat"/>
                <a:sym typeface="Montserrat"/>
              </a:rPr>
              <a:t>El primer caracter tiene subíndice cero. Si usamos subíndices negativos, se cuentan desde el final de la cadena.</a:t>
            </a:r>
            <a:endParaRPr sz="1150" b="0" i="0" u="none" strike="noStrike" cap="none">
              <a:solidFill>
                <a:schemeClr val="dk2"/>
              </a:solidFill>
              <a:latin typeface="Arial"/>
              <a:ea typeface="Arial"/>
              <a:cs typeface="Arial"/>
              <a:sym typeface="Arial"/>
            </a:endParaRPr>
          </a:p>
          <a:p>
            <a:pPr marL="0" marR="0" lvl="0" indent="0" algn="l" rtl="0">
              <a:lnSpc>
                <a:spcPct val="115000"/>
              </a:lnSpc>
              <a:spcBef>
                <a:spcPts val="1199"/>
              </a:spcBef>
              <a:spcAft>
                <a:spcPts val="0"/>
              </a:spcAft>
              <a:buClr>
                <a:srgbClr val="000000"/>
              </a:buClr>
              <a:buSzPts val="1650"/>
              <a:buFont typeface="Arial"/>
              <a:buNone/>
            </a:pPr>
            <a:endParaRPr sz="1650" b="0" i="0" u="none" strike="noStrike" cap="none">
              <a:solidFill>
                <a:srgbClr val="595959"/>
              </a:solidFill>
              <a:latin typeface="Montserrat"/>
              <a:ea typeface="Montserrat"/>
              <a:cs typeface="Montserrat"/>
              <a:sym typeface="Montserrat"/>
            </a:endParaRPr>
          </a:p>
          <a:p>
            <a:pPr marL="0" marR="0" lvl="0" indent="0" algn="l" rtl="0">
              <a:lnSpc>
                <a:spcPct val="115000"/>
              </a:lnSpc>
              <a:spcBef>
                <a:spcPts val="1199"/>
              </a:spcBef>
              <a:spcAft>
                <a:spcPts val="0"/>
              </a:spcAft>
              <a:buClr>
                <a:srgbClr val="000000"/>
              </a:buClr>
              <a:buSzPts val="1650"/>
              <a:buFont typeface="Arial"/>
              <a:buNone/>
            </a:pPr>
            <a:endParaRPr sz="1650" b="0" i="0" u="none" strike="noStrike" cap="none">
              <a:solidFill>
                <a:srgbClr val="595959"/>
              </a:solidFill>
              <a:latin typeface="Montserrat"/>
              <a:ea typeface="Montserrat"/>
              <a:cs typeface="Montserrat"/>
              <a:sym typeface="Montserrat"/>
            </a:endParaRPr>
          </a:p>
          <a:p>
            <a:pPr marL="0" marR="0" lvl="0" indent="0" algn="l" rtl="0">
              <a:lnSpc>
                <a:spcPct val="115000"/>
              </a:lnSpc>
              <a:spcBef>
                <a:spcPts val="1199"/>
              </a:spcBef>
              <a:spcAft>
                <a:spcPts val="0"/>
              </a:spcAft>
              <a:buClr>
                <a:srgbClr val="000000"/>
              </a:buClr>
              <a:buSzPts val="1650"/>
              <a:buFont typeface="Arial"/>
              <a:buNone/>
            </a:pPr>
            <a:endParaRPr sz="1650" b="0" i="0" u="none" strike="noStrike" cap="none">
              <a:solidFill>
                <a:srgbClr val="595959"/>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12"/>
          <p:cNvSpPr txBox="1"/>
          <p:nvPr/>
        </p:nvSpPr>
        <p:spPr>
          <a:xfrm>
            <a:off x="436425" y="1281700"/>
            <a:ext cx="8279700" cy="3275400"/>
          </a:xfrm>
          <a:prstGeom prst="rect">
            <a:avLst/>
          </a:prstGeom>
          <a:noFill/>
          <a:ln>
            <a:noFill/>
          </a:ln>
        </p:spPr>
        <p:txBody>
          <a:bodyPr spcFirstLastPara="1" wrap="square" lIns="0" tIns="91425" rIns="0" bIns="91425" anchor="t" anchorCtr="0">
            <a:normAutofit/>
          </a:bodyPr>
          <a:lstStyle/>
          <a:p>
            <a:pPr marL="0" marR="0" lvl="0" indent="0" algn="l" rtl="0">
              <a:lnSpc>
                <a:spcPct val="115000"/>
              </a:lnSpc>
              <a:spcBef>
                <a:spcPts val="1199"/>
              </a:spcBef>
              <a:spcAft>
                <a:spcPts val="0"/>
              </a:spcAft>
              <a:buClr>
                <a:srgbClr val="000000"/>
              </a:buClr>
              <a:buSzPts val="1682"/>
              <a:buFont typeface="Arial"/>
              <a:buNone/>
            </a:pPr>
            <a:r>
              <a:rPr lang="es" sz="1682" b="0" i="0" u="none" strike="noStrike" cap="none">
                <a:solidFill>
                  <a:srgbClr val="595959"/>
                </a:solidFill>
                <a:latin typeface="Montserrat"/>
                <a:ea typeface="Montserrat"/>
                <a:cs typeface="Montserrat"/>
                <a:sym typeface="Montserrat"/>
              </a:rPr>
              <a:t>Las cadenas tienen una serie de </a:t>
            </a:r>
            <a:r>
              <a:rPr lang="es" sz="1682" b="1" i="0" u="none" strike="noStrike" cap="none">
                <a:solidFill>
                  <a:srgbClr val="595959"/>
                </a:solidFill>
                <a:latin typeface="Montserrat"/>
                <a:ea typeface="Montserrat"/>
                <a:cs typeface="Montserrat"/>
                <a:sym typeface="Montserrat"/>
              </a:rPr>
              <a:t>métodos</a:t>
            </a:r>
            <a:r>
              <a:rPr lang="es" sz="1682" b="0" i="0" u="none" strike="noStrike" cap="none">
                <a:solidFill>
                  <a:srgbClr val="595959"/>
                </a:solidFill>
                <a:latin typeface="Montserrat"/>
                <a:ea typeface="Montserrat"/>
                <a:cs typeface="Montserrat"/>
                <a:sym typeface="Montserrat"/>
              </a:rPr>
              <a:t> (funciones) que simplifican el desarrollo de código. Tres de estos métodos son: </a:t>
            </a:r>
            <a:endParaRPr sz="1682" b="1" i="0" u="none" strike="noStrike" cap="none">
              <a:solidFill>
                <a:srgbClr val="595959"/>
              </a:solidFill>
              <a:latin typeface="Montserrat"/>
              <a:ea typeface="Montserrat"/>
              <a:cs typeface="Montserrat"/>
              <a:sym typeface="Montserrat"/>
            </a:endParaRPr>
          </a:p>
          <a:p>
            <a:pPr marL="457200" marR="0" lvl="0" indent="-322729" algn="l" rtl="0">
              <a:lnSpc>
                <a:spcPct val="115000"/>
              </a:lnSpc>
              <a:spcBef>
                <a:spcPts val="1199"/>
              </a:spcBef>
              <a:spcAft>
                <a:spcPts val="0"/>
              </a:spcAft>
              <a:buClr>
                <a:srgbClr val="595959"/>
              </a:buClr>
              <a:buSzPts val="1482"/>
              <a:buFont typeface="Montserrat"/>
              <a:buChar char="●"/>
            </a:pPr>
            <a:r>
              <a:rPr lang="es" sz="1482" b="1" i="0" u="none" strike="noStrike" cap="none">
                <a:solidFill>
                  <a:srgbClr val="595959"/>
                </a:solidFill>
                <a:latin typeface="Montserrat"/>
                <a:ea typeface="Montserrat"/>
                <a:cs typeface="Montserrat"/>
                <a:sym typeface="Montserrat"/>
              </a:rPr>
              <a:t>.upper(): </a:t>
            </a:r>
            <a:r>
              <a:rPr lang="es" sz="1482" b="0" i="0" u="none" strike="noStrike" cap="none">
                <a:solidFill>
                  <a:srgbClr val="595959"/>
                </a:solidFill>
                <a:latin typeface="Montserrat"/>
                <a:ea typeface="Montserrat"/>
                <a:cs typeface="Montserrat"/>
                <a:sym typeface="Montserrat"/>
              </a:rPr>
              <a:t>devuelve la cadena con todos sus caracteres en mayúsculas.</a:t>
            </a:r>
            <a:endParaRPr sz="1482" b="0" i="0" u="none" strike="noStrike" cap="none">
              <a:solidFill>
                <a:srgbClr val="595959"/>
              </a:solidFill>
              <a:latin typeface="Montserrat"/>
              <a:ea typeface="Montserrat"/>
              <a:cs typeface="Montserrat"/>
              <a:sym typeface="Montserrat"/>
            </a:endParaRPr>
          </a:p>
          <a:p>
            <a:pPr marL="457200" marR="0" lvl="0" indent="-322729" algn="l" rtl="0">
              <a:lnSpc>
                <a:spcPct val="115000"/>
              </a:lnSpc>
              <a:spcBef>
                <a:spcPts val="0"/>
              </a:spcBef>
              <a:spcAft>
                <a:spcPts val="0"/>
              </a:spcAft>
              <a:buClr>
                <a:srgbClr val="595959"/>
              </a:buClr>
              <a:buSzPts val="1482"/>
              <a:buFont typeface="Montserrat"/>
              <a:buChar char="●"/>
            </a:pPr>
            <a:r>
              <a:rPr lang="es" sz="1482" b="1" i="0" u="none" strike="noStrike" cap="none">
                <a:solidFill>
                  <a:srgbClr val="595959"/>
                </a:solidFill>
                <a:latin typeface="Montserrat"/>
                <a:ea typeface="Montserrat"/>
                <a:cs typeface="Montserrat"/>
                <a:sym typeface="Montserrat"/>
              </a:rPr>
              <a:t>.lower(): </a:t>
            </a:r>
            <a:r>
              <a:rPr lang="es" sz="1482" b="0" i="0" u="none" strike="noStrike" cap="none">
                <a:solidFill>
                  <a:srgbClr val="595959"/>
                </a:solidFill>
                <a:latin typeface="Montserrat"/>
                <a:ea typeface="Montserrat"/>
                <a:cs typeface="Montserrat"/>
                <a:sym typeface="Montserrat"/>
              </a:rPr>
              <a:t>devuelve </a:t>
            </a:r>
            <a:r>
              <a:rPr lang="es" sz="1482" b="0" i="0" u="none" strike="noStrike" cap="none">
                <a:solidFill>
                  <a:schemeClr val="dk2"/>
                </a:solidFill>
                <a:latin typeface="Montserrat"/>
                <a:ea typeface="Montserrat"/>
                <a:cs typeface="Montserrat"/>
                <a:sym typeface="Montserrat"/>
              </a:rPr>
              <a:t>la cadena con todos sus caracteres en </a:t>
            </a:r>
            <a:r>
              <a:rPr lang="es" sz="1482" b="0" i="0" u="none" strike="noStrike" cap="none">
                <a:solidFill>
                  <a:srgbClr val="595959"/>
                </a:solidFill>
                <a:latin typeface="Montserrat"/>
                <a:ea typeface="Montserrat"/>
                <a:cs typeface="Montserrat"/>
                <a:sym typeface="Montserrat"/>
              </a:rPr>
              <a:t>minúsculas.</a:t>
            </a:r>
            <a:endParaRPr sz="1482" b="0" i="0" u="none" strike="noStrike" cap="none">
              <a:solidFill>
                <a:srgbClr val="595959"/>
              </a:solidFill>
              <a:latin typeface="Montserrat"/>
              <a:ea typeface="Montserrat"/>
              <a:cs typeface="Montserrat"/>
              <a:sym typeface="Montserrat"/>
            </a:endParaRPr>
          </a:p>
          <a:p>
            <a:pPr marL="457200" marR="0" lvl="0" indent="-322729" algn="l" rtl="0">
              <a:lnSpc>
                <a:spcPct val="115000"/>
              </a:lnSpc>
              <a:spcBef>
                <a:spcPts val="0"/>
              </a:spcBef>
              <a:spcAft>
                <a:spcPts val="0"/>
              </a:spcAft>
              <a:buClr>
                <a:srgbClr val="595959"/>
              </a:buClr>
              <a:buSzPts val="1482"/>
              <a:buFont typeface="Montserrat"/>
              <a:buChar char="●"/>
            </a:pPr>
            <a:r>
              <a:rPr lang="es" sz="1482" b="0" i="0" u="none" strike="noStrike" cap="none">
                <a:solidFill>
                  <a:srgbClr val="595959"/>
                </a:solidFill>
                <a:latin typeface="Montserrat"/>
                <a:ea typeface="Montserrat"/>
                <a:cs typeface="Montserrat"/>
                <a:sym typeface="Montserrat"/>
              </a:rPr>
              <a:t>.</a:t>
            </a:r>
            <a:r>
              <a:rPr lang="es" sz="1482" b="1" i="0" u="none" strike="noStrike" cap="none">
                <a:solidFill>
                  <a:srgbClr val="595959"/>
                </a:solidFill>
                <a:latin typeface="Montserrat"/>
                <a:ea typeface="Montserrat"/>
                <a:cs typeface="Montserrat"/>
                <a:sym typeface="Montserrat"/>
              </a:rPr>
              <a:t>capitalize():</a:t>
            </a:r>
            <a:r>
              <a:rPr lang="es" sz="1482" b="0" i="0" u="none" strike="noStrike" cap="none">
                <a:solidFill>
                  <a:srgbClr val="595959"/>
                </a:solidFill>
                <a:latin typeface="Montserrat"/>
                <a:ea typeface="Montserrat"/>
                <a:cs typeface="Montserrat"/>
                <a:sym typeface="Montserrat"/>
              </a:rPr>
              <a:t> </a:t>
            </a:r>
            <a:r>
              <a:rPr lang="es" sz="1482" b="0" i="0" u="none" strike="noStrike" cap="none">
                <a:solidFill>
                  <a:schemeClr val="dk2"/>
                </a:solidFill>
                <a:latin typeface="Montserrat"/>
                <a:ea typeface="Montserrat"/>
                <a:cs typeface="Montserrat"/>
                <a:sym typeface="Montserrat"/>
              </a:rPr>
              <a:t>devuelve la cadena con </a:t>
            </a:r>
            <a:r>
              <a:rPr lang="es" sz="1482" b="0" i="0" u="none" strike="noStrike" cap="none">
                <a:solidFill>
                  <a:srgbClr val="595959"/>
                </a:solidFill>
                <a:latin typeface="Montserrat"/>
                <a:ea typeface="Montserrat"/>
                <a:cs typeface="Montserrat"/>
                <a:sym typeface="Montserrat"/>
              </a:rPr>
              <a:t>su primer caracter en mayúscula y todos los demás en minúsculas.</a:t>
            </a:r>
            <a:endParaRPr sz="1482" b="0" i="0" u="none" strike="noStrike" cap="none">
              <a:solidFill>
                <a:srgbClr val="595959"/>
              </a:solidFill>
              <a:latin typeface="Montserrat"/>
              <a:ea typeface="Montserrat"/>
              <a:cs typeface="Montserrat"/>
              <a:sym typeface="Montserrat"/>
            </a:endParaRPr>
          </a:p>
          <a:p>
            <a:pPr marL="0" marR="0" lvl="0" indent="0" algn="l" rtl="0">
              <a:lnSpc>
                <a:spcPct val="115000"/>
              </a:lnSpc>
              <a:spcBef>
                <a:spcPts val="1199"/>
              </a:spcBef>
              <a:spcAft>
                <a:spcPts val="0"/>
              </a:spcAft>
              <a:buClr>
                <a:srgbClr val="000000"/>
              </a:buClr>
              <a:buSzPts val="1682"/>
              <a:buFont typeface="Arial"/>
              <a:buNone/>
            </a:pPr>
            <a:endParaRPr sz="1682" b="0" i="0" u="none" strike="noStrike" cap="none">
              <a:solidFill>
                <a:srgbClr val="595959"/>
              </a:solidFill>
              <a:latin typeface="Montserrat"/>
              <a:ea typeface="Montserrat"/>
              <a:cs typeface="Montserrat"/>
              <a:sym typeface="Montserrat"/>
            </a:endParaRPr>
          </a:p>
        </p:txBody>
      </p:sp>
      <p:sp>
        <p:nvSpPr>
          <p:cNvPr id="254" name="Google Shape;254;p12"/>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40740"/>
              <a:buFont typeface="Arial"/>
              <a:buNone/>
            </a:pPr>
            <a:r>
              <a:rPr lang="es"/>
              <a:t>Cadenas de caracteres | Métodos</a:t>
            </a:r>
            <a:endParaRPr/>
          </a:p>
        </p:txBody>
      </p:sp>
      <p:sp>
        <p:nvSpPr>
          <p:cNvPr id="255" name="Google Shape;255;p12"/>
          <p:cNvSpPr/>
          <p:nvPr/>
        </p:nvSpPr>
        <p:spPr>
          <a:xfrm>
            <a:off x="1075950" y="3531700"/>
            <a:ext cx="4657800" cy="1025400"/>
          </a:xfrm>
          <a:prstGeom prst="rect">
            <a:avLst/>
          </a:prstGeom>
          <a:solidFill>
            <a:srgbClr val="23262E"/>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rgbClr val="D5CED9"/>
                </a:solidFill>
                <a:highlight>
                  <a:srgbClr val="23262E"/>
                </a:highlight>
                <a:latin typeface="Consolas"/>
                <a:ea typeface="Consolas"/>
                <a:cs typeface="Consolas"/>
                <a:sym typeface="Consolas"/>
              </a:rPr>
              <a:t>cadena </a:t>
            </a:r>
            <a:r>
              <a:rPr lang="es" sz="1400" b="0" i="0" u="none" strike="noStrike" cap="none">
                <a:solidFill>
                  <a:srgbClr val="EE5D43"/>
                </a:solidFill>
                <a:highlight>
                  <a:srgbClr val="23262E"/>
                </a:highlight>
                <a:latin typeface="Consolas"/>
                <a:ea typeface="Consolas"/>
                <a:cs typeface="Consolas"/>
                <a:sym typeface="Consolas"/>
              </a:rPr>
              <a:t>=</a:t>
            </a:r>
            <a:r>
              <a:rPr lang="es" sz="1400" b="0" i="0" u="none" strike="noStrike" cap="none">
                <a:solidFill>
                  <a:srgbClr val="D5CED9"/>
                </a:solidFill>
                <a:highlight>
                  <a:srgbClr val="23262E"/>
                </a:highlight>
                <a:latin typeface="Consolas"/>
                <a:ea typeface="Consolas"/>
                <a:cs typeface="Consolas"/>
                <a:sym typeface="Consolas"/>
              </a:rPr>
              <a:t> </a:t>
            </a:r>
            <a:r>
              <a:rPr lang="es" sz="1400" b="0" i="0" u="none" strike="noStrike" cap="none">
                <a:solidFill>
                  <a:srgbClr val="96E072"/>
                </a:solidFill>
                <a:highlight>
                  <a:srgbClr val="23262E"/>
                </a:highlight>
                <a:latin typeface="Consolas"/>
                <a:ea typeface="Consolas"/>
                <a:cs typeface="Consolas"/>
                <a:sym typeface="Consolas"/>
              </a:rPr>
              <a:t>"Codo a Codo"</a:t>
            </a:r>
            <a:endParaRPr sz="1400" b="0" i="0" u="none" strike="noStrike" cap="none">
              <a:solidFill>
                <a:srgbClr val="96E072"/>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rgbClr val="FFE66D"/>
                </a:solidFill>
                <a:highlight>
                  <a:srgbClr val="23262E"/>
                </a:highlight>
                <a:latin typeface="Consolas"/>
                <a:ea typeface="Consolas"/>
                <a:cs typeface="Consolas"/>
                <a:sym typeface="Consolas"/>
              </a:rPr>
              <a:t>print</a:t>
            </a:r>
            <a:r>
              <a:rPr lang="es" sz="1400" b="0" i="0" u="none" strike="noStrike" cap="none">
                <a:solidFill>
                  <a:srgbClr val="D5CED9"/>
                </a:solidFill>
                <a:highlight>
                  <a:srgbClr val="23262E"/>
                </a:highlight>
                <a:latin typeface="Consolas"/>
                <a:ea typeface="Consolas"/>
                <a:cs typeface="Consolas"/>
                <a:sym typeface="Consolas"/>
              </a:rPr>
              <a:t>(cadena.</a:t>
            </a:r>
            <a:r>
              <a:rPr lang="es" sz="1400" b="0" i="0" u="none" strike="noStrike" cap="none">
                <a:solidFill>
                  <a:srgbClr val="FFE66D"/>
                </a:solidFill>
                <a:highlight>
                  <a:srgbClr val="23262E"/>
                </a:highlight>
                <a:latin typeface="Consolas"/>
                <a:ea typeface="Consolas"/>
                <a:cs typeface="Consolas"/>
                <a:sym typeface="Consolas"/>
              </a:rPr>
              <a:t>upper</a:t>
            </a:r>
            <a:r>
              <a:rPr lang="es" sz="1400" b="0" i="0" u="none" strike="noStrike" cap="none">
                <a:solidFill>
                  <a:srgbClr val="D5CED9"/>
                </a:solidFill>
                <a:highlight>
                  <a:srgbClr val="23262E"/>
                </a:highlight>
                <a:latin typeface="Consolas"/>
                <a:ea typeface="Consolas"/>
                <a:cs typeface="Consolas"/>
                <a:sym typeface="Consolas"/>
              </a:rPr>
              <a:t>()) </a:t>
            </a:r>
            <a:r>
              <a:rPr lang="es" sz="1400" b="0" i="0" u="none" strike="noStrike" cap="none">
                <a:solidFill>
                  <a:srgbClr val="5F6167"/>
                </a:solidFill>
                <a:highlight>
                  <a:srgbClr val="23262E"/>
                </a:highlight>
                <a:latin typeface="Consolas"/>
                <a:ea typeface="Consolas"/>
                <a:cs typeface="Consolas"/>
                <a:sym typeface="Consolas"/>
              </a:rPr>
              <a:t># CODO A CODO</a:t>
            </a:r>
            <a:endParaRPr sz="14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rgbClr val="FFE66D"/>
                </a:solidFill>
                <a:highlight>
                  <a:srgbClr val="23262E"/>
                </a:highlight>
                <a:latin typeface="Consolas"/>
                <a:ea typeface="Consolas"/>
                <a:cs typeface="Consolas"/>
                <a:sym typeface="Consolas"/>
              </a:rPr>
              <a:t>print</a:t>
            </a:r>
            <a:r>
              <a:rPr lang="es" sz="1400" b="0" i="0" u="none" strike="noStrike" cap="none">
                <a:solidFill>
                  <a:srgbClr val="D5CED9"/>
                </a:solidFill>
                <a:highlight>
                  <a:srgbClr val="23262E"/>
                </a:highlight>
                <a:latin typeface="Consolas"/>
                <a:ea typeface="Consolas"/>
                <a:cs typeface="Consolas"/>
                <a:sym typeface="Consolas"/>
              </a:rPr>
              <a:t>(cadena.</a:t>
            </a:r>
            <a:r>
              <a:rPr lang="es" sz="1400" b="0" i="0" u="none" strike="noStrike" cap="none">
                <a:solidFill>
                  <a:srgbClr val="FFE66D"/>
                </a:solidFill>
                <a:highlight>
                  <a:srgbClr val="23262E"/>
                </a:highlight>
                <a:latin typeface="Consolas"/>
                <a:ea typeface="Consolas"/>
                <a:cs typeface="Consolas"/>
                <a:sym typeface="Consolas"/>
              </a:rPr>
              <a:t>lower</a:t>
            </a:r>
            <a:r>
              <a:rPr lang="es" sz="1400" b="0" i="0" u="none" strike="noStrike" cap="none">
                <a:solidFill>
                  <a:srgbClr val="D5CED9"/>
                </a:solidFill>
                <a:highlight>
                  <a:srgbClr val="23262E"/>
                </a:highlight>
                <a:latin typeface="Consolas"/>
                <a:ea typeface="Consolas"/>
                <a:cs typeface="Consolas"/>
                <a:sym typeface="Consolas"/>
              </a:rPr>
              <a:t>()) </a:t>
            </a:r>
            <a:r>
              <a:rPr lang="es" sz="1400" b="0" i="0" u="none" strike="noStrike" cap="none">
                <a:solidFill>
                  <a:srgbClr val="5F6167"/>
                </a:solidFill>
                <a:highlight>
                  <a:srgbClr val="23262E"/>
                </a:highlight>
                <a:latin typeface="Consolas"/>
                <a:ea typeface="Consolas"/>
                <a:cs typeface="Consolas"/>
                <a:sym typeface="Consolas"/>
              </a:rPr>
              <a:t># codo a codo</a:t>
            </a:r>
            <a:endParaRPr sz="14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rgbClr val="FFE66D"/>
                </a:solidFill>
                <a:highlight>
                  <a:srgbClr val="23262E"/>
                </a:highlight>
                <a:latin typeface="Consolas"/>
                <a:ea typeface="Consolas"/>
                <a:cs typeface="Consolas"/>
                <a:sym typeface="Consolas"/>
              </a:rPr>
              <a:t>print</a:t>
            </a:r>
            <a:r>
              <a:rPr lang="es" sz="1400" b="0" i="0" u="none" strike="noStrike" cap="none">
                <a:solidFill>
                  <a:srgbClr val="D5CED9"/>
                </a:solidFill>
                <a:highlight>
                  <a:srgbClr val="23262E"/>
                </a:highlight>
                <a:latin typeface="Consolas"/>
                <a:ea typeface="Consolas"/>
                <a:cs typeface="Consolas"/>
                <a:sym typeface="Consolas"/>
              </a:rPr>
              <a:t>(cadena.</a:t>
            </a:r>
            <a:r>
              <a:rPr lang="es" sz="1400" b="0" i="0" u="none" strike="noStrike" cap="none">
                <a:solidFill>
                  <a:srgbClr val="FFE66D"/>
                </a:solidFill>
                <a:highlight>
                  <a:srgbClr val="23262E"/>
                </a:highlight>
                <a:latin typeface="Consolas"/>
                <a:ea typeface="Consolas"/>
                <a:cs typeface="Consolas"/>
                <a:sym typeface="Consolas"/>
              </a:rPr>
              <a:t>capitalize</a:t>
            </a:r>
            <a:r>
              <a:rPr lang="es" sz="1400" b="0" i="0" u="none" strike="noStrike" cap="none">
                <a:solidFill>
                  <a:srgbClr val="D5CED9"/>
                </a:solidFill>
                <a:highlight>
                  <a:srgbClr val="23262E"/>
                </a:highlight>
                <a:latin typeface="Consolas"/>
                <a:ea typeface="Consolas"/>
                <a:cs typeface="Consolas"/>
                <a:sym typeface="Consolas"/>
              </a:rPr>
              <a:t>()) </a:t>
            </a:r>
            <a:r>
              <a:rPr lang="es" sz="1400" b="0" i="0" u="none" strike="noStrike" cap="none">
                <a:solidFill>
                  <a:srgbClr val="5F6167"/>
                </a:solidFill>
                <a:highlight>
                  <a:srgbClr val="23262E"/>
                </a:highlight>
                <a:latin typeface="Consolas"/>
                <a:ea typeface="Consolas"/>
                <a:cs typeface="Consolas"/>
                <a:sym typeface="Consolas"/>
              </a:rPr>
              <a:t># Codo a codo</a:t>
            </a:r>
            <a:endParaRPr sz="14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rgbClr val="FFE66D"/>
              </a:buClr>
              <a:buSzPts val="1200"/>
              <a:buFont typeface="Consolas"/>
              <a:buNone/>
            </a:pPr>
            <a:endParaRPr sz="1200" b="0" i="0" u="none" strike="noStrike" cap="none">
              <a:solidFill>
                <a:srgbClr val="D5CED9"/>
              </a:solidFill>
              <a:latin typeface="Consolas"/>
              <a:ea typeface="Consolas"/>
              <a:cs typeface="Consolas"/>
              <a:sym typeface="Consolas"/>
            </a:endParaRPr>
          </a:p>
        </p:txBody>
      </p:sp>
      <p:sp>
        <p:nvSpPr>
          <p:cNvPr id="256" name="Google Shape;256;p12"/>
          <p:cNvSpPr/>
          <p:nvPr/>
        </p:nvSpPr>
        <p:spPr>
          <a:xfrm>
            <a:off x="1075950" y="3302725"/>
            <a:ext cx="4657800" cy="228900"/>
          </a:xfrm>
          <a:prstGeom prst="rect">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chemeClr val="dk2"/>
                </a:solidFill>
                <a:latin typeface="Montserrat"/>
                <a:ea typeface="Montserrat"/>
                <a:cs typeface="Montserrat"/>
                <a:sym typeface="Montserrat"/>
              </a:rPr>
              <a:t>Métodos propios de las cadenas:</a:t>
            </a:r>
            <a:endParaRPr sz="1400" b="0" i="0" u="none" strike="noStrike" cap="none">
              <a:solidFill>
                <a:schemeClr val="dk2"/>
              </a:solidFill>
              <a:latin typeface="Montserrat"/>
              <a:ea typeface="Montserrat"/>
              <a:cs typeface="Montserrat"/>
              <a:sym typeface="Montserrat"/>
            </a:endParaRPr>
          </a:p>
        </p:txBody>
      </p:sp>
      <p:sp>
        <p:nvSpPr>
          <p:cNvPr id="257" name="Google Shape;257;p12"/>
          <p:cNvSpPr txBox="1"/>
          <p:nvPr/>
        </p:nvSpPr>
        <p:spPr>
          <a:xfrm>
            <a:off x="5854025" y="3266825"/>
            <a:ext cx="2814900" cy="1406100"/>
          </a:xfrm>
          <a:prstGeom prst="rect">
            <a:avLst/>
          </a:prstGeom>
          <a:noFill/>
          <a:ln>
            <a:noFill/>
          </a:ln>
        </p:spPr>
        <p:txBody>
          <a:bodyPr spcFirstLastPara="1" wrap="square" lIns="0" tIns="91425" rIns="0" bIns="91425" anchor="t" anchorCtr="0">
            <a:noAutofit/>
          </a:bodyPr>
          <a:lstStyle/>
          <a:p>
            <a:pPr marL="0" marR="0" lvl="0" indent="0" algn="l" rtl="0">
              <a:lnSpc>
                <a:spcPct val="115000"/>
              </a:lnSpc>
              <a:spcBef>
                <a:spcPts val="1199"/>
              </a:spcBef>
              <a:spcAft>
                <a:spcPts val="0"/>
              </a:spcAft>
              <a:buClr>
                <a:srgbClr val="000000"/>
              </a:buClr>
              <a:buSzPts val="1150"/>
              <a:buFont typeface="Arial"/>
              <a:buNone/>
            </a:pPr>
            <a:r>
              <a:rPr lang="es" sz="1150" b="0" i="0" u="none" strike="noStrike" cap="none">
                <a:solidFill>
                  <a:schemeClr val="dk2"/>
                </a:solidFill>
                <a:latin typeface="Montserrat"/>
                <a:ea typeface="Montserrat"/>
                <a:cs typeface="Montserrat"/>
                <a:sym typeface="Montserrat"/>
              </a:rPr>
              <a:t>Existen los métodos </a:t>
            </a:r>
            <a:r>
              <a:rPr lang="es" sz="1150" b="1" i="0" u="none" strike="noStrike" cap="none">
                <a:solidFill>
                  <a:schemeClr val="dk2"/>
                </a:solidFill>
                <a:latin typeface="Montserrat"/>
                <a:ea typeface="Montserrat"/>
                <a:cs typeface="Montserrat"/>
                <a:sym typeface="Montserrat"/>
              </a:rPr>
              <a:t>.isupper()</a:t>
            </a:r>
            <a:r>
              <a:rPr lang="es" sz="1150" b="0" i="0" u="none" strike="noStrike" cap="none">
                <a:solidFill>
                  <a:schemeClr val="dk2"/>
                </a:solidFill>
                <a:latin typeface="Montserrat"/>
                <a:ea typeface="Montserrat"/>
                <a:cs typeface="Montserrat"/>
                <a:sym typeface="Montserrat"/>
              </a:rPr>
              <a:t> e </a:t>
            </a:r>
            <a:r>
              <a:rPr lang="es" sz="1150" b="1" i="0" u="none" strike="noStrike" cap="none">
                <a:solidFill>
                  <a:schemeClr val="dk2"/>
                </a:solidFill>
                <a:latin typeface="Montserrat"/>
                <a:ea typeface="Montserrat"/>
                <a:cs typeface="Montserrat"/>
                <a:sym typeface="Montserrat"/>
              </a:rPr>
              <a:t>.islower()</a:t>
            </a:r>
            <a:r>
              <a:rPr lang="es" sz="1150" b="0" i="0" u="none" strike="noStrike" cap="none">
                <a:solidFill>
                  <a:schemeClr val="dk2"/>
                </a:solidFill>
                <a:latin typeface="Montserrat"/>
                <a:ea typeface="Montserrat"/>
                <a:cs typeface="Montserrat"/>
                <a:sym typeface="Montserrat"/>
              </a:rPr>
              <a:t> que  devuelven True si todos los caracteres alfabéticos de una cadena están en mayúsculas o minúsculas respectivamente. </a:t>
            </a:r>
            <a:endParaRPr sz="1150" b="0" i="0" u="none" strike="noStrike" cap="none">
              <a:solidFill>
                <a:srgbClr val="595959"/>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13"/>
          <p:cNvSpPr txBox="1"/>
          <p:nvPr/>
        </p:nvSpPr>
        <p:spPr>
          <a:xfrm>
            <a:off x="432150" y="1281775"/>
            <a:ext cx="8279700" cy="3275400"/>
          </a:xfrm>
          <a:prstGeom prst="rect">
            <a:avLst/>
          </a:prstGeom>
          <a:noFill/>
          <a:ln>
            <a:noFill/>
          </a:ln>
        </p:spPr>
        <p:txBody>
          <a:bodyPr spcFirstLastPara="1" wrap="square" lIns="0" tIns="91425" rIns="0" bIns="91425" anchor="t" anchorCtr="0">
            <a:normAutofit/>
          </a:bodyPr>
          <a:lstStyle/>
          <a:p>
            <a:pPr marL="0" marR="0" lvl="0" indent="0" algn="l" rtl="0">
              <a:lnSpc>
                <a:spcPct val="115000"/>
              </a:lnSpc>
              <a:spcBef>
                <a:spcPts val="1199"/>
              </a:spcBef>
              <a:spcAft>
                <a:spcPts val="0"/>
              </a:spcAft>
              <a:buClr>
                <a:srgbClr val="000000"/>
              </a:buClr>
              <a:buSzPts val="1682"/>
              <a:buFont typeface="Arial"/>
              <a:buNone/>
            </a:pPr>
            <a:r>
              <a:rPr lang="es" sz="1682" b="0" i="0" u="none" strike="noStrike" cap="none">
                <a:solidFill>
                  <a:srgbClr val="595959"/>
                </a:solidFill>
                <a:latin typeface="Montserrat"/>
                <a:ea typeface="Montserrat"/>
                <a:cs typeface="Montserrat"/>
                <a:sym typeface="Montserrat"/>
              </a:rPr>
              <a:t>Una "</a:t>
            </a:r>
            <a:r>
              <a:rPr lang="es" sz="1682" b="1" i="0" u="none" strike="noStrike" cap="none">
                <a:solidFill>
                  <a:srgbClr val="595959"/>
                </a:solidFill>
                <a:latin typeface="Montserrat"/>
                <a:ea typeface="Montserrat"/>
                <a:cs typeface="Montserrat"/>
                <a:sym typeface="Montserrat"/>
              </a:rPr>
              <a:t>rebanada</a:t>
            </a:r>
            <a:r>
              <a:rPr lang="es" sz="1682" b="0" i="0" u="none" strike="noStrike" cap="none">
                <a:solidFill>
                  <a:srgbClr val="595959"/>
                </a:solidFill>
                <a:latin typeface="Montserrat"/>
                <a:ea typeface="Montserrat"/>
                <a:cs typeface="Montserrat"/>
                <a:sym typeface="Montserrat"/>
              </a:rPr>
              <a:t>" es un subconjunto de una cadena que se obtiene mediante la definición de un índice </a:t>
            </a:r>
            <a:r>
              <a:rPr lang="es" sz="1682" b="1" i="0" u="none" strike="noStrike" cap="none">
                <a:solidFill>
                  <a:srgbClr val="595959"/>
                </a:solidFill>
                <a:latin typeface="Montserrat"/>
                <a:ea typeface="Montserrat"/>
                <a:cs typeface="Montserrat"/>
                <a:sym typeface="Montserrat"/>
              </a:rPr>
              <a:t>inicio</a:t>
            </a:r>
            <a:r>
              <a:rPr lang="es" sz="1682" b="0" i="0" u="none" strike="noStrike" cap="none">
                <a:solidFill>
                  <a:srgbClr val="595959"/>
                </a:solidFill>
                <a:latin typeface="Montserrat"/>
                <a:ea typeface="Montserrat"/>
                <a:cs typeface="Montserrat"/>
                <a:sym typeface="Montserrat"/>
              </a:rPr>
              <a:t> y/o </a:t>
            </a:r>
            <a:r>
              <a:rPr lang="es" sz="1682" b="1" i="0" u="none" strike="noStrike" cap="none">
                <a:solidFill>
                  <a:srgbClr val="595959"/>
                </a:solidFill>
                <a:latin typeface="Montserrat"/>
                <a:ea typeface="Montserrat"/>
                <a:cs typeface="Montserrat"/>
                <a:sym typeface="Montserrat"/>
              </a:rPr>
              <a:t>fin</a:t>
            </a:r>
            <a:r>
              <a:rPr lang="es" sz="1682" b="0" i="0" u="none" strike="noStrike" cap="none">
                <a:solidFill>
                  <a:srgbClr val="595959"/>
                </a:solidFill>
                <a:latin typeface="Montserrat"/>
                <a:ea typeface="Montserrat"/>
                <a:cs typeface="Montserrat"/>
                <a:sym typeface="Montserrat"/>
              </a:rPr>
              <a:t>. El subconjunto devuelto incluye el valor del índice de inicio, pero no el valor final. Un tercer valor permite determinar un paso, que incluso puede ser negativo:</a:t>
            </a:r>
            <a:endParaRPr sz="1682" b="0" i="0" u="none" strike="noStrike" cap="none">
              <a:solidFill>
                <a:srgbClr val="595959"/>
              </a:solidFill>
              <a:latin typeface="Montserrat"/>
              <a:ea typeface="Montserrat"/>
              <a:cs typeface="Montserrat"/>
              <a:sym typeface="Montserrat"/>
            </a:endParaRPr>
          </a:p>
        </p:txBody>
      </p:sp>
      <p:sp>
        <p:nvSpPr>
          <p:cNvPr id="263" name="Google Shape;263;p13"/>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40740"/>
              <a:buFont typeface="Arial"/>
              <a:buNone/>
            </a:pPr>
            <a:r>
              <a:rPr lang="es"/>
              <a:t>Cadenas de caracteres | Métodos</a:t>
            </a:r>
            <a:endParaRPr/>
          </a:p>
        </p:txBody>
      </p:sp>
      <p:sp>
        <p:nvSpPr>
          <p:cNvPr id="264" name="Google Shape;264;p13"/>
          <p:cNvSpPr/>
          <p:nvPr/>
        </p:nvSpPr>
        <p:spPr>
          <a:xfrm>
            <a:off x="2635350" y="2859175"/>
            <a:ext cx="3873300" cy="1698000"/>
          </a:xfrm>
          <a:prstGeom prst="rect">
            <a:avLst/>
          </a:prstGeom>
          <a:solidFill>
            <a:srgbClr val="23262E"/>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300" b="0" i="0" u="none" strike="noStrike" cap="none">
                <a:solidFill>
                  <a:srgbClr val="D5CED9"/>
                </a:solidFill>
                <a:highlight>
                  <a:srgbClr val="23262E"/>
                </a:highlight>
                <a:latin typeface="Consolas"/>
                <a:ea typeface="Consolas"/>
                <a:cs typeface="Consolas"/>
                <a:sym typeface="Consolas"/>
              </a:rPr>
              <a:t>cadena </a:t>
            </a:r>
            <a:r>
              <a:rPr lang="es" sz="1300" b="0" i="0" u="none" strike="noStrike" cap="none">
                <a:solidFill>
                  <a:srgbClr val="EE5D43"/>
                </a:solidFill>
                <a:highlight>
                  <a:srgbClr val="23262E"/>
                </a:highlight>
                <a:latin typeface="Consolas"/>
                <a:ea typeface="Consolas"/>
                <a:cs typeface="Consolas"/>
                <a:sym typeface="Consolas"/>
              </a:rPr>
              <a:t>=</a:t>
            </a:r>
            <a:r>
              <a:rPr lang="es" sz="1300" b="0" i="0" u="none" strike="noStrike" cap="none">
                <a:solidFill>
                  <a:srgbClr val="D5CED9"/>
                </a:solidFill>
                <a:highlight>
                  <a:srgbClr val="23262E"/>
                </a:highlight>
                <a:latin typeface="Consolas"/>
                <a:ea typeface="Consolas"/>
                <a:cs typeface="Consolas"/>
                <a:sym typeface="Consolas"/>
              </a:rPr>
              <a:t> </a:t>
            </a:r>
            <a:r>
              <a:rPr lang="es" sz="1300" b="0" i="0" u="none" strike="noStrike" cap="none">
                <a:solidFill>
                  <a:srgbClr val="96E072"/>
                </a:solidFill>
                <a:highlight>
                  <a:srgbClr val="23262E"/>
                </a:highlight>
                <a:latin typeface="Consolas"/>
                <a:ea typeface="Consolas"/>
                <a:cs typeface="Consolas"/>
                <a:sym typeface="Consolas"/>
              </a:rPr>
              <a:t>"¡Hola mundo!"</a:t>
            </a:r>
            <a:endParaRPr sz="1300" b="0" i="0" u="none" strike="noStrike" cap="none">
              <a:solidFill>
                <a:srgbClr val="96E072"/>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300" b="0" i="0" u="none" strike="noStrike" cap="none">
                <a:solidFill>
                  <a:srgbClr val="FFE66D"/>
                </a:solidFill>
                <a:highlight>
                  <a:srgbClr val="23262E"/>
                </a:highlight>
                <a:latin typeface="Consolas"/>
                <a:ea typeface="Consolas"/>
                <a:cs typeface="Consolas"/>
                <a:sym typeface="Consolas"/>
              </a:rPr>
              <a:t>print</a:t>
            </a:r>
            <a:r>
              <a:rPr lang="es" sz="1300" b="0" i="0" u="none" strike="noStrike" cap="none">
                <a:solidFill>
                  <a:srgbClr val="D5CED9"/>
                </a:solidFill>
                <a:highlight>
                  <a:srgbClr val="23262E"/>
                </a:highlight>
                <a:latin typeface="Consolas"/>
                <a:ea typeface="Consolas"/>
                <a:cs typeface="Consolas"/>
                <a:sym typeface="Consolas"/>
              </a:rPr>
              <a:t>(cadena[</a:t>
            </a:r>
            <a:r>
              <a:rPr lang="es" sz="1300" b="0" i="0" u="none" strike="noStrike" cap="none">
                <a:solidFill>
                  <a:srgbClr val="F39C12"/>
                </a:solidFill>
                <a:highlight>
                  <a:srgbClr val="23262E"/>
                </a:highlight>
                <a:latin typeface="Consolas"/>
                <a:ea typeface="Consolas"/>
                <a:cs typeface="Consolas"/>
                <a:sym typeface="Consolas"/>
              </a:rPr>
              <a:t>6</a:t>
            </a:r>
            <a:r>
              <a:rPr lang="es" sz="1300" b="0" i="0" u="none" strike="noStrike" cap="none">
                <a:solidFill>
                  <a:srgbClr val="D5CED9"/>
                </a:solidFill>
                <a:highlight>
                  <a:srgbClr val="23262E"/>
                </a:highlight>
                <a:latin typeface="Consolas"/>
                <a:ea typeface="Consolas"/>
                <a:cs typeface="Consolas"/>
                <a:sym typeface="Consolas"/>
              </a:rPr>
              <a:t>:</a:t>
            </a:r>
            <a:r>
              <a:rPr lang="es" sz="1300" b="0" i="0" u="none" strike="noStrike" cap="none">
                <a:solidFill>
                  <a:srgbClr val="F39C12"/>
                </a:solidFill>
                <a:highlight>
                  <a:srgbClr val="23262E"/>
                </a:highlight>
                <a:latin typeface="Consolas"/>
                <a:ea typeface="Consolas"/>
                <a:cs typeface="Consolas"/>
                <a:sym typeface="Consolas"/>
              </a:rPr>
              <a:t>11</a:t>
            </a:r>
            <a:r>
              <a:rPr lang="es" sz="1300" b="0" i="0" u="none" strike="noStrike" cap="none">
                <a:solidFill>
                  <a:srgbClr val="D5CED9"/>
                </a:solidFill>
                <a:highlight>
                  <a:srgbClr val="23262E"/>
                </a:highlight>
                <a:latin typeface="Consolas"/>
                <a:ea typeface="Consolas"/>
                <a:cs typeface="Consolas"/>
                <a:sym typeface="Consolas"/>
              </a:rPr>
              <a:t>])   </a:t>
            </a:r>
            <a:r>
              <a:rPr lang="es" sz="1300" b="0" i="0" u="none" strike="noStrike" cap="none">
                <a:solidFill>
                  <a:srgbClr val="5F6167"/>
                </a:solidFill>
                <a:highlight>
                  <a:srgbClr val="23262E"/>
                </a:highlight>
                <a:latin typeface="Consolas"/>
                <a:ea typeface="Consolas"/>
                <a:cs typeface="Consolas"/>
                <a:sym typeface="Consolas"/>
              </a:rPr>
              <a:t># mundo</a:t>
            </a:r>
            <a:endParaRPr sz="13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300" b="0" i="0" u="none" strike="noStrike" cap="none">
                <a:solidFill>
                  <a:srgbClr val="FFE66D"/>
                </a:solidFill>
                <a:highlight>
                  <a:srgbClr val="23262E"/>
                </a:highlight>
                <a:latin typeface="Consolas"/>
                <a:ea typeface="Consolas"/>
                <a:cs typeface="Consolas"/>
                <a:sym typeface="Consolas"/>
              </a:rPr>
              <a:t>print</a:t>
            </a:r>
            <a:r>
              <a:rPr lang="es" sz="1300" b="0" i="0" u="none" strike="noStrike" cap="none">
                <a:solidFill>
                  <a:srgbClr val="D5CED9"/>
                </a:solidFill>
                <a:highlight>
                  <a:srgbClr val="23262E"/>
                </a:highlight>
                <a:latin typeface="Consolas"/>
                <a:ea typeface="Consolas"/>
                <a:cs typeface="Consolas"/>
                <a:sym typeface="Consolas"/>
              </a:rPr>
              <a:t>(cadena[</a:t>
            </a:r>
            <a:r>
              <a:rPr lang="es" sz="1300" b="0" i="0" u="none" strike="noStrike" cap="none">
                <a:solidFill>
                  <a:srgbClr val="F39C12"/>
                </a:solidFill>
                <a:highlight>
                  <a:srgbClr val="23262E"/>
                </a:highlight>
                <a:latin typeface="Consolas"/>
                <a:ea typeface="Consolas"/>
                <a:cs typeface="Consolas"/>
                <a:sym typeface="Consolas"/>
              </a:rPr>
              <a:t>2</a:t>
            </a:r>
            <a:r>
              <a:rPr lang="es" sz="1300" b="0" i="0" u="none" strike="noStrike" cap="none">
                <a:solidFill>
                  <a:srgbClr val="D5CED9"/>
                </a:solidFill>
                <a:highlight>
                  <a:srgbClr val="23262E"/>
                </a:highlight>
                <a:latin typeface="Consolas"/>
                <a:ea typeface="Consolas"/>
                <a:cs typeface="Consolas"/>
                <a:sym typeface="Consolas"/>
              </a:rPr>
              <a:t>:</a:t>
            </a:r>
            <a:r>
              <a:rPr lang="es" sz="1300" b="0" i="0" u="none" strike="noStrike" cap="none">
                <a:solidFill>
                  <a:srgbClr val="F39C12"/>
                </a:solidFill>
                <a:highlight>
                  <a:srgbClr val="23262E"/>
                </a:highlight>
                <a:latin typeface="Consolas"/>
                <a:ea typeface="Consolas"/>
                <a:cs typeface="Consolas"/>
                <a:sym typeface="Consolas"/>
              </a:rPr>
              <a:t>12</a:t>
            </a:r>
            <a:r>
              <a:rPr lang="es" sz="1300" b="0" i="0" u="none" strike="noStrike" cap="none">
                <a:solidFill>
                  <a:srgbClr val="D5CED9"/>
                </a:solidFill>
                <a:highlight>
                  <a:srgbClr val="23262E"/>
                </a:highlight>
                <a:latin typeface="Consolas"/>
                <a:ea typeface="Consolas"/>
                <a:cs typeface="Consolas"/>
                <a:sym typeface="Consolas"/>
              </a:rPr>
              <a:t>:</a:t>
            </a:r>
            <a:r>
              <a:rPr lang="es" sz="1300" b="0" i="0" u="none" strike="noStrike" cap="none">
                <a:solidFill>
                  <a:srgbClr val="F39C12"/>
                </a:solidFill>
                <a:highlight>
                  <a:srgbClr val="23262E"/>
                </a:highlight>
                <a:latin typeface="Consolas"/>
                <a:ea typeface="Consolas"/>
                <a:cs typeface="Consolas"/>
                <a:sym typeface="Consolas"/>
              </a:rPr>
              <a:t>2</a:t>
            </a:r>
            <a:r>
              <a:rPr lang="es" sz="1300" b="0" i="0" u="none" strike="noStrike" cap="none">
                <a:solidFill>
                  <a:srgbClr val="D5CED9"/>
                </a:solidFill>
                <a:highlight>
                  <a:srgbClr val="23262E"/>
                </a:highlight>
                <a:latin typeface="Consolas"/>
                <a:ea typeface="Consolas"/>
                <a:cs typeface="Consolas"/>
                <a:sym typeface="Consolas"/>
              </a:rPr>
              <a:t>]) </a:t>
            </a:r>
            <a:r>
              <a:rPr lang="es" sz="1300" b="0" i="0" u="none" strike="noStrike" cap="none">
                <a:solidFill>
                  <a:srgbClr val="5F6167"/>
                </a:solidFill>
                <a:highlight>
                  <a:srgbClr val="23262E"/>
                </a:highlight>
                <a:latin typeface="Consolas"/>
                <a:ea typeface="Consolas"/>
                <a:cs typeface="Consolas"/>
                <a:sym typeface="Consolas"/>
              </a:rPr>
              <a:t># oamno</a:t>
            </a:r>
            <a:endParaRPr sz="13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300" b="0" i="0" u="none" strike="noStrike" cap="none">
                <a:solidFill>
                  <a:srgbClr val="FFE66D"/>
                </a:solidFill>
                <a:highlight>
                  <a:srgbClr val="23262E"/>
                </a:highlight>
                <a:latin typeface="Consolas"/>
                <a:ea typeface="Consolas"/>
                <a:cs typeface="Consolas"/>
                <a:sym typeface="Consolas"/>
              </a:rPr>
              <a:t>print</a:t>
            </a:r>
            <a:r>
              <a:rPr lang="es" sz="1300" b="0" i="0" u="none" strike="noStrike" cap="none">
                <a:solidFill>
                  <a:srgbClr val="D5CED9"/>
                </a:solidFill>
                <a:highlight>
                  <a:srgbClr val="23262E"/>
                </a:highlight>
                <a:latin typeface="Consolas"/>
                <a:ea typeface="Consolas"/>
                <a:cs typeface="Consolas"/>
                <a:sym typeface="Consolas"/>
              </a:rPr>
              <a:t>(cadena[</a:t>
            </a:r>
            <a:r>
              <a:rPr lang="es" sz="1300" b="0" i="0" u="none" strike="noStrike" cap="none">
                <a:solidFill>
                  <a:srgbClr val="F39C12"/>
                </a:solidFill>
                <a:highlight>
                  <a:srgbClr val="23262E"/>
                </a:highlight>
                <a:latin typeface="Consolas"/>
                <a:ea typeface="Consolas"/>
                <a:cs typeface="Consolas"/>
                <a:sym typeface="Consolas"/>
              </a:rPr>
              <a:t>6</a:t>
            </a:r>
            <a:r>
              <a:rPr lang="es" sz="1300" b="0" i="0" u="none" strike="noStrike" cap="none">
                <a:solidFill>
                  <a:srgbClr val="D5CED9"/>
                </a:solidFill>
                <a:highlight>
                  <a:srgbClr val="23262E"/>
                </a:highlight>
                <a:latin typeface="Consolas"/>
                <a:ea typeface="Consolas"/>
                <a:cs typeface="Consolas"/>
                <a:sym typeface="Consolas"/>
              </a:rPr>
              <a:t>:])     </a:t>
            </a:r>
            <a:r>
              <a:rPr lang="es" sz="1300" b="0" i="0" u="none" strike="noStrike" cap="none">
                <a:solidFill>
                  <a:srgbClr val="5F6167"/>
                </a:solidFill>
                <a:highlight>
                  <a:srgbClr val="23262E"/>
                </a:highlight>
                <a:latin typeface="Consolas"/>
                <a:ea typeface="Consolas"/>
                <a:cs typeface="Consolas"/>
                <a:sym typeface="Consolas"/>
              </a:rPr>
              <a:t># mundo!</a:t>
            </a:r>
            <a:endParaRPr sz="13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300" b="0" i="0" u="none" strike="noStrike" cap="none">
                <a:solidFill>
                  <a:srgbClr val="FFE66D"/>
                </a:solidFill>
                <a:highlight>
                  <a:srgbClr val="23262E"/>
                </a:highlight>
                <a:latin typeface="Consolas"/>
                <a:ea typeface="Consolas"/>
                <a:cs typeface="Consolas"/>
                <a:sym typeface="Consolas"/>
              </a:rPr>
              <a:t>print</a:t>
            </a:r>
            <a:r>
              <a:rPr lang="es" sz="1300" b="0" i="0" u="none" strike="noStrike" cap="none">
                <a:solidFill>
                  <a:srgbClr val="D5CED9"/>
                </a:solidFill>
                <a:highlight>
                  <a:srgbClr val="23262E"/>
                </a:highlight>
                <a:latin typeface="Consolas"/>
                <a:ea typeface="Consolas"/>
                <a:cs typeface="Consolas"/>
                <a:sym typeface="Consolas"/>
              </a:rPr>
              <a:t>(cadena[:</a:t>
            </a:r>
            <a:r>
              <a:rPr lang="es" sz="1300" b="0" i="0" u="none" strike="noStrike" cap="none">
                <a:solidFill>
                  <a:srgbClr val="F39C12"/>
                </a:solidFill>
                <a:highlight>
                  <a:srgbClr val="23262E"/>
                </a:highlight>
                <a:latin typeface="Consolas"/>
                <a:ea typeface="Consolas"/>
                <a:cs typeface="Consolas"/>
                <a:sym typeface="Consolas"/>
              </a:rPr>
              <a:t>5</a:t>
            </a:r>
            <a:r>
              <a:rPr lang="es" sz="1300" b="0" i="0" u="none" strike="noStrike" cap="none">
                <a:solidFill>
                  <a:srgbClr val="D5CED9"/>
                </a:solidFill>
                <a:highlight>
                  <a:srgbClr val="23262E"/>
                </a:highlight>
                <a:latin typeface="Consolas"/>
                <a:ea typeface="Consolas"/>
                <a:cs typeface="Consolas"/>
                <a:sym typeface="Consolas"/>
              </a:rPr>
              <a:t>])     </a:t>
            </a:r>
            <a:r>
              <a:rPr lang="es" sz="1300" b="0" i="0" u="none" strike="noStrike" cap="none">
                <a:solidFill>
                  <a:srgbClr val="5F6167"/>
                </a:solidFill>
                <a:highlight>
                  <a:srgbClr val="23262E"/>
                </a:highlight>
                <a:latin typeface="Consolas"/>
                <a:ea typeface="Consolas"/>
                <a:cs typeface="Consolas"/>
                <a:sym typeface="Consolas"/>
              </a:rPr>
              <a:t># ¡Hola</a:t>
            </a:r>
            <a:endParaRPr sz="13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300" b="0" i="0" u="none" strike="noStrike" cap="none">
                <a:solidFill>
                  <a:srgbClr val="FFE66D"/>
                </a:solidFill>
                <a:highlight>
                  <a:srgbClr val="23262E"/>
                </a:highlight>
                <a:latin typeface="Consolas"/>
                <a:ea typeface="Consolas"/>
                <a:cs typeface="Consolas"/>
                <a:sym typeface="Consolas"/>
              </a:rPr>
              <a:t>print</a:t>
            </a:r>
            <a:r>
              <a:rPr lang="es" sz="1300" b="0" i="0" u="none" strike="noStrike" cap="none">
                <a:solidFill>
                  <a:srgbClr val="D5CED9"/>
                </a:solidFill>
                <a:highlight>
                  <a:srgbClr val="23262E"/>
                </a:highlight>
                <a:latin typeface="Consolas"/>
                <a:ea typeface="Consolas"/>
                <a:cs typeface="Consolas"/>
                <a:sym typeface="Consolas"/>
              </a:rPr>
              <a:t>(cadena[:])      </a:t>
            </a:r>
            <a:r>
              <a:rPr lang="es" sz="1300" b="0" i="0" u="none" strike="noStrike" cap="none">
                <a:solidFill>
                  <a:srgbClr val="5F6167"/>
                </a:solidFill>
                <a:highlight>
                  <a:srgbClr val="23262E"/>
                </a:highlight>
                <a:latin typeface="Consolas"/>
                <a:ea typeface="Consolas"/>
                <a:cs typeface="Consolas"/>
                <a:sym typeface="Consolas"/>
              </a:rPr>
              <a:t># ¡Hola mundo!</a:t>
            </a:r>
            <a:endParaRPr sz="13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300" b="0" i="0" u="none" strike="noStrike" cap="none">
                <a:solidFill>
                  <a:srgbClr val="FFE66D"/>
                </a:solidFill>
                <a:highlight>
                  <a:srgbClr val="23262E"/>
                </a:highlight>
                <a:latin typeface="Consolas"/>
                <a:ea typeface="Consolas"/>
                <a:cs typeface="Consolas"/>
                <a:sym typeface="Consolas"/>
              </a:rPr>
              <a:t>print</a:t>
            </a:r>
            <a:r>
              <a:rPr lang="es" sz="1300" b="0" i="0" u="none" strike="noStrike" cap="none">
                <a:solidFill>
                  <a:srgbClr val="D5CED9"/>
                </a:solidFill>
                <a:highlight>
                  <a:srgbClr val="23262E"/>
                </a:highlight>
                <a:latin typeface="Consolas"/>
                <a:ea typeface="Consolas"/>
                <a:cs typeface="Consolas"/>
                <a:sym typeface="Consolas"/>
              </a:rPr>
              <a:t>(cadena[::</a:t>
            </a:r>
            <a:r>
              <a:rPr lang="es" sz="1300" b="0" i="0" u="none" strike="noStrike" cap="none">
                <a:solidFill>
                  <a:srgbClr val="F39C12"/>
                </a:solidFill>
                <a:highlight>
                  <a:srgbClr val="23262E"/>
                </a:highlight>
                <a:latin typeface="Consolas"/>
                <a:ea typeface="Consolas"/>
                <a:cs typeface="Consolas"/>
                <a:sym typeface="Consolas"/>
              </a:rPr>
              <a:t>2</a:t>
            </a:r>
            <a:r>
              <a:rPr lang="es" sz="1300" b="0" i="0" u="none" strike="noStrike" cap="none">
                <a:solidFill>
                  <a:srgbClr val="D5CED9"/>
                </a:solidFill>
                <a:highlight>
                  <a:srgbClr val="23262E"/>
                </a:highlight>
                <a:latin typeface="Consolas"/>
                <a:ea typeface="Consolas"/>
                <a:cs typeface="Consolas"/>
                <a:sym typeface="Consolas"/>
              </a:rPr>
              <a:t>])    </a:t>
            </a:r>
            <a:r>
              <a:rPr lang="es" sz="1300" b="0" i="0" u="none" strike="noStrike" cap="none">
                <a:solidFill>
                  <a:srgbClr val="5F6167"/>
                </a:solidFill>
                <a:highlight>
                  <a:srgbClr val="23262E"/>
                </a:highlight>
                <a:latin typeface="Consolas"/>
                <a:ea typeface="Consolas"/>
                <a:cs typeface="Consolas"/>
                <a:sym typeface="Consolas"/>
              </a:rPr>
              <a:t># ¡oamno</a:t>
            </a:r>
            <a:endParaRPr sz="13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300" b="0" i="0" u="none" strike="noStrike" cap="none">
                <a:solidFill>
                  <a:srgbClr val="FFE66D"/>
                </a:solidFill>
                <a:highlight>
                  <a:srgbClr val="23262E"/>
                </a:highlight>
                <a:latin typeface="Consolas"/>
                <a:ea typeface="Consolas"/>
                <a:cs typeface="Consolas"/>
                <a:sym typeface="Consolas"/>
              </a:rPr>
              <a:t>print</a:t>
            </a:r>
            <a:r>
              <a:rPr lang="es" sz="1300" b="0" i="0" u="none" strike="noStrike" cap="none">
                <a:solidFill>
                  <a:srgbClr val="D5CED9"/>
                </a:solidFill>
                <a:highlight>
                  <a:srgbClr val="23262E"/>
                </a:highlight>
                <a:latin typeface="Consolas"/>
                <a:ea typeface="Consolas"/>
                <a:cs typeface="Consolas"/>
                <a:sym typeface="Consolas"/>
              </a:rPr>
              <a:t>(cadena[::</a:t>
            </a:r>
            <a:r>
              <a:rPr lang="es" sz="1300" b="0" i="0" u="none" strike="noStrike" cap="none">
                <a:solidFill>
                  <a:srgbClr val="EE5D43"/>
                </a:solidFill>
                <a:highlight>
                  <a:srgbClr val="23262E"/>
                </a:highlight>
                <a:latin typeface="Consolas"/>
                <a:ea typeface="Consolas"/>
                <a:cs typeface="Consolas"/>
                <a:sym typeface="Consolas"/>
              </a:rPr>
              <a:t>-</a:t>
            </a:r>
            <a:r>
              <a:rPr lang="es" sz="1300" b="0" i="0" u="none" strike="noStrike" cap="none">
                <a:solidFill>
                  <a:srgbClr val="F39C12"/>
                </a:solidFill>
                <a:highlight>
                  <a:srgbClr val="23262E"/>
                </a:highlight>
                <a:latin typeface="Consolas"/>
                <a:ea typeface="Consolas"/>
                <a:cs typeface="Consolas"/>
                <a:sym typeface="Consolas"/>
              </a:rPr>
              <a:t>1</a:t>
            </a:r>
            <a:r>
              <a:rPr lang="es" sz="1300" b="0" i="0" u="none" strike="noStrike" cap="none">
                <a:solidFill>
                  <a:srgbClr val="D5CED9"/>
                </a:solidFill>
                <a:highlight>
                  <a:srgbClr val="23262E"/>
                </a:highlight>
                <a:latin typeface="Consolas"/>
                <a:ea typeface="Consolas"/>
                <a:cs typeface="Consolas"/>
                <a:sym typeface="Consolas"/>
              </a:rPr>
              <a:t>])   </a:t>
            </a:r>
            <a:r>
              <a:rPr lang="es" sz="1300" b="0" i="0" u="none" strike="noStrike" cap="none">
                <a:solidFill>
                  <a:srgbClr val="5F6167"/>
                </a:solidFill>
                <a:highlight>
                  <a:srgbClr val="23262E"/>
                </a:highlight>
                <a:latin typeface="Consolas"/>
                <a:ea typeface="Consolas"/>
                <a:cs typeface="Consolas"/>
                <a:sym typeface="Consolas"/>
              </a:rPr>
              <a:t># !odnum aloH¡</a:t>
            </a:r>
            <a:endParaRPr sz="13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3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4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rgbClr val="FFE66D"/>
              </a:buClr>
              <a:buSzPts val="1200"/>
              <a:buFont typeface="Consolas"/>
              <a:buNone/>
            </a:pPr>
            <a:endParaRPr sz="1200" b="0" i="0" u="none" strike="noStrike" cap="none">
              <a:solidFill>
                <a:srgbClr val="D5CED9"/>
              </a:solidFill>
              <a:latin typeface="Consolas"/>
              <a:ea typeface="Consolas"/>
              <a:cs typeface="Consolas"/>
              <a:sym typeface="Consolas"/>
            </a:endParaRPr>
          </a:p>
        </p:txBody>
      </p:sp>
      <p:sp>
        <p:nvSpPr>
          <p:cNvPr id="265" name="Google Shape;265;p13"/>
          <p:cNvSpPr/>
          <p:nvPr/>
        </p:nvSpPr>
        <p:spPr>
          <a:xfrm>
            <a:off x="2635349" y="2630275"/>
            <a:ext cx="3873300" cy="228900"/>
          </a:xfrm>
          <a:prstGeom prst="rect">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chemeClr val="dk2"/>
                </a:solidFill>
                <a:latin typeface="Montserrat"/>
                <a:ea typeface="Montserrat"/>
                <a:cs typeface="Montserrat"/>
                <a:sym typeface="Montserrat"/>
              </a:rPr>
              <a:t>Rebanadas</a:t>
            </a:r>
            <a:endParaRPr sz="1400" b="0" i="0" u="none" strike="noStrike" cap="none">
              <a:solidFill>
                <a:schemeClr val="dk2"/>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14"/>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40740"/>
              <a:buFont typeface="Arial"/>
              <a:buNone/>
            </a:pPr>
            <a:r>
              <a:rPr lang="es"/>
              <a:t>Cadenas de caracteres | in / not in</a:t>
            </a:r>
            <a:endParaRPr/>
          </a:p>
        </p:txBody>
      </p:sp>
      <p:sp>
        <p:nvSpPr>
          <p:cNvPr id="271" name="Google Shape;271;p14"/>
          <p:cNvSpPr txBox="1"/>
          <p:nvPr/>
        </p:nvSpPr>
        <p:spPr>
          <a:xfrm>
            <a:off x="432000" y="1281675"/>
            <a:ext cx="8279700" cy="3275400"/>
          </a:xfrm>
          <a:prstGeom prst="rect">
            <a:avLst/>
          </a:prstGeom>
          <a:noFill/>
          <a:ln>
            <a:noFill/>
          </a:ln>
        </p:spPr>
        <p:txBody>
          <a:bodyPr spcFirstLastPara="1" wrap="square" lIns="0" tIns="91425" rIns="0" bIns="91425" anchor="t" anchorCtr="0">
            <a:normAutofit/>
          </a:bodyPr>
          <a:lstStyle/>
          <a:p>
            <a:pPr marL="0" marR="0" lvl="0" indent="0" algn="l" rtl="0">
              <a:lnSpc>
                <a:spcPct val="115000"/>
              </a:lnSpc>
              <a:spcBef>
                <a:spcPts val="1199"/>
              </a:spcBef>
              <a:spcAft>
                <a:spcPts val="0"/>
              </a:spcAft>
              <a:buClr>
                <a:srgbClr val="000000"/>
              </a:buClr>
              <a:buSzPts val="1600"/>
              <a:buFont typeface="Arial"/>
              <a:buNone/>
            </a:pPr>
            <a:r>
              <a:rPr lang="es" sz="1600" b="0" i="0" u="none" strike="noStrike" cap="none">
                <a:solidFill>
                  <a:srgbClr val="595959"/>
                </a:solidFill>
                <a:latin typeface="Montserrat"/>
                <a:ea typeface="Montserrat"/>
                <a:cs typeface="Montserrat"/>
                <a:sym typeface="Montserrat"/>
              </a:rPr>
              <a:t>Los operadores de pertenencia se utilizan para comprobar si un caracter o cadena se encuentran dentro de otra.</a:t>
            </a:r>
            <a:endParaRPr sz="1600" b="0" i="0" u="none" strike="noStrike" cap="none">
              <a:solidFill>
                <a:srgbClr val="595959"/>
              </a:solidFill>
              <a:latin typeface="Montserrat"/>
              <a:ea typeface="Montserrat"/>
              <a:cs typeface="Montserrat"/>
              <a:sym typeface="Montserrat"/>
            </a:endParaRPr>
          </a:p>
          <a:p>
            <a:pPr marL="0" marR="0" lvl="0" indent="0" algn="l" rtl="0">
              <a:lnSpc>
                <a:spcPct val="115000"/>
              </a:lnSpc>
              <a:spcBef>
                <a:spcPts val="1199"/>
              </a:spcBef>
              <a:spcAft>
                <a:spcPts val="0"/>
              </a:spcAft>
              <a:buClr>
                <a:schemeClr val="dk1"/>
              </a:buClr>
              <a:buSzPts val="1100"/>
              <a:buFont typeface="Arial"/>
              <a:buNone/>
            </a:pPr>
            <a:endParaRPr sz="1600" b="0" i="0" u="none" strike="noStrike" cap="none">
              <a:solidFill>
                <a:srgbClr val="595959"/>
              </a:solidFill>
              <a:latin typeface="Montserrat"/>
              <a:ea typeface="Montserrat"/>
              <a:cs typeface="Montserrat"/>
              <a:sym typeface="Montserrat"/>
            </a:endParaRPr>
          </a:p>
          <a:p>
            <a:pPr marL="0" marR="0" lvl="0" indent="0" algn="l" rtl="0">
              <a:lnSpc>
                <a:spcPct val="115000"/>
              </a:lnSpc>
              <a:spcBef>
                <a:spcPts val="1199"/>
              </a:spcBef>
              <a:spcAft>
                <a:spcPts val="0"/>
              </a:spcAft>
              <a:buClr>
                <a:srgbClr val="000000"/>
              </a:buClr>
              <a:buSzPts val="1600"/>
              <a:buFont typeface="Arial"/>
              <a:buNone/>
            </a:pPr>
            <a:endParaRPr sz="1600" b="0" i="0" u="none" strike="noStrike" cap="none">
              <a:solidFill>
                <a:srgbClr val="595959"/>
              </a:solidFill>
              <a:latin typeface="Montserrat"/>
              <a:ea typeface="Montserrat"/>
              <a:cs typeface="Montserrat"/>
              <a:sym typeface="Montserrat"/>
            </a:endParaRPr>
          </a:p>
          <a:p>
            <a:pPr marL="0" marR="0" lvl="0" indent="0" algn="l" rtl="0">
              <a:lnSpc>
                <a:spcPct val="115000"/>
              </a:lnSpc>
              <a:spcBef>
                <a:spcPts val="1199"/>
              </a:spcBef>
              <a:spcAft>
                <a:spcPts val="0"/>
              </a:spcAft>
              <a:buClr>
                <a:srgbClr val="000000"/>
              </a:buClr>
              <a:buSzPts val="1600"/>
              <a:buFont typeface="Arial"/>
              <a:buNone/>
            </a:pPr>
            <a:endParaRPr sz="1600" b="0" i="0" u="none" strike="noStrike" cap="none">
              <a:solidFill>
                <a:srgbClr val="595959"/>
              </a:solidFill>
              <a:latin typeface="Montserrat"/>
              <a:ea typeface="Montserrat"/>
              <a:cs typeface="Montserrat"/>
              <a:sym typeface="Montserrat"/>
            </a:endParaRPr>
          </a:p>
          <a:p>
            <a:pPr marL="0" marR="0" lvl="0" indent="0" algn="l" rtl="0">
              <a:lnSpc>
                <a:spcPct val="115000"/>
              </a:lnSpc>
              <a:spcBef>
                <a:spcPts val="1199"/>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aphicFrame>
        <p:nvGraphicFramePr>
          <p:cNvPr id="272" name="Google Shape;272;p14"/>
          <p:cNvGraphicFramePr/>
          <p:nvPr/>
        </p:nvGraphicFramePr>
        <p:xfrm>
          <a:off x="471113" y="2033900"/>
          <a:ext cx="7996150" cy="964150"/>
        </p:xfrm>
        <a:graphic>
          <a:graphicData uri="http://schemas.openxmlformats.org/drawingml/2006/table">
            <a:tbl>
              <a:tblPr>
                <a:solidFill>
                  <a:srgbClr val="FFFFFF"/>
                </a:solidFill>
                <a:tableStyleId>{8BB20E1E-A2AF-4533-9FF3-AB569FAF705B}</a:tableStyleId>
              </a:tblPr>
              <a:tblGrid>
                <a:gridCol w="1363950">
                  <a:extLst>
                    <a:ext uri="{9D8B030D-6E8A-4147-A177-3AD203B41FA5}">
                      <a16:colId xmlns:a16="http://schemas.microsoft.com/office/drawing/2014/main" val="20000"/>
                    </a:ext>
                  </a:extLst>
                </a:gridCol>
                <a:gridCol w="6632200">
                  <a:extLst>
                    <a:ext uri="{9D8B030D-6E8A-4147-A177-3AD203B41FA5}">
                      <a16:colId xmlns:a16="http://schemas.microsoft.com/office/drawing/2014/main" val="20001"/>
                    </a:ext>
                  </a:extLst>
                </a:gridCol>
              </a:tblGrid>
              <a:tr h="373600">
                <a:tc>
                  <a:txBody>
                    <a:bodyPr/>
                    <a:lstStyle/>
                    <a:p>
                      <a:pPr marL="0" marR="0" lvl="0" indent="0" algn="ctr" rtl="0">
                        <a:lnSpc>
                          <a:spcPct val="115000"/>
                        </a:lnSpc>
                        <a:spcBef>
                          <a:spcPts val="0"/>
                        </a:spcBef>
                        <a:spcAft>
                          <a:spcPts val="0"/>
                        </a:spcAft>
                        <a:buClr>
                          <a:srgbClr val="000000"/>
                        </a:buClr>
                        <a:buSzPts val="1100"/>
                        <a:buFont typeface="Arial"/>
                        <a:buNone/>
                      </a:pPr>
                      <a:r>
                        <a:rPr lang="es" sz="1100" b="1" u="none" strike="noStrike" cap="none">
                          <a:solidFill>
                            <a:schemeClr val="dk2"/>
                          </a:solidFill>
                          <a:latin typeface="Montserrat"/>
                          <a:ea typeface="Montserrat"/>
                          <a:cs typeface="Montserrat"/>
                          <a:sym typeface="Montserrat"/>
                        </a:rPr>
                        <a:t>OPERADOR</a:t>
                      </a:r>
                      <a:endParaRPr sz="1100" b="1" u="none" strike="noStrike" cap="none">
                        <a:solidFill>
                          <a:schemeClr val="dk2"/>
                        </a:solidFill>
                        <a:latin typeface="Montserrat"/>
                        <a:ea typeface="Montserrat"/>
                        <a:cs typeface="Montserrat"/>
                        <a:sym typeface="Montserrat"/>
                      </a:endParaRPr>
                    </a:p>
                  </a:txBody>
                  <a:tcPr marL="114300" marR="114300" marT="57150" marB="57150" anchor="ctr">
                    <a:lnL w="9525" cap="flat" cmpd="sng">
                      <a:solidFill>
                        <a:srgbClr val="595959"/>
                      </a:solidFill>
                      <a:prstDash val="solid"/>
                      <a:round/>
                      <a:headEnd type="none" w="sm" len="sm"/>
                      <a:tailEnd type="none" w="sm" len="sm"/>
                    </a:lnL>
                    <a:lnR w="9525" cap="flat" cmpd="sng">
                      <a:solidFill>
                        <a:srgbClr val="595959"/>
                      </a:solidFill>
                      <a:prstDash val="solid"/>
                      <a:round/>
                      <a:headEnd type="none" w="sm" len="sm"/>
                      <a:tailEnd type="none" w="sm" len="sm"/>
                    </a:lnR>
                    <a:lnT w="9525" cap="flat" cmpd="sng">
                      <a:solidFill>
                        <a:srgbClr val="595959"/>
                      </a:solidFill>
                      <a:prstDash val="solid"/>
                      <a:round/>
                      <a:headEnd type="none" w="sm" len="sm"/>
                      <a:tailEnd type="none" w="sm" len="sm"/>
                    </a:lnT>
                    <a:lnB w="9525" cap="flat" cmpd="sng">
                      <a:solidFill>
                        <a:srgbClr val="595959"/>
                      </a:solidFill>
                      <a:prstDash val="solid"/>
                      <a:round/>
                      <a:headEnd type="none" w="sm" len="sm"/>
                      <a:tailEnd type="none" w="sm" len="sm"/>
                    </a:lnB>
                    <a:solidFill>
                      <a:srgbClr val="FFE66D"/>
                    </a:solidFill>
                  </a:tcPr>
                </a:tc>
                <a:tc>
                  <a:txBody>
                    <a:bodyPr/>
                    <a:lstStyle/>
                    <a:p>
                      <a:pPr marL="0" marR="0" lvl="0" indent="0" algn="ctr" rtl="0">
                        <a:lnSpc>
                          <a:spcPct val="115000"/>
                        </a:lnSpc>
                        <a:spcBef>
                          <a:spcPts val="0"/>
                        </a:spcBef>
                        <a:spcAft>
                          <a:spcPts val="0"/>
                        </a:spcAft>
                        <a:buClr>
                          <a:srgbClr val="000000"/>
                        </a:buClr>
                        <a:buSzPts val="1100"/>
                        <a:buFont typeface="Arial"/>
                        <a:buNone/>
                      </a:pPr>
                      <a:r>
                        <a:rPr lang="es" sz="1100" b="1" u="none" strike="noStrike" cap="none">
                          <a:solidFill>
                            <a:schemeClr val="dk2"/>
                          </a:solidFill>
                          <a:latin typeface="Montserrat"/>
                          <a:ea typeface="Montserrat"/>
                          <a:cs typeface="Montserrat"/>
                          <a:sym typeface="Montserrat"/>
                        </a:rPr>
                        <a:t>DESCRIPCION</a:t>
                      </a:r>
                      <a:endParaRPr sz="1100" b="1" u="none" strike="noStrike" cap="none">
                        <a:solidFill>
                          <a:schemeClr val="dk2"/>
                        </a:solidFill>
                        <a:latin typeface="Montserrat"/>
                        <a:ea typeface="Montserrat"/>
                        <a:cs typeface="Montserrat"/>
                        <a:sym typeface="Montserrat"/>
                      </a:endParaRPr>
                    </a:p>
                  </a:txBody>
                  <a:tcPr marL="114300" marR="114300" marT="57150" marB="57150" anchor="ctr">
                    <a:lnL w="9525" cap="flat" cmpd="sng">
                      <a:solidFill>
                        <a:srgbClr val="595959"/>
                      </a:solidFill>
                      <a:prstDash val="solid"/>
                      <a:round/>
                      <a:headEnd type="none" w="sm" len="sm"/>
                      <a:tailEnd type="none" w="sm" len="sm"/>
                    </a:lnL>
                    <a:lnR w="9525" cap="flat" cmpd="sng">
                      <a:solidFill>
                        <a:srgbClr val="595959"/>
                      </a:solidFill>
                      <a:prstDash val="solid"/>
                      <a:round/>
                      <a:headEnd type="none" w="sm" len="sm"/>
                      <a:tailEnd type="none" w="sm" len="sm"/>
                    </a:lnR>
                    <a:lnT w="9525" cap="flat" cmpd="sng">
                      <a:solidFill>
                        <a:srgbClr val="595959"/>
                      </a:solidFill>
                      <a:prstDash val="solid"/>
                      <a:round/>
                      <a:headEnd type="none" w="sm" len="sm"/>
                      <a:tailEnd type="none" w="sm" len="sm"/>
                    </a:lnT>
                    <a:lnB w="9525" cap="flat" cmpd="sng">
                      <a:solidFill>
                        <a:srgbClr val="595959"/>
                      </a:solidFill>
                      <a:prstDash val="solid"/>
                      <a:round/>
                      <a:headEnd type="none" w="sm" len="sm"/>
                      <a:tailEnd type="none" w="sm" len="sm"/>
                    </a:lnB>
                    <a:solidFill>
                      <a:srgbClr val="FFE66D"/>
                    </a:solidFill>
                  </a:tcPr>
                </a:tc>
                <a:extLst>
                  <a:ext uri="{0D108BD9-81ED-4DB2-BD59-A6C34878D82A}">
                    <a16:rowId xmlns:a16="http://schemas.microsoft.com/office/drawing/2014/main" val="10000"/>
                  </a:ext>
                </a:extLst>
              </a:tr>
              <a:tr h="295275">
                <a:tc>
                  <a:txBody>
                    <a:bodyPr/>
                    <a:lstStyle/>
                    <a:p>
                      <a:pPr marL="0" marR="0" lvl="0" indent="0" algn="ctr" rtl="0">
                        <a:lnSpc>
                          <a:spcPct val="115000"/>
                        </a:lnSpc>
                        <a:spcBef>
                          <a:spcPts val="0"/>
                        </a:spcBef>
                        <a:spcAft>
                          <a:spcPts val="0"/>
                        </a:spcAft>
                        <a:buClr>
                          <a:srgbClr val="000000"/>
                        </a:buClr>
                        <a:buSzPts val="1100"/>
                        <a:buFont typeface="Arial"/>
                        <a:buNone/>
                      </a:pPr>
                      <a:r>
                        <a:rPr lang="es" sz="1100" b="1" u="none" strike="noStrike" cap="none">
                          <a:solidFill>
                            <a:schemeClr val="dk2"/>
                          </a:solidFill>
                          <a:latin typeface="Montserrat"/>
                          <a:ea typeface="Montserrat"/>
                          <a:cs typeface="Montserrat"/>
                          <a:sym typeface="Montserrat"/>
                        </a:rPr>
                        <a:t>in</a:t>
                      </a:r>
                      <a:endParaRPr sz="1100" b="1" u="none" strike="noStrike" cap="none">
                        <a:solidFill>
                          <a:schemeClr val="dk2"/>
                        </a:solidFill>
                        <a:latin typeface="Montserrat"/>
                        <a:ea typeface="Montserrat"/>
                        <a:cs typeface="Montserrat"/>
                        <a:sym typeface="Montserrat"/>
                      </a:endParaRPr>
                    </a:p>
                  </a:txBody>
                  <a:tcPr marL="114300" marR="114300" marT="57150" marB="57150" anchor="ctr">
                    <a:lnL w="9525" cap="flat" cmpd="sng">
                      <a:solidFill>
                        <a:srgbClr val="595959"/>
                      </a:solidFill>
                      <a:prstDash val="solid"/>
                      <a:round/>
                      <a:headEnd type="none" w="sm" len="sm"/>
                      <a:tailEnd type="none" w="sm" len="sm"/>
                    </a:lnL>
                    <a:lnR w="9525" cap="flat" cmpd="sng">
                      <a:solidFill>
                        <a:srgbClr val="595959"/>
                      </a:solidFill>
                      <a:prstDash val="solid"/>
                      <a:round/>
                      <a:headEnd type="none" w="sm" len="sm"/>
                      <a:tailEnd type="none" w="sm" len="sm"/>
                    </a:lnR>
                    <a:lnT w="9525" cap="flat" cmpd="sng">
                      <a:solidFill>
                        <a:srgbClr val="595959"/>
                      </a:solidFill>
                      <a:prstDash val="solid"/>
                      <a:round/>
                      <a:headEnd type="none" w="sm" len="sm"/>
                      <a:tailEnd type="none" w="sm" len="sm"/>
                    </a:lnT>
                    <a:lnB w="9525" cap="flat" cmpd="sng">
                      <a:solidFill>
                        <a:srgbClr val="595959"/>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100"/>
                        <a:buFont typeface="Arial"/>
                        <a:buNone/>
                      </a:pPr>
                      <a:r>
                        <a:rPr lang="es" sz="1100" u="none" strike="noStrike" cap="none">
                          <a:solidFill>
                            <a:schemeClr val="dk2"/>
                          </a:solidFill>
                          <a:latin typeface="Montserrat"/>
                          <a:ea typeface="Montserrat"/>
                          <a:cs typeface="Montserrat"/>
                          <a:sym typeface="Montserrat"/>
                        </a:rPr>
                        <a:t>Devuelve </a:t>
                      </a:r>
                      <a:r>
                        <a:rPr lang="es" sz="1100" b="1" u="none" strike="noStrike" cap="none">
                          <a:solidFill>
                            <a:schemeClr val="dk2"/>
                          </a:solidFill>
                          <a:latin typeface="Montserrat"/>
                          <a:ea typeface="Montserrat"/>
                          <a:cs typeface="Montserrat"/>
                          <a:sym typeface="Montserrat"/>
                        </a:rPr>
                        <a:t>True</a:t>
                      </a:r>
                      <a:r>
                        <a:rPr lang="es" sz="1100" u="none" strike="noStrike" cap="none">
                          <a:solidFill>
                            <a:schemeClr val="dk2"/>
                          </a:solidFill>
                          <a:latin typeface="Montserrat"/>
                          <a:ea typeface="Montserrat"/>
                          <a:cs typeface="Montserrat"/>
                          <a:sym typeface="Montserrat"/>
                        </a:rPr>
                        <a:t> si el valor se encuentra en una secuencia; </a:t>
                      </a:r>
                      <a:r>
                        <a:rPr lang="es" sz="1100" b="1" u="none" strike="noStrike" cap="none">
                          <a:solidFill>
                            <a:schemeClr val="dk2"/>
                          </a:solidFill>
                          <a:latin typeface="Montserrat"/>
                          <a:ea typeface="Montserrat"/>
                          <a:cs typeface="Montserrat"/>
                          <a:sym typeface="Montserrat"/>
                        </a:rPr>
                        <a:t>False</a:t>
                      </a:r>
                      <a:r>
                        <a:rPr lang="es" sz="1100" u="none" strike="noStrike" cap="none">
                          <a:solidFill>
                            <a:schemeClr val="dk2"/>
                          </a:solidFill>
                          <a:latin typeface="Montserrat"/>
                          <a:ea typeface="Montserrat"/>
                          <a:cs typeface="Montserrat"/>
                          <a:sym typeface="Montserrat"/>
                        </a:rPr>
                        <a:t> en caso contrario.</a:t>
                      </a:r>
                      <a:endParaRPr sz="1100" u="none" strike="noStrike" cap="none">
                        <a:solidFill>
                          <a:schemeClr val="dk2"/>
                        </a:solidFill>
                        <a:latin typeface="Montserrat"/>
                        <a:ea typeface="Montserrat"/>
                        <a:cs typeface="Montserrat"/>
                        <a:sym typeface="Montserrat"/>
                      </a:endParaRPr>
                    </a:p>
                  </a:txBody>
                  <a:tcPr marL="114300" marR="114300" marT="57150" marB="57150" anchor="ctr">
                    <a:lnL w="9525" cap="flat" cmpd="sng">
                      <a:solidFill>
                        <a:srgbClr val="595959"/>
                      </a:solidFill>
                      <a:prstDash val="solid"/>
                      <a:round/>
                      <a:headEnd type="none" w="sm" len="sm"/>
                      <a:tailEnd type="none" w="sm" len="sm"/>
                    </a:lnL>
                    <a:lnR w="9525" cap="flat" cmpd="sng">
                      <a:solidFill>
                        <a:srgbClr val="595959"/>
                      </a:solidFill>
                      <a:prstDash val="solid"/>
                      <a:round/>
                      <a:headEnd type="none" w="sm" len="sm"/>
                      <a:tailEnd type="none" w="sm" len="sm"/>
                    </a:lnR>
                    <a:lnT w="9525" cap="flat" cmpd="sng">
                      <a:solidFill>
                        <a:srgbClr val="595959"/>
                      </a:solidFill>
                      <a:prstDash val="solid"/>
                      <a:round/>
                      <a:headEnd type="none" w="sm" len="sm"/>
                      <a:tailEnd type="none" w="sm" len="sm"/>
                    </a:lnT>
                    <a:lnB w="9525" cap="flat" cmpd="sng">
                      <a:solidFill>
                        <a:srgbClr val="595959"/>
                      </a:solidFill>
                      <a:prstDash val="solid"/>
                      <a:round/>
                      <a:headEnd type="none" w="sm" len="sm"/>
                      <a:tailEnd type="none" w="sm" len="sm"/>
                    </a:lnB>
                  </a:tcPr>
                </a:tc>
                <a:extLst>
                  <a:ext uri="{0D108BD9-81ED-4DB2-BD59-A6C34878D82A}">
                    <a16:rowId xmlns:a16="http://schemas.microsoft.com/office/drawing/2014/main" val="10001"/>
                  </a:ext>
                </a:extLst>
              </a:tr>
              <a:tr h="295275">
                <a:tc>
                  <a:txBody>
                    <a:bodyPr/>
                    <a:lstStyle/>
                    <a:p>
                      <a:pPr marL="0" marR="0" lvl="0" indent="0" algn="ctr" rtl="0">
                        <a:lnSpc>
                          <a:spcPct val="115000"/>
                        </a:lnSpc>
                        <a:spcBef>
                          <a:spcPts val="0"/>
                        </a:spcBef>
                        <a:spcAft>
                          <a:spcPts val="0"/>
                        </a:spcAft>
                        <a:buClr>
                          <a:srgbClr val="000000"/>
                        </a:buClr>
                        <a:buSzPts val="1100"/>
                        <a:buFont typeface="Arial"/>
                        <a:buNone/>
                      </a:pPr>
                      <a:r>
                        <a:rPr lang="es" sz="1100" b="1" u="none" strike="noStrike" cap="none">
                          <a:solidFill>
                            <a:schemeClr val="dk2"/>
                          </a:solidFill>
                          <a:latin typeface="Montserrat"/>
                          <a:ea typeface="Montserrat"/>
                          <a:cs typeface="Montserrat"/>
                          <a:sym typeface="Montserrat"/>
                        </a:rPr>
                        <a:t>not in</a:t>
                      </a:r>
                      <a:endParaRPr sz="1100" b="1" u="none" strike="noStrike" cap="none">
                        <a:solidFill>
                          <a:schemeClr val="dk2"/>
                        </a:solidFill>
                        <a:latin typeface="Montserrat"/>
                        <a:ea typeface="Montserrat"/>
                        <a:cs typeface="Montserrat"/>
                        <a:sym typeface="Montserrat"/>
                      </a:endParaRPr>
                    </a:p>
                  </a:txBody>
                  <a:tcPr marL="114300" marR="114300" marT="57150" marB="57150" anchor="ctr">
                    <a:lnL w="9525" cap="flat" cmpd="sng">
                      <a:solidFill>
                        <a:srgbClr val="595959"/>
                      </a:solidFill>
                      <a:prstDash val="solid"/>
                      <a:round/>
                      <a:headEnd type="none" w="sm" len="sm"/>
                      <a:tailEnd type="none" w="sm" len="sm"/>
                    </a:lnL>
                    <a:lnR w="9525" cap="flat" cmpd="sng">
                      <a:solidFill>
                        <a:srgbClr val="595959"/>
                      </a:solidFill>
                      <a:prstDash val="solid"/>
                      <a:round/>
                      <a:headEnd type="none" w="sm" len="sm"/>
                      <a:tailEnd type="none" w="sm" len="sm"/>
                    </a:lnR>
                    <a:lnT w="9525" cap="flat" cmpd="sng">
                      <a:solidFill>
                        <a:srgbClr val="595959"/>
                      </a:solidFill>
                      <a:prstDash val="solid"/>
                      <a:round/>
                      <a:headEnd type="none" w="sm" len="sm"/>
                      <a:tailEnd type="none" w="sm" len="sm"/>
                    </a:lnT>
                    <a:lnB w="9525" cap="flat" cmpd="sng">
                      <a:solidFill>
                        <a:srgbClr val="595959"/>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100"/>
                        <a:buFont typeface="Arial"/>
                        <a:buNone/>
                      </a:pPr>
                      <a:r>
                        <a:rPr lang="es" sz="1100" u="none" strike="noStrike" cap="none">
                          <a:solidFill>
                            <a:schemeClr val="dk2"/>
                          </a:solidFill>
                          <a:latin typeface="Montserrat"/>
                          <a:ea typeface="Montserrat"/>
                          <a:cs typeface="Montserrat"/>
                          <a:sym typeface="Montserrat"/>
                        </a:rPr>
                        <a:t>Devuelve </a:t>
                      </a:r>
                      <a:r>
                        <a:rPr lang="es" sz="1100" b="1" u="none" strike="noStrike" cap="none">
                          <a:solidFill>
                            <a:schemeClr val="dk2"/>
                          </a:solidFill>
                          <a:latin typeface="Montserrat"/>
                          <a:ea typeface="Montserrat"/>
                          <a:cs typeface="Montserrat"/>
                          <a:sym typeface="Montserrat"/>
                        </a:rPr>
                        <a:t>True</a:t>
                      </a:r>
                      <a:r>
                        <a:rPr lang="es" sz="1100" u="none" strike="noStrike" cap="none">
                          <a:solidFill>
                            <a:schemeClr val="dk2"/>
                          </a:solidFill>
                          <a:latin typeface="Montserrat"/>
                          <a:ea typeface="Montserrat"/>
                          <a:cs typeface="Montserrat"/>
                          <a:sym typeface="Montserrat"/>
                        </a:rPr>
                        <a:t> si el valor no se encuentra en una secuencia; </a:t>
                      </a:r>
                      <a:r>
                        <a:rPr lang="es" sz="1100" b="1" u="none" strike="noStrike" cap="none">
                          <a:solidFill>
                            <a:schemeClr val="dk2"/>
                          </a:solidFill>
                          <a:latin typeface="Montserrat"/>
                          <a:ea typeface="Montserrat"/>
                          <a:cs typeface="Montserrat"/>
                          <a:sym typeface="Montserrat"/>
                        </a:rPr>
                        <a:t>False</a:t>
                      </a:r>
                      <a:r>
                        <a:rPr lang="es" sz="1100" u="none" strike="noStrike" cap="none">
                          <a:solidFill>
                            <a:schemeClr val="dk2"/>
                          </a:solidFill>
                          <a:latin typeface="Montserrat"/>
                          <a:ea typeface="Montserrat"/>
                          <a:cs typeface="Montserrat"/>
                          <a:sym typeface="Montserrat"/>
                        </a:rPr>
                        <a:t> en caso contrario.</a:t>
                      </a:r>
                      <a:endParaRPr sz="1100" u="none" strike="noStrike" cap="none">
                        <a:solidFill>
                          <a:schemeClr val="dk2"/>
                        </a:solidFill>
                        <a:latin typeface="Montserrat"/>
                        <a:ea typeface="Montserrat"/>
                        <a:cs typeface="Montserrat"/>
                        <a:sym typeface="Montserrat"/>
                      </a:endParaRPr>
                    </a:p>
                  </a:txBody>
                  <a:tcPr marL="114300" marR="114300" marT="57150" marB="57150" anchor="ctr">
                    <a:lnL w="9525" cap="flat" cmpd="sng">
                      <a:solidFill>
                        <a:srgbClr val="595959"/>
                      </a:solidFill>
                      <a:prstDash val="solid"/>
                      <a:round/>
                      <a:headEnd type="none" w="sm" len="sm"/>
                      <a:tailEnd type="none" w="sm" len="sm"/>
                    </a:lnL>
                    <a:lnR w="9525" cap="flat" cmpd="sng">
                      <a:solidFill>
                        <a:srgbClr val="595959"/>
                      </a:solidFill>
                      <a:prstDash val="solid"/>
                      <a:round/>
                      <a:headEnd type="none" w="sm" len="sm"/>
                      <a:tailEnd type="none" w="sm" len="sm"/>
                    </a:lnR>
                    <a:lnT w="9525" cap="flat" cmpd="sng">
                      <a:solidFill>
                        <a:srgbClr val="595959"/>
                      </a:solidFill>
                      <a:prstDash val="solid"/>
                      <a:round/>
                      <a:headEnd type="none" w="sm" len="sm"/>
                      <a:tailEnd type="none" w="sm" len="sm"/>
                    </a:lnT>
                    <a:lnB w="9525" cap="flat" cmpd="sng">
                      <a:solidFill>
                        <a:srgbClr val="595959"/>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273" name="Google Shape;273;p14"/>
          <p:cNvSpPr/>
          <p:nvPr/>
        </p:nvSpPr>
        <p:spPr>
          <a:xfrm>
            <a:off x="2140300" y="3488849"/>
            <a:ext cx="4657800" cy="1210200"/>
          </a:xfrm>
          <a:prstGeom prst="rect">
            <a:avLst/>
          </a:prstGeom>
          <a:solidFill>
            <a:srgbClr val="23262E"/>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cadena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96E072"/>
                </a:solidFill>
                <a:highlight>
                  <a:srgbClr val="23262E"/>
                </a:highlight>
                <a:latin typeface="Consolas"/>
                <a:ea typeface="Consolas"/>
                <a:cs typeface="Consolas"/>
                <a:sym typeface="Consolas"/>
              </a:rPr>
              <a:t>"Codo a Codo"</a:t>
            </a:r>
            <a:endParaRPr sz="1200" b="0" i="0" u="none" strike="noStrike" cap="none">
              <a:solidFill>
                <a:srgbClr val="96E072"/>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FE66D"/>
                </a:solidFill>
                <a:highlight>
                  <a:srgbClr val="23262E"/>
                </a:highlight>
                <a:latin typeface="Consolas"/>
                <a:ea typeface="Consolas"/>
                <a:cs typeface="Consolas"/>
                <a:sym typeface="Consolas"/>
              </a:rPr>
              <a:t>print</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96E072"/>
                </a:solidFill>
                <a:highlight>
                  <a:srgbClr val="23262E"/>
                </a:highlight>
                <a:latin typeface="Consolas"/>
                <a:ea typeface="Consolas"/>
                <a:cs typeface="Consolas"/>
                <a:sym typeface="Consolas"/>
              </a:rPr>
              <a:t>"C"</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C74DED"/>
                </a:solidFill>
                <a:highlight>
                  <a:srgbClr val="23262E"/>
                </a:highlight>
                <a:latin typeface="Consolas"/>
                <a:ea typeface="Consolas"/>
                <a:cs typeface="Consolas"/>
                <a:sym typeface="Consolas"/>
              </a:rPr>
              <a:t>in</a:t>
            </a:r>
            <a:r>
              <a:rPr lang="es" sz="1200" b="0" i="0" u="none" strike="noStrike" cap="none">
                <a:solidFill>
                  <a:srgbClr val="D5CED9"/>
                </a:solidFill>
                <a:highlight>
                  <a:srgbClr val="23262E"/>
                </a:highlight>
                <a:latin typeface="Consolas"/>
                <a:ea typeface="Consolas"/>
                <a:cs typeface="Consolas"/>
                <a:sym typeface="Consolas"/>
              </a:rPr>
              <a:t> cadena)     </a:t>
            </a:r>
            <a:r>
              <a:rPr lang="es" sz="1200" b="0" i="0" u="none" strike="noStrike" cap="none">
                <a:solidFill>
                  <a:srgbClr val="5F6167"/>
                </a:solidFill>
                <a:highlight>
                  <a:srgbClr val="23262E"/>
                </a:highlight>
                <a:latin typeface="Consolas"/>
                <a:ea typeface="Consolas"/>
                <a:cs typeface="Consolas"/>
                <a:sym typeface="Consolas"/>
              </a:rPr>
              <a:t># True</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FE66D"/>
                </a:solidFill>
                <a:highlight>
                  <a:srgbClr val="23262E"/>
                </a:highlight>
                <a:latin typeface="Consolas"/>
                <a:ea typeface="Consolas"/>
                <a:cs typeface="Consolas"/>
                <a:sym typeface="Consolas"/>
              </a:rPr>
              <a:t>print</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96E072"/>
                </a:solidFill>
                <a:highlight>
                  <a:srgbClr val="23262E"/>
                </a:highlight>
                <a:latin typeface="Consolas"/>
                <a:ea typeface="Consolas"/>
                <a:cs typeface="Consolas"/>
                <a:sym typeface="Consolas"/>
              </a:rPr>
              <a:t>"n"</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C74DED"/>
                </a:solidFill>
                <a:highlight>
                  <a:srgbClr val="23262E"/>
                </a:highlight>
                <a:latin typeface="Consolas"/>
                <a:ea typeface="Consolas"/>
                <a:cs typeface="Consolas"/>
                <a:sym typeface="Consolas"/>
              </a:rPr>
              <a:t>in</a:t>
            </a:r>
            <a:r>
              <a:rPr lang="es" sz="1200" b="0" i="0" u="none" strike="noStrike" cap="none">
                <a:solidFill>
                  <a:srgbClr val="D5CED9"/>
                </a:solidFill>
                <a:highlight>
                  <a:srgbClr val="23262E"/>
                </a:highlight>
                <a:latin typeface="Consolas"/>
                <a:ea typeface="Consolas"/>
                <a:cs typeface="Consolas"/>
                <a:sym typeface="Consolas"/>
              </a:rPr>
              <a:t> cadena)     </a:t>
            </a:r>
            <a:r>
              <a:rPr lang="es" sz="1200" b="0" i="0" u="none" strike="noStrike" cap="none">
                <a:solidFill>
                  <a:srgbClr val="5F6167"/>
                </a:solidFill>
                <a:highlight>
                  <a:srgbClr val="23262E"/>
                </a:highlight>
                <a:latin typeface="Consolas"/>
                <a:ea typeface="Consolas"/>
                <a:cs typeface="Consolas"/>
                <a:sym typeface="Consolas"/>
              </a:rPr>
              <a:t># False</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FE66D"/>
                </a:solidFill>
                <a:highlight>
                  <a:srgbClr val="23262E"/>
                </a:highlight>
                <a:latin typeface="Consolas"/>
                <a:ea typeface="Consolas"/>
                <a:cs typeface="Consolas"/>
                <a:sym typeface="Consolas"/>
              </a:rPr>
              <a:t>print</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96E072"/>
                </a:solidFill>
                <a:highlight>
                  <a:srgbClr val="23262E"/>
                </a:highlight>
                <a:latin typeface="Consolas"/>
                <a:ea typeface="Consolas"/>
                <a:cs typeface="Consolas"/>
                <a:sym typeface="Consolas"/>
              </a:rPr>
              <a:t>"Codo"</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C74DED"/>
                </a:solidFill>
                <a:highlight>
                  <a:srgbClr val="23262E"/>
                </a:highlight>
                <a:latin typeface="Consolas"/>
                <a:ea typeface="Consolas"/>
                <a:cs typeface="Consolas"/>
                <a:sym typeface="Consolas"/>
              </a:rPr>
              <a:t>in</a:t>
            </a:r>
            <a:r>
              <a:rPr lang="es" sz="1200" b="0" i="0" u="none" strike="noStrike" cap="none">
                <a:solidFill>
                  <a:srgbClr val="D5CED9"/>
                </a:solidFill>
                <a:highlight>
                  <a:srgbClr val="23262E"/>
                </a:highlight>
                <a:latin typeface="Consolas"/>
                <a:ea typeface="Consolas"/>
                <a:cs typeface="Consolas"/>
                <a:sym typeface="Consolas"/>
              </a:rPr>
              <a:t> cadena)  </a:t>
            </a:r>
            <a:r>
              <a:rPr lang="es" sz="1200" b="0" i="0" u="none" strike="noStrike" cap="none">
                <a:solidFill>
                  <a:srgbClr val="5F6167"/>
                </a:solidFill>
                <a:highlight>
                  <a:srgbClr val="23262E"/>
                </a:highlight>
                <a:latin typeface="Consolas"/>
                <a:ea typeface="Consolas"/>
                <a:cs typeface="Consolas"/>
                <a:sym typeface="Consolas"/>
              </a:rPr>
              <a:t># True</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FE66D"/>
                </a:solidFill>
                <a:highlight>
                  <a:srgbClr val="23262E"/>
                </a:highlight>
                <a:latin typeface="Consolas"/>
                <a:ea typeface="Consolas"/>
                <a:cs typeface="Consolas"/>
                <a:sym typeface="Consolas"/>
              </a:rPr>
              <a:t>print</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96E072"/>
                </a:solidFill>
                <a:highlight>
                  <a:srgbClr val="23262E"/>
                </a:highlight>
                <a:latin typeface="Consolas"/>
                <a:ea typeface="Consolas"/>
                <a:cs typeface="Consolas"/>
                <a:sym typeface="Consolas"/>
              </a:rPr>
              <a:t>"A"</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C74DED"/>
                </a:solidFill>
                <a:highlight>
                  <a:srgbClr val="23262E"/>
                </a:highlight>
                <a:latin typeface="Consolas"/>
                <a:ea typeface="Consolas"/>
                <a:cs typeface="Consolas"/>
                <a:sym typeface="Consolas"/>
              </a:rPr>
              <a:t>not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C74DED"/>
                </a:solidFill>
                <a:highlight>
                  <a:srgbClr val="23262E"/>
                </a:highlight>
                <a:latin typeface="Consolas"/>
                <a:ea typeface="Consolas"/>
                <a:cs typeface="Consolas"/>
                <a:sym typeface="Consolas"/>
              </a:rPr>
              <a:t>in</a:t>
            </a:r>
            <a:r>
              <a:rPr lang="es" sz="1200" b="0" i="0" u="none" strike="noStrike" cap="none">
                <a:solidFill>
                  <a:srgbClr val="D5CED9"/>
                </a:solidFill>
                <a:highlight>
                  <a:srgbClr val="23262E"/>
                </a:highlight>
                <a:latin typeface="Consolas"/>
                <a:ea typeface="Consolas"/>
                <a:cs typeface="Consolas"/>
                <a:sym typeface="Consolas"/>
              </a:rPr>
              <a:t> cadena) </a:t>
            </a:r>
            <a:r>
              <a:rPr lang="es" sz="1200" b="0" i="0" u="none" strike="noStrike" cap="none">
                <a:solidFill>
                  <a:srgbClr val="5F6167"/>
                </a:solidFill>
                <a:highlight>
                  <a:srgbClr val="23262E"/>
                </a:highlight>
                <a:latin typeface="Consolas"/>
                <a:ea typeface="Consolas"/>
                <a:cs typeface="Consolas"/>
                <a:sym typeface="Consolas"/>
              </a:rPr>
              <a:t># True</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FE66D"/>
                </a:solidFill>
                <a:highlight>
                  <a:srgbClr val="23262E"/>
                </a:highlight>
                <a:latin typeface="Consolas"/>
                <a:ea typeface="Consolas"/>
                <a:cs typeface="Consolas"/>
                <a:sym typeface="Consolas"/>
              </a:rPr>
              <a:t>print</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96E072"/>
                </a:solidFill>
                <a:highlight>
                  <a:srgbClr val="23262E"/>
                </a:highlight>
                <a:latin typeface="Consolas"/>
                <a:ea typeface="Consolas"/>
                <a:cs typeface="Consolas"/>
                <a:sym typeface="Consolas"/>
              </a:rPr>
              <a:t>"o"</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C74DED"/>
                </a:solidFill>
                <a:highlight>
                  <a:srgbClr val="23262E"/>
                </a:highlight>
                <a:latin typeface="Consolas"/>
                <a:ea typeface="Consolas"/>
                <a:cs typeface="Consolas"/>
                <a:sym typeface="Consolas"/>
              </a:rPr>
              <a:t>not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C74DED"/>
                </a:solidFill>
                <a:highlight>
                  <a:srgbClr val="23262E"/>
                </a:highlight>
                <a:latin typeface="Consolas"/>
                <a:ea typeface="Consolas"/>
                <a:cs typeface="Consolas"/>
                <a:sym typeface="Consolas"/>
              </a:rPr>
              <a:t>in</a:t>
            </a:r>
            <a:r>
              <a:rPr lang="es" sz="1200" b="0" i="0" u="none" strike="noStrike" cap="none">
                <a:solidFill>
                  <a:srgbClr val="D5CED9"/>
                </a:solidFill>
                <a:highlight>
                  <a:srgbClr val="23262E"/>
                </a:highlight>
                <a:latin typeface="Consolas"/>
                <a:ea typeface="Consolas"/>
                <a:cs typeface="Consolas"/>
                <a:sym typeface="Consolas"/>
              </a:rPr>
              <a:t> cadena) </a:t>
            </a:r>
            <a:r>
              <a:rPr lang="es" sz="1200" b="0" i="0" u="none" strike="noStrike" cap="none">
                <a:solidFill>
                  <a:srgbClr val="5F6167"/>
                </a:solidFill>
                <a:highlight>
                  <a:srgbClr val="23262E"/>
                </a:highlight>
                <a:latin typeface="Consolas"/>
                <a:ea typeface="Consolas"/>
                <a:cs typeface="Consolas"/>
                <a:sym typeface="Consolas"/>
              </a:rPr>
              <a:t># False</a:t>
            </a:r>
            <a:endParaRPr sz="1200" b="0" i="0" u="none" strike="noStrike" cap="none">
              <a:solidFill>
                <a:srgbClr val="D5CED9"/>
              </a:solidFill>
              <a:latin typeface="Consolas"/>
              <a:ea typeface="Consolas"/>
              <a:cs typeface="Consolas"/>
              <a:sym typeface="Consolas"/>
            </a:endParaRPr>
          </a:p>
        </p:txBody>
      </p:sp>
      <p:sp>
        <p:nvSpPr>
          <p:cNvPr id="274" name="Google Shape;274;p14"/>
          <p:cNvSpPr/>
          <p:nvPr/>
        </p:nvSpPr>
        <p:spPr>
          <a:xfrm>
            <a:off x="2140300" y="3200775"/>
            <a:ext cx="4657800" cy="288000"/>
          </a:xfrm>
          <a:prstGeom prst="rect">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chemeClr val="dk2"/>
                </a:solidFill>
                <a:latin typeface="Montserrat"/>
                <a:ea typeface="Montserrat"/>
                <a:cs typeface="Montserrat"/>
                <a:sym typeface="Montserrat"/>
              </a:rPr>
              <a:t>Ejemplos:</a:t>
            </a:r>
            <a:endParaRPr sz="1400" b="0" i="0" u="none" strike="noStrike" cap="none">
              <a:solidFill>
                <a:schemeClr val="dk2"/>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15"/>
          <p:cNvSpPr txBox="1"/>
          <p:nvPr/>
        </p:nvSpPr>
        <p:spPr>
          <a:xfrm>
            <a:off x="432150" y="1281775"/>
            <a:ext cx="4000800" cy="3275400"/>
          </a:xfrm>
          <a:prstGeom prst="rect">
            <a:avLst/>
          </a:prstGeom>
          <a:noFill/>
          <a:ln>
            <a:noFill/>
          </a:ln>
        </p:spPr>
        <p:txBody>
          <a:bodyPr spcFirstLastPara="1" wrap="square" lIns="0" tIns="91425" rIns="0" bIns="91425" anchor="t" anchorCtr="0">
            <a:normAutofit/>
          </a:bodyPr>
          <a:lstStyle/>
          <a:p>
            <a:pPr marL="0" marR="0" lvl="0" indent="0" algn="l" rtl="0">
              <a:lnSpc>
                <a:spcPct val="115000"/>
              </a:lnSpc>
              <a:spcBef>
                <a:spcPts val="1199"/>
              </a:spcBef>
              <a:spcAft>
                <a:spcPts val="0"/>
              </a:spcAft>
              <a:buClr>
                <a:srgbClr val="000000"/>
              </a:buClr>
              <a:buSzPts val="1682"/>
              <a:buFont typeface="Arial"/>
              <a:buNone/>
            </a:pPr>
            <a:r>
              <a:rPr lang="es" sz="1682" b="0" i="0" u="none" strike="noStrike" cap="none">
                <a:solidFill>
                  <a:srgbClr val="595959"/>
                </a:solidFill>
                <a:latin typeface="Montserrat"/>
                <a:ea typeface="Montserrat"/>
                <a:cs typeface="Montserrat"/>
                <a:sym typeface="Montserrat"/>
              </a:rPr>
              <a:t>Un </a:t>
            </a:r>
            <a:r>
              <a:rPr lang="es" sz="1682" b="1" i="0" u="none" strike="noStrike" cap="none">
                <a:solidFill>
                  <a:srgbClr val="595959"/>
                </a:solidFill>
                <a:latin typeface="Montserrat"/>
                <a:ea typeface="Montserrat"/>
                <a:cs typeface="Montserrat"/>
                <a:sym typeface="Montserrat"/>
              </a:rPr>
              <a:t>bucle for</a:t>
            </a:r>
            <a:r>
              <a:rPr lang="es" sz="1682" b="0" i="0" u="none" strike="noStrike" cap="none">
                <a:solidFill>
                  <a:srgbClr val="595959"/>
                </a:solidFill>
                <a:latin typeface="Montserrat"/>
                <a:ea typeface="Montserrat"/>
                <a:cs typeface="Montserrat"/>
                <a:sym typeface="Montserrat"/>
              </a:rPr>
              <a:t> puede iterar sobre una cadena, y la variable recibe en cada iteración uno de los caracteres de la misma:</a:t>
            </a:r>
            <a:endParaRPr sz="1682" b="0" i="0" u="none" strike="noStrike" cap="none">
              <a:solidFill>
                <a:srgbClr val="595959"/>
              </a:solidFill>
              <a:latin typeface="Montserrat"/>
              <a:ea typeface="Montserrat"/>
              <a:cs typeface="Montserrat"/>
              <a:sym typeface="Montserrat"/>
            </a:endParaRPr>
          </a:p>
        </p:txBody>
      </p:sp>
      <p:sp>
        <p:nvSpPr>
          <p:cNvPr id="280" name="Google Shape;280;p15"/>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40740"/>
              <a:buFont typeface="Arial"/>
              <a:buNone/>
            </a:pPr>
            <a:r>
              <a:rPr lang="es"/>
              <a:t>Cadenas de caracteres | for , min() y max()</a:t>
            </a:r>
            <a:endParaRPr/>
          </a:p>
        </p:txBody>
      </p:sp>
      <p:sp>
        <p:nvSpPr>
          <p:cNvPr id="281" name="Google Shape;281;p15"/>
          <p:cNvSpPr/>
          <p:nvPr/>
        </p:nvSpPr>
        <p:spPr>
          <a:xfrm>
            <a:off x="587675" y="2980275"/>
            <a:ext cx="2292000" cy="1203000"/>
          </a:xfrm>
          <a:prstGeom prst="rect">
            <a:avLst/>
          </a:prstGeom>
          <a:solidFill>
            <a:srgbClr val="23262E"/>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cadena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96E072"/>
                </a:solidFill>
                <a:highlight>
                  <a:srgbClr val="23262E"/>
                </a:highlight>
                <a:latin typeface="Consolas"/>
                <a:ea typeface="Consolas"/>
                <a:cs typeface="Consolas"/>
                <a:sym typeface="Consolas"/>
              </a:rPr>
              <a:t>"Python"</a:t>
            </a:r>
            <a:endParaRPr sz="1200" b="0" i="0" u="none" strike="noStrike" cap="none">
              <a:solidFill>
                <a:srgbClr val="96E072"/>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C74DED"/>
                </a:solidFill>
                <a:highlight>
                  <a:srgbClr val="23262E"/>
                </a:highlight>
                <a:latin typeface="Consolas"/>
                <a:ea typeface="Consolas"/>
                <a:cs typeface="Consolas"/>
                <a:sym typeface="Consolas"/>
              </a:rPr>
              <a:t>for</a:t>
            </a:r>
            <a:r>
              <a:rPr lang="es" sz="1200" b="0" i="0" u="none" strike="noStrike" cap="none">
                <a:solidFill>
                  <a:srgbClr val="D5CED9"/>
                </a:solidFill>
                <a:highlight>
                  <a:srgbClr val="23262E"/>
                </a:highlight>
                <a:latin typeface="Consolas"/>
                <a:ea typeface="Consolas"/>
                <a:cs typeface="Consolas"/>
                <a:sym typeface="Consolas"/>
              </a:rPr>
              <a:t> letra </a:t>
            </a:r>
            <a:r>
              <a:rPr lang="es" sz="1200" b="0" i="0" u="none" strike="noStrike" cap="none">
                <a:solidFill>
                  <a:srgbClr val="C74DED"/>
                </a:solidFill>
                <a:highlight>
                  <a:srgbClr val="23262E"/>
                </a:highlight>
                <a:latin typeface="Consolas"/>
                <a:ea typeface="Consolas"/>
                <a:cs typeface="Consolas"/>
                <a:sym typeface="Consolas"/>
              </a:rPr>
              <a:t>in</a:t>
            </a:r>
            <a:r>
              <a:rPr lang="es" sz="1200" b="0" i="0" u="none" strike="noStrike" cap="none">
                <a:solidFill>
                  <a:srgbClr val="D5CED9"/>
                </a:solidFill>
                <a:highlight>
                  <a:srgbClr val="23262E"/>
                </a:highlight>
                <a:latin typeface="Consolas"/>
                <a:ea typeface="Consolas"/>
                <a:cs typeface="Consolas"/>
                <a:sym typeface="Consolas"/>
              </a:rPr>
              <a:t> cadena:</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FE66D"/>
                </a:solidFill>
                <a:highlight>
                  <a:srgbClr val="23262E"/>
                </a:highlight>
                <a:latin typeface="Consolas"/>
                <a:ea typeface="Consolas"/>
                <a:cs typeface="Consolas"/>
                <a:sym typeface="Consolas"/>
              </a:rPr>
              <a:t>print</a:t>
            </a:r>
            <a:r>
              <a:rPr lang="es" sz="1200" b="0" i="0" u="none" strike="noStrike" cap="none">
                <a:solidFill>
                  <a:srgbClr val="D5CED9"/>
                </a:solidFill>
                <a:highlight>
                  <a:srgbClr val="23262E"/>
                </a:highlight>
                <a:latin typeface="Consolas"/>
                <a:ea typeface="Consolas"/>
                <a:cs typeface="Consolas"/>
                <a:sym typeface="Consolas"/>
              </a:rPr>
              <a:t>(letra)</a:t>
            </a:r>
            <a:endParaRPr sz="1200" b="0" i="0" u="none" strike="noStrike" cap="none">
              <a:solidFill>
                <a:srgbClr val="D5CED9"/>
              </a:solidFill>
              <a:latin typeface="Consolas"/>
              <a:ea typeface="Consolas"/>
              <a:cs typeface="Consolas"/>
              <a:sym typeface="Consolas"/>
            </a:endParaRPr>
          </a:p>
        </p:txBody>
      </p:sp>
      <p:sp>
        <p:nvSpPr>
          <p:cNvPr id="282" name="Google Shape;282;p15"/>
          <p:cNvSpPr/>
          <p:nvPr/>
        </p:nvSpPr>
        <p:spPr>
          <a:xfrm>
            <a:off x="587675" y="2751375"/>
            <a:ext cx="2292000" cy="228900"/>
          </a:xfrm>
          <a:prstGeom prst="rect">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chemeClr val="dk2"/>
                </a:solidFill>
                <a:latin typeface="Montserrat"/>
                <a:ea typeface="Montserrat"/>
                <a:cs typeface="Montserrat"/>
                <a:sym typeface="Montserrat"/>
              </a:rPr>
              <a:t>For con cadenas</a:t>
            </a:r>
            <a:endParaRPr sz="1400" b="0" i="0" u="none" strike="noStrike" cap="none">
              <a:solidFill>
                <a:schemeClr val="dk2"/>
              </a:solidFill>
              <a:latin typeface="Montserrat"/>
              <a:ea typeface="Montserrat"/>
              <a:cs typeface="Montserrat"/>
              <a:sym typeface="Montserrat"/>
            </a:endParaRPr>
          </a:p>
        </p:txBody>
      </p:sp>
      <p:sp>
        <p:nvSpPr>
          <p:cNvPr id="283" name="Google Shape;283;p15"/>
          <p:cNvSpPr txBox="1"/>
          <p:nvPr/>
        </p:nvSpPr>
        <p:spPr>
          <a:xfrm>
            <a:off x="4572000" y="1281775"/>
            <a:ext cx="4153200" cy="3275400"/>
          </a:xfrm>
          <a:prstGeom prst="rect">
            <a:avLst/>
          </a:prstGeom>
          <a:noFill/>
          <a:ln>
            <a:noFill/>
          </a:ln>
        </p:spPr>
        <p:txBody>
          <a:bodyPr spcFirstLastPara="1" wrap="square" lIns="0" tIns="91425" rIns="0" bIns="91425" anchor="t" anchorCtr="0">
            <a:normAutofit/>
          </a:bodyPr>
          <a:lstStyle/>
          <a:p>
            <a:pPr marL="0" marR="0" lvl="0" indent="0" algn="l" rtl="0">
              <a:lnSpc>
                <a:spcPct val="115000"/>
              </a:lnSpc>
              <a:spcBef>
                <a:spcPts val="1199"/>
              </a:spcBef>
              <a:spcAft>
                <a:spcPts val="0"/>
              </a:spcAft>
              <a:buClr>
                <a:srgbClr val="000000"/>
              </a:buClr>
              <a:buSzPts val="1682"/>
              <a:buFont typeface="Arial"/>
              <a:buNone/>
            </a:pPr>
            <a:r>
              <a:rPr lang="es" sz="1682" b="1" i="0" u="none" strike="noStrike" cap="none">
                <a:solidFill>
                  <a:srgbClr val="595959"/>
                </a:solidFill>
                <a:latin typeface="Montserrat"/>
                <a:ea typeface="Montserrat"/>
                <a:cs typeface="Montserrat"/>
                <a:sym typeface="Montserrat"/>
              </a:rPr>
              <a:t>min()</a:t>
            </a:r>
            <a:r>
              <a:rPr lang="es" sz="1682" b="0" i="0" u="none" strike="noStrike" cap="none">
                <a:solidFill>
                  <a:srgbClr val="595959"/>
                </a:solidFill>
                <a:latin typeface="Montserrat"/>
                <a:ea typeface="Montserrat"/>
                <a:cs typeface="Montserrat"/>
                <a:sym typeface="Montserrat"/>
              </a:rPr>
              <a:t> y </a:t>
            </a:r>
            <a:r>
              <a:rPr lang="es" sz="1682" b="1" i="0" u="none" strike="noStrike" cap="none">
                <a:solidFill>
                  <a:srgbClr val="595959"/>
                </a:solidFill>
                <a:latin typeface="Montserrat"/>
                <a:ea typeface="Montserrat"/>
                <a:cs typeface="Montserrat"/>
                <a:sym typeface="Montserrat"/>
              </a:rPr>
              <a:t>max()</a:t>
            </a:r>
            <a:r>
              <a:rPr lang="es" sz="1682" b="0" i="0" u="none" strike="noStrike" cap="none">
                <a:solidFill>
                  <a:srgbClr val="595959"/>
                </a:solidFill>
                <a:latin typeface="Montserrat"/>
                <a:ea typeface="Montserrat"/>
                <a:cs typeface="Montserrat"/>
                <a:sym typeface="Montserrat"/>
              </a:rPr>
              <a:t> devuelven el elemento con el código ASCII más pequeño o más grande respectivamente:</a:t>
            </a:r>
            <a:endParaRPr sz="1682" b="0" i="0" u="none" strike="noStrike" cap="none">
              <a:solidFill>
                <a:srgbClr val="595959"/>
              </a:solidFill>
              <a:latin typeface="Montserrat"/>
              <a:ea typeface="Montserrat"/>
              <a:cs typeface="Montserrat"/>
              <a:sym typeface="Montserrat"/>
            </a:endParaRPr>
          </a:p>
        </p:txBody>
      </p:sp>
      <p:sp>
        <p:nvSpPr>
          <p:cNvPr id="284" name="Google Shape;284;p15"/>
          <p:cNvSpPr/>
          <p:nvPr/>
        </p:nvSpPr>
        <p:spPr>
          <a:xfrm>
            <a:off x="3023125" y="2983025"/>
            <a:ext cx="1254300" cy="1203000"/>
          </a:xfrm>
          <a:prstGeom prst="rect">
            <a:avLst/>
          </a:prstGeom>
          <a:solidFill>
            <a:srgbClr val="23262E"/>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P</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y</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h</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o</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n</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rgbClr val="D5CED9"/>
              </a:buClr>
              <a:buSzPts val="1200"/>
              <a:buFont typeface="Consolas"/>
              <a:buNone/>
            </a:pPr>
            <a:endParaRPr sz="1200" b="0" i="0" u="none" strike="noStrike" cap="none">
              <a:solidFill>
                <a:srgbClr val="D5CED9"/>
              </a:solidFill>
              <a:highlight>
                <a:srgbClr val="23262E"/>
              </a:highlight>
              <a:latin typeface="Consolas"/>
              <a:ea typeface="Consolas"/>
              <a:cs typeface="Consolas"/>
              <a:sym typeface="Consolas"/>
            </a:endParaRPr>
          </a:p>
        </p:txBody>
      </p:sp>
      <p:sp>
        <p:nvSpPr>
          <p:cNvPr id="285" name="Google Shape;285;p15"/>
          <p:cNvSpPr/>
          <p:nvPr/>
        </p:nvSpPr>
        <p:spPr>
          <a:xfrm>
            <a:off x="3023125" y="2751375"/>
            <a:ext cx="1254300" cy="228900"/>
          </a:xfrm>
          <a:prstGeom prst="rect">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chemeClr val="dk2"/>
                </a:solidFill>
                <a:latin typeface="Montserrat"/>
                <a:ea typeface="Montserrat"/>
                <a:cs typeface="Montserrat"/>
                <a:sym typeface="Montserrat"/>
              </a:rPr>
              <a:t>Terminal</a:t>
            </a:r>
            <a:endParaRPr sz="1400" b="0" i="0" u="none" strike="noStrike" cap="none">
              <a:solidFill>
                <a:schemeClr val="dk2"/>
              </a:solidFill>
              <a:latin typeface="Montserrat"/>
              <a:ea typeface="Montserrat"/>
              <a:cs typeface="Montserrat"/>
              <a:sym typeface="Montserrat"/>
            </a:endParaRPr>
          </a:p>
        </p:txBody>
      </p:sp>
      <p:sp>
        <p:nvSpPr>
          <p:cNvPr id="286" name="Google Shape;286;p15"/>
          <p:cNvSpPr/>
          <p:nvPr/>
        </p:nvSpPr>
        <p:spPr>
          <a:xfrm>
            <a:off x="4803725" y="2980275"/>
            <a:ext cx="2292000" cy="1203000"/>
          </a:xfrm>
          <a:prstGeom prst="rect">
            <a:avLst/>
          </a:prstGeom>
          <a:solidFill>
            <a:srgbClr val="23262E"/>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cadena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96E072"/>
                </a:solidFill>
                <a:highlight>
                  <a:srgbClr val="23262E"/>
                </a:highlight>
                <a:latin typeface="Consolas"/>
                <a:ea typeface="Consolas"/>
                <a:cs typeface="Consolas"/>
                <a:sym typeface="Consolas"/>
              </a:rPr>
              <a:t>"Programador"</a:t>
            </a:r>
            <a:endParaRPr sz="1200" b="0" i="0" u="none" strike="noStrike" cap="none">
              <a:solidFill>
                <a:srgbClr val="96E072"/>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FE66D"/>
                </a:solidFill>
                <a:highlight>
                  <a:srgbClr val="23262E"/>
                </a:highlight>
                <a:latin typeface="Consolas"/>
                <a:ea typeface="Consolas"/>
                <a:cs typeface="Consolas"/>
                <a:sym typeface="Consolas"/>
              </a:rPr>
              <a:t>print</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FE66D"/>
                </a:solidFill>
                <a:highlight>
                  <a:srgbClr val="23262E"/>
                </a:highlight>
                <a:latin typeface="Consolas"/>
                <a:ea typeface="Consolas"/>
                <a:cs typeface="Consolas"/>
                <a:sym typeface="Consolas"/>
              </a:rPr>
              <a:t>max</a:t>
            </a:r>
            <a:r>
              <a:rPr lang="es" sz="1200" b="0" i="0" u="none" strike="noStrike" cap="none">
                <a:solidFill>
                  <a:srgbClr val="D5CED9"/>
                </a:solidFill>
                <a:highlight>
                  <a:srgbClr val="23262E"/>
                </a:highlight>
                <a:latin typeface="Consolas"/>
                <a:ea typeface="Consolas"/>
                <a:cs typeface="Consolas"/>
                <a:sym typeface="Consolas"/>
              </a:rPr>
              <a:t>(cadena))</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FE66D"/>
                </a:solidFill>
                <a:highlight>
                  <a:srgbClr val="23262E"/>
                </a:highlight>
                <a:latin typeface="Consolas"/>
                <a:ea typeface="Consolas"/>
                <a:cs typeface="Consolas"/>
                <a:sym typeface="Consolas"/>
              </a:rPr>
              <a:t>print</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FE66D"/>
                </a:solidFill>
                <a:highlight>
                  <a:srgbClr val="23262E"/>
                </a:highlight>
                <a:latin typeface="Consolas"/>
                <a:ea typeface="Consolas"/>
                <a:cs typeface="Consolas"/>
                <a:sym typeface="Consolas"/>
              </a:rPr>
              <a:t>min</a:t>
            </a:r>
            <a:r>
              <a:rPr lang="es" sz="1200" b="0" i="0" u="none" strike="noStrike" cap="none">
                <a:solidFill>
                  <a:srgbClr val="D5CED9"/>
                </a:solidFill>
                <a:highlight>
                  <a:srgbClr val="23262E"/>
                </a:highlight>
                <a:latin typeface="Consolas"/>
                <a:ea typeface="Consolas"/>
                <a:cs typeface="Consolas"/>
                <a:sym typeface="Consolas"/>
              </a:rPr>
              <a:t>(cadena))</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p:txBody>
      </p:sp>
      <p:sp>
        <p:nvSpPr>
          <p:cNvPr id="287" name="Google Shape;287;p15"/>
          <p:cNvSpPr/>
          <p:nvPr/>
        </p:nvSpPr>
        <p:spPr>
          <a:xfrm>
            <a:off x="4803725" y="2751375"/>
            <a:ext cx="2292000" cy="228900"/>
          </a:xfrm>
          <a:prstGeom prst="rect">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chemeClr val="dk2"/>
                </a:solidFill>
                <a:latin typeface="Montserrat"/>
                <a:ea typeface="Montserrat"/>
                <a:cs typeface="Montserrat"/>
                <a:sym typeface="Montserrat"/>
              </a:rPr>
              <a:t>min() y max()</a:t>
            </a:r>
            <a:endParaRPr sz="1400" b="0" i="0" u="none" strike="noStrike" cap="none">
              <a:solidFill>
                <a:schemeClr val="dk2"/>
              </a:solidFill>
              <a:latin typeface="Montserrat"/>
              <a:ea typeface="Montserrat"/>
              <a:cs typeface="Montserrat"/>
              <a:sym typeface="Montserrat"/>
            </a:endParaRPr>
          </a:p>
        </p:txBody>
      </p:sp>
      <p:sp>
        <p:nvSpPr>
          <p:cNvPr id="288" name="Google Shape;288;p15"/>
          <p:cNvSpPr/>
          <p:nvPr/>
        </p:nvSpPr>
        <p:spPr>
          <a:xfrm>
            <a:off x="7239175" y="2983025"/>
            <a:ext cx="1254300" cy="1203000"/>
          </a:xfrm>
          <a:prstGeom prst="rect">
            <a:avLst/>
          </a:prstGeom>
          <a:solidFill>
            <a:srgbClr val="23262E"/>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r</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P</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rgbClr val="D5CED9"/>
              </a:buClr>
              <a:buSzPts val="1200"/>
              <a:buFont typeface="Consolas"/>
              <a:buNone/>
            </a:pPr>
            <a:endParaRPr sz="1200" b="0" i="0" u="none" strike="noStrike" cap="none">
              <a:solidFill>
                <a:srgbClr val="D5CED9"/>
              </a:solidFill>
              <a:highlight>
                <a:srgbClr val="23262E"/>
              </a:highlight>
              <a:latin typeface="Consolas"/>
              <a:ea typeface="Consolas"/>
              <a:cs typeface="Consolas"/>
              <a:sym typeface="Consolas"/>
            </a:endParaRPr>
          </a:p>
        </p:txBody>
      </p:sp>
      <p:sp>
        <p:nvSpPr>
          <p:cNvPr id="289" name="Google Shape;289;p15"/>
          <p:cNvSpPr/>
          <p:nvPr/>
        </p:nvSpPr>
        <p:spPr>
          <a:xfrm>
            <a:off x="7239175" y="2751375"/>
            <a:ext cx="1254300" cy="228900"/>
          </a:xfrm>
          <a:prstGeom prst="rect">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chemeClr val="dk2"/>
                </a:solidFill>
                <a:latin typeface="Montserrat"/>
                <a:ea typeface="Montserrat"/>
                <a:cs typeface="Montserrat"/>
                <a:sym typeface="Montserrat"/>
              </a:rPr>
              <a:t>Terminal</a:t>
            </a:r>
            <a:endParaRPr sz="1400" b="0" i="0" u="none" strike="noStrike" cap="none">
              <a:solidFill>
                <a:schemeClr val="dk2"/>
              </a:solidFill>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16"/>
          <p:cNvSpPr txBox="1"/>
          <p:nvPr/>
        </p:nvSpPr>
        <p:spPr>
          <a:xfrm>
            <a:off x="432150" y="1281775"/>
            <a:ext cx="8279700" cy="3275400"/>
          </a:xfrm>
          <a:prstGeom prst="rect">
            <a:avLst/>
          </a:prstGeom>
          <a:noFill/>
          <a:ln>
            <a:noFill/>
          </a:ln>
        </p:spPr>
        <p:txBody>
          <a:bodyPr spcFirstLastPara="1" wrap="square" lIns="0" tIns="91425" rIns="0" bIns="91425" anchor="t" anchorCtr="0">
            <a:normAutofit/>
          </a:bodyPr>
          <a:lstStyle/>
          <a:p>
            <a:pPr marL="0" marR="0" lvl="0" indent="0" algn="l" rtl="0">
              <a:lnSpc>
                <a:spcPct val="115000"/>
              </a:lnSpc>
              <a:spcBef>
                <a:spcPts val="1199"/>
              </a:spcBef>
              <a:spcAft>
                <a:spcPts val="0"/>
              </a:spcAft>
              <a:buClr>
                <a:srgbClr val="000000"/>
              </a:buClr>
              <a:buSzPts val="1682"/>
              <a:buFont typeface="Arial"/>
              <a:buNone/>
            </a:pPr>
            <a:r>
              <a:rPr lang="es" sz="1682" b="1" i="0" u="none" strike="noStrike" cap="none">
                <a:solidFill>
                  <a:srgbClr val="595959"/>
                </a:solidFill>
                <a:latin typeface="Montserrat"/>
                <a:ea typeface="Montserrat"/>
                <a:cs typeface="Montserrat"/>
                <a:sym typeface="Montserrat"/>
              </a:rPr>
              <a:t>cadena.join(separador) </a:t>
            </a:r>
            <a:r>
              <a:rPr lang="es" sz="1682" b="0" i="0" u="none" strike="noStrike" cap="none">
                <a:solidFill>
                  <a:srgbClr val="595959"/>
                </a:solidFill>
                <a:latin typeface="Montserrat"/>
                <a:ea typeface="Montserrat"/>
                <a:cs typeface="Montserrat"/>
                <a:sym typeface="Montserrat"/>
              </a:rPr>
              <a:t>devuelve una cadena con el separador entre cada carácter. </a:t>
            </a:r>
            <a:r>
              <a:rPr lang="es" sz="1682" b="1" i="0" u="none" strike="noStrike" cap="none">
                <a:solidFill>
                  <a:srgbClr val="595959"/>
                </a:solidFill>
                <a:latin typeface="Montserrat"/>
                <a:ea typeface="Montserrat"/>
                <a:cs typeface="Montserrat"/>
                <a:sym typeface="Montserrat"/>
              </a:rPr>
              <a:t>cadena.split(separador)</a:t>
            </a:r>
            <a:r>
              <a:rPr lang="es" sz="1682" b="0" i="0" u="none" strike="noStrike" cap="none">
                <a:solidFill>
                  <a:srgbClr val="595959"/>
                </a:solidFill>
                <a:latin typeface="Montserrat"/>
                <a:ea typeface="Montserrat"/>
                <a:cs typeface="Montserrat"/>
                <a:sym typeface="Montserrat"/>
              </a:rPr>
              <a:t> convierte una cadena en una lista, y </a:t>
            </a:r>
            <a:r>
              <a:rPr lang="es" sz="1682" b="1" i="0" u="none" strike="noStrike" cap="none">
                <a:solidFill>
                  <a:srgbClr val="595959"/>
                </a:solidFill>
                <a:latin typeface="Montserrat"/>
                <a:ea typeface="Montserrat"/>
                <a:cs typeface="Montserrat"/>
                <a:sym typeface="Montserrat"/>
              </a:rPr>
              <a:t>cadena.replace(viejo, nuevo,max)</a:t>
            </a:r>
            <a:r>
              <a:rPr lang="es" sz="1682" b="0" i="0" u="none" strike="noStrike" cap="none">
                <a:solidFill>
                  <a:srgbClr val="595959"/>
                </a:solidFill>
                <a:latin typeface="Montserrat"/>
                <a:ea typeface="Montserrat"/>
                <a:cs typeface="Montserrat"/>
                <a:sym typeface="Montserrat"/>
              </a:rPr>
              <a:t> reemplaza una cadena por otra hasta un máximo. Si se omite max reemplaza todas las apariciones.</a:t>
            </a:r>
            <a:endParaRPr sz="1682" b="0" i="0" u="none" strike="noStrike" cap="none">
              <a:solidFill>
                <a:srgbClr val="595959"/>
              </a:solidFill>
              <a:latin typeface="Montserrat"/>
              <a:ea typeface="Montserrat"/>
              <a:cs typeface="Montserrat"/>
              <a:sym typeface="Montserrat"/>
            </a:endParaRPr>
          </a:p>
        </p:txBody>
      </p:sp>
      <p:sp>
        <p:nvSpPr>
          <p:cNvPr id="295" name="Google Shape;295;p16"/>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40740"/>
              <a:buFont typeface="Arial"/>
              <a:buNone/>
            </a:pPr>
            <a:r>
              <a:rPr lang="es"/>
              <a:t>Cadenas de caracteres | .join(),  .split() y .replace()</a:t>
            </a:r>
            <a:endParaRPr/>
          </a:p>
        </p:txBody>
      </p:sp>
      <p:sp>
        <p:nvSpPr>
          <p:cNvPr id="296" name="Google Shape;296;p16"/>
          <p:cNvSpPr/>
          <p:nvPr/>
        </p:nvSpPr>
        <p:spPr>
          <a:xfrm>
            <a:off x="482425" y="2981075"/>
            <a:ext cx="2618100" cy="1436400"/>
          </a:xfrm>
          <a:prstGeom prst="rect">
            <a:avLst/>
          </a:prstGeom>
          <a:solidFill>
            <a:srgbClr val="23262E"/>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cadena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96E072"/>
                </a:solidFill>
                <a:highlight>
                  <a:srgbClr val="23262E"/>
                </a:highlight>
                <a:latin typeface="Consolas"/>
                <a:ea typeface="Consolas"/>
                <a:cs typeface="Consolas"/>
                <a:sym typeface="Consolas"/>
              </a:rPr>
              <a:t>"12345"</a:t>
            </a:r>
            <a:endParaRPr sz="1200" b="0" i="0" u="none" strike="noStrike" cap="none">
              <a:solidFill>
                <a:srgbClr val="96E072"/>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cadena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96E072"/>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FE66D"/>
                </a:solidFill>
                <a:highlight>
                  <a:srgbClr val="23262E"/>
                </a:highlight>
                <a:latin typeface="Consolas"/>
                <a:ea typeface="Consolas"/>
                <a:cs typeface="Consolas"/>
                <a:sym typeface="Consolas"/>
              </a:rPr>
              <a:t>join</a:t>
            </a:r>
            <a:r>
              <a:rPr lang="es" sz="1200" b="0" i="0" u="none" strike="noStrike" cap="none">
                <a:solidFill>
                  <a:srgbClr val="D5CED9"/>
                </a:solidFill>
                <a:highlight>
                  <a:srgbClr val="23262E"/>
                </a:highlight>
                <a:latin typeface="Consolas"/>
                <a:ea typeface="Consolas"/>
                <a:cs typeface="Consolas"/>
                <a:sym typeface="Consolas"/>
              </a:rPr>
              <a:t>(cadena)</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FE66D"/>
                </a:solidFill>
                <a:highlight>
                  <a:srgbClr val="23262E"/>
                </a:highlight>
                <a:latin typeface="Consolas"/>
                <a:ea typeface="Consolas"/>
                <a:cs typeface="Consolas"/>
                <a:sym typeface="Consolas"/>
              </a:rPr>
              <a:t>print</a:t>
            </a:r>
            <a:r>
              <a:rPr lang="es" sz="1200" b="0" i="0" u="none" strike="noStrike" cap="none">
                <a:solidFill>
                  <a:srgbClr val="D5CED9"/>
                </a:solidFill>
                <a:highlight>
                  <a:srgbClr val="23262E"/>
                </a:highlight>
                <a:latin typeface="Consolas"/>
                <a:ea typeface="Consolas"/>
                <a:cs typeface="Consolas"/>
                <a:sym typeface="Consolas"/>
              </a:rPr>
              <a:t>(cadena) </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5F6167"/>
                </a:solidFill>
                <a:highlight>
                  <a:srgbClr val="23262E"/>
                </a:highlight>
                <a:latin typeface="Consolas"/>
                <a:ea typeface="Consolas"/>
                <a:cs typeface="Consolas"/>
                <a:sym typeface="Consolas"/>
              </a:rPr>
              <a:t>#1-2-3-4-5</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p:txBody>
      </p:sp>
      <p:sp>
        <p:nvSpPr>
          <p:cNvPr id="297" name="Google Shape;297;p16"/>
          <p:cNvSpPr/>
          <p:nvPr/>
        </p:nvSpPr>
        <p:spPr>
          <a:xfrm>
            <a:off x="482425" y="2752175"/>
            <a:ext cx="2618100" cy="228900"/>
          </a:xfrm>
          <a:prstGeom prst="rect">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chemeClr val="dk2"/>
                </a:solidFill>
                <a:latin typeface="Montserrat"/>
                <a:ea typeface="Montserrat"/>
                <a:cs typeface="Montserrat"/>
                <a:sym typeface="Montserrat"/>
              </a:rPr>
              <a:t>.join()</a:t>
            </a:r>
            <a:endParaRPr sz="1400" b="0" i="0" u="none" strike="noStrike" cap="none">
              <a:solidFill>
                <a:schemeClr val="dk2"/>
              </a:solidFill>
              <a:latin typeface="Montserrat"/>
              <a:ea typeface="Montserrat"/>
              <a:cs typeface="Montserrat"/>
              <a:sym typeface="Montserrat"/>
            </a:endParaRPr>
          </a:p>
        </p:txBody>
      </p:sp>
      <p:sp>
        <p:nvSpPr>
          <p:cNvPr id="298" name="Google Shape;298;p16"/>
          <p:cNvSpPr/>
          <p:nvPr/>
        </p:nvSpPr>
        <p:spPr>
          <a:xfrm>
            <a:off x="3254250" y="2981125"/>
            <a:ext cx="2618100" cy="1436400"/>
          </a:xfrm>
          <a:prstGeom prst="rect">
            <a:avLst/>
          </a:prstGeom>
          <a:solidFill>
            <a:srgbClr val="23262E"/>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cadena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96E072"/>
                </a:solidFill>
                <a:highlight>
                  <a:srgbClr val="23262E"/>
                </a:highlight>
                <a:latin typeface="Consolas"/>
                <a:ea typeface="Consolas"/>
                <a:cs typeface="Consolas"/>
                <a:sym typeface="Consolas"/>
              </a:rPr>
              <a:t>"Codo a Codo"</a:t>
            </a:r>
            <a:endParaRPr sz="1200" b="0" i="0" u="none" strike="noStrike" cap="none">
              <a:solidFill>
                <a:srgbClr val="96E072"/>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lista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cadena.</a:t>
            </a:r>
            <a:r>
              <a:rPr lang="es" sz="1200" b="0" i="0" u="none" strike="noStrike" cap="none">
                <a:solidFill>
                  <a:srgbClr val="FFE66D"/>
                </a:solidFill>
                <a:highlight>
                  <a:srgbClr val="23262E"/>
                </a:highlight>
                <a:latin typeface="Consolas"/>
                <a:ea typeface="Consolas"/>
                <a:cs typeface="Consolas"/>
                <a:sym typeface="Consolas"/>
              </a:rPr>
              <a:t>split</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96E072"/>
                </a:solidFill>
                <a:highlight>
                  <a:srgbClr val="23262E"/>
                </a:highlight>
                <a:latin typeface="Consolas"/>
                <a:ea typeface="Consolas"/>
                <a:cs typeface="Consolas"/>
                <a:sym typeface="Consolas"/>
              </a:rPr>
              <a:t>' '</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FE66D"/>
                </a:solidFill>
                <a:highlight>
                  <a:srgbClr val="23262E"/>
                </a:highlight>
                <a:latin typeface="Consolas"/>
                <a:ea typeface="Consolas"/>
                <a:cs typeface="Consolas"/>
                <a:sym typeface="Consolas"/>
              </a:rPr>
              <a:t>print</a:t>
            </a:r>
            <a:r>
              <a:rPr lang="es" sz="1200" b="0" i="0" u="none" strike="noStrike" cap="none">
                <a:solidFill>
                  <a:srgbClr val="D5CED9"/>
                </a:solidFill>
                <a:highlight>
                  <a:srgbClr val="23262E"/>
                </a:highlight>
                <a:latin typeface="Consolas"/>
                <a:ea typeface="Consolas"/>
                <a:cs typeface="Consolas"/>
                <a:sym typeface="Consolas"/>
              </a:rPr>
              <a:t>(lista) </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5F6167"/>
                </a:solidFill>
                <a:highlight>
                  <a:srgbClr val="23262E"/>
                </a:highlight>
                <a:latin typeface="Consolas"/>
                <a:ea typeface="Consolas"/>
                <a:cs typeface="Consolas"/>
                <a:sym typeface="Consolas"/>
              </a:rPr>
              <a:t>#['Codo', 'a', 'Codo']</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p:txBody>
      </p:sp>
      <p:sp>
        <p:nvSpPr>
          <p:cNvPr id="299" name="Google Shape;299;p16"/>
          <p:cNvSpPr/>
          <p:nvPr/>
        </p:nvSpPr>
        <p:spPr>
          <a:xfrm>
            <a:off x="3254250" y="2752175"/>
            <a:ext cx="2618100" cy="228900"/>
          </a:xfrm>
          <a:prstGeom prst="rect">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chemeClr val="dk2"/>
                </a:solidFill>
                <a:latin typeface="Montserrat"/>
                <a:ea typeface="Montserrat"/>
                <a:cs typeface="Montserrat"/>
                <a:sym typeface="Montserrat"/>
              </a:rPr>
              <a:t>split()</a:t>
            </a:r>
            <a:endParaRPr sz="1400" b="0" i="0" u="none" strike="noStrike" cap="none">
              <a:solidFill>
                <a:schemeClr val="dk2"/>
              </a:solidFill>
              <a:latin typeface="Montserrat"/>
              <a:ea typeface="Montserrat"/>
              <a:cs typeface="Montserrat"/>
              <a:sym typeface="Montserrat"/>
            </a:endParaRPr>
          </a:p>
        </p:txBody>
      </p:sp>
      <p:sp>
        <p:nvSpPr>
          <p:cNvPr id="300" name="Google Shape;300;p16"/>
          <p:cNvSpPr/>
          <p:nvPr/>
        </p:nvSpPr>
        <p:spPr>
          <a:xfrm>
            <a:off x="6026075" y="2981075"/>
            <a:ext cx="2618100" cy="1436400"/>
          </a:xfrm>
          <a:prstGeom prst="rect">
            <a:avLst/>
          </a:prstGeom>
          <a:solidFill>
            <a:srgbClr val="23262E"/>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cadena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96E072"/>
                </a:solidFill>
                <a:highlight>
                  <a:srgbClr val="23262E"/>
                </a:highlight>
                <a:latin typeface="Consolas"/>
                <a:ea typeface="Consolas"/>
                <a:cs typeface="Consolas"/>
                <a:sym typeface="Consolas"/>
              </a:rPr>
              <a:t>"Codo a Codo"</a:t>
            </a:r>
            <a:endParaRPr sz="1200" b="0" i="0" u="none" strike="noStrike" cap="none">
              <a:solidFill>
                <a:srgbClr val="96E072"/>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cadena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cadena.</a:t>
            </a:r>
            <a:r>
              <a:rPr lang="es" sz="1200" b="0" i="0" u="none" strike="noStrike" cap="none">
                <a:solidFill>
                  <a:srgbClr val="FFE66D"/>
                </a:solidFill>
                <a:highlight>
                  <a:srgbClr val="23262E"/>
                </a:highlight>
                <a:latin typeface="Consolas"/>
                <a:ea typeface="Consolas"/>
                <a:cs typeface="Consolas"/>
                <a:sym typeface="Consolas"/>
              </a:rPr>
              <a:t>replace</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96E072"/>
                </a:solidFill>
                <a:highlight>
                  <a:srgbClr val="23262E"/>
                </a:highlight>
                <a:latin typeface="Consolas"/>
                <a:ea typeface="Consolas"/>
                <a:cs typeface="Consolas"/>
                <a:sym typeface="Consolas"/>
              </a:rPr>
              <a:t>'Codo'</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96E072"/>
                </a:solidFill>
                <a:highlight>
                  <a:srgbClr val="23262E"/>
                </a:highlight>
                <a:latin typeface="Consolas"/>
                <a:ea typeface="Consolas"/>
                <a:cs typeface="Consolas"/>
                <a:sym typeface="Consolas"/>
              </a:rPr>
              <a:t>'Mano'</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FE66D"/>
                </a:solidFill>
                <a:highlight>
                  <a:srgbClr val="23262E"/>
                </a:highlight>
                <a:latin typeface="Consolas"/>
                <a:ea typeface="Consolas"/>
                <a:cs typeface="Consolas"/>
                <a:sym typeface="Consolas"/>
              </a:rPr>
              <a:t>print</a:t>
            </a:r>
            <a:r>
              <a:rPr lang="es" sz="1200" b="0" i="0" u="none" strike="noStrike" cap="none">
                <a:solidFill>
                  <a:srgbClr val="D5CED9"/>
                </a:solidFill>
                <a:highlight>
                  <a:srgbClr val="23262E"/>
                </a:highlight>
                <a:latin typeface="Consolas"/>
                <a:ea typeface="Consolas"/>
                <a:cs typeface="Consolas"/>
                <a:sym typeface="Consolas"/>
              </a:rPr>
              <a:t>(cadena)</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5F6167"/>
                </a:solidFill>
                <a:highlight>
                  <a:srgbClr val="23262E"/>
                </a:highlight>
                <a:latin typeface="Consolas"/>
                <a:ea typeface="Consolas"/>
                <a:cs typeface="Consolas"/>
                <a:sym typeface="Consolas"/>
              </a:rPr>
              <a:t># Mano a Mano</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p:txBody>
      </p:sp>
      <p:sp>
        <p:nvSpPr>
          <p:cNvPr id="301" name="Google Shape;301;p16"/>
          <p:cNvSpPr/>
          <p:nvPr/>
        </p:nvSpPr>
        <p:spPr>
          <a:xfrm>
            <a:off x="6026075" y="2752175"/>
            <a:ext cx="2618100" cy="228900"/>
          </a:xfrm>
          <a:prstGeom prst="rect">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chemeClr val="dk2"/>
                </a:solidFill>
                <a:latin typeface="Montserrat"/>
                <a:ea typeface="Montserrat"/>
                <a:cs typeface="Montserrat"/>
                <a:sym typeface="Montserrat"/>
              </a:rPr>
              <a:t>.replace()</a:t>
            </a:r>
            <a:endParaRPr sz="1400" b="0" i="0" u="none" strike="noStrike" cap="none">
              <a:solidFill>
                <a:schemeClr val="dk2"/>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17"/>
          <p:cNvSpPr txBox="1"/>
          <p:nvPr/>
        </p:nvSpPr>
        <p:spPr>
          <a:xfrm>
            <a:off x="432150" y="1281775"/>
            <a:ext cx="8279700" cy="3275400"/>
          </a:xfrm>
          <a:prstGeom prst="rect">
            <a:avLst/>
          </a:prstGeom>
          <a:noFill/>
          <a:ln>
            <a:noFill/>
          </a:ln>
        </p:spPr>
        <p:txBody>
          <a:bodyPr spcFirstLastPara="1" wrap="square" lIns="0" tIns="91425" rIns="0" bIns="91425" anchor="t" anchorCtr="0">
            <a:normAutofit/>
          </a:bodyPr>
          <a:lstStyle/>
          <a:p>
            <a:pPr marL="0" marR="0" lvl="0" indent="0" algn="l" rtl="0">
              <a:lnSpc>
                <a:spcPct val="115000"/>
              </a:lnSpc>
              <a:spcBef>
                <a:spcPts val="1199"/>
              </a:spcBef>
              <a:spcAft>
                <a:spcPts val="0"/>
              </a:spcAft>
              <a:buClr>
                <a:srgbClr val="000000"/>
              </a:buClr>
              <a:buSzPts val="1682"/>
              <a:buFont typeface="Arial"/>
              <a:buNone/>
            </a:pPr>
            <a:r>
              <a:rPr lang="es" sz="1682" b="1" i="0" u="none" strike="noStrike" cap="none">
                <a:solidFill>
                  <a:srgbClr val="595959"/>
                </a:solidFill>
                <a:latin typeface="Montserrat"/>
                <a:ea typeface="Montserrat"/>
                <a:cs typeface="Montserrat"/>
                <a:sym typeface="Montserrat"/>
              </a:rPr>
              <a:t>cadena.isalpha() </a:t>
            </a:r>
            <a:r>
              <a:rPr lang="es" sz="1682" b="0" i="0" u="none" strike="noStrike" cap="none">
                <a:solidFill>
                  <a:srgbClr val="595959"/>
                </a:solidFill>
                <a:latin typeface="Montserrat"/>
                <a:ea typeface="Montserrat"/>
                <a:cs typeface="Montserrat"/>
                <a:sym typeface="Montserrat"/>
              </a:rPr>
              <a:t>devuelve True si todos los caracteres de una cadena son alfabéticos.  </a:t>
            </a:r>
            <a:r>
              <a:rPr lang="es" sz="1682" b="1" i="0" u="none" strike="noStrike" cap="none">
                <a:solidFill>
                  <a:srgbClr val="595959"/>
                </a:solidFill>
                <a:latin typeface="Montserrat"/>
                <a:ea typeface="Montserrat"/>
                <a:cs typeface="Montserrat"/>
                <a:sym typeface="Montserrat"/>
              </a:rPr>
              <a:t>cadena.isdigit()</a:t>
            </a:r>
            <a:r>
              <a:rPr lang="es" sz="1682" b="0" i="0" u="none" strike="noStrike" cap="none">
                <a:solidFill>
                  <a:srgbClr val="595959"/>
                </a:solidFill>
                <a:latin typeface="Montserrat"/>
                <a:ea typeface="Montserrat"/>
                <a:cs typeface="Montserrat"/>
                <a:sym typeface="Montserrat"/>
              </a:rPr>
              <a:t> devuelve True si todos los caracteres de una cadena son dígitos.  </a:t>
            </a:r>
            <a:r>
              <a:rPr lang="es" sz="1682" b="1" i="0" u="none" strike="noStrike" cap="none">
                <a:solidFill>
                  <a:srgbClr val="595959"/>
                </a:solidFill>
                <a:latin typeface="Montserrat"/>
                <a:ea typeface="Montserrat"/>
                <a:cs typeface="Montserrat"/>
                <a:sym typeface="Montserrat"/>
              </a:rPr>
              <a:t>cadena.isalnum()</a:t>
            </a:r>
            <a:r>
              <a:rPr lang="es" sz="1682" b="0" i="0" u="none" strike="noStrike" cap="none">
                <a:solidFill>
                  <a:srgbClr val="595959"/>
                </a:solidFill>
                <a:latin typeface="Montserrat"/>
                <a:ea typeface="Montserrat"/>
                <a:cs typeface="Montserrat"/>
                <a:sym typeface="Montserrat"/>
              </a:rPr>
              <a:t> devuelve True si todos los caracteres de una cadena son alfabéticos o numéricos.</a:t>
            </a:r>
            <a:endParaRPr sz="1682" b="0" i="0" u="none" strike="noStrike" cap="none">
              <a:solidFill>
                <a:srgbClr val="595959"/>
              </a:solidFill>
              <a:latin typeface="Montserrat"/>
              <a:ea typeface="Montserrat"/>
              <a:cs typeface="Montserrat"/>
              <a:sym typeface="Montserrat"/>
            </a:endParaRPr>
          </a:p>
          <a:p>
            <a:pPr marL="0" marR="0" lvl="0" indent="0" algn="l" rtl="0">
              <a:lnSpc>
                <a:spcPct val="115000"/>
              </a:lnSpc>
              <a:spcBef>
                <a:spcPts val="1199"/>
              </a:spcBef>
              <a:spcAft>
                <a:spcPts val="0"/>
              </a:spcAft>
              <a:buClr>
                <a:schemeClr val="dk1"/>
              </a:buClr>
              <a:buSzPts val="1100"/>
              <a:buFont typeface="Arial"/>
              <a:buNone/>
            </a:pPr>
            <a:endParaRPr sz="1682" b="0" i="0" u="none" strike="noStrike" cap="none">
              <a:solidFill>
                <a:srgbClr val="595959"/>
              </a:solidFill>
              <a:latin typeface="Montserrat"/>
              <a:ea typeface="Montserrat"/>
              <a:cs typeface="Montserrat"/>
              <a:sym typeface="Montserrat"/>
            </a:endParaRPr>
          </a:p>
          <a:p>
            <a:pPr marL="0" marR="0" lvl="0" indent="0" algn="l" rtl="0">
              <a:lnSpc>
                <a:spcPct val="115000"/>
              </a:lnSpc>
              <a:spcBef>
                <a:spcPts val="1199"/>
              </a:spcBef>
              <a:spcAft>
                <a:spcPts val="0"/>
              </a:spcAft>
              <a:buClr>
                <a:srgbClr val="000000"/>
              </a:buClr>
              <a:buSzPts val="1682"/>
              <a:buFont typeface="Arial"/>
              <a:buNone/>
            </a:pPr>
            <a:r>
              <a:rPr lang="es" sz="1682" b="0" i="0" u="none" strike="noStrike" cap="none">
                <a:solidFill>
                  <a:srgbClr val="595959"/>
                </a:solidFill>
                <a:latin typeface="Montserrat"/>
                <a:ea typeface="Montserrat"/>
                <a:cs typeface="Montserrat"/>
                <a:sym typeface="Montserrat"/>
              </a:rPr>
              <a:t>.</a:t>
            </a:r>
            <a:endParaRPr sz="1682" b="0" i="0" u="none" strike="noStrike" cap="none">
              <a:solidFill>
                <a:srgbClr val="595959"/>
              </a:solidFill>
              <a:latin typeface="Montserrat"/>
              <a:ea typeface="Montserrat"/>
              <a:cs typeface="Montserrat"/>
              <a:sym typeface="Montserrat"/>
            </a:endParaRPr>
          </a:p>
        </p:txBody>
      </p:sp>
      <p:sp>
        <p:nvSpPr>
          <p:cNvPr id="307" name="Google Shape;307;p17"/>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40740"/>
              <a:buFont typeface="Arial"/>
              <a:buNone/>
            </a:pPr>
            <a:r>
              <a:rPr lang="es"/>
              <a:t>Cadenas de caracteres | Detección de tipos</a:t>
            </a:r>
            <a:endParaRPr/>
          </a:p>
        </p:txBody>
      </p:sp>
      <p:sp>
        <p:nvSpPr>
          <p:cNvPr id="308" name="Google Shape;308;p17"/>
          <p:cNvSpPr/>
          <p:nvPr/>
        </p:nvSpPr>
        <p:spPr>
          <a:xfrm>
            <a:off x="482425" y="2981075"/>
            <a:ext cx="2618100" cy="1436400"/>
          </a:xfrm>
          <a:prstGeom prst="rect">
            <a:avLst/>
          </a:prstGeom>
          <a:solidFill>
            <a:srgbClr val="23262E"/>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cad1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96E072"/>
                </a:solidFill>
                <a:highlight>
                  <a:srgbClr val="23262E"/>
                </a:highlight>
                <a:latin typeface="Consolas"/>
                <a:ea typeface="Consolas"/>
                <a:cs typeface="Consolas"/>
                <a:sym typeface="Consolas"/>
              </a:rPr>
              <a:t>"Python"</a:t>
            </a:r>
            <a:endParaRPr sz="1200" b="0" i="0" u="none" strike="noStrike" cap="none">
              <a:solidFill>
                <a:srgbClr val="96E072"/>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cad2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96E072"/>
                </a:solidFill>
                <a:highlight>
                  <a:srgbClr val="23262E"/>
                </a:highlight>
                <a:latin typeface="Consolas"/>
                <a:ea typeface="Consolas"/>
                <a:cs typeface="Consolas"/>
                <a:sym typeface="Consolas"/>
              </a:rPr>
              <a:t>"Python3"</a:t>
            </a:r>
            <a:endParaRPr sz="1200" b="0" i="0" u="none" strike="noStrike" cap="none">
              <a:solidFill>
                <a:srgbClr val="96E072"/>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FE66D"/>
                </a:solidFill>
                <a:highlight>
                  <a:srgbClr val="23262E"/>
                </a:highlight>
                <a:latin typeface="Consolas"/>
                <a:ea typeface="Consolas"/>
                <a:cs typeface="Consolas"/>
                <a:sym typeface="Consolas"/>
              </a:rPr>
              <a:t>print</a:t>
            </a:r>
            <a:r>
              <a:rPr lang="es" sz="1200" b="0" i="0" u="none" strike="noStrike" cap="none">
                <a:solidFill>
                  <a:srgbClr val="D5CED9"/>
                </a:solidFill>
                <a:highlight>
                  <a:srgbClr val="23262E"/>
                </a:highlight>
                <a:latin typeface="Consolas"/>
                <a:ea typeface="Consolas"/>
                <a:cs typeface="Consolas"/>
                <a:sym typeface="Consolas"/>
              </a:rPr>
              <a:t>(cad1.</a:t>
            </a:r>
            <a:r>
              <a:rPr lang="es" sz="1200" b="0" i="0" u="none" strike="noStrike" cap="none">
                <a:solidFill>
                  <a:srgbClr val="FFE66D"/>
                </a:solidFill>
                <a:highlight>
                  <a:srgbClr val="23262E"/>
                </a:highlight>
                <a:latin typeface="Consolas"/>
                <a:ea typeface="Consolas"/>
                <a:cs typeface="Consolas"/>
                <a:sym typeface="Consolas"/>
              </a:rPr>
              <a:t>isalpha</a:t>
            </a:r>
            <a:r>
              <a:rPr lang="es" sz="1200" b="0" i="0" u="none" strike="noStrike" cap="none">
                <a:solidFill>
                  <a:srgbClr val="D5CED9"/>
                </a:solidFill>
                <a:highlight>
                  <a:srgbClr val="23262E"/>
                </a:highlight>
                <a:latin typeface="Consolas"/>
                <a:ea typeface="Consolas"/>
                <a:cs typeface="Consolas"/>
                <a:sym typeface="Consolas"/>
              </a:rPr>
              <a:t>()) </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5F6167"/>
                </a:solidFill>
                <a:highlight>
                  <a:srgbClr val="23262E"/>
                </a:highlight>
                <a:latin typeface="Consolas"/>
                <a:ea typeface="Consolas"/>
                <a:cs typeface="Consolas"/>
                <a:sym typeface="Consolas"/>
              </a:rPr>
              <a:t># True</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FE66D"/>
                </a:solidFill>
                <a:highlight>
                  <a:srgbClr val="23262E"/>
                </a:highlight>
                <a:latin typeface="Consolas"/>
                <a:ea typeface="Consolas"/>
                <a:cs typeface="Consolas"/>
                <a:sym typeface="Consolas"/>
              </a:rPr>
              <a:t>print</a:t>
            </a:r>
            <a:r>
              <a:rPr lang="es" sz="1200" b="0" i="0" u="none" strike="noStrike" cap="none">
                <a:solidFill>
                  <a:srgbClr val="D5CED9"/>
                </a:solidFill>
                <a:highlight>
                  <a:srgbClr val="23262E"/>
                </a:highlight>
                <a:latin typeface="Consolas"/>
                <a:ea typeface="Consolas"/>
                <a:cs typeface="Consolas"/>
                <a:sym typeface="Consolas"/>
              </a:rPr>
              <a:t>(cad2.</a:t>
            </a:r>
            <a:r>
              <a:rPr lang="es" sz="1200" b="0" i="0" u="none" strike="noStrike" cap="none">
                <a:solidFill>
                  <a:srgbClr val="FFE66D"/>
                </a:solidFill>
                <a:highlight>
                  <a:srgbClr val="23262E"/>
                </a:highlight>
                <a:latin typeface="Consolas"/>
                <a:ea typeface="Consolas"/>
                <a:cs typeface="Consolas"/>
                <a:sym typeface="Consolas"/>
              </a:rPr>
              <a:t>isalpha</a:t>
            </a:r>
            <a:r>
              <a:rPr lang="es" sz="1200" b="0" i="0" u="none" strike="noStrike" cap="none">
                <a:solidFill>
                  <a:srgbClr val="D5CED9"/>
                </a:solidFill>
                <a:highlight>
                  <a:srgbClr val="23262E"/>
                </a:highlight>
                <a:latin typeface="Consolas"/>
                <a:ea typeface="Consolas"/>
                <a:cs typeface="Consolas"/>
                <a:sym typeface="Consolas"/>
              </a:rPr>
              <a:t>()) </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5F6167"/>
                </a:solidFill>
                <a:highlight>
                  <a:srgbClr val="23262E"/>
                </a:highlight>
                <a:latin typeface="Consolas"/>
                <a:ea typeface="Consolas"/>
                <a:cs typeface="Consolas"/>
                <a:sym typeface="Consolas"/>
              </a:rPr>
              <a:t># False</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p:txBody>
      </p:sp>
      <p:sp>
        <p:nvSpPr>
          <p:cNvPr id="309" name="Google Shape;309;p17"/>
          <p:cNvSpPr/>
          <p:nvPr/>
        </p:nvSpPr>
        <p:spPr>
          <a:xfrm>
            <a:off x="482425" y="2752175"/>
            <a:ext cx="2618100" cy="228900"/>
          </a:xfrm>
          <a:prstGeom prst="rect">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chemeClr val="dk2"/>
                </a:solidFill>
                <a:latin typeface="Montserrat"/>
                <a:ea typeface="Montserrat"/>
                <a:cs typeface="Montserrat"/>
                <a:sym typeface="Montserrat"/>
              </a:rPr>
              <a:t>.isalpha()</a:t>
            </a:r>
            <a:endParaRPr sz="1400" b="0" i="0" u="none" strike="noStrike" cap="none">
              <a:solidFill>
                <a:schemeClr val="dk2"/>
              </a:solidFill>
              <a:latin typeface="Montserrat"/>
              <a:ea typeface="Montserrat"/>
              <a:cs typeface="Montserrat"/>
              <a:sym typeface="Montserrat"/>
            </a:endParaRPr>
          </a:p>
        </p:txBody>
      </p:sp>
      <p:sp>
        <p:nvSpPr>
          <p:cNvPr id="310" name="Google Shape;310;p17"/>
          <p:cNvSpPr/>
          <p:nvPr/>
        </p:nvSpPr>
        <p:spPr>
          <a:xfrm>
            <a:off x="3254250" y="2981125"/>
            <a:ext cx="2618100" cy="1436400"/>
          </a:xfrm>
          <a:prstGeom prst="rect">
            <a:avLst/>
          </a:prstGeom>
          <a:solidFill>
            <a:srgbClr val="23262E"/>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cad1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96E072"/>
                </a:solidFill>
                <a:highlight>
                  <a:srgbClr val="23262E"/>
                </a:highlight>
                <a:latin typeface="Consolas"/>
                <a:ea typeface="Consolas"/>
                <a:cs typeface="Consolas"/>
                <a:sym typeface="Consolas"/>
              </a:rPr>
              <a:t>"1234"</a:t>
            </a:r>
            <a:endParaRPr sz="1200" b="0" i="0" u="none" strike="noStrike" cap="none">
              <a:solidFill>
                <a:srgbClr val="96E072"/>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cad2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96E072"/>
                </a:solidFill>
                <a:highlight>
                  <a:srgbClr val="23262E"/>
                </a:highlight>
                <a:latin typeface="Consolas"/>
                <a:ea typeface="Consolas"/>
                <a:cs typeface="Consolas"/>
                <a:sym typeface="Consolas"/>
              </a:rPr>
              <a:t>"1234a"</a:t>
            </a:r>
            <a:endParaRPr sz="1200" b="0" i="0" u="none" strike="noStrike" cap="none">
              <a:solidFill>
                <a:srgbClr val="96E072"/>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FE66D"/>
                </a:solidFill>
                <a:highlight>
                  <a:srgbClr val="23262E"/>
                </a:highlight>
                <a:latin typeface="Consolas"/>
                <a:ea typeface="Consolas"/>
                <a:cs typeface="Consolas"/>
                <a:sym typeface="Consolas"/>
              </a:rPr>
              <a:t>print</a:t>
            </a:r>
            <a:r>
              <a:rPr lang="es" sz="1200" b="0" i="0" u="none" strike="noStrike" cap="none">
                <a:solidFill>
                  <a:srgbClr val="D5CED9"/>
                </a:solidFill>
                <a:highlight>
                  <a:srgbClr val="23262E"/>
                </a:highlight>
                <a:latin typeface="Consolas"/>
                <a:ea typeface="Consolas"/>
                <a:cs typeface="Consolas"/>
                <a:sym typeface="Consolas"/>
              </a:rPr>
              <a:t>(cad1.</a:t>
            </a:r>
            <a:r>
              <a:rPr lang="es" sz="1200" b="0" i="0" u="none" strike="noStrike" cap="none">
                <a:solidFill>
                  <a:srgbClr val="FFE66D"/>
                </a:solidFill>
                <a:highlight>
                  <a:srgbClr val="23262E"/>
                </a:highlight>
                <a:latin typeface="Consolas"/>
                <a:ea typeface="Consolas"/>
                <a:cs typeface="Consolas"/>
                <a:sym typeface="Consolas"/>
              </a:rPr>
              <a:t>isdigit</a:t>
            </a:r>
            <a:r>
              <a:rPr lang="es" sz="1200" b="0" i="0" u="none" strike="noStrike" cap="none">
                <a:solidFill>
                  <a:srgbClr val="D5CED9"/>
                </a:solidFill>
                <a:highlight>
                  <a:srgbClr val="23262E"/>
                </a:highlight>
                <a:latin typeface="Consolas"/>
                <a:ea typeface="Consolas"/>
                <a:cs typeface="Consolas"/>
                <a:sym typeface="Consolas"/>
              </a:rPr>
              <a:t>()) </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5F6167"/>
                </a:solidFill>
                <a:highlight>
                  <a:srgbClr val="23262E"/>
                </a:highlight>
                <a:latin typeface="Consolas"/>
                <a:ea typeface="Consolas"/>
                <a:cs typeface="Consolas"/>
                <a:sym typeface="Consolas"/>
              </a:rPr>
              <a:t># True</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FE66D"/>
                </a:solidFill>
                <a:highlight>
                  <a:srgbClr val="23262E"/>
                </a:highlight>
                <a:latin typeface="Consolas"/>
                <a:ea typeface="Consolas"/>
                <a:cs typeface="Consolas"/>
                <a:sym typeface="Consolas"/>
              </a:rPr>
              <a:t>print</a:t>
            </a:r>
            <a:r>
              <a:rPr lang="es" sz="1200" b="0" i="0" u="none" strike="noStrike" cap="none">
                <a:solidFill>
                  <a:srgbClr val="D5CED9"/>
                </a:solidFill>
                <a:highlight>
                  <a:srgbClr val="23262E"/>
                </a:highlight>
                <a:latin typeface="Consolas"/>
                <a:ea typeface="Consolas"/>
                <a:cs typeface="Consolas"/>
                <a:sym typeface="Consolas"/>
              </a:rPr>
              <a:t>(cad2.</a:t>
            </a:r>
            <a:r>
              <a:rPr lang="es" sz="1200" b="0" i="0" u="none" strike="noStrike" cap="none">
                <a:solidFill>
                  <a:srgbClr val="FFE66D"/>
                </a:solidFill>
                <a:highlight>
                  <a:srgbClr val="23262E"/>
                </a:highlight>
                <a:latin typeface="Consolas"/>
                <a:ea typeface="Consolas"/>
                <a:cs typeface="Consolas"/>
                <a:sym typeface="Consolas"/>
              </a:rPr>
              <a:t>isdigit</a:t>
            </a:r>
            <a:r>
              <a:rPr lang="es" sz="1200" b="0" i="0" u="none" strike="noStrike" cap="none">
                <a:solidFill>
                  <a:srgbClr val="D5CED9"/>
                </a:solidFill>
                <a:highlight>
                  <a:srgbClr val="23262E"/>
                </a:highlight>
                <a:latin typeface="Consolas"/>
                <a:ea typeface="Consolas"/>
                <a:cs typeface="Consolas"/>
                <a:sym typeface="Consolas"/>
              </a:rPr>
              <a:t>()) </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5F6167"/>
                </a:solidFill>
                <a:highlight>
                  <a:srgbClr val="23262E"/>
                </a:highlight>
                <a:latin typeface="Consolas"/>
                <a:ea typeface="Consolas"/>
                <a:cs typeface="Consolas"/>
                <a:sym typeface="Consolas"/>
              </a:rPr>
              <a:t># False</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p:txBody>
      </p:sp>
      <p:sp>
        <p:nvSpPr>
          <p:cNvPr id="311" name="Google Shape;311;p17"/>
          <p:cNvSpPr/>
          <p:nvPr/>
        </p:nvSpPr>
        <p:spPr>
          <a:xfrm>
            <a:off x="3254250" y="2752175"/>
            <a:ext cx="2618100" cy="228900"/>
          </a:xfrm>
          <a:prstGeom prst="rect">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chemeClr val="dk2"/>
                </a:solidFill>
                <a:latin typeface="Montserrat"/>
                <a:ea typeface="Montserrat"/>
                <a:cs typeface="Montserrat"/>
                <a:sym typeface="Montserrat"/>
              </a:rPr>
              <a:t>.isdigit()</a:t>
            </a:r>
            <a:endParaRPr sz="1400" b="0" i="0" u="none" strike="noStrike" cap="none">
              <a:solidFill>
                <a:schemeClr val="dk2"/>
              </a:solidFill>
              <a:latin typeface="Montserrat"/>
              <a:ea typeface="Montserrat"/>
              <a:cs typeface="Montserrat"/>
              <a:sym typeface="Montserrat"/>
            </a:endParaRPr>
          </a:p>
        </p:txBody>
      </p:sp>
      <p:sp>
        <p:nvSpPr>
          <p:cNvPr id="312" name="Google Shape;312;p17"/>
          <p:cNvSpPr/>
          <p:nvPr/>
        </p:nvSpPr>
        <p:spPr>
          <a:xfrm>
            <a:off x="6026075" y="2981075"/>
            <a:ext cx="2618100" cy="1436400"/>
          </a:xfrm>
          <a:prstGeom prst="rect">
            <a:avLst/>
          </a:prstGeom>
          <a:solidFill>
            <a:srgbClr val="23262E"/>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cad1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96E072"/>
                </a:solidFill>
                <a:highlight>
                  <a:srgbClr val="23262E"/>
                </a:highlight>
                <a:latin typeface="Consolas"/>
                <a:ea typeface="Consolas"/>
                <a:cs typeface="Consolas"/>
                <a:sym typeface="Consolas"/>
              </a:rPr>
              <a:t>"12Ab"</a:t>
            </a:r>
            <a:endParaRPr sz="1200" b="0" i="0" u="none" strike="noStrike" cap="none">
              <a:solidFill>
                <a:srgbClr val="96E072"/>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cad2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96E072"/>
                </a:solidFill>
                <a:highlight>
                  <a:srgbClr val="23262E"/>
                </a:highlight>
                <a:latin typeface="Consolas"/>
                <a:ea typeface="Consolas"/>
                <a:cs typeface="Consolas"/>
                <a:sym typeface="Consolas"/>
              </a:rPr>
              <a:t>"12Ab%"</a:t>
            </a:r>
            <a:endParaRPr sz="1200" b="0" i="0" u="none" strike="noStrike" cap="none">
              <a:solidFill>
                <a:srgbClr val="96E072"/>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FE66D"/>
                </a:solidFill>
                <a:highlight>
                  <a:srgbClr val="23262E"/>
                </a:highlight>
                <a:latin typeface="Consolas"/>
                <a:ea typeface="Consolas"/>
                <a:cs typeface="Consolas"/>
                <a:sym typeface="Consolas"/>
              </a:rPr>
              <a:t>print</a:t>
            </a:r>
            <a:r>
              <a:rPr lang="es" sz="1200" b="0" i="0" u="none" strike="noStrike" cap="none">
                <a:solidFill>
                  <a:srgbClr val="D5CED9"/>
                </a:solidFill>
                <a:highlight>
                  <a:srgbClr val="23262E"/>
                </a:highlight>
                <a:latin typeface="Consolas"/>
                <a:ea typeface="Consolas"/>
                <a:cs typeface="Consolas"/>
                <a:sym typeface="Consolas"/>
              </a:rPr>
              <a:t>(cad1.</a:t>
            </a:r>
            <a:r>
              <a:rPr lang="es" sz="1200" b="0" i="0" u="none" strike="noStrike" cap="none">
                <a:solidFill>
                  <a:srgbClr val="FFE66D"/>
                </a:solidFill>
                <a:highlight>
                  <a:srgbClr val="23262E"/>
                </a:highlight>
                <a:latin typeface="Consolas"/>
                <a:ea typeface="Consolas"/>
                <a:cs typeface="Consolas"/>
                <a:sym typeface="Consolas"/>
              </a:rPr>
              <a:t>isalnum</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5F6167"/>
                </a:solidFill>
                <a:highlight>
                  <a:srgbClr val="23262E"/>
                </a:highlight>
                <a:latin typeface="Consolas"/>
                <a:ea typeface="Consolas"/>
                <a:cs typeface="Consolas"/>
                <a:sym typeface="Consolas"/>
              </a:rPr>
              <a:t># True</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FE66D"/>
                </a:solidFill>
                <a:highlight>
                  <a:srgbClr val="23262E"/>
                </a:highlight>
                <a:latin typeface="Consolas"/>
                <a:ea typeface="Consolas"/>
                <a:cs typeface="Consolas"/>
                <a:sym typeface="Consolas"/>
              </a:rPr>
              <a:t>print</a:t>
            </a:r>
            <a:r>
              <a:rPr lang="es" sz="1200" b="0" i="0" u="none" strike="noStrike" cap="none">
                <a:solidFill>
                  <a:srgbClr val="D5CED9"/>
                </a:solidFill>
                <a:highlight>
                  <a:srgbClr val="23262E"/>
                </a:highlight>
                <a:latin typeface="Consolas"/>
                <a:ea typeface="Consolas"/>
                <a:cs typeface="Consolas"/>
                <a:sym typeface="Consolas"/>
              </a:rPr>
              <a:t>(cad2.</a:t>
            </a:r>
            <a:r>
              <a:rPr lang="es" sz="1200" b="0" i="0" u="none" strike="noStrike" cap="none">
                <a:solidFill>
                  <a:srgbClr val="FFE66D"/>
                </a:solidFill>
                <a:highlight>
                  <a:srgbClr val="23262E"/>
                </a:highlight>
                <a:latin typeface="Consolas"/>
                <a:ea typeface="Consolas"/>
                <a:cs typeface="Consolas"/>
                <a:sym typeface="Consolas"/>
              </a:rPr>
              <a:t>isalnum</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5F6167"/>
                </a:solidFill>
                <a:highlight>
                  <a:srgbClr val="23262E"/>
                </a:highlight>
                <a:latin typeface="Consolas"/>
                <a:ea typeface="Consolas"/>
                <a:cs typeface="Consolas"/>
                <a:sym typeface="Consolas"/>
              </a:rPr>
              <a:t># False</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p:txBody>
      </p:sp>
      <p:sp>
        <p:nvSpPr>
          <p:cNvPr id="313" name="Google Shape;313;p17"/>
          <p:cNvSpPr/>
          <p:nvPr/>
        </p:nvSpPr>
        <p:spPr>
          <a:xfrm>
            <a:off x="6026075" y="2752175"/>
            <a:ext cx="2618100" cy="228900"/>
          </a:xfrm>
          <a:prstGeom prst="rect">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chemeClr val="dk2"/>
                </a:solidFill>
                <a:latin typeface="Montserrat"/>
                <a:ea typeface="Montserrat"/>
                <a:cs typeface="Montserrat"/>
                <a:sym typeface="Montserrat"/>
              </a:rPr>
              <a:t>.isalnum()</a:t>
            </a:r>
            <a:endParaRPr sz="1400" b="0" i="0" u="none" strike="noStrike" cap="none">
              <a:solidFill>
                <a:schemeClr val="dk2"/>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Shape 317"/>
        <p:cNvGrpSpPr/>
        <p:nvPr/>
      </p:nvGrpSpPr>
      <p:grpSpPr>
        <a:xfrm>
          <a:off x="0" y="0"/>
          <a:ext cx="0" cy="0"/>
          <a:chOff x="0" y="0"/>
          <a:chExt cx="0" cy="0"/>
        </a:xfrm>
      </p:grpSpPr>
      <p:sp>
        <p:nvSpPr>
          <p:cNvPr id="318" name="Google Shape;318;p18"/>
          <p:cNvSpPr txBox="1"/>
          <p:nvPr/>
        </p:nvSpPr>
        <p:spPr>
          <a:xfrm>
            <a:off x="432150" y="1281775"/>
            <a:ext cx="8279700" cy="3275400"/>
          </a:xfrm>
          <a:prstGeom prst="rect">
            <a:avLst/>
          </a:prstGeom>
          <a:noFill/>
          <a:ln>
            <a:noFill/>
          </a:ln>
        </p:spPr>
        <p:txBody>
          <a:bodyPr spcFirstLastPara="1" wrap="square" lIns="0" tIns="91425" rIns="0" bIns="91425" anchor="t" anchorCtr="0">
            <a:normAutofit/>
          </a:bodyPr>
          <a:lstStyle/>
          <a:p>
            <a:pPr marL="0" marR="0" lvl="0" indent="0" algn="l" rtl="0">
              <a:lnSpc>
                <a:spcPct val="115000"/>
              </a:lnSpc>
              <a:spcBef>
                <a:spcPts val="1199"/>
              </a:spcBef>
              <a:spcAft>
                <a:spcPts val="0"/>
              </a:spcAft>
              <a:buClr>
                <a:srgbClr val="000000"/>
              </a:buClr>
              <a:buSzPts val="1682"/>
              <a:buFont typeface="Arial"/>
              <a:buNone/>
            </a:pPr>
            <a:r>
              <a:rPr lang="es" sz="1682" b="1" i="0" u="none" strike="noStrike" cap="none">
                <a:solidFill>
                  <a:srgbClr val="595959"/>
                </a:solidFill>
                <a:latin typeface="Montserrat"/>
                <a:ea typeface="Montserrat"/>
                <a:cs typeface="Montserrat"/>
                <a:sym typeface="Montserrat"/>
              </a:rPr>
              <a:t>cadena.title() </a:t>
            </a:r>
            <a:r>
              <a:rPr lang="es" sz="1682" b="0" i="0" u="none" strike="noStrike" cap="none">
                <a:solidFill>
                  <a:srgbClr val="595959"/>
                </a:solidFill>
                <a:latin typeface="Montserrat"/>
                <a:ea typeface="Montserrat"/>
                <a:cs typeface="Montserrat"/>
                <a:sym typeface="Montserrat"/>
              </a:rPr>
              <a:t>devuelve una cadena </a:t>
            </a:r>
            <a:r>
              <a:rPr lang="es" sz="1682" b="0" i="0" u="none" strike="noStrike" cap="none">
                <a:solidFill>
                  <a:schemeClr val="dk2"/>
                </a:solidFill>
                <a:latin typeface="Montserrat"/>
                <a:ea typeface="Montserrat"/>
                <a:cs typeface="Montserrat"/>
                <a:sym typeface="Montserrat"/>
              </a:rPr>
              <a:t>en minúsculas</a:t>
            </a:r>
            <a:r>
              <a:rPr lang="es" sz="1682" b="0" i="0" u="none" strike="noStrike" cap="none">
                <a:solidFill>
                  <a:srgbClr val="595959"/>
                </a:solidFill>
                <a:latin typeface="Montserrat"/>
                <a:ea typeface="Montserrat"/>
                <a:cs typeface="Montserrat"/>
                <a:sym typeface="Montserrat"/>
              </a:rPr>
              <a:t> con el primer caracter de cada palabra en</a:t>
            </a:r>
            <a:r>
              <a:rPr lang="es" sz="1682" b="0" i="0" u="none" strike="noStrike" cap="none">
                <a:solidFill>
                  <a:schemeClr val="dk2"/>
                </a:solidFill>
                <a:latin typeface="Montserrat"/>
                <a:ea typeface="Montserrat"/>
                <a:cs typeface="Montserrat"/>
                <a:sym typeface="Montserrat"/>
              </a:rPr>
              <a:t> mayúscula</a:t>
            </a:r>
            <a:r>
              <a:rPr lang="es" sz="1682" b="0" i="0" u="none" strike="noStrike" cap="none">
                <a:solidFill>
                  <a:srgbClr val="595959"/>
                </a:solidFill>
                <a:latin typeface="Montserrat"/>
                <a:ea typeface="Montserrat"/>
                <a:cs typeface="Montserrat"/>
                <a:sym typeface="Montserrat"/>
              </a:rPr>
              <a:t>s. </a:t>
            </a:r>
            <a:r>
              <a:rPr lang="es" sz="1682" b="1" i="0" u="none" strike="noStrike" cap="none">
                <a:solidFill>
                  <a:schemeClr val="dk2"/>
                </a:solidFill>
                <a:latin typeface="Montserrat"/>
                <a:ea typeface="Montserrat"/>
                <a:cs typeface="Montserrat"/>
                <a:sym typeface="Montserrat"/>
              </a:rPr>
              <a:t>cadena.center(ancho, relleno) </a:t>
            </a:r>
            <a:r>
              <a:rPr lang="es" sz="1682" b="0" i="0" u="none" strike="noStrike" cap="none">
                <a:solidFill>
                  <a:schemeClr val="dk2"/>
                </a:solidFill>
                <a:latin typeface="Montserrat"/>
                <a:ea typeface="Montserrat"/>
                <a:cs typeface="Montserrat"/>
                <a:sym typeface="Montserrat"/>
              </a:rPr>
              <a:t>devuelve una cadena en el </a:t>
            </a:r>
            <a:r>
              <a:rPr lang="es" sz="1682" b="0" i="1" u="none" strike="noStrike" cap="none">
                <a:solidFill>
                  <a:schemeClr val="dk2"/>
                </a:solidFill>
                <a:latin typeface="Montserrat"/>
                <a:ea typeface="Montserrat"/>
                <a:cs typeface="Montserrat"/>
                <a:sym typeface="Montserrat"/>
              </a:rPr>
              <a:t>ancho</a:t>
            </a:r>
            <a:r>
              <a:rPr lang="es" sz="1682" b="0" i="0" u="none" strike="noStrike" cap="none">
                <a:solidFill>
                  <a:schemeClr val="dk2"/>
                </a:solidFill>
                <a:latin typeface="Montserrat"/>
                <a:ea typeface="Montserrat"/>
                <a:cs typeface="Montserrat"/>
                <a:sym typeface="Montserrat"/>
              </a:rPr>
              <a:t> especificado. El resto de la cadena se rellena con espacios o con el caracter opcional </a:t>
            </a:r>
            <a:r>
              <a:rPr lang="es" sz="1682" b="0" i="1" u="none" strike="noStrike" cap="none">
                <a:solidFill>
                  <a:schemeClr val="dk2"/>
                </a:solidFill>
                <a:latin typeface="Montserrat"/>
                <a:ea typeface="Montserrat"/>
                <a:cs typeface="Montserrat"/>
                <a:sym typeface="Montserrat"/>
              </a:rPr>
              <a:t>relleno</a:t>
            </a:r>
            <a:r>
              <a:rPr lang="es" sz="1682" b="0" i="0" u="none" strike="noStrike" cap="none">
                <a:solidFill>
                  <a:schemeClr val="dk2"/>
                </a:solidFill>
                <a:latin typeface="Montserrat"/>
                <a:ea typeface="Montserrat"/>
                <a:cs typeface="Montserrat"/>
                <a:sym typeface="Montserrat"/>
              </a:rPr>
              <a:t>.</a:t>
            </a:r>
            <a:endParaRPr sz="1682" b="0" i="0" u="none" strike="noStrike" cap="none">
              <a:solidFill>
                <a:srgbClr val="595959"/>
              </a:solidFill>
              <a:latin typeface="Montserrat"/>
              <a:ea typeface="Montserrat"/>
              <a:cs typeface="Montserrat"/>
              <a:sym typeface="Montserrat"/>
            </a:endParaRPr>
          </a:p>
        </p:txBody>
      </p:sp>
      <p:sp>
        <p:nvSpPr>
          <p:cNvPr id="319" name="Google Shape;319;p18"/>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40740"/>
              <a:buFont typeface="Arial"/>
              <a:buNone/>
            </a:pPr>
            <a:r>
              <a:rPr lang="es"/>
              <a:t>Cadenas de caracteres | title() y center()</a:t>
            </a:r>
            <a:endParaRPr/>
          </a:p>
        </p:txBody>
      </p:sp>
      <p:sp>
        <p:nvSpPr>
          <p:cNvPr id="320" name="Google Shape;320;p18"/>
          <p:cNvSpPr/>
          <p:nvPr/>
        </p:nvSpPr>
        <p:spPr>
          <a:xfrm>
            <a:off x="482425" y="2981075"/>
            <a:ext cx="3765300" cy="1436400"/>
          </a:xfrm>
          <a:prstGeom prst="rect">
            <a:avLst/>
          </a:prstGeom>
          <a:solidFill>
            <a:srgbClr val="23262E"/>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cad1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96E072"/>
                </a:solidFill>
                <a:highlight>
                  <a:srgbClr val="23262E"/>
                </a:highlight>
                <a:latin typeface="Consolas"/>
                <a:ea typeface="Consolas"/>
                <a:cs typeface="Consolas"/>
                <a:sym typeface="Consolas"/>
              </a:rPr>
              <a:t>"aprendiendo programación"</a:t>
            </a:r>
            <a:endParaRPr sz="1200" b="0" i="0" u="none" strike="noStrike" cap="none">
              <a:solidFill>
                <a:srgbClr val="96E072"/>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FE66D"/>
                </a:solidFill>
                <a:highlight>
                  <a:srgbClr val="23262E"/>
                </a:highlight>
                <a:latin typeface="Consolas"/>
                <a:ea typeface="Consolas"/>
                <a:cs typeface="Consolas"/>
                <a:sym typeface="Consolas"/>
              </a:rPr>
              <a:t>print</a:t>
            </a:r>
            <a:r>
              <a:rPr lang="es" sz="1200" b="0" i="0" u="none" strike="noStrike" cap="none">
                <a:solidFill>
                  <a:srgbClr val="D5CED9"/>
                </a:solidFill>
                <a:highlight>
                  <a:srgbClr val="23262E"/>
                </a:highlight>
                <a:latin typeface="Consolas"/>
                <a:ea typeface="Consolas"/>
                <a:cs typeface="Consolas"/>
                <a:sym typeface="Consolas"/>
              </a:rPr>
              <a:t>(cad1.</a:t>
            </a:r>
            <a:r>
              <a:rPr lang="es" sz="1200" b="0" i="0" u="none" strike="noStrike" cap="none">
                <a:solidFill>
                  <a:srgbClr val="FFE66D"/>
                </a:solidFill>
                <a:highlight>
                  <a:srgbClr val="23262E"/>
                </a:highlight>
                <a:latin typeface="Consolas"/>
                <a:ea typeface="Consolas"/>
                <a:cs typeface="Consolas"/>
                <a:sym typeface="Consolas"/>
              </a:rPr>
              <a:t>title</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5F6167"/>
                </a:solidFill>
                <a:highlight>
                  <a:srgbClr val="23262E"/>
                </a:highlight>
                <a:latin typeface="Consolas"/>
                <a:ea typeface="Consolas"/>
                <a:cs typeface="Consolas"/>
                <a:sym typeface="Consolas"/>
              </a:rPr>
              <a:t># Aprendiendo Programación</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cad1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96E072"/>
                </a:solidFill>
                <a:highlight>
                  <a:srgbClr val="23262E"/>
                </a:highlight>
                <a:latin typeface="Consolas"/>
                <a:ea typeface="Consolas"/>
                <a:cs typeface="Consolas"/>
                <a:sym typeface="Consolas"/>
              </a:rPr>
              <a:t>"Este es un TEXTO"</a:t>
            </a:r>
            <a:endParaRPr sz="1200" b="0" i="0" u="none" strike="noStrike" cap="none">
              <a:solidFill>
                <a:srgbClr val="96E072"/>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FE66D"/>
                </a:solidFill>
                <a:highlight>
                  <a:srgbClr val="23262E"/>
                </a:highlight>
                <a:latin typeface="Consolas"/>
                <a:ea typeface="Consolas"/>
                <a:cs typeface="Consolas"/>
                <a:sym typeface="Consolas"/>
              </a:rPr>
              <a:t>print</a:t>
            </a:r>
            <a:r>
              <a:rPr lang="es" sz="1200" b="0" i="0" u="none" strike="noStrike" cap="none">
                <a:solidFill>
                  <a:srgbClr val="D5CED9"/>
                </a:solidFill>
                <a:highlight>
                  <a:srgbClr val="23262E"/>
                </a:highlight>
                <a:latin typeface="Consolas"/>
                <a:ea typeface="Consolas"/>
                <a:cs typeface="Consolas"/>
                <a:sym typeface="Consolas"/>
              </a:rPr>
              <a:t>(cad1.</a:t>
            </a:r>
            <a:r>
              <a:rPr lang="es" sz="1200" b="0" i="0" u="none" strike="noStrike" cap="none">
                <a:solidFill>
                  <a:srgbClr val="FFE66D"/>
                </a:solidFill>
                <a:highlight>
                  <a:srgbClr val="23262E"/>
                </a:highlight>
                <a:latin typeface="Consolas"/>
                <a:ea typeface="Consolas"/>
                <a:cs typeface="Consolas"/>
                <a:sym typeface="Consolas"/>
              </a:rPr>
              <a:t>title</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5F6167"/>
                </a:solidFill>
                <a:highlight>
                  <a:srgbClr val="23262E"/>
                </a:highlight>
                <a:latin typeface="Consolas"/>
                <a:ea typeface="Consolas"/>
                <a:cs typeface="Consolas"/>
                <a:sym typeface="Consolas"/>
              </a:rPr>
              <a:t># Este Es Un Texto</a:t>
            </a:r>
            <a:endParaRPr sz="1200" b="0" i="0" u="none" strike="noStrike" cap="none">
              <a:solidFill>
                <a:srgbClr val="D5CED9"/>
              </a:solidFill>
              <a:highlight>
                <a:srgbClr val="23262E"/>
              </a:highlight>
              <a:latin typeface="Consolas"/>
              <a:ea typeface="Consolas"/>
              <a:cs typeface="Consolas"/>
              <a:sym typeface="Consolas"/>
            </a:endParaRPr>
          </a:p>
        </p:txBody>
      </p:sp>
      <p:sp>
        <p:nvSpPr>
          <p:cNvPr id="321" name="Google Shape;321;p18"/>
          <p:cNvSpPr/>
          <p:nvPr/>
        </p:nvSpPr>
        <p:spPr>
          <a:xfrm>
            <a:off x="482425" y="2752175"/>
            <a:ext cx="3765300" cy="228900"/>
          </a:xfrm>
          <a:prstGeom prst="rect">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chemeClr val="dk2"/>
                </a:solidFill>
                <a:latin typeface="Montserrat"/>
                <a:ea typeface="Montserrat"/>
                <a:cs typeface="Montserrat"/>
                <a:sym typeface="Montserrat"/>
              </a:rPr>
              <a:t>.title()</a:t>
            </a:r>
            <a:endParaRPr sz="1400" b="0" i="0" u="none" strike="noStrike" cap="none">
              <a:solidFill>
                <a:schemeClr val="dk2"/>
              </a:solidFill>
              <a:latin typeface="Montserrat"/>
              <a:ea typeface="Montserrat"/>
              <a:cs typeface="Montserrat"/>
              <a:sym typeface="Montserrat"/>
            </a:endParaRPr>
          </a:p>
        </p:txBody>
      </p:sp>
      <p:sp>
        <p:nvSpPr>
          <p:cNvPr id="322" name="Google Shape;322;p18"/>
          <p:cNvSpPr/>
          <p:nvPr/>
        </p:nvSpPr>
        <p:spPr>
          <a:xfrm>
            <a:off x="4878875" y="2981075"/>
            <a:ext cx="3765300" cy="1436400"/>
          </a:xfrm>
          <a:prstGeom prst="rect">
            <a:avLst/>
          </a:prstGeom>
          <a:solidFill>
            <a:srgbClr val="23262E"/>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cad1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96E072"/>
                </a:solidFill>
                <a:highlight>
                  <a:srgbClr val="23262E"/>
                </a:highlight>
                <a:latin typeface="Consolas"/>
                <a:ea typeface="Consolas"/>
                <a:cs typeface="Consolas"/>
                <a:sym typeface="Consolas"/>
              </a:rPr>
              <a:t>"Hola"</a:t>
            </a:r>
            <a:endParaRPr sz="1200" b="0" i="0" u="none" strike="noStrike" cap="none">
              <a:solidFill>
                <a:srgbClr val="96E072"/>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cad2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cad1.</a:t>
            </a:r>
            <a:r>
              <a:rPr lang="es" sz="1200" b="0" i="0" u="none" strike="noStrike" cap="none">
                <a:solidFill>
                  <a:srgbClr val="FFE66D"/>
                </a:solidFill>
                <a:highlight>
                  <a:srgbClr val="23262E"/>
                </a:highlight>
                <a:latin typeface="Consolas"/>
                <a:ea typeface="Consolas"/>
                <a:cs typeface="Consolas"/>
                <a:sym typeface="Consolas"/>
              </a:rPr>
              <a:t>center</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39C12"/>
                </a:solidFill>
                <a:highlight>
                  <a:srgbClr val="23262E"/>
                </a:highlight>
                <a:latin typeface="Consolas"/>
                <a:ea typeface="Consolas"/>
                <a:cs typeface="Consolas"/>
                <a:sym typeface="Consolas"/>
              </a:rPr>
              <a:t>10</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96E072"/>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FE66D"/>
                </a:solidFill>
                <a:highlight>
                  <a:srgbClr val="23262E"/>
                </a:highlight>
                <a:latin typeface="Consolas"/>
                <a:ea typeface="Consolas"/>
                <a:cs typeface="Consolas"/>
                <a:sym typeface="Consolas"/>
              </a:rPr>
              <a:t>print</a:t>
            </a:r>
            <a:r>
              <a:rPr lang="es" sz="1200" b="0" i="0" u="none" strike="noStrike" cap="none">
                <a:solidFill>
                  <a:srgbClr val="D5CED9"/>
                </a:solidFill>
                <a:highlight>
                  <a:srgbClr val="23262E"/>
                </a:highlight>
                <a:latin typeface="Consolas"/>
                <a:ea typeface="Consolas"/>
                <a:cs typeface="Consolas"/>
                <a:sym typeface="Consolas"/>
              </a:rPr>
              <a:t>(cad2)</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5F6167"/>
                </a:solidFill>
                <a:highlight>
                  <a:srgbClr val="23262E"/>
                </a:highlight>
                <a:latin typeface="Consolas"/>
                <a:ea typeface="Consolas"/>
                <a:cs typeface="Consolas"/>
                <a:sym typeface="Consolas"/>
              </a:rPr>
              <a:t># ***Hola***</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p:txBody>
      </p:sp>
      <p:sp>
        <p:nvSpPr>
          <p:cNvPr id="323" name="Google Shape;323;p18"/>
          <p:cNvSpPr/>
          <p:nvPr/>
        </p:nvSpPr>
        <p:spPr>
          <a:xfrm>
            <a:off x="4878875" y="2752175"/>
            <a:ext cx="3765300" cy="228900"/>
          </a:xfrm>
          <a:prstGeom prst="rect">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chemeClr val="dk2"/>
                </a:solidFill>
                <a:latin typeface="Montserrat"/>
                <a:ea typeface="Montserrat"/>
                <a:cs typeface="Montserrat"/>
                <a:sym typeface="Montserrat"/>
              </a:rPr>
              <a:t>.center()</a:t>
            </a:r>
            <a:endParaRPr sz="1400" b="0" i="0" u="none" strike="noStrike" cap="none">
              <a:solidFill>
                <a:schemeClr val="dk2"/>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Shape 327"/>
        <p:cNvGrpSpPr/>
        <p:nvPr/>
      </p:nvGrpSpPr>
      <p:grpSpPr>
        <a:xfrm>
          <a:off x="0" y="0"/>
          <a:ext cx="0" cy="0"/>
          <a:chOff x="0" y="0"/>
          <a:chExt cx="0" cy="0"/>
        </a:xfrm>
      </p:grpSpPr>
      <p:sp>
        <p:nvSpPr>
          <p:cNvPr id="328" name="Google Shape;328;p19"/>
          <p:cNvSpPr txBox="1"/>
          <p:nvPr/>
        </p:nvSpPr>
        <p:spPr>
          <a:xfrm>
            <a:off x="432150" y="1281775"/>
            <a:ext cx="8279700" cy="3275400"/>
          </a:xfrm>
          <a:prstGeom prst="rect">
            <a:avLst/>
          </a:prstGeom>
          <a:noFill/>
          <a:ln>
            <a:noFill/>
          </a:ln>
        </p:spPr>
        <p:txBody>
          <a:bodyPr spcFirstLastPara="1" wrap="square" lIns="0" tIns="91425" rIns="0" bIns="91425" anchor="t" anchorCtr="0">
            <a:normAutofit/>
          </a:bodyPr>
          <a:lstStyle/>
          <a:p>
            <a:pPr marL="0" marR="0" lvl="0" indent="0" algn="l" rtl="0">
              <a:lnSpc>
                <a:spcPct val="115000"/>
              </a:lnSpc>
              <a:spcBef>
                <a:spcPts val="1199"/>
              </a:spcBef>
              <a:spcAft>
                <a:spcPts val="0"/>
              </a:spcAft>
              <a:buClr>
                <a:srgbClr val="000000"/>
              </a:buClr>
              <a:buSzPts val="1682"/>
              <a:buFont typeface="Arial"/>
              <a:buNone/>
            </a:pPr>
            <a:r>
              <a:rPr lang="es" sz="1682" b="1" i="0" u="none" strike="noStrike" cap="none">
                <a:solidFill>
                  <a:srgbClr val="595959"/>
                </a:solidFill>
                <a:latin typeface="Montserrat"/>
                <a:ea typeface="Montserrat"/>
                <a:cs typeface="Montserrat"/>
                <a:sym typeface="Montserrat"/>
              </a:rPr>
              <a:t>cadena.ljust</a:t>
            </a:r>
            <a:r>
              <a:rPr lang="es" sz="1682" b="1" i="0" u="none" strike="noStrike" cap="none">
                <a:solidFill>
                  <a:schemeClr val="dk2"/>
                </a:solidFill>
                <a:latin typeface="Montserrat"/>
                <a:ea typeface="Montserrat"/>
                <a:cs typeface="Montserrat"/>
                <a:sym typeface="Montserrat"/>
              </a:rPr>
              <a:t>(ancho, [relleno])</a:t>
            </a:r>
            <a:r>
              <a:rPr lang="es" sz="1682" b="1" i="0" u="none" strike="noStrike" cap="none">
                <a:solidFill>
                  <a:srgbClr val="595959"/>
                </a:solidFill>
                <a:latin typeface="Montserrat"/>
                <a:ea typeface="Montserrat"/>
                <a:cs typeface="Montserrat"/>
                <a:sym typeface="Montserrat"/>
              </a:rPr>
              <a:t> </a:t>
            </a:r>
            <a:r>
              <a:rPr lang="es" sz="1682" b="0" i="0" u="none" strike="noStrike" cap="none">
                <a:solidFill>
                  <a:srgbClr val="595959"/>
                </a:solidFill>
                <a:latin typeface="Montserrat"/>
                <a:ea typeface="Montserrat"/>
                <a:cs typeface="Montserrat"/>
                <a:sym typeface="Montserrat"/>
              </a:rPr>
              <a:t>y</a:t>
            </a:r>
            <a:r>
              <a:rPr lang="es" sz="1682" b="1" i="0" u="none" strike="noStrike" cap="none">
                <a:solidFill>
                  <a:srgbClr val="595959"/>
                </a:solidFill>
                <a:latin typeface="Montserrat"/>
                <a:ea typeface="Montserrat"/>
                <a:cs typeface="Montserrat"/>
                <a:sym typeface="Montserrat"/>
              </a:rPr>
              <a:t> </a:t>
            </a:r>
            <a:r>
              <a:rPr lang="es" sz="1682" b="1" i="0" u="none" strike="noStrike" cap="none">
                <a:solidFill>
                  <a:schemeClr val="dk2"/>
                </a:solidFill>
                <a:latin typeface="Montserrat"/>
                <a:ea typeface="Montserrat"/>
                <a:cs typeface="Montserrat"/>
                <a:sym typeface="Montserrat"/>
              </a:rPr>
              <a:t>cadena.rjust(ancho, [relleno]) </a:t>
            </a:r>
            <a:r>
              <a:rPr lang="es" sz="1682" b="0" i="0" u="none" strike="noStrike" cap="none">
                <a:solidFill>
                  <a:srgbClr val="595959"/>
                </a:solidFill>
                <a:latin typeface="Montserrat"/>
                <a:ea typeface="Montserrat"/>
                <a:cs typeface="Montserrat"/>
                <a:sym typeface="Montserrat"/>
              </a:rPr>
              <a:t>devuelven cadenas alineadas a izquierda o derecha, respectivamente. El resto de la cadena se rellena con espacios o con el caracter opcional relleno. </a:t>
            </a:r>
            <a:r>
              <a:rPr lang="es" sz="1682" b="1" i="0" u="none" strike="noStrike" cap="none">
                <a:solidFill>
                  <a:schemeClr val="dk2"/>
                </a:solidFill>
                <a:latin typeface="Montserrat"/>
                <a:ea typeface="Montserrat"/>
                <a:cs typeface="Montserrat"/>
                <a:sym typeface="Montserrat"/>
              </a:rPr>
              <a:t>cadena.zfill(ancho) </a:t>
            </a:r>
            <a:r>
              <a:rPr lang="es" sz="1682" b="0" i="0" u="none" strike="noStrike" cap="none">
                <a:solidFill>
                  <a:schemeClr val="dk2"/>
                </a:solidFill>
                <a:latin typeface="Montserrat"/>
                <a:ea typeface="Montserrat"/>
                <a:cs typeface="Montserrat"/>
                <a:sym typeface="Montserrat"/>
              </a:rPr>
              <a:t>devuelve una cadena alineada a la derecha en el ancho especificado. El comienzo de la cadena se rellena con ceros.</a:t>
            </a:r>
            <a:endParaRPr sz="1682" b="0" i="0" u="none" strike="noStrike" cap="none">
              <a:solidFill>
                <a:schemeClr val="dk2"/>
              </a:solidFill>
              <a:latin typeface="Montserrat"/>
              <a:ea typeface="Montserrat"/>
              <a:cs typeface="Montserrat"/>
              <a:sym typeface="Montserrat"/>
            </a:endParaRPr>
          </a:p>
          <a:p>
            <a:pPr marL="0" marR="0" lvl="0" indent="0" algn="l" rtl="0">
              <a:lnSpc>
                <a:spcPct val="115000"/>
              </a:lnSpc>
              <a:spcBef>
                <a:spcPts val="1199"/>
              </a:spcBef>
              <a:spcAft>
                <a:spcPts val="0"/>
              </a:spcAft>
              <a:buClr>
                <a:schemeClr val="dk1"/>
              </a:buClr>
              <a:buSzPts val="1100"/>
              <a:buFont typeface="Arial"/>
              <a:buNone/>
            </a:pPr>
            <a:endParaRPr sz="1682" b="0" i="0" u="none" strike="noStrike" cap="none">
              <a:solidFill>
                <a:schemeClr val="dk2"/>
              </a:solidFill>
              <a:latin typeface="Montserrat"/>
              <a:ea typeface="Montserrat"/>
              <a:cs typeface="Montserrat"/>
              <a:sym typeface="Montserrat"/>
            </a:endParaRPr>
          </a:p>
          <a:p>
            <a:pPr marL="0" marR="0" lvl="0" indent="0" algn="l" rtl="0">
              <a:lnSpc>
                <a:spcPct val="115000"/>
              </a:lnSpc>
              <a:spcBef>
                <a:spcPts val="1199"/>
              </a:spcBef>
              <a:spcAft>
                <a:spcPts val="0"/>
              </a:spcAft>
              <a:buClr>
                <a:srgbClr val="000000"/>
              </a:buClr>
              <a:buSzPts val="1682"/>
              <a:buFont typeface="Arial"/>
              <a:buNone/>
            </a:pPr>
            <a:endParaRPr sz="1682" b="0" i="0" u="none" strike="noStrike" cap="none">
              <a:solidFill>
                <a:schemeClr val="dk2"/>
              </a:solidFill>
              <a:latin typeface="Montserrat"/>
              <a:ea typeface="Montserrat"/>
              <a:cs typeface="Montserrat"/>
              <a:sym typeface="Montserrat"/>
            </a:endParaRPr>
          </a:p>
        </p:txBody>
      </p:sp>
      <p:sp>
        <p:nvSpPr>
          <p:cNvPr id="329" name="Google Shape;329;p19"/>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40740"/>
              <a:buFont typeface="Arial"/>
              <a:buNone/>
            </a:pPr>
            <a:r>
              <a:rPr lang="es"/>
              <a:t>Cadenas de caracteres | Alineación</a:t>
            </a:r>
            <a:endParaRPr/>
          </a:p>
        </p:txBody>
      </p:sp>
      <p:sp>
        <p:nvSpPr>
          <p:cNvPr id="330" name="Google Shape;330;p19"/>
          <p:cNvSpPr/>
          <p:nvPr/>
        </p:nvSpPr>
        <p:spPr>
          <a:xfrm>
            <a:off x="482425" y="3210025"/>
            <a:ext cx="2618100" cy="988500"/>
          </a:xfrm>
          <a:prstGeom prst="rect">
            <a:avLst/>
          </a:prstGeom>
          <a:solidFill>
            <a:srgbClr val="23262E"/>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cad1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96E072"/>
                </a:solidFill>
                <a:highlight>
                  <a:srgbClr val="23262E"/>
                </a:highlight>
                <a:latin typeface="Consolas"/>
                <a:ea typeface="Consolas"/>
                <a:cs typeface="Consolas"/>
                <a:sym typeface="Consolas"/>
              </a:rPr>
              <a:t>"Python"</a:t>
            </a:r>
            <a:endParaRPr sz="1200" b="0" i="0" u="none" strike="noStrike" cap="none">
              <a:solidFill>
                <a:srgbClr val="96E072"/>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cad1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cad1.</a:t>
            </a:r>
            <a:r>
              <a:rPr lang="es" sz="1200" b="0" i="0" u="none" strike="noStrike" cap="none">
                <a:solidFill>
                  <a:srgbClr val="FFE66D"/>
                </a:solidFill>
                <a:highlight>
                  <a:srgbClr val="23262E"/>
                </a:highlight>
                <a:latin typeface="Consolas"/>
                <a:ea typeface="Consolas"/>
                <a:cs typeface="Consolas"/>
                <a:sym typeface="Consolas"/>
              </a:rPr>
              <a:t>ljust</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39C12"/>
                </a:solidFill>
                <a:highlight>
                  <a:srgbClr val="23262E"/>
                </a:highlight>
                <a:latin typeface="Consolas"/>
                <a:ea typeface="Consolas"/>
                <a:cs typeface="Consolas"/>
                <a:sym typeface="Consolas"/>
              </a:rPr>
              <a:t>10</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96E072"/>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FE66D"/>
                </a:solidFill>
                <a:highlight>
                  <a:srgbClr val="23262E"/>
                </a:highlight>
                <a:latin typeface="Consolas"/>
                <a:ea typeface="Consolas"/>
                <a:cs typeface="Consolas"/>
                <a:sym typeface="Consolas"/>
              </a:rPr>
              <a:t>print</a:t>
            </a:r>
            <a:r>
              <a:rPr lang="es" sz="1200" b="0" i="0" u="none" strike="noStrike" cap="none">
                <a:solidFill>
                  <a:srgbClr val="D5CED9"/>
                </a:solidFill>
                <a:highlight>
                  <a:srgbClr val="23262E"/>
                </a:highlight>
                <a:latin typeface="Consolas"/>
                <a:ea typeface="Consolas"/>
                <a:cs typeface="Consolas"/>
                <a:sym typeface="Consolas"/>
              </a:rPr>
              <a:t>(cad1)</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5F6167"/>
                </a:solidFill>
                <a:highlight>
                  <a:srgbClr val="23262E"/>
                </a:highlight>
                <a:latin typeface="Consolas"/>
                <a:ea typeface="Consolas"/>
                <a:cs typeface="Consolas"/>
                <a:sym typeface="Consolas"/>
              </a:rPr>
              <a:t># Python----</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p:txBody>
      </p:sp>
      <p:sp>
        <p:nvSpPr>
          <p:cNvPr id="331" name="Google Shape;331;p19"/>
          <p:cNvSpPr/>
          <p:nvPr/>
        </p:nvSpPr>
        <p:spPr>
          <a:xfrm>
            <a:off x="482425" y="2981125"/>
            <a:ext cx="2618100" cy="228900"/>
          </a:xfrm>
          <a:prstGeom prst="rect">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chemeClr val="dk2"/>
                </a:solidFill>
                <a:latin typeface="Montserrat"/>
                <a:ea typeface="Montserrat"/>
                <a:cs typeface="Montserrat"/>
                <a:sym typeface="Montserrat"/>
              </a:rPr>
              <a:t>.ljust()</a:t>
            </a:r>
            <a:endParaRPr sz="1400" b="0" i="0" u="none" strike="noStrike" cap="none">
              <a:solidFill>
                <a:schemeClr val="dk2"/>
              </a:solidFill>
              <a:latin typeface="Montserrat"/>
              <a:ea typeface="Montserrat"/>
              <a:cs typeface="Montserrat"/>
              <a:sym typeface="Montserrat"/>
            </a:endParaRPr>
          </a:p>
        </p:txBody>
      </p:sp>
      <p:sp>
        <p:nvSpPr>
          <p:cNvPr id="332" name="Google Shape;332;p19"/>
          <p:cNvSpPr/>
          <p:nvPr/>
        </p:nvSpPr>
        <p:spPr>
          <a:xfrm>
            <a:off x="3254250" y="3210025"/>
            <a:ext cx="2618100" cy="988500"/>
          </a:xfrm>
          <a:prstGeom prst="rect">
            <a:avLst/>
          </a:prstGeom>
          <a:solidFill>
            <a:srgbClr val="23262E"/>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cad1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96E072"/>
                </a:solidFill>
                <a:highlight>
                  <a:srgbClr val="23262E"/>
                </a:highlight>
                <a:latin typeface="Consolas"/>
                <a:ea typeface="Consolas"/>
                <a:cs typeface="Consolas"/>
                <a:sym typeface="Consolas"/>
              </a:rPr>
              <a:t>"Python"</a:t>
            </a:r>
            <a:endParaRPr sz="1200" b="0" i="0" u="none" strike="noStrike" cap="none">
              <a:solidFill>
                <a:srgbClr val="96E072"/>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cad1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cad1.</a:t>
            </a:r>
            <a:r>
              <a:rPr lang="es" sz="1200" b="0" i="0" u="none" strike="noStrike" cap="none">
                <a:solidFill>
                  <a:srgbClr val="FFE66D"/>
                </a:solidFill>
                <a:highlight>
                  <a:srgbClr val="23262E"/>
                </a:highlight>
                <a:latin typeface="Consolas"/>
                <a:ea typeface="Consolas"/>
                <a:cs typeface="Consolas"/>
                <a:sym typeface="Consolas"/>
              </a:rPr>
              <a:t>rjust</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39C12"/>
                </a:solidFill>
                <a:highlight>
                  <a:srgbClr val="23262E"/>
                </a:highlight>
                <a:latin typeface="Consolas"/>
                <a:ea typeface="Consolas"/>
                <a:cs typeface="Consolas"/>
                <a:sym typeface="Consolas"/>
              </a:rPr>
              <a:t>10</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96E072"/>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FE66D"/>
                </a:solidFill>
                <a:highlight>
                  <a:srgbClr val="23262E"/>
                </a:highlight>
                <a:latin typeface="Consolas"/>
                <a:ea typeface="Consolas"/>
                <a:cs typeface="Consolas"/>
                <a:sym typeface="Consolas"/>
              </a:rPr>
              <a:t>print</a:t>
            </a:r>
            <a:r>
              <a:rPr lang="es" sz="1200" b="0" i="0" u="none" strike="noStrike" cap="none">
                <a:solidFill>
                  <a:srgbClr val="D5CED9"/>
                </a:solidFill>
                <a:highlight>
                  <a:srgbClr val="23262E"/>
                </a:highlight>
                <a:latin typeface="Consolas"/>
                <a:ea typeface="Consolas"/>
                <a:cs typeface="Consolas"/>
                <a:sym typeface="Consolas"/>
              </a:rPr>
              <a:t>(cad1)</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5F6167"/>
                </a:solidFill>
                <a:highlight>
                  <a:srgbClr val="23262E"/>
                </a:highlight>
                <a:latin typeface="Consolas"/>
                <a:ea typeface="Consolas"/>
                <a:cs typeface="Consolas"/>
                <a:sym typeface="Consolas"/>
              </a:rPr>
              <a:t># ----Python</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p:txBody>
      </p:sp>
      <p:sp>
        <p:nvSpPr>
          <p:cNvPr id="333" name="Google Shape;333;p19"/>
          <p:cNvSpPr/>
          <p:nvPr/>
        </p:nvSpPr>
        <p:spPr>
          <a:xfrm>
            <a:off x="3254250" y="2981125"/>
            <a:ext cx="2618100" cy="228900"/>
          </a:xfrm>
          <a:prstGeom prst="rect">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chemeClr val="dk2"/>
                </a:solidFill>
                <a:latin typeface="Montserrat"/>
                <a:ea typeface="Montserrat"/>
                <a:cs typeface="Montserrat"/>
                <a:sym typeface="Montserrat"/>
              </a:rPr>
              <a:t>.rjust()</a:t>
            </a:r>
            <a:endParaRPr sz="1400" b="0" i="0" u="none" strike="noStrike" cap="none">
              <a:solidFill>
                <a:schemeClr val="dk2"/>
              </a:solidFill>
              <a:latin typeface="Montserrat"/>
              <a:ea typeface="Montserrat"/>
              <a:cs typeface="Montserrat"/>
              <a:sym typeface="Montserrat"/>
            </a:endParaRPr>
          </a:p>
        </p:txBody>
      </p:sp>
      <p:sp>
        <p:nvSpPr>
          <p:cNvPr id="334" name="Google Shape;334;p19"/>
          <p:cNvSpPr/>
          <p:nvPr/>
        </p:nvSpPr>
        <p:spPr>
          <a:xfrm>
            <a:off x="6026075" y="3209975"/>
            <a:ext cx="2618100" cy="988500"/>
          </a:xfrm>
          <a:prstGeom prst="rect">
            <a:avLst/>
          </a:prstGeom>
          <a:solidFill>
            <a:srgbClr val="23262E"/>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cad1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96E072"/>
                </a:solidFill>
                <a:highlight>
                  <a:srgbClr val="23262E"/>
                </a:highlight>
                <a:latin typeface="Consolas"/>
                <a:ea typeface="Consolas"/>
                <a:cs typeface="Consolas"/>
                <a:sym typeface="Consolas"/>
              </a:rPr>
              <a:t>"120"</a:t>
            </a:r>
            <a:endParaRPr sz="1200" b="0" i="0" u="none" strike="noStrike" cap="none">
              <a:solidFill>
                <a:srgbClr val="96E072"/>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cad1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cad1.</a:t>
            </a:r>
            <a:r>
              <a:rPr lang="es" sz="1200" b="0" i="0" u="none" strike="noStrike" cap="none">
                <a:solidFill>
                  <a:srgbClr val="FFE66D"/>
                </a:solidFill>
                <a:highlight>
                  <a:srgbClr val="23262E"/>
                </a:highlight>
                <a:latin typeface="Consolas"/>
                <a:ea typeface="Consolas"/>
                <a:cs typeface="Consolas"/>
                <a:sym typeface="Consolas"/>
              </a:rPr>
              <a:t>zfill</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39C12"/>
                </a:solidFill>
                <a:highlight>
                  <a:srgbClr val="23262E"/>
                </a:highlight>
                <a:latin typeface="Consolas"/>
                <a:ea typeface="Consolas"/>
                <a:cs typeface="Consolas"/>
                <a:sym typeface="Consolas"/>
              </a:rPr>
              <a:t>8</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FE66D"/>
                </a:solidFill>
                <a:highlight>
                  <a:srgbClr val="23262E"/>
                </a:highlight>
                <a:latin typeface="Consolas"/>
                <a:ea typeface="Consolas"/>
                <a:cs typeface="Consolas"/>
                <a:sym typeface="Consolas"/>
              </a:rPr>
              <a:t>print</a:t>
            </a:r>
            <a:r>
              <a:rPr lang="es" sz="1200" b="0" i="0" u="none" strike="noStrike" cap="none">
                <a:solidFill>
                  <a:srgbClr val="D5CED9"/>
                </a:solidFill>
                <a:highlight>
                  <a:srgbClr val="23262E"/>
                </a:highlight>
                <a:latin typeface="Consolas"/>
                <a:ea typeface="Consolas"/>
                <a:cs typeface="Consolas"/>
                <a:sym typeface="Consolas"/>
              </a:rPr>
              <a:t>(cad1)</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5F6167"/>
                </a:solidFill>
                <a:highlight>
                  <a:srgbClr val="23262E"/>
                </a:highlight>
                <a:latin typeface="Consolas"/>
                <a:ea typeface="Consolas"/>
                <a:cs typeface="Consolas"/>
                <a:sym typeface="Consolas"/>
              </a:rPr>
              <a:t># 00000120</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p:txBody>
      </p:sp>
      <p:sp>
        <p:nvSpPr>
          <p:cNvPr id="335" name="Google Shape;335;p19"/>
          <p:cNvSpPr/>
          <p:nvPr/>
        </p:nvSpPr>
        <p:spPr>
          <a:xfrm>
            <a:off x="6026075" y="2981125"/>
            <a:ext cx="2618100" cy="228900"/>
          </a:xfrm>
          <a:prstGeom prst="rect">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chemeClr val="dk2"/>
                </a:solidFill>
                <a:latin typeface="Montserrat"/>
                <a:ea typeface="Montserrat"/>
                <a:cs typeface="Montserrat"/>
                <a:sym typeface="Montserrat"/>
              </a:rPr>
              <a:t>.zfill()</a:t>
            </a:r>
            <a:endParaRPr sz="1400" b="0" i="0" u="none" strike="noStrike" cap="none">
              <a:solidFill>
                <a:schemeClr val="dk2"/>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
          <p:cNvSpPr txBox="1">
            <a:spLocks noGrp="1"/>
          </p:cNvSpPr>
          <p:nvPr>
            <p:ph type="ctrTitle"/>
          </p:nvPr>
        </p:nvSpPr>
        <p:spPr>
          <a:xfrm>
            <a:off x="311700" y="1226800"/>
            <a:ext cx="8520600" cy="15705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4900"/>
              <a:buNone/>
            </a:pPr>
            <a:r>
              <a:rPr lang="es" b="0"/>
              <a:t>Cadenas y Listas</a:t>
            </a:r>
            <a:endParaRPr b="0"/>
          </a:p>
        </p:txBody>
      </p:sp>
      <p:pic>
        <p:nvPicPr>
          <p:cNvPr id="151" name="Google Shape;151;p2"/>
          <p:cNvPicPr preferRelativeResize="0"/>
          <p:nvPr/>
        </p:nvPicPr>
        <p:blipFill rotWithShape="1">
          <a:blip r:embed="rId3">
            <a:alphaModFix/>
          </a:blip>
          <a:srcRect/>
          <a:stretch/>
        </p:blipFill>
        <p:spPr>
          <a:xfrm>
            <a:off x="4219575" y="2868475"/>
            <a:ext cx="704850" cy="7239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0"/>
          <p:cNvSpPr txBox="1"/>
          <p:nvPr/>
        </p:nvSpPr>
        <p:spPr>
          <a:xfrm>
            <a:off x="432150" y="1281775"/>
            <a:ext cx="8279700" cy="3275400"/>
          </a:xfrm>
          <a:prstGeom prst="rect">
            <a:avLst/>
          </a:prstGeom>
          <a:noFill/>
          <a:ln>
            <a:noFill/>
          </a:ln>
        </p:spPr>
        <p:txBody>
          <a:bodyPr spcFirstLastPara="1" wrap="square" lIns="0" tIns="91425" rIns="0" bIns="91425" anchor="t" anchorCtr="0">
            <a:normAutofit/>
          </a:bodyPr>
          <a:lstStyle/>
          <a:p>
            <a:pPr marL="0" marR="0" lvl="0" indent="0" algn="l" rtl="0">
              <a:lnSpc>
                <a:spcPct val="115000"/>
              </a:lnSpc>
              <a:spcBef>
                <a:spcPts val="1199"/>
              </a:spcBef>
              <a:spcAft>
                <a:spcPts val="0"/>
              </a:spcAft>
              <a:buClr>
                <a:srgbClr val="000000"/>
              </a:buClr>
              <a:buSzPts val="1682"/>
              <a:buFont typeface="Arial"/>
              <a:buNone/>
            </a:pPr>
            <a:r>
              <a:rPr lang="es" sz="1682" b="1" i="0" u="none" strike="noStrike" cap="none">
                <a:solidFill>
                  <a:srgbClr val="595959"/>
                </a:solidFill>
                <a:latin typeface="Montserrat"/>
                <a:ea typeface="Montserrat"/>
                <a:cs typeface="Montserrat"/>
                <a:sym typeface="Montserrat"/>
              </a:rPr>
              <a:t>cadena.lstrip</a:t>
            </a:r>
            <a:r>
              <a:rPr lang="es" sz="1682" b="1" i="0" u="none" strike="noStrike" cap="none">
                <a:solidFill>
                  <a:schemeClr val="dk2"/>
                </a:solidFill>
                <a:latin typeface="Montserrat"/>
                <a:ea typeface="Montserrat"/>
                <a:cs typeface="Montserrat"/>
                <a:sym typeface="Montserrat"/>
              </a:rPr>
              <a:t>(str)</a:t>
            </a:r>
            <a:r>
              <a:rPr lang="es" sz="1682" b="1" i="0" u="none" strike="noStrike" cap="none">
                <a:solidFill>
                  <a:srgbClr val="595959"/>
                </a:solidFill>
                <a:latin typeface="Montserrat"/>
                <a:ea typeface="Montserrat"/>
                <a:cs typeface="Montserrat"/>
                <a:sym typeface="Montserrat"/>
              </a:rPr>
              <a:t> </a:t>
            </a:r>
            <a:r>
              <a:rPr lang="es" sz="1682" b="0" i="0" u="none" strike="noStrike" cap="none">
                <a:solidFill>
                  <a:srgbClr val="595959"/>
                </a:solidFill>
                <a:latin typeface="Montserrat"/>
                <a:ea typeface="Montserrat"/>
                <a:cs typeface="Montserrat"/>
                <a:sym typeface="Montserrat"/>
              </a:rPr>
              <a:t>y</a:t>
            </a:r>
            <a:r>
              <a:rPr lang="es" sz="1682" b="1" i="0" u="none" strike="noStrike" cap="none">
                <a:solidFill>
                  <a:srgbClr val="595959"/>
                </a:solidFill>
                <a:latin typeface="Montserrat"/>
                <a:ea typeface="Montserrat"/>
                <a:cs typeface="Montserrat"/>
                <a:sym typeface="Montserrat"/>
              </a:rPr>
              <a:t> </a:t>
            </a:r>
            <a:r>
              <a:rPr lang="es" sz="1682" b="1" i="0" u="none" strike="noStrike" cap="none">
                <a:solidFill>
                  <a:schemeClr val="dk2"/>
                </a:solidFill>
                <a:latin typeface="Montserrat"/>
                <a:ea typeface="Montserrat"/>
                <a:cs typeface="Montserrat"/>
                <a:sym typeface="Montserrat"/>
              </a:rPr>
              <a:t>cadena.rstrip(str) </a:t>
            </a:r>
            <a:r>
              <a:rPr lang="es" sz="1682" b="0" i="0" u="none" strike="noStrike" cap="none">
                <a:solidFill>
                  <a:srgbClr val="595959"/>
                </a:solidFill>
                <a:latin typeface="Montserrat"/>
                <a:ea typeface="Montserrat"/>
                <a:cs typeface="Montserrat"/>
                <a:sym typeface="Montserrat"/>
              </a:rPr>
              <a:t>devuelven cadenas a las que se les han quitado los caracteres indicados por </a:t>
            </a:r>
            <a:r>
              <a:rPr lang="es" sz="1682" b="0" i="1" u="none" strike="noStrike" cap="none">
                <a:solidFill>
                  <a:srgbClr val="595959"/>
                </a:solidFill>
                <a:latin typeface="Montserrat"/>
                <a:ea typeface="Montserrat"/>
                <a:cs typeface="Montserrat"/>
                <a:sym typeface="Montserrat"/>
              </a:rPr>
              <a:t>str</a:t>
            </a:r>
            <a:r>
              <a:rPr lang="es" sz="1682" b="0" i="0" u="none" strike="noStrike" cap="none">
                <a:solidFill>
                  <a:srgbClr val="595959"/>
                </a:solidFill>
                <a:latin typeface="Montserrat"/>
                <a:ea typeface="Montserrat"/>
                <a:cs typeface="Montserrat"/>
                <a:sym typeface="Montserrat"/>
              </a:rPr>
              <a:t> a la izquierda o a la derecha, respectivamente. </a:t>
            </a:r>
            <a:r>
              <a:rPr lang="es" sz="1682" b="1" i="0" u="none" strike="noStrike" cap="none">
                <a:solidFill>
                  <a:schemeClr val="dk2"/>
                </a:solidFill>
                <a:latin typeface="Montserrat"/>
                <a:ea typeface="Montserrat"/>
                <a:cs typeface="Montserrat"/>
                <a:sym typeface="Montserrat"/>
              </a:rPr>
              <a:t>cadena.strip(str) </a:t>
            </a:r>
            <a:r>
              <a:rPr lang="es" sz="1682" b="0" i="0" u="none" strike="noStrike" cap="none">
                <a:solidFill>
                  <a:schemeClr val="dk2"/>
                </a:solidFill>
                <a:latin typeface="Montserrat"/>
                <a:ea typeface="Montserrat"/>
                <a:cs typeface="Montserrat"/>
                <a:sym typeface="Montserrat"/>
              </a:rPr>
              <a:t>devuelve una cadena sin los caracteres indicados en </a:t>
            </a:r>
            <a:r>
              <a:rPr lang="es" sz="1682" b="0" i="1" u="none" strike="noStrike" cap="none">
                <a:solidFill>
                  <a:schemeClr val="dk2"/>
                </a:solidFill>
                <a:latin typeface="Montserrat"/>
                <a:ea typeface="Montserrat"/>
                <a:cs typeface="Montserrat"/>
                <a:sym typeface="Montserrat"/>
              </a:rPr>
              <a:t>str</a:t>
            </a:r>
            <a:r>
              <a:rPr lang="es" sz="1682" b="0" i="0" u="none" strike="noStrike" cap="none">
                <a:solidFill>
                  <a:schemeClr val="dk2"/>
                </a:solidFill>
                <a:latin typeface="Montserrat"/>
                <a:ea typeface="Montserrat"/>
                <a:cs typeface="Montserrat"/>
                <a:sym typeface="Montserrat"/>
              </a:rPr>
              <a:t> al inicio y al final de la cadena.</a:t>
            </a:r>
            <a:endParaRPr sz="1682" b="0" i="0" u="none" strike="noStrike" cap="none">
              <a:solidFill>
                <a:schemeClr val="dk2"/>
              </a:solidFill>
              <a:latin typeface="Montserrat"/>
              <a:ea typeface="Montserrat"/>
              <a:cs typeface="Montserrat"/>
              <a:sym typeface="Montserrat"/>
            </a:endParaRPr>
          </a:p>
          <a:p>
            <a:pPr marL="0" marR="0" lvl="0" indent="0" algn="l" rtl="0">
              <a:lnSpc>
                <a:spcPct val="115000"/>
              </a:lnSpc>
              <a:spcBef>
                <a:spcPts val="1199"/>
              </a:spcBef>
              <a:spcAft>
                <a:spcPts val="0"/>
              </a:spcAft>
              <a:buClr>
                <a:schemeClr val="dk1"/>
              </a:buClr>
              <a:buSzPts val="1100"/>
              <a:buFont typeface="Arial"/>
              <a:buNone/>
            </a:pPr>
            <a:endParaRPr sz="1682" b="0" i="0" u="none" strike="noStrike" cap="none">
              <a:solidFill>
                <a:schemeClr val="dk2"/>
              </a:solidFill>
              <a:latin typeface="Montserrat"/>
              <a:ea typeface="Montserrat"/>
              <a:cs typeface="Montserrat"/>
              <a:sym typeface="Montserrat"/>
            </a:endParaRPr>
          </a:p>
          <a:p>
            <a:pPr marL="0" marR="0" lvl="0" indent="0" algn="l" rtl="0">
              <a:lnSpc>
                <a:spcPct val="115000"/>
              </a:lnSpc>
              <a:spcBef>
                <a:spcPts val="1199"/>
              </a:spcBef>
              <a:spcAft>
                <a:spcPts val="0"/>
              </a:spcAft>
              <a:buClr>
                <a:srgbClr val="000000"/>
              </a:buClr>
              <a:buSzPts val="1682"/>
              <a:buFont typeface="Arial"/>
              <a:buNone/>
            </a:pPr>
            <a:endParaRPr sz="1682" b="0" i="0" u="none" strike="noStrike" cap="none">
              <a:solidFill>
                <a:schemeClr val="dk2"/>
              </a:solidFill>
              <a:latin typeface="Montserrat"/>
              <a:ea typeface="Montserrat"/>
              <a:cs typeface="Montserrat"/>
              <a:sym typeface="Montserrat"/>
            </a:endParaRPr>
          </a:p>
          <a:p>
            <a:pPr marL="0" marR="0" lvl="0" indent="0" algn="l" rtl="0">
              <a:lnSpc>
                <a:spcPct val="115000"/>
              </a:lnSpc>
              <a:spcBef>
                <a:spcPts val="1199"/>
              </a:spcBef>
              <a:spcAft>
                <a:spcPts val="0"/>
              </a:spcAft>
              <a:buClr>
                <a:srgbClr val="000000"/>
              </a:buClr>
              <a:buSzPts val="1682"/>
              <a:buFont typeface="Arial"/>
              <a:buNone/>
            </a:pPr>
            <a:endParaRPr sz="1682" b="0" i="0" u="none" strike="noStrike" cap="none">
              <a:solidFill>
                <a:schemeClr val="dk2"/>
              </a:solidFill>
              <a:latin typeface="Montserrat"/>
              <a:ea typeface="Montserrat"/>
              <a:cs typeface="Montserrat"/>
              <a:sym typeface="Montserrat"/>
            </a:endParaRPr>
          </a:p>
          <a:p>
            <a:pPr marL="0" marR="0" lvl="0" indent="0" algn="l" rtl="0">
              <a:lnSpc>
                <a:spcPct val="115000"/>
              </a:lnSpc>
              <a:spcBef>
                <a:spcPts val="1199"/>
              </a:spcBef>
              <a:spcAft>
                <a:spcPts val="0"/>
              </a:spcAft>
              <a:buClr>
                <a:srgbClr val="000000"/>
              </a:buClr>
              <a:buSzPts val="1682"/>
              <a:buFont typeface="Arial"/>
              <a:buNone/>
            </a:pPr>
            <a:endParaRPr sz="1682" b="0" i="0" u="none" strike="noStrike" cap="none">
              <a:solidFill>
                <a:schemeClr val="dk2"/>
              </a:solidFill>
              <a:latin typeface="Montserrat"/>
              <a:ea typeface="Montserrat"/>
              <a:cs typeface="Montserrat"/>
              <a:sym typeface="Montserrat"/>
            </a:endParaRPr>
          </a:p>
        </p:txBody>
      </p:sp>
      <p:sp>
        <p:nvSpPr>
          <p:cNvPr id="341" name="Google Shape;341;p20"/>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40740"/>
              <a:buFont typeface="Arial"/>
              <a:buNone/>
            </a:pPr>
            <a:r>
              <a:rPr lang="es"/>
              <a:t>Cadenas de caracteres | Recorte</a:t>
            </a:r>
            <a:endParaRPr/>
          </a:p>
        </p:txBody>
      </p:sp>
      <p:sp>
        <p:nvSpPr>
          <p:cNvPr id="342" name="Google Shape;342;p20"/>
          <p:cNvSpPr/>
          <p:nvPr/>
        </p:nvSpPr>
        <p:spPr>
          <a:xfrm>
            <a:off x="482425" y="3210025"/>
            <a:ext cx="2618100" cy="988500"/>
          </a:xfrm>
          <a:prstGeom prst="rect">
            <a:avLst/>
          </a:prstGeom>
          <a:solidFill>
            <a:srgbClr val="23262E"/>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cad1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96E072"/>
                </a:solidFill>
                <a:highlight>
                  <a:srgbClr val="23262E"/>
                </a:highlight>
                <a:latin typeface="Consolas"/>
                <a:ea typeface="Consolas"/>
                <a:cs typeface="Consolas"/>
                <a:sym typeface="Consolas"/>
              </a:rPr>
              <a:t>"---Hola-Mundo----"</a:t>
            </a:r>
            <a:endParaRPr sz="1200" b="0" i="0" u="none" strike="noStrike" cap="none">
              <a:solidFill>
                <a:srgbClr val="96E072"/>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cad1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cad1.</a:t>
            </a:r>
            <a:r>
              <a:rPr lang="es" sz="1200" b="0" i="0" u="none" strike="noStrike" cap="none">
                <a:solidFill>
                  <a:srgbClr val="FFE66D"/>
                </a:solidFill>
                <a:highlight>
                  <a:srgbClr val="23262E"/>
                </a:highlight>
                <a:latin typeface="Consolas"/>
                <a:ea typeface="Consolas"/>
                <a:cs typeface="Consolas"/>
                <a:sym typeface="Consolas"/>
              </a:rPr>
              <a:t>lstrip</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96E072"/>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FE66D"/>
                </a:solidFill>
                <a:highlight>
                  <a:srgbClr val="23262E"/>
                </a:highlight>
                <a:latin typeface="Consolas"/>
                <a:ea typeface="Consolas"/>
                <a:cs typeface="Consolas"/>
                <a:sym typeface="Consolas"/>
              </a:rPr>
              <a:t>print</a:t>
            </a:r>
            <a:r>
              <a:rPr lang="es" sz="1200" b="0" i="0" u="none" strike="noStrike" cap="none">
                <a:solidFill>
                  <a:srgbClr val="D5CED9"/>
                </a:solidFill>
                <a:highlight>
                  <a:srgbClr val="23262E"/>
                </a:highlight>
                <a:latin typeface="Consolas"/>
                <a:ea typeface="Consolas"/>
                <a:cs typeface="Consolas"/>
                <a:sym typeface="Consolas"/>
              </a:rPr>
              <a:t>(cad1)</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5F6167"/>
                </a:solidFill>
                <a:highlight>
                  <a:srgbClr val="23262E"/>
                </a:highlight>
                <a:latin typeface="Consolas"/>
                <a:ea typeface="Consolas"/>
                <a:cs typeface="Consolas"/>
                <a:sym typeface="Consolas"/>
              </a:rPr>
              <a:t># Hola-Mundo----</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p:txBody>
      </p:sp>
      <p:sp>
        <p:nvSpPr>
          <p:cNvPr id="343" name="Google Shape;343;p20"/>
          <p:cNvSpPr/>
          <p:nvPr/>
        </p:nvSpPr>
        <p:spPr>
          <a:xfrm>
            <a:off x="482425" y="2981125"/>
            <a:ext cx="2618100" cy="228900"/>
          </a:xfrm>
          <a:prstGeom prst="rect">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chemeClr val="dk2"/>
                </a:solidFill>
                <a:latin typeface="Montserrat"/>
                <a:ea typeface="Montserrat"/>
                <a:cs typeface="Montserrat"/>
                <a:sym typeface="Montserrat"/>
              </a:rPr>
              <a:t>.lstrip()</a:t>
            </a:r>
            <a:endParaRPr sz="1400" b="0" i="0" u="none" strike="noStrike" cap="none">
              <a:solidFill>
                <a:schemeClr val="dk2"/>
              </a:solidFill>
              <a:latin typeface="Montserrat"/>
              <a:ea typeface="Montserrat"/>
              <a:cs typeface="Montserrat"/>
              <a:sym typeface="Montserrat"/>
            </a:endParaRPr>
          </a:p>
        </p:txBody>
      </p:sp>
      <p:sp>
        <p:nvSpPr>
          <p:cNvPr id="344" name="Google Shape;344;p20"/>
          <p:cNvSpPr/>
          <p:nvPr/>
        </p:nvSpPr>
        <p:spPr>
          <a:xfrm>
            <a:off x="3254250" y="3210025"/>
            <a:ext cx="2618100" cy="988500"/>
          </a:xfrm>
          <a:prstGeom prst="rect">
            <a:avLst/>
          </a:prstGeom>
          <a:solidFill>
            <a:srgbClr val="23262E"/>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cad1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96E072"/>
                </a:solidFill>
                <a:highlight>
                  <a:srgbClr val="23262E"/>
                </a:highlight>
                <a:latin typeface="Consolas"/>
                <a:ea typeface="Consolas"/>
                <a:cs typeface="Consolas"/>
                <a:sym typeface="Consolas"/>
              </a:rPr>
              <a:t>"---Hola-Mundo----"</a:t>
            </a:r>
            <a:endParaRPr sz="1200" b="0" i="0" u="none" strike="noStrike" cap="none">
              <a:solidFill>
                <a:srgbClr val="96E072"/>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cad1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cad1.</a:t>
            </a:r>
            <a:r>
              <a:rPr lang="es" sz="1200" b="0" i="0" u="none" strike="noStrike" cap="none">
                <a:solidFill>
                  <a:srgbClr val="FFE66D"/>
                </a:solidFill>
                <a:highlight>
                  <a:srgbClr val="23262E"/>
                </a:highlight>
                <a:latin typeface="Consolas"/>
                <a:ea typeface="Consolas"/>
                <a:cs typeface="Consolas"/>
                <a:sym typeface="Consolas"/>
              </a:rPr>
              <a:t>rstrip</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96E072"/>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FE66D"/>
                </a:solidFill>
                <a:highlight>
                  <a:srgbClr val="23262E"/>
                </a:highlight>
                <a:latin typeface="Consolas"/>
                <a:ea typeface="Consolas"/>
                <a:cs typeface="Consolas"/>
                <a:sym typeface="Consolas"/>
              </a:rPr>
              <a:t>print</a:t>
            </a:r>
            <a:r>
              <a:rPr lang="es" sz="1200" b="0" i="0" u="none" strike="noStrike" cap="none">
                <a:solidFill>
                  <a:srgbClr val="D5CED9"/>
                </a:solidFill>
                <a:highlight>
                  <a:srgbClr val="23262E"/>
                </a:highlight>
                <a:latin typeface="Consolas"/>
                <a:ea typeface="Consolas"/>
                <a:cs typeface="Consolas"/>
                <a:sym typeface="Consolas"/>
              </a:rPr>
              <a:t>(cad1)</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5F6167"/>
                </a:solidFill>
                <a:highlight>
                  <a:srgbClr val="23262E"/>
                </a:highlight>
                <a:latin typeface="Consolas"/>
                <a:ea typeface="Consolas"/>
                <a:cs typeface="Consolas"/>
                <a:sym typeface="Consolas"/>
              </a:rPr>
              <a:t># ---Hola-Mundo</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p:txBody>
      </p:sp>
      <p:sp>
        <p:nvSpPr>
          <p:cNvPr id="345" name="Google Shape;345;p20"/>
          <p:cNvSpPr/>
          <p:nvPr/>
        </p:nvSpPr>
        <p:spPr>
          <a:xfrm>
            <a:off x="3254250" y="2981125"/>
            <a:ext cx="2618100" cy="228900"/>
          </a:xfrm>
          <a:prstGeom prst="rect">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chemeClr val="dk2"/>
                </a:solidFill>
                <a:latin typeface="Montserrat"/>
                <a:ea typeface="Montserrat"/>
                <a:cs typeface="Montserrat"/>
                <a:sym typeface="Montserrat"/>
              </a:rPr>
              <a:t>.rstrip()</a:t>
            </a:r>
            <a:endParaRPr sz="1400" b="0" i="0" u="none" strike="noStrike" cap="none">
              <a:solidFill>
                <a:schemeClr val="dk2"/>
              </a:solidFill>
              <a:latin typeface="Montserrat"/>
              <a:ea typeface="Montserrat"/>
              <a:cs typeface="Montserrat"/>
              <a:sym typeface="Montserrat"/>
            </a:endParaRPr>
          </a:p>
        </p:txBody>
      </p:sp>
      <p:sp>
        <p:nvSpPr>
          <p:cNvPr id="346" name="Google Shape;346;p20"/>
          <p:cNvSpPr/>
          <p:nvPr/>
        </p:nvSpPr>
        <p:spPr>
          <a:xfrm>
            <a:off x="6026075" y="3209975"/>
            <a:ext cx="2618100" cy="988500"/>
          </a:xfrm>
          <a:prstGeom prst="rect">
            <a:avLst/>
          </a:prstGeom>
          <a:solidFill>
            <a:srgbClr val="23262E"/>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cad1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96E072"/>
                </a:solidFill>
                <a:highlight>
                  <a:srgbClr val="23262E"/>
                </a:highlight>
                <a:latin typeface="Consolas"/>
                <a:ea typeface="Consolas"/>
                <a:cs typeface="Consolas"/>
                <a:sym typeface="Consolas"/>
              </a:rPr>
              <a:t>"---Hola-Mundo----"</a:t>
            </a:r>
            <a:endParaRPr sz="1200" b="0" i="0" u="none" strike="noStrike" cap="none">
              <a:solidFill>
                <a:srgbClr val="96E072"/>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cad1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cad1.</a:t>
            </a:r>
            <a:r>
              <a:rPr lang="es" sz="1200" b="0" i="0" u="none" strike="noStrike" cap="none">
                <a:solidFill>
                  <a:srgbClr val="FFE66D"/>
                </a:solidFill>
                <a:highlight>
                  <a:srgbClr val="23262E"/>
                </a:highlight>
                <a:latin typeface="Consolas"/>
                <a:ea typeface="Consolas"/>
                <a:cs typeface="Consolas"/>
                <a:sym typeface="Consolas"/>
              </a:rPr>
              <a:t>strip</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96E072"/>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FE66D"/>
                </a:solidFill>
                <a:highlight>
                  <a:srgbClr val="23262E"/>
                </a:highlight>
                <a:latin typeface="Consolas"/>
                <a:ea typeface="Consolas"/>
                <a:cs typeface="Consolas"/>
                <a:sym typeface="Consolas"/>
              </a:rPr>
              <a:t>print</a:t>
            </a:r>
            <a:r>
              <a:rPr lang="es" sz="1200" b="0" i="0" u="none" strike="noStrike" cap="none">
                <a:solidFill>
                  <a:srgbClr val="D5CED9"/>
                </a:solidFill>
                <a:highlight>
                  <a:srgbClr val="23262E"/>
                </a:highlight>
                <a:latin typeface="Consolas"/>
                <a:ea typeface="Consolas"/>
                <a:cs typeface="Consolas"/>
                <a:sym typeface="Consolas"/>
              </a:rPr>
              <a:t>(cad1)</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5F6167"/>
                </a:solidFill>
                <a:highlight>
                  <a:srgbClr val="23262E"/>
                </a:highlight>
                <a:latin typeface="Consolas"/>
                <a:ea typeface="Consolas"/>
                <a:cs typeface="Consolas"/>
                <a:sym typeface="Consolas"/>
              </a:rPr>
              <a:t># Hola-Mundo</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p:txBody>
      </p:sp>
      <p:sp>
        <p:nvSpPr>
          <p:cNvPr id="347" name="Google Shape;347;p20"/>
          <p:cNvSpPr/>
          <p:nvPr/>
        </p:nvSpPr>
        <p:spPr>
          <a:xfrm>
            <a:off x="6026075" y="2981125"/>
            <a:ext cx="2618100" cy="228900"/>
          </a:xfrm>
          <a:prstGeom prst="rect">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chemeClr val="dk2"/>
                </a:solidFill>
                <a:latin typeface="Montserrat"/>
                <a:ea typeface="Montserrat"/>
                <a:cs typeface="Montserrat"/>
                <a:sym typeface="Montserrat"/>
              </a:rPr>
              <a:t>.strip()</a:t>
            </a:r>
            <a:endParaRPr sz="1400" b="0" i="0" u="none" strike="noStrike" cap="none">
              <a:solidFill>
                <a:schemeClr val="dk2"/>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21"/>
          <p:cNvSpPr txBox="1"/>
          <p:nvPr/>
        </p:nvSpPr>
        <p:spPr>
          <a:xfrm>
            <a:off x="432150" y="1281775"/>
            <a:ext cx="8279700" cy="3275400"/>
          </a:xfrm>
          <a:prstGeom prst="rect">
            <a:avLst/>
          </a:prstGeom>
          <a:noFill/>
          <a:ln>
            <a:noFill/>
          </a:ln>
        </p:spPr>
        <p:txBody>
          <a:bodyPr spcFirstLastPara="1" wrap="square" lIns="0" tIns="91425" rIns="0" bIns="91425" anchor="t" anchorCtr="0">
            <a:normAutofit/>
          </a:bodyPr>
          <a:lstStyle/>
          <a:p>
            <a:pPr marL="0" marR="0" lvl="0" indent="0" algn="l" rtl="0">
              <a:lnSpc>
                <a:spcPct val="115000"/>
              </a:lnSpc>
              <a:spcBef>
                <a:spcPts val="1199"/>
              </a:spcBef>
              <a:spcAft>
                <a:spcPts val="0"/>
              </a:spcAft>
              <a:buClr>
                <a:srgbClr val="000000"/>
              </a:buClr>
              <a:buSzPts val="1682"/>
              <a:buFont typeface="Arial"/>
              <a:buNone/>
            </a:pPr>
            <a:r>
              <a:rPr lang="es" sz="1682" b="1" i="0" u="none" strike="noStrike" cap="none">
                <a:solidFill>
                  <a:srgbClr val="595959"/>
                </a:solidFill>
                <a:latin typeface="Montserrat"/>
                <a:ea typeface="Montserrat"/>
                <a:cs typeface="Montserrat"/>
                <a:sym typeface="Montserrat"/>
              </a:rPr>
              <a:t>cadena.find(&lt;str&gt;,[[inicio],[fin]])</a:t>
            </a:r>
            <a:r>
              <a:rPr lang="es" sz="1682" b="0" i="0" u="none" strike="noStrike" cap="none">
                <a:solidFill>
                  <a:srgbClr val="595959"/>
                </a:solidFill>
                <a:latin typeface="Montserrat"/>
                <a:ea typeface="Montserrat"/>
                <a:cs typeface="Montserrat"/>
                <a:sym typeface="Montserrat"/>
              </a:rPr>
              <a:t> devuelve la posición donde encuentra </a:t>
            </a:r>
            <a:r>
              <a:rPr lang="es" sz="1682" b="0" i="1" u="none" strike="noStrike" cap="none">
                <a:solidFill>
                  <a:srgbClr val="595959"/>
                </a:solidFill>
                <a:latin typeface="Montserrat"/>
                <a:ea typeface="Montserrat"/>
                <a:cs typeface="Montserrat"/>
                <a:sym typeface="Montserrat"/>
              </a:rPr>
              <a:t>str</a:t>
            </a:r>
            <a:r>
              <a:rPr lang="es" sz="1682" b="0" i="0" u="none" strike="noStrike" cap="none">
                <a:solidFill>
                  <a:srgbClr val="595959"/>
                </a:solidFill>
                <a:latin typeface="Montserrat"/>
                <a:ea typeface="Montserrat"/>
                <a:cs typeface="Montserrat"/>
                <a:sym typeface="Montserrat"/>
              </a:rPr>
              <a:t> en la cadena. Si no lo encuentra devuelve -1. Se puede indicar los subíndices desde (</a:t>
            </a:r>
            <a:r>
              <a:rPr lang="es" sz="1682" b="0" i="1" u="none" strike="noStrike" cap="none">
                <a:solidFill>
                  <a:srgbClr val="595959"/>
                </a:solidFill>
                <a:latin typeface="Montserrat"/>
                <a:ea typeface="Montserrat"/>
                <a:cs typeface="Montserrat"/>
                <a:sym typeface="Montserrat"/>
              </a:rPr>
              <a:t>inicio</a:t>
            </a:r>
            <a:r>
              <a:rPr lang="es" sz="1682" b="0" i="0" u="none" strike="noStrike" cap="none">
                <a:solidFill>
                  <a:srgbClr val="595959"/>
                </a:solidFill>
                <a:latin typeface="Montserrat"/>
                <a:ea typeface="Montserrat"/>
                <a:cs typeface="Montserrat"/>
                <a:sym typeface="Montserrat"/>
              </a:rPr>
              <a:t>) y hasta (</a:t>
            </a:r>
            <a:r>
              <a:rPr lang="es" sz="1682" b="0" i="1" u="none" strike="noStrike" cap="none">
                <a:solidFill>
                  <a:srgbClr val="595959"/>
                </a:solidFill>
                <a:latin typeface="Montserrat"/>
                <a:ea typeface="Montserrat"/>
                <a:cs typeface="Montserrat"/>
                <a:sym typeface="Montserrat"/>
              </a:rPr>
              <a:t>fin</a:t>
            </a:r>
            <a:r>
              <a:rPr lang="es" sz="1682" b="0" i="0" u="none" strike="noStrike" cap="none">
                <a:solidFill>
                  <a:srgbClr val="595959"/>
                </a:solidFill>
                <a:latin typeface="Montserrat"/>
                <a:ea typeface="Montserrat"/>
                <a:cs typeface="Montserrat"/>
                <a:sym typeface="Montserrat"/>
              </a:rPr>
              <a:t>) donde buscar.</a:t>
            </a:r>
            <a:endParaRPr sz="1682" b="0" i="0" u="none" strike="noStrike" cap="none">
              <a:solidFill>
                <a:srgbClr val="595959"/>
              </a:solidFill>
              <a:latin typeface="Montserrat"/>
              <a:ea typeface="Montserrat"/>
              <a:cs typeface="Montserrat"/>
              <a:sym typeface="Montserrat"/>
            </a:endParaRPr>
          </a:p>
          <a:p>
            <a:pPr marL="0" marR="0" lvl="0" indent="0" algn="l" rtl="0">
              <a:lnSpc>
                <a:spcPct val="115000"/>
              </a:lnSpc>
              <a:spcBef>
                <a:spcPts val="1199"/>
              </a:spcBef>
              <a:spcAft>
                <a:spcPts val="0"/>
              </a:spcAft>
              <a:buClr>
                <a:srgbClr val="000000"/>
              </a:buClr>
              <a:buSzPts val="1682"/>
              <a:buFont typeface="Arial"/>
              <a:buNone/>
            </a:pPr>
            <a:r>
              <a:rPr lang="es" sz="1682" b="1" i="0" u="none" strike="noStrike" cap="none">
                <a:solidFill>
                  <a:srgbClr val="595959"/>
                </a:solidFill>
                <a:latin typeface="Montserrat"/>
                <a:ea typeface="Montserrat"/>
                <a:cs typeface="Montserrat"/>
                <a:sym typeface="Montserrat"/>
              </a:rPr>
              <a:t>&lt;cadena&gt;.rfind(&lt;str&gt;,[[inicio],[fin]]) </a:t>
            </a:r>
            <a:r>
              <a:rPr lang="es" sz="1682" b="0" i="0" u="none" strike="noStrike" cap="none">
                <a:solidFill>
                  <a:srgbClr val="595959"/>
                </a:solidFill>
                <a:latin typeface="Montserrat"/>
                <a:ea typeface="Montserrat"/>
                <a:cs typeface="Montserrat"/>
                <a:sym typeface="Montserrat"/>
              </a:rPr>
              <a:t>es similar a find, pero busca la última aparición.</a:t>
            </a:r>
            <a:endParaRPr sz="1682" b="0" i="0" u="none" strike="noStrike" cap="none">
              <a:solidFill>
                <a:srgbClr val="595959"/>
              </a:solidFill>
              <a:latin typeface="Montserrat"/>
              <a:ea typeface="Montserrat"/>
              <a:cs typeface="Montserrat"/>
              <a:sym typeface="Montserrat"/>
            </a:endParaRPr>
          </a:p>
          <a:p>
            <a:pPr marL="0" marR="0" lvl="0" indent="0" algn="l" rtl="0">
              <a:lnSpc>
                <a:spcPct val="115000"/>
              </a:lnSpc>
              <a:spcBef>
                <a:spcPts val="1199"/>
              </a:spcBef>
              <a:spcAft>
                <a:spcPts val="0"/>
              </a:spcAft>
              <a:buClr>
                <a:schemeClr val="dk1"/>
              </a:buClr>
              <a:buSzPts val="1100"/>
              <a:buFont typeface="Arial"/>
              <a:buNone/>
            </a:pPr>
            <a:endParaRPr sz="1682" b="1" i="0" u="none" strike="noStrike" cap="none">
              <a:solidFill>
                <a:srgbClr val="595959"/>
              </a:solidFill>
              <a:latin typeface="Montserrat"/>
              <a:ea typeface="Montserrat"/>
              <a:cs typeface="Montserrat"/>
              <a:sym typeface="Montserrat"/>
            </a:endParaRPr>
          </a:p>
          <a:p>
            <a:pPr marL="0" marR="0" lvl="0" indent="0" algn="l" rtl="0">
              <a:lnSpc>
                <a:spcPct val="115000"/>
              </a:lnSpc>
              <a:spcBef>
                <a:spcPts val="1199"/>
              </a:spcBef>
              <a:spcAft>
                <a:spcPts val="0"/>
              </a:spcAft>
              <a:buClr>
                <a:srgbClr val="000000"/>
              </a:buClr>
              <a:buSzPts val="1682"/>
              <a:buFont typeface="Arial"/>
              <a:buNone/>
            </a:pPr>
            <a:endParaRPr sz="1682" b="1" i="0" u="none" strike="noStrike" cap="none">
              <a:solidFill>
                <a:srgbClr val="595959"/>
              </a:solidFill>
              <a:latin typeface="Montserrat"/>
              <a:ea typeface="Montserrat"/>
              <a:cs typeface="Montserrat"/>
              <a:sym typeface="Montserrat"/>
            </a:endParaRPr>
          </a:p>
        </p:txBody>
      </p:sp>
      <p:sp>
        <p:nvSpPr>
          <p:cNvPr id="353" name="Google Shape;353;p21"/>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40740"/>
              <a:buFont typeface="Arial"/>
              <a:buNone/>
            </a:pPr>
            <a:r>
              <a:rPr lang="es"/>
              <a:t>Cadenas de caracteres | Búsquedas</a:t>
            </a:r>
            <a:endParaRPr/>
          </a:p>
        </p:txBody>
      </p:sp>
      <p:sp>
        <p:nvSpPr>
          <p:cNvPr id="354" name="Google Shape;354;p21"/>
          <p:cNvSpPr/>
          <p:nvPr/>
        </p:nvSpPr>
        <p:spPr>
          <a:xfrm>
            <a:off x="482425" y="3367200"/>
            <a:ext cx="3765300" cy="903600"/>
          </a:xfrm>
          <a:prstGeom prst="rect">
            <a:avLst/>
          </a:prstGeom>
          <a:solidFill>
            <a:srgbClr val="23262E"/>
          </a:solidFill>
          <a:ln>
            <a:noFill/>
          </a:ln>
        </p:spPr>
        <p:txBody>
          <a:bodyPr spcFirstLastPara="1" wrap="square" lIns="90000" tIns="45000" rIns="90000" bIns="45000" anchor="t" anchorCtr="0">
            <a:noAutofit/>
          </a:bodyPr>
          <a:lstStyle/>
          <a:p>
            <a:pPr marL="0" marR="0" lvl="0" indent="0" algn="l" rtl="0">
              <a:lnSpc>
                <a:spcPct val="135714"/>
              </a:lnSpc>
              <a:spcBef>
                <a:spcPts val="0"/>
              </a:spcBef>
              <a:spcAft>
                <a:spcPts val="0"/>
              </a:spcAft>
              <a:buClr>
                <a:schemeClr val="dk1"/>
              </a:buClr>
              <a:buSzPts val="1100"/>
              <a:buFont typeface="Arial"/>
              <a:buNone/>
            </a:pPr>
            <a:r>
              <a:rPr lang="es" sz="1050" b="0" i="0" u="none" strike="noStrike" cap="none">
                <a:solidFill>
                  <a:srgbClr val="D5CED9"/>
                </a:solidFill>
                <a:highlight>
                  <a:srgbClr val="23262E"/>
                </a:highlight>
                <a:latin typeface="Courier New"/>
                <a:ea typeface="Courier New"/>
                <a:cs typeface="Courier New"/>
                <a:sym typeface="Courier New"/>
              </a:rPr>
              <a:t>cad</a:t>
            </a:r>
            <a:r>
              <a:rPr lang="es" sz="1050" b="0" i="0" u="none" strike="noStrike" cap="none">
                <a:solidFill>
                  <a:srgbClr val="EE5D43"/>
                </a:solidFill>
                <a:highlight>
                  <a:srgbClr val="23262E"/>
                </a:highlight>
                <a:latin typeface="Courier New"/>
                <a:ea typeface="Courier New"/>
                <a:cs typeface="Courier New"/>
                <a:sym typeface="Courier New"/>
              </a:rPr>
              <a:t>=</a:t>
            </a:r>
            <a:r>
              <a:rPr lang="es" sz="1050" b="0" i="0" u="none" strike="noStrike" cap="none">
                <a:solidFill>
                  <a:srgbClr val="96E072"/>
                </a:solidFill>
                <a:highlight>
                  <a:srgbClr val="23262E"/>
                </a:highlight>
                <a:latin typeface="Courier New"/>
                <a:ea typeface="Courier New"/>
                <a:cs typeface="Courier New"/>
                <a:sym typeface="Courier New"/>
              </a:rPr>
              <a:t>"Codo a Codo"</a:t>
            </a:r>
            <a:endParaRPr sz="1050" b="0" i="0" u="none" strike="noStrike" cap="none">
              <a:solidFill>
                <a:srgbClr val="96E072"/>
              </a:solidFill>
              <a:highlight>
                <a:srgbClr val="23262E"/>
              </a:highlight>
              <a:latin typeface="Courier New"/>
              <a:ea typeface="Courier New"/>
              <a:cs typeface="Courier New"/>
              <a:sym typeface="Courier New"/>
            </a:endParaRPr>
          </a:p>
          <a:p>
            <a:pPr marL="0" marR="0" lvl="0" indent="0" algn="l" rtl="0">
              <a:lnSpc>
                <a:spcPct val="135714"/>
              </a:lnSpc>
              <a:spcBef>
                <a:spcPts val="0"/>
              </a:spcBef>
              <a:spcAft>
                <a:spcPts val="0"/>
              </a:spcAft>
              <a:buClr>
                <a:schemeClr val="dk1"/>
              </a:buClr>
              <a:buSzPts val="1100"/>
              <a:buFont typeface="Arial"/>
              <a:buNone/>
            </a:pPr>
            <a:r>
              <a:rPr lang="es" sz="1050" b="0" i="0" u="none" strike="noStrike" cap="none">
                <a:solidFill>
                  <a:srgbClr val="D5CED9"/>
                </a:solidFill>
                <a:highlight>
                  <a:srgbClr val="23262E"/>
                </a:highlight>
                <a:latin typeface="Courier New"/>
                <a:ea typeface="Courier New"/>
                <a:cs typeface="Courier New"/>
                <a:sym typeface="Courier New"/>
              </a:rPr>
              <a:t>pos</a:t>
            </a:r>
            <a:r>
              <a:rPr lang="es" sz="1050" b="0" i="0" u="none" strike="noStrike" cap="none">
                <a:solidFill>
                  <a:srgbClr val="EE5D43"/>
                </a:solidFill>
                <a:highlight>
                  <a:srgbClr val="23262E"/>
                </a:highlight>
                <a:latin typeface="Courier New"/>
                <a:ea typeface="Courier New"/>
                <a:cs typeface="Courier New"/>
                <a:sym typeface="Courier New"/>
              </a:rPr>
              <a:t>=</a:t>
            </a:r>
            <a:r>
              <a:rPr lang="es" sz="1050" b="0" i="0" u="none" strike="noStrike" cap="none">
                <a:solidFill>
                  <a:srgbClr val="D5CED9"/>
                </a:solidFill>
                <a:highlight>
                  <a:srgbClr val="23262E"/>
                </a:highlight>
                <a:latin typeface="Courier New"/>
                <a:ea typeface="Courier New"/>
                <a:cs typeface="Courier New"/>
                <a:sym typeface="Courier New"/>
              </a:rPr>
              <a:t> cad.</a:t>
            </a:r>
            <a:r>
              <a:rPr lang="es" sz="1050" b="0" i="0" u="none" strike="noStrike" cap="none">
                <a:solidFill>
                  <a:srgbClr val="FFE66D"/>
                </a:solidFill>
                <a:highlight>
                  <a:srgbClr val="23262E"/>
                </a:highlight>
                <a:latin typeface="Courier New"/>
                <a:ea typeface="Courier New"/>
                <a:cs typeface="Courier New"/>
                <a:sym typeface="Courier New"/>
              </a:rPr>
              <a:t>find</a:t>
            </a:r>
            <a:r>
              <a:rPr lang="es" sz="1050" b="0" i="0" u="none" strike="noStrike" cap="none">
                <a:solidFill>
                  <a:srgbClr val="D5CED9"/>
                </a:solidFill>
                <a:highlight>
                  <a:srgbClr val="23262E"/>
                </a:highlight>
                <a:latin typeface="Courier New"/>
                <a:ea typeface="Courier New"/>
                <a:cs typeface="Courier New"/>
                <a:sym typeface="Courier New"/>
              </a:rPr>
              <a:t>(</a:t>
            </a:r>
            <a:r>
              <a:rPr lang="es" sz="1050" b="0" i="0" u="none" strike="noStrike" cap="none">
                <a:solidFill>
                  <a:srgbClr val="96E072"/>
                </a:solidFill>
                <a:highlight>
                  <a:srgbClr val="23262E"/>
                </a:highlight>
                <a:latin typeface="Courier New"/>
                <a:ea typeface="Courier New"/>
                <a:cs typeface="Courier New"/>
                <a:sym typeface="Courier New"/>
              </a:rPr>
              <a:t>"Codo"</a:t>
            </a:r>
            <a:r>
              <a:rPr lang="es" sz="1050" b="0" i="0" u="none" strike="noStrike" cap="none">
                <a:solidFill>
                  <a:srgbClr val="D5CED9"/>
                </a:solidFill>
                <a:highlight>
                  <a:srgbClr val="23262E"/>
                </a:highlight>
                <a:latin typeface="Courier New"/>
                <a:ea typeface="Courier New"/>
                <a:cs typeface="Courier New"/>
                <a:sym typeface="Courier New"/>
              </a:rPr>
              <a:t>)</a:t>
            </a:r>
            <a:endParaRPr sz="1050" b="0" i="0" u="none" strike="noStrike" cap="none">
              <a:solidFill>
                <a:srgbClr val="D5CED9"/>
              </a:solidFill>
              <a:highlight>
                <a:srgbClr val="23262E"/>
              </a:highlight>
              <a:latin typeface="Courier New"/>
              <a:ea typeface="Courier New"/>
              <a:cs typeface="Courier New"/>
              <a:sym typeface="Courier New"/>
            </a:endParaRPr>
          </a:p>
          <a:p>
            <a:pPr marL="0" marR="0" lvl="0" indent="0" algn="l" rtl="0">
              <a:lnSpc>
                <a:spcPct val="135714"/>
              </a:lnSpc>
              <a:spcBef>
                <a:spcPts val="0"/>
              </a:spcBef>
              <a:spcAft>
                <a:spcPts val="0"/>
              </a:spcAft>
              <a:buClr>
                <a:schemeClr val="dk1"/>
              </a:buClr>
              <a:buSzPts val="1100"/>
              <a:buFont typeface="Arial"/>
              <a:buNone/>
            </a:pPr>
            <a:r>
              <a:rPr lang="es" sz="1050" b="0" i="0" u="none" strike="noStrike" cap="none">
                <a:solidFill>
                  <a:srgbClr val="FFE66D"/>
                </a:solidFill>
                <a:highlight>
                  <a:srgbClr val="23262E"/>
                </a:highlight>
                <a:latin typeface="Courier New"/>
                <a:ea typeface="Courier New"/>
                <a:cs typeface="Courier New"/>
                <a:sym typeface="Courier New"/>
              </a:rPr>
              <a:t>print</a:t>
            </a:r>
            <a:r>
              <a:rPr lang="es" sz="1050" b="0" i="0" u="none" strike="noStrike" cap="none">
                <a:solidFill>
                  <a:srgbClr val="D5CED9"/>
                </a:solidFill>
                <a:highlight>
                  <a:srgbClr val="23262E"/>
                </a:highlight>
                <a:latin typeface="Courier New"/>
                <a:ea typeface="Courier New"/>
                <a:cs typeface="Courier New"/>
                <a:sym typeface="Courier New"/>
              </a:rPr>
              <a:t>(pos) </a:t>
            </a:r>
            <a:r>
              <a:rPr lang="es" sz="1050" b="0" i="0" u="none" strike="noStrike" cap="none">
                <a:solidFill>
                  <a:srgbClr val="5F6167"/>
                </a:solidFill>
                <a:highlight>
                  <a:srgbClr val="23262E"/>
                </a:highlight>
                <a:latin typeface="Courier New"/>
                <a:ea typeface="Courier New"/>
                <a:cs typeface="Courier New"/>
                <a:sym typeface="Courier New"/>
              </a:rPr>
              <a:t># 0</a:t>
            </a:r>
            <a:endParaRPr sz="1050" b="0" i="0" u="none" strike="noStrike" cap="none">
              <a:solidFill>
                <a:srgbClr val="5F6167"/>
              </a:solidFill>
              <a:highlight>
                <a:srgbClr val="23262E"/>
              </a:highlight>
              <a:latin typeface="Courier New"/>
              <a:ea typeface="Courier New"/>
              <a:cs typeface="Courier New"/>
              <a:sym typeface="Courier New"/>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p:txBody>
      </p:sp>
      <p:sp>
        <p:nvSpPr>
          <p:cNvPr id="355" name="Google Shape;355;p21"/>
          <p:cNvSpPr/>
          <p:nvPr/>
        </p:nvSpPr>
        <p:spPr>
          <a:xfrm>
            <a:off x="482425" y="3138300"/>
            <a:ext cx="3765300" cy="228900"/>
          </a:xfrm>
          <a:prstGeom prst="rect">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chemeClr val="dk2"/>
                </a:solidFill>
                <a:latin typeface="Montserrat"/>
                <a:ea typeface="Montserrat"/>
                <a:cs typeface="Montserrat"/>
                <a:sym typeface="Montserrat"/>
              </a:rPr>
              <a:t>.find()</a:t>
            </a:r>
            <a:endParaRPr sz="1400" b="0" i="0" u="none" strike="noStrike" cap="none">
              <a:solidFill>
                <a:schemeClr val="dk2"/>
              </a:solidFill>
              <a:latin typeface="Montserrat"/>
              <a:ea typeface="Montserrat"/>
              <a:cs typeface="Montserrat"/>
              <a:sym typeface="Montserrat"/>
            </a:endParaRPr>
          </a:p>
        </p:txBody>
      </p:sp>
      <p:sp>
        <p:nvSpPr>
          <p:cNvPr id="356" name="Google Shape;356;p21"/>
          <p:cNvSpPr/>
          <p:nvPr/>
        </p:nvSpPr>
        <p:spPr>
          <a:xfrm>
            <a:off x="4878875" y="3367125"/>
            <a:ext cx="3765300" cy="903600"/>
          </a:xfrm>
          <a:prstGeom prst="rect">
            <a:avLst/>
          </a:prstGeom>
          <a:solidFill>
            <a:srgbClr val="23262E"/>
          </a:solidFill>
          <a:ln>
            <a:noFill/>
          </a:ln>
        </p:spPr>
        <p:txBody>
          <a:bodyPr spcFirstLastPara="1" wrap="square" lIns="90000" tIns="45000" rIns="90000" bIns="45000" anchor="t" anchorCtr="0">
            <a:noAutofit/>
          </a:bodyPr>
          <a:lstStyle/>
          <a:p>
            <a:pPr marL="0" marR="0" lvl="0" indent="0" algn="l" rtl="0">
              <a:lnSpc>
                <a:spcPct val="135714"/>
              </a:lnSpc>
              <a:spcBef>
                <a:spcPts val="0"/>
              </a:spcBef>
              <a:spcAft>
                <a:spcPts val="0"/>
              </a:spcAft>
              <a:buClr>
                <a:schemeClr val="dk1"/>
              </a:buClr>
              <a:buSzPts val="1100"/>
              <a:buFont typeface="Arial"/>
              <a:buNone/>
            </a:pPr>
            <a:r>
              <a:rPr lang="es" sz="1050" b="0" i="0" u="none" strike="noStrike" cap="none">
                <a:solidFill>
                  <a:srgbClr val="D5CED9"/>
                </a:solidFill>
                <a:highlight>
                  <a:srgbClr val="23262E"/>
                </a:highlight>
                <a:latin typeface="Courier New"/>
                <a:ea typeface="Courier New"/>
                <a:cs typeface="Courier New"/>
                <a:sym typeface="Courier New"/>
              </a:rPr>
              <a:t>cad</a:t>
            </a:r>
            <a:r>
              <a:rPr lang="es" sz="1050" b="0" i="0" u="none" strike="noStrike" cap="none">
                <a:solidFill>
                  <a:srgbClr val="EE5D43"/>
                </a:solidFill>
                <a:highlight>
                  <a:srgbClr val="23262E"/>
                </a:highlight>
                <a:latin typeface="Courier New"/>
                <a:ea typeface="Courier New"/>
                <a:cs typeface="Courier New"/>
                <a:sym typeface="Courier New"/>
              </a:rPr>
              <a:t>=</a:t>
            </a:r>
            <a:r>
              <a:rPr lang="es" sz="1050" b="0" i="0" u="none" strike="noStrike" cap="none">
                <a:solidFill>
                  <a:srgbClr val="96E072"/>
                </a:solidFill>
                <a:highlight>
                  <a:srgbClr val="23262E"/>
                </a:highlight>
                <a:latin typeface="Courier New"/>
                <a:ea typeface="Courier New"/>
                <a:cs typeface="Courier New"/>
                <a:sym typeface="Courier New"/>
              </a:rPr>
              <a:t>"Codo a Codo"</a:t>
            </a:r>
            <a:endParaRPr sz="1050" b="0" i="0" u="none" strike="noStrike" cap="none">
              <a:solidFill>
                <a:srgbClr val="96E072"/>
              </a:solidFill>
              <a:highlight>
                <a:srgbClr val="23262E"/>
              </a:highlight>
              <a:latin typeface="Courier New"/>
              <a:ea typeface="Courier New"/>
              <a:cs typeface="Courier New"/>
              <a:sym typeface="Courier New"/>
            </a:endParaRPr>
          </a:p>
          <a:p>
            <a:pPr marL="0" marR="0" lvl="0" indent="0" algn="l" rtl="0">
              <a:lnSpc>
                <a:spcPct val="135714"/>
              </a:lnSpc>
              <a:spcBef>
                <a:spcPts val="0"/>
              </a:spcBef>
              <a:spcAft>
                <a:spcPts val="0"/>
              </a:spcAft>
              <a:buClr>
                <a:schemeClr val="dk1"/>
              </a:buClr>
              <a:buSzPts val="1100"/>
              <a:buFont typeface="Arial"/>
              <a:buNone/>
            </a:pPr>
            <a:r>
              <a:rPr lang="es" sz="1050" b="0" i="0" u="none" strike="noStrike" cap="none">
                <a:solidFill>
                  <a:srgbClr val="D5CED9"/>
                </a:solidFill>
                <a:highlight>
                  <a:srgbClr val="23262E"/>
                </a:highlight>
                <a:latin typeface="Courier New"/>
                <a:ea typeface="Courier New"/>
                <a:cs typeface="Courier New"/>
                <a:sym typeface="Courier New"/>
              </a:rPr>
              <a:t>pos</a:t>
            </a:r>
            <a:r>
              <a:rPr lang="es" sz="1050" b="0" i="0" u="none" strike="noStrike" cap="none">
                <a:solidFill>
                  <a:srgbClr val="EE5D43"/>
                </a:solidFill>
                <a:highlight>
                  <a:srgbClr val="23262E"/>
                </a:highlight>
                <a:latin typeface="Courier New"/>
                <a:ea typeface="Courier New"/>
                <a:cs typeface="Courier New"/>
                <a:sym typeface="Courier New"/>
              </a:rPr>
              <a:t>=</a:t>
            </a:r>
            <a:r>
              <a:rPr lang="es" sz="1050" b="0" i="0" u="none" strike="noStrike" cap="none">
                <a:solidFill>
                  <a:srgbClr val="D5CED9"/>
                </a:solidFill>
                <a:highlight>
                  <a:srgbClr val="23262E"/>
                </a:highlight>
                <a:latin typeface="Courier New"/>
                <a:ea typeface="Courier New"/>
                <a:cs typeface="Courier New"/>
                <a:sym typeface="Courier New"/>
              </a:rPr>
              <a:t> cad.</a:t>
            </a:r>
            <a:r>
              <a:rPr lang="es" sz="1050" b="0" i="0" u="none" strike="noStrike" cap="none">
                <a:solidFill>
                  <a:srgbClr val="FFE66D"/>
                </a:solidFill>
                <a:highlight>
                  <a:srgbClr val="23262E"/>
                </a:highlight>
                <a:latin typeface="Courier New"/>
                <a:ea typeface="Courier New"/>
                <a:cs typeface="Courier New"/>
                <a:sym typeface="Courier New"/>
              </a:rPr>
              <a:t>rfind</a:t>
            </a:r>
            <a:r>
              <a:rPr lang="es" sz="1050" b="0" i="0" u="none" strike="noStrike" cap="none">
                <a:solidFill>
                  <a:srgbClr val="D5CED9"/>
                </a:solidFill>
                <a:highlight>
                  <a:srgbClr val="23262E"/>
                </a:highlight>
                <a:latin typeface="Courier New"/>
                <a:ea typeface="Courier New"/>
                <a:cs typeface="Courier New"/>
                <a:sym typeface="Courier New"/>
              </a:rPr>
              <a:t>(</a:t>
            </a:r>
            <a:r>
              <a:rPr lang="es" sz="1050" b="0" i="0" u="none" strike="noStrike" cap="none">
                <a:solidFill>
                  <a:srgbClr val="96E072"/>
                </a:solidFill>
                <a:highlight>
                  <a:srgbClr val="23262E"/>
                </a:highlight>
                <a:latin typeface="Courier New"/>
                <a:ea typeface="Courier New"/>
                <a:cs typeface="Courier New"/>
                <a:sym typeface="Courier New"/>
              </a:rPr>
              <a:t>"Codo"</a:t>
            </a:r>
            <a:r>
              <a:rPr lang="es" sz="1050" b="0" i="0" u="none" strike="noStrike" cap="none">
                <a:solidFill>
                  <a:srgbClr val="D5CED9"/>
                </a:solidFill>
                <a:highlight>
                  <a:srgbClr val="23262E"/>
                </a:highlight>
                <a:latin typeface="Courier New"/>
                <a:ea typeface="Courier New"/>
                <a:cs typeface="Courier New"/>
                <a:sym typeface="Courier New"/>
              </a:rPr>
              <a:t>)</a:t>
            </a:r>
            <a:endParaRPr sz="1050" b="0" i="0" u="none" strike="noStrike" cap="none">
              <a:solidFill>
                <a:srgbClr val="D5CED9"/>
              </a:solidFill>
              <a:highlight>
                <a:srgbClr val="23262E"/>
              </a:highlight>
              <a:latin typeface="Courier New"/>
              <a:ea typeface="Courier New"/>
              <a:cs typeface="Courier New"/>
              <a:sym typeface="Courier New"/>
            </a:endParaRPr>
          </a:p>
          <a:p>
            <a:pPr marL="0" marR="0" lvl="0" indent="0" algn="l" rtl="0">
              <a:lnSpc>
                <a:spcPct val="135714"/>
              </a:lnSpc>
              <a:spcBef>
                <a:spcPts val="0"/>
              </a:spcBef>
              <a:spcAft>
                <a:spcPts val="0"/>
              </a:spcAft>
              <a:buClr>
                <a:schemeClr val="dk1"/>
              </a:buClr>
              <a:buSzPts val="1100"/>
              <a:buFont typeface="Arial"/>
              <a:buNone/>
            </a:pPr>
            <a:r>
              <a:rPr lang="es" sz="1050" b="0" i="0" u="none" strike="noStrike" cap="none">
                <a:solidFill>
                  <a:srgbClr val="FFE66D"/>
                </a:solidFill>
                <a:highlight>
                  <a:srgbClr val="23262E"/>
                </a:highlight>
                <a:latin typeface="Courier New"/>
                <a:ea typeface="Courier New"/>
                <a:cs typeface="Courier New"/>
                <a:sym typeface="Courier New"/>
              </a:rPr>
              <a:t>print</a:t>
            </a:r>
            <a:r>
              <a:rPr lang="es" sz="1050" b="0" i="0" u="none" strike="noStrike" cap="none">
                <a:solidFill>
                  <a:srgbClr val="D5CED9"/>
                </a:solidFill>
                <a:highlight>
                  <a:srgbClr val="23262E"/>
                </a:highlight>
                <a:latin typeface="Courier New"/>
                <a:ea typeface="Courier New"/>
                <a:cs typeface="Courier New"/>
                <a:sym typeface="Courier New"/>
              </a:rPr>
              <a:t>(pos) </a:t>
            </a:r>
            <a:r>
              <a:rPr lang="es" sz="1050" b="0" i="0" u="none" strike="noStrike" cap="none">
                <a:solidFill>
                  <a:srgbClr val="5F6167"/>
                </a:solidFill>
                <a:highlight>
                  <a:srgbClr val="23262E"/>
                </a:highlight>
                <a:latin typeface="Courier New"/>
                <a:ea typeface="Courier New"/>
                <a:cs typeface="Courier New"/>
                <a:sym typeface="Courier New"/>
              </a:rPr>
              <a:t># 7</a:t>
            </a:r>
            <a:endParaRPr sz="1050" b="0" i="0" u="none" strike="noStrike" cap="none">
              <a:solidFill>
                <a:srgbClr val="5F6167"/>
              </a:solidFill>
              <a:highlight>
                <a:srgbClr val="23262E"/>
              </a:highlight>
              <a:latin typeface="Courier New"/>
              <a:ea typeface="Courier New"/>
              <a:cs typeface="Courier New"/>
              <a:sym typeface="Courier New"/>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p:txBody>
      </p:sp>
      <p:sp>
        <p:nvSpPr>
          <p:cNvPr id="357" name="Google Shape;357;p21"/>
          <p:cNvSpPr/>
          <p:nvPr/>
        </p:nvSpPr>
        <p:spPr>
          <a:xfrm>
            <a:off x="4878875" y="3138300"/>
            <a:ext cx="3765300" cy="228900"/>
          </a:xfrm>
          <a:prstGeom prst="rect">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chemeClr val="dk2"/>
                </a:solidFill>
                <a:latin typeface="Montserrat"/>
                <a:ea typeface="Montserrat"/>
                <a:cs typeface="Montserrat"/>
                <a:sym typeface="Montserrat"/>
              </a:rPr>
              <a:t>.rfind()</a:t>
            </a:r>
            <a:endParaRPr sz="1400" b="0" i="0" u="none" strike="noStrike" cap="none">
              <a:solidFill>
                <a:schemeClr val="dk2"/>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22"/>
          <p:cNvSpPr txBox="1"/>
          <p:nvPr/>
        </p:nvSpPr>
        <p:spPr>
          <a:xfrm>
            <a:off x="432150" y="1281775"/>
            <a:ext cx="8279700" cy="3275400"/>
          </a:xfrm>
          <a:prstGeom prst="rect">
            <a:avLst/>
          </a:prstGeom>
          <a:noFill/>
          <a:ln>
            <a:noFill/>
          </a:ln>
        </p:spPr>
        <p:txBody>
          <a:bodyPr spcFirstLastPara="1" wrap="square" lIns="0" tIns="91425" rIns="0" bIns="91425" anchor="t" anchorCtr="0">
            <a:normAutofit/>
          </a:bodyPr>
          <a:lstStyle/>
          <a:p>
            <a:pPr marL="0" marR="0" lvl="0" indent="0" algn="l" rtl="0">
              <a:lnSpc>
                <a:spcPct val="115000"/>
              </a:lnSpc>
              <a:spcBef>
                <a:spcPts val="1199"/>
              </a:spcBef>
              <a:spcAft>
                <a:spcPts val="0"/>
              </a:spcAft>
              <a:buClr>
                <a:srgbClr val="000000"/>
              </a:buClr>
              <a:buSzPts val="1682"/>
              <a:buFont typeface="Arial"/>
              <a:buNone/>
            </a:pPr>
            <a:r>
              <a:rPr lang="es" sz="1682" b="1" i="0" u="none" strike="noStrike" cap="none">
                <a:solidFill>
                  <a:srgbClr val="595959"/>
                </a:solidFill>
                <a:latin typeface="Montserrat"/>
                <a:ea typeface="Montserrat"/>
                <a:cs typeface="Montserrat"/>
                <a:sym typeface="Montserrat"/>
              </a:rPr>
              <a:t>f-Strings</a:t>
            </a:r>
            <a:r>
              <a:rPr lang="es" sz="1682" b="0" i="0" u="none" strike="noStrike" cap="none">
                <a:solidFill>
                  <a:srgbClr val="595959"/>
                </a:solidFill>
                <a:latin typeface="Montserrat"/>
                <a:ea typeface="Montserrat"/>
                <a:cs typeface="Montserrat"/>
                <a:sym typeface="Montserrat"/>
              </a:rPr>
              <a:t> tiene una sintaxis simple y fluida que simplifica la tarea de dar formato a cadenas de texto. Para mostrar variables se coloca el nombre de las variables entre llaves {}, en una cadena que antepone </a:t>
            </a:r>
            <a:r>
              <a:rPr lang="es" sz="1682" b="1" i="0" u="none" strike="noStrike" cap="none">
                <a:solidFill>
                  <a:srgbClr val="595959"/>
                </a:solidFill>
                <a:latin typeface="Montserrat"/>
                <a:ea typeface="Montserrat"/>
                <a:cs typeface="Montserrat"/>
                <a:sym typeface="Montserrat"/>
              </a:rPr>
              <a:t>f </a:t>
            </a:r>
            <a:r>
              <a:rPr lang="es" sz="1682" b="0" i="0" u="none" strike="noStrike" cap="none">
                <a:solidFill>
                  <a:srgbClr val="595959"/>
                </a:solidFill>
                <a:latin typeface="Montserrat"/>
                <a:ea typeface="Montserrat"/>
                <a:cs typeface="Montserrat"/>
                <a:sym typeface="Montserrat"/>
              </a:rPr>
              <a:t>a su contenido. Al ejecutar el código, todos los nombres de las variables se reemplazan por sus respectivos valores:</a:t>
            </a:r>
            <a:endParaRPr sz="1682" b="1" i="0" u="none" strike="noStrike" cap="none">
              <a:solidFill>
                <a:srgbClr val="595959"/>
              </a:solidFill>
              <a:latin typeface="Montserrat"/>
              <a:ea typeface="Montserrat"/>
              <a:cs typeface="Montserrat"/>
              <a:sym typeface="Montserrat"/>
            </a:endParaRPr>
          </a:p>
          <a:p>
            <a:pPr marL="0" marR="0" lvl="0" indent="0" algn="l" rtl="0">
              <a:lnSpc>
                <a:spcPct val="115000"/>
              </a:lnSpc>
              <a:spcBef>
                <a:spcPts val="1199"/>
              </a:spcBef>
              <a:spcAft>
                <a:spcPts val="0"/>
              </a:spcAft>
              <a:buClr>
                <a:srgbClr val="000000"/>
              </a:buClr>
              <a:buSzPts val="1682"/>
              <a:buFont typeface="Arial"/>
              <a:buNone/>
            </a:pPr>
            <a:endParaRPr sz="1682" b="1" i="0" u="none" strike="noStrike" cap="none">
              <a:solidFill>
                <a:srgbClr val="595959"/>
              </a:solidFill>
              <a:latin typeface="Montserrat"/>
              <a:ea typeface="Montserrat"/>
              <a:cs typeface="Montserrat"/>
              <a:sym typeface="Montserrat"/>
            </a:endParaRPr>
          </a:p>
        </p:txBody>
      </p:sp>
      <p:sp>
        <p:nvSpPr>
          <p:cNvPr id="363" name="Google Shape;363;p22"/>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40740"/>
              <a:buFont typeface="Arial"/>
              <a:buNone/>
            </a:pPr>
            <a:r>
              <a:rPr lang="es"/>
              <a:t>Cadenas de caracteres | f-Strings</a:t>
            </a:r>
            <a:endParaRPr/>
          </a:p>
        </p:txBody>
      </p:sp>
      <p:sp>
        <p:nvSpPr>
          <p:cNvPr id="364" name="Google Shape;364;p22"/>
          <p:cNvSpPr/>
          <p:nvPr/>
        </p:nvSpPr>
        <p:spPr>
          <a:xfrm>
            <a:off x="1679175" y="3143225"/>
            <a:ext cx="5785800" cy="1096800"/>
          </a:xfrm>
          <a:prstGeom prst="rect">
            <a:avLst/>
          </a:prstGeom>
          <a:solidFill>
            <a:srgbClr val="23262E"/>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legajo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39C12"/>
                </a:solidFill>
                <a:highlight>
                  <a:srgbClr val="23262E"/>
                </a:highlight>
                <a:latin typeface="Consolas"/>
                <a:ea typeface="Consolas"/>
                <a:cs typeface="Consolas"/>
                <a:sym typeface="Consolas"/>
              </a:rPr>
              <a:t>12212</a:t>
            </a:r>
            <a:endParaRPr sz="1200" b="0" i="0" u="none" strike="noStrike" cap="none">
              <a:solidFill>
                <a:srgbClr val="F39C12"/>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nombre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96E072"/>
                </a:solidFill>
                <a:highlight>
                  <a:srgbClr val="23262E"/>
                </a:highlight>
                <a:latin typeface="Consolas"/>
                <a:ea typeface="Consolas"/>
                <a:cs typeface="Consolas"/>
                <a:sym typeface="Consolas"/>
              </a:rPr>
              <a:t>"María"</a:t>
            </a:r>
            <a:endParaRPr sz="1200" b="0" i="0" u="none" strike="noStrike" cap="none">
              <a:solidFill>
                <a:srgbClr val="96E072"/>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nota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39C12"/>
                </a:solidFill>
                <a:highlight>
                  <a:srgbClr val="23262E"/>
                </a:highlight>
                <a:latin typeface="Consolas"/>
                <a:ea typeface="Consolas"/>
                <a:cs typeface="Consolas"/>
                <a:sym typeface="Consolas"/>
              </a:rPr>
              <a:t>10</a:t>
            </a:r>
            <a:endParaRPr sz="1200" b="0" i="0" u="none" strike="noStrike" cap="none">
              <a:solidFill>
                <a:srgbClr val="F39C12"/>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FE66D"/>
                </a:solidFill>
                <a:highlight>
                  <a:srgbClr val="23262E"/>
                </a:highlight>
                <a:latin typeface="Consolas"/>
                <a:ea typeface="Consolas"/>
                <a:cs typeface="Consolas"/>
                <a:sym typeface="Consolas"/>
              </a:rPr>
              <a:t>print</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C74DED"/>
                </a:solidFill>
                <a:highlight>
                  <a:srgbClr val="23262E"/>
                </a:highlight>
                <a:latin typeface="Consolas"/>
                <a:ea typeface="Consolas"/>
                <a:cs typeface="Consolas"/>
                <a:sym typeface="Consolas"/>
              </a:rPr>
              <a:t>f</a:t>
            </a:r>
            <a:r>
              <a:rPr lang="es" sz="1200" b="0" i="0" u="none" strike="noStrike" cap="none">
                <a:solidFill>
                  <a:srgbClr val="96E072"/>
                </a:solidFill>
                <a:highlight>
                  <a:srgbClr val="23262E"/>
                </a:highlight>
                <a:latin typeface="Consolas"/>
                <a:ea typeface="Consolas"/>
                <a:cs typeface="Consolas"/>
                <a:sym typeface="Consolas"/>
              </a:rPr>
              <a:t>"Legajo: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legajo</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96E072"/>
                </a:solidFill>
                <a:highlight>
                  <a:srgbClr val="23262E"/>
                </a:highlight>
                <a:latin typeface="Consolas"/>
                <a:ea typeface="Consolas"/>
                <a:cs typeface="Consolas"/>
                <a:sym typeface="Consolas"/>
              </a:rPr>
              <a:t> Nombre: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nombre</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96E072"/>
                </a:solidFill>
                <a:highlight>
                  <a:srgbClr val="23262E"/>
                </a:highlight>
                <a:latin typeface="Consolas"/>
                <a:ea typeface="Consolas"/>
                <a:cs typeface="Consolas"/>
                <a:sym typeface="Consolas"/>
              </a:rPr>
              <a:t> Nota: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nota</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96E072"/>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5F6167"/>
                </a:solidFill>
                <a:highlight>
                  <a:srgbClr val="23262E"/>
                </a:highlight>
                <a:latin typeface="Consolas"/>
                <a:ea typeface="Consolas"/>
                <a:cs typeface="Consolas"/>
                <a:sym typeface="Consolas"/>
              </a:rPr>
              <a:t># Legajo: 12212 Nombre: María Nota: 10</a:t>
            </a:r>
            <a:endParaRPr sz="1200" b="0" i="0" u="none" strike="noStrike" cap="none">
              <a:solidFill>
                <a:srgbClr val="D5CED9"/>
              </a:solidFill>
              <a:highlight>
                <a:srgbClr val="23262E"/>
              </a:highlight>
              <a:latin typeface="Consolas"/>
              <a:ea typeface="Consolas"/>
              <a:cs typeface="Consolas"/>
              <a:sym typeface="Consolas"/>
            </a:endParaRPr>
          </a:p>
        </p:txBody>
      </p:sp>
      <p:sp>
        <p:nvSpPr>
          <p:cNvPr id="365" name="Google Shape;365;p22"/>
          <p:cNvSpPr/>
          <p:nvPr/>
        </p:nvSpPr>
        <p:spPr>
          <a:xfrm>
            <a:off x="1679025" y="2914325"/>
            <a:ext cx="5785800" cy="228900"/>
          </a:xfrm>
          <a:prstGeom prst="rect">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chemeClr val="dk2"/>
                </a:solidFill>
                <a:latin typeface="Montserrat"/>
                <a:ea typeface="Montserrat"/>
                <a:cs typeface="Montserrat"/>
                <a:sym typeface="Montserrat"/>
              </a:rPr>
              <a:t>f-Strings</a:t>
            </a:r>
            <a:endParaRPr sz="1400" b="0" i="0" u="none" strike="noStrike" cap="none">
              <a:solidFill>
                <a:schemeClr val="dk2"/>
              </a:solidFill>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23"/>
          <p:cNvSpPr txBox="1">
            <a:spLocks noGrp="1"/>
          </p:cNvSpPr>
          <p:nvPr>
            <p:ph type="ctrTitle"/>
          </p:nvPr>
        </p:nvSpPr>
        <p:spPr>
          <a:xfrm>
            <a:off x="550375" y="7600"/>
            <a:ext cx="8043300" cy="15705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000"/>
              <a:buNone/>
            </a:pPr>
            <a:r>
              <a:rPr lang="es"/>
              <a:t>Listas</a:t>
            </a:r>
            <a:endParaRPr/>
          </a:p>
        </p:txBody>
      </p:sp>
      <p:sp>
        <p:nvSpPr>
          <p:cNvPr id="371" name="Google Shape;371;p23"/>
          <p:cNvSpPr txBox="1">
            <a:spLocks noGrp="1"/>
          </p:cNvSpPr>
          <p:nvPr>
            <p:ph type="subTitle" idx="1"/>
          </p:nvPr>
        </p:nvSpPr>
        <p:spPr>
          <a:xfrm>
            <a:off x="550375" y="1614925"/>
            <a:ext cx="8043300" cy="2731800"/>
          </a:xfrm>
          <a:prstGeom prst="rect">
            <a:avLst/>
          </a:prstGeom>
          <a:noFill/>
          <a:ln>
            <a:noFill/>
          </a:ln>
        </p:spPr>
        <p:txBody>
          <a:bodyPr spcFirstLastPara="1" wrap="square" lIns="91425" tIns="91425" rIns="91425" bIns="91425" anchor="t" anchorCtr="0">
            <a:normAutofit lnSpcReduction="20000"/>
          </a:bodyPr>
          <a:lstStyle/>
          <a:p>
            <a:pPr marL="0" lvl="0" indent="0" algn="l" rtl="0">
              <a:lnSpc>
                <a:spcPct val="100000"/>
              </a:lnSpc>
              <a:spcBef>
                <a:spcPts val="0"/>
              </a:spcBef>
              <a:spcAft>
                <a:spcPts val="0"/>
              </a:spcAft>
              <a:buSzPts val="1700"/>
              <a:buNone/>
            </a:pPr>
            <a:r>
              <a:rPr lang="es"/>
              <a:t>Una </a:t>
            </a:r>
            <a:r>
              <a:rPr lang="es" b="1">
                <a:latin typeface="Montserrat"/>
                <a:ea typeface="Montserrat"/>
                <a:cs typeface="Montserrat"/>
                <a:sym typeface="Montserrat"/>
              </a:rPr>
              <a:t>lista</a:t>
            </a:r>
            <a:r>
              <a:rPr lang="es"/>
              <a:t> es una secuencia ordenada de elementos. Pueden tener elementos del mismo tipo o combinar distintos tipos de datos, aunque esto último es poco frecuente.</a:t>
            </a:r>
            <a:endParaRPr/>
          </a:p>
          <a:p>
            <a:pPr marL="0" lvl="0" indent="0" algn="l" rtl="0">
              <a:lnSpc>
                <a:spcPct val="100000"/>
              </a:lnSpc>
              <a:spcBef>
                <a:spcPts val="0"/>
              </a:spcBef>
              <a:spcAft>
                <a:spcPts val="0"/>
              </a:spcAft>
              <a:buSzPts val="1700"/>
              <a:buNone/>
            </a:pPr>
            <a:endParaRPr/>
          </a:p>
          <a:p>
            <a:pPr marL="0" lvl="0" indent="0" algn="l" rtl="0">
              <a:lnSpc>
                <a:spcPct val="100000"/>
              </a:lnSpc>
              <a:spcBef>
                <a:spcPts val="0"/>
              </a:spcBef>
              <a:spcAft>
                <a:spcPts val="0"/>
              </a:spcAft>
              <a:buSzPts val="1700"/>
              <a:buNone/>
            </a:pPr>
            <a:r>
              <a:rPr lang="es"/>
              <a:t>Las listas en Python son un </a:t>
            </a:r>
            <a:r>
              <a:rPr lang="es" b="1">
                <a:latin typeface="Montserrat"/>
                <a:ea typeface="Montserrat"/>
                <a:cs typeface="Montserrat"/>
                <a:sym typeface="Montserrat"/>
              </a:rPr>
              <a:t>tipo contenedor</a:t>
            </a:r>
            <a:r>
              <a:rPr lang="es"/>
              <a:t>, compuesto, y se usan para almacenar conjuntos de elementos relacionados.</a:t>
            </a:r>
            <a:endParaRPr/>
          </a:p>
          <a:p>
            <a:pPr marL="0" lvl="0" indent="0" algn="l" rtl="0">
              <a:lnSpc>
                <a:spcPct val="100000"/>
              </a:lnSpc>
              <a:spcBef>
                <a:spcPts val="0"/>
              </a:spcBef>
              <a:spcAft>
                <a:spcPts val="0"/>
              </a:spcAft>
              <a:buSzPts val="1700"/>
              <a:buNone/>
            </a:pPr>
            <a:endParaRPr/>
          </a:p>
          <a:p>
            <a:pPr marL="0" lvl="0" indent="0" algn="l" rtl="0">
              <a:lnSpc>
                <a:spcPct val="100000"/>
              </a:lnSpc>
              <a:spcBef>
                <a:spcPts val="0"/>
              </a:spcBef>
              <a:spcAft>
                <a:spcPts val="0"/>
              </a:spcAft>
              <a:buSzPts val="1700"/>
              <a:buNone/>
            </a:pPr>
            <a:r>
              <a:rPr lang="es"/>
              <a:t>Junto a las </a:t>
            </a:r>
            <a:r>
              <a:rPr lang="es" b="1">
                <a:latin typeface="Montserrat"/>
                <a:ea typeface="Montserrat"/>
                <a:cs typeface="Montserrat"/>
                <a:sym typeface="Montserrat"/>
              </a:rPr>
              <a:t>tuplas</a:t>
            </a:r>
            <a:r>
              <a:rPr lang="es"/>
              <a:t>, </a:t>
            </a:r>
            <a:r>
              <a:rPr lang="es" b="1">
                <a:latin typeface="Montserrat"/>
                <a:ea typeface="Montserrat"/>
                <a:cs typeface="Montserrat"/>
                <a:sym typeface="Montserrat"/>
              </a:rPr>
              <a:t>diccionarios y conjuntos</a:t>
            </a:r>
            <a:r>
              <a:rPr lang="es"/>
              <a:t>, constituyen uno de los tipos de datos más versátiles del lenguaje, con la particularidad de ser mutables. Esto último quiere decir que su contenido se puede modificar después de haber sido creadas.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24"/>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40740"/>
              <a:buFont typeface="Arial"/>
              <a:buNone/>
            </a:pPr>
            <a:r>
              <a:rPr lang="es"/>
              <a:t>Listas</a:t>
            </a:r>
            <a:endParaRPr/>
          </a:p>
        </p:txBody>
      </p:sp>
      <p:sp>
        <p:nvSpPr>
          <p:cNvPr id="377" name="Google Shape;377;p24"/>
          <p:cNvSpPr txBox="1"/>
          <p:nvPr/>
        </p:nvSpPr>
        <p:spPr>
          <a:xfrm>
            <a:off x="436425" y="1281700"/>
            <a:ext cx="8279700" cy="1116900"/>
          </a:xfrm>
          <a:prstGeom prst="rect">
            <a:avLst/>
          </a:prstGeom>
          <a:noFill/>
          <a:ln>
            <a:noFill/>
          </a:ln>
        </p:spPr>
        <p:txBody>
          <a:bodyPr spcFirstLastPara="1" wrap="square" lIns="0" tIns="91425" rIns="0" bIns="91425" anchor="t" anchorCtr="0">
            <a:normAutofit/>
          </a:bodyPr>
          <a:lstStyle/>
          <a:p>
            <a:pPr marL="0" marR="0" lvl="0" indent="0" algn="l" rtl="0">
              <a:lnSpc>
                <a:spcPct val="115000"/>
              </a:lnSpc>
              <a:spcBef>
                <a:spcPts val="1199"/>
              </a:spcBef>
              <a:spcAft>
                <a:spcPts val="0"/>
              </a:spcAft>
              <a:buClr>
                <a:srgbClr val="000000"/>
              </a:buClr>
              <a:buSzPts val="1682"/>
              <a:buFont typeface="Arial"/>
              <a:buNone/>
            </a:pPr>
            <a:r>
              <a:rPr lang="es" sz="1682" b="0" i="0" u="none" strike="noStrike" cap="none">
                <a:solidFill>
                  <a:srgbClr val="595959"/>
                </a:solidFill>
                <a:latin typeface="Montserrat"/>
                <a:ea typeface="Montserrat"/>
                <a:cs typeface="Montserrat"/>
                <a:sym typeface="Montserrat"/>
              </a:rPr>
              <a:t>Las listas se crean asignando a una variable una secuencia de elementos encerrados entre corchetes [ ] y separados por comas. Se puede crear una lista  vacía, y las listas pueden ser elementos de otras listas:</a:t>
            </a:r>
            <a:endParaRPr sz="1682" b="0" i="0" u="none" strike="noStrike" cap="none">
              <a:solidFill>
                <a:srgbClr val="595959"/>
              </a:solidFill>
              <a:latin typeface="Montserrat"/>
              <a:ea typeface="Montserrat"/>
              <a:cs typeface="Montserrat"/>
              <a:sym typeface="Montserrat"/>
            </a:endParaRPr>
          </a:p>
        </p:txBody>
      </p:sp>
      <p:sp>
        <p:nvSpPr>
          <p:cNvPr id="378" name="Google Shape;378;p24"/>
          <p:cNvSpPr/>
          <p:nvPr/>
        </p:nvSpPr>
        <p:spPr>
          <a:xfrm>
            <a:off x="1148550" y="2627520"/>
            <a:ext cx="6829500" cy="971400"/>
          </a:xfrm>
          <a:prstGeom prst="rect">
            <a:avLst/>
          </a:prstGeom>
          <a:solidFill>
            <a:srgbClr val="23262E"/>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numeros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39C12"/>
                </a:solidFill>
                <a:highlight>
                  <a:srgbClr val="23262E"/>
                </a:highlight>
                <a:latin typeface="Consolas"/>
                <a:ea typeface="Consolas"/>
                <a:cs typeface="Consolas"/>
                <a:sym typeface="Consolas"/>
              </a:rPr>
              <a:t>1</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39C12"/>
                </a:solidFill>
                <a:highlight>
                  <a:srgbClr val="23262E"/>
                </a:highlight>
                <a:latin typeface="Consolas"/>
                <a:ea typeface="Consolas"/>
                <a:cs typeface="Consolas"/>
                <a:sym typeface="Consolas"/>
              </a:rPr>
              <a:t>2</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39C12"/>
                </a:solidFill>
                <a:highlight>
                  <a:srgbClr val="23262E"/>
                </a:highlight>
                <a:latin typeface="Consolas"/>
                <a:ea typeface="Consolas"/>
                <a:cs typeface="Consolas"/>
                <a:sym typeface="Consolas"/>
              </a:rPr>
              <a:t>3</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39C12"/>
                </a:solidFill>
                <a:highlight>
                  <a:srgbClr val="23262E"/>
                </a:highlight>
                <a:latin typeface="Consolas"/>
                <a:ea typeface="Consolas"/>
                <a:cs typeface="Consolas"/>
                <a:sym typeface="Consolas"/>
              </a:rPr>
              <a:t>4</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39C12"/>
                </a:solidFill>
                <a:highlight>
                  <a:srgbClr val="23262E"/>
                </a:highlight>
                <a:latin typeface="Consolas"/>
                <a:ea typeface="Consolas"/>
                <a:cs typeface="Consolas"/>
                <a:sym typeface="Consolas"/>
              </a:rPr>
              <a:t>5</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5F6167"/>
                </a:solidFill>
                <a:highlight>
                  <a:srgbClr val="23262E"/>
                </a:highlight>
                <a:latin typeface="Consolas"/>
                <a:ea typeface="Consolas"/>
                <a:cs typeface="Consolas"/>
                <a:sym typeface="Consolas"/>
              </a:rPr>
              <a:t>#Lista de números</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dias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96E072"/>
                </a:solidFill>
                <a:highlight>
                  <a:srgbClr val="23262E"/>
                </a:highlight>
                <a:latin typeface="Consolas"/>
                <a:ea typeface="Consolas"/>
                <a:cs typeface="Consolas"/>
                <a:sym typeface="Consolas"/>
              </a:rPr>
              <a:t>"Lunes"</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96E072"/>
                </a:solidFill>
                <a:highlight>
                  <a:srgbClr val="23262E"/>
                </a:highlight>
                <a:latin typeface="Consolas"/>
                <a:ea typeface="Consolas"/>
                <a:cs typeface="Consolas"/>
                <a:sym typeface="Consolas"/>
              </a:rPr>
              <a:t>"Martes"</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96E072"/>
                </a:solidFill>
                <a:highlight>
                  <a:srgbClr val="23262E"/>
                </a:highlight>
                <a:latin typeface="Consolas"/>
                <a:ea typeface="Consolas"/>
                <a:cs typeface="Consolas"/>
                <a:sym typeface="Consolas"/>
              </a:rPr>
              <a:t>"Miércoles"</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5F6167"/>
                </a:solidFill>
                <a:highlight>
                  <a:srgbClr val="23262E"/>
                </a:highlight>
                <a:latin typeface="Consolas"/>
                <a:ea typeface="Consolas"/>
                <a:cs typeface="Consolas"/>
                <a:sym typeface="Consolas"/>
              </a:rPr>
              <a:t>#Lista de strings</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elementos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 </a:t>
            </a:r>
            <a:r>
              <a:rPr lang="es" sz="1200" b="0" i="0" u="none" strike="noStrike" cap="none">
                <a:solidFill>
                  <a:srgbClr val="5F6167"/>
                </a:solidFill>
                <a:highlight>
                  <a:srgbClr val="23262E"/>
                </a:highlight>
                <a:latin typeface="Consolas"/>
                <a:ea typeface="Consolas"/>
                <a:cs typeface="Consolas"/>
                <a:sym typeface="Consolas"/>
              </a:rPr>
              <a:t>#Lista vacía</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sublistas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 [</a:t>
            </a:r>
            <a:r>
              <a:rPr lang="es" sz="1200" b="0" i="0" u="none" strike="noStrike" cap="none">
                <a:solidFill>
                  <a:srgbClr val="F39C12"/>
                </a:solidFill>
                <a:highlight>
                  <a:srgbClr val="23262E"/>
                </a:highlight>
                <a:latin typeface="Consolas"/>
                <a:ea typeface="Consolas"/>
                <a:cs typeface="Consolas"/>
                <a:sym typeface="Consolas"/>
              </a:rPr>
              <a:t>1</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39C12"/>
                </a:solidFill>
                <a:highlight>
                  <a:srgbClr val="23262E"/>
                </a:highlight>
                <a:latin typeface="Consolas"/>
                <a:ea typeface="Consolas"/>
                <a:cs typeface="Consolas"/>
                <a:sym typeface="Consolas"/>
              </a:rPr>
              <a:t>2</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39C12"/>
                </a:solidFill>
                <a:highlight>
                  <a:srgbClr val="23262E"/>
                </a:highlight>
                <a:latin typeface="Consolas"/>
                <a:ea typeface="Consolas"/>
                <a:cs typeface="Consolas"/>
                <a:sym typeface="Consolas"/>
              </a:rPr>
              <a:t>3</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39C12"/>
                </a:solidFill>
                <a:highlight>
                  <a:srgbClr val="23262E"/>
                </a:highlight>
                <a:latin typeface="Consolas"/>
                <a:ea typeface="Consolas"/>
                <a:cs typeface="Consolas"/>
                <a:sym typeface="Consolas"/>
              </a:rPr>
              <a:t>4</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39C12"/>
                </a:solidFill>
                <a:highlight>
                  <a:srgbClr val="23262E"/>
                </a:highlight>
                <a:latin typeface="Consolas"/>
                <a:ea typeface="Consolas"/>
                <a:cs typeface="Consolas"/>
                <a:sym typeface="Consolas"/>
              </a:rPr>
              <a:t>5</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39C12"/>
                </a:solidFill>
                <a:highlight>
                  <a:srgbClr val="23262E"/>
                </a:highlight>
                <a:latin typeface="Consolas"/>
                <a:ea typeface="Consolas"/>
                <a:cs typeface="Consolas"/>
                <a:sym typeface="Consolas"/>
              </a:rPr>
              <a:t>6</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5F6167"/>
                </a:solidFill>
                <a:highlight>
                  <a:srgbClr val="23262E"/>
                </a:highlight>
                <a:latin typeface="Consolas"/>
                <a:ea typeface="Consolas"/>
                <a:cs typeface="Consolas"/>
                <a:sym typeface="Consolas"/>
              </a:rPr>
              <a:t> # lista de listas</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4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rgbClr val="D5CED9"/>
              </a:buClr>
              <a:buSzPts val="1200"/>
              <a:buFont typeface="Consolas"/>
              <a:buNone/>
            </a:pPr>
            <a:endParaRPr sz="1200" b="0" i="0" u="none" strike="noStrike" cap="none">
              <a:solidFill>
                <a:srgbClr val="D5CED9"/>
              </a:solidFill>
              <a:latin typeface="Consolas"/>
              <a:ea typeface="Consolas"/>
              <a:cs typeface="Consolas"/>
              <a:sym typeface="Consolas"/>
            </a:endParaRPr>
          </a:p>
        </p:txBody>
      </p:sp>
      <p:sp>
        <p:nvSpPr>
          <p:cNvPr id="379" name="Google Shape;379;p24"/>
          <p:cNvSpPr/>
          <p:nvPr/>
        </p:nvSpPr>
        <p:spPr>
          <a:xfrm>
            <a:off x="1148550" y="2398613"/>
            <a:ext cx="6829500" cy="228900"/>
          </a:xfrm>
          <a:prstGeom prst="rect">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chemeClr val="dk2"/>
                </a:solidFill>
                <a:latin typeface="Montserrat"/>
                <a:ea typeface="Montserrat"/>
                <a:cs typeface="Montserrat"/>
                <a:sym typeface="Montserrat"/>
              </a:rPr>
              <a:t>Creación de listas:</a:t>
            </a:r>
            <a:endParaRPr sz="1400" b="0" i="0" u="none" strike="noStrike" cap="none">
              <a:solidFill>
                <a:schemeClr val="dk2"/>
              </a:solidFill>
              <a:latin typeface="Montserrat"/>
              <a:ea typeface="Montserrat"/>
              <a:cs typeface="Montserrat"/>
              <a:sym typeface="Montserrat"/>
            </a:endParaRPr>
          </a:p>
        </p:txBody>
      </p:sp>
      <p:sp>
        <p:nvSpPr>
          <p:cNvPr id="380" name="Google Shape;380;p24"/>
          <p:cNvSpPr txBox="1"/>
          <p:nvPr/>
        </p:nvSpPr>
        <p:spPr>
          <a:xfrm>
            <a:off x="423450" y="3598925"/>
            <a:ext cx="8279700" cy="672900"/>
          </a:xfrm>
          <a:prstGeom prst="rect">
            <a:avLst/>
          </a:prstGeom>
          <a:noFill/>
          <a:ln>
            <a:noFill/>
          </a:ln>
        </p:spPr>
        <p:txBody>
          <a:bodyPr spcFirstLastPara="1" wrap="square" lIns="0" tIns="91425" rIns="0" bIns="91425" anchor="t" anchorCtr="0">
            <a:noAutofit/>
          </a:bodyPr>
          <a:lstStyle/>
          <a:p>
            <a:pPr marL="0" marR="0" lvl="0" indent="0" algn="l" rtl="0">
              <a:lnSpc>
                <a:spcPct val="100000"/>
              </a:lnSpc>
              <a:spcBef>
                <a:spcPts val="0"/>
              </a:spcBef>
              <a:spcAft>
                <a:spcPts val="0"/>
              </a:spcAft>
              <a:buClr>
                <a:srgbClr val="000000"/>
              </a:buClr>
              <a:buSzPts val="1650"/>
              <a:buFont typeface="Arial"/>
              <a:buNone/>
            </a:pPr>
            <a:r>
              <a:rPr lang="es" sz="1650" b="0" i="0" u="none" strike="noStrike" cap="none">
                <a:solidFill>
                  <a:schemeClr val="dk2"/>
                </a:solidFill>
                <a:latin typeface="Montserrat"/>
                <a:ea typeface="Montserrat"/>
                <a:cs typeface="Montserrat"/>
                <a:sym typeface="Montserrat"/>
              </a:rPr>
              <a:t>Las listas se suelen nombrar en plural.  Para incluir una lista como parte de otra, basta con incluirla separada por comas de los otros elementos.</a:t>
            </a:r>
            <a:endParaRPr sz="1650" b="0" i="0" u="none" strike="noStrike" cap="none">
              <a:solidFill>
                <a:schemeClr val="dk2"/>
              </a:solidFill>
              <a:latin typeface="Arial"/>
              <a:ea typeface="Arial"/>
              <a:cs typeface="Arial"/>
              <a:sym typeface="Arial"/>
            </a:endParaRPr>
          </a:p>
          <a:p>
            <a:pPr marL="0" marR="0" lvl="0" indent="0" algn="l" rtl="0">
              <a:lnSpc>
                <a:spcPct val="115000"/>
              </a:lnSpc>
              <a:spcBef>
                <a:spcPts val="1199"/>
              </a:spcBef>
              <a:spcAft>
                <a:spcPts val="0"/>
              </a:spcAft>
              <a:buClr>
                <a:srgbClr val="000000"/>
              </a:buClr>
              <a:buSzPts val="1650"/>
              <a:buFont typeface="Arial"/>
              <a:buNone/>
            </a:pPr>
            <a:endParaRPr sz="1650" b="0" i="0" u="none" strike="noStrike" cap="none">
              <a:solidFill>
                <a:srgbClr val="595959"/>
              </a:solidFill>
              <a:latin typeface="Montserrat"/>
              <a:ea typeface="Montserrat"/>
              <a:cs typeface="Montserrat"/>
              <a:sym typeface="Montserrat"/>
            </a:endParaRPr>
          </a:p>
          <a:p>
            <a:pPr marL="0" marR="0" lvl="0" indent="0" algn="l" rtl="0">
              <a:lnSpc>
                <a:spcPct val="115000"/>
              </a:lnSpc>
              <a:spcBef>
                <a:spcPts val="1199"/>
              </a:spcBef>
              <a:spcAft>
                <a:spcPts val="0"/>
              </a:spcAft>
              <a:buClr>
                <a:srgbClr val="000000"/>
              </a:buClr>
              <a:buSzPts val="1650"/>
              <a:buFont typeface="Arial"/>
              <a:buNone/>
            </a:pPr>
            <a:endParaRPr sz="1650" b="0" i="0" u="none" strike="noStrike" cap="none">
              <a:solidFill>
                <a:srgbClr val="595959"/>
              </a:solidFill>
              <a:latin typeface="Montserrat"/>
              <a:ea typeface="Montserrat"/>
              <a:cs typeface="Montserrat"/>
              <a:sym typeface="Montserrat"/>
            </a:endParaRPr>
          </a:p>
          <a:p>
            <a:pPr marL="0" marR="0" lvl="0" indent="0" algn="l" rtl="0">
              <a:lnSpc>
                <a:spcPct val="115000"/>
              </a:lnSpc>
              <a:spcBef>
                <a:spcPts val="1199"/>
              </a:spcBef>
              <a:spcAft>
                <a:spcPts val="0"/>
              </a:spcAft>
              <a:buClr>
                <a:srgbClr val="000000"/>
              </a:buClr>
              <a:buSzPts val="1650"/>
              <a:buFont typeface="Arial"/>
              <a:buNone/>
            </a:pPr>
            <a:endParaRPr sz="1650" b="0" i="0" u="none" strike="noStrike" cap="none">
              <a:solidFill>
                <a:srgbClr val="595959"/>
              </a:solidFill>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25"/>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40740"/>
              <a:buFont typeface="Arial"/>
              <a:buNone/>
            </a:pPr>
            <a:r>
              <a:rPr lang="es"/>
              <a:t>Listas | Acceso por subíndice</a:t>
            </a:r>
            <a:endParaRPr/>
          </a:p>
        </p:txBody>
      </p:sp>
      <p:sp>
        <p:nvSpPr>
          <p:cNvPr id="386" name="Google Shape;386;p25"/>
          <p:cNvSpPr txBox="1"/>
          <p:nvPr/>
        </p:nvSpPr>
        <p:spPr>
          <a:xfrm>
            <a:off x="436425" y="1281700"/>
            <a:ext cx="8279700" cy="3328800"/>
          </a:xfrm>
          <a:prstGeom prst="rect">
            <a:avLst/>
          </a:prstGeom>
          <a:noFill/>
          <a:ln>
            <a:noFill/>
          </a:ln>
        </p:spPr>
        <p:txBody>
          <a:bodyPr spcFirstLastPara="1" wrap="square" lIns="0" tIns="91425" rIns="0" bIns="91425" anchor="t" anchorCtr="0">
            <a:normAutofit/>
          </a:bodyPr>
          <a:lstStyle/>
          <a:p>
            <a:pPr marL="0" marR="0" lvl="0" indent="0" algn="l" rtl="0">
              <a:lnSpc>
                <a:spcPct val="115000"/>
              </a:lnSpc>
              <a:spcBef>
                <a:spcPts val="1199"/>
              </a:spcBef>
              <a:spcAft>
                <a:spcPts val="0"/>
              </a:spcAft>
              <a:buClr>
                <a:srgbClr val="000000"/>
              </a:buClr>
              <a:buSzPts val="1682"/>
              <a:buFont typeface="Arial"/>
              <a:buNone/>
            </a:pPr>
            <a:r>
              <a:rPr lang="es" sz="1682" b="0" i="0" u="none" strike="noStrike" cap="none">
                <a:solidFill>
                  <a:srgbClr val="595959"/>
                </a:solidFill>
                <a:latin typeface="Montserrat"/>
                <a:ea typeface="Montserrat"/>
                <a:cs typeface="Montserrat"/>
                <a:sym typeface="Montserrat"/>
              </a:rPr>
              <a:t>Las listas se pueden imprimir directamente, y el acceso a sus elementos se hace mediante subíndices. El primer elemento tiene subíndice cero. Un subíndice negativo hace que la cuenta comience desde atrás. Un subíndice fuera de rango genera un error:</a:t>
            </a:r>
            <a:r>
              <a:rPr lang="es" sz="1682" b="1" i="0" u="none" strike="noStrike" cap="none">
                <a:solidFill>
                  <a:srgbClr val="595959"/>
                </a:solidFill>
                <a:latin typeface="Montserrat"/>
                <a:ea typeface="Montserrat"/>
                <a:cs typeface="Montserrat"/>
                <a:sym typeface="Montserrat"/>
              </a:rPr>
              <a:t> out of range</a:t>
            </a:r>
            <a:endParaRPr sz="1682" b="1" i="0" u="none" strike="noStrike" cap="none">
              <a:solidFill>
                <a:srgbClr val="595959"/>
              </a:solidFill>
              <a:latin typeface="Montserrat"/>
              <a:ea typeface="Montserrat"/>
              <a:cs typeface="Montserrat"/>
              <a:sym typeface="Montserrat"/>
            </a:endParaRPr>
          </a:p>
        </p:txBody>
      </p:sp>
      <p:sp>
        <p:nvSpPr>
          <p:cNvPr id="387" name="Google Shape;387;p25"/>
          <p:cNvSpPr/>
          <p:nvPr/>
        </p:nvSpPr>
        <p:spPr>
          <a:xfrm>
            <a:off x="630975" y="2977025"/>
            <a:ext cx="3897000" cy="1368900"/>
          </a:xfrm>
          <a:prstGeom prst="rect">
            <a:avLst/>
          </a:prstGeom>
          <a:solidFill>
            <a:srgbClr val="23262E"/>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dias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96E072"/>
                </a:solidFill>
                <a:highlight>
                  <a:srgbClr val="23262E"/>
                </a:highlight>
                <a:latin typeface="Consolas"/>
                <a:ea typeface="Consolas"/>
                <a:cs typeface="Consolas"/>
                <a:sym typeface="Consolas"/>
              </a:rPr>
              <a:t>"Lunes"</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96E072"/>
                </a:solidFill>
                <a:highlight>
                  <a:srgbClr val="23262E"/>
                </a:highlight>
                <a:latin typeface="Consolas"/>
                <a:ea typeface="Consolas"/>
                <a:cs typeface="Consolas"/>
                <a:sym typeface="Consolas"/>
              </a:rPr>
              <a:t>"Martes"</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96E072"/>
                </a:solidFill>
                <a:highlight>
                  <a:srgbClr val="23262E"/>
                </a:highlight>
                <a:latin typeface="Consolas"/>
                <a:ea typeface="Consolas"/>
                <a:cs typeface="Consolas"/>
                <a:sym typeface="Consolas"/>
              </a:rPr>
              <a:t>"Miércoles"</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FE66D"/>
                </a:solidFill>
                <a:highlight>
                  <a:srgbClr val="23262E"/>
                </a:highlight>
                <a:latin typeface="Consolas"/>
                <a:ea typeface="Consolas"/>
                <a:cs typeface="Consolas"/>
                <a:sym typeface="Consolas"/>
              </a:rPr>
              <a:t>print</a:t>
            </a:r>
            <a:r>
              <a:rPr lang="es" sz="1200" b="0" i="0" u="none" strike="noStrike" cap="none">
                <a:solidFill>
                  <a:srgbClr val="D5CED9"/>
                </a:solidFill>
                <a:highlight>
                  <a:srgbClr val="23262E"/>
                </a:highlight>
                <a:latin typeface="Consolas"/>
                <a:ea typeface="Consolas"/>
                <a:cs typeface="Consolas"/>
                <a:sym typeface="Consolas"/>
              </a:rPr>
              <a:t>(dias)</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FE66D"/>
                </a:solidFill>
                <a:highlight>
                  <a:srgbClr val="23262E"/>
                </a:highlight>
                <a:latin typeface="Consolas"/>
                <a:ea typeface="Consolas"/>
                <a:cs typeface="Consolas"/>
                <a:sym typeface="Consolas"/>
              </a:rPr>
              <a:t>print</a:t>
            </a:r>
            <a:r>
              <a:rPr lang="es" sz="1200" b="0" i="0" u="none" strike="noStrike" cap="none">
                <a:solidFill>
                  <a:srgbClr val="D5CED9"/>
                </a:solidFill>
                <a:highlight>
                  <a:srgbClr val="23262E"/>
                </a:highlight>
                <a:latin typeface="Consolas"/>
                <a:ea typeface="Consolas"/>
                <a:cs typeface="Consolas"/>
                <a:sym typeface="Consolas"/>
              </a:rPr>
              <a:t>(dias[</a:t>
            </a:r>
            <a:r>
              <a:rPr lang="es" sz="1200" b="0" i="0" u="none" strike="noStrike" cap="none">
                <a:solidFill>
                  <a:srgbClr val="F39C12"/>
                </a:solidFill>
                <a:highlight>
                  <a:srgbClr val="23262E"/>
                </a:highlight>
                <a:latin typeface="Consolas"/>
                <a:ea typeface="Consolas"/>
                <a:cs typeface="Consolas"/>
                <a:sym typeface="Consolas"/>
              </a:rPr>
              <a:t>0</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FE66D"/>
                </a:solidFill>
                <a:highlight>
                  <a:srgbClr val="23262E"/>
                </a:highlight>
                <a:latin typeface="Consolas"/>
                <a:ea typeface="Consolas"/>
                <a:cs typeface="Consolas"/>
                <a:sym typeface="Consolas"/>
              </a:rPr>
              <a:t>print</a:t>
            </a:r>
            <a:r>
              <a:rPr lang="es" sz="1200" b="0" i="0" u="none" strike="noStrike" cap="none">
                <a:solidFill>
                  <a:srgbClr val="D5CED9"/>
                </a:solidFill>
                <a:highlight>
                  <a:srgbClr val="23262E"/>
                </a:highlight>
                <a:latin typeface="Consolas"/>
                <a:ea typeface="Consolas"/>
                <a:cs typeface="Consolas"/>
                <a:sym typeface="Consolas"/>
              </a:rPr>
              <a:t>(dias[</a:t>
            </a:r>
            <a:r>
              <a:rPr lang="es" sz="1200" b="0" i="0" u="none" strike="noStrike" cap="none">
                <a:solidFill>
                  <a:srgbClr val="F39C12"/>
                </a:solidFill>
                <a:highlight>
                  <a:srgbClr val="23262E"/>
                </a:highlight>
                <a:latin typeface="Consolas"/>
                <a:ea typeface="Consolas"/>
                <a:cs typeface="Consolas"/>
                <a:sym typeface="Consolas"/>
              </a:rPr>
              <a:t>1</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FE66D"/>
                </a:solidFill>
                <a:highlight>
                  <a:srgbClr val="23262E"/>
                </a:highlight>
                <a:latin typeface="Consolas"/>
                <a:ea typeface="Consolas"/>
                <a:cs typeface="Consolas"/>
                <a:sym typeface="Consolas"/>
              </a:rPr>
              <a:t>print</a:t>
            </a:r>
            <a:r>
              <a:rPr lang="es" sz="1200" b="0" i="0" u="none" strike="noStrike" cap="none">
                <a:solidFill>
                  <a:srgbClr val="D5CED9"/>
                </a:solidFill>
                <a:highlight>
                  <a:srgbClr val="23262E"/>
                </a:highlight>
                <a:latin typeface="Consolas"/>
                <a:ea typeface="Consolas"/>
                <a:cs typeface="Consolas"/>
                <a:sym typeface="Consolas"/>
              </a:rPr>
              <a:t>(dias[</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F39C12"/>
                </a:solidFill>
                <a:highlight>
                  <a:srgbClr val="23262E"/>
                </a:highlight>
                <a:latin typeface="Consolas"/>
                <a:ea typeface="Consolas"/>
                <a:cs typeface="Consolas"/>
                <a:sym typeface="Consolas"/>
              </a:rPr>
              <a:t>1</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FE66D"/>
                </a:solidFill>
                <a:highlight>
                  <a:srgbClr val="23262E"/>
                </a:highlight>
                <a:latin typeface="Consolas"/>
                <a:ea typeface="Consolas"/>
                <a:cs typeface="Consolas"/>
                <a:sym typeface="Consolas"/>
              </a:rPr>
              <a:t>print</a:t>
            </a:r>
            <a:r>
              <a:rPr lang="es" sz="1200" b="0" i="0" u="none" strike="noStrike" cap="none">
                <a:solidFill>
                  <a:srgbClr val="D5CED9"/>
                </a:solidFill>
                <a:highlight>
                  <a:srgbClr val="23262E"/>
                </a:highlight>
                <a:latin typeface="Consolas"/>
                <a:ea typeface="Consolas"/>
                <a:cs typeface="Consolas"/>
                <a:sym typeface="Consolas"/>
              </a:rPr>
              <a:t>(dias[</a:t>
            </a:r>
            <a:r>
              <a:rPr lang="es" sz="1200" b="0" i="0" u="none" strike="noStrike" cap="none">
                <a:solidFill>
                  <a:srgbClr val="F39C12"/>
                </a:solidFill>
                <a:highlight>
                  <a:srgbClr val="23262E"/>
                </a:highlight>
                <a:latin typeface="Consolas"/>
                <a:ea typeface="Consolas"/>
                <a:cs typeface="Consolas"/>
                <a:sym typeface="Consolas"/>
              </a:rPr>
              <a:t>3</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FFE66D"/>
              </a:solidFill>
              <a:highlight>
                <a:srgbClr val="23262E"/>
              </a:highlight>
              <a:latin typeface="Consolas"/>
              <a:ea typeface="Consolas"/>
              <a:cs typeface="Consolas"/>
              <a:sym typeface="Consolas"/>
            </a:endParaRPr>
          </a:p>
        </p:txBody>
      </p:sp>
      <p:sp>
        <p:nvSpPr>
          <p:cNvPr id="388" name="Google Shape;388;p25"/>
          <p:cNvSpPr/>
          <p:nvPr/>
        </p:nvSpPr>
        <p:spPr>
          <a:xfrm>
            <a:off x="630975" y="2748125"/>
            <a:ext cx="3897000" cy="228900"/>
          </a:xfrm>
          <a:prstGeom prst="rect">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chemeClr val="dk2"/>
                </a:solidFill>
                <a:latin typeface="Montserrat"/>
                <a:ea typeface="Montserrat"/>
                <a:cs typeface="Montserrat"/>
                <a:sym typeface="Montserrat"/>
              </a:rPr>
              <a:t>Acceso por subíndice:</a:t>
            </a:r>
            <a:endParaRPr sz="1400" b="0" i="0" u="none" strike="noStrike" cap="none">
              <a:solidFill>
                <a:schemeClr val="dk2"/>
              </a:solidFill>
              <a:latin typeface="Montserrat"/>
              <a:ea typeface="Montserrat"/>
              <a:cs typeface="Montserrat"/>
              <a:sym typeface="Montserrat"/>
            </a:endParaRPr>
          </a:p>
        </p:txBody>
      </p:sp>
      <p:sp>
        <p:nvSpPr>
          <p:cNvPr id="389" name="Google Shape;389;p25"/>
          <p:cNvSpPr/>
          <p:nvPr/>
        </p:nvSpPr>
        <p:spPr>
          <a:xfrm>
            <a:off x="4616025" y="2977025"/>
            <a:ext cx="3897000" cy="1368900"/>
          </a:xfrm>
          <a:prstGeom prst="rect">
            <a:avLst/>
          </a:prstGeom>
          <a:solidFill>
            <a:srgbClr val="23262E"/>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['Lunes', 'Martes', 'Miércoles']</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Lunes</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Martes</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Miércoles</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IndexError: list index out of range</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rgbClr val="D5CED9"/>
              </a:buClr>
              <a:buSzPts val="1200"/>
              <a:buFont typeface="Consolas"/>
              <a:buNone/>
            </a:pPr>
            <a:endParaRPr sz="1200" b="0" i="0" u="none" strike="noStrike" cap="none">
              <a:solidFill>
                <a:srgbClr val="D5CED9"/>
              </a:solidFill>
              <a:highlight>
                <a:srgbClr val="23262E"/>
              </a:highlight>
              <a:latin typeface="Consolas"/>
              <a:ea typeface="Consolas"/>
              <a:cs typeface="Consolas"/>
              <a:sym typeface="Consolas"/>
            </a:endParaRPr>
          </a:p>
        </p:txBody>
      </p:sp>
      <p:sp>
        <p:nvSpPr>
          <p:cNvPr id="390" name="Google Shape;390;p25"/>
          <p:cNvSpPr/>
          <p:nvPr/>
        </p:nvSpPr>
        <p:spPr>
          <a:xfrm>
            <a:off x="4616025" y="2748125"/>
            <a:ext cx="3897000" cy="228900"/>
          </a:xfrm>
          <a:prstGeom prst="rect">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chemeClr val="dk2"/>
                </a:solidFill>
                <a:latin typeface="Montserrat"/>
                <a:ea typeface="Montserrat"/>
                <a:cs typeface="Montserrat"/>
                <a:sym typeface="Montserrat"/>
              </a:rPr>
              <a:t>Terminal</a:t>
            </a:r>
            <a:endParaRPr sz="1400" b="0" i="0" u="none" strike="noStrike" cap="none">
              <a:solidFill>
                <a:schemeClr val="dk2"/>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26"/>
          <p:cNvSpPr txBox="1"/>
          <p:nvPr/>
        </p:nvSpPr>
        <p:spPr>
          <a:xfrm>
            <a:off x="432150" y="1281775"/>
            <a:ext cx="8279700" cy="3275400"/>
          </a:xfrm>
          <a:prstGeom prst="rect">
            <a:avLst/>
          </a:prstGeom>
          <a:noFill/>
          <a:ln>
            <a:noFill/>
          </a:ln>
        </p:spPr>
        <p:txBody>
          <a:bodyPr spcFirstLastPara="1" wrap="square" lIns="0" tIns="91425" rIns="0" bIns="91425" anchor="t" anchorCtr="0">
            <a:normAutofit/>
          </a:bodyPr>
          <a:lstStyle/>
          <a:p>
            <a:pPr marL="0" marR="0" lvl="0" indent="0" algn="l" rtl="0">
              <a:lnSpc>
                <a:spcPct val="115000"/>
              </a:lnSpc>
              <a:spcBef>
                <a:spcPts val="1199"/>
              </a:spcBef>
              <a:spcAft>
                <a:spcPts val="0"/>
              </a:spcAft>
              <a:buClr>
                <a:srgbClr val="000000"/>
              </a:buClr>
              <a:buSzPts val="1790"/>
              <a:buFont typeface="Arial"/>
              <a:buNone/>
            </a:pPr>
            <a:r>
              <a:rPr lang="es" sz="1790" b="0" i="0" u="none" strike="noStrike" cap="none">
                <a:solidFill>
                  <a:srgbClr val="595959"/>
                </a:solidFill>
                <a:latin typeface="Montserrat"/>
                <a:ea typeface="Montserrat"/>
                <a:cs typeface="Montserrat"/>
                <a:sym typeface="Montserrat"/>
              </a:rPr>
              <a:t>Es posible recorrer una lista utilizando </a:t>
            </a:r>
            <a:r>
              <a:rPr lang="es" sz="1790" b="1" i="0" u="none" strike="noStrike" cap="none">
                <a:solidFill>
                  <a:srgbClr val="595959"/>
                </a:solidFill>
                <a:latin typeface="Montserrat"/>
                <a:ea typeface="Montserrat"/>
                <a:cs typeface="Montserrat"/>
                <a:sym typeface="Montserrat"/>
              </a:rPr>
              <a:t>for</a:t>
            </a:r>
            <a:r>
              <a:rPr lang="es" sz="1790" b="0" i="0" u="none" strike="noStrike" cap="none">
                <a:solidFill>
                  <a:srgbClr val="595959"/>
                </a:solidFill>
                <a:latin typeface="Montserrat"/>
                <a:ea typeface="Montserrat"/>
                <a:cs typeface="Montserrat"/>
                <a:sym typeface="Montserrat"/>
              </a:rPr>
              <a:t> y range o </a:t>
            </a:r>
            <a:r>
              <a:rPr lang="es" sz="1790" b="1" i="0" u="none" strike="noStrike" cap="none">
                <a:solidFill>
                  <a:srgbClr val="595959"/>
                </a:solidFill>
                <a:latin typeface="Montserrat"/>
                <a:ea typeface="Montserrat"/>
                <a:cs typeface="Montserrat"/>
                <a:sym typeface="Montserrat"/>
              </a:rPr>
              <a:t>while</a:t>
            </a:r>
            <a:r>
              <a:rPr lang="es" sz="1790" b="0" i="0" u="none" strike="noStrike" cap="none">
                <a:solidFill>
                  <a:srgbClr val="595959"/>
                </a:solidFill>
                <a:latin typeface="Montserrat"/>
                <a:ea typeface="Montserrat"/>
                <a:cs typeface="Montserrat"/>
                <a:sym typeface="Montserrat"/>
              </a:rPr>
              <a:t> para generar la secuencia de índices:</a:t>
            </a:r>
            <a:endParaRPr sz="1682" b="1" i="0" u="none" strike="noStrike" cap="none">
              <a:solidFill>
                <a:srgbClr val="595959"/>
              </a:solidFill>
              <a:latin typeface="Montserrat"/>
              <a:ea typeface="Montserrat"/>
              <a:cs typeface="Montserrat"/>
              <a:sym typeface="Montserrat"/>
            </a:endParaRPr>
          </a:p>
        </p:txBody>
      </p:sp>
      <p:sp>
        <p:nvSpPr>
          <p:cNvPr id="396" name="Google Shape;396;p26"/>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40740"/>
              <a:buFont typeface="Arial"/>
              <a:buNone/>
            </a:pPr>
            <a:r>
              <a:rPr lang="es"/>
              <a:t>Listas | Recorrer listas con for y while</a:t>
            </a:r>
            <a:endParaRPr/>
          </a:p>
        </p:txBody>
      </p:sp>
      <p:sp>
        <p:nvSpPr>
          <p:cNvPr id="397" name="Google Shape;397;p26"/>
          <p:cNvSpPr/>
          <p:nvPr/>
        </p:nvSpPr>
        <p:spPr>
          <a:xfrm>
            <a:off x="1375062" y="2377075"/>
            <a:ext cx="3111600" cy="1500000"/>
          </a:xfrm>
          <a:prstGeom prst="rect">
            <a:avLst/>
          </a:prstGeom>
          <a:solidFill>
            <a:srgbClr val="23262E"/>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lista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39C12"/>
                </a:solidFill>
                <a:highlight>
                  <a:srgbClr val="23262E"/>
                </a:highlight>
                <a:latin typeface="Consolas"/>
                <a:ea typeface="Consolas"/>
                <a:cs typeface="Consolas"/>
                <a:sym typeface="Consolas"/>
              </a:rPr>
              <a:t>2</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39C12"/>
                </a:solidFill>
                <a:highlight>
                  <a:srgbClr val="23262E"/>
                </a:highlight>
                <a:latin typeface="Consolas"/>
                <a:ea typeface="Consolas"/>
                <a:cs typeface="Consolas"/>
                <a:sym typeface="Consolas"/>
              </a:rPr>
              <a:t>3</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39C12"/>
                </a:solidFill>
                <a:highlight>
                  <a:srgbClr val="23262E"/>
                </a:highlight>
                <a:latin typeface="Consolas"/>
                <a:ea typeface="Consolas"/>
                <a:cs typeface="Consolas"/>
                <a:sym typeface="Consolas"/>
              </a:rPr>
              <a:t>4</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39C12"/>
                </a:solidFill>
                <a:highlight>
                  <a:srgbClr val="23262E"/>
                </a:highlight>
                <a:latin typeface="Consolas"/>
                <a:ea typeface="Consolas"/>
                <a:cs typeface="Consolas"/>
                <a:sym typeface="Consolas"/>
              </a:rPr>
              <a:t>5</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39C12"/>
                </a:solidFill>
                <a:highlight>
                  <a:srgbClr val="23262E"/>
                </a:highlight>
                <a:latin typeface="Consolas"/>
                <a:ea typeface="Consolas"/>
                <a:cs typeface="Consolas"/>
                <a:sym typeface="Consolas"/>
              </a:rPr>
              <a:t>6</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suma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39C12"/>
                </a:solidFill>
                <a:highlight>
                  <a:srgbClr val="23262E"/>
                </a:highlight>
                <a:latin typeface="Consolas"/>
                <a:ea typeface="Consolas"/>
                <a:cs typeface="Consolas"/>
                <a:sym typeface="Consolas"/>
              </a:rPr>
              <a:t>0</a:t>
            </a:r>
            <a:endParaRPr sz="1200" b="0" i="0" u="none" strike="noStrike" cap="none">
              <a:solidFill>
                <a:srgbClr val="F39C12"/>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C74DED"/>
                </a:solidFill>
                <a:highlight>
                  <a:srgbClr val="23262E"/>
                </a:highlight>
                <a:latin typeface="Consolas"/>
                <a:ea typeface="Consolas"/>
                <a:cs typeface="Consolas"/>
                <a:sym typeface="Consolas"/>
              </a:rPr>
              <a:t>for</a:t>
            </a:r>
            <a:r>
              <a:rPr lang="es" sz="1200" b="0" i="0" u="none" strike="noStrike" cap="none">
                <a:solidFill>
                  <a:srgbClr val="D5CED9"/>
                </a:solidFill>
                <a:highlight>
                  <a:srgbClr val="23262E"/>
                </a:highlight>
                <a:latin typeface="Consolas"/>
                <a:ea typeface="Consolas"/>
                <a:cs typeface="Consolas"/>
                <a:sym typeface="Consolas"/>
              </a:rPr>
              <a:t> i </a:t>
            </a:r>
            <a:r>
              <a:rPr lang="es" sz="1200" b="0" i="0" u="none" strike="noStrike" cap="none">
                <a:solidFill>
                  <a:srgbClr val="C74DED"/>
                </a:solidFill>
                <a:highlight>
                  <a:srgbClr val="23262E"/>
                </a:highlight>
                <a:latin typeface="Consolas"/>
                <a:ea typeface="Consolas"/>
                <a:cs typeface="Consolas"/>
                <a:sym typeface="Consolas"/>
              </a:rPr>
              <a:t>in</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FE66D"/>
                </a:solidFill>
                <a:highlight>
                  <a:srgbClr val="23262E"/>
                </a:highlight>
                <a:latin typeface="Consolas"/>
                <a:ea typeface="Consolas"/>
                <a:cs typeface="Consolas"/>
                <a:sym typeface="Consolas"/>
              </a:rPr>
              <a:t>range</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FE66D"/>
                </a:solidFill>
                <a:highlight>
                  <a:srgbClr val="23262E"/>
                </a:highlight>
                <a:latin typeface="Consolas"/>
                <a:ea typeface="Consolas"/>
                <a:cs typeface="Consolas"/>
                <a:sym typeface="Consolas"/>
              </a:rPr>
              <a:t>len</a:t>
            </a:r>
            <a:r>
              <a:rPr lang="es" sz="1200" b="0" i="0" u="none" strike="noStrike" cap="none">
                <a:solidFill>
                  <a:srgbClr val="D5CED9"/>
                </a:solidFill>
                <a:highlight>
                  <a:srgbClr val="23262E"/>
                </a:highlight>
                <a:latin typeface="Consolas"/>
                <a:ea typeface="Consolas"/>
                <a:cs typeface="Consolas"/>
                <a:sym typeface="Consolas"/>
              </a:rPr>
              <a:t>(lista)):</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suma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suma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lista[i]</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FE66D"/>
                </a:solidFill>
                <a:highlight>
                  <a:srgbClr val="23262E"/>
                </a:highlight>
                <a:latin typeface="Consolas"/>
                <a:ea typeface="Consolas"/>
                <a:cs typeface="Consolas"/>
                <a:sym typeface="Consolas"/>
              </a:rPr>
              <a:t>print</a:t>
            </a:r>
            <a:r>
              <a:rPr lang="es" sz="1200" b="0" i="0" u="none" strike="noStrike" cap="none">
                <a:solidFill>
                  <a:srgbClr val="D5CED9"/>
                </a:solidFill>
                <a:highlight>
                  <a:srgbClr val="23262E"/>
                </a:highlight>
                <a:latin typeface="Consolas"/>
                <a:ea typeface="Consolas"/>
                <a:cs typeface="Consolas"/>
                <a:sym typeface="Consolas"/>
              </a:rPr>
              <a:t>(suma) </a:t>
            </a:r>
            <a:r>
              <a:rPr lang="es" sz="1200" b="0" i="0" u="none" strike="noStrike" cap="none">
                <a:solidFill>
                  <a:srgbClr val="5F6167"/>
                </a:solidFill>
                <a:highlight>
                  <a:srgbClr val="23262E"/>
                </a:highlight>
                <a:latin typeface="Consolas"/>
                <a:ea typeface="Consolas"/>
                <a:cs typeface="Consolas"/>
                <a:sym typeface="Consolas"/>
              </a:rPr>
              <a:t># 20</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p:txBody>
      </p:sp>
      <p:sp>
        <p:nvSpPr>
          <p:cNvPr id="398" name="Google Shape;398;p26"/>
          <p:cNvSpPr/>
          <p:nvPr/>
        </p:nvSpPr>
        <p:spPr>
          <a:xfrm>
            <a:off x="1375063" y="2148175"/>
            <a:ext cx="3111600" cy="228900"/>
          </a:xfrm>
          <a:prstGeom prst="rect">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chemeClr val="dk2"/>
                </a:solidFill>
                <a:latin typeface="Montserrat"/>
                <a:ea typeface="Montserrat"/>
                <a:cs typeface="Montserrat"/>
                <a:sym typeface="Montserrat"/>
              </a:rPr>
              <a:t>For con listas</a:t>
            </a:r>
            <a:endParaRPr sz="1400" b="0" i="0" u="none" strike="noStrike" cap="none">
              <a:solidFill>
                <a:schemeClr val="dk2"/>
              </a:solidFill>
              <a:latin typeface="Montserrat"/>
              <a:ea typeface="Montserrat"/>
              <a:cs typeface="Montserrat"/>
              <a:sym typeface="Montserrat"/>
            </a:endParaRPr>
          </a:p>
        </p:txBody>
      </p:sp>
      <p:sp>
        <p:nvSpPr>
          <p:cNvPr id="399" name="Google Shape;399;p26"/>
          <p:cNvSpPr/>
          <p:nvPr/>
        </p:nvSpPr>
        <p:spPr>
          <a:xfrm>
            <a:off x="4657337" y="2377075"/>
            <a:ext cx="3111600" cy="1500000"/>
          </a:xfrm>
          <a:prstGeom prst="rect">
            <a:avLst/>
          </a:prstGeom>
          <a:solidFill>
            <a:srgbClr val="23262E"/>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lista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39C12"/>
                </a:solidFill>
                <a:highlight>
                  <a:srgbClr val="23262E"/>
                </a:highlight>
                <a:latin typeface="Consolas"/>
                <a:ea typeface="Consolas"/>
                <a:cs typeface="Consolas"/>
                <a:sym typeface="Consolas"/>
              </a:rPr>
              <a:t>2</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39C12"/>
                </a:solidFill>
                <a:highlight>
                  <a:srgbClr val="23262E"/>
                </a:highlight>
                <a:latin typeface="Consolas"/>
                <a:ea typeface="Consolas"/>
                <a:cs typeface="Consolas"/>
                <a:sym typeface="Consolas"/>
              </a:rPr>
              <a:t>3</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39C12"/>
                </a:solidFill>
                <a:highlight>
                  <a:srgbClr val="23262E"/>
                </a:highlight>
                <a:latin typeface="Consolas"/>
                <a:ea typeface="Consolas"/>
                <a:cs typeface="Consolas"/>
                <a:sym typeface="Consolas"/>
              </a:rPr>
              <a:t>4</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39C12"/>
                </a:solidFill>
                <a:highlight>
                  <a:srgbClr val="23262E"/>
                </a:highlight>
                <a:latin typeface="Consolas"/>
                <a:ea typeface="Consolas"/>
                <a:cs typeface="Consolas"/>
                <a:sym typeface="Consolas"/>
              </a:rPr>
              <a:t>5</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39C12"/>
                </a:solidFill>
                <a:highlight>
                  <a:srgbClr val="23262E"/>
                </a:highlight>
                <a:latin typeface="Consolas"/>
                <a:ea typeface="Consolas"/>
                <a:cs typeface="Consolas"/>
                <a:sym typeface="Consolas"/>
              </a:rPr>
              <a:t>6</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suma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39C12"/>
                </a:solidFill>
                <a:highlight>
                  <a:srgbClr val="23262E"/>
                </a:highlight>
                <a:latin typeface="Consolas"/>
                <a:ea typeface="Consolas"/>
                <a:cs typeface="Consolas"/>
                <a:sym typeface="Consolas"/>
              </a:rPr>
              <a:t>0</a:t>
            </a:r>
            <a:endParaRPr sz="1200" b="0" i="0" u="none" strike="noStrike" cap="none">
              <a:solidFill>
                <a:srgbClr val="F39C12"/>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i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39C12"/>
                </a:solidFill>
                <a:highlight>
                  <a:srgbClr val="23262E"/>
                </a:highlight>
                <a:latin typeface="Consolas"/>
                <a:ea typeface="Consolas"/>
                <a:cs typeface="Consolas"/>
                <a:sym typeface="Consolas"/>
              </a:rPr>
              <a:t>0</a:t>
            </a:r>
            <a:endParaRPr sz="1200" b="0" i="0" u="none" strike="noStrike" cap="none">
              <a:solidFill>
                <a:srgbClr val="F39C12"/>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C74DED"/>
                </a:solidFill>
                <a:highlight>
                  <a:srgbClr val="23262E"/>
                </a:highlight>
                <a:latin typeface="Consolas"/>
                <a:ea typeface="Consolas"/>
                <a:cs typeface="Consolas"/>
                <a:sym typeface="Consolas"/>
              </a:rPr>
              <a:t>while</a:t>
            </a:r>
            <a:r>
              <a:rPr lang="es" sz="1200" b="0" i="0" u="none" strike="noStrike" cap="none">
                <a:solidFill>
                  <a:srgbClr val="D5CED9"/>
                </a:solidFill>
                <a:highlight>
                  <a:srgbClr val="23262E"/>
                </a:highlight>
                <a:latin typeface="Consolas"/>
                <a:ea typeface="Consolas"/>
                <a:cs typeface="Consolas"/>
                <a:sym typeface="Consolas"/>
              </a:rPr>
              <a:t> i </a:t>
            </a:r>
            <a:r>
              <a:rPr lang="es" sz="1200" b="0" i="0" u="none" strike="noStrike" cap="none">
                <a:solidFill>
                  <a:srgbClr val="EE5D43"/>
                </a:solidFill>
                <a:highlight>
                  <a:srgbClr val="23262E"/>
                </a:highlight>
                <a:latin typeface="Consolas"/>
                <a:ea typeface="Consolas"/>
                <a:cs typeface="Consolas"/>
                <a:sym typeface="Consolas"/>
              </a:rPr>
              <a:t>&lt;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FE66D"/>
                </a:solidFill>
                <a:highlight>
                  <a:srgbClr val="23262E"/>
                </a:highlight>
                <a:latin typeface="Consolas"/>
                <a:ea typeface="Consolas"/>
                <a:cs typeface="Consolas"/>
                <a:sym typeface="Consolas"/>
              </a:rPr>
              <a:t>len</a:t>
            </a:r>
            <a:r>
              <a:rPr lang="es" sz="1200" b="0" i="0" u="none" strike="noStrike" cap="none">
                <a:solidFill>
                  <a:srgbClr val="D5CED9"/>
                </a:solidFill>
                <a:highlight>
                  <a:srgbClr val="23262E"/>
                </a:highlight>
                <a:latin typeface="Consolas"/>
                <a:ea typeface="Consolas"/>
                <a:cs typeface="Consolas"/>
                <a:sym typeface="Consolas"/>
              </a:rPr>
              <a:t>(lista):</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suma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suma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lista[i]</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i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i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39C12"/>
                </a:solidFill>
                <a:highlight>
                  <a:srgbClr val="23262E"/>
                </a:highlight>
                <a:latin typeface="Consolas"/>
                <a:ea typeface="Consolas"/>
                <a:cs typeface="Consolas"/>
                <a:sym typeface="Consolas"/>
              </a:rPr>
              <a:t>1</a:t>
            </a:r>
            <a:endParaRPr sz="1200" b="0" i="0" u="none" strike="noStrike" cap="none">
              <a:solidFill>
                <a:srgbClr val="F39C12"/>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FE66D"/>
                </a:solidFill>
                <a:highlight>
                  <a:srgbClr val="23262E"/>
                </a:highlight>
                <a:latin typeface="Consolas"/>
                <a:ea typeface="Consolas"/>
                <a:cs typeface="Consolas"/>
                <a:sym typeface="Consolas"/>
              </a:rPr>
              <a:t>print</a:t>
            </a:r>
            <a:r>
              <a:rPr lang="es" sz="1200" b="0" i="0" u="none" strike="noStrike" cap="none">
                <a:solidFill>
                  <a:srgbClr val="D5CED9"/>
                </a:solidFill>
                <a:highlight>
                  <a:srgbClr val="23262E"/>
                </a:highlight>
                <a:latin typeface="Consolas"/>
                <a:ea typeface="Consolas"/>
                <a:cs typeface="Consolas"/>
                <a:sym typeface="Consolas"/>
              </a:rPr>
              <a:t>(suma) </a:t>
            </a:r>
            <a:r>
              <a:rPr lang="es" sz="1200" b="0" i="0" u="none" strike="noStrike" cap="none">
                <a:solidFill>
                  <a:srgbClr val="5F6167"/>
                </a:solidFill>
                <a:highlight>
                  <a:srgbClr val="23262E"/>
                </a:highlight>
                <a:latin typeface="Consolas"/>
                <a:ea typeface="Consolas"/>
                <a:cs typeface="Consolas"/>
                <a:sym typeface="Consolas"/>
              </a:rPr>
              <a:t># 20</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p:txBody>
      </p:sp>
      <p:sp>
        <p:nvSpPr>
          <p:cNvPr id="400" name="Google Shape;400;p26"/>
          <p:cNvSpPr/>
          <p:nvPr/>
        </p:nvSpPr>
        <p:spPr>
          <a:xfrm>
            <a:off x="4657338" y="2148175"/>
            <a:ext cx="3111600" cy="228900"/>
          </a:xfrm>
          <a:prstGeom prst="rect">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chemeClr val="dk2"/>
                </a:solidFill>
                <a:latin typeface="Montserrat"/>
                <a:ea typeface="Montserrat"/>
                <a:cs typeface="Montserrat"/>
                <a:sym typeface="Montserrat"/>
              </a:rPr>
              <a:t>For con while</a:t>
            </a:r>
            <a:endParaRPr sz="1400" b="0" i="0" u="none" strike="noStrike" cap="none">
              <a:solidFill>
                <a:schemeClr val="dk2"/>
              </a:solidFill>
              <a:latin typeface="Montserrat"/>
              <a:ea typeface="Montserrat"/>
              <a:cs typeface="Montserrat"/>
              <a:sym typeface="Montserrat"/>
            </a:endParaRPr>
          </a:p>
        </p:txBody>
      </p:sp>
      <p:sp>
        <p:nvSpPr>
          <p:cNvPr id="401" name="Google Shape;401;p26"/>
          <p:cNvSpPr txBox="1"/>
          <p:nvPr/>
        </p:nvSpPr>
        <p:spPr>
          <a:xfrm>
            <a:off x="423450" y="3877075"/>
            <a:ext cx="8279700" cy="672900"/>
          </a:xfrm>
          <a:prstGeom prst="rect">
            <a:avLst/>
          </a:prstGeom>
          <a:noFill/>
          <a:ln>
            <a:noFill/>
          </a:ln>
        </p:spPr>
        <p:txBody>
          <a:bodyPr spcFirstLastPara="1" wrap="square" lIns="0" tIns="91425" rIns="0" bIns="91425" anchor="t" anchorCtr="0">
            <a:noAutofit/>
          </a:bodyPr>
          <a:lstStyle/>
          <a:p>
            <a:pPr marL="0" marR="0" lvl="0" indent="0" algn="l" rtl="0">
              <a:lnSpc>
                <a:spcPct val="100000"/>
              </a:lnSpc>
              <a:spcBef>
                <a:spcPts val="0"/>
              </a:spcBef>
              <a:spcAft>
                <a:spcPts val="0"/>
              </a:spcAft>
              <a:buClr>
                <a:srgbClr val="000000"/>
              </a:buClr>
              <a:buSzPts val="1650"/>
              <a:buFont typeface="Arial"/>
              <a:buNone/>
            </a:pPr>
            <a:r>
              <a:rPr lang="es" sz="1650" b="1" i="0" u="none" strike="noStrike" cap="none">
                <a:solidFill>
                  <a:schemeClr val="dk2"/>
                </a:solidFill>
                <a:latin typeface="Montserrat"/>
                <a:ea typeface="Montserrat"/>
                <a:cs typeface="Montserrat"/>
                <a:sym typeface="Montserrat"/>
              </a:rPr>
              <a:t>len(lista)</a:t>
            </a:r>
            <a:r>
              <a:rPr lang="es" sz="1650" b="0" i="0" u="none" strike="noStrike" cap="none">
                <a:solidFill>
                  <a:schemeClr val="dk2"/>
                </a:solidFill>
                <a:latin typeface="Montserrat"/>
                <a:ea typeface="Montserrat"/>
                <a:cs typeface="Montserrat"/>
                <a:sym typeface="Montserrat"/>
              </a:rPr>
              <a:t> retorna la cantidad de elementos que posee una lista  y resulta muy útil, entre otras cosas, para determinar la cantidad de ciclos de un bucle.</a:t>
            </a:r>
            <a:endParaRPr sz="1650" b="0" i="0" u="none" strike="noStrike" cap="none">
              <a:solidFill>
                <a:srgbClr val="595959"/>
              </a:solidFill>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27"/>
          <p:cNvSpPr txBox="1"/>
          <p:nvPr/>
        </p:nvSpPr>
        <p:spPr>
          <a:xfrm>
            <a:off x="432150" y="1281775"/>
            <a:ext cx="8279700" cy="3275400"/>
          </a:xfrm>
          <a:prstGeom prst="rect">
            <a:avLst/>
          </a:prstGeom>
          <a:noFill/>
          <a:ln>
            <a:noFill/>
          </a:ln>
        </p:spPr>
        <p:txBody>
          <a:bodyPr spcFirstLastPara="1" wrap="square" lIns="0" tIns="91425" rIns="0" bIns="91425" anchor="t" anchorCtr="0">
            <a:normAutofit/>
          </a:bodyPr>
          <a:lstStyle/>
          <a:p>
            <a:pPr marL="0" marR="0" lvl="0" indent="0" algn="l" rtl="0">
              <a:lnSpc>
                <a:spcPct val="115000"/>
              </a:lnSpc>
              <a:spcBef>
                <a:spcPts val="1199"/>
              </a:spcBef>
              <a:spcAft>
                <a:spcPts val="0"/>
              </a:spcAft>
              <a:buClr>
                <a:srgbClr val="000000"/>
              </a:buClr>
              <a:buSzPts val="1790"/>
              <a:buFont typeface="Arial"/>
              <a:buNone/>
            </a:pPr>
            <a:r>
              <a:rPr lang="es" sz="1790" b="0" i="0" u="none" strike="noStrike" cap="none">
                <a:solidFill>
                  <a:srgbClr val="595959"/>
                </a:solidFill>
                <a:latin typeface="Montserrat"/>
                <a:ea typeface="Montserrat"/>
                <a:cs typeface="Montserrat"/>
                <a:sym typeface="Montserrat"/>
              </a:rPr>
              <a:t>También se puede iterar en forma directa los elementos de la lista, sin necesidad de generar la secuencia de subíndices. En este caso la variable </a:t>
            </a:r>
            <a:r>
              <a:rPr lang="es" sz="1790" b="1" i="0" u="none" strike="noStrike" cap="none">
                <a:solidFill>
                  <a:srgbClr val="595959"/>
                </a:solidFill>
                <a:latin typeface="Montserrat"/>
                <a:ea typeface="Montserrat"/>
                <a:cs typeface="Montserrat"/>
                <a:sym typeface="Montserrat"/>
              </a:rPr>
              <a:t>i</a:t>
            </a:r>
            <a:r>
              <a:rPr lang="es" sz="1790" b="0" i="0" u="none" strike="noStrike" cap="none">
                <a:solidFill>
                  <a:srgbClr val="595959"/>
                </a:solidFill>
                <a:latin typeface="Montserrat"/>
                <a:ea typeface="Montserrat"/>
                <a:cs typeface="Montserrat"/>
                <a:sym typeface="Montserrat"/>
              </a:rPr>
              <a:t> toma el elemento de la lista:</a:t>
            </a:r>
            <a:endParaRPr sz="1790" b="0" i="0" u="none" strike="noStrike" cap="none">
              <a:solidFill>
                <a:srgbClr val="595959"/>
              </a:solidFill>
              <a:latin typeface="Montserrat"/>
              <a:ea typeface="Montserrat"/>
              <a:cs typeface="Montserrat"/>
              <a:sym typeface="Montserrat"/>
            </a:endParaRPr>
          </a:p>
          <a:p>
            <a:pPr marL="0" marR="0" lvl="0" indent="0" algn="l" rtl="0">
              <a:lnSpc>
                <a:spcPct val="115000"/>
              </a:lnSpc>
              <a:spcBef>
                <a:spcPts val="1199"/>
              </a:spcBef>
              <a:spcAft>
                <a:spcPts val="0"/>
              </a:spcAft>
              <a:buClr>
                <a:srgbClr val="000000"/>
              </a:buClr>
              <a:buSzPts val="1790"/>
              <a:buFont typeface="Arial"/>
              <a:buNone/>
            </a:pPr>
            <a:endParaRPr sz="1790" b="0" i="0" u="none" strike="noStrike" cap="none">
              <a:solidFill>
                <a:srgbClr val="595959"/>
              </a:solidFill>
              <a:latin typeface="Montserrat"/>
              <a:ea typeface="Montserrat"/>
              <a:cs typeface="Montserrat"/>
              <a:sym typeface="Montserrat"/>
            </a:endParaRPr>
          </a:p>
          <a:p>
            <a:pPr marL="0" marR="0" lvl="0" indent="0" algn="l" rtl="0">
              <a:lnSpc>
                <a:spcPct val="115000"/>
              </a:lnSpc>
              <a:spcBef>
                <a:spcPts val="1199"/>
              </a:spcBef>
              <a:spcAft>
                <a:spcPts val="0"/>
              </a:spcAft>
              <a:buClr>
                <a:srgbClr val="000000"/>
              </a:buClr>
              <a:buSzPts val="1790"/>
              <a:buFont typeface="Arial"/>
              <a:buNone/>
            </a:pPr>
            <a:endParaRPr sz="1790" b="0" i="0" u="none" strike="noStrike" cap="none">
              <a:solidFill>
                <a:srgbClr val="595959"/>
              </a:solidFill>
              <a:latin typeface="Montserrat"/>
              <a:ea typeface="Montserrat"/>
              <a:cs typeface="Montserrat"/>
              <a:sym typeface="Montserrat"/>
            </a:endParaRPr>
          </a:p>
        </p:txBody>
      </p:sp>
      <p:sp>
        <p:nvSpPr>
          <p:cNvPr id="407" name="Google Shape;407;p27"/>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40740"/>
              <a:buFont typeface="Arial"/>
              <a:buNone/>
            </a:pPr>
            <a:r>
              <a:rPr lang="es"/>
              <a:t>Listas | Recorrer listas con for.. in</a:t>
            </a:r>
            <a:endParaRPr/>
          </a:p>
        </p:txBody>
      </p:sp>
      <p:sp>
        <p:nvSpPr>
          <p:cNvPr id="408" name="Google Shape;408;p27"/>
          <p:cNvSpPr/>
          <p:nvPr/>
        </p:nvSpPr>
        <p:spPr>
          <a:xfrm>
            <a:off x="1926838" y="2770950"/>
            <a:ext cx="3551100" cy="1167900"/>
          </a:xfrm>
          <a:prstGeom prst="rect">
            <a:avLst/>
          </a:prstGeom>
          <a:solidFill>
            <a:srgbClr val="23262E"/>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vocales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96E072"/>
                </a:solidFill>
                <a:highlight>
                  <a:srgbClr val="23262E"/>
                </a:highlight>
                <a:latin typeface="Consolas"/>
                <a:ea typeface="Consolas"/>
                <a:cs typeface="Consolas"/>
                <a:sym typeface="Consolas"/>
              </a:rPr>
              <a:t>'a'</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96E072"/>
                </a:solidFill>
                <a:highlight>
                  <a:srgbClr val="23262E"/>
                </a:highlight>
                <a:latin typeface="Consolas"/>
                <a:ea typeface="Consolas"/>
                <a:cs typeface="Consolas"/>
                <a:sym typeface="Consolas"/>
              </a:rPr>
              <a:t>'e'</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96E072"/>
                </a:solidFill>
                <a:highlight>
                  <a:srgbClr val="23262E"/>
                </a:highlight>
                <a:latin typeface="Consolas"/>
                <a:ea typeface="Consolas"/>
                <a:cs typeface="Consolas"/>
                <a:sym typeface="Consolas"/>
              </a:rPr>
              <a:t>'i'</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96E072"/>
                </a:solidFill>
                <a:highlight>
                  <a:srgbClr val="23262E"/>
                </a:highlight>
                <a:latin typeface="Consolas"/>
                <a:ea typeface="Consolas"/>
                <a:cs typeface="Consolas"/>
                <a:sym typeface="Consolas"/>
              </a:rPr>
              <a:t>'o'</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96E072"/>
                </a:solidFill>
                <a:highlight>
                  <a:srgbClr val="23262E"/>
                </a:highlight>
                <a:latin typeface="Consolas"/>
                <a:ea typeface="Consolas"/>
                <a:cs typeface="Consolas"/>
                <a:sym typeface="Consolas"/>
              </a:rPr>
              <a:t>'u'</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5F6167"/>
                </a:solidFill>
                <a:highlight>
                  <a:srgbClr val="23262E"/>
                </a:highlight>
                <a:latin typeface="Consolas"/>
                <a:ea typeface="Consolas"/>
                <a:cs typeface="Consolas"/>
                <a:sym typeface="Consolas"/>
              </a:rPr>
              <a:t># El bucle recorre la lista</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C74DED"/>
                </a:solidFill>
                <a:highlight>
                  <a:srgbClr val="23262E"/>
                </a:highlight>
                <a:latin typeface="Consolas"/>
                <a:ea typeface="Consolas"/>
                <a:cs typeface="Consolas"/>
                <a:sym typeface="Consolas"/>
              </a:rPr>
              <a:t>for</a:t>
            </a:r>
            <a:r>
              <a:rPr lang="es" sz="1200" b="0" i="0" u="none" strike="noStrike" cap="none">
                <a:solidFill>
                  <a:srgbClr val="D5CED9"/>
                </a:solidFill>
                <a:highlight>
                  <a:srgbClr val="23262E"/>
                </a:highlight>
                <a:latin typeface="Consolas"/>
                <a:ea typeface="Consolas"/>
                <a:cs typeface="Consolas"/>
                <a:sym typeface="Consolas"/>
              </a:rPr>
              <a:t> i </a:t>
            </a:r>
            <a:r>
              <a:rPr lang="es" sz="1200" b="0" i="0" u="none" strike="noStrike" cap="none">
                <a:solidFill>
                  <a:srgbClr val="C74DED"/>
                </a:solidFill>
                <a:highlight>
                  <a:srgbClr val="23262E"/>
                </a:highlight>
                <a:latin typeface="Consolas"/>
                <a:ea typeface="Consolas"/>
                <a:cs typeface="Consolas"/>
                <a:sym typeface="Consolas"/>
              </a:rPr>
              <a:t>in</a:t>
            </a:r>
            <a:r>
              <a:rPr lang="es" sz="1200" b="0" i="0" u="none" strike="noStrike" cap="none">
                <a:solidFill>
                  <a:srgbClr val="D5CED9"/>
                </a:solidFill>
                <a:highlight>
                  <a:srgbClr val="23262E"/>
                </a:highlight>
                <a:latin typeface="Consolas"/>
                <a:ea typeface="Consolas"/>
                <a:cs typeface="Consolas"/>
                <a:sym typeface="Consolas"/>
              </a:rPr>
              <a:t> vocales:</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FE66D"/>
                </a:solidFill>
                <a:highlight>
                  <a:srgbClr val="23262E"/>
                </a:highlight>
                <a:latin typeface="Consolas"/>
                <a:ea typeface="Consolas"/>
                <a:cs typeface="Consolas"/>
                <a:sym typeface="Consolas"/>
              </a:rPr>
              <a:t>print</a:t>
            </a:r>
            <a:r>
              <a:rPr lang="es" sz="1200" b="0" i="0" u="none" strike="noStrike" cap="none">
                <a:solidFill>
                  <a:srgbClr val="D5CED9"/>
                </a:solidFill>
                <a:highlight>
                  <a:srgbClr val="23262E"/>
                </a:highlight>
                <a:latin typeface="Consolas"/>
                <a:ea typeface="Consolas"/>
                <a:cs typeface="Consolas"/>
                <a:sym typeface="Consolas"/>
              </a:rPr>
              <a:t>(i)</a:t>
            </a:r>
            <a:endParaRPr sz="1200" b="0" i="0" u="none" strike="noStrike" cap="none">
              <a:solidFill>
                <a:srgbClr val="D5CED9"/>
              </a:solidFill>
              <a:highlight>
                <a:srgbClr val="23262E"/>
              </a:highlight>
              <a:latin typeface="Consolas"/>
              <a:ea typeface="Consolas"/>
              <a:cs typeface="Consolas"/>
              <a:sym typeface="Consolas"/>
            </a:endParaRPr>
          </a:p>
        </p:txBody>
      </p:sp>
      <p:sp>
        <p:nvSpPr>
          <p:cNvPr id="409" name="Google Shape;409;p27"/>
          <p:cNvSpPr/>
          <p:nvPr/>
        </p:nvSpPr>
        <p:spPr>
          <a:xfrm>
            <a:off x="1926964" y="2542050"/>
            <a:ext cx="3551100" cy="228900"/>
          </a:xfrm>
          <a:prstGeom prst="rect">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chemeClr val="dk2"/>
                </a:solidFill>
                <a:latin typeface="Montserrat"/>
                <a:ea typeface="Montserrat"/>
                <a:cs typeface="Montserrat"/>
                <a:sym typeface="Montserrat"/>
              </a:rPr>
              <a:t>For .. in</a:t>
            </a:r>
            <a:endParaRPr sz="1400" b="0" i="0" u="none" strike="noStrike" cap="none">
              <a:solidFill>
                <a:schemeClr val="dk2"/>
              </a:solidFill>
              <a:latin typeface="Montserrat"/>
              <a:ea typeface="Montserrat"/>
              <a:cs typeface="Montserrat"/>
              <a:sym typeface="Montserrat"/>
            </a:endParaRPr>
          </a:p>
        </p:txBody>
      </p:sp>
      <p:sp>
        <p:nvSpPr>
          <p:cNvPr id="410" name="Google Shape;410;p27"/>
          <p:cNvSpPr/>
          <p:nvPr/>
        </p:nvSpPr>
        <p:spPr>
          <a:xfrm>
            <a:off x="5857263" y="2770950"/>
            <a:ext cx="1359900" cy="1167900"/>
          </a:xfrm>
          <a:prstGeom prst="rect">
            <a:avLst/>
          </a:prstGeom>
          <a:solidFill>
            <a:srgbClr val="23262E"/>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a</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e</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i</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o</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u</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p:txBody>
      </p:sp>
      <p:sp>
        <p:nvSpPr>
          <p:cNvPr id="411" name="Google Shape;411;p27"/>
          <p:cNvSpPr/>
          <p:nvPr/>
        </p:nvSpPr>
        <p:spPr>
          <a:xfrm>
            <a:off x="5857256" y="2542050"/>
            <a:ext cx="1359900" cy="228900"/>
          </a:xfrm>
          <a:prstGeom prst="rect">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chemeClr val="dk2"/>
                </a:solidFill>
                <a:latin typeface="Montserrat"/>
                <a:ea typeface="Montserrat"/>
                <a:cs typeface="Montserrat"/>
                <a:sym typeface="Montserrat"/>
              </a:rPr>
              <a:t>Terminal</a:t>
            </a:r>
            <a:endParaRPr sz="1400" b="0" i="0" u="none" strike="noStrike" cap="none">
              <a:solidFill>
                <a:schemeClr val="dk2"/>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28"/>
          <p:cNvSpPr txBox="1"/>
          <p:nvPr/>
        </p:nvSpPr>
        <p:spPr>
          <a:xfrm>
            <a:off x="432150" y="1073346"/>
            <a:ext cx="8279700" cy="3275400"/>
          </a:xfrm>
          <a:prstGeom prst="rect">
            <a:avLst/>
          </a:prstGeom>
          <a:noFill/>
          <a:ln>
            <a:noFill/>
          </a:ln>
        </p:spPr>
        <p:txBody>
          <a:bodyPr spcFirstLastPara="1" wrap="square" lIns="0" tIns="91425" rIns="0" bIns="91425" anchor="t" anchorCtr="0">
            <a:normAutofit/>
          </a:bodyPr>
          <a:lstStyle/>
          <a:p>
            <a:pPr marL="0" marR="0" lvl="0" indent="0" algn="l" rtl="0">
              <a:lnSpc>
                <a:spcPct val="115000"/>
              </a:lnSpc>
              <a:spcBef>
                <a:spcPts val="1199"/>
              </a:spcBef>
              <a:spcAft>
                <a:spcPts val="0"/>
              </a:spcAft>
              <a:buClr>
                <a:srgbClr val="000000"/>
              </a:buClr>
              <a:buSzPts val="1790"/>
              <a:buFont typeface="Arial"/>
              <a:buNone/>
            </a:pPr>
            <a:r>
              <a:rPr lang="es" sz="1790" b="0" i="0" u="none" strike="noStrike" cap="none" dirty="0">
                <a:solidFill>
                  <a:srgbClr val="595959"/>
                </a:solidFill>
                <a:latin typeface="Montserrat"/>
                <a:ea typeface="Montserrat"/>
                <a:cs typeface="Montserrat"/>
                <a:sym typeface="Montserrat"/>
              </a:rPr>
              <a:t>El proceso de desempaquetado consiste en asignar cada elemento de una lista a una variable. Además, </a:t>
            </a:r>
            <a:r>
              <a:rPr lang="es" sz="1650" b="0" i="0" u="none" strike="noStrike" cap="none" dirty="0">
                <a:solidFill>
                  <a:schemeClr val="dk2"/>
                </a:solidFill>
                <a:latin typeface="Montserrat"/>
                <a:ea typeface="Montserrat"/>
                <a:cs typeface="Montserrat"/>
                <a:sym typeface="Montserrat"/>
              </a:rPr>
              <a:t>las listas pueden </a:t>
            </a:r>
            <a:r>
              <a:rPr lang="es" sz="1650" b="1" i="0" u="none" strike="noStrike" cap="none" dirty="0">
                <a:solidFill>
                  <a:schemeClr val="dk2"/>
                </a:solidFill>
                <a:latin typeface="Montserrat"/>
                <a:ea typeface="Montserrat"/>
                <a:cs typeface="Montserrat"/>
                <a:sym typeface="Montserrat"/>
              </a:rPr>
              <a:t>concatenarse</a:t>
            </a:r>
            <a:r>
              <a:rPr lang="es" sz="1650" b="0" i="0" u="none" strike="noStrike" cap="none" dirty="0">
                <a:solidFill>
                  <a:schemeClr val="dk2"/>
                </a:solidFill>
                <a:latin typeface="Montserrat"/>
                <a:ea typeface="Montserrat"/>
                <a:cs typeface="Montserrat"/>
                <a:sym typeface="Montserrat"/>
              </a:rPr>
              <a:t> con el operador suma:</a:t>
            </a:r>
            <a:endParaRPr sz="1790" b="0" i="0" u="none" strike="noStrike" cap="none" dirty="0">
              <a:solidFill>
                <a:srgbClr val="595959"/>
              </a:solidFill>
              <a:latin typeface="Montserrat"/>
              <a:ea typeface="Montserrat"/>
              <a:cs typeface="Montserrat"/>
              <a:sym typeface="Montserrat"/>
            </a:endParaRPr>
          </a:p>
          <a:p>
            <a:pPr marL="0" marR="0" lvl="0" indent="0" algn="l" rtl="0">
              <a:lnSpc>
                <a:spcPct val="115000"/>
              </a:lnSpc>
              <a:spcBef>
                <a:spcPts val="1199"/>
              </a:spcBef>
              <a:spcAft>
                <a:spcPts val="0"/>
              </a:spcAft>
              <a:buClr>
                <a:srgbClr val="000000"/>
              </a:buClr>
              <a:buSzPts val="1790"/>
              <a:buFont typeface="Arial"/>
              <a:buNone/>
            </a:pPr>
            <a:endParaRPr sz="1790" b="0" i="0" u="none" strike="noStrike" cap="none" dirty="0">
              <a:solidFill>
                <a:srgbClr val="595959"/>
              </a:solidFill>
              <a:latin typeface="Montserrat"/>
              <a:ea typeface="Montserrat"/>
              <a:cs typeface="Montserrat"/>
              <a:sym typeface="Montserrat"/>
            </a:endParaRPr>
          </a:p>
          <a:p>
            <a:pPr marL="0" marR="0" lvl="0" indent="0" algn="l" rtl="0">
              <a:lnSpc>
                <a:spcPct val="115000"/>
              </a:lnSpc>
              <a:spcBef>
                <a:spcPts val="1199"/>
              </a:spcBef>
              <a:spcAft>
                <a:spcPts val="0"/>
              </a:spcAft>
              <a:buClr>
                <a:srgbClr val="000000"/>
              </a:buClr>
              <a:buSzPts val="1790"/>
              <a:buFont typeface="Arial"/>
              <a:buNone/>
            </a:pPr>
            <a:endParaRPr sz="1790" b="0" i="0" u="none" strike="noStrike" cap="none" dirty="0">
              <a:solidFill>
                <a:srgbClr val="595959"/>
              </a:solidFill>
              <a:latin typeface="Montserrat"/>
              <a:ea typeface="Montserrat"/>
              <a:cs typeface="Montserrat"/>
              <a:sym typeface="Montserrat"/>
            </a:endParaRPr>
          </a:p>
        </p:txBody>
      </p:sp>
      <p:sp>
        <p:nvSpPr>
          <p:cNvPr id="417" name="Google Shape;417;p28"/>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40740"/>
              <a:buFont typeface="Arial"/>
              <a:buNone/>
            </a:pPr>
            <a:r>
              <a:rPr lang="es"/>
              <a:t>Listas | Desempaquetado y concatenado</a:t>
            </a:r>
            <a:endParaRPr/>
          </a:p>
        </p:txBody>
      </p:sp>
      <p:sp>
        <p:nvSpPr>
          <p:cNvPr id="418" name="Google Shape;418;p28"/>
          <p:cNvSpPr/>
          <p:nvPr/>
        </p:nvSpPr>
        <p:spPr>
          <a:xfrm>
            <a:off x="1332634" y="2519575"/>
            <a:ext cx="4018200" cy="1028700"/>
          </a:xfrm>
          <a:prstGeom prst="rect">
            <a:avLst/>
          </a:prstGeom>
          <a:solidFill>
            <a:srgbClr val="23262E"/>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dias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96E072"/>
                </a:solidFill>
                <a:highlight>
                  <a:srgbClr val="23262E"/>
                </a:highlight>
                <a:latin typeface="Consolas"/>
                <a:ea typeface="Consolas"/>
                <a:cs typeface="Consolas"/>
                <a:sym typeface="Consolas"/>
              </a:rPr>
              <a:t>"Lunes"</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96E072"/>
                </a:solidFill>
                <a:highlight>
                  <a:srgbClr val="23262E"/>
                </a:highlight>
                <a:latin typeface="Consolas"/>
                <a:ea typeface="Consolas"/>
                <a:cs typeface="Consolas"/>
                <a:sym typeface="Consolas"/>
              </a:rPr>
              <a:t>"Martes"</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96E072"/>
                </a:solidFill>
                <a:highlight>
                  <a:srgbClr val="23262E"/>
                </a:highlight>
                <a:latin typeface="Consolas"/>
                <a:ea typeface="Consolas"/>
                <a:cs typeface="Consolas"/>
                <a:sym typeface="Consolas"/>
              </a:rPr>
              <a:t>"Miércoles"</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d1, d2, d3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dias</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FE66D"/>
                </a:solidFill>
                <a:highlight>
                  <a:srgbClr val="23262E"/>
                </a:highlight>
                <a:latin typeface="Consolas"/>
                <a:ea typeface="Consolas"/>
                <a:cs typeface="Consolas"/>
                <a:sym typeface="Consolas"/>
              </a:rPr>
              <a:t>print</a:t>
            </a:r>
            <a:r>
              <a:rPr lang="es" sz="1200" b="0" i="0" u="none" strike="noStrike" cap="none">
                <a:solidFill>
                  <a:srgbClr val="D5CED9"/>
                </a:solidFill>
                <a:highlight>
                  <a:srgbClr val="23262E"/>
                </a:highlight>
                <a:latin typeface="Consolas"/>
                <a:ea typeface="Consolas"/>
                <a:cs typeface="Consolas"/>
                <a:sym typeface="Consolas"/>
              </a:rPr>
              <a:t>(d1)</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FE66D"/>
                </a:solidFill>
                <a:highlight>
                  <a:srgbClr val="23262E"/>
                </a:highlight>
                <a:latin typeface="Consolas"/>
                <a:ea typeface="Consolas"/>
                <a:cs typeface="Consolas"/>
                <a:sym typeface="Consolas"/>
              </a:rPr>
              <a:t>print</a:t>
            </a:r>
            <a:r>
              <a:rPr lang="es" sz="1200" b="0" i="0" u="none" strike="noStrike" cap="none">
                <a:solidFill>
                  <a:srgbClr val="D5CED9"/>
                </a:solidFill>
                <a:highlight>
                  <a:srgbClr val="23262E"/>
                </a:highlight>
                <a:latin typeface="Consolas"/>
                <a:ea typeface="Consolas"/>
                <a:cs typeface="Consolas"/>
                <a:sym typeface="Consolas"/>
              </a:rPr>
              <a:t>(d2)</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FE66D"/>
                </a:solidFill>
                <a:highlight>
                  <a:srgbClr val="23262E"/>
                </a:highlight>
                <a:latin typeface="Consolas"/>
                <a:ea typeface="Consolas"/>
                <a:cs typeface="Consolas"/>
                <a:sym typeface="Consolas"/>
              </a:rPr>
              <a:t>print</a:t>
            </a:r>
            <a:r>
              <a:rPr lang="es" sz="1200" b="0" i="0" u="none" strike="noStrike" cap="none">
                <a:solidFill>
                  <a:srgbClr val="D5CED9"/>
                </a:solidFill>
                <a:highlight>
                  <a:srgbClr val="23262E"/>
                </a:highlight>
                <a:latin typeface="Consolas"/>
                <a:ea typeface="Consolas"/>
                <a:cs typeface="Consolas"/>
                <a:sym typeface="Consolas"/>
              </a:rPr>
              <a:t>(d3)</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p:txBody>
      </p:sp>
      <p:sp>
        <p:nvSpPr>
          <p:cNvPr id="419" name="Google Shape;419;p28"/>
          <p:cNvSpPr/>
          <p:nvPr/>
        </p:nvSpPr>
        <p:spPr>
          <a:xfrm>
            <a:off x="1332873" y="2290675"/>
            <a:ext cx="4018200" cy="228900"/>
          </a:xfrm>
          <a:prstGeom prst="rect">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chemeClr val="dk2"/>
                </a:solidFill>
                <a:latin typeface="Montserrat"/>
                <a:ea typeface="Montserrat"/>
                <a:cs typeface="Montserrat"/>
                <a:sym typeface="Montserrat"/>
              </a:rPr>
              <a:t>Desempaquetado</a:t>
            </a:r>
            <a:endParaRPr sz="1400" b="0" i="0" u="none" strike="noStrike" cap="none">
              <a:solidFill>
                <a:schemeClr val="dk2"/>
              </a:solidFill>
              <a:latin typeface="Montserrat"/>
              <a:ea typeface="Montserrat"/>
              <a:cs typeface="Montserrat"/>
              <a:sym typeface="Montserrat"/>
            </a:endParaRPr>
          </a:p>
        </p:txBody>
      </p:sp>
      <p:sp>
        <p:nvSpPr>
          <p:cNvPr id="420" name="Google Shape;420;p28"/>
          <p:cNvSpPr/>
          <p:nvPr/>
        </p:nvSpPr>
        <p:spPr>
          <a:xfrm>
            <a:off x="5730278" y="2519575"/>
            <a:ext cx="2081100" cy="1028700"/>
          </a:xfrm>
          <a:prstGeom prst="rect">
            <a:avLst/>
          </a:prstGeom>
          <a:solidFill>
            <a:srgbClr val="23262E"/>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Lunes</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Martes</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Miércoles</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p:txBody>
      </p:sp>
      <p:sp>
        <p:nvSpPr>
          <p:cNvPr id="421" name="Google Shape;421;p28"/>
          <p:cNvSpPr/>
          <p:nvPr/>
        </p:nvSpPr>
        <p:spPr>
          <a:xfrm>
            <a:off x="5730244" y="2290675"/>
            <a:ext cx="2081100" cy="228900"/>
          </a:xfrm>
          <a:prstGeom prst="rect">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chemeClr val="dk2"/>
                </a:solidFill>
                <a:latin typeface="Montserrat"/>
                <a:ea typeface="Montserrat"/>
                <a:cs typeface="Montserrat"/>
                <a:sym typeface="Montserrat"/>
              </a:rPr>
              <a:t>Terminal</a:t>
            </a:r>
            <a:endParaRPr sz="1400" b="0" i="0" u="none" strike="noStrike" cap="none">
              <a:solidFill>
                <a:schemeClr val="dk2"/>
              </a:solidFill>
              <a:latin typeface="Montserrat"/>
              <a:ea typeface="Montserrat"/>
              <a:cs typeface="Montserrat"/>
              <a:sym typeface="Montserrat"/>
            </a:endParaRPr>
          </a:p>
        </p:txBody>
      </p:sp>
      <p:sp>
        <p:nvSpPr>
          <p:cNvPr id="422" name="Google Shape;422;p28"/>
          <p:cNvSpPr/>
          <p:nvPr/>
        </p:nvSpPr>
        <p:spPr>
          <a:xfrm>
            <a:off x="1332622" y="3811475"/>
            <a:ext cx="4018200" cy="830100"/>
          </a:xfrm>
          <a:prstGeom prst="rect">
            <a:avLst/>
          </a:prstGeom>
          <a:solidFill>
            <a:srgbClr val="23262E"/>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lista1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39C12"/>
                </a:solidFill>
                <a:highlight>
                  <a:srgbClr val="23262E"/>
                </a:highlight>
                <a:latin typeface="Consolas"/>
                <a:ea typeface="Consolas"/>
                <a:cs typeface="Consolas"/>
                <a:sym typeface="Consolas"/>
              </a:rPr>
              <a:t>1</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39C12"/>
                </a:solidFill>
                <a:highlight>
                  <a:srgbClr val="23262E"/>
                </a:highlight>
                <a:latin typeface="Consolas"/>
                <a:ea typeface="Consolas"/>
                <a:cs typeface="Consolas"/>
                <a:sym typeface="Consolas"/>
              </a:rPr>
              <a:t>2</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39C12"/>
                </a:solidFill>
                <a:highlight>
                  <a:srgbClr val="23262E"/>
                </a:highlight>
                <a:latin typeface="Consolas"/>
                <a:ea typeface="Consolas"/>
                <a:cs typeface="Consolas"/>
                <a:sym typeface="Consolas"/>
              </a:rPr>
              <a:t>3</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lista2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39C12"/>
                </a:solidFill>
                <a:highlight>
                  <a:srgbClr val="23262E"/>
                </a:highlight>
                <a:latin typeface="Consolas"/>
                <a:ea typeface="Consolas"/>
                <a:cs typeface="Consolas"/>
                <a:sym typeface="Consolas"/>
              </a:rPr>
              <a:t>4</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39C12"/>
                </a:solidFill>
                <a:highlight>
                  <a:srgbClr val="23262E"/>
                </a:highlight>
                <a:latin typeface="Consolas"/>
                <a:ea typeface="Consolas"/>
                <a:cs typeface="Consolas"/>
                <a:sym typeface="Consolas"/>
              </a:rPr>
              <a:t>5</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39C12"/>
                </a:solidFill>
                <a:highlight>
                  <a:srgbClr val="23262E"/>
                </a:highlight>
                <a:latin typeface="Consolas"/>
                <a:ea typeface="Consolas"/>
                <a:cs typeface="Consolas"/>
                <a:sym typeface="Consolas"/>
              </a:rPr>
              <a:t>6</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lista3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lista1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lista2</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FE66D"/>
                </a:solidFill>
                <a:highlight>
                  <a:srgbClr val="23262E"/>
                </a:highlight>
                <a:latin typeface="Consolas"/>
                <a:ea typeface="Consolas"/>
                <a:cs typeface="Consolas"/>
                <a:sym typeface="Consolas"/>
              </a:rPr>
              <a:t>print</a:t>
            </a:r>
            <a:r>
              <a:rPr lang="es" sz="1200" b="0" i="0" u="none" strike="noStrike" cap="none">
                <a:solidFill>
                  <a:srgbClr val="D5CED9"/>
                </a:solidFill>
                <a:highlight>
                  <a:srgbClr val="23262E"/>
                </a:highlight>
                <a:latin typeface="Consolas"/>
                <a:ea typeface="Consolas"/>
                <a:cs typeface="Consolas"/>
                <a:sym typeface="Consolas"/>
              </a:rPr>
              <a:t>(lista3)</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p:txBody>
      </p:sp>
      <p:sp>
        <p:nvSpPr>
          <p:cNvPr id="423" name="Google Shape;423;p28"/>
          <p:cNvSpPr/>
          <p:nvPr/>
        </p:nvSpPr>
        <p:spPr>
          <a:xfrm>
            <a:off x="1332861" y="3582575"/>
            <a:ext cx="4018200" cy="228900"/>
          </a:xfrm>
          <a:prstGeom prst="rect">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chemeClr val="dk2"/>
                </a:solidFill>
                <a:latin typeface="Montserrat"/>
                <a:ea typeface="Montserrat"/>
                <a:cs typeface="Montserrat"/>
                <a:sym typeface="Montserrat"/>
              </a:rPr>
              <a:t>Concatenado</a:t>
            </a:r>
            <a:endParaRPr sz="1400" b="0" i="0" u="none" strike="noStrike" cap="none">
              <a:solidFill>
                <a:schemeClr val="dk2"/>
              </a:solidFill>
              <a:latin typeface="Montserrat"/>
              <a:ea typeface="Montserrat"/>
              <a:cs typeface="Montserrat"/>
              <a:sym typeface="Montserrat"/>
            </a:endParaRPr>
          </a:p>
        </p:txBody>
      </p:sp>
      <p:sp>
        <p:nvSpPr>
          <p:cNvPr id="424" name="Google Shape;424;p28"/>
          <p:cNvSpPr/>
          <p:nvPr/>
        </p:nvSpPr>
        <p:spPr>
          <a:xfrm>
            <a:off x="5730250" y="3811475"/>
            <a:ext cx="2081100" cy="830100"/>
          </a:xfrm>
          <a:prstGeom prst="rect">
            <a:avLst/>
          </a:prstGeom>
          <a:solidFill>
            <a:srgbClr val="23262E"/>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[1, 2, 3, 4, 5, 6]</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p:txBody>
      </p:sp>
      <p:sp>
        <p:nvSpPr>
          <p:cNvPr id="425" name="Google Shape;425;p28"/>
          <p:cNvSpPr/>
          <p:nvPr/>
        </p:nvSpPr>
        <p:spPr>
          <a:xfrm>
            <a:off x="5730250" y="3582575"/>
            <a:ext cx="2081100" cy="228900"/>
          </a:xfrm>
          <a:prstGeom prst="rect">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chemeClr val="dk2"/>
                </a:solidFill>
                <a:latin typeface="Montserrat"/>
                <a:ea typeface="Montserrat"/>
                <a:cs typeface="Montserrat"/>
                <a:sym typeface="Montserrat"/>
              </a:rPr>
              <a:t>Terminal</a:t>
            </a:r>
            <a:endParaRPr sz="1400" b="0" i="0" u="none" strike="noStrike" cap="none">
              <a:solidFill>
                <a:schemeClr val="dk2"/>
              </a:solidFill>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29"/>
          <p:cNvSpPr txBox="1"/>
          <p:nvPr/>
        </p:nvSpPr>
        <p:spPr>
          <a:xfrm>
            <a:off x="432150" y="1281775"/>
            <a:ext cx="8279700" cy="3275400"/>
          </a:xfrm>
          <a:prstGeom prst="rect">
            <a:avLst/>
          </a:prstGeom>
          <a:noFill/>
          <a:ln>
            <a:noFill/>
          </a:ln>
        </p:spPr>
        <p:txBody>
          <a:bodyPr spcFirstLastPara="1" wrap="square" lIns="0" tIns="91425" rIns="0" bIns="91425" anchor="t" anchorCtr="0">
            <a:normAutofit/>
          </a:bodyPr>
          <a:lstStyle/>
          <a:p>
            <a:pPr marL="457200" marR="0" lvl="0" indent="-335944" algn="l" rtl="0">
              <a:lnSpc>
                <a:spcPct val="115000"/>
              </a:lnSpc>
              <a:spcBef>
                <a:spcPts val="1199"/>
              </a:spcBef>
              <a:spcAft>
                <a:spcPts val="0"/>
              </a:spcAft>
              <a:buClr>
                <a:srgbClr val="595959"/>
              </a:buClr>
              <a:buSzPts val="1690"/>
              <a:buFont typeface="Montserrat"/>
              <a:buChar char="●"/>
            </a:pPr>
            <a:r>
              <a:rPr lang="es" sz="1690" b="0" i="0" u="none" strike="noStrike" cap="none">
                <a:solidFill>
                  <a:srgbClr val="595959"/>
                </a:solidFill>
                <a:latin typeface="Montserrat"/>
                <a:ea typeface="Montserrat"/>
                <a:cs typeface="Montserrat"/>
                <a:sym typeface="Montserrat"/>
              </a:rPr>
              <a:t>La función </a:t>
            </a:r>
            <a:r>
              <a:rPr lang="es" sz="1690" b="1" i="0" u="none" strike="noStrike" cap="none">
                <a:solidFill>
                  <a:srgbClr val="595959"/>
                </a:solidFill>
                <a:latin typeface="Montserrat"/>
                <a:ea typeface="Montserrat"/>
                <a:cs typeface="Montserrat"/>
                <a:sym typeface="Montserrat"/>
              </a:rPr>
              <a:t>max()</a:t>
            </a:r>
            <a:r>
              <a:rPr lang="es" sz="1690" b="0" i="0" u="none" strike="noStrike" cap="none">
                <a:solidFill>
                  <a:srgbClr val="595959"/>
                </a:solidFill>
                <a:latin typeface="Montserrat"/>
                <a:ea typeface="Montserrat"/>
                <a:cs typeface="Montserrat"/>
                <a:sym typeface="Montserrat"/>
              </a:rPr>
              <a:t> devuelve el mayor elemento de una lista.</a:t>
            </a:r>
            <a:endParaRPr sz="1690" b="0" i="0" u="none" strike="noStrike" cap="none">
              <a:solidFill>
                <a:srgbClr val="595959"/>
              </a:solidFill>
              <a:latin typeface="Montserrat"/>
              <a:ea typeface="Montserrat"/>
              <a:cs typeface="Montserrat"/>
              <a:sym typeface="Montserrat"/>
            </a:endParaRPr>
          </a:p>
          <a:p>
            <a:pPr marL="457200" marR="0" lvl="0" indent="-335944" algn="l" rtl="0">
              <a:lnSpc>
                <a:spcPct val="115000"/>
              </a:lnSpc>
              <a:spcBef>
                <a:spcPts val="0"/>
              </a:spcBef>
              <a:spcAft>
                <a:spcPts val="0"/>
              </a:spcAft>
              <a:buClr>
                <a:srgbClr val="595959"/>
              </a:buClr>
              <a:buSzPts val="1690"/>
              <a:buFont typeface="Montserrat"/>
              <a:buChar char="●"/>
            </a:pPr>
            <a:r>
              <a:rPr lang="es" sz="1690" b="0" i="0" u="none" strike="noStrike" cap="none">
                <a:solidFill>
                  <a:srgbClr val="595959"/>
                </a:solidFill>
                <a:latin typeface="Montserrat"/>
                <a:ea typeface="Montserrat"/>
                <a:cs typeface="Montserrat"/>
                <a:sym typeface="Montserrat"/>
              </a:rPr>
              <a:t>La función </a:t>
            </a:r>
            <a:r>
              <a:rPr lang="es" sz="1690" b="1" i="0" u="none" strike="noStrike" cap="none">
                <a:solidFill>
                  <a:srgbClr val="595959"/>
                </a:solidFill>
                <a:latin typeface="Montserrat"/>
                <a:ea typeface="Montserrat"/>
                <a:cs typeface="Montserrat"/>
                <a:sym typeface="Montserrat"/>
              </a:rPr>
              <a:t>min()</a:t>
            </a:r>
            <a:r>
              <a:rPr lang="es" sz="1690" b="0" i="0" u="none" strike="noStrike" cap="none">
                <a:solidFill>
                  <a:srgbClr val="595959"/>
                </a:solidFill>
                <a:latin typeface="Montserrat"/>
                <a:ea typeface="Montserrat"/>
                <a:cs typeface="Montserrat"/>
                <a:sym typeface="Montserrat"/>
              </a:rPr>
              <a:t> devuelve el menor elemento de una lista.</a:t>
            </a:r>
            <a:endParaRPr sz="1690" b="0" i="0" u="none" strike="noStrike" cap="none">
              <a:solidFill>
                <a:srgbClr val="595959"/>
              </a:solidFill>
              <a:latin typeface="Montserrat"/>
              <a:ea typeface="Montserrat"/>
              <a:cs typeface="Montserrat"/>
              <a:sym typeface="Montserrat"/>
            </a:endParaRPr>
          </a:p>
          <a:p>
            <a:pPr marL="457200" marR="0" lvl="0" indent="-335944" algn="l" rtl="0">
              <a:lnSpc>
                <a:spcPct val="115000"/>
              </a:lnSpc>
              <a:spcBef>
                <a:spcPts val="0"/>
              </a:spcBef>
              <a:spcAft>
                <a:spcPts val="0"/>
              </a:spcAft>
              <a:buClr>
                <a:srgbClr val="595959"/>
              </a:buClr>
              <a:buSzPts val="1690"/>
              <a:buFont typeface="Montserrat"/>
              <a:buChar char="●"/>
            </a:pPr>
            <a:r>
              <a:rPr lang="es" sz="1690" b="0" i="0" u="none" strike="noStrike" cap="none">
                <a:solidFill>
                  <a:srgbClr val="595959"/>
                </a:solidFill>
                <a:latin typeface="Montserrat"/>
                <a:ea typeface="Montserrat"/>
                <a:cs typeface="Montserrat"/>
                <a:sym typeface="Montserrat"/>
              </a:rPr>
              <a:t>La función </a:t>
            </a:r>
            <a:r>
              <a:rPr lang="es" sz="1690" b="1" i="0" u="none" strike="noStrike" cap="none">
                <a:solidFill>
                  <a:srgbClr val="595959"/>
                </a:solidFill>
                <a:latin typeface="Montserrat"/>
                <a:ea typeface="Montserrat"/>
                <a:cs typeface="Montserrat"/>
                <a:sym typeface="Montserrat"/>
              </a:rPr>
              <a:t>sum() </a:t>
            </a:r>
            <a:r>
              <a:rPr lang="es" sz="1690" b="0" i="0" u="none" strike="noStrike" cap="none">
                <a:solidFill>
                  <a:srgbClr val="595959"/>
                </a:solidFill>
                <a:latin typeface="Montserrat"/>
                <a:ea typeface="Montserrat"/>
                <a:cs typeface="Montserrat"/>
                <a:sym typeface="Montserrat"/>
              </a:rPr>
              <a:t>devuelve la suma de los elementos de una lista:</a:t>
            </a:r>
            <a:endParaRPr sz="1690" b="0" i="0" u="none" strike="noStrike" cap="none">
              <a:solidFill>
                <a:srgbClr val="595959"/>
              </a:solidFill>
              <a:latin typeface="Montserrat"/>
              <a:ea typeface="Montserrat"/>
              <a:cs typeface="Montserrat"/>
              <a:sym typeface="Montserrat"/>
            </a:endParaRPr>
          </a:p>
          <a:p>
            <a:pPr marL="0" marR="0" lvl="0" indent="0" algn="l" rtl="0">
              <a:lnSpc>
                <a:spcPct val="115000"/>
              </a:lnSpc>
              <a:spcBef>
                <a:spcPts val="1199"/>
              </a:spcBef>
              <a:spcAft>
                <a:spcPts val="0"/>
              </a:spcAft>
              <a:buClr>
                <a:srgbClr val="000000"/>
              </a:buClr>
              <a:buSzPts val="1790"/>
              <a:buFont typeface="Arial"/>
              <a:buNone/>
            </a:pPr>
            <a:endParaRPr sz="1790" b="0" i="0" u="none" strike="noStrike" cap="none">
              <a:solidFill>
                <a:srgbClr val="595959"/>
              </a:solidFill>
              <a:latin typeface="Montserrat"/>
              <a:ea typeface="Montserrat"/>
              <a:cs typeface="Montserrat"/>
              <a:sym typeface="Montserrat"/>
            </a:endParaRPr>
          </a:p>
        </p:txBody>
      </p:sp>
      <p:sp>
        <p:nvSpPr>
          <p:cNvPr id="431" name="Google Shape;431;p29"/>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40740"/>
              <a:buFont typeface="Arial"/>
              <a:buNone/>
            </a:pPr>
            <a:r>
              <a:rPr lang="es"/>
              <a:t>Listas | max(), min() y sum()</a:t>
            </a:r>
            <a:endParaRPr/>
          </a:p>
        </p:txBody>
      </p:sp>
      <p:sp>
        <p:nvSpPr>
          <p:cNvPr id="432" name="Google Shape;432;p29"/>
          <p:cNvSpPr/>
          <p:nvPr/>
        </p:nvSpPr>
        <p:spPr>
          <a:xfrm>
            <a:off x="2179589" y="2768875"/>
            <a:ext cx="2777100" cy="876300"/>
          </a:xfrm>
          <a:prstGeom prst="rect">
            <a:avLst/>
          </a:prstGeom>
          <a:solidFill>
            <a:srgbClr val="23262E"/>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lista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39C12"/>
                </a:solidFill>
                <a:highlight>
                  <a:srgbClr val="23262E"/>
                </a:highlight>
                <a:latin typeface="Consolas"/>
                <a:ea typeface="Consolas"/>
                <a:cs typeface="Consolas"/>
                <a:sym typeface="Consolas"/>
              </a:rPr>
              <a:t>3</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39C12"/>
                </a:solidFill>
                <a:highlight>
                  <a:srgbClr val="23262E"/>
                </a:highlight>
                <a:latin typeface="Consolas"/>
                <a:ea typeface="Consolas"/>
                <a:cs typeface="Consolas"/>
                <a:sym typeface="Consolas"/>
              </a:rPr>
              <a:t>4</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39C12"/>
                </a:solidFill>
                <a:highlight>
                  <a:srgbClr val="23262E"/>
                </a:highlight>
                <a:latin typeface="Consolas"/>
                <a:ea typeface="Consolas"/>
                <a:cs typeface="Consolas"/>
                <a:sym typeface="Consolas"/>
              </a:rPr>
              <a:t>5</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39C12"/>
                </a:solidFill>
                <a:highlight>
                  <a:srgbClr val="23262E"/>
                </a:highlight>
                <a:latin typeface="Consolas"/>
                <a:ea typeface="Consolas"/>
                <a:cs typeface="Consolas"/>
                <a:sym typeface="Consolas"/>
              </a:rPr>
              <a:t>6</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FE66D"/>
                </a:solidFill>
                <a:highlight>
                  <a:srgbClr val="23262E"/>
                </a:highlight>
                <a:latin typeface="Consolas"/>
                <a:ea typeface="Consolas"/>
                <a:cs typeface="Consolas"/>
                <a:sym typeface="Consolas"/>
              </a:rPr>
              <a:t>print</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FE66D"/>
                </a:solidFill>
                <a:highlight>
                  <a:srgbClr val="23262E"/>
                </a:highlight>
                <a:latin typeface="Consolas"/>
                <a:ea typeface="Consolas"/>
                <a:cs typeface="Consolas"/>
                <a:sym typeface="Consolas"/>
              </a:rPr>
              <a:t>max</a:t>
            </a:r>
            <a:r>
              <a:rPr lang="es" sz="1200" b="0" i="0" u="none" strike="noStrike" cap="none">
                <a:solidFill>
                  <a:srgbClr val="D5CED9"/>
                </a:solidFill>
                <a:highlight>
                  <a:srgbClr val="23262E"/>
                </a:highlight>
                <a:latin typeface="Consolas"/>
                <a:ea typeface="Consolas"/>
                <a:cs typeface="Consolas"/>
                <a:sym typeface="Consolas"/>
              </a:rPr>
              <a:t>(lista)) </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FE66D"/>
                </a:solidFill>
                <a:highlight>
                  <a:srgbClr val="23262E"/>
                </a:highlight>
                <a:latin typeface="Consolas"/>
                <a:ea typeface="Consolas"/>
                <a:cs typeface="Consolas"/>
                <a:sym typeface="Consolas"/>
              </a:rPr>
              <a:t>print</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FE66D"/>
                </a:solidFill>
                <a:highlight>
                  <a:srgbClr val="23262E"/>
                </a:highlight>
                <a:latin typeface="Consolas"/>
                <a:ea typeface="Consolas"/>
                <a:cs typeface="Consolas"/>
                <a:sym typeface="Consolas"/>
              </a:rPr>
              <a:t>min</a:t>
            </a:r>
            <a:r>
              <a:rPr lang="es" sz="1200" b="0" i="0" u="none" strike="noStrike" cap="none">
                <a:solidFill>
                  <a:srgbClr val="D5CED9"/>
                </a:solidFill>
                <a:highlight>
                  <a:srgbClr val="23262E"/>
                </a:highlight>
                <a:latin typeface="Consolas"/>
                <a:ea typeface="Consolas"/>
                <a:cs typeface="Consolas"/>
                <a:sym typeface="Consolas"/>
              </a:rPr>
              <a:t>(lista))</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FE66D"/>
                </a:solidFill>
                <a:highlight>
                  <a:srgbClr val="23262E"/>
                </a:highlight>
                <a:latin typeface="Consolas"/>
                <a:ea typeface="Consolas"/>
                <a:cs typeface="Consolas"/>
                <a:sym typeface="Consolas"/>
              </a:rPr>
              <a:t>print</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FE66D"/>
                </a:solidFill>
                <a:highlight>
                  <a:srgbClr val="23262E"/>
                </a:highlight>
                <a:latin typeface="Consolas"/>
                <a:ea typeface="Consolas"/>
                <a:cs typeface="Consolas"/>
                <a:sym typeface="Consolas"/>
              </a:rPr>
              <a:t>sum</a:t>
            </a:r>
            <a:r>
              <a:rPr lang="es" sz="1200" b="0" i="0" u="none" strike="noStrike" cap="none">
                <a:solidFill>
                  <a:srgbClr val="D5CED9"/>
                </a:solidFill>
                <a:highlight>
                  <a:srgbClr val="23262E"/>
                </a:highlight>
                <a:latin typeface="Consolas"/>
                <a:ea typeface="Consolas"/>
                <a:cs typeface="Consolas"/>
                <a:sym typeface="Consolas"/>
              </a:rPr>
              <a:t>(lista)) </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p:txBody>
      </p:sp>
      <p:sp>
        <p:nvSpPr>
          <p:cNvPr id="433" name="Google Shape;433;p29"/>
          <p:cNvSpPr/>
          <p:nvPr/>
        </p:nvSpPr>
        <p:spPr>
          <a:xfrm>
            <a:off x="2179838" y="2539975"/>
            <a:ext cx="2777100" cy="228900"/>
          </a:xfrm>
          <a:prstGeom prst="rect">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chemeClr val="dk2"/>
                </a:solidFill>
                <a:latin typeface="Montserrat"/>
                <a:ea typeface="Montserrat"/>
                <a:cs typeface="Montserrat"/>
                <a:sym typeface="Montserrat"/>
              </a:rPr>
              <a:t>max(), min() y sum()</a:t>
            </a:r>
            <a:endParaRPr sz="1400" b="0" i="0" u="none" strike="noStrike" cap="none">
              <a:solidFill>
                <a:schemeClr val="dk2"/>
              </a:solidFill>
              <a:latin typeface="Montserrat"/>
              <a:ea typeface="Montserrat"/>
              <a:cs typeface="Montserrat"/>
              <a:sym typeface="Montserrat"/>
            </a:endParaRPr>
          </a:p>
        </p:txBody>
      </p:sp>
      <p:sp>
        <p:nvSpPr>
          <p:cNvPr id="434" name="Google Shape;434;p29"/>
          <p:cNvSpPr/>
          <p:nvPr/>
        </p:nvSpPr>
        <p:spPr>
          <a:xfrm>
            <a:off x="5326089" y="2768875"/>
            <a:ext cx="1638300" cy="876300"/>
          </a:xfrm>
          <a:prstGeom prst="rect">
            <a:avLst/>
          </a:prstGeom>
          <a:solidFill>
            <a:srgbClr val="23262E"/>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6</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3</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18</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p:txBody>
      </p:sp>
      <p:sp>
        <p:nvSpPr>
          <p:cNvPr id="435" name="Google Shape;435;p29"/>
          <p:cNvSpPr/>
          <p:nvPr/>
        </p:nvSpPr>
        <p:spPr>
          <a:xfrm>
            <a:off x="5326111" y="2539975"/>
            <a:ext cx="1638300" cy="228900"/>
          </a:xfrm>
          <a:prstGeom prst="rect">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chemeClr val="dk2"/>
                </a:solidFill>
                <a:latin typeface="Montserrat"/>
                <a:ea typeface="Montserrat"/>
                <a:cs typeface="Montserrat"/>
                <a:sym typeface="Montserrat"/>
              </a:rPr>
              <a:t>Terminal</a:t>
            </a:r>
            <a:endParaRPr sz="1400" b="0" i="0" u="none" strike="noStrike" cap="none">
              <a:solidFill>
                <a:schemeClr val="dk2"/>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3"/>
          <p:cNvSpPr txBox="1">
            <a:spLocks noGrp="1"/>
          </p:cNvSpPr>
          <p:nvPr>
            <p:ph type="ctrTitle"/>
          </p:nvPr>
        </p:nvSpPr>
        <p:spPr>
          <a:xfrm>
            <a:off x="311700" y="1226800"/>
            <a:ext cx="8520600" cy="15705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Clr>
                <a:schemeClr val="dk1"/>
              </a:buClr>
              <a:buSzPts val="1100"/>
              <a:buFont typeface="Arial"/>
              <a:buNone/>
            </a:pPr>
            <a:r>
              <a:rPr lang="es"/>
              <a:t>Les damos la bienvenida</a:t>
            </a:r>
            <a:endParaRPr/>
          </a:p>
        </p:txBody>
      </p:sp>
      <p:sp>
        <p:nvSpPr>
          <p:cNvPr id="157" name="Google Shape;157;p3"/>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500"/>
              <a:buNone/>
            </a:pPr>
            <a:r>
              <a:rPr lang="es"/>
              <a:t>Vamos a comenzar a grabar la clase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30"/>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40740"/>
              <a:buFont typeface="Arial"/>
              <a:buNone/>
            </a:pPr>
            <a:r>
              <a:rPr lang="es"/>
              <a:t>Listas | in / not in y list()</a:t>
            </a:r>
            <a:endParaRPr/>
          </a:p>
        </p:txBody>
      </p:sp>
      <p:sp>
        <p:nvSpPr>
          <p:cNvPr id="441" name="Google Shape;441;p30"/>
          <p:cNvSpPr txBox="1"/>
          <p:nvPr/>
        </p:nvSpPr>
        <p:spPr>
          <a:xfrm>
            <a:off x="432000" y="1281675"/>
            <a:ext cx="8279700" cy="3275400"/>
          </a:xfrm>
          <a:prstGeom prst="rect">
            <a:avLst/>
          </a:prstGeom>
          <a:noFill/>
          <a:ln>
            <a:noFill/>
          </a:ln>
        </p:spPr>
        <p:txBody>
          <a:bodyPr spcFirstLastPara="1" wrap="square" lIns="0" tIns="91425" rIns="0" bIns="91425" anchor="t" anchorCtr="0">
            <a:normAutofit/>
          </a:bodyPr>
          <a:lstStyle/>
          <a:p>
            <a:pPr marL="0" marR="0" lvl="0" indent="0" algn="l" rtl="0">
              <a:lnSpc>
                <a:spcPct val="115000"/>
              </a:lnSpc>
              <a:spcBef>
                <a:spcPts val="1199"/>
              </a:spcBef>
              <a:spcAft>
                <a:spcPts val="0"/>
              </a:spcAft>
              <a:buClr>
                <a:srgbClr val="000000"/>
              </a:buClr>
              <a:buSzPts val="1600"/>
              <a:buFont typeface="Arial"/>
              <a:buNone/>
            </a:pPr>
            <a:r>
              <a:rPr lang="es" sz="1600" b="0" i="0" u="none" strike="noStrike" cap="none">
                <a:solidFill>
                  <a:srgbClr val="595959"/>
                </a:solidFill>
                <a:latin typeface="Montserrat"/>
                <a:ea typeface="Montserrat"/>
                <a:cs typeface="Montserrat"/>
                <a:sym typeface="Montserrat"/>
              </a:rPr>
              <a:t>Los operadores de pertenencia </a:t>
            </a:r>
            <a:r>
              <a:rPr lang="es" sz="1600" b="1" i="0" u="none" strike="noStrike" cap="none">
                <a:solidFill>
                  <a:srgbClr val="595959"/>
                </a:solidFill>
                <a:latin typeface="Montserrat"/>
                <a:ea typeface="Montserrat"/>
                <a:cs typeface="Montserrat"/>
                <a:sym typeface="Montserrat"/>
              </a:rPr>
              <a:t>in / not in</a:t>
            </a:r>
            <a:r>
              <a:rPr lang="es" sz="1600" b="0" i="0" u="none" strike="noStrike" cap="none">
                <a:solidFill>
                  <a:srgbClr val="595959"/>
                </a:solidFill>
                <a:latin typeface="Montserrat"/>
                <a:ea typeface="Montserrat"/>
                <a:cs typeface="Montserrat"/>
                <a:sym typeface="Montserrat"/>
              </a:rPr>
              <a:t> permiten determinar si un elemento está o no en una lista. La función </a:t>
            </a:r>
            <a:r>
              <a:rPr lang="es" sz="1600" b="1" i="0" u="none" strike="noStrike" cap="none">
                <a:solidFill>
                  <a:srgbClr val="595959"/>
                </a:solidFill>
                <a:latin typeface="Montserrat"/>
                <a:ea typeface="Montserrat"/>
                <a:cs typeface="Montserrat"/>
                <a:sym typeface="Montserrat"/>
              </a:rPr>
              <a:t>list()</a:t>
            </a:r>
            <a:r>
              <a:rPr lang="es" sz="1600" b="0" i="0" u="none" strike="noStrike" cap="none">
                <a:solidFill>
                  <a:srgbClr val="595959"/>
                </a:solidFill>
                <a:latin typeface="Montserrat"/>
                <a:ea typeface="Montserrat"/>
                <a:cs typeface="Montserrat"/>
                <a:sym typeface="Montserrat"/>
              </a:rPr>
              <a:t> convierte cualquier secuencia a una lista. Se puede utilizar con rangos, cadenas y otros.</a:t>
            </a:r>
            <a:endParaRPr sz="1800" b="0" i="0" u="none" strike="noStrike" cap="none">
              <a:solidFill>
                <a:srgbClr val="000000"/>
              </a:solidFill>
              <a:latin typeface="Arial"/>
              <a:ea typeface="Arial"/>
              <a:cs typeface="Arial"/>
              <a:sym typeface="Arial"/>
            </a:endParaRPr>
          </a:p>
        </p:txBody>
      </p:sp>
      <p:sp>
        <p:nvSpPr>
          <p:cNvPr id="442" name="Google Shape;442;p30"/>
          <p:cNvSpPr/>
          <p:nvPr/>
        </p:nvSpPr>
        <p:spPr>
          <a:xfrm>
            <a:off x="1746338" y="2580650"/>
            <a:ext cx="3019800" cy="1829700"/>
          </a:xfrm>
          <a:prstGeom prst="rect">
            <a:avLst/>
          </a:prstGeom>
          <a:solidFill>
            <a:srgbClr val="23262E"/>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lista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list(</a:t>
            </a:r>
            <a:r>
              <a:rPr lang="es" sz="1200" b="0" i="0" u="none" strike="noStrike" cap="none">
                <a:solidFill>
                  <a:srgbClr val="FFE66D"/>
                </a:solidFill>
                <a:highlight>
                  <a:srgbClr val="23262E"/>
                </a:highlight>
                <a:latin typeface="Consolas"/>
                <a:ea typeface="Consolas"/>
                <a:cs typeface="Consolas"/>
                <a:sym typeface="Consolas"/>
              </a:rPr>
              <a:t>range</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39C12"/>
                </a:solidFill>
                <a:highlight>
                  <a:srgbClr val="23262E"/>
                </a:highlight>
                <a:latin typeface="Consolas"/>
                <a:ea typeface="Consolas"/>
                <a:cs typeface="Consolas"/>
                <a:sym typeface="Consolas"/>
              </a:rPr>
              <a:t>6</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FE66D"/>
                </a:solidFill>
                <a:highlight>
                  <a:srgbClr val="23262E"/>
                </a:highlight>
                <a:latin typeface="Consolas"/>
                <a:ea typeface="Consolas"/>
                <a:cs typeface="Consolas"/>
                <a:sym typeface="Consolas"/>
              </a:rPr>
              <a:t>print</a:t>
            </a:r>
            <a:r>
              <a:rPr lang="es" sz="1200" b="0" i="0" u="none" strike="noStrike" cap="none">
                <a:solidFill>
                  <a:srgbClr val="D5CED9"/>
                </a:solidFill>
                <a:highlight>
                  <a:srgbClr val="23262E"/>
                </a:highlight>
                <a:latin typeface="Consolas"/>
                <a:ea typeface="Consolas"/>
                <a:cs typeface="Consolas"/>
                <a:sym typeface="Consolas"/>
              </a:rPr>
              <a:t>(lista)</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cadena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96E072"/>
                </a:solidFill>
                <a:highlight>
                  <a:srgbClr val="23262E"/>
                </a:highlight>
                <a:latin typeface="Consolas"/>
                <a:ea typeface="Consolas"/>
                <a:cs typeface="Consolas"/>
                <a:sym typeface="Consolas"/>
              </a:rPr>
              <a:t>"Hola"</a:t>
            </a:r>
            <a:endParaRPr sz="1200" b="0" i="0" u="none" strike="noStrike" cap="none">
              <a:solidFill>
                <a:srgbClr val="96E072"/>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FE66D"/>
                </a:solidFill>
                <a:highlight>
                  <a:srgbClr val="23262E"/>
                </a:highlight>
                <a:latin typeface="Consolas"/>
                <a:ea typeface="Consolas"/>
                <a:cs typeface="Consolas"/>
                <a:sym typeface="Consolas"/>
              </a:rPr>
              <a:t>print</a:t>
            </a:r>
            <a:r>
              <a:rPr lang="es" sz="1200" b="0" i="0" u="none" strike="noStrike" cap="none">
                <a:solidFill>
                  <a:srgbClr val="D5CED9"/>
                </a:solidFill>
                <a:highlight>
                  <a:srgbClr val="23262E"/>
                </a:highlight>
                <a:latin typeface="Consolas"/>
                <a:ea typeface="Consolas"/>
                <a:cs typeface="Consolas"/>
                <a:sym typeface="Consolas"/>
              </a:rPr>
              <a:t>(list(cadena))</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lista2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39C12"/>
                </a:solidFill>
                <a:highlight>
                  <a:srgbClr val="23262E"/>
                </a:highlight>
                <a:latin typeface="Consolas"/>
                <a:ea typeface="Consolas"/>
                <a:cs typeface="Consolas"/>
                <a:sym typeface="Consolas"/>
              </a:rPr>
              <a:t>3</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39C12"/>
                </a:solidFill>
                <a:highlight>
                  <a:srgbClr val="23262E"/>
                </a:highlight>
                <a:latin typeface="Consolas"/>
                <a:ea typeface="Consolas"/>
                <a:cs typeface="Consolas"/>
                <a:sym typeface="Consolas"/>
              </a:rPr>
              <a:t>4</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39C12"/>
                </a:solidFill>
                <a:highlight>
                  <a:srgbClr val="23262E"/>
                </a:highlight>
                <a:latin typeface="Consolas"/>
                <a:ea typeface="Consolas"/>
                <a:cs typeface="Consolas"/>
                <a:sym typeface="Consolas"/>
              </a:rPr>
              <a:t>5</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39C12"/>
                </a:solidFill>
                <a:highlight>
                  <a:srgbClr val="23262E"/>
                </a:highlight>
                <a:latin typeface="Consolas"/>
                <a:ea typeface="Consolas"/>
                <a:cs typeface="Consolas"/>
                <a:sym typeface="Consolas"/>
              </a:rPr>
              <a:t>6</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FE66D"/>
                </a:solidFill>
                <a:highlight>
                  <a:srgbClr val="23262E"/>
                </a:highlight>
                <a:latin typeface="Consolas"/>
                <a:ea typeface="Consolas"/>
                <a:cs typeface="Consolas"/>
                <a:sym typeface="Consolas"/>
              </a:rPr>
              <a:t>print</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39C12"/>
                </a:solidFill>
                <a:highlight>
                  <a:srgbClr val="23262E"/>
                </a:highlight>
                <a:latin typeface="Consolas"/>
                <a:ea typeface="Consolas"/>
                <a:cs typeface="Consolas"/>
                <a:sym typeface="Consolas"/>
              </a:rPr>
              <a:t>4</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C74DED"/>
                </a:solidFill>
                <a:highlight>
                  <a:srgbClr val="23262E"/>
                </a:highlight>
                <a:latin typeface="Consolas"/>
                <a:ea typeface="Consolas"/>
                <a:cs typeface="Consolas"/>
                <a:sym typeface="Consolas"/>
              </a:rPr>
              <a:t>in</a:t>
            </a:r>
            <a:r>
              <a:rPr lang="es" sz="1200" b="0" i="0" u="none" strike="noStrike" cap="none">
                <a:solidFill>
                  <a:srgbClr val="D5CED9"/>
                </a:solidFill>
                <a:highlight>
                  <a:srgbClr val="23262E"/>
                </a:highlight>
                <a:latin typeface="Consolas"/>
                <a:ea typeface="Consolas"/>
                <a:cs typeface="Consolas"/>
                <a:sym typeface="Consolas"/>
              </a:rPr>
              <a:t> lista2)</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FE66D"/>
                </a:solidFill>
                <a:highlight>
                  <a:srgbClr val="23262E"/>
                </a:highlight>
                <a:latin typeface="Consolas"/>
                <a:ea typeface="Consolas"/>
                <a:cs typeface="Consolas"/>
                <a:sym typeface="Consolas"/>
              </a:rPr>
              <a:t>print</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39C12"/>
                </a:solidFill>
                <a:highlight>
                  <a:srgbClr val="23262E"/>
                </a:highlight>
                <a:latin typeface="Consolas"/>
                <a:ea typeface="Consolas"/>
                <a:cs typeface="Consolas"/>
                <a:sym typeface="Consolas"/>
              </a:rPr>
              <a:t>8</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C74DED"/>
                </a:solidFill>
                <a:highlight>
                  <a:srgbClr val="23262E"/>
                </a:highlight>
                <a:latin typeface="Consolas"/>
                <a:ea typeface="Consolas"/>
                <a:cs typeface="Consolas"/>
                <a:sym typeface="Consolas"/>
              </a:rPr>
              <a:t>in</a:t>
            </a:r>
            <a:r>
              <a:rPr lang="es" sz="1200" b="0" i="0" u="none" strike="noStrike" cap="none">
                <a:solidFill>
                  <a:srgbClr val="D5CED9"/>
                </a:solidFill>
                <a:highlight>
                  <a:srgbClr val="23262E"/>
                </a:highlight>
                <a:latin typeface="Consolas"/>
                <a:ea typeface="Consolas"/>
                <a:cs typeface="Consolas"/>
                <a:sym typeface="Consolas"/>
              </a:rPr>
              <a:t> lista2)</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FE66D"/>
                </a:solidFill>
                <a:highlight>
                  <a:srgbClr val="23262E"/>
                </a:highlight>
                <a:latin typeface="Consolas"/>
                <a:ea typeface="Consolas"/>
                <a:cs typeface="Consolas"/>
                <a:sym typeface="Consolas"/>
              </a:rPr>
              <a:t>print</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96E072"/>
                </a:solidFill>
                <a:highlight>
                  <a:srgbClr val="23262E"/>
                </a:highlight>
                <a:latin typeface="Consolas"/>
                <a:ea typeface="Consolas"/>
                <a:cs typeface="Consolas"/>
                <a:sym typeface="Consolas"/>
              </a:rPr>
              <a:t>"A"</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C74DED"/>
                </a:solidFill>
                <a:highlight>
                  <a:srgbClr val="23262E"/>
                </a:highlight>
                <a:latin typeface="Consolas"/>
                <a:ea typeface="Consolas"/>
                <a:cs typeface="Consolas"/>
                <a:sym typeface="Consolas"/>
              </a:rPr>
              <a:t>not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C74DED"/>
                </a:solidFill>
                <a:highlight>
                  <a:srgbClr val="23262E"/>
                </a:highlight>
                <a:latin typeface="Consolas"/>
                <a:ea typeface="Consolas"/>
                <a:cs typeface="Consolas"/>
                <a:sym typeface="Consolas"/>
              </a:rPr>
              <a:t>in</a:t>
            </a:r>
            <a:r>
              <a:rPr lang="es" sz="1200" b="0" i="0" u="none" strike="noStrike" cap="none">
                <a:solidFill>
                  <a:srgbClr val="D5CED9"/>
                </a:solidFill>
                <a:highlight>
                  <a:srgbClr val="23262E"/>
                </a:highlight>
                <a:latin typeface="Consolas"/>
                <a:ea typeface="Consolas"/>
                <a:cs typeface="Consolas"/>
                <a:sym typeface="Consolas"/>
              </a:rPr>
              <a:t> lista2)</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p:txBody>
      </p:sp>
      <p:sp>
        <p:nvSpPr>
          <p:cNvPr id="443" name="Google Shape;443;p30"/>
          <p:cNvSpPr/>
          <p:nvPr/>
        </p:nvSpPr>
        <p:spPr>
          <a:xfrm>
            <a:off x="1746661" y="2351750"/>
            <a:ext cx="3019800" cy="228900"/>
          </a:xfrm>
          <a:prstGeom prst="rect">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chemeClr val="dk2"/>
                </a:solidFill>
                <a:latin typeface="Montserrat"/>
                <a:ea typeface="Montserrat"/>
                <a:cs typeface="Montserrat"/>
                <a:sym typeface="Montserrat"/>
              </a:rPr>
              <a:t>in / not in</a:t>
            </a:r>
            <a:endParaRPr sz="1400" b="0" i="0" u="none" strike="noStrike" cap="none">
              <a:solidFill>
                <a:schemeClr val="dk2"/>
              </a:solidFill>
              <a:latin typeface="Montserrat"/>
              <a:ea typeface="Montserrat"/>
              <a:cs typeface="Montserrat"/>
              <a:sym typeface="Montserrat"/>
            </a:endParaRPr>
          </a:p>
        </p:txBody>
      </p:sp>
      <p:sp>
        <p:nvSpPr>
          <p:cNvPr id="444" name="Google Shape;444;p30"/>
          <p:cNvSpPr/>
          <p:nvPr/>
        </p:nvSpPr>
        <p:spPr>
          <a:xfrm>
            <a:off x="5178563" y="2580650"/>
            <a:ext cx="2219100" cy="1829700"/>
          </a:xfrm>
          <a:prstGeom prst="rect">
            <a:avLst/>
          </a:prstGeom>
          <a:solidFill>
            <a:srgbClr val="23262E"/>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[0, 1, 2, 3, 4, 5]</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['H', 'o', 'l', 'a']</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True</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False</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True</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p:txBody>
      </p:sp>
      <p:sp>
        <p:nvSpPr>
          <p:cNvPr id="445" name="Google Shape;445;p30"/>
          <p:cNvSpPr/>
          <p:nvPr/>
        </p:nvSpPr>
        <p:spPr>
          <a:xfrm>
            <a:off x="5178562" y="2351750"/>
            <a:ext cx="2219100" cy="228900"/>
          </a:xfrm>
          <a:prstGeom prst="rect">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chemeClr val="dk2"/>
                </a:solidFill>
                <a:latin typeface="Montserrat"/>
                <a:ea typeface="Montserrat"/>
                <a:cs typeface="Montserrat"/>
                <a:sym typeface="Montserrat"/>
              </a:rPr>
              <a:t>Terminal</a:t>
            </a:r>
            <a:endParaRPr sz="1400" b="0" i="0" u="none" strike="noStrike" cap="none">
              <a:solidFill>
                <a:schemeClr val="dk2"/>
              </a:solidFill>
              <a:latin typeface="Montserrat"/>
              <a:ea typeface="Montserrat"/>
              <a:cs typeface="Montserrat"/>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31"/>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40740"/>
              <a:buFont typeface="Arial"/>
              <a:buNone/>
            </a:pPr>
            <a:r>
              <a:rPr lang="es"/>
              <a:t>Listas | .append() e .insert()</a:t>
            </a:r>
            <a:endParaRPr/>
          </a:p>
        </p:txBody>
      </p:sp>
      <p:sp>
        <p:nvSpPr>
          <p:cNvPr id="451" name="Google Shape;451;p31"/>
          <p:cNvSpPr txBox="1"/>
          <p:nvPr/>
        </p:nvSpPr>
        <p:spPr>
          <a:xfrm>
            <a:off x="440850" y="1079575"/>
            <a:ext cx="8279700" cy="3275400"/>
          </a:xfrm>
          <a:prstGeom prst="rect">
            <a:avLst/>
          </a:prstGeom>
          <a:noFill/>
          <a:ln>
            <a:noFill/>
          </a:ln>
        </p:spPr>
        <p:txBody>
          <a:bodyPr spcFirstLastPara="1" wrap="square" lIns="0" tIns="91425" rIns="0" bIns="91425" anchor="t" anchorCtr="0">
            <a:normAutofit/>
          </a:bodyPr>
          <a:lstStyle/>
          <a:p>
            <a:pPr marL="0" marR="0" lvl="0" indent="0" algn="l" rtl="0">
              <a:lnSpc>
                <a:spcPct val="115000"/>
              </a:lnSpc>
              <a:spcBef>
                <a:spcPts val="1199"/>
              </a:spcBef>
              <a:spcAft>
                <a:spcPts val="0"/>
              </a:spcAft>
              <a:buClr>
                <a:schemeClr val="dk1"/>
              </a:buClr>
              <a:buSzPts val="1100"/>
              <a:buFont typeface="Arial"/>
              <a:buNone/>
            </a:pPr>
            <a:r>
              <a:rPr lang="es" sz="1650" b="0" i="0" u="none" strike="noStrike" cap="none" dirty="0">
                <a:solidFill>
                  <a:srgbClr val="595959"/>
                </a:solidFill>
                <a:latin typeface="Montserrat"/>
                <a:ea typeface="Montserrat"/>
                <a:cs typeface="Montserrat"/>
                <a:sym typeface="Montserrat"/>
              </a:rPr>
              <a:t>El método </a:t>
            </a:r>
            <a:r>
              <a:rPr lang="es" sz="1650" b="1" i="0" u="none" strike="noStrike" cap="none" dirty="0">
                <a:solidFill>
                  <a:srgbClr val="595959"/>
                </a:solidFill>
                <a:latin typeface="Montserrat"/>
                <a:ea typeface="Montserrat"/>
                <a:cs typeface="Montserrat"/>
                <a:sym typeface="Montserrat"/>
              </a:rPr>
              <a:t>append()</a:t>
            </a:r>
            <a:r>
              <a:rPr lang="es" sz="1650" b="0" i="0" u="none" strike="noStrike" cap="none" dirty="0">
                <a:solidFill>
                  <a:srgbClr val="595959"/>
                </a:solidFill>
                <a:latin typeface="Montserrat"/>
                <a:ea typeface="Montserrat"/>
                <a:cs typeface="Montserrat"/>
                <a:sym typeface="Montserrat"/>
              </a:rPr>
              <a:t> agrega un elemento al final de la lista.</a:t>
            </a:r>
            <a:endParaRPr sz="1650" b="0" i="0" u="none" strike="noStrike" cap="none" dirty="0">
              <a:solidFill>
                <a:srgbClr val="595959"/>
              </a:solidFill>
              <a:latin typeface="Montserrat"/>
              <a:ea typeface="Montserrat"/>
              <a:cs typeface="Montserrat"/>
              <a:sym typeface="Montserrat"/>
            </a:endParaRPr>
          </a:p>
          <a:p>
            <a:pPr marL="0" marR="0" lvl="0" indent="0" algn="l" rtl="0">
              <a:lnSpc>
                <a:spcPct val="115000"/>
              </a:lnSpc>
              <a:spcBef>
                <a:spcPts val="1199"/>
              </a:spcBef>
              <a:spcAft>
                <a:spcPts val="0"/>
              </a:spcAft>
              <a:buClr>
                <a:schemeClr val="dk1"/>
              </a:buClr>
              <a:buSzPts val="1100"/>
              <a:buFont typeface="Arial"/>
              <a:buNone/>
            </a:pPr>
            <a:endParaRPr sz="1600" b="0" i="0" u="none" strike="noStrike" cap="none" dirty="0">
              <a:solidFill>
                <a:srgbClr val="595959"/>
              </a:solidFill>
              <a:latin typeface="Montserrat"/>
              <a:ea typeface="Montserrat"/>
              <a:cs typeface="Montserrat"/>
              <a:sym typeface="Montserrat"/>
            </a:endParaRPr>
          </a:p>
          <a:p>
            <a:pPr marL="0" marR="0" lvl="0" indent="0" algn="l" rtl="0">
              <a:lnSpc>
                <a:spcPct val="115000"/>
              </a:lnSpc>
              <a:spcBef>
                <a:spcPts val="1199"/>
              </a:spcBef>
              <a:spcAft>
                <a:spcPts val="0"/>
              </a:spcAft>
              <a:buClr>
                <a:srgbClr val="000000"/>
              </a:buClr>
              <a:buSzPts val="1600"/>
              <a:buFont typeface="Arial"/>
              <a:buNone/>
            </a:pPr>
            <a:endParaRPr sz="1600" b="0" i="0" u="none" strike="noStrike" cap="none" dirty="0">
              <a:solidFill>
                <a:srgbClr val="595959"/>
              </a:solidFill>
              <a:latin typeface="Montserrat"/>
              <a:ea typeface="Montserrat"/>
              <a:cs typeface="Montserrat"/>
              <a:sym typeface="Montserrat"/>
            </a:endParaRPr>
          </a:p>
        </p:txBody>
      </p:sp>
      <p:sp>
        <p:nvSpPr>
          <p:cNvPr id="452" name="Google Shape;452;p31"/>
          <p:cNvSpPr/>
          <p:nvPr/>
        </p:nvSpPr>
        <p:spPr>
          <a:xfrm>
            <a:off x="1869538" y="1943425"/>
            <a:ext cx="2891700" cy="750900"/>
          </a:xfrm>
          <a:prstGeom prst="rect">
            <a:avLst/>
          </a:prstGeom>
          <a:solidFill>
            <a:srgbClr val="23262E"/>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lista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39C12"/>
                </a:solidFill>
                <a:highlight>
                  <a:srgbClr val="23262E"/>
                </a:highlight>
                <a:latin typeface="Consolas"/>
                <a:ea typeface="Consolas"/>
                <a:cs typeface="Consolas"/>
                <a:sym typeface="Consolas"/>
              </a:rPr>
              <a:t>3</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39C12"/>
                </a:solidFill>
                <a:highlight>
                  <a:srgbClr val="23262E"/>
                </a:highlight>
                <a:latin typeface="Consolas"/>
                <a:ea typeface="Consolas"/>
                <a:cs typeface="Consolas"/>
                <a:sym typeface="Consolas"/>
              </a:rPr>
              <a:t>4</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39C12"/>
                </a:solidFill>
                <a:highlight>
                  <a:srgbClr val="23262E"/>
                </a:highlight>
                <a:latin typeface="Consolas"/>
                <a:ea typeface="Consolas"/>
                <a:cs typeface="Consolas"/>
                <a:sym typeface="Consolas"/>
              </a:rPr>
              <a:t>5</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lista.</a:t>
            </a:r>
            <a:r>
              <a:rPr lang="es" sz="1200" b="0" i="0" u="none" strike="noStrike" cap="none">
                <a:solidFill>
                  <a:srgbClr val="FFE66D"/>
                </a:solidFill>
                <a:highlight>
                  <a:srgbClr val="23262E"/>
                </a:highlight>
                <a:latin typeface="Consolas"/>
                <a:ea typeface="Consolas"/>
                <a:cs typeface="Consolas"/>
                <a:sym typeface="Consolas"/>
              </a:rPr>
              <a:t>append</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39C12"/>
                </a:solidFill>
                <a:highlight>
                  <a:srgbClr val="23262E"/>
                </a:highlight>
                <a:latin typeface="Consolas"/>
                <a:ea typeface="Consolas"/>
                <a:cs typeface="Consolas"/>
                <a:sym typeface="Consolas"/>
              </a:rPr>
              <a:t>6</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FE66D"/>
                </a:solidFill>
                <a:highlight>
                  <a:srgbClr val="23262E"/>
                </a:highlight>
                <a:latin typeface="Consolas"/>
                <a:ea typeface="Consolas"/>
                <a:cs typeface="Consolas"/>
                <a:sym typeface="Consolas"/>
              </a:rPr>
              <a:t>print</a:t>
            </a:r>
            <a:r>
              <a:rPr lang="es" sz="1200" b="0" i="0" u="none" strike="noStrike" cap="none">
                <a:solidFill>
                  <a:srgbClr val="D5CED9"/>
                </a:solidFill>
                <a:highlight>
                  <a:srgbClr val="23262E"/>
                </a:highlight>
                <a:latin typeface="Consolas"/>
                <a:ea typeface="Consolas"/>
                <a:cs typeface="Consolas"/>
                <a:sym typeface="Consolas"/>
              </a:rPr>
              <a:t>(lista)</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p:txBody>
      </p:sp>
      <p:sp>
        <p:nvSpPr>
          <p:cNvPr id="453" name="Google Shape;453;p31"/>
          <p:cNvSpPr/>
          <p:nvPr/>
        </p:nvSpPr>
        <p:spPr>
          <a:xfrm>
            <a:off x="1869437" y="1714525"/>
            <a:ext cx="2891700" cy="228900"/>
          </a:xfrm>
          <a:prstGeom prst="rect">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chemeClr val="dk2"/>
                </a:solidFill>
                <a:latin typeface="Montserrat"/>
                <a:ea typeface="Montserrat"/>
                <a:cs typeface="Montserrat"/>
                <a:sym typeface="Montserrat"/>
              </a:rPr>
              <a:t>.append()</a:t>
            </a:r>
            <a:endParaRPr sz="1400" b="0" i="0" u="none" strike="noStrike" cap="none">
              <a:solidFill>
                <a:schemeClr val="dk2"/>
              </a:solidFill>
              <a:latin typeface="Montserrat"/>
              <a:ea typeface="Montserrat"/>
              <a:cs typeface="Montserrat"/>
              <a:sym typeface="Montserrat"/>
            </a:endParaRPr>
          </a:p>
        </p:txBody>
      </p:sp>
      <p:sp>
        <p:nvSpPr>
          <p:cNvPr id="454" name="Google Shape;454;p31"/>
          <p:cNvSpPr/>
          <p:nvPr/>
        </p:nvSpPr>
        <p:spPr>
          <a:xfrm>
            <a:off x="5193363" y="1943425"/>
            <a:ext cx="2081100" cy="750900"/>
          </a:xfrm>
          <a:prstGeom prst="rect">
            <a:avLst/>
          </a:prstGeom>
          <a:solidFill>
            <a:srgbClr val="23262E"/>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[3, 4, 5, 6]</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p:txBody>
      </p:sp>
      <p:sp>
        <p:nvSpPr>
          <p:cNvPr id="455" name="Google Shape;455;p31"/>
          <p:cNvSpPr/>
          <p:nvPr/>
        </p:nvSpPr>
        <p:spPr>
          <a:xfrm>
            <a:off x="5193381" y="1714525"/>
            <a:ext cx="2081100" cy="228900"/>
          </a:xfrm>
          <a:prstGeom prst="rect">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chemeClr val="dk2"/>
                </a:solidFill>
                <a:latin typeface="Montserrat"/>
                <a:ea typeface="Montserrat"/>
                <a:cs typeface="Montserrat"/>
                <a:sym typeface="Montserrat"/>
              </a:rPr>
              <a:t>Terminal</a:t>
            </a:r>
            <a:endParaRPr sz="1400" b="0" i="0" u="none" strike="noStrike" cap="none">
              <a:solidFill>
                <a:schemeClr val="dk2"/>
              </a:solidFill>
              <a:latin typeface="Montserrat"/>
              <a:ea typeface="Montserrat"/>
              <a:cs typeface="Montserrat"/>
              <a:sym typeface="Montserrat"/>
            </a:endParaRPr>
          </a:p>
        </p:txBody>
      </p:sp>
      <p:sp>
        <p:nvSpPr>
          <p:cNvPr id="456" name="Google Shape;456;p31"/>
          <p:cNvSpPr/>
          <p:nvPr/>
        </p:nvSpPr>
        <p:spPr>
          <a:xfrm>
            <a:off x="1869363" y="3440900"/>
            <a:ext cx="2891700" cy="1084800"/>
          </a:xfrm>
          <a:prstGeom prst="rect">
            <a:avLst/>
          </a:prstGeom>
          <a:solidFill>
            <a:srgbClr val="23262E"/>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lista</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39C12"/>
                </a:solidFill>
                <a:highlight>
                  <a:srgbClr val="23262E"/>
                </a:highlight>
                <a:latin typeface="Consolas"/>
                <a:ea typeface="Consolas"/>
                <a:cs typeface="Consolas"/>
                <a:sym typeface="Consolas"/>
              </a:rPr>
              <a:t>3</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39C12"/>
                </a:solidFill>
                <a:highlight>
                  <a:srgbClr val="23262E"/>
                </a:highlight>
                <a:latin typeface="Consolas"/>
                <a:ea typeface="Consolas"/>
                <a:cs typeface="Consolas"/>
                <a:sym typeface="Consolas"/>
              </a:rPr>
              <a:t>4</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39C12"/>
                </a:solidFill>
                <a:highlight>
                  <a:srgbClr val="23262E"/>
                </a:highlight>
                <a:latin typeface="Consolas"/>
                <a:ea typeface="Consolas"/>
                <a:cs typeface="Consolas"/>
                <a:sym typeface="Consolas"/>
              </a:rPr>
              <a:t>5</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lista.</a:t>
            </a:r>
            <a:r>
              <a:rPr lang="es" sz="1200" b="0" i="0" u="none" strike="noStrike" cap="none">
                <a:solidFill>
                  <a:srgbClr val="FFE66D"/>
                </a:solidFill>
                <a:highlight>
                  <a:srgbClr val="23262E"/>
                </a:highlight>
                <a:latin typeface="Consolas"/>
                <a:ea typeface="Consolas"/>
                <a:cs typeface="Consolas"/>
                <a:sym typeface="Consolas"/>
              </a:rPr>
              <a:t>insert</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39C12"/>
                </a:solidFill>
                <a:highlight>
                  <a:srgbClr val="23262E"/>
                </a:highlight>
                <a:latin typeface="Consolas"/>
                <a:ea typeface="Consolas"/>
                <a:cs typeface="Consolas"/>
                <a:sym typeface="Consolas"/>
              </a:rPr>
              <a:t>0</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39C12"/>
                </a:solidFill>
                <a:highlight>
                  <a:srgbClr val="23262E"/>
                </a:highlight>
                <a:latin typeface="Consolas"/>
                <a:ea typeface="Consolas"/>
                <a:cs typeface="Consolas"/>
                <a:sym typeface="Consolas"/>
              </a:rPr>
              <a:t>2</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FE66D"/>
                </a:solidFill>
                <a:highlight>
                  <a:srgbClr val="23262E"/>
                </a:highlight>
                <a:latin typeface="Consolas"/>
                <a:ea typeface="Consolas"/>
                <a:cs typeface="Consolas"/>
                <a:sym typeface="Consolas"/>
              </a:rPr>
              <a:t>print</a:t>
            </a:r>
            <a:r>
              <a:rPr lang="es" sz="1200" b="0" i="0" u="none" strike="noStrike" cap="none">
                <a:solidFill>
                  <a:srgbClr val="D5CED9"/>
                </a:solidFill>
                <a:highlight>
                  <a:srgbClr val="23262E"/>
                </a:highlight>
                <a:latin typeface="Consolas"/>
                <a:ea typeface="Consolas"/>
                <a:cs typeface="Consolas"/>
                <a:sym typeface="Consolas"/>
              </a:rPr>
              <a:t>(lista)</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lista.</a:t>
            </a:r>
            <a:r>
              <a:rPr lang="es" sz="1200" b="0" i="0" u="none" strike="noStrike" cap="none">
                <a:solidFill>
                  <a:srgbClr val="FFE66D"/>
                </a:solidFill>
                <a:highlight>
                  <a:srgbClr val="23262E"/>
                </a:highlight>
                <a:latin typeface="Consolas"/>
                <a:ea typeface="Consolas"/>
                <a:cs typeface="Consolas"/>
                <a:sym typeface="Consolas"/>
              </a:rPr>
              <a:t>insert</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39C12"/>
                </a:solidFill>
                <a:highlight>
                  <a:srgbClr val="23262E"/>
                </a:highlight>
                <a:latin typeface="Consolas"/>
                <a:ea typeface="Consolas"/>
                <a:cs typeface="Consolas"/>
                <a:sym typeface="Consolas"/>
              </a:rPr>
              <a:t>3</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39C12"/>
                </a:solidFill>
                <a:highlight>
                  <a:srgbClr val="23262E"/>
                </a:highlight>
                <a:latin typeface="Consolas"/>
                <a:ea typeface="Consolas"/>
                <a:cs typeface="Consolas"/>
                <a:sym typeface="Consolas"/>
              </a:rPr>
              <a:t>25</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FE66D"/>
                </a:solidFill>
                <a:highlight>
                  <a:srgbClr val="23262E"/>
                </a:highlight>
                <a:latin typeface="Consolas"/>
                <a:ea typeface="Consolas"/>
                <a:cs typeface="Consolas"/>
                <a:sym typeface="Consolas"/>
              </a:rPr>
              <a:t>print</a:t>
            </a:r>
            <a:r>
              <a:rPr lang="es" sz="1200" b="0" i="0" u="none" strike="noStrike" cap="none">
                <a:solidFill>
                  <a:srgbClr val="D5CED9"/>
                </a:solidFill>
                <a:highlight>
                  <a:srgbClr val="23262E"/>
                </a:highlight>
                <a:latin typeface="Consolas"/>
                <a:ea typeface="Consolas"/>
                <a:cs typeface="Consolas"/>
                <a:sym typeface="Consolas"/>
              </a:rPr>
              <a:t>(lista)</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p:txBody>
      </p:sp>
      <p:sp>
        <p:nvSpPr>
          <p:cNvPr id="457" name="Google Shape;457;p31"/>
          <p:cNvSpPr/>
          <p:nvPr/>
        </p:nvSpPr>
        <p:spPr>
          <a:xfrm>
            <a:off x="1869375" y="3220525"/>
            <a:ext cx="2891700" cy="228900"/>
          </a:xfrm>
          <a:prstGeom prst="rect">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chemeClr val="dk2"/>
                </a:solidFill>
                <a:latin typeface="Montserrat"/>
                <a:ea typeface="Montserrat"/>
                <a:cs typeface="Montserrat"/>
                <a:sym typeface="Montserrat"/>
              </a:rPr>
              <a:t>.insert()</a:t>
            </a:r>
            <a:endParaRPr sz="1400" b="0" i="0" u="none" strike="noStrike" cap="none">
              <a:solidFill>
                <a:schemeClr val="dk2"/>
              </a:solidFill>
              <a:latin typeface="Montserrat"/>
              <a:ea typeface="Montserrat"/>
              <a:cs typeface="Montserrat"/>
              <a:sym typeface="Montserrat"/>
            </a:endParaRPr>
          </a:p>
        </p:txBody>
      </p:sp>
      <p:sp>
        <p:nvSpPr>
          <p:cNvPr id="458" name="Google Shape;458;p31"/>
          <p:cNvSpPr/>
          <p:nvPr/>
        </p:nvSpPr>
        <p:spPr>
          <a:xfrm>
            <a:off x="5193538" y="3440899"/>
            <a:ext cx="2081100" cy="1084800"/>
          </a:xfrm>
          <a:prstGeom prst="rect">
            <a:avLst/>
          </a:prstGeom>
          <a:solidFill>
            <a:srgbClr val="23262E"/>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[2, 3, 4, 5]</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[2, 3, 4, 25, 5]</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p:txBody>
      </p:sp>
      <p:sp>
        <p:nvSpPr>
          <p:cNvPr id="459" name="Google Shape;459;p31"/>
          <p:cNvSpPr/>
          <p:nvPr/>
        </p:nvSpPr>
        <p:spPr>
          <a:xfrm>
            <a:off x="5193375" y="3220513"/>
            <a:ext cx="2081100" cy="228900"/>
          </a:xfrm>
          <a:prstGeom prst="rect">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chemeClr val="dk2"/>
                </a:solidFill>
                <a:latin typeface="Montserrat"/>
                <a:ea typeface="Montserrat"/>
                <a:cs typeface="Montserrat"/>
                <a:sym typeface="Montserrat"/>
              </a:rPr>
              <a:t>Terminal</a:t>
            </a:r>
            <a:endParaRPr sz="1400" b="0" i="0" u="none" strike="noStrike" cap="none">
              <a:solidFill>
                <a:schemeClr val="dk2"/>
              </a:solidFill>
              <a:latin typeface="Montserrat"/>
              <a:ea typeface="Montserrat"/>
              <a:cs typeface="Montserrat"/>
              <a:sym typeface="Montserrat"/>
            </a:endParaRPr>
          </a:p>
        </p:txBody>
      </p:sp>
      <p:sp>
        <p:nvSpPr>
          <p:cNvPr id="460" name="Google Shape;460;p31"/>
          <p:cNvSpPr txBox="1"/>
          <p:nvPr/>
        </p:nvSpPr>
        <p:spPr>
          <a:xfrm>
            <a:off x="423450" y="2717275"/>
            <a:ext cx="8279700" cy="480300"/>
          </a:xfrm>
          <a:prstGeom prst="rect">
            <a:avLst/>
          </a:prstGeom>
          <a:noFill/>
          <a:ln>
            <a:noFill/>
          </a:ln>
        </p:spPr>
        <p:txBody>
          <a:bodyPr spcFirstLastPara="1" wrap="square" lIns="0" tIns="91425" rIns="0" bIns="91425" anchor="t" anchorCtr="0">
            <a:noAutofit/>
          </a:bodyPr>
          <a:lstStyle/>
          <a:p>
            <a:pPr marL="0" marR="0" lvl="0" indent="0" algn="l" rtl="0">
              <a:lnSpc>
                <a:spcPct val="100000"/>
              </a:lnSpc>
              <a:spcBef>
                <a:spcPts val="0"/>
              </a:spcBef>
              <a:spcAft>
                <a:spcPts val="0"/>
              </a:spcAft>
              <a:buClr>
                <a:srgbClr val="000000"/>
              </a:buClr>
              <a:buSzPts val="1650"/>
              <a:buFont typeface="Arial"/>
              <a:buNone/>
            </a:pPr>
            <a:r>
              <a:rPr lang="es" sz="1650" b="1" i="0" u="none" strike="noStrike" cap="none">
                <a:solidFill>
                  <a:schemeClr val="dk2"/>
                </a:solidFill>
                <a:latin typeface="Montserrat"/>
                <a:ea typeface="Montserrat"/>
                <a:cs typeface="Montserrat"/>
                <a:sym typeface="Montserrat"/>
              </a:rPr>
              <a:t>insert(&lt;pos&gt;, &lt;elemento&gt;) </a:t>
            </a:r>
            <a:r>
              <a:rPr lang="es" sz="1650" b="0" i="0" u="none" strike="noStrike" cap="none">
                <a:solidFill>
                  <a:schemeClr val="dk2"/>
                </a:solidFill>
                <a:latin typeface="Montserrat"/>
                <a:ea typeface="Montserrat"/>
                <a:cs typeface="Montserrat"/>
                <a:sym typeface="Montserrat"/>
              </a:rPr>
              <a:t>inserta un elemento en una posición determinada: </a:t>
            </a:r>
            <a:endParaRPr sz="1650" b="0" i="0" u="none" strike="noStrike" cap="none">
              <a:solidFill>
                <a:srgbClr val="595959"/>
              </a:solidFill>
              <a:latin typeface="Montserrat"/>
              <a:ea typeface="Montserrat"/>
              <a:cs typeface="Montserrat"/>
              <a:sym typeface="Montserrat"/>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32"/>
          <p:cNvSpPr txBox="1"/>
          <p:nvPr/>
        </p:nvSpPr>
        <p:spPr>
          <a:xfrm>
            <a:off x="432150" y="1281775"/>
            <a:ext cx="8279700" cy="3275400"/>
          </a:xfrm>
          <a:prstGeom prst="rect">
            <a:avLst/>
          </a:prstGeom>
          <a:noFill/>
          <a:ln>
            <a:noFill/>
          </a:ln>
        </p:spPr>
        <p:txBody>
          <a:bodyPr spcFirstLastPara="1" wrap="square" lIns="0" tIns="91425" rIns="0" bIns="91425" anchor="t" anchorCtr="0">
            <a:normAutofit/>
          </a:bodyPr>
          <a:lstStyle/>
          <a:p>
            <a:pPr marL="0" marR="0" lvl="0" indent="0" algn="l" rtl="0">
              <a:lnSpc>
                <a:spcPct val="115000"/>
              </a:lnSpc>
              <a:spcBef>
                <a:spcPts val="1199"/>
              </a:spcBef>
              <a:spcAft>
                <a:spcPts val="0"/>
              </a:spcAft>
              <a:buClr>
                <a:srgbClr val="000000"/>
              </a:buClr>
              <a:buSzPts val="1682"/>
              <a:buFont typeface="Arial"/>
              <a:buNone/>
            </a:pPr>
            <a:r>
              <a:rPr lang="es" sz="1682" b="1" i="0" u="none" strike="noStrike" cap="none">
                <a:solidFill>
                  <a:srgbClr val="595959"/>
                </a:solidFill>
                <a:latin typeface="Montserrat"/>
                <a:ea typeface="Montserrat"/>
                <a:cs typeface="Montserrat"/>
                <a:sym typeface="Montserrat"/>
              </a:rPr>
              <a:t>pop(&lt;posición&gt;) </a:t>
            </a:r>
            <a:r>
              <a:rPr lang="es" sz="1682" b="0" i="0" u="none" strike="noStrike" cap="none">
                <a:solidFill>
                  <a:srgbClr val="595959"/>
                </a:solidFill>
                <a:latin typeface="Montserrat"/>
                <a:ea typeface="Montserrat"/>
                <a:cs typeface="Montserrat"/>
                <a:sym typeface="Montserrat"/>
              </a:rPr>
              <a:t>Elimina un elemento en una posición determinada de la lista. Si no se pasa un argumento, pop() elimina el último elemento de la lista. </a:t>
            </a:r>
            <a:r>
              <a:rPr lang="es" sz="1682" b="1" i="0" u="none" strike="noStrike" cap="none">
                <a:solidFill>
                  <a:srgbClr val="595959"/>
                </a:solidFill>
                <a:latin typeface="Montserrat"/>
                <a:ea typeface="Montserrat"/>
                <a:cs typeface="Montserrat"/>
                <a:sym typeface="Montserrat"/>
              </a:rPr>
              <a:t>remove(&lt;valor&gt;) </a:t>
            </a:r>
            <a:r>
              <a:rPr lang="es" sz="1682" b="0" i="0" u="none" strike="noStrike" cap="none">
                <a:solidFill>
                  <a:srgbClr val="595959"/>
                </a:solidFill>
                <a:latin typeface="Montserrat"/>
                <a:ea typeface="Montserrat"/>
                <a:cs typeface="Montserrat"/>
                <a:sym typeface="Montserrat"/>
              </a:rPr>
              <a:t>elimina un elemento en la lista, identificado por su valor.</a:t>
            </a:r>
            <a:endParaRPr sz="1682" b="0" i="0" u="none" strike="noStrike" cap="none">
              <a:solidFill>
                <a:srgbClr val="595959"/>
              </a:solidFill>
              <a:latin typeface="Montserrat"/>
              <a:ea typeface="Montserrat"/>
              <a:cs typeface="Montserrat"/>
              <a:sym typeface="Montserrat"/>
            </a:endParaRPr>
          </a:p>
          <a:p>
            <a:pPr marL="0" marR="0" lvl="0" indent="0" algn="l" rtl="0">
              <a:lnSpc>
                <a:spcPct val="115000"/>
              </a:lnSpc>
              <a:spcBef>
                <a:spcPts val="1199"/>
              </a:spcBef>
              <a:spcAft>
                <a:spcPts val="0"/>
              </a:spcAft>
              <a:buClr>
                <a:srgbClr val="000000"/>
              </a:buClr>
              <a:buSzPts val="1682"/>
              <a:buFont typeface="Arial"/>
              <a:buNone/>
            </a:pPr>
            <a:endParaRPr sz="1682" b="0" i="0" u="none" strike="noStrike" cap="none">
              <a:solidFill>
                <a:srgbClr val="595959"/>
              </a:solidFill>
              <a:latin typeface="Montserrat"/>
              <a:ea typeface="Montserrat"/>
              <a:cs typeface="Montserrat"/>
              <a:sym typeface="Montserrat"/>
            </a:endParaRPr>
          </a:p>
          <a:p>
            <a:pPr marL="0" marR="0" lvl="0" indent="0" algn="l" rtl="0">
              <a:lnSpc>
                <a:spcPct val="115000"/>
              </a:lnSpc>
              <a:spcBef>
                <a:spcPts val="1199"/>
              </a:spcBef>
              <a:spcAft>
                <a:spcPts val="0"/>
              </a:spcAft>
              <a:buClr>
                <a:srgbClr val="000000"/>
              </a:buClr>
              <a:buSzPts val="1682"/>
              <a:buFont typeface="Arial"/>
              <a:buNone/>
            </a:pPr>
            <a:endParaRPr sz="1682" b="0" i="0" u="none" strike="noStrike" cap="none">
              <a:solidFill>
                <a:srgbClr val="595959"/>
              </a:solidFill>
              <a:latin typeface="Montserrat"/>
              <a:ea typeface="Montserrat"/>
              <a:cs typeface="Montserrat"/>
              <a:sym typeface="Montserrat"/>
            </a:endParaRPr>
          </a:p>
        </p:txBody>
      </p:sp>
      <p:sp>
        <p:nvSpPr>
          <p:cNvPr id="466" name="Google Shape;466;p32"/>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40740"/>
              <a:buFont typeface="Arial"/>
              <a:buNone/>
            </a:pPr>
            <a:r>
              <a:rPr lang="es"/>
              <a:t>Listas | .pop() y .remove()</a:t>
            </a:r>
            <a:endParaRPr/>
          </a:p>
        </p:txBody>
      </p:sp>
      <p:sp>
        <p:nvSpPr>
          <p:cNvPr id="467" name="Google Shape;467;p32"/>
          <p:cNvSpPr/>
          <p:nvPr/>
        </p:nvSpPr>
        <p:spPr>
          <a:xfrm>
            <a:off x="491125" y="2893375"/>
            <a:ext cx="2618100" cy="988500"/>
          </a:xfrm>
          <a:prstGeom prst="rect">
            <a:avLst/>
          </a:prstGeom>
          <a:solidFill>
            <a:srgbClr val="23262E"/>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chemeClr val="dk1"/>
              </a:buClr>
              <a:buSzPts val="1400"/>
              <a:buFont typeface="Arial"/>
              <a:buNone/>
            </a:pPr>
            <a:r>
              <a:rPr lang="es" sz="1200" b="0" i="0" u="none" strike="noStrike" cap="none">
                <a:solidFill>
                  <a:srgbClr val="D5CED9"/>
                </a:solidFill>
                <a:latin typeface="Consolas"/>
                <a:ea typeface="Consolas"/>
                <a:cs typeface="Consolas"/>
                <a:sym typeface="Consolas"/>
              </a:rPr>
              <a:t>lista </a:t>
            </a:r>
            <a:r>
              <a:rPr lang="es" sz="1200" b="0" i="0" u="none" strike="noStrike" cap="none">
                <a:solidFill>
                  <a:srgbClr val="EE5D43"/>
                </a:solidFill>
                <a:latin typeface="Consolas"/>
                <a:ea typeface="Consolas"/>
                <a:cs typeface="Consolas"/>
                <a:sym typeface="Consolas"/>
              </a:rPr>
              <a:t>= </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6</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9</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8</a:t>
            </a:r>
            <a:r>
              <a:rPr lang="es" sz="1200" b="0" i="0" u="none" strike="noStrike" cap="none">
                <a:solidFill>
                  <a:srgbClr val="D5CED9"/>
                </a:solidFill>
                <a:latin typeface="Consolas"/>
                <a:ea typeface="Consolas"/>
                <a:cs typeface="Consolas"/>
                <a:sym typeface="Consolas"/>
              </a:rPr>
              <a:t>]</a:t>
            </a:r>
            <a:endParaRPr sz="1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400"/>
              <a:buFont typeface="Arial"/>
              <a:buNone/>
            </a:pPr>
            <a:r>
              <a:rPr lang="es" sz="1200" b="0" i="0" u="none" strike="noStrike" cap="none">
                <a:solidFill>
                  <a:srgbClr val="D5CED9"/>
                </a:solidFill>
                <a:latin typeface="Consolas"/>
                <a:ea typeface="Consolas"/>
                <a:cs typeface="Consolas"/>
                <a:sym typeface="Consolas"/>
              </a:rPr>
              <a:t>lista.</a:t>
            </a:r>
            <a:r>
              <a:rPr lang="es" sz="1200" b="0" i="0" u="none" strike="noStrike" cap="none">
                <a:solidFill>
                  <a:srgbClr val="FFE66D"/>
                </a:solidFill>
                <a:latin typeface="Consolas"/>
                <a:ea typeface="Consolas"/>
                <a:cs typeface="Consolas"/>
                <a:sym typeface="Consolas"/>
              </a:rPr>
              <a:t>pop</a:t>
            </a:r>
            <a:r>
              <a:rPr lang="es" sz="1200" b="0" i="0" u="none" strike="noStrike" cap="none">
                <a:solidFill>
                  <a:srgbClr val="D5CED9"/>
                </a:solidFill>
                <a:latin typeface="Consolas"/>
                <a:ea typeface="Consolas"/>
                <a:cs typeface="Consolas"/>
                <a:sym typeface="Consolas"/>
              </a:rPr>
              <a:t>() </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400"/>
              <a:buFont typeface="Arial"/>
              <a:buNone/>
            </a:pPr>
            <a:r>
              <a:rPr lang="es" sz="1200" b="0" i="0" u="none" strike="noStrike" cap="none">
                <a:solidFill>
                  <a:srgbClr val="5F6167"/>
                </a:solidFill>
                <a:latin typeface="Consolas"/>
                <a:ea typeface="Consolas"/>
                <a:cs typeface="Consolas"/>
                <a:sym typeface="Consolas"/>
              </a:rPr>
              <a:t>#Resultado: [6,9]</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p:txBody>
      </p:sp>
      <p:sp>
        <p:nvSpPr>
          <p:cNvPr id="468" name="Google Shape;468;p32"/>
          <p:cNvSpPr/>
          <p:nvPr/>
        </p:nvSpPr>
        <p:spPr>
          <a:xfrm>
            <a:off x="491125" y="2664475"/>
            <a:ext cx="2618100" cy="228900"/>
          </a:xfrm>
          <a:prstGeom prst="rect">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chemeClr val="dk2"/>
                </a:solidFill>
                <a:latin typeface="Montserrat"/>
                <a:ea typeface="Montserrat"/>
                <a:cs typeface="Montserrat"/>
                <a:sym typeface="Montserrat"/>
              </a:rPr>
              <a:t>.pop()</a:t>
            </a:r>
            <a:endParaRPr sz="1400" b="0" i="0" u="none" strike="noStrike" cap="none">
              <a:solidFill>
                <a:schemeClr val="dk2"/>
              </a:solidFill>
              <a:latin typeface="Montserrat"/>
              <a:ea typeface="Montserrat"/>
              <a:cs typeface="Montserrat"/>
              <a:sym typeface="Montserrat"/>
            </a:endParaRPr>
          </a:p>
        </p:txBody>
      </p:sp>
      <p:sp>
        <p:nvSpPr>
          <p:cNvPr id="469" name="Google Shape;469;p32"/>
          <p:cNvSpPr/>
          <p:nvPr/>
        </p:nvSpPr>
        <p:spPr>
          <a:xfrm>
            <a:off x="3262950" y="2893375"/>
            <a:ext cx="2618100" cy="988500"/>
          </a:xfrm>
          <a:prstGeom prst="rect">
            <a:avLst/>
          </a:prstGeom>
          <a:solidFill>
            <a:srgbClr val="23262E"/>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chemeClr val="dk1"/>
              </a:buClr>
              <a:buSzPts val="1400"/>
              <a:buFont typeface="Arial"/>
              <a:buNone/>
            </a:pPr>
            <a:r>
              <a:rPr lang="es" sz="1200" b="0" i="0" u="none" strike="noStrike" cap="none">
                <a:solidFill>
                  <a:srgbClr val="D5CED9"/>
                </a:solidFill>
                <a:latin typeface="Consolas"/>
                <a:ea typeface="Consolas"/>
                <a:cs typeface="Consolas"/>
                <a:sym typeface="Consolas"/>
              </a:rPr>
              <a:t>lista </a:t>
            </a:r>
            <a:r>
              <a:rPr lang="es" sz="1200" b="0" i="0" u="none" strike="noStrike" cap="none">
                <a:solidFill>
                  <a:srgbClr val="EE5D43"/>
                </a:solidFill>
                <a:latin typeface="Consolas"/>
                <a:ea typeface="Consolas"/>
                <a:cs typeface="Consolas"/>
                <a:sym typeface="Consolas"/>
              </a:rPr>
              <a:t>= </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3</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4</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5</a:t>
            </a:r>
            <a:r>
              <a:rPr lang="es" sz="1200" b="0" i="0" u="none" strike="noStrike" cap="none">
                <a:solidFill>
                  <a:srgbClr val="D5CED9"/>
                </a:solidFill>
                <a:latin typeface="Consolas"/>
                <a:ea typeface="Consolas"/>
                <a:cs typeface="Consolas"/>
                <a:sym typeface="Consolas"/>
              </a:rPr>
              <a:t>]</a:t>
            </a:r>
            <a:endParaRPr sz="1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400"/>
              <a:buFont typeface="Arial"/>
              <a:buNone/>
            </a:pPr>
            <a:r>
              <a:rPr lang="es" sz="1200" b="0" i="0" u="none" strike="noStrike" cap="none">
                <a:solidFill>
                  <a:srgbClr val="D5CED9"/>
                </a:solidFill>
                <a:latin typeface="Consolas"/>
                <a:ea typeface="Consolas"/>
                <a:cs typeface="Consolas"/>
                <a:sym typeface="Consolas"/>
              </a:rPr>
              <a:t>lista.</a:t>
            </a:r>
            <a:r>
              <a:rPr lang="es" sz="1200" b="0" i="0" u="none" strike="noStrike" cap="none">
                <a:solidFill>
                  <a:srgbClr val="FFE66D"/>
                </a:solidFill>
                <a:latin typeface="Consolas"/>
                <a:ea typeface="Consolas"/>
                <a:cs typeface="Consolas"/>
                <a:sym typeface="Consolas"/>
              </a:rPr>
              <a:t>pop</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1</a:t>
            </a:r>
            <a:r>
              <a:rPr lang="es" sz="1200" b="0" i="0" u="none" strike="noStrike" cap="none">
                <a:solidFill>
                  <a:srgbClr val="D5CED9"/>
                </a:solidFill>
                <a:latin typeface="Consolas"/>
                <a:ea typeface="Consolas"/>
                <a:cs typeface="Consolas"/>
                <a:sym typeface="Consolas"/>
              </a:rPr>
              <a:t>)</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400"/>
              <a:buFont typeface="Arial"/>
              <a:buNone/>
            </a:pPr>
            <a:r>
              <a:rPr lang="es" sz="1200" b="0" i="0" u="none" strike="noStrike" cap="none">
                <a:solidFill>
                  <a:srgbClr val="5F6167"/>
                </a:solidFill>
                <a:latin typeface="Consolas"/>
                <a:ea typeface="Consolas"/>
                <a:cs typeface="Consolas"/>
                <a:sym typeface="Consolas"/>
              </a:rPr>
              <a:t>#Resultado: [3,5]</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p:txBody>
      </p:sp>
      <p:sp>
        <p:nvSpPr>
          <p:cNvPr id="470" name="Google Shape;470;p32"/>
          <p:cNvSpPr/>
          <p:nvPr/>
        </p:nvSpPr>
        <p:spPr>
          <a:xfrm>
            <a:off x="3262950" y="2664475"/>
            <a:ext cx="2618100" cy="228900"/>
          </a:xfrm>
          <a:prstGeom prst="rect">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chemeClr val="dk2"/>
                </a:solidFill>
                <a:latin typeface="Montserrat"/>
                <a:ea typeface="Montserrat"/>
                <a:cs typeface="Montserrat"/>
                <a:sym typeface="Montserrat"/>
              </a:rPr>
              <a:t>.pop(posicion)</a:t>
            </a:r>
            <a:endParaRPr sz="1400" b="0" i="0" u="none" strike="noStrike" cap="none">
              <a:solidFill>
                <a:schemeClr val="dk2"/>
              </a:solidFill>
              <a:latin typeface="Montserrat"/>
              <a:ea typeface="Montserrat"/>
              <a:cs typeface="Montserrat"/>
              <a:sym typeface="Montserrat"/>
            </a:endParaRPr>
          </a:p>
        </p:txBody>
      </p:sp>
      <p:sp>
        <p:nvSpPr>
          <p:cNvPr id="471" name="Google Shape;471;p32"/>
          <p:cNvSpPr/>
          <p:nvPr/>
        </p:nvSpPr>
        <p:spPr>
          <a:xfrm>
            <a:off x="6034775" y="2893325"/>
            <a:ext cx="2618100" cy="988500"/>
          </a:xfrm>
          <a:prstGeom prst="rect">
            <a:avLst/>
          </a:prstGeom>
          <a:solidFill>
            <a:srgbClr val="23262E"/>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chemeClr val="dk1"/>
              </a:buClr>
              <a:buSzPts val="1400"/>
              <a:buFont typeface="Arial"/>
              <a:buNone/>
            </a:pPr>
            <a:r>
              <a:rPr lang="es" sz="1200" b="0" i="0" u="none" strike="noStrike" cap="none">
                <a:solidFill>
                  <a:srgbClr val="D5CED9"/>
                </a:solidFill>
                <a:latin typeface="Consolas"/>
                <a:ea typeface="Consolas"/>
                <a:cs typeface="Consolas"/>
                <a:sym typeface="Consolas"/>
              </a:rPr>
              <a:t>lista </a:t>
            </a:r>
            <a:r>
              <a:rPr lang="es" sz="1200" b="0" i="0" u="none" strike="noStrike" cap="none">
                <a:solidFill>
                  <a:srgbClr val="EE5D43"/>
                </a:solidFill>
                <a:latin typeface="Consolas"/>
                <a:ea typeface="Consolas"/>
                <a:cs typeface="Consolas"/>
                <a:sym typeface="Consolas"/>
              </a:rPr>
              <a:t>= </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3</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4</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5</a:t>
            </a:r>
            <a:r>
              <a:rPr lang="es" sz="1200" b="0" i="0" u="none" strike="noStrike" cap="none">
                <a:solidFill>
                  <a:srgbClr val="D5CED9"/>
                </a:solidFill>
                <a:latin typeface="Consolas"/>
                <a:ea typeface="Consolas"/>
                <a:cs typeface="Consolas"/>
                <a:sym typeface="Consolas"/>
              </a:rPr>
              <a:t>]</a:t>
            </a:r>
            <a:endParaRPr sz="1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400"/>
              <a:buFont typeface="Arial"/>
              <a:buNone/>
            </a:pPr>
            <a:r>
              <a:rPr lang="es" sz="1200" b="0" i="0" u="none" strike="noStrike" cap="none">
                <a:solidFill>
                  <a:srgbClr val="D5CED9"/>
                </a:solidFill>
                <a:latin typeface="Consolas"/>
                <a:ea typeface="Consolas"/>
                <a:cs typeface="Consolas"/>
                <a:sym typeface="Consolas"/>
              </a:rPr>
              <a:t>lista.</a:t>
            </a:r>
            <a:r>
              <a:rPr lang="es" sz="1200" b="0" i="0" u="none" strike="noStrike" cap="none">
                <a:solidFill>
                  <a:srgbClr val="FFE66D"/>
                </a:solidFill>
                <a:latin typeface="Consolas"/>
                <a:ea typeface="Consolas"/>
                <a:cs typeface="Consolas"/>
                <a:sym typeface="Consolas"/>
              </a:rPr>
              <a:t>remove</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3</a:t>
            </a:r>
            <a:r>
              <a:rPr lang="es" sz="1200" b="0" i="0" u="none" strike="noStrike" cap="none">
                <a:solidFill>
                  <a:srgbClr val="D5CED9"/>
                </a:solidFill>
                <a:latin typeface="Consolas"/>
                <a:ea typeface="Consolas"/>
                <a:cs typeface="Consolas"/>
                <a:sym typeface="Consolas"/>
              </a:rPr>
              <a:t>) </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400"/>
              <a:buFont typeface="Arial"/>
              <a:buNone/>
            </a:pPr>
            <a:r>
              <a:rPr lang="es" sz="1200" b="0" i="0" u="none" strike="noStrike" cap="none">
                <a:solidFill>
                  <a:srgbClr val="5F6167"/>
                </a:solidFill>
                <a:latin typeface="Consolas"/>
                <a:ea typeface="Consolas"/>
                <a:cs typeface="Consolas"/>
                <a:sym typeface="Consolas"/>
              </a:rPr>
              <a:t>#Resultado: [4,5]</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p:txBody>
      </p:sp>
      <p:sp>
        <p:nvSpPr>
          <p:cNvPr id="472" name="Google Shape;472;p32"/>
          <p:cNvSpPr/>
          <p:nvPr/>
        </p:nvSpPr>
        <p:spPr>
          <a:xfrm>
            <a:off x="6034775" y="2664475"/>
            <a:ext cx="2618100" cy="228900"/>
          </a:xfrm>
          <a:prstGeom prst="rect">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chemeClr val="dk2"/>
                </a:solidFill>
                <a:latin typeface="Montserrat"/>
                <a:ea typeface="Montserrat"/>
                <a:cs typeface="Montserrat"/>
                <a:sym typeface="Montserrat"/>
              </a:rPr>
              <a:t>.remove(valor)</a:t>
            </a:r>
            <a:endParaRPr sz="1400" b="0" i="0" u="none" strike="noStrike" cap="none">
              <a:solidFill>
                <a:schemeClr val="dk2"/>
              </a:solidFill>
              <a:latin typeface="Montserrat"/>
              <a:ea typeface="Montserrat"/>
              <a:cs typeface="Montserrat"/>
              <a:sym typeface="Montserra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33"/>
          <p:cNvSpPr txBox="1"/>
          <p:nvPr/>
        </p:nvSpPr>
        <p:spPr>
          <a:xfrm>
            <a:off x="423450" y="1012833"/>
            <a:ext cx="8279700" cy="3275400"/>
          </a:xfrm>
          <a:prstGeom prst="rect">
            <a:avLst/>
          </a:prstGeom>
          <a:noFill/>
          <a:ln>
            <a:noFill/>
          </a:ln>
        </p:spPr>
        <p:txBody>
          <a:bodyPr spcFirstLastPara="1" wrap="square" lIns="0" tIns="91425" rIns="0" bIns="91425" anchor="t" anchorCtr="0">
            <a:normAutofit/>
          </a:bodyPr>
          <a:lstStyle/>
          <a:p>
            <a:pPr marL="0" marR="0" lvl="0" indent="0" algn="l" rtl="0">
              <a:lnSpc>
                <a:spcPct val="115000"/>
              </a:lnSpc>
              <a:spcBef>
                <a:spcPts val="1199"/>
              </a:spcBef>
              <a:spcAft>
                <a:spcPts val="0"/>
              </a:spcAft>
              <a:buClr>
                <a:srgbClr val="000000"/>
              </a:buClr>
              <a:buSzPts val="1682"/>
              <a:buFont typeface="Arial"/>
              <a:buNone/>
            </a:pPr>
            <a:r>
              <a:rPr lang="es" sz="1682" b="1" i="0" u="none" strike="noStrike" cap="none" dirty="0">
                <a:solidFill>
                  <a:srgbClr val="595959"/>
                </a:solidFill>
                <a:latin typeface="Montserrat"/>
                <a:ea typeface="Montserrat"/>
                <a:cs typeface="Montserrat"/>
                <a:sym typeface="Montserrat"/>
              </a:rPr>
              <a:t>index(&lt;valor&gt;) </a:t>
            </a:r>
            <a:r>
              <a:rPr lang="es" sz="1682" b="0" i="0" u="none" strike="noStrike" cap="none" dirty="0">
                <a:solidFill>
                  <a:srgbClr val="595959"/>
                </a:solidFill>
                <a:latin typeface="Montserrat"/>
                <a:ea typeface="Montserrat"/>
                <a:cs typeface="Montserrat"/>
                <a:sym typeface="Montserrat"/>
              </a:rPr>
              <a:t>busca un valor y devuelve su posición. Admite como argumento adicional un índice inicial a partir de donde comenzar la búsqueda. </a:t>
            </a:r>
            <a:r>
              <a:rPr lang="es" sz="1682" b="1" i="0" u="none" strike="noStrike" cap="none" dirty="0">
                <a:solidFill>
                  <a:srgbClr val="595959"/>
                </a:solidFill>
                <a:latin typeface="Montserrat"/>
                <a:ea typeface="Montserrat"/>
                <a:cs typeface="Montserrat"/>
                <a:sym typeface="Montserrat"/>
              </a:rPr>
              <a:t>count()</a:t>
            </a:r>
            <a:r>
              <a:rPr lang="es" sz="1682" b="0" i="0" u="none" strike="noStrike" cap="none" dirty="0">
                <a:solidFill>
                  <a:srgbClr val="595959"/>
                </a:solidFill>
                <a:latin typeface="Montserrat"/>
                <a:ea typeface="Montserrat"/>
                <a:cs typeface="Montserrat"/>
                <a:sym typeface="Montserrat"/>
              </a:rPr>
              <a:t> devuelve la cantidad de repeticiones de un elemento, cero si no lo encuentra. Y</a:t>
            </a:r>
            <a:r>
              <a:rPr lang="es" sz="1682" b="1" i="0" u="none" strike="noStrike" cap="none" dirty="0">
                <a:solidFill>
                  <a:srgbClr val="595959"/>
                </a:solidFill>
                <a:latin typeface="Montserrat"/>
                <a:ea typeface="Montserrat"/>
                <a:cs typeface="Montserrat"/>
                <a:sym typeface="Montserrat"/>
              </a:rPr>
              <a:t> reverse()</a:t>
            </a:r>
            <a:r>
              <a:rPr lang="es" sz="1682" b="0" i="0" u="none" strike="noStrike" cap="none" dirty="0">
                <a:solidFill>
                  <a:srgbClr val="595959"/>
                </a:solidFill>
                <a:latin typeface="Montserrat"/>
                <a:ea typeface="Montserrat"/>
                <a:cs typeface="Montserrat"/>
                <a:sym typeface="Montserrat"/>
              </a:rPr>
              <a:t> Invierte el orden de los elementos de una lista.</a:t>
            </a:r>
            <a:endParaRPr sz="1682" b="0" i="0" u="none" strike="noStrike" cap="none" dirty="0">
              <a:solidFill>
                <a:srgbClr val="595959"/>
              </a:solidFill>
              <a:latin typeface="Montserrat"/>
              <a:ea typeface="Montserrat"/>
              <a:cs typeface="Montserrat"/>
              <a:sym typeface="Montserrat"/>
            </a:endParaRPr>
          </a:p>
          <a:p>
            <a:pPr marL="0" marR="0" lvl="0" indent="0" algn="l" rtl="0">
              <a:lnSpc>
                <a:spcPct val="115000"/>
              </a:lnSpc>
              <a:spcBef>
                <a:spcPts val="1199"/>
              </a:spcBef>
              <a:spcAft>
                <a:spcPts val="0"/>
              </a:spcAft>
              <a:buClr>
                <a:srgbClr val="000000"/>
              </a:buClr>
              <a:buSzPts val="1682"/>
              <a:buFont typeface="Arial"/>
              <a:buNone/>
            </a:pPr>
            <a:endParaRPr sz="1682" b="0" i="0" u="none" strike="noStrike" cap="none" dirty="0">
              <a:solidFill>
                <a:srgbClr val="595959"/>
              </a:solidFill>
              <a:latin typeface="Montserrat"/>
              <a:ea typeface="Montserrat"/>
              <a:cs typeface="Montserrat"/>
              <a:sym typeface="Montserrat"/>
            </a:endParaRPr>
          </a:p>
          <a:p>
            <a:pPr marL="0" marR="0" lvl="0" indent="0" algn="l" rtl="0">
              <a:lnSpc>
                <a:spcPct val="115000"/>
              </a:lnSpc>
              <a:spcBef>
                <a:spcPts val="1199"/>
              </a:spcBef>
              <a:spcAft>
                <a:spcPts val="0"/>
              </a:spcAft>
              <a:buClr>
                <a:srgbClr val="000000"/>
              </a:buClr>
              <a:buSzPts val="1682"/>
              <a:buFont typeface="Arial"/>
              <a:buNone/>
            </a:pPr>
            <a:endParaRPr sz="1682" b="0" i="0" u="none" strike="noStrike" cap="none" dirty="0">
              <a:solidFill>
                <a:srgbClr val="595959"/>
              </a:solidFill>
              <a:latin typeface="Montserrat"/>
              <a:ea typeface="Montserrat"/>
              <a:cs typeface="Montserrat"/>
              <a:sym typeface="Montserrat"/>
            </a:endParaRPr>
          </a:p>
        </p:txBody>
      </p:sp>
      <p:sp>
        <p:nvSpPr>
          <p:cNvPr id="478" name="Google Shape;478;p33"/>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40740"/>
              <a:buFont typeface="Arial"/>
              <a:buNone/>
            </a:pPr>
            <a:r>
              <a:rPr lang="es"/>
              <a:t>Listas | .index(), count() y reverse()</a:t>
            </a:r>
            <a:endParaRPr/>
          </a:p>
        </p:txBody>
      </p:sp>
      <p:sp>
        <p:nvSpPr>
          <p:cNvPr id="479" name="Google Shape;479;p33"/>
          <p:cNvSpPr/>
          <p:nvPr/>
        </p:nvSpPr>
        <p:spPr>
          <a:xfrm>
            <a:off x="482425" y="3086450"/>
            <a:ext cx="2618100" cy="1114800"/>
          </a:xfrm>
          <a:prstGeom prst="rect">
            <a:avLst/>
          </a:prstGeom>
          <a:solidFill>
            <a:srgbClr val="23262E"/>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chemeClr val="dk1"/>
              </a:buClr>
              <a:buSzPts val="1400"/>
              <a:buFont typeface="Arial"/>
              <a:buNone/>
            </a:pPr>
            <a:r>
              <a:rPr lang="es" sz="1200" b="0" i="0" u="none" strike="noStrike" cap="none">
                <a:solidFill>
                  <a:srgbClr val="D5CED9"/>
                </a:solidFill>
                <a:latin typeface="Consolas"/>
                <a:ea typeface="Consolas"/>
                <a:cs typeface="Consolas"/>
                <a:sym typeface="Consolas"/>
              </a:rPr>
              <a:t>lista </a:t>
            </a:r>
            <a:r>
              <a:rPr lang="es" sz="1200" b="0" i="0" u="none" strike="noStrike" cap="none">
                <a:solidFill>
                  <a:srgbClr val="EE5D43"/>
                </a:solidFill>
                <a:latin typeface="Consolas"/>
                <a:ea typeface="Consolas"/>
                <a:cs typeface="Consolas"/>
                <a:sym typeface="Consolas"/>
              </a:rPr>
              <a:t>= </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3</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4</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5</a:t>
            </a:r>
            <a:r>
              <a:rPr lang="es" sz="1200" b="0" i="0" u="none" strike="noStrike" cap="none">
                <a:solidFill>
                  <a:srgbClr val="D5CED9"/>
                </a:solidFill>
                <a:latin typeface="Consolas"/>
                <a:ea typeface="Consolas"/>
                <a:cs typeface="Consolas"/>
                <a:sym typeface="Consolas"/>
              </a:rPr>
              <a:t>]</a:t>
            </a:r>
            <a:endParaRPr sz="1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400"/>
              <a:buFont typeface="Arial"/>
              <a:buNone/>
            </a:pPr>
            <a:r>
              <a:rPr lang="es" sz="1200" b="0" i="0" u="none" strike="noStrike" cap="none">
                <a:solidFill>
                  <a:srgbClr val="FFE66D"/>
                </a:solidFill>
                <a:latin typeface="Consolas"/>
                <a:ea typeface="Consolas"/>
                <a:cs typeface="Consolas"/>
                <a:sym typeface="Consolas"/>
              </a:rPr>
              <a:t>print</a:t>
            </a:r>
            <a:r>
              <a:rPr lang="es" sz="1200" b="0" i="0" u="none" strike="noStrike" cap="none">
                <a:solidFill>
                  <a:srgbClr val="D5CED9"/>
                </a:solidFill>
                <a:latin typeface="Consolas"/>
                <a:ea typeface="Consolas"/>
                <a:cs typeface="Consolas"/>
                <a:sym typeface="Consolas"/>
              </a:rPr>
              <a:t>(lista.</a:t>
            </a:r>
            <a:r>
              <a:rPr lang="es" sz="1200" b="0" i="0" u="none" strike="noStrike" cap="none">
                <a:solidFill>
                  <a:srgbClr val="FFE66D"/>
                </a:solidFill>
                <a:latin typeface="Consolas"/>
                <a:ea typeface="Consolas"/>
                <a:cs typeface="Consolas"/>
                <a:sym typeface="Consolas"/>
              </a:rPr>
              <a:t>index</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5</a:t>
            </a:r>
            <a:r>
              <a:rPr lang="es" sz="1200" b="0" i="0" u="none" strike="noStrike" cap="none">
                <a:solidFill>
                  <a:srgbClr val="D5CED9"/>
                </a:solidFill>
                <a:latin typeface="Consolas"/>
                <a:ea typeface="Consolas"/>
                <a:cs typeface="Consolas"/>
                <a:sym typeface="Consolas"/>
              </a:rPr>
              <a:t>))</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400"/>
              <a:buFont typeface="Arial"/>
              <a:buNone/>
            </a:pPr>
            <a:r>
              <a:rPr lang="es" sz="1200" b="0" i="0" u="none" strike="noStrike" cap="none">
                <a:solidFill>
                  <a:srgbClr val="5F6167"/>
                </a:solidFill>
                <a:latin typeface="Consolas"/>
                <a:ea typeface="Consolas"/>
                <a:cs typeface="Consolas"/>
                <a:sym typeface="Consolas"/>
              </a:rPr>
              <a:t>#Resultado: 2</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p:txBody>
      </p:sp>
      <p:sp>
        <p:nvSpPr>
          <p:cNvPr id="480" name="Google Shape;480;p33"/>
          <p:cNvSpPr/>
          <p:nvPr/>
        </p:nvSpPr>
        <p:spPr>
          <a:xfrm>
            <a:off x="482425" y="2857550"/>
            <a:ext cx="2618100" cy="228900"/>
          </a:xfrm>
          <a:prstGeom prst="rect">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chemeClr val="dk2"/>
                </a:solidFill>
                <a:latin typeface="Montserrat"/>
                <a:ea typeface="Montserrat"/>
                <a:cs typeface="Montserrat"/>
                <a:sym typeface="Montserrat"/>
              </a:rPr>
              <a:t>.index(valor)</a:t>
            </a:r>
            <a:endParaRPr sz="1400" b="0" i="0" u="none" strike="noStrike" cap="none">
              <a:solidFill>
                <a:schemeClr val="dk2"/>
              </a:solidFill>
              <a:latin typeface="Montserrat"/>
              <a:ea typeface="Montserrat"/>
              <a:cs typeface="Montserrat"/>
              <a:sym typeface="Montserrat"/>
            </a:endParaRPr>
          </a:p>
        </p:txBody>
      </p:sp>
      <p:sp>
        <p:nvSpPr>
          <p:cNvPr id="481" name="Google Shape;481;p33"/>
          <p:cNvSpPr/>
          <p:nvPr/>
        </p:nvSpPr>
        <p:spPr>
          <a:xfrm>
            <a:off x="3254250" y="3086450"/>
            <a:ext cx="2618100" cy="1114800"/>
          </a:xfrm>
          <a:prstGeom prst="rect">
            <a:avLst/>
          </a:prstGeom>
          <a:solidFill>
            <a:srgbClr val="23262E"/>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chemeClr val="dk1"/>
              </a:buClr>
              <a:buSzPts val="1400"/>
              <a:buFont typeface="Arial"/>
              <a:buNone/>
            </a:pPr>
            <a:r>
              <a:rPr lang="es" sz="1200" b="0" i="0" u="none" strike="noStrike" cap="none">
                <a:solidFill>
                  <a:srgbClr val="D5CED9"/>
                </a:solidFill>
                <a:latin typeface="Consolas"/>
                <a:ea typeface="Consolas"/>
                <a:cs typeface="Consolas"/>
                <a:sym typeface="Consolas"/>
              </a:rPr>
              <a:t>lista </a:t>
            </a:r>
            <a:r>
              <a:rPr lang="es" sz="1200" b="0" i="0" u="none" strike="noStrike" cap="none">
                <a:solidFill>
                  <a:srgbClr val="EE5D43"/>
                </a:solidFill>
                <a:latin typeface="Consolas"/>
                <a:ea typeface="Consolas"/>
                <a:cs typeface="Consolas"/>
                <a:sym typeface="Consolas"/>
              </a:rPr>
              <a:t>= </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3</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4</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5</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3</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5</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8</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5</a:t>
            </a:r>
            <a:r>
              <a:rPr lang="es" sz="1200" b="0" i="0" u="none" strike="noStrike" cap="none">
                <a:solidFill>
                  <a:srgbClr val="D5CED9"/>
                </a:solidFill>
                <a:latin typeface="Consolas"/>
                <a:ea typeface="Consolas"/>
                <a:cs typeface="Consolas"/>
                <a:sym typeface="Consolas"/>
              </a:rPr>
              <a:t>]</a:t>
            </a:r>
            <a:endParaRPr sz="1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400"/>
              <a:buFont typeface="Arial"/>
              <a:buNone/>
            </a:pPr>
            <a:r>
              <a:rPr lang="es" sz="1200" b="0" i="0" u="none" strike="noStrike" cap="none">
                <a:solidFill>
                  <a:srgbClr val="FFE66D"/>
                </a:solidFill>
                <a:latin typeface="Consolas"/>
                <a:ea typeface="Consolas"/>
                <a:cs typeface="Consolas"/>
                <a:sym typeface="Consolas"/>
              </a:rPr>
              <a:t>print</a:t>
            </a:r>
            <a:r>
              <a:rPr lang="es" sz="1200" b="0" i="0" u="none" strike="noStrike" cap="none">
                <a:solidFill>
                  <a:srgbClr val="D5CED9"/>
                </a:solidFill>
                <a:latin typeface="Consolas"/>
                <a:ea typeface="Consolas"/>
                <a:cs typeface="Consolas"/>
                <a:sym typeface="Consolas"/>
              </a:rPr>
              <a:t>(lista.</a:t>
            </a:r>
            <a:r>
              <a:rPr lang="es" sz="1200" b="0" i="0" u="none" strike="noStrike" cap="none">
                <a:solidFill>
                  <a:srgbClr val="FFE66D"/>
                </a:solidFill>
                <a:latin typeface="Consolas"/>
                <a:ea typeface="Consolas"/>
                <a:cs typeface="Consolas"/>
                <a:sym typeface="Consolas"/>
              </a:rPr>
              <a:t>count</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5</a:t>
            </a:r>
            <a:r>
              <a:rPr lang="es" sz="1200" b="0" i="0" u="none" strike="noStrike" cap="none">
                <a:solidFill>
                  <a:srgbClr val="D5CED9"/>
                </a:solidFill>
                <a:latin typeface="Consolas"/>
                <a:ea typeface="Consolas"/>
                <a:cs typeface="Consolas"/>
                <a:sym typeface="Consolas"/>
              </a:rPr>
              <a:t>)) </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400"/>
              <a:buFont typeface="Arial"/>
              <a:buNone/>
            </a:pPr>
            <a:r>
              <a:rPr lang="es" sz="1200" b="0" i="0" u="none" strike="noStrike" cap="none">
                <a:solidFill>
                  <a:srgbClr val="5F6167"/>
                </a:solidFill>
                <a:latin typeface="Consolas"/>
                <a:ea typeface="Consolas"/>
                <a:cs typeface="Consolas"/>
                <a:sym typeface="Consolas"/>
              </a:rPr>
              <a:t># Resultado: 3</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400"/>
              <a:buFont typeface="Arial"/>
              <a:buNone/>
            </a:pPr>
            <a:r>
              <a:rPr lang="es" sz="1200" b="0" i="0" u="none" strike="noStrike" cap="none">
                <a:solidFill>
                  <a:srgbClr val="FFE66D"/>
                </a:solidFill>
                <a:latin typeface="Consolas"/>
                <a:ea typeface="Consolas"/>
                <a:cs typeface="Consolas"/>
                <a:sym typeface="Consolas"/>
              </a:rPr>
              <a:t>print</a:t>
            </a:r>
            <a:r>
              <a:rPr lang="es" sz="1200" b="0" i="0" u="none" strike="noStrike" cap="none">
                <a:solidFill>
                  <a:srgbClr val="D5CED9"/>
                </a:solidFill>
                <a:latin typeface="Consolas"/>
                <a:ea typeface="Consolas"/>
                <a:cs typeface="Consolas"/>
                <a:sym typeface="Consolas"/>
              </a:rPr>
              <a:t>(lista.</a:t>
            </a:r>
            <a:r>
              <a:rPr lang="es" sz="1200" b="0" i="0" u="none" strike="noStrike" cap="none">
                <a:solidFill>
                  <a:srgbClr val="FFE66D"/>
                </a:solidFill>
                <a:latin typeface="Consolas"/>
                <a:ea typeface="Consolas"/>
                <a:cs typeface="Consolas"/>
                <a:sym typeface="Consolas"/>
              </a:rPr>
              <a:t>count</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2</a:t>
            </a:r>
            <a:r>
              <a:rPr lang="es" sz="1200" b="0" i="0" u="none" strike="noStrike" cap="none">
                <a:solidFill>
                  <a:srgbClr val="D5CED9"/>
                </a:solidFill>
                <a:latin typeface="Consolas"/>
                <a:ea typeface="Consolas"/>
                <a:cs typeface="Consolas"/>
                <a:sym typeface="Consolas"/>
              </a:rPr>
              <a:t>))</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400"/>
              <a:buFont typeface="Arial"/>
              <a:buNone/>
            </a:pPr>
            <a:r>
              <a:rPr lang="es" sz="1200" b="0" i="0" u="none" strike="noStrike" cap="none">
                <a:solidFill>
                  <a:srgbClr val="5F6167"/>
                </a:solidFill>
                <a:latin typeface="Consolas"/>
                <a:ea typeface="Consolas"/>
                <a:cs typeface="Consolas"/>
                <a:sym typeface="Consolas"/>
              </a:rPr>
              <a:t># Resultado: 0</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p:txBody>
      </p:sp>
      <p:sp>
        <p:nvSpPr>
          <p:cNvPr id="482" name="Google Shape;482;p33"/>
          <p:cNvSpPr/>
          <p:nvPr/>
        </p:nvSpPr>
        <p:spPr>
          <a:xfrm>
            <a:off x="3254250" y="2857550"/>
            <a:ext cx="2618100" cy="228900"/>
          </a:xfrm>
          <a:prstGeom prst="rect">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chemeClr val="dk2"/>
                </a:solidFill>
                <a:latin typeface="Montserrat"/>
                <a:ea typeface="Montserrat"/>
                <a:cs typeface="Montserrat"/>
                <a:sym typeface="Montserrat"/>
              </a:rPr>
              <a:t>.count()</a:t>
            </a:r>
            <a:endParaRPr sz="1400" b="0" i="0" u="none" strike="noStrike" cap="none">
              <a:solidFill>
                <a:schemeClr val="dk2"/>
              </a:solidFill>
              <a:latin typeface="Montserrat"/>
              <a:ea typeface="Montserrat"/>
              <a:cs typeface="Montserrat"/>
              <a:sym typeface="Montserrat"/>
            </a:endParaRPr>
          </a:p>
        </p:txBody>
      </p:sp>
      <p:sp>
        <p:nvSpPr>
          <p:cNvPr id="483" name="Google Shape;483;p33"/>
          <p:cNvSpPr/>
          <p:nvPr/>
        </p:nvSpPr>
        <p:spPr>
          <a:xfrm>
            <a:off x="6026075" y="3086400"/>
            <a:ext cx="2618100" cy="1114800"/>
          </a:xfrm>
          <a:prstGeom prst="rect">
            <a:avLst/>
          </a:prstGeom>
          <a:solidFill>
            <a:srgbClr val="23262E"/>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chemeClr val="dk1"/>
              </a:buClr>
              <a:buSzPts val="1400"/>
              <a:buFont typeface="Arial"/>
              <a:buNone/>
            </a:pPr>
            <a:r>
              <a:rPr lang="es" sz="1200" b="0" i="0" u="none" strike="noStrike" cap="none">
                <a:solidFill>
                  <a:srgbClr val="D5CED9"/>
                </a:solidFill>
                <a:latin typeface="Consolas"/>
                <a:ea typeface="Consolas"/>
                <a:cs typeface="Consolas"/>
                <a:sym typeface="Consolas"/>
              </a:rPr>
              <a:t>lista </a:t>
            </a:r>
            <a:r>
              <a:rPr lang="es" sz="1200" b="0" i="0" u="none" strike="noStrike" cap="none">
                <a:solidFill>
                  <a:srgbClr val="EE5D43"/>
                </a:solidFill>
                <a:latin typeface="Consolas"/>
                <a:ea typeface="Consolas"/>
                <a:cs typeface="Consolas"/>
                <a:sym typeface="Consolas"/>
              </a:rPr>
              <a:t>= </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3</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4</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5</a:t>
            </a:r>
            <a:r>
              <a:rPr lang="es" sz="1200" b="0" i="0" u="none" strike="noStrike" cap="none">
                <a:solidFill>
                  <a:srgbClr val="D5CED9"/>
                </a:solidFill>
                <a:latin typeface="Consolas"/>
                <a:ea typeface="Consolas"/>
                <a:cs typeface="Consolas"/>
                <a:sym typeface="Consolas"/>
              </a:rPr>
              <a:t>]</a:t>
            </a:r>
            <a:endParaRPr sz="1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400"/>
              <a:buFont typeface="Arial"/>
              <a:buNone/>
            </a:pPr>
            <a:r>
              <a:rPr lang="es" sz="1200" b="0" i="0" u="none" strike="noStrike" cap="none">
                <a:solidFill>
                  <a:srgbClr val="D5CED9"/>
                </a:solidFill>
                <a:latin typeface="Consolas"/>
                <a:ea typeface="Consolas"/>
                <a:cs typeface="Consolas"/>
                <a:sym typeface="Consolas"/>
              </a:rPr>
              <a:t>lista.</a:t>
            </a:r>
            <a:r>
              <a:rPr lang="es" sz="1200" b="0" i="0" u="none" strike="noStrike" cap="none">
                <a:solidFill>
                  <a:srgbClr val="FFE66D"/>
                </a:solidFill>
                <a:latin typeface="Consolas"/>
                <a:ea typeface="Consolas"/>
                <a:cs typeface="Consolas"/>
                <a:sym typeface="Consolas"/>
              </a:rPr>
              <a:t>reverse</a:t>
            </a:r>
            <a:r>
              <a:rPr lang="es" sz="1200" b="0" i="0" u="none" strike="noStrike" cap="none">
                <a:solidFill>
                  <a:srgbClr val="D5CED9"/>
                </a:solidFill>
                <a:latin typeface="Consolas"/>
                <a:ea typeface="Consolas"/>
                <a:cs typeface="Consolas"/>
                <a:sym typeface="Consolas"/>
              </a:rPr>
              <a:t>()</a:t>
            </a:r>
            <a:endParaRPr sz="1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400"/>
              <a:buFont typeface="Arial"/>
              <a:buNone/>
            </a:pPr>
            <a:r>
              <a:rPr lang="es" sz="1200" b="0" i="0" u="none" strike="noStrike" cap="none">
                <a:solidFill>
                  <a:srgbClr val="FFE66D"/>
                </a:solidFill>
                <a:latin typeface="Consolas"/>
                <a:ea typeface="Consolas"/>
                <a:cs typeface="Consolas"/>
                <a:sym typeface="Consolas"/>
              </a:rPr>
              <a:t>print</a:t>
            </a:r>
            <a:r>
              <a:rPr lang="es" sz="1200" b="0" i="0" u="none" strike="noStrike" cap="none">
                <a:solidFill>
                  <a:srgbClr val="D5CED9"/>
                </a:solidFill>
                <a:latin typeface="Consolas"/>
                <a:ea typeface="Consolas"/>
                <a:cs typeface="Consolas"/>
                <a:sym typeface="Consolas"/>
              </a:rPr>
              <a:t>(lista) </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400"/>
              <a:buFont typeface="Arial"/>
              <a:buNone/>
            </a:pPr>
            <a:r>
              <a:rPr lang="es" sz="1200" b="0" i="0" u="none" strike="noStrike" cap="none">
                <a:solidFill>
                  <a:srgbClr val="5F6167"/>
                </a:solidFill>
                <a:latin typeface="Consolas"/>
                <a:ea typeface="Consolas"/>
                <a:cs typeface="Consolas"/>
                <a:sym typeface="Consolas"/>
              </a:rPr>
              <a:t># Resulado: [5,4,3]</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p:txBody>
      </p:sp>
      <p:sp>
        <p:nvSpPr>
          <p:cNvPr id="484" name="Google Shape;484;p33"/>
          <p:cNvSpPr/>
          <p:nvPr/>
        </p:nvSpPr>
        <p:spPr>
          <a:xfrm>
            <a:off x="6026075" y="2857550"/>
            <a:ext cx="2618100" cy="228900"/>
          </a:xfrm>
          <a:prstGeom prst="rect">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chemeClr val="dk2"/>
                </a:solidFill>
                <a:latin typeface="Montserrat"/>
                <a:ea typeface="Montserrat"/>
                <a:cs typeface="Montserrat"/>
                <a:sym typeface="Montserrat"/>
              </a:rPr>
              <a:t>.reverse()</a:t>
            </a:r>
            <a:endParaRPr sz="1400" b="0" i="0" u="none" strike="noStrike" cap="none">
              <a:solidFill>
                <a:schemeClr val="dk2"/>
              </a:solidFill>
              <a:latin typeface="Montserrat"/>
              <a:ea typeface="Montserrat"/>
              <a:cs typeface="Montserrat"/>
              <a:sym typeface="Montserrat"/>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34"/>
          <p:cNvSpPr txBox="1"/>
          <p:nvPr/>
        </p:nvSpPr>
        <p:spPr>
          <a:xfrm>
            <a:off x="432150" y="1281775"/>
            <a:ext cx="8279700" cy="3275400"/>
          </a:xfrm>
          <a:prstGeom prst="rect">
            <a:avLst/>
          </a:prstGeom>
          <a:noFill/>
          <a:ln>
            <a:noFill/>
          </a:ln>
        </p:spPr>
        <p:txBody>
          <a:bodyPr spcFirstLastPara="1" wrap="square" lIns="0" tIns="91425" rIns="0" bIns="91425" anchor="t" anchorCtr="0">
            <a:normAutofit/>
          </a:bodyPr>
          <a:lstStyle/>
          <a:p>
            <a:pPr marL="0" marR="0" lvl="0" indent="0" algn="l" rtl="0">
              <a:lnSpc>
                <a:spcPct val="115000"/>
              </a:lnSpc>
              <a:spcBef>
                <a:spcPts val="1199"/>
              </a:spcBef>
              <a:spcAft>
                <a:spcPts val="0"/>
              </a:spcAft>
              <a:buClr>
                <a:srgbClr val="000000"/>
              </a:buClr>
              <a:buSzPts val="1682"/>
              <a:buFont typeface="Arial"/>
              <a:buNone/>
            </a:pPr>
            <a:r>
              <a:rPr lang="es" sz="1682" b="1" i="0" u="none" strike="noStrike" cap="none">
                <a:solidFill>
                  <a:srgbClr val="595959"/>
                </a:solidFill>
                <a:latin typeface="Montserrat"/>
                <a:ea typeface="Montserrat"/>
                <a:cs typeface="Montserrat"/>
                <a:sym typeface="Montserrat"/>
              </a:rPr>
              <a:t>sort() </a:t>
            </a:r>
            <a:r>
              <a:rPr lang="es" sz="1682" b="0" i="0" u="none" strike="noStrike" cap="none">
                <a:solidFill>
                  <a:srgbClr val="595959"/>
                </a:solidFill>
                <a:latin typeface="Montserrat"/>
                <a:ea typeface="Montserrat"/>
                <a:cs typeface="Montserrat"/>
                <a:sym typeface="Montserrat"/>
              </a:rPr>
              <a:t>ordena los elementos de la lista, de menor a mayor. </a:t>
            </a:r>
            <a:r>
              <a:rPr lang="es" sz="1682" b="1" i="0" u="none" strike="noStrike" cap="none">
                <a:solidFill>
                  <a:srgbClr val="595959"/>
                </a:solidFill>
                <a:latin typeface="Montserrat"/>
                <a:ea typeface="Montserrat"/>
                <a:cs typeface="Montserrat"/>
                <a:sym typeface="Montserrat"/>
              </a:rPr>
              <a:t>sort(reverse=True)</a:t>
            </a:r>
            <a:r>
              <a:rPr lang="es" sz="1682" b="0" i="0" u="none" strike="noStrike" cap="none">
                <a:solidFill>
                  <a:srgbClr val="595959"/>
                </a:solidFill>
                <a:latin typeface="Montserrat"/>
                <a:ea typeface="Montserrat"/>
                <a:cs typeface="Montserrat"/>
                <a:sym typeface="Montserrat"/>
              </a:rPr>
              <a:t> ordena la lista de mayor a menor. En ambos casos, el orden depende del tipo de dato contenido en la lista. Y </a:t>
            </a:r>
            <a:r>
              <a:rPr lang="es" sz="1682" b="1" i="0" u="none" strike="noStrike" cap="none">
                <a:solidFill>
                  <a:srgbClr val="595959"/>
                </a:solidFill>
                <a:latin typeface="Montserrat"/>
                <a:ea typeface="Montserrat"/>
                <a:cs typeface="Montserrat"/>
                <a:sym typeface="Montserrat"/>
              </a:rPr>
              <a:t>clear() </a:t>
            </a:r>
            <a:r>
              <a:rPr lang="es" sz="1682" b="0" i="0" u="none" strike="noStrike" cap="none">
                <a:solidFill>
                  <a:srgbClr val="595959"/>
                </a:solidFill>
                <a:latin typeface="Montserrat"/>
                <a:ea typeface="Montserrat"/>
                <a:cs typeface="Montserrat"/>
                <a:sym typeface="Montserrat"/>
              </a:rPr>
              <a:t>elimina todos los elementos de la lista.</a:t>
            </a:r>
            <a:endParaRPr sz="1682" b="0" i="0" u="none" strike="noStrike" cap="none">
              <a:solidFill>
                <a:srgbClr val="595959"/>
              </a:solidFill>
              <a:latin typeface="Montserrat"/>
              <a:ea typeface="Montserrat"/>
              <a:cs typeface="Montserrat"/>
              <a:sym typeface="Montserrat"/>
            </a:endParaRPr>
          </a:p>
          <a:p>
            <a:pPr marL="0" marR="0" lvl="0" indent="0" algn="l" rtl="0">
              <a:lnSpc>
                <a:spcPct val="115000"/>
              </a:lnSpc>
              <a:spcBef>
                <a:spcPts val="1199"/>
              </a:spcBef>
              <a:spcAft>
                <a:spcPts val="0"/>
              </a:spcAft>
              <a:buClr>
                <a:srgbClr val="000000"/>
              </a:buClr>
              <a:buSzPts val="1682"/>
              <a:buFont typeface="Arial"/>
              <a:buNone/>
            </a:pPr>
            <a:endParaRPr sz="1682" b="1" i="0" u="none" strike="noStrike" cap="none">
              <a:solidFill>
                <a:srgbClr val="595959"/>
              </a:solidFill>
              <a:latin typeface="Montserrat"/>
              <a:ea typeface="Montserrat"/>
              <a:cs typeface="Montserrat"/>
              <a:sym typeface="Montserrat"/>
            </a:endParaRPr>
          </a:p>
          <a:p>
            <a:pPr marL="0" marR="0" lvl="0" indent="0" algn="l" rtl="0">
              <a:lnSpc>
                <a:spcPct val="115000"/>
              </a:lnSpc>
              <a:spcBef>
                <a:spcPts val="1199"/>
              </a:spcBef>
              <a:spcAft>
                <a:spcPts val="0"/>
              </a:spcAft>
              <a:buClr>
                <a:srgbClr val="000000"/>
              </a:buClr>
              <a:buSzPts val="1682"/>
              <a:buFont typeface="Arial"/>
              <a:buNone/>
            </a:pPr>
            <a:endParaRPr sz="1682" b="1" i="0" u="none" strike="noStrike" cap="none">
              <a:solidFill>
                <a:srgbClr val="595959"/>
              </a:solidFill>
              <a:latin typeface="Montserrat"/>
              <a:ea typeface="Montserrat"/>
              <a:cs typeface="Montserrat"/>
              <a:sym typeface="Montserrat"/>
            </a:endParaRPr>
          </a:p>
          <a:p>
            <a:pPr marL="0" marR="0" lvl="0" indent="0" algn="l" rtl="0">
              <a:lnSpc>
                <a:spcPct val="115000"/>
              </a:lnSpc>
              <a:spcBef>
                <a:spcPts val="1199"/>
              </a:spcBef>
              <a:spcAft>
                <a:spcPts val="0"/>
              </a:spcAft>
              <a:buClr>
                <a:srgbClr val="000000"/>
              </a:buClr>
              <a:buSzPts val="1682"/>
              <a:buFont typeface="Arial"/>
              <a:buNone/>
            </a:pPr>
            <a:endParaRPr sz="1682" b="0" i="0" u="none" strike="noStrike" cap="none">
              <a:solidFill>
                <a:srgbClr val="595959"/>
              </a:solidFill>
              <a:latin typeface="Montserrat"/>
              <a:ea typeface="Montserrat"/>
              <a:cs typeface="Montserrat"/>
              <a:sym typeface="Montserrat"/>
            </a:endParaRPr>
          </a:p>
        </p:txBody>
      </p:sp>
      <p:sp>
        <p:nvSpPr>
          <p:cNvPr id="490" name="Google Shape;490;p34"/>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40740"/>
              <a:buFont typeface="Arial"/>
              <a:buNone/>
            </a:pPr>
            <a:r>
              <a:rPr lang="es"/>
              <a:t>Listas | .sort() y clear()</a:t>
            </a:r>
            <a:endParaRPr/>
          </a:p>
        </p:txBody>
      </p:sp>
      <p:sp>
        <p:nvSpPr>
          <p:cNvPr id="491" name="Google Shape;491;p34"/>
          <p:cNvSpPr/>
          <p:nvPr/>
        </p:nvSpPr>
        <p:spPr>
          <a:xfrm>
            <a:off x="482425" y="2669400"/>
            <a:ext cx="2618100" cy="1114800"/>
          </a:xfrm>
          <a:prstGeom prst="rect">
            <a:avLst/>
          </a:prstGeom>
          <a:solidFill>
            <a:srgbClr val="23262E"/>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chemeClr val="dk1"/>
              </a:buClr>
              <a:buSzPts val="1400"/>
              <a:buFont typeface="Arial"/>
              <a:buNone/>
            </a:pPr>
            <a:r>
              <a:rPr lang="es" sz="1200" b="0" i="0" u="none" strike="noStrike" cap="none">
                <a:solidFill>
                  <a:srgbClr val="D5CED9"/>
                </a:solidFill>
                <a:latin typeface="Consolas"/>
                <a:ea typeface="Consolas"/>
                <a:cs typeface="Consolas"/>
                <a:sym typeface="Consolas"/>
              </a:rPr>
              <a:t>lista </a:t>
            </a:r>
            <a:r>
              <a:rPr lang="es" sz="1200" b="0" i="0" u="none" strike="noStrike" cap="none">
                <a:solidFill>
                  <a:srgbClr val="EE5D43"/>
                </a:solidFill>
                <a:latin typeface="Consolas"/>
                <a:ea typeface="Consolas"/>
                <a:cs typeface="Consolas"/>
                <a:sym typeface="Consolas"/>
              </a:rPr>
              <a:t>= </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5</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1</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7</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2</a:t>
            </a:r>
            <a:r>
              <a:rPr lang="es" sz="1200" b="0" i="0" u="none" strike="noStrike" cap="none">
                <a:solidFill>
                  <a:srgbClr val="D5CED9"/>
                </a:solidFill>
                <a:latin typeface="Consolas"/>
                <a:ea typeface="Consolas"/>
                <a:cs typeface="Consolas"/>
                <a:sym typeface="Consolas"/>
              </a:rPr>
              <a:t>]</a:t>
            </a:r>
            <a:endParaRPr sz="1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400"/>
              <a:buFont typeface="Arial"/>
              <a:buNone/>
            </a:pPr>
            <a:r>
              <a:rPr lang="es" sz="1200" b="0" i="0" u="none" strike="noStrike" cap="none">
                <a:solidFill>
                  <a:srgbClr val="D5CED9"/>
                </a:solidFill>
                <a:latin typeface="Consolas"/>
                <a:ea typeface="Consolas"/>
                <a:cs typeface="Consolas"/>
                <a:sym typeface="Consolas"/>
              </a:rPr>
              <a:t>lista.</a:t>
            </a:r>
            <a:r>
              <a:rPr lang="es" sz="1200" b="0" i="0" u="none" strike="noStrike" cap="none">
                <a:solidFill>
                  <a:srgbClr val="FFE66D"/>
                </a:solidFill>
                <a:latin typeface="Consolas"/>
                <a:ea typeface="Consolas"/>
                <a:cs typeface="Consolas"/>
                <a:sym typeface="Consolas"/>
              </a:rPr>
              <a:t>sort</a:t>
            </a:r>
            <a:r>
              <a:rPr lang="es" sz="1200" b="0" i="0" u="none" strike="noStrike" cap="none">
                <a:solidFill>
                  <a:srgbClr val="D5CED9"/>
                </a:solidFill>
                <a:latin typeface="Consolas"/>
                <a:ea typeface="Consolas"/>
                <a:cs typeface="Consolas"/>
                <a:sym typeface="Consolas"/>
              </a:rPr>
              <a:t>()</a:t>
            </a:r>
            <a:endParaRPr sz="1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400"/>
              <a:buFont typeface="Arial"/>
              <a:buNone/>
            </a:pPr>
            <a:r>
              <a:rPr lang="es" sz="1200" b="0" i="0" u="none" strike="noStrike" cap="none">
                <a:solidFill>
                  <a:srgbClr val="FFE66D"/>
                </a:solidFill>
                <a:latin typeface="Consolas"/>
                <a:ea typeface="Consolas"/>
                <a:cs typeface="Consolas"/>
                <a:sym typeface="Consolas"/>
              </a:rPr>
              <a:t>print</a:t>
            </a:r>
            <a:r>
              <a:rPr lang="es" sz="1200" b="0" i="0" u="none" strike="noStrike" cap="none">
                <a:solidFill>
                  <a:srgbClr val="D5CED9"/>
                </a:solidFill>
                <a:latin typeface="Consolas"/>
                <a:ea typeface="Consolas"/>
                <a:cs typeface="Consolas"/>
                <a:sym typeface="Consolas"/>
              </a:rPr>
              <a:t>(lista) </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400"/>
              <a:buFont typeface="Arial"/>
              <a:buNone/>
            </a:pPr>
            <a:r>
              <a:rPr lang="es" sz="1200" b="0" i="0" u="none" strike="noStrike" cap="none">
                <a:solidFill>
                  <a:srgbClr val="5F6167"/>
                </a:solidFill>
                <a:latin typeface="Consolas"/>
                <a:ea typeface="Consolas"/>
                <a:cs typeface="Consolas"/>
                <a:sym typeface="Consolas"/>
              </a:rPr>
              <a:t>#Resultado: [1,2,5,7]</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p:txBody>
      </p:sp>
      <p:sp>
        <p:nvSpPr>
          <p:cNvPr id="492" name="Google Shape;492;p34"/>
          <p:cNvSpPr/>
          <p:nvPr/>
        </p:nvSpPr>
        <p:spPr>
          <a:xfrm>
            <a:off x="482425" y="2440500"/>
            <a:ext cx="2618100" cy="228900"/>
          </a:xfrm>
          <a:prstGeom prst="rect">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chemeClr val="dk2"/>
                </a:solidFill>
                <a:latin typeface="Montserrat"/>
                <a:ea typeface="Montserrat"/>
                <a:cs typeface="Montserrat"/>
                <a:sym typeface="Montserrat"/>
              </a:rPr>
              <a:t>.sort()</a:t>
            </a:r>
            <a:endParaRPr sz="1400" b="0" i="0" u="none" strike="noStrike" cap="none">
              <a:solidFill>
                <a:schemeClr val="dk2"/>
              </a:solidFill>
              <a:latin typeface="Montserrat"/>
              <a:ea typeface="Montserrat"/>
              <a:cs typeface="Montserrat"/>
              <a:sym typeface="Montserrat"/>
            </a:endParaRPr>
          </a:p>
        </p:txBody>
      </p:sp>
      <p:sp>
        <p:nvSpPr>
          <p:cNvPr id="493" name="Google Shape;493;p34"/>
          <p:cNvSpPr/>
          <p:nvPr/>
        </p:nvSpPr>
        <p:spPr>
          <a:xfrm>
            <a:off x="3254250" y="2669400"/>
            <a:ext cx="2618100" cy="1114800"/>
          </a:xfrm>
          <a:prstGeom prst="rect">
            <a:avLst/>
          </a:prstGeom>
          <a:solidFill>
            <a:srgbClr val="23262E"/>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chemeClr val="dk1"/>
              </a:buClr>
              <a:buSzPts val="1400"/>
              <a:buFont typeface="Arial"/>
              <a:buNone/>
            </a:pPr>
            <a:r>
              <a:rPr lang="es" sz="1200" b="0" i="0" u="none" strike="noStrike" cap="none">
                <a:solidFill>
                  <a:srgbClr val="D5CED9"/>
                </a:solidFill>
                <a:latin typeface="Consolas"/>
                <a:ea typeface="Consolas"/>
                <a:cs typeface="Consolas"/>
                <a:sym typeface="Consolas"/>
              </a:rPr>
              <a:t>lista </a:t>
            </a:r>
            <a:r>
              <a:rPr lang="es" sz="1200" b="0" i="0" u="none" strike="noStrike" cap="none">
                <a:solidFill>
                  <a:srgbClr val="EE5D43"/>
                </a:solidFill>
                <a:latin typeface="Consolas"/>
                <a:ea typeface="Consolas"/>
                <a:cs typeface="Consolas"/>
                <a:sym typeface="Consolas"/>
              </a:rPr>
              <a:t>= </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5</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1</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7</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2</a:t>
            </a:r>
            <a:r>
              <a:rPr lang="es" sz="1200" b="0" i="0" u="none" strike="noStrike" cap="none">
                <a:solidFill>
                  <a:srgbClr val="D5CED9"/>
                </a:solidFill>
                <a:latin typeface="Consolas"/>
                <a:ea typeface="Consolas"/>
                <a:cs typeface="Consolas"/>
                <a:sym typeface="Consolas"/>
              </a:rPr>
              <a:t>]</a:t>
            </a:r>
            <a:endParaRPr sz="1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400"/>
              <a:buFont typeface="Arial"/>
              <a:buNone/>
            </a:pPr>
            <a:r>
              <a:rPr lang="es" sz="1200" b="0" i="0" u="none" strike="noStrike" cap="none">
                <a:solidFill>
                  <a:srgbClr val="D5CED9"/>
                </a:solidFill>
                <a:latin typeface="Consolas"/>
                <a:ea typeface="Consolas"/>
                <a:cs typeface="Consolas"/>
                <a:sym typeface="Consolas"/>
              </a:rPr>
              <a:t>lista.</a:t>
            </a:r>
            <a:r>
              <a:rPr lang="es" sz="1200" b="0" i="0" u="none" strike="noStrike" cap="none">
                <a:solidFill>
                  <a:srgbClr val="FFE66D"/>
                </a:solidFill>
                <a:latin typeface="Consolas"/>
                <a:ea typeface="Consolas"/>
                <a:cs typeface="Consolas"/>
                <a:sym typeface="Consolas"/>
              </a:rPr>
              <a:t>sort</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00E8C6"/>
                </a:solidFill>
                <a:latin typeface="Consolas"/>
                <a:ea typeface="Consolas"/>
                <a:cs typeface="Consolas"/>
                <a:sym typeface="Consolas"/>
              </a:rPr>
              <a:t>reverse</a:t>
            </a:r>
            <a:r>
              <a:rPr lang="es" sz="1200" b="0" i="0" u="none" strike="noStrike" cap="none">
                <a:solidFill>
                  <a:srgbClr val="EE5D43"/>
                </a:solidFill>
                <a:latin typeface="Consolas"/>
                <a:ea typeface="Consolas"/>
                <a:cs typeface="Consolas"/>
                <a:sym typeface="Consolas"/>
              </a:rPr>
              <a:t>=True</a:t>
            </a:r>
            <a:r>
              <a:rPr lang="es" sz="1200" b="0" i="0" u="none" strike="noStrike" cap="none">
                <a:solidFill>
                  <a:srgbClr val="D5CED9"/>
                </a:solidFill>
                <a:latin typeface="Consolas"/>
                <a:ea typeface="Consolas"/>
                <a:cs typeface="Consolas"/>
                <a:sym typeface="Consolas"/>
              </a:rPr>
              <a:t>)</a:t>
            </a:r>
            <a:endParaRPr sz="1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400"/>
              <a:buFont typeface="Arial"/>
              <a:buNone/>
            </a:pPr>
            <a:r>
              <a:rPr lang="es" sz="1200" b="0" i="0" u="none" strike="noStrike" cap="none">
                <a:solidFill>
                  <a:srgbClr val="FFE66D"/>
                </a:solidFill>
                <a:latin typeface="Consolas"/>
                <a:ea typeface="Consolas"/>
                <a:cs typeface="Consolas"/>
                <a:sym typeface="Consolas"/>
              </a:rPr>
              <a:t>print</a:t>
            </a:r>
            <a:r>
              <a:rPr lang="es" sz="1200" b="0" i="0" u="none" strike="noStrike" cap="none">
                <a:solidFill>
                  <a:srgbClr val="D5CED9"/>
                </a:solidFill>
                <a:latin typeface="Consolas"/>
                <a:ea typeface="Consolas"/>
                <a:cs typeface="Consolas"/>
                <a:sym typeface="Consolas"/>
              </a:rPr>
              <a:t>(lista) </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400"/>
              <a:buFont typeface="Arial"/>
              <a:buNone/>
            </a:pPr>
            <a:r>
              <a:rPr lang="es" sz="1200" b="0" i="0" u="none" strike="noStrike" cap="none">
                <a:solidFill>
                  <a:srgbClr val="5F6167"/>
                </a:solidFill>
                <a:latin typeface="Consolas"/>
                <a:ea typeface="Consolas"/>
                <a:cs typeface="Consolas"/>
                <a:sym typeface="Consolas"/>
              </a:rPr>
              <a:t>#Resultado: [7,5,2,1]</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400"/>
              <a:buFont typeface="Arial"/>
              <a:buNone/>
            </a:pP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p:txBody>
      </p:sp>
      <p:sp>
        <p:nvSpPr>
          <p:cNvPr id="494" name="Google Shape;494;p34"/>
          <p:cNvSpPr/>
          <p:nvPr/>
        </p:nvSpPr>
        <p:spPr>
          <a:xfrm>
            <a:off x="3254250" y="2440500"/>
            <a:ext cx="2618100" cy="228900"/>
          </a:xfrm>
          <a:prstGeom prst="rect">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chemeClr val="dk2"/>
                </a:solidFill>
                <a:latin typeface="Montserrat"/>
                <a:ea typeface="Montserrat"/>
                <a:cs typeface="Montserrat"/>
                <a:sym typeface="Montserrat"/>
              </a:rPr>
              <a:t>sort(reverse=True)</a:t>
            </a:r>
            <a:endParaRPr sz="1400" b="0" i="0" u="none" strike="noStrike" cap="none">
              <a:solidFill>
                <a:schemeClr val="dk2"/>
              </a:solidFill>
              <a:latin typeface="Montserrat"/>
              <a:ea typeface="Montserrat"/>
              <a:cs typeface="Montserrat"/>
              <a:sym typeface="Montserrat"/>
            </a:endParaRPr>
          </a:p>
        </p:txBody>
      </p:sp>
      <p:sp>
        <p:nvSpPr>
          <p:cNvPr id="495" name="Google Shape;495;p34"/>
          <p:cNvSpPr/>
          <p:nvPr/>
        </p:nvSpPr>
        <p:spPr>
          <a:xfrm>
            <a:off x="6026075" y="2669350"/>
            <a:ext cx="2618100" cy="1114800"/>
          </a:xfrm>
          <a:prstGeom prst="rect">
            <a:avLst/>
          </a:prstGeom>
          <a:solidFill>
            <a:srgbClr val="23262E"/>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chemeClr val="dk1"/>
              </a:buClr>
              <a:buSzPts val="1400"/>
              <a:buFont typeface="Arial"/>
              <a:buNone/>
            </a:pPr>
            <a:r>
              <a:rPr lang="es" sz="1200" b="0" i="0" u="none" strike="noStrike" cap="none">
                <a:solidFill>
                  <a:srgbClr val="D5CED9"/>
                </a:solidFill>
                <a:latin typeface="Consolas"/>
                <a:ea typeface="Consolas"/>
                <a:cs typeface="Consolas"/>
                <a:sym typeface="Consolas"/>
              </a:rPr>
              <a:t>lista </a:t>
            </a:r>
            <a:r>
              <a:rPr lang="es" sz="1200" b="0" i="0" u="none" strike="noStrike" cap="none">
                <a:solidFill>
                  <a:srgbClr val="EE5D43"/>
                </a:solidFill>
                <a:latin typeface="Consolas"/>
                <a:ea typeface="Consolas"/>
                <a:cs typeface="Consolas"/>
                <a:sym typeface="Consolas"/>
              </a:rPr>
              <a:t>= </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3</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4</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5</a:t>
            </a:r>
            <a:r>
              <a:rPr lang="es" sz="1200" b="0" i="0" u="none" strike="noStrike" cap="none">
                <a:solidFill>
                  <a:srgbClr val="D5CED9"/>
                </a:solidFill>
                <a:latin typeface="Consolas"/>
                <a:ea typeface="Consolas"/>
                <a:cs typeface="Consolas"/>
                <a:sym typeface="Consolas"/>
              </a:rPr>
              <a:t>]</a:t>
            </a:r>
            <a:endParaRPr sz="1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400"/>
              <a:buFont typeface="Arial"/>
              <a:buNone/>
            </a:pPr>
            <a:r>
              <a:rPr lang="es" sz="1200" b="0" i="0" u="none" strike="noStrike" cap="none">
                <a:solidFill>
                  <a:srgbClr val="D5CED9"/>
                </a:solidFill>
                <a:latin typeface="Consolas"/>
                <a:ea typeface="Consolas"/>
                <a:cs typeface="Consolas"/>
                <a:sym typeface="Consolas"/>
              </a:rPr>
              <a:t>lista.</a:t>
            </a:r>
            <a:r>
              <a:rPr lang="es" sz="1200" b="0" i="0" u="none" strike="noStrike" cap="none">
                <a:solidFill>
                  <a:srgbClr val="FFE66D"/>
                </a:solidFill>
                <a:latin typeface="Consolas"/>
                <a:ea typeface="Consolas"/>
                <a:cs typeface="Consolas"/>
                <a:sym typeface="Consolas"/>
              </a:rPr>
              <a:t>clear</a:t>
            </a:r>
            <a:r>
              <a:rPr lang="es" sz="1200" b="0" i="0" u="none" strike="noStrike" cap="none">
                <a:solidFill>
                  <a:srgbClr val="D5CED9"/>
                </a:solidFill>
                <a:latin typeface="Consolas"/>
                <a:ea typeface="Consolas"/>
                <a:cs typeface="Consolas"/>
                <a:sym typeface="Consolas"/>
              </a:rPr>
              <a:t>()</a:t>
            </a:r>
            <a:endParaRPr sz="1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400"/>
              <a:buFont typeface="Arial"/>
              <a:buNone/>
            </a:pPr>
            <a:r>
              <a:rPr lang="es" sz="1200" b="0" i="0" u="none" strike="noStrike" cap="none">
                <a:solidFill>
                  <a:srgbClr val="FFE66D"/>
                </a:solidFill>
                <a:latin typeface="Consolas"/>
                <a:ea typeface="Consolas"/>
                <a:cs typeface="Consolas"/>
                <a:sym typeface="Consolas"/>
              </a:rPr>
              <a:t>print</a:t>
            </a:r>
            <a:r>
              <a:rPr lang="es" sz="1200" b="0" i="0" u="none" strike="noStrike" cap="none">
                <a:solidFill>
                  <a:srgbClr val="D5CED9"/>
                </a:solidFill>
                <a:latin typeface="Consolas"/>
                <a:ea typeface="Consolas"/>
                <a:cs typeface="Consolas"/>
                <a:sym typeface="Consolas"/>
              </a:rPr>
              <a:t>(lista) </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400"/>
              <a:buFont typeface="Arial"/>
              <a:buNone/>
            </a:pPr>
            <a:r>
              <a:rPr lang="es" sz="1200" b="0" i="0" u="none" strike="noStrike" cap="none">
                <a:solidFill>
                  <a:srgbClr val="5F6167"/>
                </a:solidFill>
                <a:latin typeface="Consolas"/>
                <a:ea typeface="Consolas"/>
                <a:cs typeface="Consolas"/>
                <a:sym typeface="Consolas"/>
              </a:rPr>
              <a:t>#Resultado: []</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400"/>
              <a:buFont typeface="Arial"/>
              <a:buNone/>
            </a:pP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p:txBody>
      </p:sp>
      <p:sp>
        <p:nvSpPr>
          <p:cNvPr id="496" name="Google Shape;496;p34"/>
          <p:cNvSpPr/>
          <p:nvPr/>
        </p:nvSpPr>
        <p:spPr>
          <a:xfrm>
            <a:off x="6026075" y="2440500"/>
            <a:ext cx="2618100" cy="228900"/>
          </a:xfrm>
          <a:prstGeom prst="rect">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chemeClr val="dk2"/>
                </a:solidFill>
                <a:latin typeface="Montserrat"/>
                <a:ea typeface="Montserrat"/>
                <a:cs typeface="Montserrat"/>
                <a:sym typeface="Montserrat"/>
              </a:rPr>
              <a:t>.clear()</a:t>
            </a:r>
            <a:endParaRPr sz="1400" b="0" i="0" u="none" strike="noStrike" cap="none">
              <a:solidFill>
                <a:schemeClr val="dk2"/>
              </a:solidFill>
              <a:latin typeface="Montserrat"/>
              <a:ea typeface="Montserrat"/>
              <a:cs typeface="Montserrat"/>
              <a:sym typeface="Montserrat"/>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35"/>
          <p:cNvSpPr txBox="1">
            <a:spLocks noGrp="1"/>
          </p:cNvSpPr>
          <p:nvPr>
            <p:ph type="ctrTitle"/>
          </p:nvPr>
        </p:nvSpPr>
        <p:spPr>
          <a:xfrm>
            <a:off x="550375" y="7600"/>
            <a:ext cx="8043300" cy="15705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000"/>
              <a:buNone/>
            </a:pPr>
            <a:r>
              <a:rPr lang="es"/>
              <a:t>Diccionarios</a:t>
            </a:r>
            <a:endParaRPr/>
          </a:p>
        </p:txBody>
      </p:sp>
      <p:sp>
        <p:nvSpPr>
          <p:cNvPr id="502" name="Google Shape;502;p35"/>
          <p:cNvSpPr txBox="1">
            <a:spLocks noGrp="1"/>
          </p:cNvSpPr>
          <p:nvPr>
            <p:ph type="subTitle" idx="1"/>
          </p:nvPr>
        </p:nvSpPr>
        <p:spPr>
          <a:xfrm>
            <a:off x="550375" y="1614925"/>
            <a:ext cx="8043300" cy="2731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1700"/>
              <a:buNone/>
            </a:pPr>
            <a:r>
              <a:rPr lang="es"/>
              <a:t>Los </a:t>
            </a:r>
            <a:r>
              <a:rPr lang="es" b="1">
                <a:latin typeface="Montserrat"/>
                <a:ea typeface="Montserrat"/>
                <a:cs typeface="Montserrat"/>
                <a:sym typeface="Montserrat"/>
              </a:rPr>
              <a:t>diccionarios</a:t>
            </a:r>
            <a:r>
              <a:rPr lang="es"/>
              <a:t> en Python son un conjunto no ordenado de pares clave: valor. Estas claves son únicas, y si se intenta guardar un valor a una clave ya existente se pierde dicho valor. </a:t>
            </a:r>
            <a:endParaRPr/>
          </a:p>
          <a:p>
            <a:pPr marL="0" lvl="0" indent="0" algn="l" rtl="0">
              <a:lnSpc>
                <a:spcPct val="100000"/>
              </a:lnSpc>
              <a:spcBef>
                <a:spcPts val="0"/>
              </a:spcBef>
              <a:spcAft>
                <a:spcPts val="0"/>
              </a:spcAft>
              <a:buSzPts val="1700"/>
              <a:buNone/>
            </a:pPr>
            <a:r>
              <a:rPr lang="es"/>
              <a:t>Las claves pueden ser cualquier elemento de tipo inmutable (cadenas, números o tuplas (si estás sólo contienen cadenas, números o tuplas). </a:t>
            </a:r>
            <a:endParaRPr/>
          </a:p>
          <a:p>
            <a:pPr marL="0" lvl="0" indent="0" algn="l" rtl="0">
              <a:lnSpc>
                <a:spcPct val="100000"/>
              </a:lnSpc>
              <a:spcBef>
                <a:spcPts val="0"/>
              </a:spcBef>
              <a:spcAft>
                <a:spcPts val="0"/>
              </a:spcAft>
              <a:buSzPts val="1700"/>
              <a:buNone/>
            </a:pPr>
            <a:r>
              <a:rPr lang="es"/>
              <a:t>Se representan como una lista de pares (las claves y valores) separados por comas y encerrados entre llaves.</a:t>
            </a:r>
            <a:endParaRPr/>
          </a:p>
          <a:p>
            <a:pPr marL="0" lvl="0" indent="0" algn="l" rtl="0">
              <a:lnSpc>
                <a:spcPct val="100000"/>
              </a:lnSpc>
              <a:spcBef>
                <a:spcPts val="0"/>
              </a:spcBef>
              <a:spcAft>
                <a:spcPts val="0"/>
              </a:spcAft>
              <a:buSzPts val="1700"/>
              <a:buNone/>
            </a:pPr>
            <a:endParaRPr/>
          </a:p>
          <a:p>
            <a:pPr marL="0" lvl="0" indent="0" algn="l" rtl="0">
              <a:lnSpc>
                <a:spcPct val="100000"/>
              </a:lnSpc>
              <a:spcBef>
                <a:spcPts val="0"/>
              </a:spcBef>
              <a:spcAft>
                <a:spcPts val="0"/>
              </a:spcAft>
              <a:buSzPts val="1700"/>
              <a:buNone/>
            </a:pP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36"/>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40740"/>
              <a:buFont typeface="Arial"/>
              <a:buNone/>
            </a:pPr>
            <a:r>
              <a:rPr lang="es"/>
              <a:t>Diccionarios</a:t>
            </a:r>
            <a:endParaRPr/>
          </a:p>
        </p:txBody>
      </p:sp>
      <p:sp>
        <p:nvSpPr>
          <p:cNvPr id="508" name="Google Shape;508;p36"/>
          <p:cNvSpPr txBox="1"/>
          <p:nvPr/>
        </p:nvSpPr>
        <p:spPr>
          <a:xfrm>
            <a:off x="436425" y="1281700"/>
            <a:ext cx="8279700" cy="3275400"/>
          </a:xfrm>
          <a:prstGeom prst="rect">
            <a:avLst/>
          </a:prstGeom>
          <a:noFill/>
          <a:ln>
            <a:noFill/>
          </a:ln>
        </p:spPr>
        <p:txBody>
          <a:bodyPr spcFirstLastPara="1" wrap="square" lIns="0" tIns="91425" rIns="0" bIns="91425" anchor="t" anchorCtr="0">
            <a:normAutofit/>
          </a:bodyPr>
          <a:lstStyle/>
          <a:p>
            <a:pPr marL="0" marR="0" lvl="0" indent="0" algn="l" rtl="0">
              <a:lnSpc>
                <a:spcPct val="100000"/>
              </a:lnSpc>
              <a:spcBef>
                <a:spcPts val="0"/>
              </a:spcBef>
              <a:spcAft>
                <a:spcPts val="0"/>
              </a:spcAft>
              <a:buClr>
                <a:schemeClr val="dk1"/>
              </a:buClr>
              <a:buSzPts val="1100"/>
              <a:buFont typeface="Arial"/>
              <a:buNone/>
            </a:pPr>
            <a:r>
              <a:rPr lang="es" sz="1650" b="0" i="0" u="none" strike="noStrike" cap="none">
                <a:solidFill>
                  <a:schemeClr val="dk2"/>
                </a:solidFill>
                <a:latin typeface="Montserrat"/>
                <a:ea typeface="Montserrat"/>
                <a:cs typeface="Montserrat"/>
                <a:sym typeface="Montserrat"/>
              </a:rPr>
              <a:t>Los diccionarios se pueden crear mediante la simple enumeración de los elementos, o por comprensión:</a:t>
            </a:r>
            <a:endParaRPr sz="1650" b="0" i="0" u="none" strike="noStrike" cap="none">
              <a:solidFill>
                <a:schemeClr val="dk2"/>
              </a:solidFill>
              <a:latin typeface="Arial"/>
              <a:ea typeface="Arial"/>
              <a:cs typeface="Arial"/>
              <a:sym typeface="Arial"/>
            </a:endParaRPr>
          </a:p>
          <a:p>
            <a:pPr marL="0" marR="0" lvl="0" indent="0" algn="l" rtl="0">
              <a:lnSpc>
                <a:spcPct val="115000"/>
              </a:lnSpc>
              <a:spcBef>
                <a:spcPts val="1199"/>
              </a:spcBef>
              <a:spcAft>
                <a:spcPts val="0"/>
              </a:spcAft>
              <a:buClr>
                <a:schemeClr val="dk1"/>
              </a:buClr>
              <a:buSzPts val="1100"/>
              <a:buFont typeface="Arial"/>
              <a:buNone/>
            </a:pPr>
            <a:endParaRPr sz="1682" b="0" i="0" u="none" strike="noStrike" cap="none">
              <a:solidFill>
                <a:srgbClr val="595959"/>
              </a:solidFill>
              <a:latin typeface="Montserrat"/>
              <a:ea typeface="Montserrat"/>
              <a:cs typeface="Montserrat"/>
              <a:sym typeface="Montserrat"/>
            </a:endParaRPr>
          </a:p>
          <a:p>
            <a:pPr marL="0" marR="0" lvl="0" indent="0" algn="l" rtl="0">
              <a:lnSpc>
                <a:spcPct val="115000"/>
              </a:lnSpc>
              <a:spcBef>
                <a:spcPts val="1199"/>
              </a:spcBef>
              <a:spcAft>
                <a:spcPts val="0"/>
              </a:spcAft>
              <a:buClr>
                <a:schemeClr val="dk1"/>
              </a:buClr>
              <a:buSzPts val="1100"/>
              <a:buFont typeface="Arial"/>
              <a:buNone/>
            </a:pPr>
            <a:endParaRPr sz="1682" b="0" i="0" u="none" strike="noStrike" cap="none">
              <a:solidFill>
                <a:srgbClr val="595959"/>
              </a:solidFill>
              <a:latin typeface="Montserrat"/>
              <a:ea typeface="Montserrat"/>
              <a:cs typeface="Montserrat"/>
              <a:sym typeface="Montserrat"/>
            </a:endParaRPr>
          </a:p>
          <a:p>
            <a:pPr marL="0" marR="0" lvl="0" indent="0" algn="l" rtl="0">
              <a:lnSpc>
                <a:spcPct val="115000"/>
              </a:lnSpc>
              <a:spcBef>
                <a:spcPts val="1199"/>
              </a:spcBef>
              <a:spcAft>
                <a:spcPts val="0"/>
              </a:spcAft>
              <a:buClr>
                <a:srgbClr val="000000"/>
              </a:buClr>
              <a:buSzPts val="1682"/>
              <a:buFont typeface="Arial"/>
              <a:buNone/>
            </a:pPr>
            <a:endParaRPr sz="1682" b="0" i="0" u="none" strike="noStrike" cap="none">
              <a:solidFill>
                <a:srgbClr val="595959"/>
              </a:solidFill>
              <a:latin typeface="Montserrat"/>
              <a:ea typeface="Montserrat"/>
              <a:cs typeface="Montserrat"/>
              <a:sym typeface="Montserrat"/>
            </a:endParaRPr>
          </a:p>
        </p:txBody>
      </p:sp>
      <p:sp>
        <p:nvSpPr>
          <p:cNvPr id="509" name="Google Shape;509;p36"/>
          <p:cNvSpPr txBox="1"/>
          <p:nvPr/>
        </p:nvSpPr>
        <p:spPr>
          <a:xfrm>
            <a:off x="436425" y="2978675"/>
            <a:ext cx="8279700" cy="473700"/>
          </a:xfrm>
          <a:prstGeom prst="rect">
            <a:avLst/>
          </a:prstGeom>
          <a:noFill/>
          <a:ln>
            <a:noFill/>
          </a:ln>
        </p:spPr>
        <p:txBody>
          <a:bodyPr spcFirstLastPara="1" wrap="square" lIns="0" tIns="91425" rIns="0" bIns="91425" anchor="t" anchorCtr="0">
            <a:noAutofit/>
          </a:bodyPr>
          <a:lstStyle/>
          <a:p>
            <a:pPr marL="0" marR="0" lvl="0" indent="0" algn="l" rtl="0">
              <a:lnSpc>
                <a:spcPct val="100000"/>
              </a:lnSpc>
              <a:spcBef>
                <a:spcPts val="0"/>
              </a:spcBef>
              <a:spcAft>
                <a:spcPts val="0"/>
              </a:spcAft>
              <a:buClr>
                <a:srgbClr val="000000"/>
              </a:buClr>
              <a:buSzPts val="1650"/>
              <a:buFont typeface="Arial"/>
              <a:buNone/>
            </a:pPr>
            <a:r>
              <a:rPr lang="es" sz="1650" b="0" i="0" u="none" strike="noStrike" cap="none">
                <a:solidFill>
                  <a:schemeClr val="dk2"/>
                </a:solidFill>
                <a:latin typeface="Montserrat"/>
                <a:ea typeface="Montserrat"/>
                <a:cs typeface="Montserrat"/>
                <a:sym typeface="Montserrat"/>
              </a:rPr>
              <a:t>Para acceder a las claves Python utiliza un método de hash. </a:t>
            </a:r>
            <a:r>
              <a:rPr lang="es" sz="1650" b="0" i="0" u="sng" strike="noStrike" cap="none">
                <a:solidFill>
                  <a:schemeClr val="hlink"/>
                </a:solidFill>
                <a:latin typeface="Montserrat"/>
                <a:ea typeface="Montserrat"/>
                <a:cs typeface="Montserrat"/>
                <a:sym typeface="Montserrat"/>
                <a:hlinkClick r:id="rId3"/>
              </a:rPr>
              <a:t>+info</a:t>
            </a:r>
            <a:endParaRPr sz="1650" b="0" i="0" u="none" strike="noStrike" cap="none">
              <a:solidFill>
                <a:schemeClr val="dk2"/>
              </a:solidFill>
              <a:latin typeface="Arial"/>
              <a:ea typeface="Arial"/>
              <a:cs typeface="Arial"/>
              <a:sym typeface="Arial"/>
            </a:endParaRPr>
          </a:p>
          <a:p>
            <a:pPr marL="0" marR="0" lvl="0" indent="0" algn="l" rtl="0">
              <a:lnSpc>
                <a:spcPct val="115000"/>
              </a:lnSpc>
              <a:spcBef>
                <a:spcPts val="1199"/>
              </a:spcBef>
              <a:spcAft>
                <a:spcPts val="0"/>
              </a:spcAft>
              <a:buClr>
                <a:srgbClr val="000000"/>
              </a:buClr>
              <a:buSzPts val="1650"/>
              <a:buFont typeface="Arial"/>
              <a:buNone/>
            </a:pPr>
            <a:endParaRPr sz="1650" b="0" i="0" u="none" strike="noStrike" cap="none">
              <a:solidFill>
                <a:srgbClr val="595959"/>
              </a:solidFill>
              <a:latin typeface="Montserrat"/>
              <a:ea typeface="Montserrat"/>
              <a:cs typeface="Montserrat"/>
              <a:sym typeface="Montserrat"/>
            </a:endParaRPr>
          </a:p>
          <a:p>
            <a:pPr marL="0" marR="0" lvl="0" indent="0" algn="l" rtl="0">
              <a:lnSpc>
                <a:spcPct val="115000"/>
              </a:lnSpc>
              <a:spcBef>
                <a:spcPts val="1199"/>
              </a:spcBef>
              <a:spcAft>
                <a:spcPts val="0"/>
              </a:spcAft>
              <a:buClr>
                <a:srgbClr val="000000"/>
              </a:buClr>
              <a:buSzPts val="1650"/>
              <a:buFont typeface="Arial"/>
              <a:buNone/>
            </a:pPr>
            <a:endParaRPr sz="1650" b="0" i="0" u="none" strike="noStrike" cap="none">
              <a:solidFill>
                <a:srgbClr val="595959"/>
              </a:solidFill>
              <a:latin typeface="Montserrat"/>
              <a:ea typeface="Montserrat"/>
              <a:cs typeface="Montserrat"/>
              <a:sym typeface="Montserrat"/>
            </a:endParaRPr>
          </a:p>
          <a:p>
            <a:pPr marL="0" marR="0" lvl="0" indent="0" algn="l" rtl="0">
              <a:lnSpc>
                <a:spcPct val="115000"/>
              </a:lnSpc>
              <a:spcBef>
                <a:spcPts val="1199"/>
              </a:spcBef>
              <a:spcAft>
                <a:spcPts val="0"/>
              </a:spcAft>
              <a:buClr>
                <a:srgbClr val="000000"/>
              </a:buClr>
              <a:buSzPts val="1650"/>
              <a:buFont typeface="Arial"/>
              <a:buNone/>
            </a:pPr>
            <a:endParaRPr sz="1650" b="0" i="0" u="none" strike="noStrike" cap="none">
              <a:solidFill>
                <a:srgbClr val="595959"/>
              </a:solidFill>
              <a:latin typeface="Montserrat"/>
              <a:ea typeface="Montserrat"/>
              <a:cs typeface="Montserrat"/>
              <a:sym typeface="Montserrat"/>
            </a:endParaRPr>
          </a:p>
        </p:txBody>
      </p:sp>
      <p:sp>
        <p:nvSpPr>
          <p:cNvPr id="510" name="Google Shape;510;p36"/>
          <p:cNvSpPr/>
          <p:nvPr/>
        </p:nvSpPr>
        <p:spPr>
          <a:xfrm>
            <a:off x="1583200" y="3705975"/>
            <a:ext cx="6278700" cy="754200"/>
          </a:xfrm>
          <a:prstGeom prst="rect">
            <a:avLst/>
          </a:prstGeom>
          <a:solidFill>
            <a:srgbClr val="23262E"/>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chemeClr val="dk1"/>
              </a:buClr>
              <a:buSzPts val="1300"/>
              <a:buFont typeface="Arial"/>
              <a:buNone/>
            </a:pP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5F6167"/>
                </a:solidFill>
                <a:latin typeface="Consolas"/>
                <a:ea typeface="Consolas"/>
                <a:cs typeface="Consolas"/>
                <a:sym typeface="Consolas"/>
              </a:rPr>
              <a:t># diccionario vacío</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300"/>
              <a:buFont typeface="Arial"/>
              <a:buNone/>
            </a:pP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96E072"/>
                </a:solidFill>
                <a:latin typeface="Consolas"/>
                <a:ea typeface="Consolas"/>
                <a:cs typeface="Consolas"/>
                <a:sym typeface="Consolas"/>
              </a:rPr>
              <a:t>'Juan'</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56</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5F6167"/>
                </a:solidFill>
                <a:latin typeface="Consolas"/>
                <a:ea typeface="Consolas"/>
                <a:cs typeface="Consolas"/>
                <a:sym typeface="Consolas"/>
              </a:rPr>
              <a:t># diccionario de un elemento</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300"/>
              <a:buFont typeface="Arial"/>
              <a:buNone/>
            </a:pP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96E072"/>
                </a:solidFill>
                <a:latin typeface="Consolas"/>
                <a:ea typeface="Consolas"/>
                <a:cs typeface="Consolas"/>
                <a:sym typeface="Consolas"/>
              </a:rPr>
              <a:t>'Juan'</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56</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96E072"/>
                </a:solidFill>
                <a:latin typeface="Consolas"/>
                <a:ea typeface="Consolas"/>
                <a:cs typeface="Consolas"/>
                <a:sym typeface="Consolas"/>
              </a:rPr>
              <a:t>'Ana'</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15</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5F6167"/>
                </a:solidFill>
                <a:latin typeface="Consolas"/>
                <a:ea typeface="Consolas"/>
                <a:cs typeface="Consolas"/>
                <a:sym typeface="Consolas"/>
              </a:rPr>
              <a:t># diccionario de dos elementos</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400"/>
              <a:buFont typeface="Arial"/>
              <a:buNone/>
            </a:pPr>
            <a:endParaRPr sz="1200" b="0" i="0" u="none" strike="noStrike" cap="none">
              <a:solidFill>
                <a:srgbClr val="D5CED9"/>
              </a:solidFill>
              <a:latin typeface="Consolas"/>
              <a:ea typeface="Consolas"/>
              <a:cs typeface="Consolas"/>
              <a:sym typeface="Consolas"/>
            </a:endParaRPr>
          </a:p>
        </p:txBody>
      </p:sp>
      <p:sp>
        <p:nvSpPr>
          <p:cNvPr id="511" name="Google Shape;511;p36"/>
          <p:cNvSpPr/>
          <p:nvPr/>
        </p:nvSpPr>
        <p:spPr>
          <a:xfrm>
            <a:off x="1583200" y="3477075"/>
            <a:ext cx="6278700" cy="228900"/>
          </a:xfrm>
          <a:prstGeom prst="rect">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chemeClr val="dk2"/>
                </a:solidFill>
                <a:latin typeface="Montserrat"/>
                <a:ea typeface="Montserrat"/>
                <a:cs typeface="Montserrat"/>
                <a:sym typeface="Montserrat"/>
              </a:rPr>
              <a:t>Ejemplos de diccionarios:</a:t>
            </a:r>
            <a:endParaRPr sz="1400" b="0" i="0" u="none" strike="noStrike" cap="none">
              <a:solidFill>
                <a:schemeClr val="dk2"/>
              </a:solidFill>
              <a:latin typeface="Montserrat"/>
              <a:ea typeface="Montserrat"/>
              <a:cs typeface="Montserrat"/>
              <a:sym typeface="Montserrat"/>
            </a:endParaRPr>
          </a:p>
        </p:txBody>
      </p:sp>
      <p:sp>
        <p:nvSpPr>
          <p:cNvPr id="512" name="Google Shape;512;p36"/>
          <p:cNvSpPr/>
          <p:nvPr/>
        </p:nvSpPr>
        <p:spPr>
          <a:xfrm>
            <a:off x="1583200" y="2135650"/>
            <a:ext cx="6278700" cy="833700"/>
          </a:xfrm>
          <a:prstGeom prst="rect">
            <a:avLst/>
          </a:prstGeom>
          <a:solidFill>
            <a:srgbClr val="23262E"/>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chemeClr val="dk1"/>
              </a:buClr>
              <a:buSzPts val="1300"/>
              <a:buFont typeface="Arial"/>
              <a:buNone/>
            </a:pPr>
            <a:r>
              <a:rPr lang="es" sz="1200" b="0" i="0" u="none" strike="noStrike" cap="none">
                <a:solidFill>
                  <a:srgbClr val="5F6167"/>
                </a:solidFill>
                <a:latin typeface="Consolas"/>
                <a:ea typeface="Consolas"/>
                <a:cs typeface="Consolas"/>
                <a:sym typeface="Consolas"/>
              </a:rPr>
              <a:t># Creación: Por extensión</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300"/>
              <a:buFont typeface="Arial"/>
              <a:buNone/>
            </a:pPr>
            <a:r>
              <a:rPr lang="es" sz="1200" b="0" i="0" u="none" strike="noStrike" cap="none">
                <a:solidFill>
                  <a:srgbClr val="D5CED9"/>
                </a:solidFill>
                <a:latin typeface="Consolas"/>
                <a:ea typeface="Consolas"/>
                <a:cs typeface="Consolas"/>
                <a:sym typeface="Consolas"/>
              </a:rPr>
              <a:t>diccionario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96E072"/>
                </a:solidFill>
                <a:latin typeface="Consolas"/>
                <a:ea typeface="Consolas"/>
                <a:cs typeface="Consolas"/>
                <a:sym typeface="Consolas"/>
              </a:rPr>
              <a:t>'Juan'</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56</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96E072"/>
                </a:solidFill>
                <a:latin typeface="Consolas"/>
                <a:ea typeface="Consolas"/>
                <a:cs typeface="Consolas"/>
                <a:sym typeface="Consolas"/>
              </a:rPr>
              <a:t>'Ana'</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15</a:t>
            </a:r>
            <a:r>
              <a:rPr lang="es" sz="1200" b="0" i="0" u="none" strike="noStrike" cap="none">
                <a:solidFill>
                  <a:srgbClr val="D5CED9"/>
                </a:solidFill>
                <a:latin typeface="Consolas"/>
                <a:ea typeface="Consolas"/>
                <a:cs typeface="Consolas"/>
                <a:sym typeface="Consolas"/>
              </a:rPr>
              <a:t>}</a:t>
            </a:r>
            <a:endParaRPr sz="1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300"/>
              <a:buFont typeface="Arial"/>
              <a:buNone/>
            </a:pPr>
            <a:r>
              <a:rPr lang="es" sz="1200" b="0" i="0" u="none" strike="noStrike" cap="none">
                <a:solidFill>
                  <a:srgbClr val="5F6167"/>
                </a:solidFill>
                <a:latin typeface="Consolas"/>
                <a:ea typeface="Consolas"/>
                <a:cs typeface="Consolas"/>
                <a:sym typeface="Consolas"/>
              </a:rPr>
              <a:t># Creación: Por compresión</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300"/>
              <a:buFont typeface="Arial"/>
              <a:buNone/>
            </a:pPr>
            <a:r>
              <a:rPr lang="es" sz="1200" b="0" i="0" u="none" strike="noStrike" cap="none">
                <a:solidFill>
                  <a:srgbClr val="D5CED9"/>
                </a:solidFill>
                <a:latin typeface="Consolas"/>
                <a:ea typeface="Consolas"/>
                <a:cs typeface="Consolas"/>
                <a:sym typeface="Consolas"/>
              </a:rPr>
              <a:t>diccionario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{x: x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2</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C74DED"/>
                </a:solidFill>
                <a:latin typeface="Consolas"/>
                <a:ea typeface="Consolas"/>
                <a:cs typeface="Consolas"/>
                <a:sym typeface="Consolas"/>
              </a:rPr>
              <a:t>for</a:t>
            </a:r>
            <a:r>
              <a:rPr lang="es" sz="1200" b="0" i="0" u="none" strike="noStrike" cap="none">
                <a:solidFill>
                  <a:srgbClr val="D5CED9"/>
                </a:solidFill>
                <a:latin typeface="Consolas"/>
                <a:ea typeface="Consolas"/>
                <a:cs typeface="Consolas"/>
                <a:sym typeface="Consolas"/>
              </a:rPr>
              <a:t> x </a:t>
            </a:r>
            <a:r>
              <a:rPr lang="es" sz="1200" b="0" i="0" u="none" strike="noStrike" cap="none">
                <a:solidFill>
                  <a:srgbClr val="C74DED"/>
                </a:solidFill>
                <a:latin typeface="Consolas"/>
                <a:ea typeface="Consolas"/>
                <a:cs typeface="Consolas"/>
                <a:sym typeface="Consolas"/>
              </a:rPr>
              <a:t>in</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2</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4</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6</a:t>
            </a:r>
            <a:r>
              <a:rPr lang="es" sz="1200" b="0" i="0" u="none" strike="noStrike" cap="none">
                <a:solidFill>
                  <a:srgbClr val="D5CED9"/>
                </a:solidFill>
                <a:latin typeface="Consolas"/>
                <a:ea typeface="Consolas"/>
                <a:cs typeface="Consolas"/>
                <a:sym typeface="Consolas"/>
              </a:rPr>
              <a:t>)}</a:t>
            </a:r>
            <a:endParaRPr sz="1200" b="0" i="0" u="none" strike="noStrike" cap="none">
              <a:solidFill>
                <a:srgbClr val="FFE66D"/>
              </a:solidFill>
              <a:highlight>
                <a:srgbClr val="23262E"/>
              </a:highlight>
              <a:latin typeface="Consolas"/>
              <a:ea typeface="Consolas"/>
              <a:cs typeface="Consolas"/>
              <a:sym typeface="Consolas"/>
            </a:endParaRPr>
          </a:p>
        </p:txBody>
      </p:sp>
      <p:sp>
        <p:nvSpPr>
          <p:cNvPr id="513" name="Google Shape;513;p36"/>
          <p:cNvSpPr/>
          <p:nvPr/>
        </p:nvSpPr>
        <p:spPr>
          <a:xfrm>
            <a:off x="1583200" y="1906750"/>
            <a:ext cx="6278700" cy="228900"/>
          </a:xfrm>
          <a:prstGeom prst="rect">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chemeClr val="dk2"/>
                </a:solidFill>
                <a:latin typeface="Montserrat"/>
                <a:ea typeface="Montserrat"/>
                <a:cs typeface="Montserrat"/>
                <a:sym typeface="Montserrat"/>
              </a:rPr>
              <a:t>Creación de un diccionario</a:t>
            </a:r>
            <a:endParaRPr sz="1400" b="0" i="0" u="none" strike="noStrike" cap="none">
              <a:solidFill>
                <a:schemeClr val="dk2"/>
              </a:solidFill>
              <a:latin typeface="Montserrat"/>
              <a:ea typeface="Montserrat"/>
              <a:cs typeface="Montserrat"/>
              <a:sym typeface="Montserrat"/>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37"/>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40740"/>
              <a:buFont typeface="Arial"/>
              <a:buNone/>
            </a:pPr>
            <a:r>
              <a:rPr lang="es"/>
              <a:t>Diccionarios | Acceso</a:t>
            </a:r>
            <a:endParaRPr/>
          </a:p>
        </p:txBody>
      </p:sp>
      <p:sp>
        <p:nvSpPr>
          <p:cNvPr id="519" name="Google Shape;519;p37"/>
          <p:cNvSpPr txBox="1"/>
          <p:nvPr/>
        </p:nvSpPr>
        <p:spPr>
          <a:xfrm>
            <a:off x="423450" y="1053100"/>
            <a:ext cx="8279700" cy="3275400"/>
          </a:xfrm>
          <a:prstGeom prst="rect">
            <a:avLst/>
          </a:prstGeom>
          <a:noFill/>
          <a:ln>
            <a:noFill/>
          </a:ln>
        </p:spPr>
        <p:txBody>
          <a:bodyPr spcFirstLastPara="1" wrap="square" lIns="0" tIns="91425" rIns="0" bIns="91425" anchor="t" anchorCtr="0">
            <a:normAutofit/>
          </a:bodyPr>
          <a:lstStyle/>
          <a:p>
            <a:pPr marL="0" marR="0" lvl="0" indent="0" algn="l" rtl="0">
              <a:lnSpc>
                <a:spcPct val="115000"/>
              </a:lnSpc>
              <a:spcBef>
                <a:spcPts val="1199"/>
              </a:spcBef>
              <a:spcAft>
                <a:spcPts val="0"/>
              </a:spcAft>
              <a:buClr>
                <a:schemeClr val="dk1"/>
              </a:buClr>
              <a:buSzPts val="1100"/>
              <a:buFont typeface="Arial"/>
              <a:buNone/>
            </a:pPr>
            <a:r>
              <a:rPr lang="es" sz="1650" b="0" i="0" u="none" strike="noStrike" cap="none" dirty="0">
                <a:solidFill>
                  <a:schemeClr val="dk2"/>
                </a:solidFill>
                <a:latin typeface="Montserrat"/>
                <a:ea typeface="Montserrat"/>
                <a:cs typeface="Montserrat"/>
                <a:sym typeface="Montserrat"/>
              </a:rPr>
              <a:t>Puede accederse a un diccionario de diferentes maneras:</a:t>
            </a:r>
            <a:endParaRPr sz="1650" b="0" i="0" u="none" strike="noStrike" cap="none" dirty="0">
              <a:solidFill>
                <a:schemeClr val="dk2"/>
              </a:solidFill>
              <a:latin typeface="Montserrat"/>
              <a:ea typeface="Montserrat"/>
              <a:cs typeface="Montserrat"/>
              <a:sym typeface="Montserrat"/>
            </a:endParaRPr>
          </a:p>
          <a:p>
            <a:pPr marL="457200" marR="0" lvl="0" indent="-314325" algn="l" rtl="0">
              <a:lnSpc>
                <a:spcPct val="115000"/>
              </a:lnSpc>
              <a:spcBef>
                <a:spcPts val="1199"/>
              </a:spcBef>
              <a:spcAft>
                <a:spcPts val="0"/>
              </a:spcAft>
              <a:buClr>
                <a:schemeClr val="dk2"/>
              </a:buClr>
              <a:buSzPts val="1350"/>
              <a:buFont typeface="Montserrat"/>
              <a:buChar char="●"/>
            </a:pPr>
            <a:r>
              <a:rPr lang="es" sz="1350" b="0" i="0" u="none" strike="noStrike" cap="none" dirty="0">
                <a:solidFill>
                  <a:schemeClr val="dk2"/>
                </a:solidFill>
                <a:latin typeface="Montserrat"/>
                <a:ea typeface="Montserrat"/>
                <a:cs typeface="Montserrat"/>
                <a:sym typeface="Montserrat"/>
              </a:rPr>
              <a:t>A las claves, utilizando método </a:t>
            </a:r>
            <a:r>
              <a:rPr lang="es" sz="1350" b="1" i="0" u="none" strike="noStrike" cap="none" dirty="0">
                <a:solidFill>
                  <a:schemeClr val="dk2"/>
                </a:solidFill>
                <a:latin typeface="Montserrat"/>
                <a:ea typeface="Montserrat"/>
                <a:cs typeface="Montserrat"/>
                <a:sym typeface="Montserrat"/>
              </a:rPr>
              <a:t>keys()</a:t>
            </a:r>
            <a:endParaRPr sz="1350" b="1" i="0" u="none" strike="noStrike" cap="none" dirty="0">
              <a:solidFill>
                <a:schemeClr val="dk2"/>
              </a:solidFill>
              <a:latin typeface="Montserrat"/>
              <a:ea typeface="Montserrat"/>
              <a:cs typeface="Montserrat"/>
              <a:sym typeface="Montserrat"/>
            </a:endParaRPr>
          </a:p>
          <a:p>
            <a:pPr marL="457200" marR="0" lvl="0" indent="-314325" algn="l" rtl="0">
              <a:lnSpc>
                <a:spcPct val="115000"/>
              </a:lnSpc>
              <a:spcBef>
                <a:spcPts val="0"/>
              </a:spcBef>
              <a:spcAft>
                <a:spcPts val="0"/>
              </a:spcAft>
              <a:buClr>
                <a:schemeClr val="dk2"/>
              </a:buClr>
              <a:buSzPts val="1350"/>
              <a:buFont typeface="Montserrat"/>
              <a:buChar char="●"/>
            </a:pPr>
            <a:r>
              <a:rPr lang="es" sz="1350" b="0" i="0" u="none" strike="noStrike" cap="none" dirty="0">
                <a:solidFill>
                  <a:schemeClr val="dk2"/>
                </a:solidFill>
                <a:latin typeface="Montserrat"/>
                <a:ea typeface="Montserrat"/>
                <a:cs typeface="Montserrat"/>
                <a:sym typeface="Montserrat"/>
              </a:rPr>
              <a:t>A los valores, utilizando la clave como índice</a:t>
            </a:r>
            <a:endParaRPr sz="1350" b="0" i="0" u="none" strike="noStrike" cap="none" dirty="0">
              <a:solidFill>
                <a:schemeClr val="dk2"/>
              </a:solidFill>
              <a:latin typeface="Montserrat"/>
              <a:ea typeface="Montserrat"/>
              <a:cs typeface="Montserrat"/>
              <a:sym typeface="Montserrat"/>
            </a:endParaRPr>
          </a:p>
          <a:p>
            <a:pPr marL="457200" marR="0" lvl="0" indent="-314325" algn="l" rtl="0">
              <a:lnSpc>
                <a:spcPct val="115000"/>
              </a:lnSpc>
              <a:spcBef>
                <a:spcPts val="0"/>
              </a:spcBef>
              <a:spcAft>
                <a:spcPts val="0"/>
              </a:spcAft>
              <a:buClr>
                <a:schemeClr val="dk2"/>
              </a:buClr>
              <a:buSzPts val="1350"/>
              <a:buFont typeface="Montserrat"/>
              <a:buChar char="●"/>
            </a:pPr>
            <a:r>
              <a:rPr lang="es" sz="1350" b="0" i="0" u="none" strike="noStrike" cap="none" dirty="0">
                <a:solidFill>
                  <a:schemeClr val="dk2"/>
                </a:solidFill>
                <a:latin typeface="Montserrat"/>
                <a:ea typeface="Montserrat"/>
                <a:cs typeface="Montserrat"/>
                <a:sym typeface="Montserrat"/>
              </a:rPr>
              <a:t>A la clave-valor, utilizando método </a:t>
            </a:r>
            <a:r>
              <a:rPr lang="es" sz="1350" b="1" i="0" u="none" strike="noStrike" cap="none" dirty="0">
                <a:solidFill>
                  <a:schemeClr val="dk2"/>
                </a:solidFill>
                <a:latin typeface="Montserrat"/>
                <a:ea typeface="Montserrat"/>
                <a:cs typeface="Montserrat"/>
                <a:sym typeface="Montserrat"/>
              </a:rPr>
              <a:t>ítems()</a:t>
            </a:r>
            <a:endParaRPr sz="1350" b="1" i="0" u="none" strike="noStrike" cap="none" dirty="0">
              <a:solidFill>
                <a:schemeClr val="dk2"/>
              </a:solidFill>
              <a:latin typeface="Montserrat"/>
              <a:ea typeface="Montserrat"/>
              <a:cs typeface="Montserrat"/>
              <a:sym typeface="Montserrat"/>
            </a:endParaRPr>
          </a:p>
          <a:p>
            <a:pPr marL="457200" marR="0" lvl="0" indent="-314325" algn="l" rtl="0">
              <a:lnSpc>
                <a:spcPct val="115000"/>
              </a:lnSpc>
              <a:spcBef>
                <a:spcPts val="0"/>
              </a:spcBef>
              <a:spcAft>
                <a:spcPts val="0"/>
              </a:spcAft>
              <a:buClr>
                <a:schemeClr val="dk2"/>
              </a:buClr>
              <a:buSzPts val="1350"/>
              <a:buFont typeface="Montserrat"/>
              <a:buChar char="●"/>
            </a:pPr>
            <a:r>
              <a:rPr lang="es" sz="1350" b="0" i="0" u="none" strike="noStrike" cap="none" dirty="0">
                <a:solidFill>
                  <a:schemeClr val="dk2"/>
                </a:solidFill>
                <a:latin typeface="Montserrat"/>
                <a:ea typeface="Montserrat"/>
                <a:cs typeface="Montserrat"/>
                <a:sym typeface="Montserrat"/>
              </a:rPr>
              <a:t>No es posible obtener porciones de un diccionario usando [:]</a:t>
            </a:r>
            <a:endParaRPr sz="1382" b="0" i="0" u="none" strike="noStrike" cap="none" dirty="0">
              <a:solidFill>
                <a:srgbClr val="595959"/>
              </a:solidFill>
              <a:latin typeface="Montserrat"/>
              <a:ea typeface="Montserrat"/>
              <a:cs typeface="Montserrat"/>
              <a:sym typeface="Montserrat"/>
            </a:endParaRPr>
          </a:p>
        </p:txBody>
      </p:sp>
      <p:sp>
        <p:nvSpPr>
          <p:cNvPr id="520" name="Google Shape;520;p37"/>
          <p:cNvSpPr/>
          <p:nvPr/>
        </p:nvSpPr>
        <p:spPr>
          <a:xfrm>
            <a:off x="602350" y="3072700"/>
            <a:ext cx="4602900" cy="1329300"/>
          </a:xfrm>
          <a:prstGeom prst="rect">
            <a:avLst/>
          </a:prstGeom>
          <a:solidFill>
            <a:srgbClr val="23262E"/>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chemeClr val="dk1"/>
              </a:buClr>
              <a:buSzPts val="1300"/>
              <a:buFont typeface="Arial"/>
              <a:buNone/>
            </a:pPr>
            <a:r>
              <a:rPr lang="es" sz="1200" b="0" i="0" u="none" strike="noStrike" cap="none">
                <a:solidFill>
                  <a:srgbClr val="D5CED9"/>
                </a:solidFill>
                <a:latin typeface="Consolas"/>
                <a:ea typeface="Consolas"/>
                <a:cs typeface="Consolas"/>
                <a:sym typeface="Consolas"/>
              </a:rPr>
              <a:t>diccionario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1</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96E072"/>
                </a:solidFill>
                <a:latin typeface="Consolas"/>
                <a:ea typeface="Consolas"/>
                <a:cs typeface="Consolas"/>
                <a:sym typeface="Consolas"/>
              </a:rPr>
              <a:t>'uno'</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2</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96E072"/>
                </a:solidFill>
                <a:latin typeface="Consolas"/>
                <a:ea typeface="Consolas"/>
                <a:cs typeface="Consolas"/>
                <a:sym typeface="Consolas"/>
              </a:rPr>
              <a:t>'dos'</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3</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96E072"/>
                </a:solidFill>
                <a:latin typeface="Consolas"/>
                <a:ea typeface="Consolas"/>
                <a:cs typeface="Consolas"/>
                <a:sym typeface="Consolas"/>
              </a:rPr>
              <a:t>'tres'</a:t>
            </a:r>
            <a:r>
              <a:rPr lang="es" sz="1200" b="0" i="0" u="none" strike="noStrike" cap="none">
                <a:solidFill>
                  <a:srgbClr val="D5CED9"/>
                </a:solidFill>
                <a:latin typeface="Consolas"/>
                <a:ea typeface="Consolas"/>
                <a:cs typeface="Consolas"/>
                <a:sym typeface="Consolas"/>
              </a:rPr>
              <a:t>}</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300"/>
              <a:buFont typeface="Arial"/>
              <a:buNone/>
            </a:pPr>
            <a:r>
              <a:rPr lang="es" sz="1200" b="0" i="0" u="none" strike="noStrike" cap="none">
                <a:solidFill>
                  <a:srgbClr val="FFE66D"/>
                </a:solidFill>
                <a:latin typeface="Consolas"/>
                <a:ea typeface="Consolas"/>
                <a:cs typeface="Consolas"/>
                <a:sym typeface="Consolas"/>
              </a:rPr>
              <a:t>print</a:t>
            </a:r>
            <a:r>
              <a:rPr lang="es" sz="1200" b="0" i="0" u="none" strike="noStrike" cap="none">
                <a:solidFill>
                  <a:srgbClr val="D5CED9"/>
                </a:solidFill>
                <a:latin typeface="Consolas"/>
                <a:ea typeface="Consolas"/>
                <a:cs typeface="Consolas"/>
                <a:sym typeface="Consolas"/>
              </a:rPr>
              <a:t>(diccionario.</a:t>
            </a:r>
            <a:r>
              <a:rPr lang="es" sz="1200" b="0" i="0" u="none" strike="noStrike" cap="none">
                <a:solidFill>
                  <a:srgbClr val="FFE66D"/>
                </a:solidFill>
                <a:latin typeface="Consolas"/>
                <a:ea typeface="Consolas"/>
                <a:cs typeface="Consolas"/>
                <a:sym typeface="Consolas"/>
              </a:rPr>
              <a:t>keys</a:t>
            </a:r>
            <a:r>
              <a:rPr lang="es" sz="1200" b="0" i="0" u="none" strike="noStrike" cap="none">
                <a:solidFill>
                  <a:srgbClr val="D5CED9"/>
                </a:solidFill>
                <a:latin typeface="Consolas"/>
                <a:ea typeface="Consolas"/>
                <a:cs typeface="Consolas"/>
                <a:sym typeface="Consolas"/>
              </a:rPr>
              <a:t>())</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300"/>
              <a:buFont typeface="Arial"/>
              <a:buNone/>
            </a:pPr>
            <a:r>
              <a:rPr lang="es" sz="1200" b="0" i="0" u="none" strike="noStrike" cap="none">
                <a:solidFill>
                  <a:srgbClr val="C74DED"/>
                </a:solidFill>
                <a:latin typeface="Consolas"/>
                <a:ea typeface="Consolas"/>
                <a:cs typeface="Consolas"/>
                <a:sym typeface="Consolas"/>
              </a:rPr>
              <a:t>for</a:t>
            </a:r>
            <a:r>
              <a:rPr lang="es" sz="1200" b="0" i="0" u="none" strike="noStrike" cap="none">
                <a:solidFill>
                  <a:srgbClr val="D5CED9"/>
                </a:solidFill>
                <a:latin typeface="Consolas"/>
                <a:ea typeface="Consolas"/>
                <a:cs typeface="Consolas"/>
                <a:sym typeface="Consolas"/>
              </a:rPr>
              <a:t> i </a:t>
            </a:r>
            <a:r>
              <a:rPr lang="es" sz="1200" b="0" i="0" u="none" strike="noStrike" cap="none">
                <a:solidFill>
                  <a:srgbClr val="C74DED"/>
                </a:solidFill>
                <a:latin typeface="Consolas"/>
                <a:ea typeface="Consolas"/>
                <a:cs typeface="Consolas"/>
                <a:sym typeface="Consolas"/>
              </a:rPr>
              <a:t>in</a:t>
            </a:r>
            <a:r>
              <a:rPr lang="es" sz="1200" b="0" i="0" u="none" strike="noStrike" cap="none">
                <a:solidFill>
                  <a:srgbClr val="D5CED9"/>
                </a:solidFill>
                <a:latin typeface="Consolas"/>
                <a:ea typeface="Consolas"/>
                <a:cs typeface="Consolas"/>
                <a:sym typeface="Consolas"/>
              </a:rPr>
              <a:t> diccionario.</a:t>
            </a:r>
            <a:r>
              <a:rPr lang="es" sz="1200" b="0" i="0" u="none" strike="noStrike" cap="none">
                <a:solidFill>
                  <a:srgbClr val="FFE66D"/>
                </a:solidFill>
                <a:latin typeface="Consolas"/>
                <a:ea typeface="Consolas"/>
                <a:cs typeface="Consolas"/>
                <a:sym typeface="Consolas"/>
              </a:rPr>
              <a:t>keys</a:t>
            </a:r>
            <a:r>
              <a:rPr lang="es" sz="1200" b="0" i="0" u="none" strike="noStrike" cap="none">
                <a:solidFill>
                  <a:srgbClr val="D5CED9"/>
                </a:solidFill>
                <a:latin typeface="Consolas"/>
                <a:ea typeface="Consolas"/>
                <a:cs typeface="Consolas"/>
                <a:sym typeface="Consolas"/>
              </a:rPr>
              <a:t>():</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300"/>
              <a:buFont typeface="Arial"/>
              <a:buNone/>
            </a:pP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FE66D"/>
                </a:solidFill>
                <a:latin typeface="Consolas"/>
                <a:ea typeface="Consolas"/>
                <a:cs typeface="Consolas"/>
                <a:sym typeface="Consolas"/>
              </a:rPr>
              <a:t>print</a:t>
            </a:r>
            <a:r>
              <a:rPr lang="es" sz="1200" b="0" i="0" u="none" strike="noStrike" cap="none">
                <a:solidFill>
                  <a:srgbClr val="D5CED9"/>
                </a:solidFill>
                <a:latin typeface="Consolas"/>
                <a:ea typeface="Consolas"/>
                <a:cs typeface="Consolas"/>
                <a:sym typeface="Consolas"/>
              </a:rPr>
              <a:t>(diccionario[i])    </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300"/>
              <a:buFont typeface="Arial"/>
              <a:buNone/>
            </a:pPr>
            <a:r>
              <a:rPr lang="es" sz="1200" b="0" i="0" u="none" strike="noStrike" cap="none">
                <a:solidFill>
                  <a:srgbClr val="C74DED"/>
                </a:solidFill>
                <a:latin typeface="Consolas"/>
                <a:ea typeface="Consolas"/>
                <a:cs typeface="Consolas"/>
                <a:sym typeface="Consolas"/>
              </a:rPr>
              <a:t>for</a:t>
            </a:r>
            <a:r>
              <a:rPr lang="es" sz="1200" b="0" i="0" u="none" strike="noStrike" cap="none">
                <a:solidFill>
                  <a:srgbClr val="D5CED9"/>
                </a:solidFill>
                <a:latin typeface="Consolas"/>
                <a:ea typeface="Consolas"/>
                <a:cs typeface="Consolas"/>
                <a:sym typeface="Consolas"/>
              </a:rPr>
              <a:t> clave, valor </a:t>
            </a:r>
            <a:r>
              <a:rPr lang="es" sz="1200" b="0" i="0" u="none" strike="noStrike" cap="none">
                <a:solidFill>
                  <a:srgbClr val="C74DED"/>
                </a:solidFill>
                <a:latin typeface="Consolas"/>
                <a:ea typeface="Consolas"/>
                <a:cs typeface="Consolas"/>
                <a:sym typeface="Consolas"/>
              </a:rPr>
              <a:t>in</a:t>
            </a:r>
            <a:r>
              <a:rPr lang="es" sz="1200" b="0" i="0" u="none" strike="noStrike" cap="none">
                <a:solidFill>
                  <a:srgbClr val="D5CED9"/>
                </a:solidFill>
                <a:latin typeface="Consolas"/>
                <a:ea typeface="Consolas"/>
                <a:cs typeface="Consolas"/>
                <a:sym typeface="Consolas"/>
              </a:rPr>
              <a:t> diccionario.</a:t>
            </a:r>
            <a:r>
              <a:rPr lang="es" sz="1200" b="0" i="0" u="none" strike="noStrike" cap="none">
                <a:solidFill>
                  <a:srgbClr val="FFE66D"/>
                </a:solidFill>
                <a:latin typeface="Consolas"/>
                <a:ea typeface="Consolas"/>
                <a:cs typeface="Consolas"/>
                <a:sym typeface="Consolas"/>
              </a:rPr>
              <a:t>items</a:t>
            </a:r>
            <a:r>
              <a:rPr lang="es" sz="1200" b="0" i="0" u="none" strike="noStrike" cap="none">
                <a:solidFill>
                  <a:srgbClr val="D5CED9"/>
                </a:solidFill>
                <a:latin typeface="Consolas"/>
                <a:ea typeface="Consolas"/>
                <a:cs typeface="Consolas"/>
                <a:sym typeface="Consolas"/>
              </a:rPr>
              <a:t>():</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300"/>
              <a:buFont typeface="Arial"/>
              <a:buNone/>
            </a:pP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FE66D"/>
                </a:solidFill>
                <a:latin typeface="Consolas"/>
                <a:ea typeface="Consolas"/>
                <a:cs typeface="Consolas"/>
                <a:sym typeface="Consolas"/>
              </a:rPr>
              <a:t>print</a:t>
            </a:r>
            <a:r>
              <a:rPr lang="es" sz="1200" b="0" i="0" u="none" strike="noStrike" cap="none">
                <a:solidFill>
                  <a:srgbClr val="D5CED9"/>
                </a:solidFill>
                <a:latin typeface="Consolas"/>
                <a:ea typeface="Consolas"/>
                <a:cs typeface="Consolas"/>
                <a:sym typeface="Consolas"/>
              </a:rPr>
              <a:t>(clave, </a:t>
            </a:r>
            <a:r>
              <a:rPr lang="es" sz="1200" b="0" i="0" u="none" strike="noStrike" cap="none">
                <a:solidFill>
                  <a:srgbClr val="96E072"/>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valor, </a:t>
            </a:r>
            <a:r>
              <a:rPr lang="es" sz="1200" b="0" i="0" u="none" strike="noStrike" cap="none">
                <a:solidFill>
                  <a:srgbClr val="00E8C6"/>
                </a:solidFill>
                <a:latin typeface="Consolas"/>
                <a:ea typeface="Consolas"/>
                <a:cs typeface="Consolas"/>
                <a:sym typeface="Consolas"/>
              </a:rPr>
              <a:t>end</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96E072"/>
                </a:solidFill>
                <a:latin typeface="Consolas"/>
                <a:ea typeface="Consolas"/>
                <a:cs typeface="Consolas"/>
                <a:sym typeface="Consolas"/>
              </a:rPr>
              <a:t>'; '</a:t>
            </a:r>
            <a:r>
              <a:rPr lang="es" sz="1200" b="0" i="0" u="none" strike="noStrike" cap="none">
                <a:solidFill>
                  <a:srgbClr val="D5CED9"/>
                </a:solidFill>
                <a:latin typeface="Consolas"/>
                <a:ea typeface="Consolas"/>
                <a:cs typeface="Consolas"/>
                <a:sym typeface="Consolas"/>
              </a:rPr>
              <a:t>)</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400"/>
              <a:buFont typeface="Arial"/>
              <a:buNone/>
            </a:pPr>
            <a:endParaRPr sz="1200" b="0" i="0" u="none" strike="noStrike" cap="none">
              <a:solidFill>
                <a:srgbClr val="D5CED9"/>
              </a:solidFill>
              <a:latin typeface="Consolas"/>
              <a:ea typeface="Consolas"/>
              <a:cs typeface="Consolas"/>
              <a:sym typeface="Consolas"/>
            </a:endParaRPr>
          </a:p>
        </p:txBody>
      </p:sp>
      <p:sp>
        <p:nvSpPr>
          <p:cNvPr id="521" name="Google Shape;521;p37"/>
          <p:cNvSpPr/>
          <p:nvPr/>
        </p:nvSpPr>
        <p:spPr>
          <a:xfrm>
            <a:off x="602350" y="2843800"/>
            <a:ext cx="4602900" cy="228900"/>
          </a:xfrm>
          <a:prstGeom prst="rect">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chemeClr val="dk2"/>
                </a:solidFill>
                <a:latin typeface="Montserrat"/>
                <a:ea typeface="Montserrat"/>
                <a:cs typeface="Montserrat"/>
                <a:sym typeface="Montserrat"/>
              </a:rPr>
              <a:t>Ejemplos de diccionarios:</a:t>
            </a:r>
            <a:endParaRPr sz="1400" b="0" i="0" u="none" strike="noStrike" cap="none">
              <a:solidFill>
                <a:schemeClr val="dk2"/>
              </a:solidFill>
              <a:latin typeface="Montserrat"/>
              <a:ea typeface="Montserrat"/>
              <a:cs typeface="Montserrat"/>
              <a:sym typeface="Montserrat"/>
            </a:endParaRPr>
          </a:p>
        </p:txBody>
      </p:sp>
      <p:sp>
        <p:nvSpPr>
          <p:cNvPr id="522" name="Google Shape;522;p37"/>
          <p:cNvSpPr/>
          <p:nvPr/>
        </p:nvSpPr>
        <p:spPr>
          <a:xfrm>
            <a:off x="5406050" y="3064175"/>
            <a:ext cx="3135600" cy="1329300"/>
          </a:xfrm>
          <a:prstGeom prst="rect">
            <a:avLst/>
          </a:prstGeom>
          <a:solidFill>
            <a:srgbClr val="23262E"/>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dict_keys([1, 2, 3])</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uno</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dos</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tres</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1 : uno; 2 : dos; 3 : tres;</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p:txBody>
      </p:sp>
      <p:sp>
        <p:nvSpPr>
          <p:cNvPr id="523" name="Google Shape;523;p37"/>
          <p:cNvSpPr/>
          <p:nvPr/>
        </p:nvSpPr>
        <p:spPr>
          <a:xfrm>
            <a:off x="5405825" y="2843800"/>
            <a:ext cx="3135600" cy="228900"/>
          </a:xfrm>
          <a:prstGeom prst="rect">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chemeClr val="dk2"/>
                </a:solidFill>
                <a:latin typeface="Montserrat"/>
                <a:ea typeface="Montserrat"/>
                <a:cs typeface="Montserrat"/>
                <a:sym typeface="Montserrat"/>
              </a:rPr>
              <a:t>Terminal</a:t>
            </a:r>
            <a:endParaRPr sz="1400" b="0" i="0" u="none" strike="noStrike" cap="none">
              <a:solidFill>
                <a:schemeClr val="dk2"/>
              </a:solidFill>
              <a:latin typeface="Montserrat"/>
              <a:ea typeface="Montserrat"/>
              <a:cs typeface="Montserrat"/>
              <a:sym typeface="Montserrat"/>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38"/>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40740"/>
              <a:buFont typeface="Arial"/>
              <a:buNone/>
            </a:pPr>
            <a:r>
              <a:rPr lang="es"/>
              <a:t>Diccionarios | Métodos, funciones y operadores</a:t>
            </a:r>
            <a:endParaRPr/>
          </a:p>
        </p:txBody>
      </p:sp>
      <p:sp>
        <p:nvSpPr>
          <p:cNvPr id="529" name="Google Shape;529;p38"/>
          <p:cNvSpPr txBox="1"/>
          <p:nvPr/>
        </p:nvSpPr>
        <p:spPr>
          <a:xfrm>
            <a:off x="436425" y="1281700"/>
            <a:ext cx="8279700" cy="3275400"/>
          </a:xfrm>
          <a:prstGeom prst="rect">
            <a:avLst/>
          </a:prstGeom>
          <a:noFill/>
          <a:ln>
            <a:noFill/>
          </a:ln>
        </p:spPr>
        <p:txBody>
          <a:bodyPr spcFirstLastPara="1" wrap="square" lIns="0" tIns="91425" rIns="0" bIns="91425" anchor="t" anchorCtr="0">
            <a:normAutofit/>
          </a:bodyPr>
          <a:lstStyle/>
          <a:p>
            <a:pPr marL="0" marR="0" lvl="0" indent="0" algn="l" rtl="0">
              <a:lnSpc>
                <a:spcPct val="115000"/>
              </a:lnSpc>
              <a:spcBef>
                <a:spcPts val="1199"/>
              </a:spcBef>
              <a:spcAft>
                <a:spcPts val="0"/>
              </a:spcAft>
              <a:buClr>
                <a:schemeClr val="dk1"/>
              </a:buClr>
              <a:buSzPts val="1100"/>
              <a:buFont typeface="Arial"/>
              <a:buNone/>
            </a:pPr>
            <a:r>
              <a:rPr lang="es" sz="1650" b="0" i="0" u="none" strike="noStrike" cap="none">
                <a:solidFill>
                  <a:schemeClr val="dk2"/>
                </a:solidFill>
                <a:latin typeface="Montserrat"/>
                <a:ea typeface="Montserrat"/>
                <a:cs typeface="Montserrat"/>
                <a:sym typeface="Montserrat"/>
              </a:rPr>
              <a:t>Los siguientes diagramas resumen los métodos, funciones y operadores disponibles para los diccionarios:</a:t>
            </a:r>
            <a:endParaRPr sz="1382" b="0" i="0" u="none" strike="noStrike" cap="none">
              <a:solidFill>
                <a:srgbClr val="595959"/>
              </a:solidFill>
              <a:latin typeface="Montserrat"/>
              <a:ea typeface="Montserrat"/>
              <a:cs typeface="Montserrat"/>
              <a:sym typeface="Montserrat"/>
            </a:endParaRPr>
          </a:p>
        </p:txBody>
      </p:sp>
      <p:pic>
        <p:nvPicPr>
          <p:cNvPr id="530" name="Google Shape;530;p38"/>
          <p:cNvPicPr preferRelativeResize="0"/>
          <p:nvPr/>
        </p:nvPicPr>
        <p:blipFill rotWithShape="1">
          <a:blip r:embed="rId3">
            <a:alphaModFix/>
          </a:blip>
          <a:srcRect l="8580" t="11207" r="4303" b="8625"/>
          <a:stretch/>
        </p:blipFill>
        <p:spPr>
          <a:xfrm>
            <a:off x="870800" y="2082550"/>
            <a:ext cx="3123874" cy="2543499"/>
          </a:xfrm>
          <a:prstGeom prst="rect">
            <a:avLst/>
          </a:prstGeom>
          <a:noFill/>
          <a:ln>
            <a:noFill/>
          </a:ln>
        </p:spPr>
      </p:pic>
      <p:pic>
        <p:nvPicPr>
          <p:cNvPr id="531" name="Google Shape;531;p38"/>
          <p:cNvPicPr preferRelativeResize="0"/>
          <p:nvPr/>
        </p:nvPicPr>
        <p:blipFill rotWithShape="1">
          <a:blip r:embed="rId4">
            <a:alphaModFix/>
          </a:blip>
          <a:srcRect l="4711" t="8377" r="8512" b="4087"/>
          <a:stretch/>
        </p:blipFill>
        <p:spPr>
          <a:xfrm>
            <a:off x="4172275" y="2255100"/>
            <a:ext cx="2494475" cy="2007975"/>
          </a:xfrm>
          <a:prstGeom prst="rect">
            <a:avLst/>
          </a:prstGeom>
          <a:noFill/>
          <a:ln>
            <a:noFill/>
          </a:ln>
        </p:spPr>
      </p:pic>
      <p:pic>
        <p:nvPicPr>
          <p:cNvPr id="532" name="Google Shape;532;p38"/>
          <p:cNvPicPr preferRelativeResize="0"/>
          <p:nvPr/>
        </p:nvPicPr>
        <p:blipFill rotWithShape="1">
          <a:blip r:embed="rId5">
            <a:alphaModFix/>
          </a:blip>
          <a:srcRect l="19908" r="19502"/>
          <a:stretch/>
        </p:blipFill>
        <p:spPr>
          <a:xfrm>
            <a:off x="6875350" y="2056550"/>
            <a:ext cx="1397850" cy="24050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39"/>
          <p:cNvSpPr txBox="1">
            <a:spLocks noGrp="1"/>
          </p:cNvSpPr>
          <p:nvPr>
            <p:ph type="ctrTitle"/>
          </p:nvPr>
        </p:nvSpPr>
        <p:spPr>
          <a:xfrm>
            <a:off x="550375" y="7600"/>
            <a:ext cx="8043300" cy="15705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000"/>
              <a:buNone/>
            </a:pPr>
            <a:r>
              <a:rPr lang="es"/>
              <a:t>Tuplas</a:t>
            </a:r>
            <a:endParaRPr/>
          </a:p>
        </p:txBody>
      </p:sp>
      <p:sp>
        <p:nvSpPr>
          <p:cNvPr id="538" name="Google Shape;538;p39"/>
          <p:cNvSpPr txBox="1">
            <a:spLocks noGrp="1"/>
          </p:cNvSpPr>
          <p:nvPr>
            <p:ph type="subTitle" idx="1"/>
          </p:nvPr>
        </p:nvSpPr>
        <p:spPr>
          <a:xfrm>
            <a:off x="550375" y="1614925"/>
            <a:ext cx="8043300" cy="2731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1700"/>
              <a:buNone/>
            </a:pPr>
            <a:r>
              <a:rPr lang="es"/>
              <a:t>Las </a:t>
            </a:r>
            <a:r>
              <a:rPr lang="es" b="1">
                <a:latin typeface="Montserrat"/>
                <a:ea typeface="Montserrat"/>
                <a:cs typeface="Montserrat"/>
                <a:sym typeface="Montserrat"/>
              </a:rPr>
              <a:t>tuplas</a:t>
            </a:r>
            <a:r>
              <a:rPr lang="es"/>
              <a:t> en </a:t>
            </a:r>
            <a:r>
              <a:rPr lang="es" b="1">
                <a:latin typeface="Montserrat"/>
                <a:ea typeface="Montserrat"/>
                <a:cs typeface="Montserrat"/>
                <a:sym typeface="Montserrat"/>
              </a:rPr>
              <a:t>Python</a:t>
            </a:r>
            <a:r>
              <a:rPr lang="es"/>
              <a:t> son conjunto de elementos separados por  comas y encerrados entre paréntesis. Los paréntesis no son obligatorios. </a:t>
            </a:r>
            <a:endParaRPr/>
          </a:p>
          <a:p>
            <a:pPr marL="0" lvl="0" indent="0" algn="l" rtl="0">
              <a:lnSpc>
                <a:spcPct val="100000"/>
              </a:lnSpc>
              <a:spcBef>
                <a:spcPts val="0"/>
              </a:spcBef>
              <a:spcAft>
                <a:spcPts val="0"/>
              </a:spcAft>
              <a:buSzPts val="1700"/>
              <a:buNone/>
            </a:pPr>
            <a:r>
              <a:rPr lang="es"/>
              <a:t>Las tuplas son </a:t>
            </a:r>
            <a:r>
              <a:rPr lang="es" b="1">
                <a:latin typeface="Montserrat"/>
                <a:ea typeface="Montserrat"/>
                <a:cs typeface="Montserrat"/>
                <a:sym typeface="Montserrat"/>
              </a:rPr>
              <a:t>inmutables</a:t>
            </a:r>
            <a:r>
              <a:rPr lang="es"/>
              <a:t> y en general contienen una secuencia heterogénea de elementos. Los elementos de una tupla si pueden ser mutables. </a:t>
            </a:r>
            <a:endParaRPr/>
          </a:p>
          <a:p>
            <a:pPr marL="0" lvl="0" indent="0" algn="l" rtl="0">
              <a:lnSpc>
                <a:spcPct val="100000"/>
              </a:lnSpc>
              <a:spcBef>
                <a:spcPts val="0"/>
              </a:spcBef>
              <a:spcAft>
                <a:spcPts val="0"/>
              </a:spcAft>
              <a:buSzPts val="1700"/>
              <a:buNone/>
            </a:pPr>
            <a:r>
              <a:rPr lang="es"/>
              <a:t>Podemos pensar en una tupla como si fuese una lista, pero recordando que su inmutabilidad hace que muchos de sus métodos y funciones no puedan utilizarse.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4"/>
          <p:cNvSpPr txBox="1">
            <a:spLocks noGrp="1"/>
          </p:cNvSpPr>
          <p:nvPr>
            <p:ph type="title" idx="2"/>
          </p:nvPr>
        </p:nvSpPr>
        <p:spPr>
          <a:xfrm>
            <a:off x="3938175" y="1159375"/>
            <a:ext cx="1091700" cy="3006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s"/>
              <a:t>Clase 27</a:t>
            </a:r>
            <a:endParaRPr/>
          </a:p>
        </p:txBody>
      </p:sp>
      <p:sp>
        <p:nvSpPr>
          <p:cNvPr id="163" name="Google Shape;163;p4"/>
          <p:cNvSpPr txBox="1">
            <a:spLocks noGrp="1"/>
          </p:cNvSpPr>
          <p:nvPr>
            <p:ph type="title"/>
          </p:nvPr>
        </p:nvSpPr>
        <p:spPr>
          <a:xfrm>
            <a:off x="1275675" y="1159375"/>
            <a:ext cx="911700" cy="3006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s"/>
              <a:t>Clase 26</a:t>
            </a:r>
            <a:endParaRPr/>
          </a:p>
        </p:txBody>
      </p:sp>
      <p:sp>
        <p:nvSpPr>
          <p:cNvPr id="164" name="Google Shape;164;p4"/>
          <p:cNvSpPr txBox="1">
            <a:spLocks noGrp="1"/>
          </p:cNvSpPr>
          <p:nvPr>
            <p:ph type="title" idx="3"/>
          </p:nvPr>
        </p:nvSpPr>
        <p:spPr>
          <a:xfrm>
            <a:off x="6877450" y="1159388"/>
            <a:ext cx="911700" cy="3006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Clr>
                <a:schemeClr val="dk1"/>
              </a:buClr>
              <a:buSzPct val="78571"/>
              <a:buFont typeface="Arial"/>
              <a:buNone/>
            </a:pPr>
            <a:r>
              <a:rPr lang="es"/>
              <a:t>Clase 28</a:t>
            </a:r>
            <a:endParaRPr/>
          </a:p>
        </p:txBody>
      </p:sp>
      <p:sp>
        <p:nvSpPr>
          <p:cNvPr id="165" name="Google Shape;165;p4"/>
          <p:cNvSpPr txBox="1">
            <a:spLocks noGrp="1"/>
          </p:cNvSpPr>
          <p:nvPr>
            <p:ph type="title" idx="4"/>
          </p:nvPr>
        </p:nvSpPr>
        <p:spPr>
          <a:xfrm>
            <a:off x="532575" y="2150850"/>
            <a:ext cx="2397900" cy="2112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000"/>
              <a:buNone/>
            </a:pPr>
            <a:r>
              <a:rPr lang="es" b="1"/>
              <a:t>Controladores de flujo</a:t>
            </a:r>
            <a:endParaRPr b="1"/>
          </a:p>
          <a:p>
            <a:pPr marL="0" lvl="0" indent="0" algn="l" rtl="0">
              <a:lnSpc>
                <a:spcPct val="100000"/>
              </a:lnSpc>
              <a:spcBef>
                <a:spcPts val="0"/>
              </a:spcBef>
              <a:spcAft>
                <a:spcPts val="0"/>
              </a:spcAft>
              <a:buSzPts val="1000"/>
              <a:buNone/>
            </a:pPr>
            <a:endParaRPr b="1"/>
          </a:p>
          <a:p>
            <a:pPr marL="457200" lvl="0" indent="-285750" algn="l" rtl="0">
              <a:lnSpc>
                <a:spcPct val="115000"/>
              </a:lnSpc>
              <a:spcBef>
                <a:spcPts val="0"/>
              </a:spcBef>
              <a:spcAft>
                <a:spcPts val="0"/>
              </a:spcAft>
              <a:buSzPts val="900"/>
              <a:buChar char="●"/>
            </a:pPr>
            <a:r>
              <a:rPr lang="es" sz="900"/>
              <a:t>Estructuras control.</a:t>
            </a:r>
            <a:endParaRPr sz="900"/>
          </a:p>
          <a:p>
            <a:pPr marL="457200" lvl="0" indent="-285750" algn="l" rtl="0">
              <a:lnSpc>
                <a:spcPct val="115000"/>
              </a:lnSpc>
              <a:spcBef>
                <a:spcPts val="0"/>
              </a:spcBef>
              <a:spcAft>
                <a:spcPts val="0"/>
              </a:spcAft>
              <a:buSzPts val="900"/>
              <a:buChar char="●"/>
            </a:pPr>
            <a:r>
              <a:rPr lang="es" sz="900"/>
              <a:t>Condicionales: sentencia if.</a:t>
            </a:r>
            <a:endParaRPr sz="900"/>
          </a:p>
          <a:p>
            <a:pPr marL="457200" lvl="0" indent="-285750" algn="l" rtl="0">
              <a:lnSpc>
                <a:spcPct val="115000"/>
              </a:lnSpc>
              <a:spcBef>
                <a:spcPts val="0"/>
              </a:spcBef>
              <a:spcAft>
                <a:spcPts val="0"/>
              </a:spcAft>
              <a:buSzPts val="900"/>
              <a:buChar char="●"/>
            </a:pPr>
            <a:r>
              <a:rPr lang="es" sz="900"/>
              <a:t>Iterativas: sentencia while y for.</a:t>
            </a:r>
            <a:endParaRPr sz="900"/>
          </a:p>
          <a:p>
            <a:pPr marL="457200" lvl="0" indent="-285750" algn="l" rtl="0">
              <a:lnSpc>
                <a:spcPct val="115000"/>
              </a:lnSpc>
              <a:spcBef>
                <a:spcPts val="0"/>
              </a:spcBef>
              <a:spcAft>
                <a:spcPts val="0"/>
              </a:spcAft>
              <a:buSzPts val="900"/>
              <a:buChar char="●"/>
            </a:pPr>
            <a:r>
              <a:rPr lang="es" sz="900"/>
              <a:t>Operadores lógicos y relacionales.</a:t>
            </a:r>
            <a:endParaRPr b="1"/>
          </a:p>
          <a:p>
            <a:pPr marL="457200" lvl="0" indent="0" algn="l" rtl="0">
              <a:lnSpc>
                <a:spcPct val="115000"/>
              </a:lnSpc>
              <a:spcBef>
                <a:spcPts val="0"/>
              </a:spcBef>
              <a:spcAft>
                <a:spcPts val="0"/>
              </a:spcAft>
              <a:buSzPts val="1000"/>
              <a:buNone/>
            </a:pPr>
            <a:endParaRPr b="1"/>
          </a:p>
        </p:txBody>
      </p:sp>
      <p:sp>
        <p:nvSpPr>
          <p:cNvPr id="166" name="Google Shape;166;p4"/>
          <p:cNvSpPr txBox="1">
            <a:spLocks noGrp="1"/>
          </p:cNvSpPr>
          <p:nvPr>
            <p:ph type="title" idx="5"/>
          </p:nvPr>
        </p:nvSpPr>
        <p:spPr>
          <a:xfrm>
            <a:off x="6130475" y="2159925"/>
            <a:ext cx="2454900" cy="2112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b="1"/>
              <a:t>Funciones</a:t>
            </a:r>
            <a:endParaRPr b="1"/>
          </a:p>
          <a:p>
            <a:pPr marL="457200" lvl="0" indent="0" algn="l" rtl="0">
              <a:lnSpc>
                <a:spcPct val="115000"/>
              </a:lnSpc>
              <a:spcBef>
                <a:spcPts val="0"/>
              </a:spcBef>
              <a:spcAft>
                <a:spcPts val="0"/>
              </a:spcAft>
              <a:buSzPts val="1000"/>
              <a:buNone/>
            </a:pPr>
            <a:endParaRPr b="1"/>
          </a:p>
          <a:p>
            <a:pPr marL="457200" lvl="0" indent="-285750" algn="l" rtl="0">
              <a:lnSpc>
                <a:spcPct val="115000"/>
              </a:lnSpc>
              <a:spcBef>
                <a:spcPts val="0"/>
              </a:spcBef>
              <a:spcAft>
                <a:spcPts val="0"/>
              </a:spcAft>
              <a:buSzPts val="900"/>
              <a:buChar char="●"/>
            </a:pPr>
            <a:r>
              <a:rPr lang="es" sz="900"/>
              <a:t>Funciones. Concepto.</a:t>
            </a:r>
            <a:endParaRPr sz="900"/>
          </a:p>
          <a:p>
            <a:pPr marL="457200" lvl="0" indent="-285750" algn="l" rtl="0">
              <a:lnSpc>
                <a:spcPct val="115000"/>
              </a:lnSpc>
              <a:spcBef>
                <a:spcPts val="0"/>
              </a:spcBef>
              <a:spcAft>
                <a:spcPts val="0"/>
              </a:spcAft>
              <a:buSzPts val="900"/>
              <a:buChar char="●"/>
            </a:pPr>
            <a:r>
              <a:rPr lang="es" sz="900"/>
              <a:t>Llamada a función.</a:t>
            </a:r>
            <a:endParaRPr sz="900"/>
          </a:p>
          <a:p>
            <a:pPr marL="457200" lvl="0" indent="-285750" algn="l" rtl="0">
              <a:lnSpc>
                <a:spcPct val="115000"/>
              </a:lnSpc>
              <a:spcBef>
                <a:spcPts val="0"/>
              </a:spcBef>
              <a:spcAft>
                <a:spcPts val="0"/>
              </a:spcAft>
              <a:buSzPts val="900"/>
              <a:buChar char="●"/>
            </a:pPr>
            <a:r>
              <a:rPr lang="es" sz="900"/>
              <a:t>Retorno y envío de valores.</a:t>
            </a:r>
            <a:endParaRPr sz="900"/>
          </a:p>
          <a:p>
            <a:pPr marL="457200" lvl="0" indent="-285750" algn="l" rtl="0">
              <a:lnSpc>
                <a:spcPct val="115000"/>
              </a:lnSpc>
              <a:spcBef>
                <a:spcPts val="0"/>
              </a:spcBef>
              <a:spcAft>
                <a:spcPts val="0"/>
              </a:spcAft>
              <a:buSzPts val="900"/>
              <a:buChar char="●"/>
            </a:pPr>
            <a:r>
              <a:rPr lang="es" sz="900"/>
              <a:t>Parámetros, argumentos, valor y referencia.</a:t>
            </a:r>
            <a:endParaRPr sz="900"/>
          </a:p>
          <a:p>
            <a:pPr marL="457200" lvl="0" indent="-285750" algn="l" rtl="0">
              <a:lnSpc>
                <a:spcPct val="115000"/>
              </a:lnSpc>
              <a:spcBef>
                <a:spcPts val="0"/>
              </a:spcBef>
              <a:spcAft>
                <a:spcPts val="0"/>
              </a:spcAft>
              <a:buSzPts val="900"/>
              <a:buChar char="●"/>
            </a:pPr>
            <a:r>
              <a:rPr lang="es" sz="900"/>
              <a:t>Parámetros mutables e inmutables.</a:t>
            </a:r>
            <a:endParaRPr sz="900"/>
          </a:p>
          <a:p>
            <a:pPr marL="457200" lvl="0" indent="-285750" algn="l" rtl="0">
              <a:lnSpc>
                <a:spcPct val="115000"/>
              </a:lnSpc>
              <a:spcBef>
                <a:spcPts val="0"/>
              </a:spcBef>
              <a:spcAft>
                <a:spcPts val="0"/>
              </a:spcAft>
              <a:buSzPts val="900"/>
              <a:buChar char="●"/>
            </a:pPr>
            <a:r>
              <a:rPr lang="es" sz="900"/>
              <a:t>Parámetros por defecto</a:t>
            </a:r>
            <a:endParaRPr sz="900"/>
          </a:p>
          <a:p>
            <a:pPr marL="457200" lvl="0" indent="-285750" algn="l" rtl="0">
              <a:lnSpc>
                <a:spcPct val="115000"/>
              </a:lnSpc>
              <a:spcBef>
                <a:spcPts val="0"/>
              </a:spcBef>
              <a:spcAft>
                <a:spcPts val="0"/>
              </a:spcAft>
              <a:buSzPts val="900"/>
              <a:buChar char="●"/>
            </a:pPr>
            <a:r>
              <a:rPr lang="es" sz="900"/>
              <a:t>Docstring.</a:t>
            </a:r>
            <a:endParaRPr sz="900"/>
          </a:p>
          <a:p>
            <a:pPr marL="457200" lvl="0" indent="-285750" algn="l" rtl="0">
              <a:lnSpc>
                <a:spcPct val="115000"/>
              </a:lnSpc>
              <a:spcBef>
                <a:spcPts val="0"/>
              </a:spcBef>
              <a:spcAft>
                <a:spcPts val="0"/>
              </a:spcAft>
              <a:buSzPts val="900"/>
              <a:buChar char="●"/>
            </a:pPr>
            <a:r>
              <a:rPr lang="es" sz="900"/>
              <a:t>Funciones Lambda/Anónima.</a:t>
            </a:r>
            <a:endParaRPr sz="900"/>
          </a:p>
        </p:txBody>
      </p:sp>
      <p:sp>
        <p:nvSpPr>
          <p:cNvPr id="167" name="Google Shape;167;p4"/>
          <p:cNvSpPr txBox="1">
            <a:spLocks noGrp="1"/>
          </p:cNvSpPr>
          <p:nvPr>
            <p:ph type="title" idx="6"/>
          </p:nvPr>
        </p:nvSpPr>
        <p:spPr>
          <a:xfrm>
            <a:off x="3331525" y="2155125"/>
            <a:ext cx="2397900" cy="2121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000"/>
              <a:buNone/>
            </a:pPr>
            <a:r>
              <a:rPr lang="es" b="1"/>
              <a:t>Cadenas y Listas</a:t>
            </a:r>
            <a:endParaRPr b="1"/>
          </a:p>
          <a:p>
            <a:pPr marL="457200" lvl="0" indent="0" algn="l" rtl="0">
              <a:lnSpc>
                <a:spcPct val="115000"/>
              </a:lnSpc>
              <a:spcBef>
                <a:spcPts val="0"/>
              </a:spcBef>
              <a:spcAft>
                <a:spcPts val="0"/>
              </a:spcAft>
              <a:buSzPts val="1000"/>
              <a:buNone/>
            </a:pPr>
            <a:endParaRPr b="1"/>
          </a:p>
          <a:p>
            <a:pPr marL="457200" lvl="0" indent="-285750" algn="l" rtl="0">
              <a:lnSpc>
                <a:spcPct val="115000"/>
              </a:lnSpc>
              <a:spcBef>
                <a:spcPts val="0"/>
              </a:spcBef>
              <a:spcAft>
                <a:spcPts val="0"/>
              </a:spcAft>
              <a:buSzPts val="900"/>
              <a:buChar char="●"/>
            </a:pPr>
            <a:r>
              <a:rPr lang="es" sz="900"/>
              <a:t>Cadenas de caracteres.</a:t>
            </a:r>
            <a:endParaRPr sz="900"/>
          </a:p>
          <a:p>
            <a:pPr marL="457200" lvl="0" indent="-285750" algn="l" rtl="0">
              <a:lnSpc>
                <a:spcPct val="115000"/>
              </a:lnSpc>
              <a:spcBef>
                <a:spcPts val="0"/>
              </a:spcBef>
              <a:spcAft>
                <a:spcPts val="0"/>
              </a:spcAft>
              <a:buSzPts val="900"/>
              <a:buChar char="●"/>
            </a:pPr>
            <a:r>
              <a:rPr lang="es" sz="900"/>
              <a:t>Métodos de cadenas.</a:t>
            </a:r>
            <a:endParaRPr sz="900"/>
          </a:p>
          <a:p>
            <a:pPr marL="457200" lvl="0" indent="-285750" algn="l" rtl="0">
              <a:lnSpc>
                <a:spcPct val="115000"/>
              </a:lnSpc>
              <a:spcBef>
                <a:spcPts val="0"/>
              </a:spcBef>
              <a:spcAft>
                <a:spcPts val="0"/>
              </a:spcAft>
              <a:buSzPts val="900"/>
              <a:buChar char="●"/>
            </a:pPr>
            <a:r>
              <a:rPr lang="es" sz="900"/>
              <a:t>f-strings</a:t>
            </a:r>
            <a:endParaRPr sz="900"/>
          </a:p>
          <a:p>
            <a:pPr marL="457200" lvl="0" indent="-285750" algn="l" rtl="0">
              <a:lnSpc>
                <a:spcPct val="115000"/>
              </a:lnSpc>
              <a:spcBef>
                <a:spcPts val="0"/>
              </a:spcBef>
              <a:spcAft>
                <a:spcPts val="0"/>
              </a:spcAft>
              <a:buSzPts val="900"/>
              <a:buChar char="●"/>
            </a:pPr>
            <a:r>
              <a:rPr lang="es" sz="900"/>
              <a:t>Índices y slicing (rebanadas).</a:t>
            </a:r>
            <a:endParaRPr sz="900"/>
          </a:p>
          <a:p>
            <a:pPr marL="457200" lvl="0" indent="-285750" algn="l" rtl="0">
              <a:lnSpc>
                <a:spcPct val="115000"/>
              </a:lnSpc>
              <a:spcBef>
                <a:spcPts val="0"/>
              </a:spcBef>
              <a:spcAft>
                <a:spcPts val="0"/>
              </a:spcAft>
              <a:buSzPts val="900"/>
              <a:buChar char="●"/>
            </a:pPr>
            <a:r>
              <a:rPr lang="es" sz="900"/>
              <a:t>Tipo de datos compuestos.</a:t>
            </a:r>
            <a:endParaRPr sz="900"/>
          </a:p>
          <a:p>
            <a:pPr marL="457200" lvl="0" indent="-285750" algn="l" rtl="0">
              <a:lnSpc>
                <a:spcPct val="115000"/>
              </a:lnSpc>
              <a:spcBef>
                <a:spcPts val="0"/>
              </a:spcBef>
              <a:spcAft>
                <a:spcPts val="0"/>
              </a:spcAft>
              <a:buSzPts val="900"/>
              <a:buChar char="●"/>
            </a:pPr>
            <a:r>
              <a:rPr lang="es" sz="900"/>
              <a:t>Listas. Métodos.</a:t>
            </a:r>
            <a:endParaRPr sz="900"/>
          </a:p>
          <a:p>
            <a:pPr marL="457200" lvl="0" indent="-285750" algn="l" rtl="0">
              <a:lnSpc>
                <a:spcPct val="115000"/>
              </a:lnSpc>
              <a:spcBef>
                <a:spcPts val="0"/>
              </a:spcBef>
              <a:spcAft>
                <a:spcPts val="0"/>
              </a:spcAft>
              <a:buSzPts val="900"/>
              <a:buChar char="●"/>
            </a:pPr>
            <a:r>
              <a:rPr lang="es" sz="900"/>
              <a:t>Tipos de datos mutables e inmutables.</a:t>
            </a:r>
            <a:endParaRPr sz="900"/>
          </a:p>
          <a:p>
            <a:pPr marL="457200" lvl="0" indent="-285750" algn="l" rtl="0">
              <a:lnSpc>
                <a:spcPct val="115000"/>
              </a:lnSpc>
              <a:spcBef>
                <a:spcPts val="0"/>
              </a:spcBef>
              <a:spcAft>
                <a:spcPts val="0"/>
              </a:spcAft>
              <a:buSzPts val="900"/>
              <a:buChar char="●"/>
            </a:pPr>
            <a:r>
              <a:rPr lang="es" sz="900"/>
              <a:t>Tuplas, diccionarios, conjuntos</a:t>
            </a:r>
            <a:endParaRPr sz="900"/>
          </a:p>
          <a:p>
            <a:pPr marL="457200" lvl="0" indent="0" algn="l" rtl="0">
              <a:lnSpc>
                <a:spcPct val="115000"/>
              </a:lnSpc>
              <a:spcBef>
                <a:spcPts val="0"/>
              </a:spcBef>
              <a:spcAft>
                <a:spcPts val="0"/>
              </a:spcAft>
              <a:buSzPts val="1000"/>
              <a:buNone/>
            </a:pPr>
            <a:endParaRPr b="1"/>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40"/>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40740"/>
              <a:buFont typeface="Arial"/>
              <a:buNone/>
            </a:pPr>
            <a:r>
              <a:rPr lang="es"/>
              <a:t>Tuplas</a:t>
            </a:r>
            <a:endParaRPr/>
          </a:p>
        </p:txBody>
      </p:sp>
      <p:sp>
        <p:nvSpPr>
          <p:cNvPr id="544" name="Google Shape;544;p40"/>
          <p:cNvSpPr txBox="1"/>
          <p:nvPr/>
        </p:nvSpPr>
        <p:spPr>
          <a:xfrm>
            <a:off x="436425" y="1281700"/>
            <a:ext cx="8279700" cy="3275400"/>
          </a:xfrm>
          <a:prstGeom prst="rect">
            <a:avLst/>
          </a:prstGeom>
          <a:noFill/>
          <a:ln>
            <a:noFill/>
          </a:ln>
        </p:spPr>
        <p:txBody>
          <a:bodyPr spcFirstLastPara="1" wrap="square" lIns="0" tIns="91425" rIns="0" bIns="91425" anchor="t" anchorCtr="0">
            <a:normAutofit/>
          </a:bodyPr>
          <a:lstStyle/>
          <a:p>
            <a:pPr marL="0" marR="0" lvl="0" indent="0" algn="l" rtl="0">
              <a:lnSpc>
                <a:spcPct val="100000"/>
              </a:lnSpc>
              <a:spcBef>
                <a:spcPts val="0"/>
              </a:spcBef>
              <a:spcAft>
                <a:spcPts val="0"/>
              </a:spcAft>
              <a:buClr>
                <a:schemeClr val="dk1"/>
              </a:buClr>
              <a:buSzPts val="1100"/>
              <a:buFont typeface="Arial"/>
              <a:buNone/>
            </a:pPr>
            <a:r>
              <a:rPr lang="es" sz="1650" b="0" i="0" u="none" strike="noStrike" cap="none">
                <a:solidFill>
                  <a:schemeClr val="dk2"/>
                </a:solidFill>
                <a:latin typeface="Montserrat"/>
                <a:ea typeface="Montserrat"/>
                <a:cs typeface="Montserrat"/>
                <a:sym typeface="Montserrat"/>
              </a:rPr>
              <a:t>Las tuplas se pueden crear por extensión, o mediante un </a:t>
            </a:r>
            <a:r>
              <a:rPr lang="es" sz="1650" b="1" i="0" u="none" strike="noStrike" cap="none">
                <a:solidFill>
                  <a:schemeClr val="dk2"/>
                </a:solidFill>
                <a:latin typeface="Montserrat"/>
                <a:ea typeface="Montserrat"/>
                <a:cs typeface="Montserrat"/>
                <a:sym typeface="Montserrat"/>
              </a:rPr>
              <a:t>empaquetado </a:t>
            </a:r>
            <a:r>
              <a:rPr lang="es" sz="1650" b="0" i="0" u="none" strike="noStrike" cap="none">
                <a:solidFill>
                  <a:schemeClr val="dk2"/>
                </a:solidFill>
                <a:latin typeface="Montserrat"/>
                <a:ea typeface="Montserrat"/>
                <a:cs typeface="Montserrat"/>
                <a:sym typeface="Montserrat"/>
              </a:rPr>
              <a:t>(</a:t>
            </a:r>
            <a:r>
              <a:rPr lang="es" sz="1650" b="1" i="1" u="none" strike="noStrike" cap="none">
                <a:solidFill>
                  <a:schemeClr val="dk2"/>
                </a:solidFill>
                <a:latin typeface="Montserrat"/>
                <a:ea typeface="Montserrat"/>
                <a:cs typeface="Montserrat"/>
                <a:sym typeface="Montserrat"/>
              </a:rPr>
              <a:t>pack</a:t>
            </a:r>
            <a:r>
              <a:rPr lang="es" sz="1650" b="0" i="0" u="none" strike="noStrike" cap="none">
                <a:solidFill>
                  <a:schemeClr val="dk2"/>
                </a:solidFill>
                <a:latin typeface="Montserrat"/>
                <a:ea typeface="Montserrat"/>
                <a:cs typeface="Montserrat"/>
                <a:sym typeface="Montserrat"/>
              </a:rPr>
              <a:t>):</a:t>
            </a:r>
            <a:endParaRPr sz="1650" b="0" i="0" u="none" strike="noStrike" cap="none">
              <a:solidFill>
                <a:schemeClr val="dk2"/>
              </a:solidFill>
              <a:latin typeface="Arial"/>
              <a:ea typeface="Arial"/>
              <a:cs typeface="Arial"/>
              <a:sym typeface="Arial"/>
            </a:endParaRPr>
          </a:p>
          <a:p>
            <a:pPr marL="0" marR="0" lvl="0" indent="0" algn="l" rtl="0">
              <a:lnSpc>
                <a:spcPct val="115000"/>
              </a:lnSpc>
              <a:spcBef>
                <a:spcPts val="1199"/>
              </a:spcBef>
              <a:spcAft>
                <a:spcPts val="0"/>
              </a:spcAft>
              <a:buClr>
                <a:schemeClr val="dk1"/>
              </a:buClr>
              <a:buSzPts val="1100"/>
              <a:buFont typeface="Arial"/>
              <a:buNone/>
            </a:pPr>
            <a:endParaRPr sz="1682" b="0" i="0" u="none" strike="noStrike" cap="none">
              <a:solidFill>
                <a:srgbClr val="595959"/>
              </a:solidFill>
              <a:latin typeface="Montserrat"/>
              <a:ea typeface="Montserrat"/>
              <a:cs typeface="Montserrat"/>
              <a:sym typeface="Montserrat"/>
            </a:endParaRPr>
          </a:p>
          <a:p>
            <a:pPr marL="0" marR="0" lvl="0" indent="0" algn="l" rtl="0">
              <a:lnSpc>
                <a:spcPct val="115000"/>
              </a:lnSpc>
              <a:spcBef>
                <a:spcPts val="1199"/>
              </a:spcBef>
              <a:spcAft>
                <a:spcPts val="0"/>
              </a:spcAft>
              <a:buClr>
                <a:schemeClr val="dk1"/>
              </a:buClr>
              <a:buSzPts val="1100"/>
              <a:buFont typeface="Arial"/>
              <a:buNone/>
            </a:pPr>
            <a:endParaRPr sz="1682" b="0" i="0" u="none" strike="noStrike" cap="none">
              <a:solidFill>
                <a:srgbClr val="595959"/>
              </a:solidFill>
              <a:latin typeface="Montserrat"/>
              <a:ea typeface="Montserrat"/>
              <a:cs typeface="Montserrat"/>
              <a:sym typeface="Montserrat"/>
            </a:endParaRPr>
          </a:p>
          <a:p>
            <a:pPr marL="0" marR="0" lvl="0" indent="0" algn="l" rtl="0">
              <a:lnSpc>
                <a:spcPct val="115000"/>
              </a:lnSpc>
              <a:spcBef>
                <a:spcPts val="1199"/>
              </a:spcBef>
              <a:spcAft>
                <a:spcPts val="0"/>
              </a:spcAft>
              <a:buClr>
                <a:srgbClr val="000000"/>
              </a:buClr>
              <a:buSzPts val="1682"/>
              <a:buFont typeface="Arial"/>
              <a:buNone/>
            </a:pPr>
            <a:endParaRPr sz="1682" b="0" i="0" u="none" strike="noStrike" cap="none">
              <a:solidFill>
                <a:srgbClr val="595959"/>
              </a:solidFill>
              <a:latin typeface="Montserrat"/>
              <a:ea typeface="Montserrat"/>
              <a:cs typeface="Montserrat"/>
              <a:sym typeface="Montserrat"/>
            </a:endParaRPr>
          </a:p>
        </p:txBody>
      </p:sp>
      <p:sp>
        <p:nvSpPr>
          <p:cNvPr id="545" name="Google Shape;545;p40"/>
          <p:cNvSpPr txBox="1"/>
          <p:nvPr/>
        </p:nvSpPr>
        <p:spPr>
          <a:xfrm>
            <a:off x="436425" y="2978675"/>
            <a:ext cx="8279700" cy="918600"/>
          </a:xfrm>
          <a:prstGeom prst="rect">
            <a:avLst/>
          </a:prstGeom>
          <a:noFill/>
          <a:ln>
            <a:noFill/>
          </a:ln>
        </p:spPr>
        <p:txBody>
          <a:bodyPr spcFirstLastPara="1" wrap="square" lIns="0" tIns="91425" rIns="0" bIns="91425" anchor="t" anchorCtr="0">
            <a:noAutofit/>
          </a:bodyPr>
          <a:lstStyle/>
          <a:p>
            <a:pPr marL="0" marR="0" lvl="0" indent="0" algn="l" rtl="0">
              <a:lnSpc>
                <a:spcPct val="100000"/>
              </a:lnSpc>
              <a:spcBef>
                <a:spcPts val="0"/>
              </a:spcBef>
              <a:spcAft>
                <a:spcPts val="0"/>
              </a:spcAft>
              <a:buClr>
                <a:srgbClr val="000000"/>
              </a:buClr>
              <a:buSzPts val="1650"/>
              <a:buFont typeface="Arial"/>
              <a:buNone/>
            </a:pPr>
            <a:r>
              <a:rPr lang="es" sz="1650" b="0" i="0" u="none" strike="noStrike" cap="none">
                <a:solidFill>
                  <a:schemeClr val="dk2"/>
                </a:solidFill>
                <a:latin typeface="Montserrat"/>
                <a:ea typeface="Montserrat"/>
                <a:cs typeface="Montserrat"/>
                <a:sym typeface="Montserrat"/>
              </a:rPr>
              <a:t>Y se pueden “</a:t>
            </a:r>
            <a:r>
              <a:rPr lang="es" sz="1650" b="0" i="1" u="none" strike="noStrike" cap="none">
                <a:solidFill>
                  <a:schemeClr val="dk2"/>
                </a:solidFill>
                <a:latin typeface="Montserrat"/>
                <a:ea typeface="Montserrat"/>
                <a:cs typeface="Montserrat"/>
                <a:sym typeface="Montserrat"/>
              </a:rPr>
              <a:t>desempaquetar</a:t>
            </a:r>
            <a:r>
              <a:rPr lang="es" sz="1650" b="0" i="0" u="none" strike="noStrike" cap="none">
                <a:solidFill>
                  <a:schemeClr val="dk2"/>
                </a:solidFill>
                <a:latin typeface="Montserrat"/>
                <a:ea typeface="Montserrat"/>
                <a:cs typeface="Montserrat"/>
                <a:sym typeface="Montserrat"/>
              </a:rPr>
              <a:t>” (</a:t>
            </a:r>
            <a:r>
              <a:rPr lang="es" sz="1650" b="1" i="1" u="none" strike="noStrike" cap="none">
                <a:solidFill>
                  <a:schemeClr val="dk2"/>
                </a:solidFill>
                <a:latin typeface="Montserrat"/>
                <a:ea typeface="Montserrat"/>
                <a:cs typeface="Montserrat"/>
                <a:sym typeface="Montserrat"/>
              </a:rPr>
              <a:t>unzip</a:t>
            </a:r>
            <a:r>
              <a:rPr lang="es" sz="1650" b="0" i="0" u="none" strike="noStrike" cap="none">
                <a:solidFill>
                  <a:schemeClr val="dk2"/>
                </a:solidFill>
                <a:latin typeface="Montserrat"/>
                <a:ea typeface="Montserrat"/>
                <a:cs typeface="Montserrat"/>
                <a:sym typeface="Montserrat"/>
              </a:rPr>
              <a:t>), volcando su contenido a variables. Se requiere que la cantidad de variables a la izquierda del signo igual sea el tamaño de la tupla. </a:t>
            </a:r>
            <a:endParaRPr sz="1650" b="0" i="0" u="none" strike="noStrike" cap="none">
              <a:solidFill>
                <a:schemeClr val="dk2"/>
              </a:solidFill>
              <a:latin typeface="Arial"/>
              <a:ea typeface="Arial"/>
              <a:cs typeface="Arial"/>
              <a:sym typeface="Arial"/>
            </a:endParaRPr>
          </a:p>
          <a:p>
            <a:pPr marL="0" marR="0" lvl="0" indent="0" algn="l" rtl="0">
              <a:lnSpc>
                <a:spcPct val="115000"/>
              </a:lnSpc>
              <a:spcBef>
                <a:spcPts val="1199"/>
              </a:spcBef>
              <a:spcAft>
                <a:spcPts val="0"/>
              </a:spcAft>
              <a:buClr>
                <a:srgbClr val="000000"/>
              </a:buClr>
              <a:buSzPts val="1650"/>
              <a:buFont typeface="Arial"/>
              <a:buNone/>
            </a:pPr>
            <a:endParaRPr sz="1650" b="0" i="0" u="none" strike="noStrike" cap="none">
              <a:solidFill>
                <a:srgbClr val="595959"/>
              </a:solidFill>
              <a:latin typeface="Montserrat"/>
              <a:ea typeface="Montserrat"/>
              <a:cs typeface="Montserrat"/>
              <a:sym typeface="Montserrat"/>
            </a:endParaRPr>
          </a:p>
          <a:p>
            <a:pPr marL="0" marR="0" lvl="0" indent="0" algn="l" rtl="0">
              <a:lnSpc>
                <a:spcPct val="115000"/>
              </a:lnSpc>
              <a:spcBef>
                <a:spcPts val="1199"/>
              </a:spcBef>
              <a:spcAft>
                <a:spcPts val="0"/>
              </a:spcAft>
              <a:buClr>
                <a:srgbClr val="000000"/>
              </a:buClr>
              <a:buSzPts val="1650"/>
              <a:buFont typeface="Arial"/>
              <a:buNone/>
            </a:pPr>
            <a:endParaRPr sz="1650" b="0" i="0" u="none" strike="noStrike" cap="none">
              <a:solidFill>
                <a:srgbClr val="595959"/>
              </a:solidFill>
              <a:latin typeface="Montserrat"/>
              <a:ea typeface="Montserrat"/>
              <a:cs typeface="Montserrat"/>
              <a:sym typeface="Montserrat"/>
            </a:endParaRPr>
          </a:p>
          <a:p>
            <a:pPr marL="0" marR="0" lvl="0" indent="0" algn="l" rtl="0">
              <a:lnSpc>
                <a:spcPct val="115000"/>
              </a:lnSpc>
              <a:spcBef>
                <a:spcPts val="1199"/>
              </a:spcBef>
              <a:spcAft>
                <a:spcPts val="0"/>
              </a:spcAft>
              <a:buClr>
                <a:srgbClr val="000000"/>
              </a:buClr>
              <a:buSzPts val="1650"/>
              <a:buFont typeface="Arial"/>
              <a:buNone/>
            </a:pPr>
            <a:endParaRPr sz="1650" b="0" i="0" u="none" strike="noStrike" cap="none">
              <a:solidFill>
                <a:srgbClr val="595959"/>
              </a:solidFill>
              <a:latin typeface="Montserrat"/>
              <a:ea typeface="Montserrat"/>
              <a:cs typeface="Montserrat"/>
              <a:sym typeface="Montserrat"/>
            </a:endParaRPr>
          </a:p>
        </p:txBody>
      </p:sp>
      <p:sp>
        <p:nvSpPr>
          <p:cNvPr id="546" name="Google Shape;546;p40"/>
          <p:cNvSpPr/>
          <p:nvPr/>
        </p:nvSpPr>
        <p:spPr>
          <a:xfrm>
            <a:off x="436425" y="4162675"/>
            <a:ext cx="8378400" cy="297600"/>
          </a:xfrm>
          <a:prstGeom prst="rect">
            <a:avLst/>
          </a:prstGeom>
          <a:solidFill>
            <a:srgbClr val="23262E"/>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chemeClr val="dk1"/>
              </a:buClr>
              <a:buSzPts val="1300"/>
              <a:buFont typeface="Arial"/>
              <a:buNone/>
            </a:pPr>
            <a:r>
              <a:rPr lang="es" sz="1200" b="0" i="0" u="none" strike="noStrike" cap="none">
                <a:solidFill>
                  <a:srgbClr val="D5CED9"/>
                </a:solidFill>
                <a:latin typeface="Consolas"/>
                <a:ea typeface="Consolas"/>
                <a:cs typeface="Consolas"/>
                <a:sym typeface="Consolas"/>
              </a:rPr>
              <a:t>nombre,  nacimiento, dni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96E072"/>
                </a:solidFill>
                <a:latin typeface="Consolas"/>
                <a:ea typeface="Consolas"/>
                <a:cs typeface="Consolas"/>
                <a:sym typeface="Consolas"/>
              </a:rPr>
              <a:t>'Palotes, Juan de'</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1930</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11</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13</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3000936</a:t>
            </a:r>
            <a:r>
              <a:rPr lang="es" sz="1200" b="0" i="0" u="none" strike="noStrike" cap="none">
                <a:solidFill>
                  <a:srgbClr val="D5CED9"/>
                </a:solidFill>
                <a:latin typeface="Consolas"/>
                <a:ea typeface="Consolas"/>
                <a:cs typeface="Consolas"/>
                <a:sym typeface="Consolas"/>
              </a:rPr>
              <a:t>)</a:t>
            </a:r>
            <a:endParaRPr sz="13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400"/>
              <a:buFont typeface="Arial"/>
              <a:buNone/>
            </a:pPr>
            <a:endParaRPr sz="1200" b="0" i="0" u="none" strike="noStrike" cap="none">
              <a:solidFill>
                <a:srgbClr val="D5CED9"/>
              </a:solidFill>
              <a:latin typeface="Consolas"/>
              <a:ea typeface="Consolas"/>
              <a:cs typeface="Consolas"/>
              <a:sym typeface="Consolas"/>
            </a:endParaRPr>
          </a:p>
        </p:txBody>
      </p:sp>
      <p:sp>
        <p:nvSpPr>
          <p:cNvPr id="547" name="Google Shape;547;p40"/>
          <p:cNvSpPr/>
          <p:nvPr/>
        </p:nvSpPr>
        <p:spPr>
          <a:xfrm>
            <a:off x="436425" y="3934875"/>
            <a:ext cx="8378400" cy="228900"/>
          </a:xfrm>
          <a:prstGeom prst="rect">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chemeClr val="dk2"/>
                </a:solidFill>
                <a:latin typeface="Montserrat"/>
                <a:ea typeface="Montserrat"/>
                <a:cs typeface="Montserrat"/>
                <a:sym typeface="Montserrat"/>
              </a:rPr>
              <a:t>Desempaquetado de una tuplas:</a:t>
            </a:r>
            <a:endParaRPr sz="1400" b="0" i="0" u="none" strike="noStrike" cap="none">
              <a:solidFill>
                <a:schemeClr val="dk2"/>
              </a:solidFill>
              <a:latin typeface="Montserrat"/>
              <a:ea typeface="Montserrat"/>
              <a:cs typeface="Montserrat"/>
              <a:sym typeface="Montserrat"/>
            </a:endParaRPr>
          </a:p>
        </p:txBody>
      </p:sp>
      <p:sp>
        <p:nvSpPr>
          <p:cNvPr id="548" name="Google Shape;548;p40"/>
          <p:cNvSpPr/>
          <p:nvPr/>
        </p:nvSpPr>
        <p:spPr>
          <a:xfrm>
            <a:off x="1583200" y="2135650"/>
            <a:ext cx="6278700" cy="833700"/>
          </a:xfrm>
          <a:prstGeom prst="rect">
            <a:avLst/>
          </a:prstGeom>
          <a:solidFill>
            <a:srgbClr val="23262E"/>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chemeClr val="dk1"/>
              </a:buClr>
              <a:buSzPts val="1300"/>
              <a:buFont typeface="Arial"/>
              <a:buNone/>
            </a:pPr>
            <a:r>
              <a:rPr lang="es" sz="1200" b="0" i="0" u="none" strike="noStrike" cap="none">
                <a:solidFill>
                  <a:srgbClr val="5F6167"/>
                </a:solidFill>
                <a:latin typeface="Consolas"/>
                <a:ea typeface="Consolas"/>
                <a:cs typeface="Consolas"/>
                <a:sym typeface="Consolas"/>
              </a:rPr>
              <a:t># Creación: Por extensión</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300"/>
              <a:buFont typeface="Arial"/>
              <a:buNone/>
            </a:pPr>
            <a:r>
              <a:rPr lang="es" sz="1300" b="0" i="0" u="none" strike="noStrike" cap="none">
                <a:solidFill>
                  <a:srgbClr val="D5CED9"/>
                </a:solidFill>
                <a:latin typeface="Consolas"/>
                <a:ea typeface="Consolas"/>
                <a:cs typeface="Consolas"/>
                <a:sym typeface="Consolas"/>
              </a:rPr>
              <a:t>tupla1 </a:t>
            </a:r>
            <a:r>
              <a:rPr lang="es" sz="1300" b="0" i="0" u="none" strike="noStrike" cap="none">
                <a:solidFill>
                  <a:srgbClr val="EE5D43"/>
                </a:solidFill>
                <a:latin typeface="Consolas"/>
                <a:ea typeface="Consolas"/>
                <a:cs typeface="Consolas"/>
                <a:sym typeface="Consolas"/>
              </a:rPr>
              <a:t>=</a:t>
            </a:r>
            <a:r>
              <a:rPr lang="es" sz="1300" b="0" i="0" u="none" strike="noStrike" cap="none">
                <a:solidFill>
                  <a:srgbClr val="D5CED9"/>
                </a:solidFill>
                <a:latin typeface="Consolas"/>
                <a:ea typeface="Consolas"/>
                <a:cs typeface="Consolas"/>
                <a:sym typeface="Consolas"/>
              </a:rPr>
              <a:t> (</a:t>
            </a:r>
            <a:r>
              <a:rPr lang="es" sz="1300" b="0" i="0" u="none" strike="noStrike" cap="none">
                <a:solidFill>
                  <a:srgbClr val="96E072"/>
                </a:solidFill>
                <a:latin typeface="Consolas"/>
                <a:ea typeface="Consolas"/>
                <a:cs typeface="Consolas"/>
                <a:sym typeface="Consolas"/>
              </a:rPr>
              <a:t>'uno'</a:t>
            </a:r>
            <a:r>
              <a:rPr lang="es" sz="1300" b="0" i="0" u="none" strike="noStrike" cap="none">
                <a:solidFill>
                  <a:srgbClr val="D5CED9"/>
                </a:solidFill>
                <a:latin typeface="Consolas"/>
                <a:ea typeface="Consolas"/>
                <a:cs typeface="Consolas"/>
                <a:sym typeface="Consolas"/>
              </a:rPr>
              <a:t>, </a:t>
            </a:r>
            <a:r>
              <a:rPr lang="es" sz="1300" b="0" i="0" u="none" strike="noStrike" cap="none">
                <a:solidFill>
                  <a:srgbClr val="96E072"/>
                </a:solidFill>
                <a:latin typeface="Consolas"/>
                <a:ea typeface="Consolas"/>
                <a:cs typeface="Consolas"/>
                <a:sym typeface="Consolas"/>
              </a:rPr>
              <a:t>'dos'</a:t>
            </a:r>
            <a:r>
              <a:rPr lang="es" sz="1300" b="0" i="0" u="none" strike="noStrike" cap="none">
                <a:solidFill>
                  <a:srgbClr val="D5CED9"/>
                </a:solidFill>
                <a:latin typeface="Consolas"/>
                <a:ea typeface="Consolas"/>
                <a:cs typeface="Consolas"/>
                <a:sym typeface="Consolas"/>
              </a:rPr>
              <a:t>, </a:t>
            </a:r>
            <a:r>
              <a:rPr lang="es" sz="1300" b="0" i="0" u="none" strike="noStrike" cap="none">
                <a:solidFill>
                  <a:srgbClr val="96E072"/>
                </a:solidFill>
                <a:latin typeface="Consolas"/>
                <a:ea typeface="Consolas"/>
                <a:cs typeface="Consolas"/>
                <a:sym typeface="Consolas"/>
              </a:rPr>
              <a:t>'tres'</a:t>
            </a:r>
            <a:r>
              <a:rPr lang="es" sz="1300" b="0" i="0" u="none" strike="noStrike" cap="none">
                <a:solidFill>
                  <a:srgbClr val="D5CED9"/>
                </a:solidFill>
                <a:latin typeface="Consolas"/>
                <a:ea typeface="Consolas"/>
                <a:cs typeface="Consolas"/>
                <a:sym typeface="Consolas"/>
              </a:rPr>
              <a:t>)</a:t>
            </a:r>
            <a:endParaRPr sz="1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300"/>
              <a:buFont typeface="Arial"/>
              <a:buNone/>
            </a:pPr>
            <a:r>
              <a:rPr lang="es" sz="1200" b="0" i="0" u="none" strike="noStrike" cap="none">
                <a:solidFill>
                  <a:srgbClr val="5F6167"/>
                </a:solidFill>
                <a:latin typeface="Consolas"/>
                <a:ea typeface="Consolas"/>
                <a:cs typeface="Consolas"/>
                <a:sym typeface="Consolas"/>
              </a:rPr>
              <a:t># Creación: Mediante empaquetado</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300"/>
              <a:buFont typeface="Arial"/>
              <a:buNone/>
            </a:pPr>
            <a:r>
              <a:rPr lang="es" sz="1200" b="0" i="0" u="none" strike="noStrike" cap="none">
                <a:solidFill>
                  <a:srgbClr val="D5CED9"/>
                </a:solidFill>
                <a:latin typeface="Consolas"/>
                <a:ea typeface="Consolas"/>
                <a:cs typeface="Consolas"/>
                <a:sym typeface="Consolas"/>
              </a:rPr>
              <a:t>tupla2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300" b="0" i="0" u="none" strike="noStrike" cap="none">
                <a:solidFill>
                  <a:srgbClr val="96E072"/>
                </a:solidFill>
                <a:latin typeface="Consolas"/>
                <a:ea typeface="Consolas"/>
                <a:cs typeface="Consolas"/>
                <a:sym typeface="Consolas"/>
              </a:rPr>
              <a:t>'Palotes, Juan de'</a:t>
            </a:r>
            <a:r>
              <a:rPr lang="es" sz="1300" b="0" i="0" u="none" strike="noStrike" cap="none">
                <a:solidFill>
                  <a:srgbClr val="D5CED9"/>
                </a:solidFill>
                <a:latin typeface="Consolas"/>
                <a:ea typeface="Consolas"/>
                <a:cs typeface="Consolas"/>
                <a:sym typeface="Consolas"/>
              </a:rPr>
              <a:t>, (</a:t>
            </a:r>
            <a:r>
              <a:rPr lang="es" sz="1300" b="0" i="0" u="none" strike="noStrike" cap="none">
                <a:solidFill>
                  <a:srgbClr val="F39C12"/>
                </a:solidFill>
                <a:latin typeface="Consolas"/>
                <a:ea typeface="Consolas"/>
                <a:cs typeface="Consolas"/>
                <a:sym typeface="Consolas"/>
              </a:rPr>
              <a:t>1930</a:t>
            </a:r>
            <a:r>
              <a:rPr lang="es" sz="1300" b="0" i="0" u="none" strike="noStrike" cap="none">
                <a:solidFill>
                  <a:srgbClr val="D5CED9"/>
                </a:solidFill>
                <a:latin typeface="Consolas"/>
                <a:ea typeface="Consolas"/>
                <a:cs typeface="Consolas"/>
                <a:sym typeface="Consolas"/>
              </a:rPr>
              <a:t>, </a:t>
            </a:r>
            <a:r>
              <a:rPr lang="es" sz="1300" b="0" i="0" u="none" strike="noStrike" cap="none">
                <a:solidFill>
                  <a:srgbClr val="F39C12"/>
                </a:solidFill>
                <a:latin typeface="Consolas"/>
                <a:ea typeface="Consolas"/>
                <a:cs typeface="Consolas"/>
                <a:sym typeface="Consolas"/>
              </a:rPr>
              <a:t>11</a:t>
            </a:r>
            <a:r>
              <a:rPr lang="es" sz="1300" b="0" i="0" u="none" strike="noStrike" cap="none">
                <a:solidFill>
                  <a:srgbClr val="D5CED9"/>
                </a:solidFill>
                <a:latin typeface="Consolas"/>
                <a:ea typeface="Consolas"/>
                <a:cs typeface="Consolas"/>
                <a:sym typeface="Consolas"/>
              </a:rPr>
              <a:t>, </a:t>
            </a:r>
            <a:r>
              <a:rPr lang="es" sz="1300" b="0" i="0" u="none" strike="noStrike" cap="none">
                <a:solidFill>
                  <a:srgbClr val="F39C12"/>
                </a:solidFill>
                <a:latin typeface="Consolas"/>
                <a:ea typeface="Consolas"/>
                <a:cs typeface="Consolas"/>
                <a:sym typeface="Consolas"/>
              </a:rPr>
              <a:t>13</a:t>
            </a:r>
            <a:r>
              <a:rPr lang="es" sz="1300" b="0" i="0" u="none" strike="noStrike" cap="none">
                <a:solidFill>
                  <a:srgbClr val="D5CED9"/>
                </a:solidFill>
                <a:latin typeface="Consolas"/>
                <a:ea typeface="Consolas"/>
                <a:cs typeface="Consolas"/>
                <a:sym typeface="Consolas"/>
              </a:rPr>
              <a:t>), </a:t>
            </a:r>
            <a:r>
              <a:rPr lang="es" sz="1300" b="0" i="0" u="none" strike="noStrike" cap="none">
                <a:solidFill>
                  <a:srgbClr val="F39C12"/>
                </a:solidFill>
                <a:latin typeface="Consolas"/>
                <a:ea typeface="Consolas"/>
                <a:cs typeface="Consolas"/>
                <a:sym typeface="Consolas"/>
              </a:rPr>
              <a:t>3000936</a:t>
            </a:r>
            <a:endParaRPr sz="13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300"/>
              <a:buFont typeface="Arial"/>
              <a:buNone/>
            </a:pPr>
            <a:endParaRPr sz="1200" b="0" i="0" u="none" strike="noStrike" cap="none">
              <a:solidFill>
                <a:srgbClr val="D5CED9"/>
              </a:solidFill>
              <a:latin typeface="Consolas"/>
              <a:ea typeface="Consolas"/>
              <a:cs typeface="Consolas"/>
              <a:sym typeface="Consolas"/>
            </a:endParaRPr>
          </a:p>
        </p:txBody>
      </p:sp>
      <p:sp>
        <p:nvSpPr>
          <p:cNvPr id="549" name="Google Shape;549;p40"/>
          <p:cNvSpPr/>
          <p:nvPr/>
        </p:nvSpPr>
        <p:spPr>
          <a:xfrm>
            <a:off x="1583200" y="1906750"/>
            <a:ext cx="6278700" cy="228900"/>
          </a:xfrm>
          <a:prstGeom prst="rect">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chemeClr val="dk2"/>
                </a:solidFill>
                <a:latin typeface="Montserrat"/>
                <a:ea typeface="Montserrat"/>
                <a:cs typeface="Montserrat"/>
                <a:sym typeface="Montserrat"/>
              </a:rPr>
              <a:t>Creación de una tupla</a:t>
            </a:r>
            <a:endParaRPr sz="1400" b="0" i="0" u="none" strike="noStrike" cap="none">
              <a:solidFill>
                <a:schemeClr val="dk2"/>
              </a:solidFill>
              <a:latin typeface="Montserrat"/>
              <a:ea typeface="Montserrat"/>
              <a:cs typeface="Montserrat"/>
              <a:sym typeface="Montserrat"/>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41"/>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40740"/>
              <a:buFont typeface="Arial"/>
              <a:buNone/>
            </a:pPr>
            <a:r>
              <a:rPr lang="es"/>
              <a:t>Tuplas | Acceso</a:t>
            </a:r>
            <a:endParaRPr/>
          </a:p>
        </p:txBody>
      </p:sp>
      <p:sp>
        <p:nvSpPr>
          <p:cNvPr id="555" name="Google Shape;555;p41"/>
          <p:cNvSpPr txBox="1"/>
          <p:nvPr/>
        </p:nvSpPr>
        <p:spPr>
          <a:xfrm>
            <a:off x="436425" y="1281700"/>
            <a:ext cx="8279700" cy="3275400"/>
          </a:xfrm>
          <a:prstGeom prst="rect">
            <a:avLst/>
          </a:prstGeom>
          <a:noFill/>
          <a:ln>
            <a:noFill/>
          </a:ln>
        </p:spPr>
        <p:txBody>
          <a:bodyPr spcFirstLastPara="1" wrap="square" lIns="0" tIns="91425" rIns="0" bIns="91425" anchor="t" anchorCtr="0">
            <a:normAutofit/>
          </a:bodyPr>
          <a:lstStyle/>
          <a:p>
            <a:pPr marL="0" marR="0" lvl="0" indent="0" algn="l" rtl="0">
              <a:lnSpc>
                <a:spcPct val="100000"/>
              </a:lnSpc>
              <a:spcBef>
                <a:spcPts val="0"/>
              </a:spcBef>
              <a:spcAft>
                <a:spcPts val="0"/>
              </a:spcAft>
              <a:buClr>
                <a:schemeClr val="dk1"/>
              </a:buClr>
              <a:buSzPts val="1100"/>
              <a:buFont typeface="Arial"/>
              <a:buNone/>
            </a:pPr>
            <a:endParaRPr sz="1650" b="0" i="0" u="none" strike="noStrike" cap="none">
              <a:solidFill>
                <a:schemeClr val="dk2"/>
              </a:solidFill>
              <a:latin typeface="Arial"/>
              <a:ea typeface="Arial"/>
              <a:cs typeface="Arial"/>
              <a:sym typeface="Arial"/>
            </a:endParaRPr>
          </a:p>
          <a:p>
            <a:pPr marL="0" marR="0" lvl="0" indent="0" algn="l" rtl="0">
              <a:lnSpc>
                <a:spcPct val="115000"/>
              </a:lnSpc>
              <a:spcBef>
                <a:spcPts val="1199"/>
              </a:spcBef>
              <a:spcAft>
                <a:spcPts val="0"/>
              </a:spcAft>
              <a:buClr>
                <a:schemeClr val="dk1"/>
              </a:buClr>
              <a:buSzPts val="1100"/>
              <a:buFont typeface="Arial"/>
              <a:buNone/>
            </a:pPr>
            <a:endParaRPr sz="1682" b="0" i="0" u="none" strike="noStrike" cap="none">
              <a:solidFill>
                <a:srgbClr val="595959"/>
              </a:solidFill>
              <a:latin typeface="Montserrat"/>
              <a:ea typeface="Montserrat"/>
              <a:cs typeface="Montserrat"/>
              <a:sym typeface="Montserrat"/>
            </a:endParaRPr>
          </a:p>
          <a:p>
            <a:pPr marL="0" marR="0" lvl="0" indent="0" algn="l" rtl="0">
              <a:lnSpc>
                <a:spcPct val="115000"/>
              </a:lnSpc>
              <a:spcBef>
                <a:spcPts val="1199"/>
              </a:spcBef>
              <a:spcAft>
                <a:spcPts val="0"/>
              </a:spcAft>
              <a:buClr>
                <a:schemeClr val="dk1"/>
              </a:buClr>
              <a:buSzPts val="1100"/>
              <a:buFont typeface="Arial"/>
              <a:buNone/>
            </a:pPr>
            <a:endParaRPr sz="1682" b="0" i="0" u="none" strike="noStrike" cap="none">
              <a:solidFill>
                <a:srgbClr val="595959"/>
              </a:solidFill>
              <a:latin typeface="Montserrat"/>
              <a:ea typeface="Montserrat"/>
              <a:cs typeface="Montserrat"/>
              <a:sym typeface="Montserrat"/>
            </a:endParaRPr>
          </a:p>
          <a:p>
            <a:pPr marL="0" marR="0" lvl="0" indent="0" algn="l" rtl="0">
              <a:lnSpc>
                <a:spcPct val="115000"/>
              </a:lnSpc>
              <a:spcBef>
                <a:spcPts val="1199"/>
              </a:spcBef>
              <a:spcAft>
                <a:spcPts val="0"/>
              </a:spcAft>
              <a:buClr>
                <a:srgbClr val="000000"/>
              </a:buClr>
              <a:buSzPts val="1682"/>
              <a:buFont typeface="Arial"/>
              <a:buNone/>
            </a:pPr>
            <a:endParaRPr sz="1682" b="0" i="0" u="none" strike="noStrike" cap="none">
              <a:solidFill>
                <a:srgbClr val="595959"/>
              </a:solidFill>
              <a:latin typeface="Montserrat"/>
              <a:ea typeface="Montserrat"/>
              <a:cs typeface="Montserrat"/>
              <a:sym typeface="Montserrat"/>
            </a:endParaRPr>
          </a:p>
        </p:txBody>
      </p:sp>
      <p:sp>
        <p:nvSpPr>
          <p:cNvPr id="556" name="Google Shape;556;p41"/>
          <p:cNvSpPr txBox="1"/>
          <p:nvPr/>
        </p:nvSpPr>
        <p:spPr>
          <a:xfrm>
            <a:off x="432150" y="2460100"/>
            <a:ext cx="8279700" cy="629100"/>
          </a:xfrm>
          <a:prstGeom prst="rect">
            <a:avLst/>
          </a:prstGeom>
          <a:noFill/>
          <a:ln>
            <a:noFill/>
          </a:ln>
        </p:spPr>
        <p:txBody>
          <a:bodyPr spcFirstLastPara="1" wrap="square" lIns="0" tIns="91425" rIns="0" bIns="91425" anchor="t" anchorCtr="0">
            <a:noAutofit/>
          </a:bodyPr>
          <a:lstStyle/>
          <a:p>
            <a:pPr marL="0" marR="0" lvl="0" indent="0" algn="l" rtl="0">
              <a:lnSpc>
                <a:spcPct val="100000"/>
              </a:lnSpc>
              <a:spcBef>
                <a:spcPts val="0"/>
              </a:spcBef>
              <a:spcAft>
                <a:spcPts val="0"/>
              </a:spcAft>
              <a:buClr>
                <a:srgbClr val="000000"/>
              </a:buClr>
              <a:buSzPts val="1650"/>
              <a:buFont typeface="Arial"/>
              <a:buNone/>
            </a:pPr>
            <a:r>
              <a:rPr lang="es" sz="1650" b="0" i="0" u="none" strike="noStrike" cap="none">
                <a:solidFill>
                  <a:schemeClr val="dk2"/>
                </a:solidFill>
                <a:latin typeface="Montserrat"/>
                <a:ea typeface="Montserrat"/>
                <a:cs typeface="Montserrat"/>
                <a:sym typeface="Montserrat"/>
              </a:rPr>
              <a:t>Se accede a los elementos desempaquetando, mediante un índice o usando rebanadas (slices):</a:t>
            </a:r>
            <a:endParaRPr sz="1650" b="0" i="0" u="none" strike="noStrike" cap="none">
              <a:solidFill>
                <a:schemeClr val="dk2"/>
              </a:solidFill>
              <a:latin typeface="Arial"/>
              <a:ea typeface="Arial"/>
              <a:cs typeface="Arial"/>
              <a:sym typeface="Arial"/>
            </a:endParaRPr>
          </a:p>
          <a:p>
            <a:pPr marL="0" marR="0" lvl="0" indent="0" algn="l" rtl="0">
              <a:lnSpc>
                <a:spcPct val="115000"/>
              </a:lnSpc>
              <a:spcBef>
                <a:spcPts val="1199"/>
              </a:spcBef>
              <a:spcAft>
                <a:spcPts val="0"/>
              </a:spcAft>
              <a:buClr>
                <a:srgbClr val="000000"/>
              </a:buClr>
              <a:buSzPts val="1650"/>
              <a:buFont typeface="Arial"/>
              <a:buNone/>
            </a:pPr>
            <a:endParaRPr sz="1650" b="0" i="0" u="none" strike="noStrike" cap="none">
              <a:solidFill>
                <a:srgbClr val="595959"/>
              </a:solidFill>
              <a:latin typeface="Montserrat"/>
              <a:ea typeface="Montserrat"/>
              <a:cs typeface="Montserrat"/>
              <a:sym typeface="Montserrat"/>
            </a:endParaRPr>
          </a:p>
          <a:p>
            <a:pPr marL="0" marR="0" lvl="0" indent="0" algn="l" rtl="0">
              <a:lnSpc>
                <a:spcPct val="115000"/>
              </a:lnSpc>
              <a:spcBef>
                <a:spcPts val="1199"/>
              </a:spcBef>
              <a:spcAft>
                <a:spcPts val="0"/>
              </a:spcAft>
              <a:buClr>
                <a:srgbClr val="000000"/>
              </a:buClr>
              <a:buSzPts val="1650"/>
              <a:buFont typeface="Arial"/>
              <a:buNone/>
            </a:pPr>
            <a:endParaRPr sz="1650" b="0" i="0" u="none" strike="noStrike" cap="none">
              <a:solidFill>
                <a:srgbClr val="595959"/>
              </a:solidFill>
              <a:latin typeface="Montserrat"/>
              <a:ea typeface="Montserrat"/>
              <a:cs typeface="Montserrat"/>
              <a:sym typeface="Montserrat"/>
            </a:endParaRPr>
          </a:p>
          <a:p>
            <a:pPr marL="0" marR="0" lvl="0" indent="0" algn="l" rtl="0">
              <a:lnSpc>
                <a:spcPct val="115000"/>
              </a:lnSpc>
              <a:spcBef>
                <a:spcPts val="1199"/>
              </a:spcBef>
              <a:spcAft>
                <a:spcPts val="0"/>
              </a:spcAft>
              <a:buClr>
                <a:srgbClr val="000000"/>
              </a:buClr>
              <a:buSzPts val="1650"/>
              <a:buFont typeface="Arial"/>
              <a:buNone/>
            </a:pPr>
            <a:endParaRPr sz="1650" b="0" i="0" u="none" strike="noStrike" cap="none">
              <a:solidFill>
                <a:srgbClr val="595959"/>
              </a:solidFill>
              <a:latin typeface="Montserrat"/>
              <a:ea typeface="Montserrat"/>
              <a:cs typeface="Montserrat"/>
              <a:sym typeface="Montserrat"/>
            </a:endParaRPr>
          </a:p>
        </p:txBody>
      </p:sp>
      <p:sp>
        <p:nvSpPr>
          <p:cNvPr id="557" name="Google Shape;557;p41"/>
          <p:cNvSpPr/>
          <p:nvPr/>
        </p:nvSpPr>
        <p:spPr>
          <a:xfrm>
            <a:off x="382800" y="3349000"/>
            <a:ext cx="8378400" cy="1111200"/>
          </a:xfrm>
          <a:prstGeom prst="rect">
            <a:avLst/>
          </a:prstGeom>
          <a:solidFill>
            <a:srgbClr val="23262E"/>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s" sz="1200" b="0" i="0" u="none" strike="noStrike" cap="none">
                <a:solidFill>
                  <a:srgbClr val="D5CED9"/>
                </a:solidFill>
                <a:latin typeface="Consolas"/>
                <a:ea typeface="Consolas"/>
                <a:cs typeface="Consolas"/>
                <a:sym typeface="Consolas"/>
              </a:rPr>
              <a:t>tupla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96E072"/>
                </a:solidFill>
                <a:latin typeface="Consolas"/>
                <a:ea typeface="Consolas"/>
                <a:cs typeface="Consolas"/>
                <a:sym typeface="Consolas"/>
              </a:rPr>
              <a:t>'Palotes, Juan de'</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1930</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11</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13</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3000936</a:t>
            </a:r>
            <a:r>
              <a:rPr lang="es" sz="1200" b="0" i="0" u="none" strike="noStrike" cap="none">
                <a:solidFill>
                  <a:srgbClr val="D5CED9"/>
                </a:solidFill>
                <a:latin typeface="Consolas"/>
                <a:ea typeface="Consolas"/>
                <a:cs typeface="Consolas"/>
                <a:sym typeface="Consolas"/>
              </a:rPr>
              <a:t>)</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Arial"/>
              <a:buNone/>
            </a:pPr>
            <a:r>
              <a:rPr lang="es" sz="1200" b="0" i="0" u="none" strike="noStrike" cap="none">
                <a:solidFill>
                  <a:srgbClr val="D5CED9"/>
                </a:solidFill>
                <a:latin typeface="Consolas"/>
                <a:ea typeface="Consolas"/>
                <a:cs typeface="Consolas"/>
                <a:sym typeface="Consolas"/>
              </a:rPr>
              <a:t>nombre, fecha, dni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tupla </a:t>
            </a:r>
            <a:r>
              <a:rPr lang="es" sz="1200" b="0" i="0" u="none" strike="noStrike" cap="none">
                <a:solidFill>
                  <a:srgbClr val="5F6167"/>
                </a:solidFill>
                <a:latin typeface="Consolas"/>
                <a:ea typeface="Consolas"/>
                <a:cs typeface="Consolas"/>
                <a:sym typeface="Consolas"/>
              </a:rPr>
              <a:t># Desempaque</a:t>
            </a:r>
            <a:endParaRPr sz="1200" b="0" i="0" u="none" strike="noStrike" cap="none">
              <a:solidFill>
                <a:srgbClr val="5F6167"/>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200"/>
              <a:buFont typeface="Arial"/>
              <a:buNone/>
            </a:pPr>
            <a:r>
              <a:rPr lang="es" sz="1200" b="0" i="0" u="none" strike="noStrike" cap="none">
                <a:solidFill>
                  <a:srgbClr val="5F6167"/>
                </a:solidFill>
                <a:latin typeface="Consolas"/>
                <a:ea typeface="Consolas"/>
                <a:cs typeface="Consolas"/>
                <a:sym typeface="Consolas"/>
              </a:rPr>
              <a:t># Acceso por índices:</a:t>
            </a:r>
            <a:endParaRPr sz="1200" b="0" i="0" u="none" strike="noStrike" cap="none">
              <a:solidFill>
                <a:srgbClr val="5F6167"/>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200"/>
              <a:buFont typeface="Arial"/>
              <a:buNone/>
            </a:pPr>
            <a:r>
              <a:rPr lang="es" sz="1200" b="0" i="0" u="none" strike="noStrike" cap="none">
                <a:solidFill>
                  <a:srgbClr val="FFE66D"/>
                </a:solidFill>
                <a:latin typeface="Consolas"/>
                <a:ea typeface="Consolas"/>
                <a:cs typeface="Consolas"/>
                <a:sym typeface="Consolas"/>
              </a:rPr>
              <a:t>print</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96E072"/>
                </a:solidFill>
                <a:latin typeface="Consolas"/>
                <a:ea typeface="Consolas"/>
                <a:cs typeface="Consolas"/>
                <a:sym typeface="Consolas"/>
              </a:rPr>
              <a:t>'Nombre: '</a:t>
            </a:r>
            <a:r>
              <a:rPr lang="es" sz="1200" b="0" i="0" u="none" strike="noStrike" cap="none">
                <a:solidFill>
                  <a:srgbClr val="D5CED9"/>
                </a:solidFill>
                <a:latin typeface="Consolas"/>
                <a:ea typeface="Consolas"/>
                <a:cs typeface="Consolas"/>
                <a:sym typeface="Consolas"/>
              </a:rPr>
              <a:t>, tupla[</a:t>
            </a:r>
            <a:r>
              <a:rPr lang="es" sz="1200" b="0" i="0" u="none" strike="noStrike" cap="none">
                <a:solidFill>
                  <a:srgbClr val="F39C12"/>
                </a:solidFill>
                <a:latin typeface="Consolas"/>
                <a:ea typeface="Consolas"/>
                <a:cs typeface="Consolas"/>
                <a:sym typeface="Consolas"/>
              </a:rPr>
              <a:t>0</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96E072"/>
                </a:solidFill>
                <a:latin typeface="Consolas"/>
                <a:ea typeface="Consolas"/>
                <a:cs typeface="Consolas"/>
                <a:sym typeface="Consolas"/>
              </a:rPr>
              <a:t>'. Fecha nac.: '</a:t>
            </a:r>
            <a:r>
              <a:rPr lang="es" sz="1200" b="0" i="0" u="none" strike="noStrike" cap="none">
                <a:solidFill>
                  <a:srgbClr val="D5CED9"/>
                </a:solidFill>
                <a:latin typeface="Consolas"/>
                <a:ea typeface="Consolas"/>
                <a:cs typeface="Consolas"/>
                <a:sym typeface="Consolas"/>
              </a:rPr>
              <a:t>, tupla[</a:t>
            </a:r>
            <a:r>
              <a:rPr lang="es" sz="1200" b="0" i="0" u="none" strike="noStrike" cap="none">
                <a:solidFill>
                  <a:srgbClr val="F39C12"/>
                </a:solidFill>
                <a:latin typeface="Consolas"/>
                <a:ea typeface="Consolas"/>
                <a:cs typeface="Consolas"/>
                <a:sym typeface="Consolas"/>
              </a:rPr>
              <a:t>1</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96E072"/>
                </a:solidFill>
                <a:latin typeface="Consolas"/>
                <a:ea typeface="Consolas"/>
                <a:cs typeface="Consolas"/>
                <a:sym typeface="Consolas"/>
              </a:rPr>
              <a:t>'. DNI: '</a:t>
            </a:r>
            <a:r>
              <a:rPr lang="es" sz="1200" b="0" i="0" u="none" strike="noStrike" cap="none">
                <a:solidFill>
                  <a:srgbClr val="D5CED9"/>
                </a:solidFill>
                <a:latin typeface="Consolas"/>
                <a:ea typeface="Consolas"/>
                <a:cs typeface="Consolas"/>
                <a:sym typeface="Consolas"/>
              </a:rPr>
              <a:t>, tupla[</a:t>
            </a:r>
            <a:r>
              <a:rPr lang="es" sz="1200" b="0" i="0" u="none" strike="noStrike" cap="none">
                <a:solidFill>
                  <a:srgbClr val="F39C12"/>
                </a:solidFill>
                <a:latin typeface="Consolas"/>
                <a:ea typeface="Consolas"/>
                <a:cs typeface="Consolas"/>
                <a:sym typeface="Consolas"/>
              </a:rPr>
              <a:t>2</a:t>
            </a:r>
            <a:r>
              <a:rPr lang="es" sz="1200" b="0" i="0" u="none" strike="noStrike" cap="none">
                <a:solidFill>
                  <a:srgbClr val="D5CED9"/>
                </a:solidFill>
                <a:latin typeface="Consolas"/>
                <a:ea typeface="Consolas"/>
                <a:cs typeface="Consolas"/>
                <a:sym typeface="Consolas"/>
              </a:rPr>
              <a:t>])</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Arial"/>
              <a:buNone/>
            </a:pPr>
            <a:r>
              <a:rPr lang="es" sz="1200" b="0" i="0" u="none" strike="noStrike" cap="none">
                <a:solidFill>
                  <a:srgbClr val="FFE66D"/>
                </a:solidFill>
                <a:latin typeface="Consolas"/>
                <a:ea typeface="Consolas"/>
                <a:cs typeface="Consolas"/>
                <a:sym typeface="Consolas"/>
              </a:rPr>
              <a:t>print</a:t>
            </a:r>
            <a:r>
              <a:rPr lang="es" sz="1200" b="0" i="0" u="none" strike="noStrike" cap="none">
                <a:solidFill>
                  <a:srgbClr val="D5CED9"/>
                </a:solidFill>
                <a:latin typeface="Consolas"/>
                <a:ea typeface="Consolas"/>
                <a:cs typeface="Consolas"/>
                <a:sym typeface="Consolas"/>
              </a:rPr>
              <a:t>(tupla[::]) </a:t>
            </a:r>
            <a:r>
              <a:rPr lang="es" sz="1200" b="0" i="0" u="none" strike="noStrike" cap="none">
                <a:solidFill>
                  <a:srgbClr val="5F6167"/>
                </a:solidFill>
                <a:latin typeface="Consolas"/>
                <a:ea typeface="Consolas"/>
                <a:cs typeface="Consolas"/>
                <a:sym typeface="Consolas"/>
              </a:rPr>
              <a:t># Acceso mediante rebanadas </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200"/>
              <a:buFont typeface="Arial"/>
              <a:buNone/>
            </a:pPr>
            <a:endParaRPr sz="1200" b="0" i="0" u="none" strike="noStrike" cap="none">
              <a:solidFill>
                <a:srgbClr val="D5CED9"/>
              </a:solidFill>
              <a:latin typeface="Consolas"/>
              <a:ea typeface="Consolas"/>
              <a:cs typeface="Consolas"/>
              <a:sym typeface="Consolas"/>
            </a:endParaRPr>
          </a:p>
        </p:txBody>
      </p:sp>
      <p:sp>
        <p:nvSpPr>
          <p:cNvPr id="558" name="Google Shape;558;p41"/>
          <p:cNvSpPr/>
          <p:nvPr/>
        </p:nvSpPr>
        <p:spPr>
          <a:xfrm>
            <a:off x="382800" y="3120100"/>
            <a:ext cx="8378400" cy="228900"/>
          </a:xfrm>
          <a:prstGeom prst="rect">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chemeClr val="dk2"/>
                </a:solidFill>
                <a:latin typeface="Montserrat"/>
                <a:ea typeface="Montserrat"/>
                <a:cs typeface="Montserrat"/>
                <a:sym typeface="Montserrat"/>
              </a:rPr>
              <a:t>Acceso a elementos de una tuplas</a:t>
            </a:r>
            <a:endParaRPr sz="1400" b="0" i="0" u="none" strike="noStrike" cap="none">
              <a:solidFill>
                <a:schemeClr val="dk2"/>
              </a:solidFill>
              <a:latin typeface="Montserrat"/>
              <a:ea typeface="Montserrat"/>
              <a:cs typeface="Montserrat"/>
              <a:sym typeface="Montserrat"/>
            </a:endParaRPr>
          </a:p>
        </p:txBody>
      </p:sp>
      <p:sp>
        <p:nvSpPr>
          <p:cNvPr id="559" name="Google Shape;559;p41"/>
          <p:cNvSpPr/>
          <p:nvPr/>
        </p:nvSpPr>
        <p:spPr>
          <a:xfrm>
            <a:off x="841800" y="1510600"/>
            <a:ext cx="7460400" cy="868200"/>
          </a:xfrm>
          <a:prstGeom prst="rect">
            <a:avLst/>
          </a:prstGeom>
          <a:solidFill>
            <a:srgbClr val="23262E"/>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chemeClr val="dk1"/>
              </a:buClr>
              <a:buSzPts val="1300"/>
              <a:buFont typeface="Arial"/>
              <a:buNone/>
            </a:pP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5F6167"/>
                </a:solidFill>
                <a:latin typeface="Consolas"/>
                <a:ea typeface="Consolas"/>
                <a:cs typeface="Consolas"/>
                <a:sym typeface="Consolas"/>
              </a:rPr>
              <a:t># tupla vacía</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300"/>
              <a:buFont typeface="Arial"/>
              <a:buNone/>
            </a:pPr>
            <a:r>
              <a:rPr lang="es" sz="1200" b="0" i="0" u="none" strike="noStrike" cap="none">
                <a:solidFill>
                  <a:srgbClr val="96E072"/>
                </a:solidFill>
                <a:latin typeface="Consolas"/>
                <a:ea typeface="Consolas"/>
                <a:cs typeface="Consolas"/>
                <a:sym typeface="Consolas"/>
              </a:rPr>
              <a:t>'un valor'</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5F6167"/>
                </a:solidFill>
                <a:latin typeface="Consolas"/>
                <a:ea typeface="Consolas"/>
                <a:cs typeface="Consolas"/>
                <a:sym typeface="Consolas"/>
              </a:rPr>
              <a:t># tupla con un valor</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300"/>
              <a:buFont typeface="Arial"/>
              <a:buNone/>
            </a:pP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96E072"/>
                </a:solidFill>
                <a:latin typeface="Consolas"/>
                <a:ea typeface="Consolas"/>
                <a:cs typeface="Consolas"/>
                <a:sym typeface="Consolas"/>
              </a:rPr>
              <a:t>'uno'</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96E072"/>
                </a:solidFill>
                <a:latin typeface="Consolas"/>
                <a:ea typeface="Consolas"/>
                <a:cs typeface="Consolas"/>
                <a:sym typeface="Consolas"/>
              </a:rPr>
              <a:t>'dos'</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96E072"/>
                </a:solidFill>
                <a:latin typeface="Consolas"/>
                <a:ea typeface="Consolas"/>
                <a:cs typeface="Consolas"/>
                <a:sym typeface="Consolas"/>
              </a:rPr>
              <a:t>'tres'</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5F6167"/>
                </a:solidFill>
                <a:latin typeface="Consolas"/>
                <a:ea typeface="Consolas"/>
                <a:cs typeface="Consolas"/>
                <a:sym typeface="Consolas"/>
              </a:rPr>
              <a:t># cadenas   </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300"/>
              <a:buFont typeface="Arial"/>
              <a:buNone/>
            </a:pP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96E072"/>
                </a:solidFill>
                <a:latin typeface="Consolas"/>
                <a:ea typeface="Consolas"/>
                <a:cs typeface="Consolas"/>
                <a:sym typeface="Consolas"/>
              </a:rPr>
              <a:t>'Palotes, Juan de'</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1930</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11</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13</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3000936</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5F6167"/>
                </a:solidFill>
                <a:latin typeface="Consolas"/>
                <a:ea typeface="Consolas"/>
                <a:cs typeface="Consolas"/>
                <a:sym typeface="Consolas"/>
              </a:rPr>
              <a:t># datos de persona</a:t>
            </a:r>
            <a:endParaRPr sz="1200" b="0" i="0" u="none" strike="noStrike" cap="none">
              <a:solidFill>
                <a:srgbClr val="5F6167"/>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300"/>
              <a:buFont typeface="Arial"/>
              <a:buNone/>
            </a:pPr>
            <a:endParaRPr sz="1200" b="0" i="0" u="none" strike="noStrike" cap="none">
              <a:solidFill>
                <a:srgbClr val="D5CED9"/>
              </a:solidFill>
              <a:latin typeface="Consolas"/>
              <a:ea typeface="Consolas"/>
              <a:cs typeface="Consolas"/>
              <a:sym typeface="Consolas"/>
            </a:endParaRPr>
          </a:p>
        </p:txBody>
      </p:sp>
      <p:sp>
        <p:nvSpPr>
          <p:cNvPr id="560" name="Google Shape;560;p41"/>
          <p:cNvSpPr/>
          <p:nvPr/>
        </p:nvSpPr>
        <p:spPr>
          <a:xfrm>
            <a:off x="841800" y="1281700"/>
            <a:ext cx="7460400" cy="228900"/>
          </a:xfrm>
          <a:prstGeom prst="rect">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chemeClr val="dk2"/>
                </a:solidFill>
                <a:latin typeface="Montserrat"/>
                <a:ea typeface="Montserrat"/>
                <a:cs typeface="Montserrat"/>
                <a:sym typeface="Montserrat"/>
              </a:rPr>
              <a:t>Ejemplos de tuplas:</a:t>
            </a:r>
            <a:endParaRPr sz="1400" b="0" i="0" u="none" strike="noStrike" cap="none">
              <a:solidFill>
                <a:schemeClr val="dk2"/>
              </a:solidFill>
              <a:latin typeface="Montserrat"/>
              <a:ea typeface="Montserrat"/>
              <a:cs typeface="Montserrat"/>
              <a:sym typeface="Montserrat"/>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42"/>
          <p:cNvSpPr txBox="1">
            <a:spLocks noGrp="1"/>
          </p:cNvSpPr>
          <p:nvPr>
            <p:ph type="ctrTitle"/>
          </p:nvPr>
        </p:nvSpPr>
        <p:spPr>
          <a:xfrm>
            <a:off x="550375" y="7600"/>
            <a:ext cx="8043300" cy="15705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000"/>
              <a:buNone/>
            </a:pPr>
            <a:r>
              <a:rPr lang="es"/>
              <a:t>Conjuntos</a:t>
            </a:r>
            <a:endParaRPr/>
          </a:p>
        </p:txBody>
      </p:sp>
      <p:sp>
        <p:nvSpPr>
          <p:cNvPr id="566" name="Google Shape;566;p42"/>
          <p:cNvSpPr txBox="1">
            <a:spLocks noGrp="1"/>
          </p:cNvSpPr>
          <p:nvPr>
            <p:ph type="subTitle" idx="1"/>
          </p:nvPr>
        </p:nvSpPr>
        <p:spPr>
          <a:xfrm>
            <a:off x="550375" y="1614925"/>
            <a:ext cx="8043300" cy="27318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SzPts val="1700"/>
              <a:buNone/>
            </a:pPr>
            <a:r>
              <a:rPr lang="es"/>
              <a:t>Los </a:t>
            </a:r>
            <a:r>
              <a:rPr lang="es" b="1">
                <a:latin typeface="Montserrat"/>
                <a:ea typeface="Montserrat"/>
                <a:cs typeface="Montserrat"/>
                <a:sym typeface="Montserrat"/>
              </a:rPr>
              <a:t>conjuntos</a:t>
            </a:r>
            <a:r>
              <a:rPr lang="es"/>
              <a:t> en Python son una metáfora de los conjuntos del área de la matemática. Al igual que aquellos, en Python son conjuntos de elementos únicos, no ordenados y sus elementos no son mutables.</a:t>
            </a:r>
            <a:endParaRPr/>
          </a:p>
          <a:p>
            <a:pPr marL="0" marR="0" lvl="0" indent="0" algn="l" rtl="0">
              <a:lnSpc>
                <a:spcPct val="100000"/>
              </a:lnSpc>
              <a:spcBef>
                <a:spcPts val="0"/>
              </a:spcBef>
              <a:spcAft>
                <a:spcPts val="0"/>
              </a:spcAft>
              <a:buSzPts val="1700"/>
              <a:buNone/>
            </a:pPr>
            <a:r>
              <a:rPr lang="es"/>
              <a:t>Se definen sus elementos encerrándolos entre llaves y separados por comas.</a:t>
            </a:r>
            <a:endParaRPr/>
          </a:p>
          <a:p>
            <a:pPr marL="0" marR="0" lvl="0" indent="0" algn="l" rtl="0">
              <a:lnSpc>
                <a:spcPct val="100000"/>
              </a:lnSpc>
              <a:spcBef>
                <a:spcPts val="0"/>
              </a:spcBef>
              <a:spcAft>
                <a:spcPts val="0"/>
              </a:spcAft>
              <a:buSzPts val="1700"/>
              <a:buNone/>
            </a:pPr>
            <a:r>
              <a:rPr lang="es"/>
              <a:t>No puede accederse a los elementos de un diccionario a través de un subíndice pues sus elementos no están ordenados.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43"/>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40740"/>
              <a:buFont typeface="Arial"/>
              <a:buNone/>
            </a:pPr>
            <a:r>
              <a:rPr lang="es"/>
              <a:t>Conjuntos | Conjuntos</a:t>
            </a:r>
            <a:endParaRPr/>
          </a:p>
        </p:txBody>
      </p:sp>
      <p:sp>
        <p:nvSpPr>
          <p:cNvPr id="572" name="Google Shape;572;p43"/>
          <p:cNvSpPr txBox="1"/>
          <p:nvPr/>
        </p:nvSpPr>
        <p:spPr>
          <a:xfrm>
            <a:off x="436425" y="1281700"/>
            <a:ext cx="8279700" cy="3275400"/>
          </a:xfrm>
          <a:prstGeom prst="rect">
            <a:avLst/>
          </a:prstGeom>
          <a:noFill/>
          <a:ln>
            <a:noFill/>
          </a:ln>
        </p:spPr>
        <p:txBody>
          <a:bodyPr spcFirstLastPara="1" wrap="square" lIns="0" tIns="91425" rIns="0" bIns="91425" anchor="t" anchorCtr="0">
            <a:normAutofit/>
          </a:bodyPr>
          <a:lstStyle/>
          <a:p>
            <a:pPr marL="0" marR="0" lvl="0" indent="0" algn="l" rtl="0">
              <a:lnSpc>
                <a:spcPct val="100000"/>
              </a:lnSpc>
              <a:spcBef>
                <a:spcPts val="0"/>
              </a:spcBef>
              <a:spcAft>
                <a:spcPts val="0"/>
              </a:spcAft>
              <a:buClr>
                <a:schemeClr val="dk1"/>
              </a:buClr>
              <a:buSzPts val="1100"/>
              <a:buFont typeface="Arial"/>
              <a:buNone/>
            </a:pPr>
            <a:endParaRPr sz="1650" b="0" i="0" u="none" strike="noStrike" cap="none">
              <a:solidFill>
                <a:schemeClr val="dk2"/>
              </a:solidFill>
              <a:latin typeface="Arial"/>
              <a:ea typeface="Arial"/>
              <a:cs typeface="Arial"/>
              <a:sym typeface="Arial"/>
            </a:endParaRPr>
          </a:p>
          <a:p>
            <a:pPr marL="0" marR="0" lvl="0" indent="0" algn="l" rtl="0">
              <a:lnSpc>
                <a:spcPct val="115000"/>
              </a:lnSpc>
              <a:spcBef>
                <a:spcPts val="1199"/>
              </a:spcBef>
              <a:spcAft>
                <a:spcPts val="0"/>
              </a:spcAft>
              <a:buClr>
                <a:schemeClr val="dk1"/>
              </a:buClr>
              <a:buSzPts val="1100"/>
              <a:buFont typeface="Arial"/>
              <a:buNone/>
            </a:pPr>
            <a:endParaRPr sz="1682" b="0" i="0" u="none" strike="noStrike" cap="none">
              <a:solidFill>
                <a:srgbClr val="595959"/>
              </a:solidFill>
              <a:latin typeface="Montserrat"/>
              <a:ea typeface="Montserrat"/>
              <a:cs typeface="Montserrat"/>
              <a:sym typeface="Montserrat"/>
            </a:endParaRPr>
          </a:p>
          <a:p>
            <a:pPr marL="0" marR="0" lvl="0" indent="0" algn="l" rtl="0">
              <a:lnSpc>
                <a:spcPct val="115000"/>
              </a:lnSpc>
              <a:spcBef>
                <a:spcPts val="1199"/>
              </a:spcBef>
              <a:spcAft>
                <a:spcPts val="0"/>
              </a:spcAft>
              <a:buClr>
                <a:schemeClr val="dk1"/>
              </a:buClr>
              <a:buSzPts val="1100"/>
              <a:buFont typeface="Arial"/>
              <a:buNone/>
            </a:pPr>
            <a:endParaRPr sz="1682" b="0" i="0" u="none" strike="noStrike" cap="none">
              <a:solidFill>
                <a:srgbClr val="595959"/>
              </a:solidFill>
              <a:latin typeface="Montserrat"/>
              <a:ea typeface="Montserrat"/>
              <a:cs typeface="Montserrat"/>
              <a:sym typeface="Montserrat"/>
            </a:endParaRPr>
          </a:p>
          <a:p>
            <a:pPr marL="0" marR="0" lvl="0" indent="0" algn="l" rtl="0">
              <a:lnSpc>
                <a:spcPct val="115000"/>
              </a:lnSpc>
              <a:spcBef>
                <a:spcPts val="1199"/>
              </a:spcBef>
              <a:spcAft>
                <a:spcPts val="0"/>
              </a:spcAft>
              <a:buClr>
                <a:srgbClr val="000000"/>
              </a:buClr>
              <a:buSzPts val="1682"/>
              <a:buFont typeface="Arial"/>
              <a:buNone/>
            </a:pPr>
            <a:endParaRPr sz="1682" b="0" i="0" u="none" strike="noStrike" cap="none">
              <a:solidFill>
                <a:srgbClr val="595959"/>
              </a:solidFill>
              <a:latin typeface="Montserrat"/>
              <a:ea typeface="Montserrat"/>
              <a:cs typeface="Montserrat"/>
              <a:sym typeface="Montserrat"/>
            </a:endParaRPr>
          </a:p>
        </p:txBody>
      </p:sp>
      <p:sp>
        <p:nvSpPr>
          <p:cNvPr id="573" name="Google Shape;573;p43"/>
          <p:cNvSpPr txBox="1"/>
          <p:nvPr/>
        </p:nvSpPr>
        <p:spPr>
          <a:xfrm>
            <a:off x="432150" y="2460100"/>
            <a:ext cx="8279700" cy="629100"/>
          </a:xfrm>
          <a:prstGeom prst="rect">
            <a:avLst/>
          </a:prstGeom>
          <a:noFill/>
          <a:ln>
            <a:noFill/>
          </a:ln>
        </p:spPr>
        <p:txBody>
          <a:bodyPr spcFirstLastPara="1" wrap="square" lIns="0" tIns="91425" rIns="0" bIns="91425" anchor="t" anchorCtr="0">
            <a:noAutofit/>
          </a:bodyPr>
          <a:lstStyle/>
          <a:p>
            <a:pPr marL="0" marR="0" lvl="0" indent="0" algn="l" rtl="0">
              <a:lnSpc>
                <a:spcPct val="100000"/>
              </a:lnSpc>
              <a:spcBef>
                <a:spcPts val="0"/>
              </a:spcBef>
              <a:spcAft>
                <a:spcPts val="0"/>
              </a:spcAft>
              <a:buClr>
                <a:srgbClr val="000000"/>
              </a:buClr>
              <a:buSzPts val="1650"/>
              <a:buFont typeface="Arial"/>
              <a:buNone/>
            </a:pPr>
            <a:r>
              <a:rPr lang="es" sz="1650" b="0" i="0" u="none" strike="noStrike" cap="none">
                <a:solidFill>
                  <a:schemeClr val="dk2"/>
                </a:solidFill>
                <a:latin typeface="Montserrat"/>
                <a:ea typeface="Montserrat"/>
                <a:cs typeface="Montserrat"/>
                <a:sym typeface="Montserrat"/>
              </a:rPr>
              <a:t>Se accede a los elementos iterando o usando el método pop()</a:t>
            </a:r>
            <a:r>
              <a:rPr lang="es" sz="1650" b="0" i="0" u="none" strike="noStrike" cap="none">
                <a:solidFill>
                  <a:srgbClr val="595959"/>
                </a:solidFill>
                <a:latin typeface="Montserrat"/>
                <a:ea typeface="Montserrat"/>
                <a:cs typeface="Montserrat"/>
                <a:sym typeface="Montserrat"/>
              </a:rPr>
              <a:t>.</a:t>
            </a:r>
            <a:endParaRPr sz="1650" b="0" i="0" u="none" strike="noStrike" cap="none">
              <a:solidFill>
                <a:srgbClr val="595959"/>
              </a:solidFill>
              <a:latin typeface="Montserrat"/>
              <a:ea typeface="Montserrat"/>
              <a:cs typeface="Montserrat"/>
              <a:sym typeface="Montserrat"/>
            </a:endParaRPr>
          </a:p>
        </p:txBody>
      </p:sp>
      <p:sp>
        <p:nvSpPr>
          <p:cNvPr id="574" name="Google Shape;574;p43"/>
          <p:cNvSpPr/>
          <p:nvPr/>
        </p:nvSpPr>
        <p:spPr>
          <a:xfrm>
            <a:off x="382800" y="3349000"/>
            <a:ext cx="4305000" cy="1053000"/>
          </a:xfrm>
          <a:prstGeom prst="rect">
            <a:avLst/>
          </a:prstGeom>
          <a:solidFill>
            <a:srgbClr val="23262E"/>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chemeClr val="dk1"/>
              </a:buClr>
              <a:buSzPts val="1300"/>
              <a:buFont typeface="Arial"/>
              <a:buNone/>
            </a:pPr>
            <a:r>
              <a:rPr lang="es" sz="1200" b="0" i="0" u="none" strike="noStrike" cap="none">
                <a:solidFill>
                  <a:srgbClr val="D5CED9"/>
                </a:solidFill>
                <a:latin typeface="Consolas"/>
                <a:ea typeface="Consolas"/>
                <a:cs typeface="Consolas"/>
                <a:sym typeface="Consolas"/>
              </a:rPr>
              <a:t>conjunto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96E072"/>
                </a:solidFill>
                <a:latin typeface="Consolas"/>
                <a:ea typeface="Consolas"/>
                <a:cs typeface="Consolas"/>
                <a:sym typeface="Consolas"/>
              </a:rPr>
              <a:t>'Empleado'</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1930</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11</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13</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36</a:t>
            </a:r>
            <a:r>
              <a:rPr lang="es" sz="1200" b="0" i="0" u="none" strike="noStrike" cap="none">
                <a:solidFill>
                  <a:srgbClr val="D5CED9"/>
                </a:solidFill>
                <a:latin typeface="Consolas"/>
                <a:ea typeface="Consolas"/>
                <a:cs typeface="Consolas"/>
                <a:sym typeface="Consolas"/>
              </a:rPr>
              <a:t>}</a:t>
            </a:r>
            <a:endParaRPr sz="1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300"/>
              <a:buFont typeface="Arial"/>
              <a:buNone/>
            </a:pPr>
            <a:r>
              <a:rPr lang="es" sz="1200" b="0" i="0" u="none" strike="noStrike" cap="none">
                <a:solidFill>
                  <a:srgbClr val="D5CED9"/>
                </a:solidFill>
                <a:latin typeface="Consolas"/>
                <a:ea typeface="Consolas"/>
                <a:cs typeface="Consolas"/>
                <a:sym typeface="Consolas"/>
              </a:rPr>
              <a:t>a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set(conjunto)</a:t>
            </a:r>
            <a:endParaRPr sz="1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300"/>
              <a:buFont typeface="Arial"/>
              <a:buNone/>
            </a:pPr>
            <a:r>
              <a:rPr lang="es" sz="1200" b="0" i="0" u="none" strike="noStrike" cap="none">
                <a:solidFill>
                  <a:srgbClr val="FFE66D"/>
                </a:solidFill>
                <a:latin typeface="Consolas"/>
                <a:ea typeface="Consolas"/>
                <a:cs typeface="Consolas"/>
                <a:sym typeface="Consolas"/>
              </a:rPr>
              <a:t>print</a:t>
            </a:r>
            <a:r>
              <a:rPr lang="es" sz="1200" b="0" i="0" u="none" strike="noStrike" cap="none">
                <a:solidFill>
                  <a:srgbClr val="D5CED9"/>
                </a:solidFill>
                <a:latin typeface="Consolas"/>
                <a:ea typeface="Consolas"/>
                <a:cs typeface="Consolas"/>
                <a:sym typeface="Consolas"/>
              </a:rPr>
              <a:t>(a)</a:t>
            </a:r>
            <a:endParaRPr sz="1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300"/>
              <a:buFont typeface="Arial"/>
              <a:buNone/>
            </a:pP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print</a:t>
            </a:r>
            <a:r>
              <a:rPr lang="es" sz="1200" b="0" i="0" u="none" strike="noStrike" cap="none">
                <a:solidFill>
                  <a:srgbClr val="D5CED9"/>
                </a:solidFill>
                <a:latin typeface="Consolas"/>
                <a:ea typeface="Consolas"/>
                <a:cs typeface="Consolas"/>
                <a:sym typeface="Consolas"/>
              </a:rPr>
              <a:t> (elem) </a:t>
            </a:r>
            <a:r>
              <a:rPr lang="es" sz="1200" b="0" i="0" u="none" strike="noStrike" cap="none">
                <a:solidFill>
                  <a:srgbClr val="C74DED"/>
                </a:solidFill>
                <a:latin typeface="Consolas"/>
                <a:ea typeface="Consolas"/>
                <a:cs typeface="Consolas"/>
                <a:sym typeface="Consolas"/>
              </a:rPr>
              <a:t>for</a:t>
            </a:r>
            <a:r>
              <a:rPr lang="es" sz="1200" b="0" i="0" u="none" strike="noStrike" cap="none">
                <a:solidFill>
                  <a:srgbClr val="D5CED9"/>
                </a:solidFill>
                <a:latin typeface="Consolas"/>
                <a:ea typeface="Consolas"/>
                <a:cs typeface="Consolas"/>
                <a:sym typeface="Consolas"/>
              </a:rPr>
              <a:t> elem </a:t>
            </a:r>
            <a:r>
              <a:rPr lang="es" sz="1200" b="0" i="0" u="none" strike="noStrike" cap="none">
                <a:solidFill>
                  <a:srgbClr val="C74DED"/>
                </a:solidFill>
                <a:latin typeface="Consolas"/>
                <a:ea typeface="Consolas"/>
                <a:cs typeface="Consolas"/>
                <a:sym typeface="Consolas"/>
              </a:rPr>
              <a:t>in</a:t>
            </a:r>
            <a:r>
              <a:rPr lang="es" sz="1200" b="0" i="0" u="none" strike="noStrike" cap="none">
                <a:solidFill>
                  <a:srgbClr val="D5CED9"/>
                </a:solidFill>
                <a:latin typeface="Consolas"/>
                <a:ea typeface="Consolas"/>
                <a:cs typeface="Consolas"/>
                <a:sym typeface="Consolas"/>
              </a:rPr>
              <a:t> a]</a:t>
            </a:r>
            <a:endParaRPr sz="1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300"/>
              <a:buFont typeface="Arial"/>
              <a:buNone/>
            </a:pPr>
            <a:r>
              <a:rPr lang="es" sz="1200" b="0" i="0" u="none" strike="noStrike" cap="none">
                <a:solidFill>
                  <a:srgbClr val="FFE66D"/>
                </a:solidFill>
                <a:latin typeface="Consolas"/>
                <a:ea typeface="Consolas"/>
                <a:cs typeface="Consolas"/>
                <a:sym typeface="Consolas"/>
              </a:rPr>
              <a:t>print</a:t>
            </a:r>
            <a:r>
              <a:rPr lang="es" sz="1200" b="0" i="0" u="none" strike="noStrike" cap="none">
                <a:solidFill>
                  <a:srgbClr val="D5CED9"/>
                </a:solidFill>
                <a:latin typeface="Consolas"/>
                <a:ea typeface="Consolas"/>
                <a:cs typeface="Consolas"/>
                <a:sym typeface="Consolas"/>
              </a:rPr>
              <a:t>(a)</a:t>
            </a:r>
            <a:endParaRPr sz="1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200"/>
              <a:buFont typeface="Arial"/>
              <a:buNone/>
            </a:pP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200"/>
              <a:buFont typeface="Arial"/>
              <a:buNone/>
            </a:pPr>
            <a:endParaRPr sz="1200" b="0" i="0" u="none" strike="noStrike" cap="none">
              <a:solidFill>
                <a:srgbClr val="D5CED9"/>
              </a:solidFill>
              <a:latin typeface="Consolas"/>
              <a:ea typeface="Consolas"/>
              <a:cs typeface="Consolas"/>
              <a:sym typeface="Consolas"/>
            </a:endParaRPr>
          </a:p>
        </p:txBody>
      </p:sp>
      <p:sp>
        <p:nvSpPr>
          <p:cNvPr id="575" name="Google Shape;575;p43"/>
          <p:cNvSpPr/>
          <p:nvPr/>
        </p:nvSpPr>
        <p:spPr>
          <a:xfrm>
            <a:off x="382800" y="3120100"/>
            <a:ext cx="4305000" cy="228900"/>
          </a:xfrm>
          <a:prstGeom prst="rect">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chemeClr val="dk2"/>
                </a:solidFill>
                <a:latin typeface="Montserrat"/>
                <a:ea typeface="Montserrat"/>
                <a:cs typeface="Montserrat"/>
                <a:sym typeface="Montserrat"/>
              </a:rPr>
              <a:t>Acceso a elementos de un diccionario:</a:t>
            </a:r>
            <a:endParaRPr sz="1400" b="0" i="0" u="none" strike="noStrike" cap="none">
              <a:solidFill>
                <a:schemeClr val="dk2"/>
              </a:solidFill>
              <a:latin typeface="Montserrat"/>
              <a:ea typeface="Montserrat"/>
              <a:cs typeface="Montserrat"/>
              <a:sym typeface="Montserrat"/>
            </a:endParaRPr>
          </a:p>
        </p:txBody>
      </p:sp>
      <p:sp>
        <p:nvSpPr>
          <p:cNvPr id="576" name="Google Shape;576;p43"/>
          <p:cNvSpPr/>
          <p:nvPr/>
        </p:nvSpPr>
        <p:spPr>
          <a:xfrm>
            <a:off x="841800" y="1510600"/>
            <a:ext cx="7460400" cy="868200"/>
          </a:xfrm>
          <a:prstGeom prst="rect">
            <a:avLst/>
          </a:prstGeom>
          <a:solidFill>
            <a:srgbClr val="23262E"/>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chemeClr val="dk1"/>
              </a:buClr>
              <a:buSzPts val="1300"/>
              <a:buFont typeface="Arial"/>
              <a:buNone/>
            </a:pPr>
            <a:r>
              <a:rPr lang="es" sz="1200" b="0" i="0" u="none" strike="noStrike" cap="none">
                <a:solidFill>
                  <a:srgbClr val="D5CED9"/>
                </a:solidFill>
                <a:latin typeface="Consolas"/>
                <a:ea typeface="Consolas"/>
                <a:cs typeface="Consolas"/>
                <a:sym typeface="Consolas"/>
              </a:rPr>
              <a:t>set()                                           </a:t>
            </a:r>
            <a:r>
              <a:rPr lang="es" sz="1200" b="0" i="0" u="none" strike="noStrike" cap="none">
                <a:solidFill>
                  <a:srgbClr val="5F6167"/>
                </a:solidFill>
                <a:latin typeface="Consolas"/>
                <a:ea typeface="Consolas"/>
                <a:cs typeface="Consolas"/>
                <a:sym typeface="Consolas"/>
              </a:rPr>
              <a:t># conjunto vacío</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300"/>
              <a:buFont typeface="Arial"/>
              <a:buNone/>
            </a:pP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96E072"/>
                </a:solidFill>
                <a:latin typeface="Consolas"/>
                <a:ea typeface="Consolas"/>
                <a:cs typeface="Consolas"/>
                <a:sym typeface="Consolas"/>
              </a:rPr>
              <a:t>'un valor'</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5F6167"/>
                </a:solidFill>
                <a:latin typeface="Consolas"/>
                <a:ea typeface="Consolas"/>
                <a:cs typeface="Consolas"/>
                <a:sym typeface="Consolas"/>
              </a:rPr>
              <a:t># conjunto con un valor</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300"/>
              <a:buFont typeface="Arial"/>
              <a:buNone/>
            </a:pP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96E072"/>
                </a:solidFill>
                <a:latin typeface="Consolas"/>
                <a:ea typeface="Consolas"/>
                <a:cs typeface="Consolas"/>
                <a:sym typeface="Consolas"/>
              </a:rPr>
              <a:t>'uno'</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96E072"/>
                </a:solidFill>
                <a:latin typeface="Consolas"/>
                <a:ea typeface="Consolas"/>
                <a:cs typeface="Consolas"/>
                <a:sym typeface="Consolas"/>
              </a:rPr>
              <a:t>'dos'</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96E072"/>
                </a:solidFill>
                <a:latin typeface="Consolas"/>
                <a:ea typeface="Consolas"/>
                <a:cs typeface="Consolas"/>
                <a:sym typeface="Consolas"/>
              </a:rPr>
              <a:t>'tres'</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5F6167"/>
                </a:solidFill>
                <a:latin typeface="Consolas"/>
                <a:ea typeface="Consolas"/>
                <a:cs typeface="Consolas"/>
                <a:sym typeface="Consolas"/>
              </a:rPr>
              <a:t># conjunto de cadenas</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300"/>
              <a:buFont typeface="Arial"/>
              <a:buNone/>
            </a:pP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96E072"/>
                </a:solidFill>
                <a:latin typeface="Consolas"/>
                <a:ea typeface="Consolas"/>
                <a:cs typeface="Consolas"/>
                <a:sym typeface="Consolas"/>
              </a:rPr>
              <a:t>'Palotes, Juan de'</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1930</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11</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13</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3000936</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5F6167"/>
                </a:solidFill>
                <a:latin typeface="Consolas"/>
                <a:ea typeface="Consolas"/>
                <a:cs typeface="Consolas"/>
                <a:sym typeface="Consolas"/>
              </a:rPr>
              <a:t># datos de persona</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300"/>
              <a:buFont typeface="Arial"/>
              <a:buNone/>
            </a:pP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300"/>
              <a:buFont typeface="Arial"/>
              <a:buNone/>
            </a:pPr>
            <a:endParaRPr sz="1200" b="0" i="0" u="none" strike="noStrike" cap="none">
              <a:solidFill>
                <a:srgbClr val="D5CED9"/>
              </a:solidFill>
              <a:latin typeface="Consolas"/>
              <a:ea typeface="Consolas"/>
              <a:cs typeface="Consolas"/>
              <a:sym typeface="Consolas"/>
            </a:endParaRPr>
          </a:p>
        </p:txBody>
      </p:sp>
      <p:sp>
        <p:nvSpPr>
          <p:cNvPr id="577" name="Google Shape;577;p43"/>
          <p:cNvSpPr/>
          <p:nvPr/>
        </p:nvSpPr>
        <p:spPr>
          <a:xfrm>
            <a:off x="841800" y="1281700"/>
            <a:ext cx="7460400" cy="228900"/>
          </a:xfrm>
          <a:prstGeom prst="rect">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chemeClr val="dk2"/>
                </a:solidFill>
                <a:latin typeface="Montserrat"/>
                <a:ea typeface="Montserrat"/>
                <a:cs typeface="Montserrat"/>
                <a:sym typeface="Montserrat"/>
              </a:rPr>
              <a:t>Ejemplos de conjuntos:</a:t>
            </a:r>
            <a:endParaRPr sz="1400" b="0" i="0" u="none" strike="noStrike" cap="none">
              <a:solidFill>
                <a:schemeClr val="dk2"/>
              </a:solidFill>
              <a:latin typeface="Montserrat"/>
              <a:ea typeface="Montserrat"/>
              <a:cs typeface="Montserrat"/>
              <a:sym typeface="Montserrat"/>
            </a:endParaRPr>
          </a:p>
        </p:txBody>
      </p:sp>
      <p:sp>
        <p:nvSpPr>
          <p:cNvPr id="578" name="Google Shape;578;p43"/>
          <p:cNvSpPr/>
          <p:nvPr/>
        </p:nvSpPr>
        <p:spPr>
          <a:xfrm>
            <a:off x="4842600" y="3340475"/>
            <a:ext cx="3459600" cy="1061400"/>
          </a:xfrm>
          <a:prstGeom prst="rect">
            <a:avLst/>
          </a:prstGeom>
          <a:solidFill>
            <a:srgbClr val="23262E"/>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{'Empleado', 36, (1930, 11, 13)}</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Empleado</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36</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(1930, 11, 13)</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{'Empleado', 36, (1930, 11, 13)}</a:t>
            </a:r>
            <a:endParaRPr sz="1200" b="0" i="0" u="none" strike="noStrike" cap="none">
              <a:solidFill>
                <a:srgbClr val="D5CED9"/>
              </a:solidFill>
              <a:highlight>
                <a:srgbClr val="23262E"/>
              </a:highlight>
              <a:latin typeface="Consolas"/>
              <a:ea typeface="Consolas"/>
              <a:cs typeface="Consolas"/>
              <a:sym typeface="Consolas"/>
            </a:endParaRPr>
          </a:p>
        </p:txBody>
      </p:sp>
      <p:sp>
        <p:nvSpPr>
          <p:cNvPr id="579" name="Google Shape;579;p43"/>
          <p:cNvSpPr/>
          <p:nvPr/>
        </p:nvSpPr>
        <p:spPr>
          <a:xfrm>
            <a:off x="4842300" y="3120100"/>
            <a:ext cx="3459600" cy="228900"/>
          </a:xfrm>
          <a:prstGeom prst="rect">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chemeClr val="dk2"/>
                </a:solidFill>
                <a:latin typeface="Montserrat"/>
                <a:ea typeface="Montserrat"/>
                <a:cs typeface="Montserrat"/>
                <a:sym typeface="Montserrat"/>
              </a:rPr>
              <a:t>Terminal</a:t>
            </a:r>
            <a:endParaRPr sz="1400" b="0" i="0" u="none" strike="noStrike" cap="none">
              <a:solidFill>
                <a:schemeClr val="dk2"/>
              </a:solidFill>
              <a:latin typeface="Montserrat"/>
              <a:ea typeface="Montserrat"/>
              <a:cs typeface="Montserrat"/>
              <a:sym typeface="Montserrat"/>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44"/>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40740"/>
              <a:buFont typeface="Arial"/>
              <a:buNone/>
            </a:pPr>
            <a:r>
              <a:rPr lang="es"/>
              <a:t>Conjuntos | Métodos, funciones y operadores</a:t>
            </a:r>
            <a:endParaRPr/>
          </a:p>
        </p:txBody>
      </p:sp>
      <p:sp>
        <p:nvSpPr>
          <p:cNvPr id="585" name="Google Shape;585;p44"/>
          <p:cNvSpPr txBox="1"/>
          <p:nvPr/>
        </p:nvSpPr>
        <p:spPr>
          <a:xfrm>
            <a:off x="436425" y="1281700"/>
            <a:ext cx="8279700" cy="3275400"/>
          </a:xfrm>
          <a:prstGeom prst="rect">
            <a:avLst/>
          </a:prstGeom>
          <a:noFill/>
          <a:ln>
            <a:noFill/>
          </a:ln>
        </p:spPr>
        <p:txBody>
          <a:bodyPr spcFirstLastPara="1" wrap="square" lIns="0" tIns="91425" rIns="0" bIns="91425" anchor="t" anchorCtr="0">
            <a:normAutofit/>
          </a:bodyPr>
          <a:lstStyle/>
          <a:p>
            <a:pPr marL="0" marR="0" lvl="0" indent="0" algn="l" rtl="0">
              <a:lnSpc>
                <a:spcPct val="115000"/>
              </a:lnSpc>
              <a:spcBef>
                <a:spcPts val="1199"/>
              </a:spcBef>
              <a:spcAft>
                <a:spcPts val="0"/>
              </a:spcAft>
              <a:buClr>
                <a:schemeClr val="dk1"/>
              </a:buClr>
              <a:buSzPts val="1100"/>
              <a:buFont typeface="Arial"/>
              <a:buNone/>
            </a:pPr>
            <a:r>
              <a:rPr lang="es" sz="1650" b="0" i="0" u="none" strike="noStrike" cap="none">
                <a:solidFill>
                  <a:schemeClr val="dk2"/>
                </a:solidFill>
                <a:latin typeface="Montserrat"/>
                <a:ea typeface="Montserrat"/>
                <a:cs typeface="Montserrat"/>
                <a:sym typeface="Montserrat"/>
              </a:rPr>
              <a:t>Los siguientes diagramas resumen los métodos, funciones y operadores disponibles para los conjuntos:</a:t>
            </a:r>
            <a:endParaRPr sz="1382" b="0" i="0" u="none" strike="noStrike" cap="none">
              <a:solidFill>
                <a:srgbClr val="595959"/>
              </a:solidFill>
              <a:latin typeface="Montserrat"/>
              <a:ea typeface="Montserrat"/>
              <a:cs typeface="Montserrat"/>
              <a:sym typeface="Montserrat"/>
            </a:endParaRPr>
          </a:p>
        </p:txBody>
      </p:sp>
      <p:pic>
        <p:nvPicPr>
          <p:cNvPr id="586" name="Google Shape;586;p44"/>
          <p:cNvPicPr preferRelativeResize="0"/>
          <p:nvPr/>
        </p:nvPicPr>
        <p:blipFill rotWithShape="1">
          <a:blip r:embed="rId3">
            <a:alphaModFix/>
          </a:blip>
          <a:srcRect l="12808" t="12927" b="8001"/>
          <a:stretch/>
        </p:blipFill>
        <p:spPr>
          <a:xfrm>
            <a:off x="425244" y="2147925"/>
            <a:ext cx="3510025" cy="2211824"/>
          </a:xfrm>
          <a:prstGeom prst="rect">
            <a:avLst/>
          </a:prstGeom>
          <a:noFill/>
          <a:ln>
            <a:noFill/>
          </a:ln>
        </p:spPr>
      </p:pic>
      <p:pic>
        <p:nvPicPr>
          <p:cNvPr id="587" name="Google Shape;587;p44"/>
          <p:cNvPicPr preferRelativeResize="0"/>
          <p:nvPr/>
        </p:nvPicPr>
        <p:blipFill rotWithShape="1">
          <a:blip r:embed="rId4">
            <a:alphaModFix/>
          </a:blip>
          <a:srcRect l="7807" t="20847" r="10096"/>
          <a:stretch/>
        </p:blipFill>
        <p:spPr>
          <a:xfrm>
            <a:off x="4032344" y="2443511"/>
            <a:ext cx="2190325" cy="1620650"/>
          </a:xfrm>
          <a:prstGeom prst="rect">
            <a:avLst/>
          </a:prstGeom>
          <a:noFill/>
          <a:ln>
            <a:noFill/>
          </a:ln>
        </p:spPr>
      </p:pic>
      <p:pic>
        <p:nvPicPr>
          <p:cNvPr id="588" name="Google Shape;588;p44"/>
          <p:cNvPicPr preferRelativeResize="0"/>
          <p:nvPr/>
        </p:nvPicPr>
        <p:blipFill rotWithShape="1">
          <a:blip r:embed="rId5">
            <a:alphaModFix/>
          </a:blip>
          <a:srcRect/>
          <a:stretch/>
        </p:blipFill>
        <p:spPr>
          <a:xfrm>
            <a:off x="6319743" y="2188534"/>
            <a:ext cx="2399014" cy="21306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45"/>
          <p:cNvSpPr txBox="1">
            <a:spLocks noGrp="1"/>
          </p:cNvSpPr>
          <p:nvPr>
            <p:ph type="ctrTitle"/>
          </p:nvPr>
        </p:nvSpPr>
        <p:spPr>
          <a:xfrm>
            <a:off x="311700" y="1226800"/>
            <a:ext cx="8520600" cy="15705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Clr>
                <a:schemeClr val="dk1"/>
              </a:buClr>
              <a:buSzPts val="1100"/>
              <a:buFont typeface="Arial"/>
              <a:buNone/>
            </a:pPr>
            <a:r>
              <a:rPr lang="es"/>
              <a:t>Material extra</a:t>
            </a:r>
            <a:endParaRPr/>
          </a:p>
        </p:txBody>
      </p:sp>
      <p:sp>
        <p:nvSpPr>
          <p:cNvPr id="594" name="Google Shape;594;p45"/>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500"/>
              <a:buNone/>
            </a:pP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46"/>
          <p:cNvSpPr txBox="1"/>
          <p:nvPr/>
        </p:nvSpPr>
        <p:spPr>
          <a:xfrm>
            <a:off x="311700" y="597425"/>
            <a:ext cx="8503200" cy="572700"/>
          </a:xfrm>
          <a:prstGeom prst="rect">
            <a:avLst/>
          </a:prstGeom>
          <a:noFill/>
          <a:ln>
            <a:noFill/>
          </a:ln>
        </p:spPr>
        <p:txBody>
          <a:bodyPr spcFirstLastPara="1" wrap="square" lIns="91425" tIns="91425" rIns="91425" bIns="91425" anchor="t" anchorCtr="0">
            <a:normAutofit lnSpcReduction="10000"/>
          </a:bodyPr>
          <a:lstStyle/>
          <a:p>
            <a:pPr marL="0" marR="0" lvl="0" indent="0" algn="l" rtl="0">
              <a:lnSpc>
                <a:spcPct val="100000"/>
              </a:lnSpc>
              <a:spcBef>
                <a:spcPts val="0"/>
              </a:spcBef>
              <a:spcAft>
                <a:spcPts val="0"/>
              </a:spcAft>
              <a:buClr>
                <a:srgbClr val="000000"/>
              </a:buClr>
              <a:buSzPts val="2700"/>
              <a:buFont typeface="Arial"/>
              <a:buNone/>
            </a:pPr>
            <a:r>
              <a:rPr lang="es" sz="2700" b="0" i="0" u="none" strike="noStrike" cap="none">
                <a:solidFill>
                  <a:srgbClr val="000000"/>
                </a:solidFill>
                <a:latin typeface="Montserrat Medium"/>
                <a:ea typeface="Montserrat Medium"/>
                <a:cs typeface="Montserrat Medium"/>
                <a:sym typeface="Montserrat Medium"/>
              </a:rPr>
              <a:t>Artículos de interés</a:t>
            </a:r>
            <a:endParaRPr sz="2700" b="0" i="0" u="none" strike="noStrike" cap="none">
              <a:solidFill>
                <a:srgbClr val="000000"/>
              </a:solidFill>
              <a:latin typeface="Montserrat Medium"/>
              <a:ea typeface="Montserrat Medium"/>
              <a:cs typeface="Montserrat Medium"/>
              <a:sym typeface="Montserrat Medium"/>
            </a:endParaRPr>
          </a:p>
        </p:txBody>
      </p:sp>
      <p:sp>
        <p:nvSpPr>
          <p:cNvPr id="600" name="Google Shape;600;p46"/>
          <p:cNvSpPr txBox="1"/>
          <p:nvPr/>
        </p:nvSpPr>
        <p:spPr>
          <a:xfrm>
            <a:off x="432000" y="1297200"/>
            <a:ext cx="8280000" cy="3318000"/>
          </a:xfrm>
          <a:prstGeom prst="rect">
            <a:avLst/>
          </a:prstGeom>
          <a:noFill/>
          <a:ln>
            <a:noFill/>
          </a:ln>
        </p:spPr>
        <p:txBody>
          <a:bodyPr spcFirstLastPara="1" wrap="square" lIns="91425" tIns="91425" rIns="91425" bIns="91425" anchor="t" anchorCtr="0">
            <a:normAutofit/>
          </a:bodyPr>
          <a:lstStyle/>
          <a:p>
            <a:pPr marL="0" marR="0" lvl="0" indent="0" algn="l" rtl="0">
              <a:lnSpc>
                <a:spcPct val="115000"/>
              </a:lnSpc>
              <a:spcBef>
                <a:spcPts val="0"/>
              </a:spcBef>
              <a:spcAft>
                <a:spcPts val="0"/>
              </a:spcAft>
              <a:buClr>
                <a:srgbClr val="000000"/>
              </a:buClr>
              <a:buSzPts val="1500"/>
              <a:buFont typeface="Arial"/>
              <a:buNone/>
            </a:pPr>
            <a:r>
              <a:rPr lang="es" sz="1500" b="0" i="0" u="none" strike="noStrike" cap="none">
                <a:solidFill>
                  <a:srgbClr val="595959"/>
                </a:solidFill>
                <a:latin typeface="Montserrat"/>
                <a:ea typeface="Montserrat"/>
                <a:cs typeface="Montserrat"/>
                <a:sym typeface="Montserrat"/>
              </a:rPr>
              <a:t>Material extra:</a:t>
            </a:r>
            <a:endParaRPr sz="1500" b="0" i="0" u="none" strike="noStrike" cap="none">
              <a:solidFill>
                <a:srgbClr val="595959"/>
              </a:solidFill>
              <a:latin typeface="Montserrat"/>
              <a:ea typeface="Montserrat"/>
              <a:cs typeface="Montserrat"/>
              <a:sym typeface="Montserrat"/>
            </a:endParaRPr>
          </a:p>
          <a:p>
            <a:pPr marL="457200" marR="0" lvl="0" indent="-323850" algn="l" rtl="0">
              <a:lnSpc>
                <a:spcPct val="115000"/>
              </a:lnSpc>
              <a:spcBef>
                <a:spcPts val="1200"/>
              </a:spcBef>
              <a:spcAft>
                <a:spcPts val="0"/>
              </a:spcAft>
              <a:buClr>
                <a:srgbClr val="595959"/>
              </a:buClr>
              <a:buSzPts val="1500"/>
              <a:buFont typeface="Montserrat"/>
              <a:buChar char="●"/>
            </a:pPr>
            <a:r>
              <a:rPr lang="es" sz="1500" b="0" i="0" u="sng" strike="noStrike" cap="none">
                <a:solidFill>
                  <a:schemeClr val="hlink"/>
                </a:solidFill>
                <a:latin typeface="Montserrat"/>
                <a:ea typeface="Montserrat"/>
                <a:cs typeface="Montserrat"/>
                <a:sym typeface="Montserrat"/>
                <a:hlinkClick r:id="rId3"/>
              </a:rPr>
              <a:t>Listas</a:t>
            </a:r>
            <a:endParaRPr sz="1500" b="0" i="0" u="none" strike="noStrike" cap="none">
              <a:solidFill>
                <a:srgbClr val="595959"/>
              </a:solidFill>
              <a:latin typeface="Montserrat"/>
              <a:ea typeface="Montserrat"/>
              <a:cs typeface="Montserrat"/>
              <a:sym typeface="Montserrat"/>
            </a:endParaRPr>
          </a:p>
          <a:p>
            <a:pPr marL="457200" marR="0" lvl="0" indent="-323850" algn="l" rtl="0">
              <a:lnSpc>
                <a:spcPct val="115000"/>
              </a:lnSpc>
              <a:spcBef>
                <a:spcPts val="0"/>
              </a:spcBef>
              <a:spcAft>
                <a:spcPts val="0"/>
              </a:spcAft>
              <a:buClr>
                <a:srgbClr val="595959"/>
              </a:buClr>
              <a:buSzPts val="1500"/>
              <a:buFont typeface="Montserrat"/>
              <a:buChar char="●"/>
            </a:pPr>
            <a:r>
              <a:rPr lang="es" sz="1500" b="0" i="0" u="sng" strike="noStrike" cap="none">
                <a:solidFill>
                  <a:schemeClr val="hlink"/>
                </a:solidFill>
                <a:latin typeface="Montserrat"/>
                <a:ea typeface="Montserrat"/>
                <a:cs typeface="Montserrat"/>
                <a:sym typeface="Montserrat"/>
                <a:hlinkClick r:id="rId4"/>
              </a:rPr>
              <a:t>Diccionarios</a:t>
            </a:r>
            <a:endParaRPr sz="1500" b="0" i="0" u="none" strike="noStrike" cap="none">
              <a:solidFill>
                <a:srgbClr val="595959"/>
              </a:solidFill>
              <a:latin typeface="Montserrat"/>
              <a:ea typeface="Montserrat"/>
              <a:cs typeface="Montserrat"/>
              <a:sym typeface="Montserrat"/>
            </a:endParaRPr>
          </a:p>
          <a:p>
            <a:pPr marL="457200" marR="0" lvl="0" indent="-323850" algn="l" rtl="0">
              <a:lnSpc>
                <a:spcPct val="115000"/>
              </a:lnSpc>
              <a:spcBef>
                <a:spcPts val="0"/>
              </a:spcBef>
              <a:spcAft>
                <a:spcPts val="0"/>
              </a:spcAft>
              <a:buClr>
                <a:srgbClr val="595959"/>
              </a:buClr>
              <a:buSzPts val="1500"/>
              <a:buFont typeface="Montserrat"/>
              <a:buChar char="●"/>
            </a:pPr>
            <a:r>
              <a:rPr lang="es" sz="1500" b="0" i="0" u="sng" strike="noStrike" cap="none">
                <a:solidFill>
                  <a:schemeClr val="hlink"/>
                </a:solidFill>
                <a:latin typeface="Montserrat"/>
                <a:ea typeface="Montserrat"/>
                <a:cs typeface="Montserrat"/>
                <a:sym typeface="Montserrat"/>
                <a:hlinkClick r:id="rId5"/>
              </a:rPr>
              <a:t>Tuplas</a:t>
            </a:r>
            <a:endParaRPr sz="1500" b="0" i="0" u="none" strike="noStrike" cap="none">
              <a:solidFill>
                <a:srgbClr val="595959"/>
              </a:solidFill>
              <a:latin typeface="Montserrat"/>
              <a:ea typeface="Montserrat"/>
              <a:cs typeface="Montserrat"/>
              <a:sym typeface="Montserrat"/>
            </a:endParaRPr>
          </a:p>
          <a:p>
            <a:pPr marL="457200" marR="0" lvl="0" indent="-323850" algn="l" rtl="0">
              <a:lnSpc>
                <a:spcPct val="115000"/>
              </a:lnSpc>
              <a:spcBef>
                <a:spcPts val="0"/>
              </a:spcBef>
              <a:spcAft>
                <a:spcPts val="0"/>
              </a:spcAft>
              <a:buClr>
                <a:srgbClr val="595959"/>
              </a:buClr>
              <a:buSzPts val="1500"/>
              <a:buFont typeface="Montserrat"/>
              <a:buChar char="●"/>
            </a:pPr>
            <a:r>
              <a:rPr lang="es" sz="1500" b="0" i="0" u="sng" strike="noStrike" cap="none">
                <a:solidFill>
                  <a:schemeClr val="hlink"/>
                </a:solidFill>
                <a:latin typeface="Montserrat"/>
                <a:ea typeface="Montserrat"/>
                <a:cs typeface="Montserrat"/>
                <a:sym typeface="Montserrat"/>
                <a:hlinkClick r:id="rId6"/>
              </a:rPr>
              <a:t>Conjuntos</a:t>
            </a:r>
            <a:endParaRPr sz="1500" b="0" i="0" u="none" strike="noStrike" cap="none">
              <a:solidFill>
                <a:srgbClr val="595959"/>
              </a:solidFill>
              <a:latin typeface="Montserrat"/>
              <a:ea typeface="Montserrat"/>
              <a:cs typeface="Montserrat"/>
              <a:sym typeface="Montserrat"/>
            </a:endParaRPr>
          </a:p>
          <a:p>
            <a:pPr marL="0" marR="0" lvl="0" indent="0" algn="l" rtl="0">
              <a:lnSpc>
                <a:spcPct val="115000"/>
              </a:lnSpc>
              <a:spcBef>
                <a:spcPts val="1200"/>
              </a:spcBef>
              <a:spcAft>
                <a:spcPts val="0"/>
              </a:spcAft>
              <a:buClr>
                <a:srgbClr val="000000"/>
              </a:buClr>
              <a:buSzPts val="1500"/>
              <a:buFont typeface="Arial"/>
              <a:buNone/>
            </a:pPr>
            <a:r>
              <a:rPr lang="es" sz="1500" b="0" i="0" u="none" strike="noStrike" cap="none">
                <a:solidFill>
                  <a:srgbClr val="595959"/>
                </a:solidFill>
                <a:latin typeface="Montserrat"/>
                <a:ea typeface="Montserrat"/>
                <a:cs typeface="Montserrat"/>
                <a:sym typeface="Montserrat"/>
              </a:rPr>
              <a:t>Videos:</a:t>
            </a:r>
            <a:endParaRPr sz="1500" b="0" i="0" u="none" strike="noStrike" cap="none">
              <a:solidFill>
                <a:srgbClr val="595959"/>
              </a:solidFill>
              <a:latin typeface="Montserrat"/>
              <a:ea typeface="Montserrat"/>
              <a:cs typeface="Montserrat"/>
              <a:sym typeface="Montserrat"/>
            </a:endParaRPr>
          </a:p>
          <a:p>
            <a:pPr marL="457200" marR="0" lvl="0" indent="-323850" algn="l" rtl="0">
              <a:lnSpc>
                <a:spcPct val="115000"/>
              </a:lnSpc>
              <a:spcBef>
                <a:spcPts val="1200"/>
              </a:spcBef>
              <a:spcAft>
                <a:spcPts val="0"/>
              </a:spcAft>
              <a:buClr>
                <a:srgbClr val="595959"/>
              </a:buClr>
              <a:buSzPts val="1500"/>
              <a:buFont typeface="Montserrat"/>
              <a:buChar char="●"/>
            </a:pPr>
            <a:r>
              <a:rPr lang="es" sz="1500" b="0" i="0" u="sng" strike="noStrike" cap="none">
                <a:solidFill>
                  <a:schemeClr val="hlink"/>
                </a:solidFill>
                <a:latin typeface="Montserrat"/>
                <a:ea typeface="Montserrat"/>
                <a:cs typeface="Montserrat"/>
                <a:sym typeface="Montserrat"/>
                <a:hlinkClick r:id="rId7"/>
              </a:rPr>
              <a:t>Listas</a:t>
            </a:r>
            <a:r>
              <a:rPr lang="es" sz="1500" b="0" i="0" u="none" strike="noStrike" cap="none">
                <a:solidFill>
                  <a:srgbClr val="595959"/>
                </a:solidFill>
                <a:latin typeface="Montserrat"/>
                <a:ea typeface="Montserrat"/>
                <a:cs typeface="Montserrat"/>
                <a:sym typeface="Montserrat"/>
              </a:rPr>
              <a:t>, </a:t>
            </a:r>
            <a:r>
              <a:rPr lang="es" sz="1500" b="0" i="0" u="sng" strike="noStrike" cap="none">
                <a:solidFill>
                  <a:schemeClr val="hlink"/>
                </a:solidFill>
                <a:latin typeface="Montserrat"/>
                <a:ea typeface="Montserrat"/>
                <a:cs typeface="Montserrat"/>
                <a:sym typeface="Montserrat"/>
                <a:hlinkClick r:id="rId8"/>
              </a:rPr>
              <a:t>tuplas</a:t>
            </a:r>
            <a:r>
              <a:rPr lang="es" sz="1500" b="0" i="0" u="none" strike="noStrike" cap="none">
                <a:solidFill>
                  <a:srgbClr val="595959"/>
                </a:solidFill>
                <a:latin typeface="Montserrat"/>
                <a:ea typeface="Montserrat"/>
                <a:cs typeface="Montserrat"/>
                <a:sym typeface="Montserrat"/>
              </a:rPr>
              <a:t> y </a:t>
            </a:r>
            <a:r>
              <a:rPr lang="es" sz="1500" b="0" i="0" u="sng" strike="noStrike" cap="none">
                <a:solidFill>
                  <a:schemeClr val="hlink"/>
                </a:solidFill>
                <a:latin typeface="Montserrat"/>
                <a:ea typeface="Montserrat"/>
                <a:cs typeface="Montserrat"/>
                <a:sym typeface="Montserrat"/>
                <a:hlinkClick r:id="rId9"/>
              </a:rPr>
              <a:t>diccionarios</a:t>
            </a:r>
            <a:r>
              <a:rPr lang="es" sz="1500" b="0" i="0" u="none" strike="noStrike" cap="none">
                <a:solidFill>
                  <a:srgbClr val="595959"/>
                </a:solidFill>
                <a:latin typeface="Montserrat"/>
                <a:ea typeface="Montserrat"/>
                <a:cs typeface="Montserrat"/>
                <a:sym typeface="Montserrat"/>
              </a:rPr>
              <a:t>, en Píldoras Informáticas</a:t>
            </a:r>
            <a:endParaRPr sz="1500" b="0" i="0" u="none" strike="noStrike" cap="none">
              <a:solidFill>
                <a:srgbClr val="595959"/>
              </a:solidFill>
              <a:latin typeface="Montserrat"/>
              <a:ea typeface="Montserrat"/>
              <a:cs typeface="Montserrat"/>
              <a:sym typeface="Montserrat"/>
            </a:endParaRPr>
          </a:p>
          <a:p>
            <a:pPr marL="457200" marR="0" lvl="0" indent="-323850" algn="l" rtl="0">
              <a:lnSpc>
                <a:spcPct val="115000"/>
              </a:lnSpc>
              <a:spcBef>
                <a:spcPts val="0"/>
              </a:spcBef>
              <a:spcAft>
                <a:spcPts val="0"/>
              </a:spcAft>
              <a:buClr>
                <a:srgbClr val="595959"/>
              </a:buClr>
              <a:buSzPts val="1500"/>
              <a:buFont typeface="Montserrat"/>
              <a:buChar char="●"/>
            </a:pPr>
            <a:r>
              <a:rPr lang="es" sz="1500" b="0" i="0" u="sng" strike="noStrike" cap="none">
                <a:solidFill>
                  <a:schemeClr val="hlink"/>
                </a:solidFill>
                <a:latin typeface="Montserrat"/>
                <a:ea typeface="Montserrat"/>
                <a:cs typeface="Montserrat"/>
                <a:sym typeface="Montserrat"/>
                <a:hlinkClick r:id="rId10"/>
              </a:rPr>
              <a:t>Conjuntos (primera parte)</a:t>
            </a:r>
            <a:r>
              <a:rPr lang="es" sz="1500" b="0" i="0" u="none" strike="noStrike" cap="none">
                <a:solidFill>
                  <a:srgbClr val="595959"/>
                </a:solidFill>
                <a:latin typeface="Montserrat"/>
                <a:ea typeface="Montserrat"/>
                <a:cs typeface="Montserrat"/>
                <a:sym typeface="Montserrat"/>
              </a:rPr>
              <a:t> y </a:t>
            </a:r>
            <a:r>
              <a:rPr lang="es" sz="1500" b="0" i="0" u="sng" strike="noStrike" cap="none">
                <a:solidFill>
                  <a:schemeClr val="hlink"/>
                </a:solidFill>
                <a:latin typeface="Montserrat"/>
                <a:ea typeface="Montserrat"/>
                <a:cs typeface="Montserrat"/>
                <a:sym typeface="Montserrat"/>
                <a:hlinkClick r:id="rId11"/>
              </a:rPr>
              <a:t>conjuntos (segunda parte)</a:t>
            </a:r>
            <a:r>
              <a:rPr lang="es" sz="1500" b="0" i="0" u="none" strike="noStrike" cap="none">
                <a:solidFill>
                  <a:srgbClr val="595959"/>
                </a:solidFill>
                <a:latin typeface="Montserrat"/>
                <a:ea typeface="Montserrat"/>
                <a:cs typeface="Montserrat"/>
                <a:sym typeface="Montserrat"/>
              </a:rPr>
              <a:t> en Programación ATS</a:t>
            </a:r>
            <a:endParaRPr sz="1500" b="0" i="0" u="none" strike="noStrike" cap="none">
              <a:solidFill>
                <a:srgbClr val="595959"/>
              </a:solidFill>
              <a:latin typeface="Montserrat"/>
              <a:ea typeface="Montserrat"/>
              <a:cs typeface="Montserrat"/>
              <a:sym typeface="Montserrat"/>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Google Shape;605;p47"/>
          <p:cNvSpPr txBox="1">
            <a:spLocks noGrp="1"/>
          </p:cNvSpPr>
          <p:nvPr>
            <p:ph type="title"/>
          </p:nvPr>
        </p:nvSpPr>
        <p:spPr>
          <a:xfrm>
            <a:off x="490250" y="1135950"/>
            <a:ext cx="8097300" cy="3623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3700"/>
              <a:buNone/>
            </a:pPr>
            <a:r>
              <a:rPr lang="es"/>
              <a:t>No te olvides de dar el presente</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Google Shape;610;p48"/>
          <p:cNvSpPr txBox="1">
            <a:spLocks noGrp="1"/>
          </p:cNvSpPr>
          <p:nvPr>
            <p:ph type="title"/>
          </p:nvPr>
        </p:nvSpPr>
        <p:spPr>
          <a:xfrm>
            <a:off x="490250" y="1135950"/>
            <a:ext cx="8097300" cy="3623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3700"/>
              <a:buNone/>
            </a:pPr>
            <a:r>
              <a:rPr lang="es"/>
              <a:t>Recordá: </a:t>
            </a:r>
            <a:endParaRPr/>
          </a:p>
          <a:p>
            <a:pPr marL="457200" lvl="0" indent="-431800" algn="l" rtl="0">
              <a:lnSpc>
                <a:spcPct val="100000"/>
              </a:lnSpc>
              <a:spcBef>
                <a:spcPts val="0"/>
              </a:spcBef>
              <a:spcAft>
                <a:spcPts val="0"/>
              </a:spcAft>
              <a:buSzPts val="3200"/>
              <a:buFont typeface="Montserrat SemiBold"/>
              <a:buChar char="●"/>
            </a:pPr>
            <a:r>
              <a:rPr lang="es" sz="3200" b="0">
                <a:latin typeface="Montserrat SemiBold"/>
                <a:ea typeface="Montserrat SemiBold"/>
                <a:cs typeface="Montserrat SemiBold"/>
                <a:sym typeface="Montserrat SemiBold"/>
              </a:rPr>
              <a:t>Revisar la Cartelera de Novedades.</a:t>
            </a:r>
            <a:endParaRPr sz="3200" b="0">
              <a:latin typeface="Montserrat SemiBold"/>
              <a:ea typeface="Montserrat SemiBold"/>
              <a:cs typeface="Montserrat SemiBold"/>
              <a:sym typeface="Montserrat SemiBold"/>
            </a:endParaRPr>
          </a:p>
          <a:p>
            <a:pPr marL="457200" lvl="0" indent="-431800" algn="l" rtl="0">
              <a:lnSpc>
                <a:spcPct val="100000"/>
              </a:lnSpc>
              <a:spcBef>
                <a:spcPts val="0"/>
              </a:spcBef>
              <a:spcAft>
                <a:spcPts val="0"/>
              </a:spcAft>
              <a:buSzPts val="3200"/>
              <a:buFont typeface="Montserrat SemiBold"/>
              <a:buChar char="●"/>
            </a:pPr>
            <a:r>
              <a:rPr lang="es" sz="3200" b="0">
                <a:latin typeface="Montserrat SemiBold"/>
                <a:ea typeface="Montserrat SemiBold"/>
                <a:cs typeface="Montserrat SemiBold"/>
                <a:sym typeface="Montserrat SemiBold"/>
              </a:rPr>
              <a:t>Hacer tus consultas en el Foro.</a:t>
            </a:r>
            <a:endParaRPr sz="3200" b="0">
              <a:latin typeface="Montserrat SemiBold"/>
              <a:ea typeface="Montserrat SemiBold"/>
              <a:cs typeface="Montserrat SemiBold"/>
              <a:sym typeface="Montserrat SemiBold"/>
            </a:endParaRPr>
          </a:p>
          <a:p>
            <a:pPr marL="457200" lvl="0" indent="-431800" algn="l" rtl="0">
              <a:lnSpc>
                <a:spcPct val="100000"/>
              </a:lnSpc>
              <a:spcBef>
                <a:spcPts val="0"/>
              </a:spcBef>
              <a:spcAft>
                <a:spcPts val="0"/>
              </a:spcAft>
              <a:buSzPts val="3200"/>
              <a:buFont typeface="Montserrat SemiBold"/>
              <a:buChar char="●"/>
            </a:pPr>
            <a:r>
              <a:rPr lang="es" sz="3200" b="0">
                <a:latin typeface="Montserrat SemiBold"/>
                <a:ea typeface="Montserrat SemiBold"/>
                <a:cs typeface="Montserrat SemiBold"/>
                <a:sym typeface="Montserrat SemiBold"/>
              </a:rPr>
              <a:t>Realizar los Ejercicios de repaso.</a:t>
            </a:r>
            <a:endParaRPr sz="3200" b="0">
              <a:latin typeface="Montserrat SemiBold"/>
              <a:ea typeface="Montserrat SemiBold"/>
              <a:cs typeface="Montserrat SemiBold"/>
              <a:sym typeface="Montserrat SemiBold"/>
            </a:endParaRPr>
          </a:p>
          <a:p>
            <a:pPr marL="0" lvl="0" indent="0" algn="l" rtl="0">
              <a:lnSpc>
                <a:spcPct val="100000"/>
              </a:lnSpc>
              <a:spcBef>
                <a:spcPts val="0"/>
              </a:spcBef>
              <a:spcAft>
                <a:spcPts val="0"/>
              </a:spcAft>
              <a:buSzPts val="3700"/>
              <a:buNone/>
            </a:pPr>
            <a:endParaRPr sz="3200"/>
          </a:p>
          <a:p>
            <a:pPr marL="0" lvl="0" indent="0" algn="l" rtl="0">
              <a:lnSpc>
                <a:spcPct val="100000"/>
              </a:lnSpc>
              <a:spcBef>
                <a:spcPts val="0"/>
              </a:spcBef>
              <a:spcAft>
                <a:spcPts val="0"/>
              </a:spcAft>
              <a:buSzPts val="3700"/>
              <a:buNone/>
            </a:pPr>
            <a:r>
              <a:rPr lang="es" sz="3200"/>
              <a:t>Todo en el Aula Virtual.</a:t>
            </a:r>
            <a:endParaRPr sz="32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5" name="Google Shape;615;g1f3e31d883e_0_0"/>
          <p:cNvSpPr txBox="1">
            <a:spLocks noGrp="1"/>
          </p:cNvSpPr>
          <p:nvPr>
            <p:ph type="title"/>
          </p:nvPr>
        </p:nvSpPr>
        <p:spPr>
          <a:xfrm>
            <a:off x="490250" y="1135950"/>
            <a:ext cx="8097300" cy="3623700"/>
          </a:xfrm>
          <a:prstGeom prst="rect">
            <a:avLst/>
          </a:prstGeom>
          <a:noFill/>
          <a:ln>
            <a:noFill/>
          </a:ln>
        </p:spPr>
        <p:txBody>
          <a:bodyPr spcFirstLastPara="1" wrap="square" lIns="91425" tIns="91425" rIns="91425" bIns="91425" anchor="ctr" anchorCtr="0">
            <a:normAutofit/>
          </a:bodyPr>
          <a:lstStyle/>
          <a:p>
            <a:pPr marL="0" lvl="0" indent="0" algn="l" rtl="0">
              <a:lnSpc>
                <a:spcPct val="115000"/>
              </a:lnSpc>
              <a:spcBef>
                <a:spcPts val="1200"/>
              </a:spcBef>
              <a:spcAft>
                <a:spcPts val="0"/>
              </a:spcAft>
              <a:buSzPts val="3700"/>
              <a:buNone/>
            </a:pPr>
            <a:r>
              <a:rPr lang="es"/>
              <a:t>Muchas gracias por tu atención.</a:t>
            </a:r>
            <a:endParaRPr/>
          </a:p>
          <a:p>
            <a:pPr marL="0" lvl="0" indent="0" algn="l" rtl="0">
              <a:lnSpc>
                <a:spcPct val="115000"/>
              </a:lnSpc>
              <a:spcBef>
                <a:spcPts val="1200"/>
              </a:spcBef>
              <a:spcAft>
                <a:spcPts val="1200"/>
              </a:spcAft>
              <a:buSzPts val="3700"/>
              <a:buNone/>
            </a:pPr>
            <a:r>
              <a:rPr lang="es"/>
              <a:t>Nos vemos pronto</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5"/>
          <p:cNvSpPr txBox="1">
            <a:spLocks noGrp="1"/>
          </p:cNvSpPr>
          <p:nvPr>
            <p:ph type="ctrTitle"/>
          </p:nvPr>
        </p:nvSpPr>
        <p:spPr>
          <a:xfrm>
            <a:off x="550375" y="7600"/>
            <a:ext cx="8043300" cy="15705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000"/>
              <a:buNone/>
            </a:pPr>
            <a:r>
              <a:rPr lang="es"/>
              <a:t>Cadenas de caracteres</a:t>
            </a:r>
            <a:endParaRPr/>
          </a:p>
        </p:txBody>
      </p:sp>
      <p:sp>
        <p:nvSpPr>
          <p:cNvPr id="173" name="Google Shape;173;p5"/>
          <p:cNvSpPr txBox="1">
            <a:spLocks noGrp="1"/>
          </p:cNvSpPr>
          <p:nvPr>
            <p:ph type="subTitle" idx="1"/>
          </p:nvPr>
        </p:nvSpPr>
        <p:spPr>
          <a:xfrm>
            <a:off x="550375" y="1614925"/>
            <a:ext cx="8043300" cy="2731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1700"/>
              <a:buNone/>
            </a:pPr>
            <a:r>
              <a:rPr lang="es"/>
              <a:t>Python, al igual que la mayoría de los lenguajes de programación actuales, provee un tipo de datos específico para tratar las cadenas de caracteres (strings).</a:t>
            </a:r>
            <a:endParaRPr/>
          </a:p>
          <a:p>
            <a:pPr marL="0" lvl="0" indent="0" algn="l" rtl="0">
              <a:lnSpc>
                <a:spcPct val="100000"/>
              </a:lnSpc>
              <a:spcBef>
                <a:spcPts val="0"/>
              </a:spcBef>
              <a:spcAft>
                <a:spcPts val="0"/>
              </a:spcAft>
              <a:buSzPts val="1700"/>
              <a:buNone/>
            </a:pPr>
            <a:r>
              <a:rPr lang="es"/>
              <a:t>Se trata de un tipo de dato con longitud variable, ya que deben adecuarse a la cantidad de caracteres que albergue la cadena. </a:t>
            </a:r>
            <a:endParaRPr/>
          </a:p>
          <a:p>
            <a:pPr marL="0" lvl="0" indent="0" algn="l" rtl="0">
              <a:lnSpc>
                <a:spcPct val="100000"/>
              </a:lnSpc>
              <a:spcBef>
                <a:spcPts val="0"/>
              </a:spcBef>
              <a:spcAft>
                <a:spcPts val="0"/>
              </a:spcAft>
              <a:buSzPts val="1700"/>
              <a:buNone/>
            </a:pPr>
            <a:r>
              <a:rPr lang="es"/>
              <a:t>Este tipo de datos posee una buena cantidad de métodos y propiedades que facilita su uso.</a:t>
            </a:r>
            <a:endParaRPr/>
          </a:p>
          <a:p>
            <a:pPr marL="0" lvl="0" indent="0" algn="l" rtl="0">
              <a:lnSpc>
                <a:spcPct val="100000"/>
              </a:lnSpc>
              <a:spcBef>
                <a:spcPts val="0"/>
              </a:spcBef>
              <a:spcAft>
                <a:spcPts val="0"/>
              </a:spcAft>
              <a:buSzPts val="1700"/>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6"/>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40740"/>
              <a:buFont typeface="Arial"/>
              <a:buNone/>
            </a:pPr>
            <a:r>
              <a:rPr lang="es"/>
              <a:t>Cadenas de caracteres</a:t>
            </a:r>
            <a:endParaRPr/>
          </a:p>
        </p:txBody>
      </p:sp>
      <p:sp>
        <p:nvSpPr>
          <p:cNvPr id="179" name="Google Shape;179;p6"/>
          <p:cNvSpPr txBox="1"/>
          <p:nvPr/>
        </p:nvSpPr>
        <p:spPr>
          <a:xfrm>
            <a:off x="436425" y="1281700"/>
            <a:ext cx="8279700" cy="3275400"/>
          </a:xfrm>
          <a:prstGeom prst="rect">
            <a:avLst/>
          </a:prstGeom>
          <a:noFill/>
          <a:ln>
            <a:noFill/>
          </a:ln>
        </p:spPr>
        <p:txBody>
          <a:bodyPr spcFirstLastPara="1" wrap="square" lIns="0" tIns="91425" rIns="0" bIns="91425" anchor="t" anchorCtr="0">
            <a:normAutofit/>
          </a:bodyPr>
          <a:lstStyle/>
          <a:p>
            <a:pPr marL="0" marR="0" lvl="0" indent="0" algn="l" rtl="0">
              <a:lnSpc>
                <a:spcPct val="115000"/>
              </a:lnSpc>
              <a:spcBef>
                <a:spcPts val="1199"/>
              </a:spcBef>
              <a:spcAft>
                <a:spcPts val="0"/>
              </a:spcAft>
              <a:buClr>
                <a:srgbClr val="000000"/>
              </a:buClr>
              <a:buSzPts val="1682"/>
              <a:buFont typeface="Arial"/>
              <a:buNone/>
            </a:pPr>
            <a:r>
              <a:rPr lang="es" sz="1682" b="0" i="0" u="none" strike="noStrike" cap="none">
                <a:solidFill>
                  <a:srgbClr val="595959"/>
                </a:solidFill>
                <a:latin typeface="Montserrat"/>
                <a:ea typeface="Montserrat"/>
                <a:cs typeface="Montserrat"/>
                <a:sym typeface="Montserrat"/>
              </a:rPr>
              <a:t>Una </a:t>
            </a:r>
            <a:r>
              <a:rPr lang="es" sz="1682" b="1" i="0" u="none" strike="noStrike" cap="none">
                <a:solidFill>
                  <a:srgbClr val="595959"/>
                </a:solidFill>
                <a:latin typeface="Montserrat"/>
                <a:ea typeface="Montserrat"/>
                <a:cs typeface="Montserrat"/>
                <a:sym typeface="Montserrat"/>
              </a:rPr>
              <a:t>cadena de caracteres</a:t>
            </a:r>
            <a:r>
              <a:rPr lang="es" sz="1682" b="0" i="0" u="none" strike="noStrike" cap="none">
                <a:solidFill>
                  <a:srgbClr val="595959"/>
                </a:solidFill>
                <a:latin typeface="Montserrat"/>
                <a:ea typeface="Montserrat"/>
                <a:cs typeface="Montserrat"/>
                <a:sym typeface="Montserrat"/>
              </a:rPr>
              <a:t> está compuesta por cero o  más caracteres. Las cadenas</a:t>
            </a:r>
            <a:r>
              <a:rPr lang="es" sz="1650" b="0" i="0" u="none" strike="noStrike" cap="none">
                <a:solidFill>
                  <a:schemeClr val="dk2"/>
                </a:solidFill>
                <a:latin typeface="Montserrat"/>
                <a:ea typeface="Montserrat"/>
                <a:cs typeface="Montserrat"/>
                <a:sym typeface="Montserrat"/>
              </a:rPr>
              <a:t> pueden delimitarse con comillas simples o dobles.</a:t>
            </a:r>
            <a:r>
              <a:rPr lang="es" sz="1682" b="0" i="0" u="none" strike="noStrike" cap="none">
                <a:solidFill>
                  <a:srgbClr val="595959"/>
                </a:solidFill>
                <a:latin typeface="Montserrat"/>
                <a:ea typeface="Montserrat"/>
                <a:cs typeface="Montserrat"/>
                <a:sym typeface="Montserrat"/>
              </a:rPr>
              <a:t> </a:t>
            </a:r>
            <a:endParaRPr sz="1682" b="0" i="0" u="none" strike="noStrike" cap="none">
              <a:solidFill>
                <a:srgbClr val="595959"/>
              </a:solidFill>
              <a:latin typeface="Montserrat"/>
              <a:ea typeface="Montserrat"/>
              <a:cs typeface="Montserrat"/>
              <a:sym typeface="Montserrat"/>
            </a:endParaRPr>
          </a:p>
        </p:txBody>
      </p:sp>
      <p:sp>
        <p:nvSpPr>
          <p:cNvPr id="180" name="Google Shape;180;p6"/>
          <p:cNvSpPr/>
          <p:nvPr/>
        </p:nvSpPr>
        <p:spPr>
          <a:xfrm>
            <a:off x="1157250" y="2287689"/>
            <a:ext cx="6829500" cy="1755900"/>
          </a:xfrm>
          <a:prstGeom prst="rect">
            <a:avLst/>
          </a:prstGeom>
          <a:solidFill>
            <a:srgbClr val="23262E"/>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rgbClr val="5F6167"/>
                </a:solidFill>
                <a:highlight>
                  <a:srgbClr val="23262E"/>
                </a:highlight>
                <a:latin typeface="Consolas"/>
                <a:ea typeface="Consolas"/>
                <a:cs typeface="Consolas"/>
                <a:sym typeface="Consolas"/>
              </a:rPr>
              <a:t># Definición de cadenas usando comillas dobles</a:t>
            </a:r>
            <a:endParaRPr sz="14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rgbClr val="D5CED9"/>
                </a:solidFill>
                <a:highlight>
                  <a:srgbClr val="23262E"/>
                </a:highlight>
                <a:latin typeface="Consolas"/>
                <a:ea typeface="Consolas"/>
                <a:cs typeface="Consolas"/>
                <a:sym typeface="Consolas"/>
              </a:rPr>
              <a:t>dia1 </a:t>
            </a:r>
            <a:r>
              <a:rPr lang="es" sz="1400" b="0" i="0" u="none" strike="noStrike" cap="none">
                <a:solidFill>
                  <a:srgbClr val="EE5D43"/>
                </a:solidFill>
                <a:highlight>
                  <a:srgbClr val="23262E"/>
                </a:highlight>
                <a:latin typeface="Consolas"/>
                <a:ea typeface="Consolas"/>
                <a:cs typeface="Consolas"/>
                <a:sym typeface="Consolas"/>
              </a:rPr>
              <a:t>= </a:t>
            </a:r>
            <a:r>
              <a:rPr lang="es" sz="1400" b="0" i="0" u="none" strike="noStrike" cap="none">
                <a:solidFill>
                  <a:srgbClr val="96E072"/>
                </a:solidFill>
                <a:highlight>
                  <a:srgbClr val="23262E"/>
                </a:highlight>
                <a:latin typeface="Consolas"/>
                <a:ea typeface="Consolas"/>
                <a:cs typeface="Consolas"/>
                <a:sym typeface="Consolas"/>
              </a:rPr>
              <a:t>"Lunes"</a:t>
            </a:r>
            <a:r>
              <a:rPr lang="es" sz="1400" b="0" i="0" u="none" strike="noStrike" cap="none">
                <a:solidFill>
                  <a:srgbClr val="D5CED9"/>
                </a:solidFill>
                <a:highlight>
                  <a:srgbClr val="23262E"/>
                </a:highlight>
                <a:latin typeface="Consolas"/>
                <a:ea typeface="Consolas"/>
                <a:cs typeface="Consolas"/>
                <a:sym typeface="Consolas"/>
              </a:rPr>
              <a:t> </a:t>
            </a:r>
            <a:endParaRPr sz="14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rgbClr val="D5CED9"/>
                </a:solidFill>
                <a:highlight>
                  <a:srgbClr val="23262E"/>
                </a:highlight>
                <a:latin typeface="Consolas"/>
                <a:ea typeface="Consolas"/>
                <a:cs typeface="Consolas"/>
                <a:sym typeface="Consolas"/>
              </a:rPr>
              <a:t>x </a:t>
            </a:r>
            <a:r>
              <a:rPr lang="es" sz="1400" b="0" i="0" u="none" strike="noStrike" cap="none">
                <a:solidFill>
                  <a:srgbClr val="EE5D43"/>
                </a:solidFill>
                <a:highlight>
                  <a:srgbClr val="23262E"/>
                </a:highlight>
                <a:latin typeface="Consolas"/>
                <a:ea typeface="Consolas"/>
                <a:cs typeface="Consolas"/>
                <a:sym typeface="Consolas"/>
              </a:rPr>
              <a:t>= </a:t>
            </a:r>
            <a:r>
              <a:rPr lang="es" sz="1400" b="0" i="0" u="none" strike="noStrike" cap="none">
                <a:solidFill>
                  <a:srgbClr val="96E072"/>
                </a:solidFill>
                <a:highlight>
                  <a:srgbClr val="23262E"/>
                </a:highlight>
                <a:latin typeface="Consolas"/>
                <a:ea typeface="Consolas"/>
                <a:cs typeface="Consolas"/>
                <a:sym typeface="Consolas"/>
              </a:rPr>
              <a:t>""</a:t>
            </a:r>
            <a:r>
              <a:rPr lang="es" sz="1400" b="0" i="0" u="none" strike="noStrike" cap="none">
                <a:solidFill>
                  <a:srgbClr val="D5CED9"/>
                </a:solidFill>
                <a:highlight>
                  <a:srgbClr val="23262E"/>
                </a:highlight>
                <a:latin typeface="Consolas"/>
                <a:ea typeface="Consolas"/>
                <a:cs typeface="Consolas"/>
                <a:sym typeface="Consolas"/>
              </a:rPr>
              <a:t>         </a:t>
            </a:r>
            <a:r>
              <a:rPr lang="es" sz="1400" b="0" i="0" u="none" strike="noStrike" cap="none">
                <a:solidFill>
                  <a:srgbClr val="5F6167"/>
                </a:solidFill>
                <a:highlight>
                  <a:srgbClr val="23262E"/>
                </a:highlight>
                <a:latin typeface="Consolas"/>
                <a:ea typeface="Consolas"/>
                <a:cs typeface="Consolas"/>
                <a:sym typeface="Consolas"/>
              </a:rPr>
              <a:t># x es un string de longitud cero</a:t>
            </a:r>
            <a:endParaRPr sz="14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4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rgbClr val="5F6167"/>
                </a:solidFill>
                <a:highlight>
                  <a:srgbClr val="23262E"/>
                </a:highlight>
                <a:latin typeface="Consolas"/>
                <a:ea typeface="Consolas"/>
                <a:cs typeface="Consolas"/>
                <a:sym typeface="Consolas"/>
              </a:rPr>
              <a:t># Definición de cadenas usando comillas simples</a:t>
            </a:r>
            <a:endParaRPr sz="14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rgbClr val="D5CED9"/>
                </a:solidFill>
                <a:highlight>
                  <a:srgbClr val="23262E"/>
                </a:highlight>
                <a:latin typeface="Consolas"/>
                <a:ea typeface="Consolas"/>
                <a:cs typeface="Consolas"/>
                <a:sym typeface="Consolas"/>
              </a:rPr>
              <a:t>dia2 </a:t>
            </a:r>
            <a:r>
              <a:rPr lang="es" sz="1400" b="0" i="0" u="none" strike="noStrike" cap="none">
                <a:solidFill>
                  <a:srgbClr val="EE5D43"/>
                </a:solidFill>
                <a:highlight>
                  <a:srgbClr val="23262E"/>
                </a:highlight>
                <a:latin typeface="Consolas"/>
                <a:ea typeface="Consolas"/>
                <a:cs typeface="Consolas"/>
                <a:sym typeface="Consolas"/>
              </a:rPr>
              <a:t>= </a:t>
            </a:r>
            <a:r>
              <a:rPr lang="es" sz="1400" b="0" i="0" u="none" strike="noStrike" cap="none">
                <a:solidFill>
                  <a:srgbClr val="96E072"/>
                </a:solidFill>
                <a:highlight>
                  <a:srgbClr val="23262E"/>
                </a:highlight>
                <a:latin typeface="Consolas"/>
                <a:ea typeface="Consolas"/>
                <a:cs typeface="Consolas"/>
                <a:sym typeface="Consolas"/>
              </a:rPr>
              <a:t>'Martes'</a:t>
            </a:r>
            <a:r>
              <a:rPr lang="es" sz="1400" b="0" i="0" u="none" strike="noStrike" cap="none">
                <a:solidFill>
                  <a:srgbClr val="D5CED9"/>
                </a:solidFill>
                <a:highlight>
                  <a:srgbClr val="23262E"/>
                </a:highlight>
                <a:latin typeface="Consolas"/>
                <a:ea typeface="Consolas"/>
                <a:cs typeface="Consolas"/>
                <a:sym typeface="Consolas"/>
              </a:rPr>
              <a:t> </a:t>
            </a:r>
            <a:endParaRPr sz="14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rgbClr val="D5CED9"/>
                </a:solidFill>
                <a:highlight>
                  <a:srgbClr val="23262E"/>
                </a:highlight>
                <a:latin typeface="Consolas"/>
                <a:ea typeface="Consolas"/>
                <a:cs typeface="Consolas"/>
                <a:sym typeface="Consolas"/>
              </a:rPr>
              <a:t>z </a:t>
            </a:r>
            <a:r>
              <a:rPr lang="es" sz="1400" b="0" i="0" u="none" strike="noStrike" cap="none">
                <a:solidFill>
                  <a:srgbClr val="EE5D43"/>
                </a:solidFill>
                <a:highlight>
                  <a:srgbClr val="23262E"/>
                </a:highlight>
                <a:latin typeface="Consolas"/>
                <a:ea typeface="Consolas"/>
                <a:cs typeface="Consolas"/>
                <a:sym typeface="Consolas"/>
              </a:rPr>
              <a:t>= </a:t>
            </a:r>
            <a:r>
              <a:rPr lang="es" sz="1400" b="0" i="0" u="none" strike="noStrike" cap="none">
                <a:solidFill>
                  <a:srgbClr val="96E072"/>
                </a:solidFill>
                <a:highlight>
                  <a:srgbClr val="23262E"/>
                </a:highlight>
                <a:latin typeface="Consolas"/>
                <a:ea typeface="Consolas"/>
                <a:cs typeface="Consolas"/>
                <a:sym typeface="Consolas"/>
              </a:rPr>
              <a:t>"121"</a:t>
            </a:r>
            <a:r>
              <a:rPr lang="es" sz="1400" b="0" i="0" u="none" strike="noStrike" cap="none">
                <a:solidFill>
                  <a:srgbClr val="D5CED9"/>
                </a:solidFill>
                <a:highlight>
                  <a:srgbClr val="23262E"/>
                </a:highlight>
                <a:latin typeface="Consolas"/>
                <a:ea typeface="Consolas"/>
                <a:cs typeface="Consolas"/>
                <a:sym typeface="Consolas"/>
              </a:rPr>
              <a:t>      </a:t>
            </a:r>
            <a:r>
              <a:rPr lang="es" sz="1400" b="0" i="0" u="none" strike="noStrike" cap="none">
                <a:solidFill>
                  <a:srgbClr val="5F6167"/>
                </a:solidFill>
                <a:highlight>
                  <a:srgbClr val="23262E"/>
                </a:highlight>
                <a:latin typeface="Consolas"/>
                <a:ea typeface="Consolas"/>
                <a:cs typeface="Consolas"/>
                <a:sym typeface="Consolas"/>
              </a:rPr>
              <a:t># z contiene dígitos, pero es un string</a:t>
            </a:r>
            <a:endParaRPr sz="14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rgbClr val="D5CED9"/>
              </a:buClr>
              <a:buSzPts val="1200"/>
              <a:buFont typeface="Consolas"/>
              <a:buNone/>
            </a:pPr>
            <a:endParaRPr sz="1200" b="0" i="0" u="none" strike="noStrike" cap="none">
              <a:solidFill>
                <a:srgbClr val="D5CED9"/>
              </a:solidFill>
              <a:latin typeface="Consolas"/>
              <a:ea typeface="Consolas"/>
              <a:cs typeface="Consolas"/>
              <a:sym typeface="Consolas"/>
            </a:endParaRPr>
          </a:p>
        </p:txBody>
      </p:sp>
      <p:sp>
        <p:nvSpPr>
          <p:cNvPr id="181" name="Google Shape;181;p6"/>
          <p:cNvSpPr/>
          <p:nvPr/>
        </p:nvSpPr>
        <p:spPr>
          <a:xfrm>
            <a:off x="1157250" y="2058788"/>
            <a:ext cx="6829500" cy="228900"/>
          </a:xfrm>
          <a:prstGeom prst="rect">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chemeClr val="dk2"/>
                </a:solidFill>
                <a:latin typeface="Montserrat"/>
                <a:ea typeface="Montserrat"/>
                <a:cs typeface="Montserrat"/>
                <a:sym typeface="Montserrat"/>
              </a:rPr>
              <a:t>Inicialización de una cadena por asignación:</a:t>
            </a:r>
            <a:endParaRPr sz="1400" b="0" i="0" u="none" strike="noStrike" cap="none">
              <a:solidFill>
                <a:schemeClr val="dk2"/>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7"/>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40740"/>
              <a:buFont typeface="Arial"/>
              <a:buNone/>
            </a:pPr>
            <a:r>
              <a:rPr lang="es"/>
              <a:t>Cadenas de caracteres</a:t>
            </a:r>
            <a:endParaRPr/>
          </a:p>
        </p:txBody>
      </p:sp>
      <p:sp>
        <p:nvSpPr>
          <p:cNvPr id="187" name="Google Shape;187;p7"/>
          <p:cNvSpPr txBox="1"/>
          <p:nvPr/>
        </p:nvSpPr>
        <p:spPr>
          <a:xfrm>
            <a:off x="436425" y="1281700"/>
            <a:ext cx="8279700" cy="3275400"/>
          </a:xfrm>
          <a:prstGeom prst="rect">
            <a:avLst/>
          </a:prstGeom>
          <a:noFill/>
          <a:ln>
            <a:noFill/>
          </a:ln>
        </p:spPr>
        <p:txBody>
          <a:bodyPr spcFirstLastPara="1" wrap="square" lIns="0" tIns="91425" rIns="0" bIns="91425" anchor="t" anchorCtr="0">
            <a:normAutofit/>
          </a:bodyPr>
          <a:lstStyle/>
          <a:p>
            <a:pPr marL="0" marR="0" lvl="0" indent="0" algn="l" rtl="0">
              <a:lnSpc>
                <a:spcPct val="100000"/>
              </a:lnSpc>
              <a:spcBef>
                <a:spcPts val="0"/>
              </a:spcBef>
              <a:spcAft>
                <a:spcPts val="0"/>
              </a:spcAft>
              <a:buClr>
                <a:schemeClr val="dk1"/>
              </a:buClr>
              <a:buSzPts val="1100"/>
              <a:buFont typeface="Arial"/>
              <a:buNone/>
            </a:pPr>
            <a:r>
              <a:rPr lang="es" sz="1650" b="0" i="0" u="none" strike="noStrike" cap="none">
                <a:solidFill>
                  <a:schemeClr val="dk2"/>
                </a:solidFill>
                <a:latin typeface="Montserrat"/>
                <a:ea typeface="Montserrat"/>
                <a:cs typeface="Montserrat"/>
                <a:sym typeface="Montserrat"/>
              </a:rPr>
              <a:t>Una ventaja del hecho de poder delimitar cadenas con comillas simples o dobles es que si usamos comillas de una clase, las de otra clase puede utilizarse como parte de la cadena:</a:t>
            </a:r>
            <a:endParaRPr sz="1650" b="0" i="0" u="none" strike="noStrike" cap="none">
              <a:solidFill>
                <a:schemeClr val="dk2"/>
              </a:solidFill>
              <a:latin typeface="Arial"/>
              <a:ea typeface="Arial"/>
              <a:cs typeface="Arial"/>
              <a:sym typeface="Arial"/>
            </a:endParaRPr>
          </a:p>
          <a:p>
            <a:pPr marL="0" marR="0" lvl="0" indent="0" algn="l" rtl="0">
              <a:lnSpc>
                <a:spcPct val="115000"/>
              </a:lnSpc>
              <a:spcBef>
                <a:spcPts val="1199"/>
              </a:spcBef>
              <a:spcAft>
                <a:spcPts val="0"/>
              </a:spcAft>
              <a:buClr>
                <a:schemeClr val="dk1"/>
              </a:buClr>
              <a:buSzPts val="1100"/>
              <a:buFont typeface="Arial"/>
              <a:buNone/>
            </a:pPr>
            <a:endParaRPr sz="1682" b="0" i="0" u="none" strike="noStrike" cap="none">
              <a:solidFill>
                <a:srgbClr val="595959"/>
              </a:solidFill>
              <a:latin typeface="Montserrat"/>
              <a:ea typeface="Montserrat"/>
              <a:cs typeface="Montserrat"/>
              <a:sym typeface="Montserrat"/>
            </a:endParaRPr>
          </a:p>
          <a:p>
            <a:pPr marL="0" marR="0" lvl="0" indent="0" algn="l" rtl="0">
              <a:lnSpc>
                <a:spcPct val="115000"/>
              </a:lnSpc>
              <a:spcBef>
                <a:spcPts val="1199"/>
              </a:spcBef>
              <a:spcAft>
                <a:spcPts val="0"/>
              </a:spcAft>
              <a:buClr>
                <a:schemeClr val="dk1"/>
              </a:buClr>
              <a:buSzPts val="1100"/>
              <a:buFont typeface="Arial"/>
              <a:buNone/>
            </a:pPr>
            <a:endParaRPr sz="1682" b="0" i="0" u="none" strike="noStrike" cap="none">
              <a:solidFill>
                <a:srgbClr val="595959"/>
              </a:solidFill>
              <a:latin typeface="Montserrat"/>
              <a:ea typeface="Montserrat"/>
              <a:cs typeface="Montserrat"/>
              <a:sym typeface="Montserrat"/>
            </a:endParaRPr>
          </a:p>
          <a:p>
            <a:pPr marL="0" marR="0" lvl="0" indent="0" algn="l" rtl="0">
              <a:lnSpc>
                <a:spcPct val="115000"/>
              </a:lnSpc>
              <a:spcBef>
                <a:spcPts val="1199"/>
              </a:spcBef>
              <a:spcAft>
                <a:spcPts val="0"/>
              </a:spcAft>
              <a:buClr>
                <a:srgbClr val="000000"/>
              </a:buClr>
              <a:buSzPts val="1682"/>
              <a:buFont typeface="Arial"/>
              <a:buNone/>
            </a:pPr>
            <a:endParaRPr sz="1682" b="0" i="0" u="none" strike="noStrike" cap="none">
              <a:solidFill>
                <a:srgbClr val="595959"/>
              </a:solidFill>
              <a:latin typeface="Montserrat"/>
              <a:ea typeface="Montserrat"/>
              <a:cs typeface="Montserrat"/>
              <a:sym typeface="Montserrat"/>
            </a:endParaRPr>
          </a:p>
        </p:txBody>
      </p:sp>
      <p:sp>
        <p:nvSpPr>
          <p:cNvPr id="188" name="Google Shape;188;p7"/>
          <p:cNvSpPr txBox="1"/>
          <p:nvPr/>
        </p:nvSpPr>
        <p:spPr>
          <a:xfrm>
            <a:off x="436425" y="2978675"/>
            <a:ext cx="8279700" cy="572700"/>
          </a:xfrm>
          <a:prstGeom prst="rect">
            <a:avLst/>
          </a:prstGeom>
          <a:noFill/>
          <a:ln>
            <a:noFill/>
          </a:ln>
        </p:spPr>
        <p:txBody>
          <a:bodyPr spcFirstLastPara="1" wrap="square" lIns="0" tIns="91425" rIns="0" bIns="91425" anchor="t" anchorCtr="0">
            <a:noAutofit/>
          </a:bodyPr>
          <a:lstStyle/>
          <a:p>
            <a:pPr marL="0" marR="0" lvl="0" indent="0" algn="l" rtl="0">
              <a:lnSpc>
                <a:spcPct val="100000"/>
              </a:lnSpc>
              <a:spcBef>
                <a:spcPts val="0"/>
              </a:spcBef>
              <a:spcAft>
                <a:spcPts val="0"/>
              </a:spcAft>
              <a:buClr>
                <a:srgbClr val="000000"/>
              </a:buClr>
              <a:buSzPts val="1650"/>
              <a:buFont typeface="Arial"/>
              <a:buNone/>
            </a:pPr>
            <a:r>
              <a:rPr lang="es" sz="1650" b="0" i="0" u="none" strike="noStrike" cap="none">
                <a:solidFill>
                  <a:schemeClr val="dk2"/>
                </a:solidFill>
                <a:latin typeface="Montserrat"/>
                <a:ea typeface="Montserrat"/>
                <a:cs typeface="Montserrat"/>
                <a:sym typeface="Montserrat"/>
              </a:rPr>
              <a:t>Una cadena puede replicarse con el operador *:</a:t>
            </a:r>
            <a:endParaRPr sz="1650" b="0" i="0" u="none" strike="noStrike" cap="none">
              <a:solidFill>
                <a:schemeClr val="dk2"/>
              </a:solidFill>
              <a:latin typeface="Arial"/>
              <a:ea typeface="Arial"/>
              <a:cs typeface="Arial"/>
              <a:sym typeface="Arial"/>
            </a:endParaRPr>
          </a:p>
          <a:p>
            <a:pPr marL="0" marR="0" lvl="0" indent="0" algn="l" rtl="0">
              <a:lnSpc>
                <a:spcPct val="115000"/>
              </a:lnSpc>
              <a:spcBef>
                <a:spcPts val="1199"/>
              </a:spcBef>
              <a:spcAft>
                <a:spcPts val="0"/>
              </a:spcAft>
              <a:buClr>
                <a:srgbClr val="000000"/>
              </a:buClr>
              <a:buSzPts val="1650"/>
              <a:buFont typeface="Arial"/>
              <a:buNone/>
            </a:pPr>
            <a:endParaRPr sz="1650" b="0" i="0" u="none" strike="noStrike" cap="none">
              <a:solidFill>
                <a:srgbClr val="595959"/>
              </a:solidFill>
              <a:latin typeface="Montserrat"/>
              <a:ea typeface="Montserrat"/>
              <a:cs typeface="Montserrat"/>
              <a:sym typeface="Montserrat"/>
            </a:endParaRPr>
          </a:p>
          <a:p>
            <a:pPr marL="0" marR="0" lvl="0" indent="0" algn="l" rtl="0">
              <a:lnSpc>
                <a:spcPct val="115000"/>
              </a:lnSpc>
              <a:spcBef>
                <a:spcPts val="1199"/>
              </a:spcBef>
              <a:spcAft>
                <a:spcPts val="0"/>
              </a:spcAft>
              <a:buClr>
                <a:srgbClr val="000000"/>
              </a:buClr>
              <a:buSzPts val="1650"/>
              <a:buFont typeface="Arial"/>
              <a:buNone/>
            </a:pPr>
            <a:endParaRPr sz="1650" b="0" i="0" u="none" strike="noStrike" cap="none">
              <a:solidFill>
                <a:srgbClr val="595959"/>
              </a:solidFill>
              <a:latin typeface="Montserrat"/>
              <a:ea typeface="Montserrat"/>
              <a:cs typeface="Montserrat"/>
              <a:sym typeface="Montserrat"/>
            </a:endParaRPr>
          </a:p>
          <a:p>
            <a:pPr marL="0" marR="0" lvl="0" indent="0" algn="l" rtl="0">
              <a:lnSpc>
                <a:spcPct val="115000"/>
              </a:lnSpc>
              <a:spcBef>
                <a:spcPts val="1199"/>
              </a:spcBef>
              <a:spcAft>
                <a:spcPts val="0"/>
              </a:spcAft>
              <a:buClr>
                <a:srgbClr val="000000"/>
              </a:buClr>
              <a:buSzPts val="1650"/>
              <a:buFont typeface="Arial"/>
              <a:buNone/>
            </a:pPr>
            <a:endParaRPr sz="1650" b="0" i="0" u="none" strike="noStrike" cap="none">
              <a:solidFill>
                <a:srgbClr val="595959"/>
              </a:solidFill>
              <a:latin typeface="Montserrat"/>
              <a:ea typeface="Montserrat"/>
              <a:cs typeface="Montserrat"/>
              <a:sym typeface="Montserrat"/>
            </a:endParaRPr>
          </a:p>
        </p:txBody>
      </p:sp>
      <p:sp>
        <p:nvSpPr>
          <p:cNvPr id="189" name="Google Shape;189;p7"/>
          <p:cNvSpPr/>
          <p:nvPr/>
        </p:nvSpPr>
        <p:spPr>
          <a:xfrm>
            <a:off x="2476050" y="3705975"/>
            <a:ext cx="4191900" cy="754200"/>
          </a:xfrm>
          <a:prstGeom prst="rect">
            <a:avLst/>
          </a:prstGeom>
          <a:solidFill>
            <a:srgbClr val="23262E"/>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chemeClr val="dk1"/>
              </a:buClr>
              <a:buSzPts val="1400"/>
              <a:buFont typeface="Arial"/>
              <a:buNone/>
            </a:pPr>
            <a:r>
              <a:rPr lang="es" sz="1200" b="0" i="0" u="none" strike="noStrike" cap="none">
                <a:solidFill>
                  <a:srgbClr val="D5CED9"/>
                </a:solidFill>
                <a:latin typeface="Consolas"/>
                <a:ea typeface="Consolas"/>
                <a:cs typeface="Consolas"/>
                <a:sym typeface="Consolas"/>
              </a:rPr>
              <a:t>risa </a:t>
            </a:r>
            <a:r>
              <a:rPr lang="es" sz="1200" b="0" i="0" u="none" strike="noStrike" cap="none">
                <a:solidFill>
                  <a:srgbClr val="EE5D43"/>
                </a:solidFill>
                <a:latin typeface="Consolas"/>
                <a:ea typeface="Consolas"/>
                <a:cs typeface="Consolas"/>
                <a:sym typeface="Consolas"/>
              </a:rPr>
              <a:t>= </a:t>
            </a:r>
            <a:r>
              <a:rPr lang="es" sz="1200" b="0" i="0" u="none" strike="noStrike" cap="none">
                <a:solidFill>
                  <a:srgbClr val="96E072"/>
                </a:solidFill>
                <a:latin typeface="Consolas"/>
                <a:ea typeface="Consolas"/>
                <a:cs typeface="Consolas"/>
                <a:sym typeface="Consolas"/>
              </a:rPr>
              <a:t>'ja'</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400"/>
              <a:buFont typeface="Arial"/>
              <a:buNone/>
            </a:pPr>
            <a:r>
              <a:rPr lang="es" sz="1200" b="0" i="0" u="none" strike="noStrike" cap="none">
                <a:solidFill>
                  <a:srgbClr val="D5CED9"/>
                </a:solidFill>
                <a:latin typeface="Consolas"/>
                <a:ea typeface="Consolas"/>
                <a:cs typeface="Consolas"/>
                <a:sym typeface="Consolas"/>
              </a:rPr>
              <a:t>carcajada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risa</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5  </a:t>
            </a:r>
            <a:r>
              <a:rPr lang="es" sz="1400" b="0" i="0" u="none" strike="noStrike" cap="none">
                <a:solidFill>
                  <a:srgbClr val="5F6167"/>
                </a:solidFill>
                <a:latin typeface="Consolas"/>
                <a:ea typeface="Consolas"/>
                <a:cs typeface="Consolas"/>
                <a:sym typeface="Consolas"/>
              </a:rPr>
              <a:t># jajajajaja</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400"/>
              <a:buFont typeface="Arial"/>
              <a:buNone/>
            </a:pPr>
            <a:r>
              <a:rPr lang="es" sz="1200" b="0" i="0" u="none" strike="noStrike" cap="none">
                <a:solidFill>
                  <a:srgbClr val="D5CED9"/>
                </a:solidFill>
                <a:latin typeface="Consolas"/>
                <a:ea typeface="Consolas"/>
                <a:cs typeface="Consolas"/>
                <a:sym typeface="Consolas"/>
              </a:rPr>
              <a:t>asteriscos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96E072"/>
                </a:solidFill>
                <a:latin typeface="Consolas"/>
                <a:ea typeface="Consolas"/>
                <a:cs typeface="Consolas"/>
                <a:sym typeface="Consolas"/>
              </a:rPr>
              <a:t>"*"</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10 </a:t>
            </a:r>
            <a:r>
              <a:rPr lang="es" sz="1200" b="0" i="0" u="none" strike="noStrike" cap="none">
                <a:solidFill>
                  <a:srgbClr val="5F6167"/>
                </a:solidFill>
                <a:latin typeface="Consolas"/>
                <a:ea typeface="Consolas"/>
                <a:cs typeface="Consolas"/>
                <a:sym typeface="Consolas"/>
              </a:rPr>
              <a:t># **********</a:t>
            </a:r>
            <a:endParaRPr sz="1000" b="0" i="0" u="none" strike="noStrike" cap="none">
              <a:solidFill>
                <a:srgbClr val="FFE66D"/>
              </a:solidFill>
              <a:highlight>
                <a:srgbClr val="23262E"/>
              </a:highlight>
              <a:latin typeface="Consolas"/>
              <a:ea typeface="Consolas"/>
              <a:cs typeface="Consolas"/>
              <a:sym typeface="Consolas"/>
            </a:endParaRPr>
          </a:p>
        </p:txBody>
      </p:sp>
      <p:sp>
        <p:nvSpPr>
          <p:cNvPr id="190" name="Google Shape;190;p7"/>
          <p:cNvSpPr/>
          <p:nvPr/>
        </p:nvSpPr>
        <p:spPr>
          <a:xfrm>
            <a:off x="2480325" y="3477075"/>
            <a:ext cx="4191900" cy="228900"/>
          </a:xfrm>
          <a:prstGeom prst="rect">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chemeClr val="dk2"/>
                </a:solidFill>
                <a:latin typeface="Montserrat"/>
                <a:ea typeface="Montserrat"/>
                <a:cs typeface="Montserrat"/>
                <a:sym typeface="Montserrat"/>
              </a:rPr>
              <a:t>Replicación</a:t>
            </a:r>
            <a:endParaRPr sz="1400" b="0" i="0" u="none" strike="noStrike" cap="none">
              <a:solidFill>
                <a:schemeClr val="dk2"/>
              </a:solidFill>
              <a:latin typeface="Montserrat"/>
              <a:ea typeface="Montserrat"/>
              <a:cs typeface="Montserrat"/>
              <a:sym typeface="Montserrat"/>
            </a:endParaRPr>
          </a:p>
        </p:txBody>
      </p:sp>
      <p:sp>
        <p:nvSpPr>
          <p:cNvPr id="191" name="Google Shape;191;p7"/>
          <p:cNvSpPr/>
          <p:nvPr/>
        </p:nvSpPr>
        <p:spPr>
          <a:xfrm>
            <a:off x="2467350" y="2504725"/>
            <a:ext cx="4191900" cy="455400"/>
          </a:xfrm>
          <a:prstGeom prst="rect">
            <a:avLst/>
          </a:prstGeom>
          <a:solidFill>
            <a:srgbClr val="23262E"/>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FE66D"/>
                </a:solidFill>
                <a:highlight>
                  <a:srgbClr val="23262E"/>
                </a:highlight>
                <a:latin typeface="Consolas"/>
                <a:ea typeface="Consolas"/>
                <a:cs typeface="Consolas"/>
                <a:sym typeface="Consolas"/>
              </a:rPr>
              <a:t>print</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96E072"/>
                </a:solidFill>
                <a:highlight>
                  <a:srgbClr val="23262E"/>
                </a:highlight>
                <a:latin typeface="Consolas"/>
                <a:ea typeface="Consolas"/>
                <a:cs typeface="Consolas"/>
                <a:sym typeface="Consolas"/>
              </a:rPr>
              <a:t>"Mi perro 'Toby'"</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5F6167"/>
                </a:solidFill>
                <a:highlight>
                  <a:srgbClr val="23262E"/>
                </a:highlight>
                <a:latin typeface="Consolas"/>
                <a:ea typeface="Consolas"/>
                <a:cs typeface="Consolas"/>
                <a:sym typeface="Consolas"/>
              </a:rPr>
              <a:t># Mi perro 'Toby'</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FE66D"/>
                </a:solidFill>
                <a:highlight>
                  <a:srgbClr val="23262E"/>
                </a:highlight>
                <a:latin typeface="Consolas"/>
                <a:ea typeface="Consolas"/>
                <a:cs typeface="Consolas"/>
                <a:sym typeface="Consolas"/>
              </a:rPr>
              <a:t>print</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96E072"/>
                </a:solidFill>
                <a:highlight>
                  <a:srgbClr val="23262E"/>
                </a:highlight>
                <a:latin typeface="Consolas"/>
                <a:ea typeface="Consolas"/>
                <a:cs typeface="Consolas"/>
                <a:sym typeface="Consolas"/>
              </a:rPr>
              <a:t>'Mi perro "Toby"'</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5F6167"/>
                </a:solidFill>
                <a:highlight>
                  <a:srgbClr val="23262E"/>
                </a:highlight>
                <a:latin typeface="Consolas"/>
                <a:ea typeface="Consolas"/>
                <a:cs typeface="Consolas"/>
                <a:sym typeface="Consolas"/>
              </a:rPr>
              <a:t># Mi perro "Toby"</a:t>
            </a:r>
            <a:endParaRPr sz="1200" b="0" i="0" u="none" strike="noStrike" cap="none">
              <a:solidFill>
                <a:srgbClr val="D5CED9"/>
              </a:solidFill>
              <a:latin typeface="Consolas"/>
              <a:ea typeface="Consolas"/>
              <a:cs typeface="Consolas"/>
              <a:sym typeface="Consolas"/>
            </a:endParaRPr>
          </a:p>
        </p:txBody>
      </p:sp>
      <p:sp>
        <p:nvSpPr>
          <p:cNvPr id="192" name="Google Shape;192;p7"/>
          <p:cNvSpPr/>
          <p:nvPr/>
        </p:nvSpPr>
        <p:spPr>
          <a:xfrm>
            <a:off x="2467350" y="2275825"/>
            <a:ext cx="4191900" cy="228900"/>
          </a:xfrm>
          <a:prstGeom prst="rect">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chemeClr val="dk2"/>
                </a:solidFill>
                <a:latin typeface="Montserrat"/>
                <a:ea typeface="Montserrat"/>
                <a:cs typeface="Montserrat"/>
                <a:sym typeface="Montserrat"/>
              </a:rPr>
              <a:t>Uso de comillas simples y dobles</a:t>
            </a:r>
            <a:endParaRPr sz="1400" b="0" i="0" u="none" strike="noStrike" cap="none">
              <a:solidFill>
                <a:schemeClr val="dk2"/>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8"/>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40740"/>
              <a:buFont typeface="Arial"/>
              <a:buNone/>
            </a:pPr>
            <a:r>
              <a:rPr lang="es"/>
              <a:t>Cadenas de caracteres</a:t>
            </a:r>
            <a:endParaRPr/>
          </a:p>
        </p:txBody>
      </p:sp>
      <p:sp>
        <p:nvSpPr>
          <p:cNvPr id="198" name="Google Shape;198;p8"/>
          <p:cNvSpPr txBox="1"/>
          <p:nvPr/>
        </p:nvSpPr>
        <p:spPr>
          <a:xfrm>
            <a:off x="436425" y="1281700"/>
            <a:ext cx="8279700" cy="3275400"/>
          </a:xfrm>
          <a:prstGeom prst="rect">
            <a:avLst/>
          </a:prstGeom>
          <a:noFill/>
          <a:ln>
            <a:noFill/>
          </a:ln>
        </p:spPr>
        <p:txBody>
          <a:bodyPr spcFirstLastPara="1" wrap="square" lIns="0" tIns="91425" rIns="0" bIns="91425" anchor="t" anchorCtr="0">
            <a:normAutofit/>
          </a:bodyPr>
          <a:lstStyle/>
          <a:p>
            <a:pPr marL="0" marR="0" lvl="0" indent="0" algn="l" rtl="0">
              <a:lnSpc>
                <a:spcPct val="115000"/>
              </a:lnSpc>
              <a:spcBef>
                <a:spcPts val="1199"/>
              </a:spcBef>
              <a:spcAft>
                <a:spcPts val="0"/>
              </a:spcAft>
              <a:buClr>
                <a:srgbClr val="000000"/>
              </a:buClr>
              <a:buSzPts val="1682"/>
              <a:buFont typeface="Arial"/>
              <a:buNone/>
            </a:pPr>
            <a:r>
              <a:rPr lang="es" sz="1682" b="0" i="0" u="none" strike="noStrike" cap="none">
                <a:solidFill>
                  <a:srgbClr val="595959"/>
                </a:solidFill>
                <a:latin typeface="Montserrat"/>
                <a:ea typeface="Montserrat"/>
                <a:cs typeface="Montserrat"/>
                <a:sym typeface="Montserrat"/>
              </a:rPr>
              <a:t>También pueden usarse triples comillas simples o dobles, que proveen un método sencillo para crear cadenas usando más de una línea de código: </a:t>
            </a:r>
            <a:endParaRPr sz="1682" b="0" i="0" u="none" strike="noStrike" cap="none">
              <a:solidFill>
                <a:srgbClr val="595959"/>
              </a:solidFill>
              <a:latin typeface="Montserrat"/>
              <a:ea typeface="Montserrat"/>
              <a:cs typeface="Montserrat"/>
              <a:sym typeface="Montserrat"/>
            </a:endParaRPr>
          </a:p>
        </p:txBody>
      </p:sp>
      <p:sp>
        <p:nvSpPr>
          <p:cNvPr id="199" name="Google Shape;199;p8"/>
          <p:cNvSpPr/>
          <p:nvPr/>
        </p:nvSpPr>
        <p:spPr>
          <a:xfrm>
            <a:off x="1157250" y="2287750"/>
            <a:ext cx="6829500" cy="1918500"/>
          </a:xfrm>
          <a:prstGeom prst="rect">
            <a:avLst/>
          </a:prstGeom>
          <a:solidFill>
            <a:srgbClr val="23262E"/>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rgbClr val="5F6167"/>
                </a:solidFill>
                <a:highlight>
                  <a:srgbClr val="23262E"/>
                </a:highlight>
                <a:latin typeface="Consolas"/>
                <a:ea typeface="Consolas"/>
                <a:cs typeface="Consolas"/>
                <a:sym typeface="Consolas"/>
              </a:rPr>
              <a:t># Definición de cadenas usando comillas dobles triples:</a:t>
            </a:r>
            <a:endParaRPr sz="14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rgbClr val="D5CED9"/>
                </a:solidFill>
                <a:highlight>
                  <a:srgbClr val="23262E"/>
                </a:highlight>
                <a:latin typeface="Consolas"/>
                <a:ea typeface="Consolas"/>
                <a:cs typeface="Consolas"/>
                <a:sym typeface="Consolas"/>
              </a:rPr>
              <a:t>cadena1 </a:t>
            </a:r>
            <a:r>
              <a:rPr lang="es" sz="1400" b="0" i="0" u="none" strike="noStrike" cap="none">
                <a:solidFill>
                  <a:srgbClr val="EE5D43"/>
                </a:solidFill>
                <a:highlight>
                  <a:srgbClr val="23262E"/>
                </a:highlight>
                <a:latin typeface="Consolas"/>
                <a:ea typeface="Consolas"/>
                <a:cs typeface="Consolas"/>
                <a:sym typeface="Consolas"/>
              </a:rPr>
              <a:t>=</a:t>
            </a:r>
            <a:r>
              <a:rPr lang="es" sz="1400" b="0" i="0" u="none" strike="noStrike" cap="none">
                <a:solidFill>
                  <a:srgbClr val="D5CED9"/>
                </a:solidFill>
                <a:highlight>
                  <a:srgbClr val="23262E"/>
                </a:highlight>
                <a:latin typeface="Consolas"/>
                <a:ea typeface="Consolas"/>
                <a:cs typeface="Consolas"/>
                <a:sym typeface="Consolas"/>
              </a:rPr>
              <a:t> </a:t>
            </a:r>
            <a:r>
              <a:rPr lang="es" sz="1400" b="0" i="0" u="none" strike="noStrike" cap="none">
                <a:solidFill>
                  <a:srgbClr val="96E072"/>
                </a:solidFill>
                <a:highlight>
                  <a:srgbClr val="23262E"/>
                </a:highlight>
                <a:latin typeface="Consolas"/>
                <a:ea typeface="Consolas"/>
                <a:cs typeface="Consolas"/>
                <a:sym typeface="Consolas"/>
              </a:rPr>
              <a:t>"""En Python es posible definir</a:t>
            </a:r>
            <a:endParaRPr sz="1400" b="0" i="0" u="none" strike="noStrike" cap="none">
              <a:solidFill>
                <a:srgbClr val="96E072"/>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rgbClr val="96E072"/>
                </a:solidFill>
                <a:highlight>
                  <a:srgbClr val="23262E"/>
                </a:highlight>
                <a:latin typeface="Consolas"/>
                <a:ea typeface="Consolas"/>
                <a:cs typeface="Consolas"/>
                <a:sym typeface="Consolas"/>
              </a:rPr>
              <a:t>cadenas de caracteres utilizando más de una</a:t>
            </a:r>
            <a:endParaRPr sz="1400" b="0" i="0" u="none" strike="noStrike" cap="none">
              <a:solidFill>
                <a:srgbClr val="96E072"/>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rgbClr val="96E072"/>
                </a:solidFill>
                <a:highlight>
                  <a:srgbClr val="23262E"/>
                </a:highlight>
                <a:latin typeface="Consolas"/>
                <a:ea typeface="Consolas"/>
                <a:cs typeface="Consolas"/>
                <a:sym typeface="Consolas"/>
              </a:rPr>
              <a:t>línea de código"""</a:t>
            </a:r>
            <a:endParaRPr sz="1400" b="0" i="0" u="none" strike="noStrike" cap="none">
              <a:solidFill>
                <a:srgbClr val="96E072"/>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4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rgbClr val="5F6167"/>
                </a:solidFill>
                <a:highlight>
                  <a:srgbClr val="23262E"/>
                </a:highlight>
                <a:latin typeface="Consolas"/>
                <a:ea typeface="Consolas"/>
                <a:cs typeface="Consolas"/>
                <a:sym typeface="Consolas"/>
              </a:rPr>
              <a:t># Definición de cadenas usando comillas simples triples:</a:t>
            </a:r>
            <a:endParaRPr sz="14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rgbClr val="D5CED9"/>
                </a:solidFill>
                <a:highlight>
                  <a:srgbClr val="23262E"/>
                </a:highlight>
                <a:latin typeface="Consolas"/>
                <a:ea typeface="Consolas"/>
                <a:cs typeface="Consolas"/>
                <a:sym typeface="Consolas"/>
              </a:rPr>
              <a:t>cadena2 </a:t>
            </a:r>
            <a:r>
              <a:rPr lang="es" sz="1400" b="0" i="0" u="none" strike="noStrike" cap="none">
                <a:solidFill>
                  <a:srgbClr val="EE5D43"/>
                </a:solidFill>
                <a:highlight>
                  <a:srgbClr val="23262E"/>
                </a:highlight>
                <a:latin typeface="Consolas"/>
                <a:ea typeface="Consolas"/>
                <a:cs typeface="Consolas"/>
                <a:sym typeface="Consolas"/>
              </a:rPr>
              <a:t>=</a:t>
            </a:r>
            <a:r>
              <a:rPr lang="es" sz="1400" b="0" i="0" u="none" strike="noStrike" cap="none">
                <a:solidFill>
                  <a:srgbClr val="D5CED9"/>
                </a:solidFill>
                <a:highlight>
                  <a:srgbClr val="23262E"/>
                </a:highlight>
                <a:latin typeface="Consolas"/>
                <a:ea typeface="Consolas"/>
                <a:cs typeface="Consolas"/>
                <a:sym typeface="Consolas"/>
              </a:rPr>
              <a:t> </a:t>
            </a:r>
            <a:r>
              <a:rPr lang="es" sz="1400" b="0" i="0" u="none" strike="noStrike" cap="none">
                <a:solidFill>
                  <a:srgbClr val="96E072"/>
                </a:solidFill>
                <a:highlight>
                  <a:srgbClr val="23262E"/>
                </a:highlight>
                <a:latin typeface="Consolas"/>
                <a:ea typeface="Consolas"/>
                <a:cs typeface="Consolas"/>
                <a:sym typeface="Consolas"/>
              </a:rPr>
              <a:t>'''Por supuesto, se puede hacer</a:t>
            </a:r>
            <a:endParaRPr sz="1400" b="0" i="0" u="none" strike="noStrike" cap="none">
              <a:solidFill>
                <a:srgbClr val="96E072"/>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rgbClr val="96E072"/>
                </a:solidFill>
                <a:highlight>
                  <a:srgbClr val="23262E"/>
                </a:highlight>
                <a:latin typeface="Consolas"/>
                <a:ea typeface="Consolas"/>
                <a:cs typeface="Consolas"/>
                <a:sym typeface="Consolas"/>
              </a:rPr>
              <a:t>lo mismo utilizando comillas simples'''</a:t>
            </a:r>
            <a:endParaRPr sz="1400" b="0" i="0" u="none" strike="noStrike" cap="none">
              <a:solidFill>
                <a:srgbClr val="96E072"/>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rgbClr val="D5CED9"/>
              </a:buClr>
              <a:buSzPts val="1200"/>
              <a:buFont typeface="Consolas"/>
              <a:buNone/>
            </a:pPr>
            <a:endParaRPr sz="1200" b="0" i="0" u="none" strike="noStrike" cap="none">
              <a:solidFill>
                <a:srgbClr val="D5CED9"/>
              </a:solidFill>
              <a:latin typeface="Consolas"/>
              <a:ea typeface="Consolas"/>
              <a:cs typeface="Consolas"/>
              <a:sym typeface="Consolas"/>
            </a:endParaRPr>
          </a:p>
        </p:txBody>
      </p:sp>
      <p:sp>
        <p:nvSpPr>
          <p:cNvPr id="200" name="Google Shape;200;p8"/>
          <p:cNvSpPr/>
          <p:nvPr/>
        </p:nvSpPr>
        <p:spPr>
          <a:xfrm>
            <a:off x="1157250" y="2058788"/>
            <a:ext cx="6829500" cy="228900"/>
          </a:xfrm>
          <a:prstGeom prst="rect">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chemeClr val="dk2"/>
                </a:solidFill>
                <a:latin typeface="Montserrat"/>
                <a:ea typeface="Montserrat"/>
                <a:cs typeface="Montserrat"/>
                <a:sym typeface="Montserrat"/>
              </a:rPr>
              <a:t>Cadenas delimitadas por comillas dobles o triples</a:t>
            </a:r>
            <a:endParaRPr sz="1400" b="0" i="0" u="none" strike="noStrike" cap="none">
              <a:solidFill>
                <a:schemeClr val="dk2"/>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9"/>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40740"/>
              <a:buFont typeface="Arial"/>
              <a:buNone/>
            </a:pPr>
            <a:r>
              <a:rPr lang="es"/>
              <a:t>Cadenas de caracteres | Concatenación</a:t>
            </a:r>
            <a:endParaRPr/>
          </a:p>
        </p:txBody>
      </p:sp>
      <p:sp>
        <p:nvSpPr>
          <p:cNvPr id="206" name="Google Shape;206;p9"/>
          <p:cNvSpPr txBox="1"/>
          <p:nvPr/>
        </p:nvSpPr>
        <p:spPr>
          <a:xfrm>
            <a:off x="436425" y="1281700"/>
            <a:ext cx="8279700" cy="3275400"/>
          </a:xfrm>
          <a:prstGeom prst="rect">
            <a:avLst/>
          </a:prstGeom>
          <a:noFill/>
          <a:ln>
            <a:noFill/>
          </a:ln>
        </p:spPr>
        <p:txBody>
          <a:bodyPr spcFirstLastPara="1" wrap="square" lIns="0" tIns="91425" rIns="0" bIns="91425" anchor="t" anchorCtr="0">
            <a:normAutofit/>
          </a:bodyPr>
          <a:lstStyle/>
          <a:p>
            <a:pPr marL="0" marR="0" lvl="0" indent="0" algn="l" rtl="0">
              <a:lnSpc>
                <a:spcPct val="115000"/>
              </a:lnSpc>
              <a:spcBef>
                <a:spcPts val="1199"/>
              </a:spcBef>
              <a:spcAft>
                <a:spcPts val="0"/>
              </a:spcAft>
              <a:buClr>
                <a:srgbClr val="000000"/>
              </a:buClr>
              <a:buSzPts val="1682"/>
              <a:buFont typeface="Arial"/>
              <a:buNone/>
            </a:pPr>
            <a:r>
              <a:rPr lang="es" sz="1682" b="0" i="0" u="none" strike="noStrike" cap="none">
                <a:solidFill>
                  <a:srgbClr val="595959"/>
                </a:solidFill>
                <a:latin typeface="Montserrat"/>
                <a:ea typeface="Montserrat"/>
                <a:cs typeface="Montserrat"/>
                <a:sym typeface="Montserrat"/>
              </a:rPr>
              <a:t>Para </a:t>
            </a:r>
            <a:r>
              <a:rPr lang="es" sz="1682" b="1" i="0" u="none" strike="noStrike" cap="none">
                <a:solidFill>
                  <a:srgbClr val="595959"/>
                </a:solidFill>
                <a:latin typeface="Montserrat"/>
                <a:ea typeface="Montserrat"/>
                <a:cs typeface="Montserrat"/>
                <a:sym typeface="Montserrat"/>
              </a:rPr>
              <a:t>concatenar</a:t>
            </a:r>
            <a:r>
              <a:rPr lang="es" sz="1682" b="0" i="0" u="none" strike="noStrike" cap="none">
                <a:solidFill>
                  <a:srgbClr val="595959"/>
                </a:solidFill>
                <a:latin typeface="Montserrat"/>
                <a:ea typeface="Montserrat"/>
                <a:cs typeface="Montserrat"/>
                <a:sym typeface="Montserrat"/>
              </a:rPr>
              <a:t> dos o más cadenas se utiliza el </a:t>
            </a:r>
            <a:r>
              <a:rPr lang="es" sz="1682" b="1" i="0" u="none" strike="noStrike" cap="none">
                <a:solidFill>
                  <a:srgbClr val="595959"/>
                </a:solidFill>
                <a:latin typeface="Montserrat"/>
                <a:ea typeface="Montserrat"/>
                <a:cs typeface="Montserrat"/>
                <a:sym typeface="Montserrat"/>
              </a:rPr>
              <a:t>operador +</a:t>
            </a:r>
            <a:r>
              <a:rPr lang="es" sz="1682" b="0" i="0" u="none" strike="noStrike" cap="none">
                <a:solidFill>
                  <a:srgbClr val="595959"/>
                </a:solidFill>
                <a:latin typeface="Montserrat"/>
                <a:ea typeface="Montserrat"/>
                <a:cs typeface="Montserrat"/>
                <a:sym typeface="Montserrat"/>
              </a:rPr>
              <a:t> (más):</a:t>
            </a:r>
            <a:endParaRPr sz="1682" b="0" i="0" u="none" strike="noStrike" cap="none">
              <a:solidFill>
                <a:srgbClr val="595959"/>
              </a:solidFill>
              <a:latin typeface="Montserrat"/>
              <a:ea typeface="Montserrat"/>
              <a:cs typeface="Montserrat"/>
              <a:sym typeface="Montserrat"/>
            </a:endParaRPr>
          </a:p>
        </p:txBody>
      </p:sp>
      <p:sp>
        <p:nvSpPr>
          <p:cNvPr id="207" name="Google Shape;207;p9"/>
          <p:cNvSpPr/>
          <p:nvPr/>
        </p:nvSpPr>
        <p:spPr>
          <a:xfrm>
            <a:off x="760875" y="1889725"/>
            <a:ext cx="4265100" cy="635700"/>
          </a:xfrm>
          <a:prstGeom prst="rect">
            <a:avLst/>
          </a:prstGeom>
          <a:solidFill>
            <a:srgbClr val="23262E"/>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nombre</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FE66D"/>
                </a:solidFill>
                <a:highlight>
                  <a:srgbClr val="23262E"/>
                </a:highlight>
                <a:latin typeface="Consolas"/>
                <a:ea typeface="Consolas"/>
                <a:cs typeface="Consolas"/>
                <a:sym typeface="Consolas"/>
              </a:rPr>
              <a:t>input</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96E072"/>
                </a:solidFill>
                <a:highlight>
                  <a:srgbClr val="23262E"/>
                </a:highlight>
                <a:latin typeface="Consolas"/>
                <a:ea typeface="Consolas"/>
                <a:cs typeface="Consolas"/>
                <a:sym typeface="Consolas"/>
              </a:rPr>
              <a:t>"Ingrese su nombre: "</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saludo</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96E072"/>
                </a:solidFill>
                <a:highlight>
                  <a:srgbClr val="23262E"/>
                </a:highlight>
                <a:latin typeface="Consolas"/>
                <a:ea typeface="Consolas"/>
                <a:cs typeface="Consolas"/>
                <a:sym typeface="Consolas"/>
              </a:rPr>
              <a:t>"Hola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nombre</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FE66D"/>
                </a:solidFill>
                <a:highlight>
                  <a:srgbClr val="23262E"/>
                </a:highlight>
                <a:latin typeface="Consolas"/>
                <a:ea typeface="Consolas"/>
                <a:cs typeface="Consolas"/>
                <a:sym typeface="Consolas"/>
              </a:rPr>
              <a:t>print</a:t>
            </a:r>
            <a:r>
              <a:rPr lang="es" sz="1200" b="0" i="0" u="none" strike="noStrike" cap="none">
                <a:solidFill>
                  <a:srgbClr val="D5CED9"/>
                </a:solidFill>
                <a:highlight>
                  <a:srgbClr val="23262E"/>
                </a:highlight>
                <a:latin typeface="Consolas"/>
                <a:ea typeface="Consolas"/>
                <a:cs typeface="Consolas"/>
                <a:sym typeface="Consolas"/>
              </a:rPr>
              <a:t>(saludo)</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4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rgbClr val="D5CED9"/>
              </a:buClr>
              <a:buSzPts val="1200"/>
              <a:buFont typeface="Consolas"/>
              <a:buNone/>
            </a:pPr>
            <a:endParaRPr sz="1200" b="0" i="0" u="none" strike="noStrike" cap="none">
              <a:solidFill>
                <a:srgbClr val="D5CED9"/>
              </a:solidFill>
              <a:latin typeface="Consolas"/>
              <a:ea typeface="Consolas"/>
              <a:cs typeface="Consolas"/>
              <a:sym typeface="Consolas"/>
            </a:endParaRPr>
          </a:p>
        </p:txBody>
      </p:sp>
      <p:sp>
        <p:nvSpPr>
          <p:cNvPr id="208" name="Google Shape;208;p9"/>
          <p:cNvSpPr/>
          <p:nvPr/>
        </p:nvSpPr>
        <p:spPr>
          <a:xfrm>
            <a:off x="760875" y="1660775"/>
            <a:ext cx="4265100" cy="228900"/>
          </a:xfrm>
          <a:prstGeom prst="rect">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chemeClr val="dk2"/>
                </a:solidFill>
                <a:latin typeface="Montserrat"/>
                <a:ea typeface="Montserrat"/>
                <a:cs typeface="Montserrat"/>
                <a:sym typeface="Montserrat"/>
              </a:rPr>
              <a:t>Concatenación de cadenas</a:t>
            </a:r>
            <a:endParaRPr sz="1400" b="0" i="0" u="none" strike="noStrike" cap="none">
              <a:solidFill>
                <a:schemeClr val="dk2"/>
              </a:solidFill>
              <a:latin typeface="Montserrat"/>
              <a:ea typeface="Montserrat"/>
              <a:cs typeface="Montserrat"/>
              <a:sym typeface="Montserrat"/>
            </a:endParaRPr>
          </a:p>
        </p:txBody>
      </p:sp>
      <p:sp>
        <p:nvSpPr>
          <p:cNvPr id="209" name="Google Shape;209;p9"/>
          <p:cNvSpPr/>
          <p:nvPr/>
        </p:nvSpPr>
        <p:spPr>
          <a:xfrm>
            <a:off x="5607500" y="1891075"/>
            <a:ext cx="2749500" cy="635700"/>
          </a:xfrm>
          <a:prstGeom prst="rect">
            <a:avLst/>
          </a:prstGeom>
          <a:solidFill>
            <a:srgbClr val="23262E"/>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Ingrese su nombre: Pedro</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Hola Pedro</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4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rgbClr val="D5CED9"/>
              </a:buClr>
              <a:buSzPts val="1200"/>
              <a:buFont typeface="Consolas"/>
              <a:buNone/>
            </a:pPr>
            <a:endParaRPr sz="1200" b="0" i="0" u="none" strike="noStrike" cap="none">
              <a:solidFill>
                <a:srgbClr val="D5CED9"/>
              </a:solidFill>
              <a:latin typeface="Consolas"/>
              <a:ea typeface="Consolas"/>
              <a:cs typeface="Consolas"/>
              <a:sym typeface="Consolas"/>
            </a:endParaRPr>
          </a:p>
        </p:txBody>
      </p:sp>
      <p:sp>
        <p:nvSpPr>
          <p:cNvPr id="210" name="Google Shape;210;p9"/>
          <p:cNvSpPr/>
          <p:nvPr/>
        </p:nvSpPr>
        <p:spPr>
          <a:xfrm>
            <a:off x="5607500" y="1659425"/>
            <a:ext cx="2749500" cy="228900"/>
          </a:xfrm>
          <a:prstGeom prst="rect">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chemeClr val="dk2"/>
                </a:solidFill>
                <a:latin typeface="Montserrat"/>
                <a:ea typeface="Montserrat"/>
                <a:cs typeface="Montserrat"/>
                <a:sym typeface="Montserrat"/>
              </a:rPr>
              <a:t>Terminal</a:t>
            </a:r>
            <a:endParaRPr sz="1400" b="0" i="0" u="none" strike="noStrike" cap="none">
              <a:solidFill>
                <a:schemeClr val="dk2"/>
              </a:solidFill>
              <a:latin typeface="Montserrat"/>
              <a:ea typeface="Montserrat"/>
              <a:cs typeface="Montserrat"/>
              <a:sym typeface="Montserrat"/>
            </a:endParaRPr>
          </a:p>
        </p:txBody>
      </p:sp>
      <p:cxnSp>
        <p:nvCxnSpPr>
          <p:cNvPr id="211" name="Google Shape;211;p9"/>
          <p:cNvCxnSpPr/>
          <p:nvPr/>
        </p:nvCxnSpPr>
        <p:spPr>
          <a:xfrm rot="10800000" flipH="1">
            <a:off x="4353375" y="2056550"/>
            <a:ext cx="1254300" cy="11700"/>
          </a:xfrm>
          <a:prstGeom prst="straightConnector1">
            <a:avLst/>
          </a:prstGeom>
          <a:noFill/>
          <a:ln w="28575" cap="flat" cmpd="sng">
            <a:solidFill>
              <a:srgbClr val="595959"/>
            </a:solidFill>
            <a:prstDash val="solid"/>
            <a:round/>
            <a:headEnd type="none" w="sm" len="sm"/>
            <a:tailEnd type="triangle" w="med" len="med"/>
          </a:ln>
        </p:spPr>
      </p:cxnSp>
      <p:cxnSp>
        <p:nvCxnSpPr>
          <p:cNvPr id="212" name="Google Shape;212;p9"/>
          <p:cNvCxnSpPr>
            <a:endCxn id="209" idx="1"/>
          </p:cNvCxnSpPr>
          <p:nvPr/>
        </p:nvCxnSpPr>
        <p:spPr>
          <a:xfrm rot="10800000" flipH="1">
            <a:off x="2285000" y="2208925"/>
            <a:ext cx="3322500" cy="223500"/>
          </a:xfrm>
          <a:prstGeom prst="straightConnector1">
            <a:avLst/>
          </a:prstGeom>
          <a:noFill/>
          <a:ln w="28575" cap="flat" cmpd="sng">
            <a:solidFill>
              <a:srgbClr val="595959"/>
            </a:solidFill>
            <a:prstDash val="solid"/>
            <a:round/>
            <a:headEnd type="none" w="sm" len="sm"/>
            <a:tailEnd type="triangle" w="med" len="med"/>
          </a:ln>
        </p:spPr>
      </p:cxnSp>
      <p:sp>
        <p:nvSpPr>
          <p:cNvPr id="213" name="Google Shape;213;p9"/>
          <p:cNvSpPr txBox="1"/>
          <p:nvPr/>
        </p:nvSpPr>
        <p:spPr>
          <a:xfrm>
            <a:off x="427800" y="2572900"/>
            <a:ext cx="8279700" cy="903000"/>
          </a:xfrm>
          <a:prstGeom prst="rect">
            <a:avLst/>
          </a:prstGeom>
          <a:noFill/>
          <a:ln>
            <a:noFill/>
          </a:ln>
        </p:spPr>
        <p:txBody>
          <a:bodyPr spcFirstLastPara="1" wrap="square" lIns="0" tIns="91425" rIns="0" bIns="91425" anchor="t" anchorCtr="0">
            <a:noAutofit/>
          </a:bodyPr>
          <a:lstStyle/>
          <a:p>
            <a:pPr marL="0" marR="0" lvl="0" indent="0" algn="l" rtl="0">
              <a:lnSpc>
                <a:spcPct val="100000"/>
              </a:lnSpc>
              <a:spcBef>
                <a:spcPts val="0"/>
              </a:spcBef>
              <a:spcAft>
                <a:spcPts val="0"/>
              </a:spcAft>
              <a:buClr>
                <a:srgbClr val="000000"/>
              </a:buClr>
              <a:buSzPts val="1650"/>
              <a:buFont typeface="Arial"/>
              <a:buNone/>
            </a:pPr>
            <a:r>
              <a:rPr lang="es" sz="1650" b="0" i="0" u="none" strike="noStrike" cap="none">
                <a:solidFill>
                  <a:schemeClr val="dk2"/>
                </a:solidFill>
                <a:latin typeface="Montserrat"/>
                <a:ea typeface="Montserrat"/>
                <a:cs typeface="Montserrat"/>
                <a:sym typeface="Montserrat"/>
              </a:rPr>
              <a:t>El mismo operador se usa para sumar números o concatenar cadenas. Pero no podemos utilizarlo con datos </a:t>
            </a:r>
            <a:r>
              <a:rPr lang="es" sz="1650" b="0" i="1" u="none" strike="noStrike" cap="none">
                <a:solidFill>
                  <a:schemeClr val="dk2"/>
                </a:solidFill>
                <a:latin typeface="Montserrat"/>
                <a:ea typeface="Montserrat"/>
                <a:cs typeface="Montserrat"/>
                <a:sym typeface="Montserrat"/>
              </a:rPr>
              <a:t>mixtos</a:t>
            </a:r>
            <a:r>
              <a:rPr lang="es" sz="1650" b="0" i="0" u="none" strike="noStrike" cap="none">
                <a:solidFill>
                  <a:schemeClr val="dk2"/>
                </a:solidFill>
                <a:latin typeface="Montserrat"/>
                <a:ea typeface="Montserrat"/>
                <a:cs typeface="Montserrat"/>
                <a:sym typeface="Montserrat"/>
              </a:rPr>
              <a:t>, porque se obtiene un error. Este error se puede evitar mediante las funciones de conversión de tipos.:</a:t>
            </a:r>
            <a:endParaRPr sz="1650" b="0" i="0" u="none" strike="noStrike" cap="none">
              <a:solidFill>
                <a:schemeClr val="dk2"/>
              </a:solidFill>
              <a:latin typeface="Arial"/>
              <a:ea typeface="Arial"/>
              <a:cs typeface="Arial"/>
              <a:sym typeface="Arial"/>
            </a:endParaRPr>
          </a:p>
          <a:p>
            <a:pPr marL="0" marR="0" lvl="0" indent="0" algn="l" rtl="0">
              <a:lnSpc>
                <a:spcPct val="115000"/>
              </a:lnSpc>
              <a:spcBef>
                <a:spcPts val="1199"/>
              </a:spcBef>
              <a:spcAft>
                <a:spcPts val="0"/>
              </a:spcAft>
              <a:buClr>
                <a:srgbClr val="000000"/>
              </a:buClr>
              <a:buSzPts val="1650"/>
              <a:buFont typeface="Arial"/>
              <a:buNone/>
            </a:pPr>
            <a:endParaRPr sz="1650" b="0" i="0" u="none" strike="noStrike" cap="none">
              <a:solidFill>
                <a:srgbClr val="595959"/>
              </a:solidFill>
              <a:latin typeface="Montserrat"/>
              <a:ea typeface="Montserrat"/>
              <a:cs typeface="Montserrat"/>
              <a:sym typeface="Montserrat"/>
            </a:endParaRPr>
          </a:p>
          <a:p>
            <a:pPr marL="0" marR="0" lvl="0" indent="0" algn="l" rtl="0">
              <a:lnSpc>
                <a:spcPct val="115000"/>
              </a:lnSpc>
              <a:spcBef>
                <a:spcPts val="1199"/>
              </a:spcBef>
              <a:spcAft>
                <a:spcPts val="0"/>
              </a:spcAft>
              <a:buClr>
                <a:srgbClr val="000000"/>
              </a:buClr>
              <a:buSzPts val="1650"/>
              <a:buFont typeface="Arial"/>
              <a:buNone/>
            </a:pPr>
            <a:endParaRPr sz="1650" b="0" i="0" u="none" strike="noStrike" cap="none">
              <a:solidFill>
                <a:srgbClr val="595959"/>
              </a:solidFill>
              <a:latin typeface="Montserrat"/>
              <a:ea typeface="Montserrat"/>
              <a:cs typeface="Montserrat"/>
              <a:sym typeface="Montserrat"/>
            </a:endParaRPr>
          </a:p>
          <a:p>
            <a:pPr marL="0" marR="0" lvl="0" indent="0" algn="l" rtl="0">
              <a:lnSpc>
                <a:spcPct val="115000"/>
              </a:lnSpc>
              <a:spcBef>
                <a:spcPts val="1199"/>
              </a:spcBef>
              <a:spcAft>
                <a:spcPts val="0"/>
              </a:spcAft>
              <a:buClr>
                <a:srgbClr val="000000"/>
              </a:buClr>
              <a:buSzPts val="1650"/>
              <a:buFont typeface="Arial"/>
              <a:buNone/>
            </a:pPr>
            <a:endParaRPr sz="1650" b="0" i="0" u="none" strike="noStrike" cap="none">
              <a:solidFill>
                <a:srgbClr val="595959"/>
              </a:solidFill>
              <a:latin typeface="Montserrat"/>
              <a:ea typeface="Montserrat"/>
              <a:cs typeface="Montserrat"/>
              <a:sym typeface="Montserrat"/>
            </a:endParaRPr>
          </a:p>
        </p:txBody>
      </p:sp>
      <p:sp>
        <p:nvSpPr>
          <p:cNvPr id="214" name="Google Shape;214;p9"/>
          <p:cNvSpPr/>
          <p:nvPr/>
        </p:nvSpPr>
        <p:spPr>
          <a:xfrm>
            <a:off x="2251725" y="3704676"/>
            <a:ext cx="4657800" cy="994500"/>
          </a:xfrm>
          <a:prstGeom prst="rect">
            <a:avLst/>
          </a:prstGeom>
          <a:solidFill>
            <a:srgbClr val="23262E"/>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var1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39C12"/>
                </a:solidFill>
                <a:highlight>
                  <a:srgbClr val="23262E"/>
                </a:highlight>
                <a:latin typeface="Consolas"/>
                <a:ea typeface="Consolas"/>
                <a:cs typeface="Consolas"/>
                <a:sym typeface="Consolas"/>
              </a:rPr>
              <a:t>3</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39C12"/>
                </a:solidFill>
                <a:highlight>
                  <a:srgbClr val="23262E"/>
                </a:highlight>
                <a:latin typeface="Consolas"/>
                <a:ea typeface="Consolas"/>
                <a:cs typeface="Consolas"/>
                <a:sym typeface="Consolas"/>
              </a:rPr>
              <a:t>5</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5F6167"/>
                </a:solidFill>
                <a:highlight>
                  <a:srgbClr val="23262E"/>
                </a:highlight>
                <a:latin typeface="Consolas"/>
                <a:ea typeface="Consolas"/>
                <a:cs typeface="Consolas"/>
                <a:sym typeface="Consolas"/>
              </a:rPr>
              <a:t># 8 (entero)</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var2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96E072"/>
                </a:solidFill>
                <a:highlight>
                  <a:srgbClr val="23262E"/>
                </a:highlight>
                <a:latin typeface="Consolas"/>
                <a:ea typeface="Consolas"/>
                <a:cs typeface="Consolas"/>
                <a:sym typeface="Consolas"/>
              </a:rPr>
              <a:t>"3"</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96E072"/>
                </a:solidFill>
                <a:highlight>
                  <a:srgbClr val="23262E"/>
                </a:highlight>
                <a:latin typeface="Consolas"/>
                <a:ea typeface="Consolas"/>
                <a:cs typeface="Consolas"/>
                <a:sym typeface="Consolas"/>
              </a:rPr>
              <a:t>"5"     </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5F6167"/>
                </a:solidFill>
                <a:highlight>
                  <a:srgbClr val="23262E"/>
                </a:highlight>
                <a:latin typeface="Consolas"/>
                <a:ea typeface="Consolas"/>
                <a:cs typeface="Consolas"/>
                <a:sym typeface="Consolas"/>
              </a:rPr>
              <a:t># 35 (cadena)</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var3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39C12"/>
                </a:solidFill>
                <a:highlight>
                  <a:srgbClr val="23262E"/>
                </a:highlight>
                <a:latin typeface="Consolas"/>
                <a:ea typeface="Consolas"/>
                <a:cs typeface="Consolas"/>
                <a:sym typeface="Consolas"/>
              </a:rPr>
              <a:t>3</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96E072"/>
                </a:solidFill>
                <a:highlight>
                  <a:srgbClr val="23262E"/>
                </a:highlight>
                <a:latin typeface="Consolas"/>
                <a:ea typeface="Consolas"/>
                <a:cs typeface="Consolas"/>
                <a:sym typeface="Consolas"/>
              </a:rPr>
              <a:t>"5"</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5F6167"/>
                </a:solidFill>
                <a:highlight>
                  <a:srgbClr val="23262E"/>
                </a:highlight>
                <a:latin typeface="Consolas"/>
                <a:ea typeface="Consolas"/>
                <a:cs typeface="Consolas"/>
                <a:sym typeface="Consolas"/>
              </a:rPr>
              <a:t># TypeError</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var4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str(</a:t>
            </a:r>
            <a:r>
              <a:rPr lang="es" sz="1200" b="0" i="0" u="none" strike="noStrike" cap="none">
                <a:solidFill>
                  <a:srgbClr val="F39C12"/>
                </a:solidFill>
                <a:highlight>
                  <a:srgbClr val="23262E"/>
                </a:highlight>
                <a:latin typeface="Consolas"/>
                <a:ea typeface="Consolas"/>
                <a:cs typeface="Consolas"/>
                <a:sym typeface="Consolas"/>
              </a:rPr>
              <a:t>3</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96E072"/>
                </a:solidFill>
                <a:highlight>
                  <a:srgbClr val="23262E"/>
                </a:highlight>
                <a:latin typeface="Consolas"/>
                <a:ea typeface="Consolas"/>
                <a:cs typeface="Consolas"/>
                <a:sym typeface="Consolas"/>
              </a:rPr>
              <a:t>"5"</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5F6167"/>
                </a:solidFill>
                <a:highlight>
                  <a:srgbClr val="23262E"/>
                </a:highlight>
                <a:latin typeface="Consolas"/>
                <a:ea typeface="Consolas"/>
                <a:cs typeface="Consolas"/>
                <a:sym typeface="Consolas"/>
              </a:rPr>
              <a:t># 35 (cadena)</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35714"/>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var5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39C12"/>
                </a:solidFill>
                <a:highlight>
                  <a:srgbClr val="23262E"/>
                </a:highlight>
                <a:latin typeface="Consolas"/>
                <a:ea typeface="Consolas"/>
                <a:cs typeface="Consolas"/>
                <a:sym typeface="Consolas"/>
              </a:rPr>
              <a:t>3</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int(</a:t>
            </a:r>
            <a:r>
              <a:rPr lang="es" sz="1200" b="0" i="0" u="none" strike="noStrike" cap="none">
                <a:solidFill>
                  <a:srgbClr val="96E072"/>
                </a:solidFill>
                <a:highlight>
                  <a:srgbClr val="23262E"/>
                </a:highlight>
                <a:latin typeface="Consolas"/>
                <a:ea typeface="Consolas"/>
                <a:cs typeface="Consolas"/>
                <a:sym typeface="Consolas"/>
              </a:rPr>
              <a:t>"5"</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5F6167"/>
                </a:solidFill>
                <a:highlight>
                  <a:srgbClr val="23262E"/>
                </a:highlight>
                <a:latin typeface="Consolas"/>
                <a:ea typeface="Consolas"/>
                <a:cs typeface="Consolas"/>
                <a:sym typeface="Consolas"/>
              </a:rPr>
              <a:t># 8 (entero)</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5F6167"/>
              </a:solidFill>
              <a:highlight>
                <a:srgbClr val="23262E"/>
              </a:highlight>
              <a:latin typeface="Consolas"/>
              <a:ea typeface="Consolas"/>
              <a:cs typeface="Consolas"/>
              <a:sym typeface="Consolas"/>
            </a:endParaRPr>
          </a:p>
        </p:txBody>
      </p:sp>
      <p:sp>
        <p:nvSpPr>
          <p:cNvPr id="215" name="Google Shape;215;p9"/>
          <p:cNvSpPr/>
          <p:nvPr/>
        </p:nvSpPr>
        <p:spPr>
          <a:xfrm>
            <a:off x="2251725" y="3475763"/>
            <a:ext cx="4657800" cy="228900"/>
          </a:xfrm>
          <a:prstGeom prst="rect">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chemeClr val="dk2"/>
                </a:solidFill>
                <a:latin typeface="Montserrat"/>
                <a:ea typeface="Montserrat"/>
                <a:cs typeface="Montserrat"/>
                <a:sym typeface="Montserrat"/>
              </a:rPr>
              <a:t>Concatenación de cadenas:</a:t>
            </a:r>
            <a:endParaRPr sz="1400" b="0" i="0" u="none" strike="noStrike" cap="none">
              <a:solidFill>
                <a:schemeClr val="dk2"/>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4589</Words>
  <Application>Microsoft Office PowerPoint</Application>
  <PresentationFormat>On-screen Show (16:9)</PresentationFormat>
  <Paragraphs>662</Paragraphs>
  <Slides>49</Slides>
  <Notes>49</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49</vt:i4>
      </vt:variant>
    </vt:vector>
  </HeadingPairs>
  <TitlesOfParts>
    <vt:vector size="56" baseType="lpstr">
      <vt:lpstr>Montserrat</vt:lpstr>
      <vt:lpstr>Arial</vt:lpstr>
      <vt:lpstr>Montserrat SemiBold</vt:lpstr>
      <vt:lpstr>Montserrat Medium</vt:lpstr>
      <vt:lpstr>Courier New</vt:lpstr>
      <vt:lpstr>Consolas</vt:lpstr>
      <vt:lpstr>Simple Light</vt:lpstr>
      <vt:lpstr>PowerPoint Presentation</vt:lpstr>
      <vt:lpstr>Cadenas y Listas</vt:lpstr>
      <vt:lpstr>Les damos la bienvenida</vt:lpstr>
      <vt:lpstr>Clase 27</vt:lpstr>
      <vt:lpstr>Cadenas de caracteres</vt:lpstr>
      <vt:lpstr>Cadenas de caracteres</vt:lpstr>
      <vt:lpstr>Cadenas de caracteres</vt:lpstr>
      <vt:lpstr>Cadenas de caracteres</vt:lpstr>
      <vt:lpstr>Cadenas de caracteres | Concatenación</vt:lpstr>
      <vt:lpstr>Cadenas de caracteres | Comparación</vt:lpstr>
      <vt:lpstr>Cadenas de caracteres</vt:lpstr>
      <vt:lpstr>Cadenas de caracteres | Métodos</vt:lpstr>
      <vt:lpstr>Cadenas de caracteres | Métodos</vt:lpstr>
      <vt:lpstr>Cadenas de caracteres | in / not in</vt:lpstr>
      <vt:lpstr>Cadenas de caracteres | for , min() y max()</vt:lpstr>
      <vt:lpstr>Cadenas de caracteres | .join(),  .split() y .replace()</vt:lpstr>
      <vt:lpstr>Cadenas de caracteres | Detección de tipos</vt:lpstr>
      <vt:lpstr>Cadenas de caracteres | title() y center()</vt:lpstr>
      <vt:lpstr>Cadenas de caracteres | Alineación</vt:lpstr>
      <vt:lpstr>Cadenas de caracteres | Recorte</vt:lpstr>
      <vt:lpstr>Cadenas de caracteres | Búsquedas</vt:lpstr>
      <vt:lpstr>Cadenas de caracteres | f-Strings</vt:lpstr>
      <vt:lpstr>Listas</vt:lpstr>
      <vt:lpstr>Listas</vt:lpstr>
      <vt:lpstr>Listas | Acceso por subíndice</vt:lpstr>
      <vt:lpstr>Listas | Recorrer listas con for y while</vt:lpstr>
      <vt:lpstr>Listas | Recorrer listas con for.. in</vt:lpstr>
      <vt:lpstr>Listas | Desempaquetado y concatenado</vt:lpstr>
      <vt:lpstr>Listas | max(), min() y sum()</vt:lpstr>
      <vt:lpstr>Listas | in / not in y list()</vt:lpstr>
      <vt:lpstr>Listas | .append() e .insert()</vt:lpstr>
      <vt:lpstr>Listas | .pop() y .remove()</vt:lpstr>
      <vt:lpstr>Listas | .index(), count() y reverse()</vt:lpstr>
      <vt:lpstr>Listas | .sort() y clear()</vt:lpstr>
      <vt:lpstr>Diccionarios</vt:lpstr>
      <vt:lpstr>Diccionarios</vt:lpstr>
      <vt:lpstr>Diccionarios | Acceso</vt:lpstr>
      <vt:lpstr>Diccionarios | Métodos, funciones y operadores</vt:lpstr>
      <vt:lpstr>Tuplas</vt:lpstr>
      <vt:lpstr>Tuplas</vt:lpstr>
      <vt:lpstr>Tuplas | Acceso</vt:lpstr>
      <vt:lpstr>Conjuntos</vt:lpstr>
      <vt:lpstr>Conjuntos | Conjuntos</vt:lpstr>
      <vt:lpstr>Conjuntos | Métodos, funciones y operadores</vt:lpstr>
      <vt:lpstr>Material extra</vt:lpstr>
      <vt:lpstr>PowerPoint Presentation</vt:lpstr>
      <vt:lpstr>No te olvides de dar el presente</vt:lpstr>
      <vt:lpstr>Recordá:  Revisar la Cartelera de Novedades. Hacer tus consultas en el Foro. Realizar los Ejercicios de repaso.  Todo en el Aula Virtual.</vt:lpstr>
      <vt:lpstr>Muchas gracias por tu atención. Nos vemos pronto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Alejandro Hunt</cp:lastModifiedBy>
  <cp:revision>1</cp:revision>
  <dcterms:modified xsi:type="dcterms:W3CDTF">2024-05-31T20:52:02Z</dcterms:modified>
</cp:coreProperties>
</file>