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Consolas" panose="020B0609020204030204" pitchFamily="49" charset="0"/>
      <p:regular r:id="rId44"/>
      <p:bold r:id="rId45"/>
      <p:italic r:id="rId46"/>
      <p:boldItalic r:id="rId47"/>
    </p:embeddedFont>
    <p:embeddedFont>
      <p:font typeface="Montserrat" panose="00000500000000000000" pitchFamily="2" charset="0"/>
      <p:regular r:id="rId48"/>
      <p:bold r:id="rId49"/>
      <p:italic r:id="rId50"/>
      <p:boldItalic r:id="rId51"/>
    </p:embeddedFont>
    <p:embeddedFont>
      <p:font typeface="Montserrat Medium" panose="00000600000000000000" pitchFamily="2" charset="0"/>
      <p:regular r:id="rId52"/>
      <p:bold r:id="rId53"/>
      <p:italic r:id="rId54"/>
      <p:boldItalic r:id="rId55"/>
    </p:embeddedFont>
    <p:embeddedFont>
      <p:font typeface="Montserrat SemiBold" panose="00000700000000000000" pitchFamily="2" charset="0"/>
      <p:regular r:id="rId56"/>
      <p:bold r:id="rId57"/>
      <p:italic r:id="rId58"/>
      <p:boldItalic r:id="rId59"/>
    </p:embeddedFont>
    <p:embeddedFont>
      <p:font typeface="Ubuntu" panose="020B0504030602030204" pitchFamily="34" charset="0"/>
      <p:regular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1" roundtripDataSignature="AMtx7miCEafXcJN3puCjY7od/2iDvgiiO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24"/>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4.xml"/><Relationship Id="rId61"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font" Target="fonts/font21.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 name="Google Shape;37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4" name="Google Shape;38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4" name="Google Shape;41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0" name="Google Shape;440;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f3e2c1e79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2" name="Google Shape;462;g1f3e2c1e79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38"/>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38"/>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38"/>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38"/>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38"/>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3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38"/>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83"/>
        <p:cNvGrpSpPr/>
        <p:nvPr/>
      </p:nvGrpSpPr>
      <p:grpSpPr>
        <a:xfrm>
          <a:off x="0" y="0"/>
          <a:ext cx="0" cy="0"/>
          <a:chOff x="0" y="0"/>
          <a:chExt cx="0" cy="0"/>
        </a:xfrm>
      </p:grpSpPr>
      <p:sp>
        <p:nvSpPr>
          <p:cNvPr id="84" name="Google Shape;84;p4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7"/>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6" name="Google Shape;86;p47"/>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7" name="Google Shape;87;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
        <p:nvSpPr>
          <p:cNvPr id="88" name="Google Shape;88;p47"/>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9" name="Google Shape;89;p47"/>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90" name="Google Shape;90;p47"/>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91" name="Google Shape;91;p47"/>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92"/>
        <p:cNvGrpSpPr/>
        <p:nvPr/>
      </p:nvGrpSpPr>
      <p:grpSpPr>
        <a:xfrm>
          <a:off x="0" y="0"/>
          <a:ext cx="0" cy="0"/>
          <a:chOff x="0" y="0"/>
          <a:chExt cx="0" cy="0"/>
        </a:xfrm>
      </p:grpSpPr>
      <p:sp>
        <p:nvSpPr>
          <p:cNvPr id="93" name="Google Shape;93;p4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48"/>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95" name="Google Shape;95;p48"/>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96" name="Google Shape;96;p48"/>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97" name="Google Shape;97;p48"/>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98" name="Google Shape;98;p48"/>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99" name="Google Shape;99;p48"/>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100" name="Google Shape;100;p48"/>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1" name="Google Shape;101;p48"/>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02" name="Google Shape;102;p48"/>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103"/>
        <p:cNvGrpSpPr/>
        <p:nvPr/>
      </p:nvGrpSpPr>
      <p:grpSpPr>
        <a:xfrm>
          <a:off x="0" y="0"/>
          <a:ext cx="0" cy="0"/>
          <a:chOff x="0" y="0"/>
          <a:chExt cx="0" cy="0"/>
        </a:xfrm>
      </p:grpSpPr>
      <p:sp>
        <p:nvSpPr>
          <p:cNvPr id="104" name="Google Shape;104;p49"/>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106" name="Google Shape;106;p49"/>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107" name="Google Shape;107;p49"/>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108" name="Google Shape;108;p49"/>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109" name="Google Shape;109;p49"/>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10" name="Google Shape;110;p49"/>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111"/>
        <p:cNvGrpSpPr/>
        <p:nvPr/>
      </p:nvGrpSpPr>
      <p:grpSpPr>
        <a:xfrm>
          <a:off x="0" y="0"/>
          <a:ext cx="0" cy="0"/>
          <a:chOff x="0" y="0"/>
          <a:chExt cx="0" cy="0"/>
        </a:xfrm>
      </p:grpSpPr>
      <p:sp>
        <p:nvSpPr>
          <p:cNvPr id="112" name="Google Shape;112;p50"/>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13" name="Google Shape;113;p50"/>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50"/>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50"/>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50"/>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7" name="Google Shape;117;p50"/>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50"/>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50"/>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0" name="Google Shape;120;p50"/>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1" name="Google Shape;121;p5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2" name="Google Shape;122;p50"/>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3" name="Google Shape;123;p50"/>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124" name="Google Shape;124;p50"/>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51"/>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51"/>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51"/>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51"/>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51"/>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1" name="Google Shape;131;p51"/>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2" name="Google Shape;132;p51"/>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3" name="Google Shape;133;p5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5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35" name="Google Shape;135;p51"/>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36" name="Google Shape;136;p51"/>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51"/>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8" name="Google Shape;138;p51"/>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39"/>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9"/>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3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39"/>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3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39"/>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39"/>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25"/>
        <p:cNvGrpSpPr/>
        <p:nvPr/>
      </p:nvGrpSpPr>
      <p:grpSpPr>
        <a:xfrm>
          <a:off x="0" y="0"/>
          <a:ext cx="0" cy="0"/>
          <a:chOff x="0" y="0"/>
          <a:chExt cx="0" cy="0"/>
        </a:xfrm>
      </p:grpSpPr>
      <p:sp>
        <p:nvSpPr>
          <p:cNvPr id="26" name="Google Shape;26;p40"/>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40"/>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0"/>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0"/>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0"/>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40"/>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2" name="Google Shape;32;p40"/>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3" name="Google Shape;33;p40"/>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4" name="Google Shape;34;p40"/>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5" name="Google Shape;35;p40"/>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40"/>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4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 name="Google Shape;38;p40"/>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9" name="Google Shape;39;p40"/>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40" name="Google Shape;40;p40"/>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1" name="Google Shape;41;p40"/>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42" name="Google Shape;42;p40"/>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43"/>
        <p:cNvGrpSpPr/>
        <p:nvPr/>
      </p:nvGrpSpPr>
      <p:grpSpPr>
        <a:xfrm>
          <a:off x="0" y="0"/>
          <a:ext cx="0" cy="0"/>
          <a:chOff x="0" y="0"/>
          <a:chExt cx="0" cy="0"/>
        </a:xfrm>
      </p:grpSpPr>
      <p:sp>
        <p:nvSpPr>
          <p:cNvPr id="44" name="Google Shape;44;p41"/>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1"/>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6" name="Google Shape;46;p41"/>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7" name="Google Shape;47;p41"/>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8" name="Google Shape;48;p41"/>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9" name="Google Shape;49;p41"/>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4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4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53" name="Google Shape;53;p42"/>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4" name="Google Shape;54;p4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42"/>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6" name="Google Shape;56;p42"/>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57"/>
        <p:cNvGrpSpPr/>
        <p:nvPr/>
      </p:nvGrpSpPr>
      <p:grpSpPr>
        <a:xfrm>
          <a:off x="0" y="0"/>
          <a:ext cx="0" cy="0"/>
          <a:chOff x="0" y="0"/>
          <a:chExt cx="0" cy="0"/>
        </a:xfrm>
      </p:grpSpPr>
      <p:sp>
        <p:nvSpPr>
          <p:cNvPr id="58" name="Google Shape;58;p43"/>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9" name="Google Shape;59;p43"/>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60" name="Google Shape;60;p43"/>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61" name="Google Shape;61;p43"/>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62" name="Google Shape;62;p43"/>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4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4"/>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6" name="Google Shape;66;p4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67" name="Google Shape;67;p4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68" name="Google Shape;68;p44"/>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69" name="Google Shape;69;p44"/>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70" name="Google Shape;70;p4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71"/>
        <p:cNvGrpSpPr/>
        <p:nvPr/>
      </p:nvGrpSpPr>
      <p:grpSpPr>
        <a:xfrm>
          <a:off x="0" y="0"/>
          <a:ext cx="0" cy="0"/>
          <a:chOff x="0" y="0"/>
          <a:chExt cx="0" cy="0"/>
        </a:xfrm>
      </p:grpSpPr>
      <p:sp>
        <p:nvSpPr>
          <p:cNvPr id="72" name="Google Shape;72;p45"/>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73" name="Google Shape;73;p4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74" name="Google Shape;74;p45"/>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75" name="Google Shape;75;p4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46"/>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6"/>
          <p:cNvSpPr txBox="1">
            <a:spLocks noGrp="1"/>
          </p:cNvSpPr>
          <p:nvPr>
            <p:ph type="title"/>
          </p:nvPr>
        </p:nvSpPr>
        <p:spPr>
          <a:xfrm>
            <a:off x="490250" y="450150"/>
            <a:ext cx="8061000" cy="376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80" name="Google Shape;80;p46"/>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1" name="Google Shape;81;p46"/>
          <p:cNvPicPr preferRelativeResize="0"/>
          <p:nvPr/>
        </p:nvPicPr>
        <p:blipFill rotWithShape="1">
          <a:blip r:embed="rId3">
            <a:alphaModFix/>
          </a:blip>
          <a:srcRect/>
          <a:stretch/>
        </p:blipFill>
        <p:spPr>
          <a:xfrm>
            <a:off x="7910675" y="4073939"/>
            <a:ext cx="1365875" cy="1365875"/>
          </a:xfrm>
          <a:prstGeom prst="rect">
            <a:avLst/>
          </a:prstGeom>
          <a:noFill/>
          <a:ln>
            <a:noFill/>
          </a:ln>
        </p:spPr>
      </p:pic>
      <p:pic>
        <p:nvPicPr>
          <p:cNvPr id="82" name="Google Shape;82;p46"/>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docs.hektorprofe.net/python/programacion-de-funciones/paso-por-valor-y-referencia/"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s://peps.python.org/pep-0257/"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www.youtube.com/watch?v=tfYLcHbjc_A&amp;t=515s" TargetMode="External"/><Relationship Id="rId3" Type="http://schemas.openxmlformats.org/officeDocument/2006/relationships/hyperlink" Target="https://docs.hektorprofe.net/python/programacion-de-funciones/paso-por-valor-y-referencia/" TargetMode="External"/><Relationship Id="rId7" Type="http://schemas.openxmlformats.org/officeDocument/2006/relationships/hyperlink" Target="https://www.youtube.com/watch?v=g78juF9pB_w"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hyperlink" Target="https://docs.hektorprofe.net/python/funcionalidades-avanzadas/funcion-map/" TargetMode="External"/><Relationship Id="rId5" Type="http://schemas.openxmlformats.org/officeDocument/2006/relationships/hyperlink" Target="https://www.freecodecamp.org/espanol/news/expresiones-lambda-en-python/" TargetMode="External"/><Relationship Id="rId4" Type="http://schemas.openxmlformats.org/officeDocument/2006/relationships/hyperlink" Target="https://www.freecodecamp.org/espanol/news/guia-de-funciones-de-python-con-ejemplos/"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Clr>
                <a:srgbClr val="000000"/>
              </a:buClr>
              <a:buSzPts val="3700"/>
              <a:buFont typeface="Arial"/>
              <a:buNone/>
            </a:pPr>
            <a:r>
              <a:rPr lang="es" sz="3700" b="1" i="0" u="none" strike="noStrike" cap="none">
                <a:solidFill>
                  <a:srgbClr val="000000"/>
                </a:solidFill>
                <a:latin typeface="Montserrat"/>
                <a:ea typeface="Montserrat"/>
                <a:cs typeface="Montserrat"/>
                <a:sym typeface="Montserrat"/>
              </a:rPr>
              <a:t>FULL STACK PYTHON</a:t>
            </a:r>
            <a:endParaRPr sz="3700" b="1"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3700"/>
              <a:buFont typeface="Arial"/>
              <a:buNone/>
            </a:pPr>
            <a:r>
              <a:rPr lang="es" sz="3700" b="1" i="0" u="none" strike="noStrike" cap="none">
                <a:solidFill>
                  <a:srgbClr val="000000"/>
                </a:solidFill>
                <a:latin typeface="Montserrat"/>
                <a:ea typeface="Montserrat"/>
                <a:cs typeface="Montserrat"/>
                <a:sym typeface="Montserrat"/>
              </a:rPr>
              <a:t>Clase 28</a:t>
            </a:r>
            <a:endParaRPr sz="3700" b="1" i="0" u="none" strike="noStrike" cap="non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a:solidFill>
                  <a:srgbClr val="595959"/>
                </a:solidFill>
                <a:latin typeface="Montserrat Medium"/>
                <a:ea typeface="Montserrat Medium"/>
                <a:cs typeface="Montserrat Medium"/>
                <a:sym typeface="Montserrat Medium"/>
              </a:rPr>
              <a:t>PYTHON 4</a:t>
            </a:r>
            <a:endParaRPr sz="2500" b="0" i="0" u="none" strike="noStrike" cap="non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Funciones | Definición</a:t>
            </a:r>
            <a:endParaRPr/>
          </a:p>
        </p:txBody>
      </p:sp>
      <p:sp>
        <p:nvSpPr>
          <p:cNvPr id="225" name="Google Shape;225;p10"/>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00000"/>
              </a:lnSpc>
              <a:spcBef>
                <a:spcPts val="0"/>
              </a:spcBef>
              <a:spcAft>
                <a:spcPts val="0"/>
              </a:spcAft>
              <a:buClr>
                <a:schemeClr val="dk1"/>
              </a:buClr>
              <a:buSzPts val="1100"/>
              <a:buFont typeface="Arial"/>
              <a:buNone/>
            </a:pPr>
            <a:r>
              <a:rPr lang="es" sz="1650" b="0" i="0" u="none" strike="noStrike" cap="none">
                <a:solidFill>
                  <a:schemeClr val="dk2"/>
                </a:solidFill>
                <a:latin typeface="Montserrat"/>
                <a:ea typeface="Montserrat"/>
                <a:cs typeface="Montserrat"/>
                <a:sym typeface="Montserrat"/>
              </a:rPr>
              <a:t>Los nombres de las funciones siguen las mismas pautas vistas para nombrar variables, aunque utilizando verbos en infinitivo.</a:t>
            </a:r>
            <a:endParaRPr sz="1650" b="0" i="0" u="none" strike="noStrike" cap="none">
              <a:solidFill>
                <a:schemeClr val="dk2"/>
              </a:solidFill>
              <a:latin typeface="Arial"/>
              <a:ea typeface="Arial"/>
              <a:cs typeface="Arial"/>
              <a:sym typeface="Arial"/>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
        <p:nvSpPr>
          <p:cNvPr id="226" name="Google Shape;226;p10"/>
          <p:cNvSpPr/>
          <p:nvPr/>
        </p:nvSpPr>
        <p:spPr>
          <a:xfrm>
            <a:off x="1197225" y="2221350"/>
            <a:ext cx="4443000" cy="14727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Definición de la función</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imprimir_mensaje_cinco_veces</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for</a:t>
            </a:r>
            <a:r>
              <a:rPr lang="es" sz="1200" b="0" i="0" u="none" strike="noStrike" cap="none">
                <a:solidFill>
                  <a:srgbClr val="D5CED9"/>
                </a:solidFill>
                <a:highlight>
                  <a:srgbClr val="23262E"/>
                </a:highlight>
                <a:latin typeface="Consolas"/>
                <a:ea typeface="Consolas"/>
                <a:cs typeface="Consolas"/>
                <a:sym typeface="Consolas"/>
              </a:rPr>
              <a:t> i </a:t>
            </a:r>
            <a:r>
              <a:rPr lang="es" sz="1200" b="0" i="0" u="none" strike="noStrike" cap="none">
                <a:solidFill>
                  <a:srgbClr val="C74DED"/>
                </a:solidFill>
                <a:highlight>
                  <a:srgbClr val="23262E"/>
                </a:highlight>
                <a:latin typeface="Consolas"/>
                <a:ea typeface="Consolas"/>
                <a:cs typeface="Consolas"/>
                <a:sym typeface="Consolas"/>
              </a:rPr>
              <a:t>in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range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"Este es el mensaje "</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str(i))</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Invocación de la función</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imprimir_mensaje_cinco_veces</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FFE66D"/>
              </a:solidFill>
              <a:highlight>
                <a:srgbClr val="23262E"/>
              </a:highlight>
              <a:latin typeface="Consolas"/>
              <a:ea typeface="Consolas"/>
              <a:cs typeface="Consolas"/>
              <a:sym typeface="Consolas"/>
            </a:endParaRPr>
          </a:p>
        </p:txBody>
      </p:sp>
      <p:sp>
        <p:nvSpPr>
          <p:cNvPr id="227" name="Google Shape;227;p10"/>
          <p:cNvSpPr/>
          <p:nvPr/>
        </p:nvSpPr>
        <p:spPr>
          <a:xfrm>
            <a:off x="1197225" y="1992450"/>
            <a:ext cx="44430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Ejemplo de uso de una función</a:t>
            </a:r>
            <a:endParaRPr sz="1400" b="0" i="0" u="none" strike="noStrike" cap="none">
              <a:solidFill>
                <a:schemeClr val="dk2"/>
              </a:solidFill>
              <a:latin typeface="Montserrat"/>
              <a:ea typeface="Montserrat"/>
              <a:cs typeface="Montserrat"/>
              <a:sym typeface="Montserrat"/>
            </a:endParaRPr>
          </a:p>
        </p:txBody>
      </p:sp>
      <p:sp>
        <p:nvSpPr>
          <p:cNvPr id="228" name="Google Shape;228;p10"/>
          <p:cNvSpPr/>
          <p:nvPr/>
        </p:nvSpPr>
        <p:spPr>
          <a:xfrm>
            <a:off x="5931081" y="2224100"/>
            <a:ext cx="1998300" cy="14727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Este es el mensaje 0</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Este es el mensaje 1</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Este es el mensaje 2</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Este es el mensaje 3</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Este es el mensaje 4</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229" name="Google Shape;229;p10"/>
          <p:cNvSpPr/>
          <p:nvPr/>
        </p:nvSpPr>
        <p:spPr>
          <a:xfrm>
            <a:off x="5931047" y="1992450"/>
            <a:ext cx="19983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
        <p:nvSpPr>
          <p:cNvPr id="230" name="Google Shape;230;p10"/>
          <p:cNvSpPr txBox="1"/>
          <p:nvPr/>
        </p:nvSpPr>
        <p:spPr>
          <a:xfrm>
            <a:off x="436425" y="3696800"/>
            <a:ext cx="8279700" cy="9030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350" b="0" i="0" u="none" strike="noStrike" cap="none">
                <a:solidFill>
                  <a:schemeClr val="dk2"/>
                </a:solidFill>
                <a:latin typeface="Montserrat"/>
                <a:ea typeface="Montserrat"/>
                <a:cs typeface="Montserrat"/>
                <a:sym typeface="Montserrat"/>
              </a:rPr>
              <a:t>La función </a:t>
            </a:r>
            <a:r>
              <a:rPr lang="es" sz="1350" b="0" i="1" u="none" strike="noStrike" cap="none">
                <a:solidFill>
                  <a:schemeClr val="dk2"/>
                </a:solidFill>
                <a:latin typeface="Montserrat"/>
                <a:ea typeface="Montserrat"/>
                <a:cs typeface="Montserrat"/>
                <a:sym typeface="Montserrat"/>
              </a:rPr>
              <a:t>def nombre_funcion()</a:t>
            </a:r>
            <a:r>
              <a:rPr lang="es" sz="1350" b="0" i="0" u="none" strike="noStrike" cap="none">
                <a:solidFill>
                  <a:schemeClr val="dk2"/>
                </a:solidFill>
                <a:latin typeface="Montserrat"/>
                <a:ea typeface="Montserrat"/>
                <a:cs typeface="Montserrat"/>
                <a:sym typeface="Montserrat"/>
              </a:rPr>
              <a:t>  se debe definir antes de ser invocada por primera vez. Desde el programa principal se invoca a la función escribiendo su nombre.Una función sin parámetros, como la del ejemplo, realiza un objetivo sin recibir información desde el programa principal.</a:t>
            </a:r>
            <a:endParaRPr sz="135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1100"/>
              <a:buFont typeface="Arial"/>
              <a:buNone/>
            </a:pPr>
            <a:endParaRPr sz="135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50"/>
              <a:buFont typeface="Arial"/>
              <a:buNone/>
            </a:pPr>
            <a:endParaRPr sz="155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550"/>
              <a:buFont typeface="Arial"/>
              <a:buNone/>
            </a:pPr>
            <a:endParaRPr sz="15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550"/>
              <a:buFont typeface="Arial"/>
              <a:buNone/>
            </a:pPr>
            <a:endParaRPr sz="15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550"/>
              <a:buFont typeface="Arial"/>
              <a:buNone/>
            </a:pPr>
            <a:endParaRPr sz="155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 Parámetros y Argumentos</a:t>
            </a:r>
            <a:endParaRPr/>
          </a:p>
        </p:txBody>
      </p:sp>
      <p:sp>
        <p:nvSpPr>
          <p:cNvPr id="236" name="Google Shape;236;p11"/>
          <p:cNvSpPr txBox="1">
            <a:spLocks noGrp="1"/>
          </p:cNvSpPr>
          <p:nvPr>
            <p:ph type="body" idx="1"/>
          </p:nvPr>
        </p:nvSpPr>
        <p:spPr>
          <a:xfrm>
            <a:off x="432025" y="1152475"/>
            <a:ext cx="8280000" cy="63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Los </a:t>
            </a:r>
            <a:r>
              <a:rPr lang="es" sz="1650" b="1"/>
              <a:t>parámetros</a:t>
            </a:r>
            <a:r>
              <a:rPr lang="es" sz="1650"/>
              <a:t> son las variables que ponemos cuando se define una función. En la siguiente función tenemos un parámetro: </a:t>
            </a:r>
            <a:r>
              <a:rPr lang="es" sz="1650" i="1"/>
              <a:t>numero</a:t>
            </a:r>
            <a:r>
              <a:rPr lang="es" sz="1650"/>
              <a:t>:</a:t>
            </a:r>
            <a:endParaRPr sz="1650"/>
          </a:p>
        </p:txBody>
      </p:sp>
      <p:sp>
        <p:nvSpPr>
          <p:cNvPr id="237" name="Google Shape;237;p11"/>
          <p:cNvSpPr/>
          <p:nvPr/>
        </p:nvSpPr>
        <p:spPr>
          <a:xfrm>
            <a:off x="1832100" y="1899621"/>
            <a:ext cx="5479800" cy="4458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C74DED"/>
                </a:solidFill>
                <a:latin typeface="Consolas"/>
                <a:ea typeface="Consolas"/>
                <a:cs typeface="Consolas"/>
                <a:sym typeface="Consolas"/>
              </a:rPr>
              <a:t>def</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multiplicar_por_5</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numero</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return </a:t>
            </a:r>
            <a:r>
              <a:rPr lang="es" sz="1200" b="0" i="0" u="none" strike="noStrike" cap="none">
                <a:solidFill>
                  <a:srgbClr val="D5CED9"/>
                </a:solidFill>
                <a:latin typeface="Consolas"/>
                <a:ea typeface="Consolas"/>
                <a:cs typeface="Consolas"/>
                <a:sym typeface="Consolas"/>
              </a:rPr>
              <a:t>numero</a:t>
            </a:r>
            <a:r>
              <a:rPr lang="es" sz="1200" b="0" i="0" u="none" strike="noStrike" cap="none">
                <a:solidFill>
                  <a:srgbClr val="96E072"/>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5</a:t>
            </a:r>
            <a:endParaRPr sz="1200" b="0" i="0" u="none" strike="noStrike" cap="none">
              <a:solidFill>
                <a:srgbClr val="C74DED"/>
              </a:solidFill>
              <a:latin typeface="Consolas"/>
              <a:ea typeface="Consolas"/>
              <a:cs typeface="Consolas"/>
              <a:sym typeface="Consolas"/>
            </a:endParaRPr>
          </a:p>
        </p:txBody>
      </p:sp>
      <p:sp>
        <p:nvSpPr>
          <p:cNvPr id="238" name="Google Shape;238;p11"/>
          <p:cNvSpPr/>
          <p:nvPr/>
        </p:nvSpPr>
        <p:spPr>
          <a:xfrm>
            <a:off x="1832125" y="3000775"/>
            <a:ext cx="5479800" cy="99025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s" sz="1200" b="0" i="0" u="none" strike="noStrike" cap="none" dirty="0">
                <a:solidFill>
                  <a:srgbClr val="5F6167"/>
                </a:solidFill>
                <a:latin typeface="Consolas"/>
                <a:ea typeface="Consolas"/>
                <a:cs typeface="Consolas"/>
                <a:sym typeface="Consolas"/>
              </a:rPr>
              <a:t># Programa principal</a:t>
            </a:r>
            <a:endParaRPr sz="1200" b="0" i="0" u="none" strike="noStrike" cap="none" dirty="0">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dirty="0">
                <a:solidFill>
                  <a:srgbClr val="D5CED9"/>
                </a:solidFill>
                <a:latin typeface="Consolas"/>
                <a:ea typeface="Consolas"/>
                <a:cs typeface="Consolas"/>
                <a:sym typeface="Consolas"/>
              </a:rPr>
              <a:t>num </a:t>
            </a:r>
            <a:r>
              <a:rPr lang="es" sz="1200" b="0" i="0" u="none" strike="noStrike" cap="none" dirty="0">
                <a:solidFill>
                  <a:srgbClr val="EE5D43"/>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F39C12"/>
                </a:solidFill>
                <a:latin typeface="Consolas"/>
                <a:ea typeface="Consolas"/>
                <a:cs typeface="Consolas"/>
                <a:sym typeface="Consolas"/>
              </a:rPr>
              <a:t>7</a:t>
            </a:r>
            <a:r>
              <a:rPr lang="es" sz="1200" b="0" i="0" u="none" strike="noStrike" cap="none" dirty="0">
                <a:solidFill>
                  <a:srgbClr val="96E072"/>
                </a:solidFill>
                <a:latin typeface="Consolas"/>
                <a:ea typeface="Consolas"/>
                <a:cs typeface="Consolas"/>
                <a:sym typeface="Consolas"/>
              </a:rPr>
              <a:t> </a:t>
            </a:r>
            <a:endParaRPr sz="1200" b="0" i="0" u="none" strike="noStrike" cap="none" dirty="0">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D5CED9"/>
                </a:solidFill>
                <a:latin typeface="Consolas"/>
                <a:ea typeface="Consolas"/>
                <a:cs typeface="Consolas"/>
                <a:sym typeface="Consolas"/>
              </a:rPr>
              <a:t>producto =</a:t>
            </a:r>
            <a:r>
              <a:rPr lang="es" sz="1200" b="0" i="0" u="none" strike="noStrike" cap="none" dirty="0">
                <a:solidFill>
                  <a:srgbClr val="FFE66D"/>
                </a:solidFill>
                <a:latin typeface="Consolas"/>
                <a:ea typeface="Consolas"/>
                <a:cs typeface="Consolas"/>
                <a:sym typeface="Consolas"/>
              </a:rPr>
              <a:t> multiplicar_por_5(</a:t>
            </a:r>
            <a:r>
              <a:rPr lang="es" sz="1200" b="0" i="0" u="none" strike="noStrike" cap="none" dirty="0">
                <a:solidFill>
                  <a:srgbClr val="D5CED9"/>
                </a:solidFill>
                <a:latin typeface="Consolas"/>
                <a:ea typeface="Consolas"/>
                <a:cs typeface="Consolas"/>
                <a:sym typeface="Consolas"/>
              </a:rPr>
              <a:t>num</a:t>
            </a:r>
            <a:r>
              <a:rPr lang="es" sz="1200" b="0" i="0" u="none" strike="noStrike" cap="none" dirty="0">
                <a:solidFill>
                  <a:srgbClr val="FFE66D"/>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 </a:t>
            </a:r>
            <a:r>
              <a:rPr lang="es" sz="1200" b="0" i="0" u="none" strike="noStrike" cap="none" dirty="0">
                <a:solidFill>
                  <a:srgbClr val="5F6167"/>
                </a:solidFill>
                <a:highlight>
                  <a:srgbClr val="23262E"/>
                </a:highlight>
                <a:latin typeface="Consolas"/>
                <a:ea typeface="Consolas"/>
                <a:cs typeface="Consolas"/>
                <a:sym typeface="Consolas"/>
              </a:rPr>
              <a:t># Invocamos la función</a:t>
            </a:r>
            <a:endParaRPr sz="1200" b="0" i="0" u="none" strike="noStrike" cap="none" dirty="0">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FFE66D"/>
                </a:solidFill>
                <a:latin typeface="Consolas"/>
                <a:ea typeface="Consolas"/>
                <a:cs typeface="Consolas"/>
                <a:sym typeface="Consolas"/>
              </a:rPr>
              <a:t>print(</a:t>
            </a:r>
            <a:r>
              <a:rPr lang="es" sz="1200" b="0" i="0" u="none" strike="noStrike" cap="none" dirty="0">
                <a:solidFill>
                  <a:srgbClr val="C74DED"/>
                </a:solidFill>
                <a:latin typeface="Consolas"/>
                <a:ea typeface="Consolas"/>
                <a:cs typeface="Consolas"/>
                <a:sym typeface="Consolas"/>
              </a:rPr>
              <a:t>f</a:t>
            </a:r>
            <a:r>
              <a:rPr lang="es" sz="1200" b="0" i="0" u="none" strike="noStrike" cap="none" dirty="0">
                <a:solidFill>
                  <a:srgbClr val="96E072"/>
                </a:solidFill>
                <a:highlight>
                  <a:srgbClr val="23262E"/>
                </a:highlight>
                <a:latin typeface="Consolas"/>
                <a:ea typeface="Consolas"/>
                <a:cs typeface="Consolas"/>
                <a:sym typeface="Consolas"/>
              </a:rPr>
              <a:t>'El resultado de multiplicar </a:t>
            </a:r>
            <a:r>
              <a:rPr lang="es" sz="1200" b="0" i="0" u="none" strike="noStrike" cap="none" dirty="0">
                <a:solidFill>
                  <a:srgbClr val="C74DED"/>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num</a:t>
            </a:r>
            <a:r>
              <a:rPr lang="es" sz="1200" b="0" i="0" u="none" strike="noStrike" cap="none" dirty="0">
                <a:solidFill>
                  <a:srgbClr val="C74DED"/>
                </a:solidFill>
                <a:latin typeface="Consolas"/>
                <a:ea typeface="Consolas"/>
                <a:cs typeface="Consolas"/>
                <a:sym typeface="Consolas"/>
              </a:rPr>
              <a:t>}</a:t>
            </a:r>
            <a:r>
              <a:rPr lang="es" sz="1200" b="0" i="0" u="none" strike="noStrike" cap="none" dirty="0">
                <a:solidFill>
                  <a:srgbClr val="96E072"/>
                </a:solidFill>
                <a:highlight>
                  <a:srgbClr val="23262E"/>
                </a:highlight>
                <a:latin typeface="Consolas"/>
                <a:ea typeface="Consolas"/>
                <a:cs typeface="Consolas"/>
                <a:sym typeface="Consolas"/>
              </a:rPr>
              <a:t> por 5 es </a:t>
            </a:r>
            <a:r>
              <a:rPr lang="es" sz="1200" b="0" i="0" u="none" strike="noStrike" cap="none" dirty="0">
                <a:solidFill>
                  <a:srgbClr val="C74DED"/>
                </a:solidFill>
                <a:latin typeface="Consolas"/>
                <a:ea typeface="Consolas"/>
                <a:cs typeface="Consolas"/>
                <a:sym typeface="Consolas"/>
              </a:rPr>
              <a:t>{</a:t>
            </a:r>
            <a:r>
              <a:rPr lang="es" sz="1200" b="0" i="0" u="none" strike="noStrike" cap="none" dirty="0">
                <a:solidFill>
                  <a:srgbClr val="D5CED9"/>
                </a:solidFill>
                <a:latin typeface="Consolas"/>
                <a:ea typeface="Consolas"/>
                <a:cs typeface="Consolas"/>
                <a:sym typeface="Consolas"/>
              </a:rPr>
              <a:t>producto</a:t>
            </a:r>
            <a:r>
              <a:rPr lang="es" sz="1200" b="0" i="0" u="none" strike="noStrike" cap="none" dirty="0">
                <a:solidFill>
                  <a:srgbClr val="C74DED"/>
                </a:solidFill>
                <a:latin typeface="Consolas"/>
                <a:ea typeface="Consolas"/>
                <a:cs typeface="Consolas"/>
                <a:sym typeface="Consolas"/>
              </a:rPr>
              <a:t>}</a:t>
            </a:r>
            <a:r>
              <a:rPr lang="es" sz="1200" b="0" i="0" u="none" strike="noStrike" cap="none" dirty="0">
                <a:solidFill>
                  <a:srgbClr val="96E072"/>
                </a:solidFill>
                <a:highlight>
                  <a:srgbClr val="23262E"/>
                </a:highlight>
                <a:latin typeface="Consolas"/>
                <a:ea typeface="Consolas"/>
                <a:cs typeface="Consolas"/>
                <a:sym typeface="Consolas"/>
              </a:rPr>
              <a:t>'</a:t>
            </a:r>
            <a:r>
              <a:rPr lang="es" sz="1200" b="0" i="0" u="none" strike="noStrike" cap="none" dirty="0">
                <a:solidFill>
                  <a:srgbClr val="FFE66D"/>
                </a:solidFill>
                <a:latin typeface="Consolas"/>
                <a:ea typeface="Consolas"/>
                <a:cs typeface="Consolas"/>
                <a:sym typeface="Consolas"/>
              </a:rPr>
              <a:t>)</a:t>
            </a:r>
            <a:endParaRPr sz="1200" b="0" i="0" u="none" strike="noStrike" cap="none" dirty="0">
              <a:solidFill>
                <a:srgbClr val="D5CED9"/>
              </a:solidFill>
              <a:latin typeface="Consolas"/>
              <a:ea typeface="Consolas"/>
              <a:cs typeface="Consolas"/>
              <a:sym typeface="Consolas"/>
            </a:endParaRPr>
          </a:p>
        </p:txBody>
      </p:sp>
      <p:sp>
        <p:nvSpPr>
          <p:cNvPr id="239" name="Google Shape;239;p11"/>
          <p:cNvSpPr txBox="1">
            <a:spLocks noGrp="1"/>
          </p:cNvSpPr>
          <p:nvPr>
            <p:ph type="body" idx="1"/>
          </p:nvPr>
        </p:nvSpPr>
        <p:spPr>
          <a:xfrm>
            <a:off x="534900" y="2335900"/>
            <a:ext cx="8280000" cy="63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Los </a:t>
            </a:r>
            <a:r>
              <a:rPr lang="es" sz="1650" b="1"/>
              <a:t>argumentos</a:t>
            </a:r>
            <a:r>
              <a:rPr lang="es" sz="1650"/>
              <a:t> son los valores que se pasan a la función cuando ésta es invocada, “7” en el ejemplo:</a:t>
            </a:r>
            <a:endParaRPr sz="1650"/>
          </a:p>
        </p:txBody>
      </p:sp>
      <p:sp>
        <p:nvSpPr>
          <p:cNvPr id="240" name="Google Shape;240;p11"/>
          <p:cNvSpPr txBox="1">
            <a:spLocks noGrp="1"/>
          </p:cNvSpPr>
          <p:nvPr>
            <p:ph type="body" idx="1"/>
          </p:nvPr>
        </p:nvSpPr>
        <p:spPr>
          <a:xfrm>
            <a:off x="534900" y="3927500"/>
            <a:ext cx="8280000" cy="63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Dentro de la función, los </a:t>
            </a:r>
            <a:r>
              <a:rPr lang="es" sz="1650" b="1"/>
              <a:t>argumentos</a:t>
            </a:r>
            <a:r>
              <a:rPr lang="es" sz="1650"/>
              <a:t> se copian en los parámetros y son usados por ésta para realizar la tarea.</a:t>
            </a:r>
            <a:endParaRPr sz="16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 Parámetros y Argumentos</a:t>
            </a:r>
            <a:endParaRPr/>
          </a:p>
        </p:txBody>
      </p:sp>
      <p:sp>
        <p:nvSpPr>
          <p:cNvPr id="246" name="Google Shape;246;p12"/>
          <p:cNvSpPr txBox="1">
            <a:spLocks noGrp="1"/>
          </p:cNvSpPr>
          <p:nvPr>
            <p:ph type="body" idx="1"/>
          </p:nvPr>
        </p:nvSpPr>
        <p:spPr>
          <a:xfrm>
            <a:off x="432025" y="1304875"/>
            <a:ext cx="82800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Esta función tiene un sólo </a:t>
            </a:r>
            <a:r>
              <a:rPr lang="es" sz="1650" b="1"/>
              <a:t>parámetro</a:t>
            </a:r>
            <a:r>
              <a:rPr lang="es" sz="1650"/>
              <a:t> que indica hasta qué valor calculará:</a:t>
            </a:r>
            <a:endParaRPr sz="1650"/>
          </a:p>
        </p:txBody>
      </p:sp>
      <p:sp>
        <p:nvSpPr>
          <p:cNvPr id="247" name="Google Shape;247;p12"/>
          <p:cNvSpPr txBox="1">
            <a:spLocks noGrp="1"/>
          </p:cNvSpPr>
          <p:nvPr>
            <p:ph type="body" idx="1"/>
          </p:nvPr>
        </p:nvSpPr>
        <p:spPr>
          <a:xfrm>
            <a:off x="534900" y="2793100"/>
            <a:ext cx="8280000" cy="63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En este ejemplo la función muestra un texto concatenado a un </a:t>
            </a:r>
            <a:r>
              <a:rPr lang="es" sz="1650" b="1"/>
              <a:t>argumento</a:t>
            </a:r>
            <a:r>
              <a:rPr lang="es" sz="1650"/>
              <a:t> pasado por </a:t>
            </a:r>
            <a:r>
              <a:rPr lang="es" sz="1650" b="1"/>
              <a:t>parámetro</a:t>
            </a:r>
            <a:r>
              <a:rPr lang="es" sz="1650"/>
              <a:t>:</a:t>
            </a:r>
            <a:endParaRPr sz="1650"/>
          </a:p>
        </p:txBody>
      </p:sp>
      <p:sp>
        <p:nvSpPr>
          <p:cNvPr id="248" name="Google Shape;248;p12"/>
          <p:cNvSpPr/>
          <p:nvPr/>
        </p:nvSpPr>
        <p:spPr>
          <a:xfrm>
            <a:off x="583200" y="1737885"/>
            <a:ext cx="4038600" cy="10158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Declaración</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tabla_multiplicar</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hasta</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for</a:t>
            </a:r>
            <a:r>
              <a:rPr lang="es" sz="1200" b="0" i="0" u="none" strike="noStrike" cap="none">
                <a:solidFill>
                  <a:srgbClr val="D5CED9"/>
                </a:solidFill>
                <a:highlight>
                  <a:srgbClr val="23262E"/>
                </a:highlight>
                <a:latin typeface="Consolas"/>
                <a:ea typeface="Consolas"/>
                <a:cs typeface="Consolas"/>
                <a:sym typeface="Consolas"/>
              </a:rPr>
              <a:t> i </a:t>
            </a:r>
            <a:r>
              <a:rPr lang="es" sz="1200" b="0" i="0" u="none" strike="noStrike" cap="none">
                <a:solidFill>
                  <a:srgbClr val="C74DED"/>
                </a:solidFill>
                <a:highlight>
                  <a:srgbClr val="23262E"/>
                </a:highlight>
                <a:latin typeface="Consolas"/>
                <a:ea typeface="Consolas"/>
                <a:cs typeface="Consolas"/>
                <a:sym typeface="Consolas"/>
              </a:rPr>
              <a:t>in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range</a:t>
            </a:r>
            <a:r>
              <a:rPr lang="es" sz="1200" b="0" i="0" u="none" strike="noStrike" cap="none">
                <a:solidFill>
                  <a:srgbClr val="D5CED9"/>
                </a:solidFill>
                <a:highlight>
                  <a:srgbClr val="23262E"/>
                </a:highlight>
                <a:latin typeface="Consolas"/>
                <a:ea typeface="Consolas"/>
                <a:cs typeface="Consolas"/>
                <a:sym typeface="Consolas"/>
              </a:rPr>
              <a:t>(hasta):</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C74DED"/>
                </a:solidFill>
                <a:highlight>
                  <a:srgbClr val="23262E"/>
                </a:highlight>
                <a:latin typeface="Consolas"/>
                <a:ea typeface="Consolas"/>
                <a:cs typeface="Consolas"/>
                <a:sym typeface="Consolas"/>
              </a:rPr>
              <a:t>f</a:t>
            </a:r>
            <a:r>
              <a:rPr lang="es" sz="1200" b="0" i="0" u="none" strike="noStrike" cap="none">
                <a:solidFill>
                  <a:srgbClr val="96E072"/>
                </a:solidFill>
                <a:highlight>
                  <a:srgbClr val="23262E"/>
                </a:highlight>
                <a:latin typeface="Consolas"/>
                <a:ea typeface="Consolas"/>
                <a:cs typeface="Consolas"/>
                <a:sym typeface="Consolas"/>
              </a:rPr>
              <a:t>'1 x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i</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 =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1</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i</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F6167"/>
              </a:solidFill>
              <a:latin typeface="Consolas"/>
              <a:ea typeface="Consolas"/>
              <a:cs typeface="Consolas"/>
              <a:sym typeface="Consolas"/>
            </a:endParaRPr>
          </a:p>
        </p:txBody>
      </p:sp>
      <p:sp>
        <p:nvSpPr>
          <p:cNvPr id="249" name="Google Shape;249;p12"/>
          <p:cNvSpPr/>
          <p:nvPr/>
        </p:nvSpPr>
        <p:spPr>
          <a:xfrm>
            <a:off x="4862350" y="1750750"/>
            <a:ext cx="3797100" cy="10158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Ejecución</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tabla_multiplicar</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4</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D5CED9"/>
              </a:solidFill>
              <a:latin typeface="Consolas"/>
              <a:ea typeface="Consolas"/>
              <a:cs typeface="Consolas"/>
              <a:sym typeface="Consolas"/>
            </a:endParaRPr>
          </a:p>
        </p:txBody>
      </p:sp>
      <p:sp>
        <p:nvSpPr>
          <p:cNvPr id="250" name="Google Shape;250;p12"/>
          <p:cNvSpPr/>
          <p:nvPr/>
        </p:nvSpPr>
        <p:spPr>
          <a:xfrm>
            <a:off x="583200" y="3606075"/>
            <a:ext cx="4038600" cy="831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Declaración</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saludar_dos</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nombre</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C74DED"/>
                </a:solidFill>
                <a:highlight>
                  <a:srgbClr val="23262E"/>
                </a:highlight>
                <a:latin typeface="Consolas"/>
                <a:ea typeface="Consolas"/>
                <a:cs typeface="Consolas"/>
                <a:sym typeface="Consolas"/>
              </a:rPr>
              <a:t>f</a:t>
            </a:r>
            <a:r>
              <a:rPr lang="es" sz="1200" b="0" i="0" u="none" strike="noStrike" cap="none">
                <a:solidFill>
                  <a:srgbClr val="96E072"/>
                </a:solidFill>
                <a:highlight>
                  <a:srgbClr val="23262E"/>
                </a:highlight>
                <a:latin typeface="Consolas"/>
                <a:ea typeface="Consolas"/>
                <a:cs typeface="Consolas"/>
                <a:sym typeface="Consolas"/>
              </a:rPr>
              <a:t>'Hola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nombre</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F6167"/>
              </a:solidFill>
              <a:latin typeface="Consolas"/>
              <a:ea typeface="Consolas"/>
              <a:cs typeface="Consolas"/>
              <a:sym typeface="Consolas"/>
            </a:endParaRPr>
          </a:p>
        </p:txBody>
      </p:sp>
      <p:sp>
        <p:nvSpPr>
          <p:cNvPr id="251" name="Google Shape;251;p12"/>
          <p:cNvSpPr/>
          <p:nvPr/>
        </p:nvSpPr>
        <p:spPr>
          <a:xfrm>
            <a:off x="4862250" y="3606075"/>
            <a:ext cx="3797100" cy="831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Ejecución</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saludar_dos</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"Codo a Codo"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Argumento fijo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nombre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input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"Ingrese su nombre: "</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saludar_dos</a:t>
            </a:r>
            <a:r>
              <a:rPr lang="es" sz="1200" b="0" i="0" u="none" strike="noStrike" cap="none">
                <a:solidFill>
                  <a:srgbClr val="D5CED9"/>
                </a:solidFill>
                <a:highlight>
                  <a:srgbClr val="23262E"/>
                </a:highlight>
                <a:latin typeface="Consolas"/>
                <a:ea typeface="Consolas"/>
                <a:cs typeface="Consolas"/>
                <a:sym typeface="Consolas"/>
              </a:rPr>
              <a:t>(nombre) </a:t>
            </a:r>
            <a:r>
              <a:rPr lang="es" sz="1200" b="0" i="0" u="none" strike="noStrike" cap="none">
                <a:solidFill>
                  <a:srgbClr val="5F6167"/>
                </a:solidFill>
                <a:highlight>
                  <a:srgbClr val="23262E"/>
                </a:highlight>
                <a:latin typeface="Consolas"/>
                <a:ea typeface="Consolas"/>
                <a:cs typeface="Consolas"/>
                <a:sym typeface="Consolas"/>
              </a:rPr>
              <a:t># Argumento variable</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F6167"/>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Funciones | Parámetros</a:t>
            </a:r>
            <a:endParaRPr/>
          </a:p>
        </p:txBody>
      </p:sp>
      <p:sp>
        <p:nvSpPr>
          <p:cNvPr id="257" name="Google Shape;257;p13"/>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00000"/>
              </a:lnSpc>
              <a:spcBef>
                <a:spcPts val="0"/>
              </a:spcBef>
              <a:spcAft>
                <a:spcPts val="0"/>
              </a:spcAft>
              <a:buClr>
                <a:schemeClr val="dk1"/>
              </a:buClr>
              <a:buSzPts val="1100"/>
              <a:buFont typeface="Arial"/>
              <a:buNone/>
            </a:pPr>
            <a:r>
              <a:rPr lang="es" sz="1650" b="0" i="0" u="none" strike="noStrike" cap="none">
                <a:solidFill>
                  <a:schemeClr val="dk2"/>
                </a:solidFill>
                <a:latin typeface="Montserrat"/>
                <a:ea typeface="Montserrat"/>
                <a:cs typeface="Montserrat"/>
                <a:sym typeface="Montserrat"/>
              </a:rPr>
              <a:t>La siguiente función tiene dos parámetros, cuyos argumentos se obtienen mediante la función </a:t>
            </a:r>
            <a:r>
              <a:rPr lang="es" sz="1650" b="1" i="0" u="none" strike="noStrike" cap="none">
                <a:solidFill>
                  <a:schemeClr val="dk2"/>
                </a:solidFill>
                <a:latin typeface="Montserrat"/>
                <a:ea typeface="Montserrat"/>
                <a:cs typeface="Montserrat"/>
                <a:sym typeface="Montserrat"/>
              </a:rPr>
              <a:t>input()</a:t>
            </a:r>
            <a:r>
              <a:rPr lang="es" sz="1650" b="0" i="0" u="none" strike="noStrike" cap="none">
                <a:solidFill>
                  <a:schemeClr val="dk2"/>
                </a:solidFill>
                <a:latin typeface="Montserrat"/>
                <a:ea typeface="Montserrat"/>
                <a:cs typeface="Montserrat"/>
                <a:sym typeface="Montserrat"/>
              </a:rPr>
              <a:t>:</a:t>
            </a:r>
            <a:endParaRPr sz="1650" b="0" i="0" u="none" strike="noStrike" cap="none">
              <a:solidFill>
                <a:schemeClr val="dk2"/>
              </a:solidFill>
              <a:latin typeface="Arial"/>
              <a:ea typeface="Arial"/>
              <a:cs typeface="Arial"/>
              <a:sym typeface="Arial"/>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
        <p:nvSpPr>
          <p:cNvPr id="258" name="Google Shape;258;p13"/>
          <p:cNvSpPr/>
          <p:nvPr/>
        </p:nvSpPr>
        <p:spPr>
          <a:xfrm>
            <a:off x="572300" y="2156975"/>
            <a:ext cx="5067900" cy="15102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imprimir_mensaje_N_veces</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m</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for</a:t>
            </a:r>
            <a:r>
              <a:rPr lang="es" sz="1200" b="0" i="0" u="none" strike="noStrike" cap="none">
                <a:solidFill>
                  <a:srgbClr val="D5CED9"/>
                </a:solidFill>
                <a:highlight>
                  <a:srgbClr val="23262E"/>
                </a:highlight>
                <a:latin typeface="Consolas"/>
                <a:ea typeface="Consolas"/>
                <a:cs typeface="Consolas"/>
                <a:sym typeface="Consolas"/>
              </a:rPr>
              <a:t> i </a:t>
            </a:r>
            <a:r>
              <a:rPr lang="es" sz="1200" b="0" i="0" u="none" strike="noStrike" cap="none">
                <a:solidFill>
                  <a:srgbClr val="C74DED"/>
                </a:solidFill>
                <a:highlight>
                  <a:srgbClr val="23262E"/>
                </a:highlight>
                <a:latin typeface="Consolas"/>
                <a:ea typeface="Consolas"/>
                <a:cs typeface="Consolas"/>
                <a:sym typeface="Consolas"/>
              </a:rPr>
              <a:t>in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range</a:t>
            </a:r>
            <a:r>
              <a:rPr lang="es" sz="1200" b="0" i="0" u="none" strike="noStrike" cap="none">
                <a:solidFill>
                  <a:srgbClr val="D5CED9"/>
                </a:solidFill>
                <a:highlight>
                  <a:srgbClr val="23262E"/>
                </a:highlight>
                <a:latin typeface="Consolas"/>
                <a:ea typeface="Consolas"/>
                <a:cs typeface="Consolas"/>
                <a:sym typeface="Consolas"/>
              </a:rPr>
              <a:t>(n):</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(m)</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mensaje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input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"Mensaje: "</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veces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int(</a:t>
            </a:r>
            <a:r>
              <a:rPr lang="es" sz="1200" b="0" i="0" u="none" strike="noStrike" cap="none">
                <a:solidFill>
                  <a:srgbClr val="FFE66D"/>
                </a:solidFill>
                <a:highlight>
                  <a:srgbClr val="23262E"/>
                </a:highlight>
                <a:latin typeface="Consolas"/>
                <a:ea typeface="Consolas"/>
                <a:cs typeface="Consolas"/>
                <a:sym typeface="Consolas"/>
              </a:rPr>
              <a:t>input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"Nro. de veces que desea imprimir: "</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imprimir_mensaje_N_veces</a:t>
            </a:r>
            <a:r>
              <a:rPr lang="es" sz="1200" b="0" i="0" u="none" strike="noStrike" cap="none">
                <a:solidFill>
                  <a:srgbClr val="D5CED9"/>
                </a:solidFill>
                <a:highlight>
                  <a:srgbClr val="23262E"/>
                </a:highlight>
                <a:latin typeface="Consolas"/>
                <a:ea typeface="Consolas"/>
                <a:cs typeface="Consolas"/>
                <a:sym typeface="Consolas"/>
              </a:rPr>
              <a:t>(veces, mensaje)</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rgbClr val="C74DED"/>
              </a:solidFill>
              <a:latin typeface="Consolas"/>
              <a:ea typeface="Consolas"/>
              <a:cs typeface="Consolas"/>
              <a:sym typeface="Consolas"/>
            </a:endParaRPr>
          </a:p>
        </p:txBody>
      </p:sp>
      <p:sp>
        <p:nvSpPr>
          <p:cNvPr id="259" name="Google Shape;259;p13"/>
          <p:cNvSpPr/>
          <p:nvPr/>
        </p:nvSpPr>
        <p:spPr>
          <a:xfrm>
            <a:off x="572325" y="1928075"/>
            <a:ext cx="50679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Función con dos parámetros</a:t>
            </a:r>
            <a:endParaRPr sz="1400" b="0" i="0" u="none" strike="noStrike" cap="none">
              <a:solidFill>
                <a:schemeClr val="dk2"/>
              </a:solidFill>
              <a:latin typeface="Montserrat"/>
              <a:ea typeface="Montserrat"/>
              <a:cs typeface="Montserrat"/>
              <a:sym typeface="Montserrat"/>
            </a:endParaRPr>
          </a:p>
        </p:txBody>
      </p:sp>
      <p:sp>
        <p:nvSpPr>
          <p:cNvPr id="260" name="Google Shape;260;p13"/>
          <p:cNvSpPr/>
          <p:nvPr/>
        </p:nvSpPr>
        <p:spPr>
          <a:xfrm>
            <a:off x="5873175" y="2159725"/>
            <a:ext cx="2360700" cy="15102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Mensaje: ¡Hola Codo!</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Nro. de veces que desea imprimir: 4</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¡Hola Codo!</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¡Hola Codo!</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¡Hola Codo!</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¡Hola Codo!</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261" name="Google Shape;261;p13"/>
          <p:cNvSpPr/>
          <p:nvPr/>
        </p:nvSpPr>
        <p:spPr>
          <a:xfrm>
            <a:off x="5873150" y="1928075"/>
            <a:ext cx="23607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
        <p:nvSpPr>
          <p:cNvPr id="262" name="Google Shape;262;p13"/>
          <p:cNvSpPr txBox="1"/>
          <p:nvPr/>
        </p:nvSpPr>
        <p:spPr>
          <a:xfrm>
            <a:off x="423450" y="3705600"/>
            <a:ext cx="8279700" cy="8514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Los argumentos son </a:t>
            </a:r>
            <a:r>
              <a:rPr lang="es" sz="1650" b="1" i="0" u="none" strike="noStrike" cap="none">
                <a:solidFill>
                  <a:schemeClr val="dk2"/>
                </a:solidFill>
                <a:latin typeface="Montserrat"/>
                <a:ea typeface="Montserrat"/>
                <a:cs typeface="Montserrat"/>
                <a:sym typeface="Montserrat"/>
              </a:rPr>
              <a:t>veces</a:t>
            </a:r>
            <a:r>
              <a:rPr lang="es" sz="1650" b="0" i="0" u="none" strike="noStrike" cap="none">
                <a:solidFill>
                  <a:schemeClr val="dk2"/>
                </a:solidFill>
                <a:latin typeface="Montserrat"/>
                <a:ea typeface="Montserrat"/>
                <a:cs typeface="Montserrat"/>
                <a:sym typeface="Montserrat"/>
              </a:rPr>
              <a:t> y </a:t>
            </a:r>
            <a:r>
              <a:rPr lang="es" sz="1650" b="1" i="0" u="none" strike="noStrike" cap="none">
                <a:solidFill>
                  <a:schemeClr val="dk2"/>
                </a:solidFill>
                <a:latin typeface="Montserrat"/>
                <a:ea typeface="Montserrat"/>
                <a:cs typeface="Montserrat"/>
                <a:sym typeface="Montserrat"/>
              </a:rPr>
              <a:t>mensaje</a:t>
            </a:r>
            <a:r>
              <a:rPr lang="es" sz="1650" b="0" i="0" u="none" strike="noStrike" cap="none">
                <a:solidFill>
                  <a:schemeClr val="dk2"/>
                </a:solidFill>
                <a:latin typeface="Montserrat"/>
                <a:ea typeface="Montserrat"/>
                <a:cs typeface="Montserrat"/>
                <a:sym typeface="Montserrat"/>
              </a:rPr>
              <a:t>, y los parámetros son </a:t>
            </a:r>
            <a:r>
              <a:rPr lang="es" sz="1650" b="1" i="0" u="none" strike="noStrike" cap="none">
                <a:solidFill>
                  <a:schemeClr val="dk2"/>
                </a:solidFill>
                <a:latin typeface="Montserrat"/>
                <a:ea typeface="Montserrat"/>
                <a:cs typeface="Montserrat"/>
                <a:sym typeface="Montserrat"/>
              </a:rPr>
              <a:t>n</a:t>
            </a:r>
            <a:r>
              <a:rPr lang="es" sz="1650" b="0" i="0" u="none" strike="noStrike" cap="none">
                <a:solidFill>
                  <a:schemeClr val="dk2"/>
                </a:solidFill>
                <a:latin typeface="Montserrat"/>
                <a:ea typeface="Montserrat"/>
                <a:cs typeface="Montserrat"/>
                <a:sym typeface="Montserrat"/>
              </a:rPr>
              <a:t> y </a:t>
            </a:r>
            <a:r>
              <a:rPr lang="es" sz="1650" b="1" i="0" u="none" strike="noStrike" cap="none">
                <a:solidFill>
                  <a:schemeClr val="dk2"/>
                </a:solidFill>
                <a:latin typeface="Montserrat"/>
                <a:ea typeface="Montserrat"/>
                <a:cs typeface="Montserrat"/>
                <a:sym typeface="Montserrat"/>
              </a:rPr>
              <a:t>m</a:t>
            </a:r>
            <a:r>
              <a:rPr lang="es" sz="1650" b="0" i="0" u="none" strike="noStrike" cap="none">
                <a:solidFill>
                  <a:schemeClr val="dk2"/>
                </a:solidFill>
                <a:latin typeface="Montserrat"/>
                <a:ea typeface="Montserrat"/>
                <a:cs typeface="Montserrat"/>
                <a:sym typeface="Montserrat"/>
              </a:rPr>
              <a:t>. Al llamar a la función, </a:t>
            </a:r>
            <a:r>
              <a:rPr lang="es" sz="1650" b="1" i="0" u="none" strike="noStrike" cap="none">
                <a:solidFill>
                  <a:schemeClr val="dk2"/>
                </a:solidFill>
                <a:latin typeface="Montserrat"/>
                <a:ea typeface="Montserrat"/>
                <a:cs typeface="Montserrat"/>
                <a:sym typeface="Montserrat"/>
              </a:rPr>
              <a:t>veces</a:t>
            </a:r>
            <a:r>
              <a:rPr lang="es" sz="1650" b="0" i="0" u="none" strike="noStrike" cap="none">
                <a:solidFill>
                  <a:schemeClr val="dk2"/>
                </a:solidFill>
                <a:latin typeface="Montserrat"/>
                <a:ea typeface="Montserrat"/>
                <a:cs typeface="Montserrat"/>
                <a:sym typeface="Montserrat"/>
              </a:rPr>
              <a:t> se copia en </a:t>
            </a:r>
            <a:r>
              <a:rPr lang="es" sz="1650" b="1" i="0" u="none" strike="noStrike" cap="none">
                <a:solidFill>
                  <a:schemeClr val="dk2"/>
                </a:solidFill>
                <a:latin typeface="Montserrat"/>
                <a:ea typeface="Montserrat"/>
                <a:cs typeface="Montserrat"/>
                <a:sym typeface="Montserrat"/>
              </a:rPr>
              <a:t>n</a:t>
            </a:r>
            <a:r>
              <a:rPr lang="es" sz="1650" b="0" i="0" u="none" strike="noStrike" cap="none">
                <a:solidFill>
                  <a:schemeClr val="dk2"/>
                </a:solidFill>
                <a:latin typeface="Montserrat"/>
                <a:ea typeface="Montserrat"/>
                <a:cs typeface="Montserrat"/>
                <a:sym typeface="Montserrat"/>
              </a:rPr>
              <a:t>, y </a:t>
            </a:r>
            <a:r>
              <a:rPr lang="es" sz="1650" b="1" i="0" u="none" strike="noStrike" cap="none">
                <a:solidFill>
                  <a:schemeClr val="dk2"/>
                </a:solidFill>
                <a:latin typeface="Montserrat"/>
                <a:ea typeface="Montserrat"/>
                <a:cs typeface="Montserrat"/>
                <a:sym typeface="Montserrat"/>
              </a:rPr>
              <a:t>mensaje</a:t>
            </a:r>
            <a:r>
              <a:rPr lang="es" sz="1650" b="0" i="0" u="none" strike="noStrike" cap="none">
                <a:solidFill>
                  <a:schemeClr val="dk2"/>
                </a:solidFill>
                <a:latin typeface="Montserrat"/>
                <a:ea typeface="Montserrat"/>
                <a:cs typeface="Montserrat"/>
                <a:sym typeface="Montserrat"/>
              </a:rPr>
              <a:t> se copia en</a:t>
            </a:r>
            <a:r>
              <a:rPr lang="es" sz="1650" b="1" i="0" u="none" strike="noStrike" cap="none">
                <a:solidFill>
                  <a:schemeClr val="dk2"/>
                </a:solidFill>
                <a:latin typeface="Montserrat"/>
                <a:ea typeface="Montserrat"/>
                <a:cs typeface="Montserrat"/>
                <a:sym typeface="Montserrat"/>
              </a:rPr>
              <a:t> m. </a:t>
            </a:r>
            <a:r>
              <a:rPr lang="es" sz="1650" b="0" i="0" u="none" strike="noStrike" cap="none">
                <a:solidFill>
                  <a:schemeClr val="dk2"/>
                </a:solidFill>
                <a:latin typeface="Montserrat"/>
                <a:ea typeface="Montserrat"/>
                <a:cs typeface="Montserrat"/>
                <a:sym typeface="Montserrat"/>
              </a:rPr>
              <a:t>Se mantiene el orden y la correspondencia entre argumentos y parámetros.</a:t>
            </a:r>
            <a:endParaRPr sz="165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50"/>
              <a:buFont typeface="Arial"/>
              <a:buNone/>
            </a:pPr>
            <a:endParaRPr sz="155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550"/>
              <a:buFont typeface="Arial"/>
              <a:buNone/>
            </a:pPr>
            <a:endParaRPr sz="15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550"/>
              <a:buFont typeface="Arial"/>
              <a:buNone/>
            </a:pPr>
            <a:endParaRPr sz="15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550"/>
              <a:buFont typeface="Arial"/>
              <a:buNone/>
            </a:pPr>
            <a:endParaRPr sz="155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Funciones | Paso por valor y por referencia</a:t>
            </a:r>
            <a:endParaRPr/>
          </a:p>
        </p:txBody>
      </p:sp>
      <p:sp>
        <p:nvSpPr>
          <p:cNvPr id="268" name="Google Shape;268;p14"/>
          <p:cNvSpPr txBox="1">
            <a:spLocks noGrp="1"/>
          </p:cNvSpPr>
          <p:nvPr>
            <p:ph type="body" idx="1"/>
          </p:nvPr>
        </p:nvSpPr>
        <p:spPr>
          <a:xfrm>
            <a:off x="432025" y="1304875"/>
            <a:ext cx="8280000" cy="325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Dependiendo del tipo de dato que enviemos a la función, se tienen dos comportamientos diferentes:</a:t>
            </a:r>
            <a:endParaRPr sz="1650"/>
          </a:p>
          <a:p>
            <a:pPr marL="457200" lvl="0" indent="-314325" algn="l" rtl="0">
              <a:lnSpc>
                <a:spcPct val="115000"/>
              </a:lnSpc>
              <a:spcBef>
                <a:spcPts val="1200"/>
              </a:spcBef>
              <a:spcAft>
                <a:spcPts val="0"/>
              </a:spcAft>
              <a:buSzPts val="1350"/>
              <a:buChar char="●"/>
            </a:pPr>
            <a:r>
              <a:rPr lang="es" sz="1350" b="1"/>
              <a:t>Paso por valor: </a:t>
            </a:r>
            <a:r>
              <a:rPr lang="es" sz="1350"/>
              <a:t>se crea una copia del valor de los argumentos en los respectivos parámetros. Las modificaciones en los valores de los parámetros no afectan a las variables externas. </a:t>
            </a:r>
            <a:endParaRPr sz="1350"/>
          </a:p>
          <a:p>
            <a:pPr marL="457200" lvl="0" indent="-314325" algn="l" rtl="0">
              <a:lnSpc>
                <a:spcPct val="115000"/>
              </a:lnSpc>
              <a:spcBef>
                <a:spcPts val="0"/>
              </a:spcBef>
              <a:spcAft>
                <a:spcPts val="0"/>
              </a:spcAft>
              <a:buSzPts val="1350"/>
              <a:buChar char="●"/>
            </a:pPr>
            <a:r>
              <a:rPr lang="es" sz="1350" b="1"/>
              <a:t>Paso por referencia:</a:t>
            </a:r>
            <a:r>
              <a:rPr lang="es" sz="1350"/>
              <a:t> se pasa un puntero a la posición de memoria donde se aloja el dato, por lo que cualquier cambio que se haga en su valor dentro de la función afecta el contenido de la variable en el resto del programa. </a:t>
            </a:r>
            <a:endParaRPr sz="1350"/>
          </a:p>
          <a:p>
            <a:pPr marL="0" lvl="0" indent="0" algn="l" rtl="0">
              <a:lnSpc>
                <a:spcPct val="115000"/>
              </a:lnSpc>
              <a:spcBef>
                <a:spcPts val="1200"/>
              </a:spcBef>
              <a:spcAft>
                <a:spcPts val="1200"/>
              </a:spcAft>
              <a:buSzPts val="1800"/>
              <a:buNone/>
            </a:pPr>
            <a:r>
              <a:rPr lang="es" sz="1650"/>
              <a:t>En Python, los argumentos de tipos de datos simples (enteros, flotantes, cadenas, lógicos) se pasan por valor, y los tipos de datos compuestos (listas, diccionarios, conjuntos...)se pasan por referencia. </a:t>
            </a:r>
            <a:r>
              <a:rPr lang="es" sz="1650" u="sng">
                <a:solidFill>
                  <a:schemeClr val="hlink"/>
                </a:solidFill>
                <a:hlinkClick r:id="rId3"/>
              </a:rPr>
              <a:t>+info</a:t>
            </a:r>
            <a:endParaRPr sz="165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Funciones | Parámetros opcionales</a:t>
            </a:r>
            <a:endParaRPr/>
          </a:p>
        </p:txBody>
      </p:sp>
      <p:sp>
        <p:nvSpPr>
          <p:cNvPr id="274" name="Google Shape;274;p15"/>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00000"/>
              </a:lnSpc>
              <a:spcBef>
                <a:spcPts val="0"/>
              </a:spcBef>
              <a:spcAft>
                <a:spcPts val="0"/>
              </a:spcAft>
              <a:buClr>
                <a:schemeClr val="dk1"/>
              </a:buClr>
              <a:buSzPts val="1100"/>
              <a:buFont typeface="Arial"/>
              <a:buNone/>
            </a:pPr>
            <a:r>
              <a:rPr lang="es" sz="1650" b="0" i="0" u="none" strike="noStrike" cap="none">
                <a:solidFill>
                  <a:schemeClr val="dk2"/>
                </a:solidFill>
                <a:latin typeface="Montserrat"/>
                <a:ea typeface="Montserrat"/>
                <a:cs typeface="Montserrat"/>
                <a:sym typeface="Montserrat"/>
              </a:rPr>
              <a:t>En una función Python se pueden indicar una serie de </a:t>
            </a:r>
            <a:r>
              <a:rPr lang="es" sz="1650" b="1" i="0" u="none" strike="noStrike" cap="none">
                <a:solidFill>
                  <a:schemeClr val="dk2"/>
                </a:solidFill>
                <a:latin typeface="Montserrat"/>
                <a:ea typeface="Montserrat"/>
                <a:cs typeface="Montserrat"/>
                <a:sym typeface="Montserrat"/>
              </a:rPr>
              <a:t>parámetros opcionales</a:t>
            </a:r>
            <a:r>
              <a:rPr lang="es" sz="1650" b="0" i="0" u="none" strike="noStrike" cap="none">
                <a:solidFill>
                  <a:schemeClr val="dk2"/>
                </a:solidFill>
                <a:latin typeface="Montserrat"/>
                <a:ea typeface="Montserrat"/>
                <a:cs typeface="Montserrat"/>
                <a:sym typeface="Montserrat"/>
              </a:rPr>
              <a:t> con el operador </a:t>
            </a:r>
            <a:r>
              <a:rPr lang="es" sz="1650" b="1" i="0" u="none" strike="noStrike" cap="none">
                <a:solidFill>
                  <a:schemeClr val="dk2"/>
                </a:solidFill>
                <a:latin typeface="Montserrat"/>
                <a:ea typeface="Montserrat"/>
                <a:cs typeface="Montserrat"/>
                <a:sym typeface="Montserrat"/>
              </a:rPr>
              <a:t>=</a:t>
            </a:r>
            <a:r>
              <a:rPr lang="es" sz="1650" b="0" i="0" u="none" strike="noStrike" cap="none">
                <a:solidFill>
                  <a:schemeClr val="dk2"/>
                </a:solidFill>
                <a:latin typeface="Montserrat"/>
                <a:ea typeface="Montserrat"/>
                <a:cs typeface="Montserrat"/>
                <a:sym typeface="Montserrat"/>
              </a:rPr>
              <a:t>. Son parámetros que,  si no se incluyen al invocar a la función, toman ese valor por defecto.</a:t>
            </a:r>
            <a:endParaRPr sz="1650" b="0" i="0" u="none" strike="noStrike" cap="none">
              <a:solidFill>
                <a:schemeClr val="dk2"/>
              </a:solidFill>
              <a:latin typeface="Arial"/>
              <a:ea typeface="Arial"/>
              <a:cs typeface="Arial"/>
              <a:sym typeface="Arial"/>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
        <p:nvSpPr>
          <p:cNvPr id="275" name="Google Shape;275;p15"/>
          <p:cNvSpPr/>
          <p:nvPr/>
        </p:nvSpPr>
        <p:spPr>
          <a:xfrm>
            <a:off x="2638125" y="2416225"/>
            <a:ext cx="2587200" cy="12345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sumar</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0</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b</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0</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return</a:t>
            </a:r>
            <a:r>
              <a:rPr lang="es" sz="1200" b="0" i="0" u="none" strike="noStrike" cap="none">
                <a:solidFill>
                  <a:srgbClr val="D5CED9"/>
                </a:solidFill>
                <a:highlight>
                  <a:srgbClr val="23262E"/>
                </a:highlight>
                <a:latin typeface="Consolas"/>
                <a:ea typeface="Consolas"/>
                <a:cs typeface="Consolas"/>
                <a:sym typeface="Consolas"/>
              </a:rPr>
              <a:t> 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b</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sumar</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6</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sumar</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sumar</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5F6167"/>
              </a:solidFill>
              <a:highlight>
                <a:srgbClr val="23262E"/>
              </a:highlight>
              <a:latin typeface="Consolas"/>
              <a:ea typeface="Consolas"/>
              <a:cs typeface="Consolas"/>
              <a:sym typeface="Consolas"/>
            </a:endParaRPr>
          </a:p>
        </p:txBody>
      </p:sp>
      <p:sp>
        <p:nvSpPr>
          <p:cNvPr id="276" name="Google Shape;276;p15"/>
          <p:cNvSpPr/>
          <p:nvPr/>
        </p:nvSpPr>
        <p:spPr>
          <a:xfrm>
            <a:off x="2638125" y="2188075"/>
            <a:ext cx="2587200" cy="2283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Parámetros opcionales</a:t>
            </a:r>
            <a:endParaRPr sz="1400" b="0" i="0" u="none" strike="noStrike" cap="none">
              <a:solidFill>
                <a:schemeClr val="dk2"/>
              </a:solidFill>
              <a:latin typeface="Montserrat"/>
              <a:ea typeface="Montserrat"/>
              <a:cs typeface="Montserrat"/>
              <a:sym typeface="Montserrat"/>
            </a:endParaRPr>
          </a:p>
        </p:txBody>
      </p:sp>
      <p:sp>
        <p:nvSpPr>
          <p:cNvPr id="277" name="Google Shape;277;p15"/>
          <p:cNvSpPr/>
          <p:nvPr/>
        </p:nvSpPr>
        <p:spPr>
          <a:xfrm>
            <a:off x="5469075" y="2417600"/>
            <a:ext cx="1036800" cy="12345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8</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5</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0</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278" name="Google Shape;278;p15"/>
          <p:cNvSpPr/>
          <p:nvPr/>
        </p:nvSpPr>
        <p:spPr>
          <a:xfrm>
            <a:off x="5469047" y="2186700"/>
            <a:ext cx="1036800" cy="2283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
        <p:nvSpPr>
          <p:cNvPr id="279" name="Google Shape;279;p15"/>
          <p:cNvSpPr txBox="1"/>
          <p:nvPr/>
        </p:nvSpPr>
        <p:spPr>
          <a:xfrm>
            <a:off x="436425" y="3734225"/>
            <a:ext cx="8279700" cy="8727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En una función se pueden especificar tantos parámetros opcionales como se quiera. Sin embargo, una vez que se indica uno, todos los parámetros a su derecha también deben ser opcionales.</a:t>
            </a:r>
            <a:endParaRPr sz="165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50"/>
              <a:buFont typeface="Arial"/>
              <a:buNone/>
            </a:pPr>
            <a:endParaRPr sz="155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550"/>
              <a:buFont typeface="Arial"/>
              <a:buNone/>
            </a:pPr>
            <a:endParaRPr sz="15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550"/>
              <a:buFont typeface="Arial"/>
              <a:buNone/>
            </a:pPr>
            <a:endParaRPr sz="15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550"/>
              <a:buFont typeface="Arial"/>
              <a:buNone/>
            </a:pPr>
            <a:endParaRPr sz="155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Funciones | Parámetros opcionales</a:t>
            </a:r>
            <a:endParaRPr/>
          </a:p>
        </p:txBody>
      </p:sp>
      <p:sp>
        <p:nvSpPr>
          <p:cNvPr id="285" name="Google Shape;285;p16"/>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00000"/>
              </a:lnSpc>
              <a:spcBef>
                <a:spcPts val="0"/>
              </a:spcBef>
              <a:spcAft>
                <a:spcPts val="0"/>
              </a:spcAft>
              <a:buClr>
                <a:schemeClr val="dk1"/>
              </a:buClr>
              <a:buSzPts val="1100"/>
              <a:buFont typeface="Arial"/>
              <a:buNone/>
            </a:pPr>
            <a:r>
              <a:rPr lang="es" sz="1650" b="0" i="0" u="none" strike="noStrike" cap="none">
                <a:solidFill>
                  <a:schemeClr val="dk2"/>
                </a:solidFill>
                <a:latin typeface="Montserrat"/>
                <a:ea typeface="Montserrat"/>
                <a:cs typeface="Montserrat"/>
                <a:sym typeface="Montserrat"/>
              </a:rPr>
              <a:t>En este ejemplo se utilizan argumentos opcionales para calcular la raíz de un  número:</a:t>
            </a:r>
            <a:endParaRPr sz="165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1100"/>
              <a:buFont typeface="Arial"/>
              <a:buNone/>
            </a:pPr>
            <a:endParaRPr sz="165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1100"/>
              <a:buFont typeface="Arial"/>
              <a:buNone/>
            </a:pPr>
            <a:endParaRPr sz="165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
        <p:nvSpPr>
          <p:cNvPr id="286" name="Google Shape;286;p16"/>
          <p:cNvSpPr/>
          <p:nvPr/>
        </p:nvSpPr>
        <p:spPr>
          <a:xfrm>
            <a:off x="1978522" y="2221350"/>
            <a:ext cx="2901900" cy="14727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C74DED"/>
                </a:solidFill>
                <a:latin typeface="Consolas"/>
                <a:ea typeface="Consolas"/>
                <a:cs typeface="Consolas"/>
                <a:sym typeface="Consolas"/>
              </a:rPr>
              <a:t>def</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fn_raiz</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num</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raiz</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return</a:t>
            </a:r>
            <a:r>
              <a:rPr lang="es" sz="1200" b="0" i="0" u="none" strike="noStrike" cap="none">
                <a:solidFill>
                  <a:srgbClr val="D5CED9"/>
                </a:solidFill>
                <a:latin typeface="Consolas"/>
                <a:ea typeface="Consolas"/>
                <a:cs typeface="Consolas"/>
                <a:sym typeface="Consolas"/>
              </a:rPr>
              <a:t> num</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raiz)</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br>
              <a:rPr lang="es" sz="1200" b="0" i="0" u="none" strike="noStrike" cap="none">
                <a:solidFill>
                  <a:srgbClr val="D5CED9"/>
                </a:solidFill>
                <a:latin typeface="Consolas"/>
                <a:ea typeface="Consolas"/>
                <a:cs typeface="Consolas"/>
                <a:sym typeface="Consolas"/>
              </a:rPr>
            </a:br>
            <a:r>
              <a:rPr lang="es" sz="1200" b="0" i="0" u="none" strike="noStrike" cap="none">
                <a:solidFill>
                  <a:srgbClr val="5F6167"/>
                </a:solidFill>
                <a:latin typeface="Consolas"/>
                <a:ea typeface="Consolas"/>
                <a:cs typeface="Consolas"/>
                <a:sym typeface="Consolas"/>
              </a:rPr>
              <a:t># Programa principal</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fn_raiz</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4</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fn_raiz</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8</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fn_raiz</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8</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p:txBody>
      </p:sp>
      <p:sp>
        <p:nvSpPr>
          <p:cNvPr id="287" name="Google Shape;287;p16"/>
          <p:cNvSpPr/>
          <p:nvPr/>
        </p:nvSpPr>
        <p:spPr>
          <a:xfrm>
            <a:off x="1978522" y="1992450"/>
            <a:ext cx="29019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Raíz de un número</a:t>
            </a:r>
            <a:endParaRPr sz="1400" b="0" i="0" u="none" strike="noStrike" cap="none">
              <a:solidFill>
                <a:schemeClr val="dk2"/>
              </a:solidFill>
              <a:latin typeface="Montserrat"/>
              <a:ea typeface="Montserrat"/>
              <a:cs typeface="Montserrat"/>
              <a:sym typeface="Montserrat"/>
            </a:endParaRPr>
          </a:p>
        </p:txBody>
      </p:sp>
      <p:sp>
        <p:nvSpPr>
          <p:cNvPr id="288" name="Google Shape;288;p16"/>
          <p:cNvSpPr/>
          <p:nvPr/>
        </p:nvSpPr>
        <p:spPr>
          <a:xfrm>
            <a:off x="5167178" y="2224100"/>
            <a:ext cx="1998300" cy="14727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2.0</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2.8284271247461903</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2.0</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289" name="Google Shape;289;p16"/>
          <p:cNvSpPr/>
          <p:nvPr/>
        </p:nvSpPr>
        <p:spPr>
          <a:xfrm>
            <a:off x="5167144" y="1992450"/>
            <a:ext cx="19983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
        <p:nvSpPr>
          <p:cNvPr id="290" name="Google Shape;290;p16"/>
          <p:cNvSpPr txBox="1"/>
          <p:nvPr/>
        </p:nvSpPr>
        <p:spPr>
          <a:xfrm>
            <a:off x="436425" y="3696800"/>
            <a:ext cx="8279700" cy="9030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La función posee dos argumentos. El segundo es opcional. Si no se incluye el parámetro correspondiente en la llamada, se asume que es 2, y se calcula la raíz cuadrada.</a:t>
            </a:r>
            <a:endParaRPr sz="165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50"/>
              <a:buFont typeface="Arial"/>
              <a:buNone/>
            </a:pPr>
            <a:endParaRPr sz="155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550"/>
              <a:buFont typeface="Arial"/>
              <a:buNone/>
            </a:pPr>
            <a:endParaRPr sz="15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550"/>
              <a:buFont typeface="Arial"/>
              <a:buNone/>
            </a:pPr>
            <a:endParaRPr sz="15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550"/>
              <a:buFont typeface="Arial"/>
              <a:buNone/>
            </a:pPr>
            <a:endParaRPr sz="155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Funciones | Parámetros posicionales</a:t>
            </a:r>
            <a:endParaRPr/>
          </a:p>
        </p:txBody>
      </p:sp>
      <p:sp>
        <p:nvSpPr>
          <p:cNvPr id="296" name="Google Shape;296;p17"/>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0"/>
              </a:spcBef>
              <a:spcAft>
                <a:spcPts val="0"/>
              </a:spcAft>
              <a:buClr>
                <a:schemeClr val="dk1"/>
              </a:buClr>
              <a:buSzPts val="1100"/>
              <a:buFont typeface="Arial"/>
              <a:buNone/>
            </a:pPr>
            <a:r>
              <a:rPr lang="es" sz="1650" b="0" i="0" u="none" strike="noStrike" cap="none">
                <a:solidFill>
                  <a:schemeClr val="dk2"/>
                </a:solidFill>
                <a:latin typeface="Montserrat"/>
                <a:ea typeface="Montserrat"/>
                <a:cs typeface="Montserrat"/>
                <a:sym typeface="Montserrat"/>
              </a:rPr>
              <a:t>Al invocar una función con diferentes argumentos, los valores se asignan a los parámetros en el mismo orden en que se indican. Sin embargo, el orden se puede cambiar si llamamos a la función indicando el nombre de los parámetros:</a:t>
            </a:r>
            <a:endParaRPr sz="165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0"/>
              </a:spcBef>
              <a:spcAft>
                <a:spcPts val="0"/>
              </a:spcAft>
              <a:buClr>
                <a:schemeClr val="dk1"/>
              </a:buClr>
              <a:buSzPts val="1100"/>
              <a:buFont typeface="Arial"/>
              <a:buNone/>
            </a:pPr>
            <a:endParaRPr sz="165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0"/>
              </a:spcBef>
              <a:spcAft>
                <a:spcPts val="0"/>
              </a:spcAft>
              <a:buClr>
                <a:schemeClr val="dk1"/>
              </a:buClr>
              <a:buSzPts val="1100"/>
              <a:buFont typeface="Arial"/>
              <a:buNone/>
            </a:pPr>
            <a:endParaRPr sz="165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0"/>
              </a:spcBef>
              <a:spcAft>
                <a:spcPts val="0"/>
              </a:spcAft>
              <a:buClr>
                <a:schemeClr val="dk1"/>
              </a:buClr>
              <a:buSzPts val="1100"/>
              <a:buFont typeface="Arial"/>
              <a:buNone/>
            </a:pPr>
            <a:endParaRPr sz="165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
        <p:nvSpPr>
          <p:cNvPr id="297" name="Google Shape;297;p17"/>
          <p:cNvSpPr/>
          <p:nvPr/>
        </p:nvSpPr>
        <p:spPr>
          <a:xfrm>
            <a:off x="1438410" y="2829400"/>
            <a:ext cx="4068000" cy="14727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potencia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base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exponente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return</a:t>
            </a:r>
            <a:r>
              <a:rPr lang="es" sz="1200" b="0" i="0" u="none" strike="noStrike" cap="none">
                <a:solidFill>
                  <a:srgbClr val="D5CED9"/>
                </a:solidFill>
                <a:highlight>
                  <a:srgbClr val="23262E"/>
                </a:highlight>
                <a:latin typeface="Consolas"/>
                <a:ea typeface="Consolas"/>
                <a:cs typeface="Consolas"/>
                <a:sym typeface="Consolas"/>
              </a:rPr>
              <a:t> base</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exponente</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potencia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6</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1</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potencia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exponente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base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potencia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8</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potencia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base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p:txBody>
      </p:sp>
      <p:sp>
        <p:nvSpPr>
          <p:cNvPr id="298" name="Google Shape;298;p17"/>
          <p:cNvSpPr/>
          <p:nvPr/>
        </p:nvSpPr>
        <p:spPr>
          <a:xfrm>
            <a:off x="1438410" y="2600500"/>
            <a:ext cx="40680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Ejemplo de uso de una función</a:t>
            </a:r>
            <a:endParaRPr sz="1400" b="0" i="0" u="none" strike="noStrike" cap="none">
              <a:solidFill>
                <a:schemeClr val="dk2"/>
              </a:solidFill>
              <a:latin typeface="Montserrat"/>
              <a:ea typeface="Montserrat"/>
              <a:cs typeface="Montserrat"/>
              <a:sym typeface="Montserrat"/>
            </a:endParaRPr>
          </a:p>
        </p:txBody>
      </p:sp>
      <p:sp>
        <p:nvSpPr>
          <p:cNvPr id="299" name="Google Shape;299;p17"/>
          <p:cNvSpPr/>
          <p:nvPr/>
        </p:nvSpPr>
        <p:spPr>
          <a:xfrm>
            <a:off x="5707290" y="2832150"/>
            <a:ext cx="1998300" cy="14727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6</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32</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64</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4</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300" name="Google Shape;300;p17"/>
          <p:cNvSpPr/>
          <p:nvPr/>
        </p:nvSpPr>
        <p:spPr>
          <a:xfrm>
            <a:off x="5707257" y="2600500"/>
            <a:ext cx="19983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 Devolución de valores</a:t>
            </a:r>
            <a:endParaRPr/>
          </a:p>
        </p:txBody>
      </p:sp>
      <p:sp>
        <p:nvSpPr>
          <p:cNvPr id="306" name="Google Shape;306;p18"/>
          <p:cNvSpPr txBox="1">
            <a:spLocks noGrp="1"/>
          </p:cNvSpPr>
          <p:nvPr>
            <p:ph type="body" idx="1"/>
          </p:nvPr>
        </p:nvSpPr>
        <p:spPr>
          <a:xfrm>
            <a:off x="432025" y="1304875"/>
            <a:ext cx="8280000" cy="125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Una función puede devolver información para ser utilizada o almacenada en una variable. Se utiliza la palabra clave </a:t>
            </a:r>
            <a:r>
              <a:rPr lang="es" sz="1650" b="1"/>
              <a:t>return</a:t>
            </a:r>
            <a:r>
              <a:rPr lang="es" sz="1650"/>
              <a:t>, que regresa un valor y finaliza la ejecución de la función. Si existe código después del </a:t>
            </a:r>
            <a:r>
              <a:rPr lang="es" sz="1650" b="1"/>
              <a:t>return</a:t>
            </a:r>
            <a:r>
              <a:rPr lang="es" sz="1650"/>
              <a:t>, nunca será ejecutado. Puede haber más de un </a:t>
            </a:r>
            <a:r>
              <a:rPr lang="es" sz="1650" b="1"/>
              <a:t>return</a:t>
            </a:r>
            <a:r>
              <a:rPr lang="es" sz="1650"/>
              <a:t> por función.</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307" name="Google Shape;307;p18"/>
          <p:cNvSpPr/>
          <p:nvPr/>
        </p:nvSpPr>
        <p:spPr>
          <a:xfrm>
            <a:off x="602956" y="2872575"/>
            <a:ext cx="4611600" cy="16413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La función resta dos valores numéricos.</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restar</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num1</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num2</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resta</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num1</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num2</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return</a:t>
            </a:r>
            <a:r>
              <a:rPr lang="es" sz="1200" b="0" i="0" u="none" strike="noStrike" cap="none">
                <a:solidFill>
                  <a:srgbClr val="D5CED9"/>
                </a:solidFill>
                <a:highlight>
                  <a:srgbClr val="23262E"/>
                </a:highlight>
                <a:latin typeface="Consolas"/>
                <a:ea typeface="Consolas"/>
                <a:cs typeface="Consolas"/>
                <a:sym typeface="Consolas"/>
              </a:rPr>
              <a:t> resta </a:t>
            </a:r>
            <a:r>
              <a:rPr lang="es" sz="1200" b="0" i="0" u="none" strike="noStrike" cap="none">
                <a:solidFill>
                  <a:srgbClr val="5F6167"/>
                </a:solidFill>
                <a:highlight>
                  <a:srgbClr val="23262E"/>
                </a:highlight>
                <a:latin typeface="Consolas"/>
                <a:ea typeface="Consolas"/>
                <a:cs typeface="Consolas"/>
                <a:sym typeface="Consolas"/>
              </a:rPr>
              <a:t># Retorna un valor</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Programa principal</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resultado</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restar</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10</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3</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"El 1er resultado es:"</a:t>
            </a:r>
            <a:r>
              <a:rPr lang="es" sz="1200" b="0" i="0" u="none" strike="noStrike" cap="none">
                <a:solidFill>
                  <a:srgbClr val="D5CED9"/>
                </a:solidFill>
                <a:highlight>
                  <a:srgbClr val="23262E"/>
                </a:highlight>
                <a:latin typeface="Consolas"/>
                <a:ea typeface="Consolas"/>
                <a:cs typeface="Consolas"/>
                <a:sym typeface="Consolas"/>
              </a:rPr>
              <a:t>, resultado)</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"El 2do resultado es:"</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restar</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10</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4</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C74DED"/>
              </a:solidFill>
              <a:latin typeface="Consolas"/>
              <a:ea typeface="Consolas"/>
              <a:cs typeface="Consolas"/>
              <a:sym typeface="Consolas"/>
            </a:endParaRPr>
          </a:p>
        </p:txBody>
      </p:sp>
      <p:sp>
        <p:nvSpPr>
          <p:cNvPr id="308" name="Google Shape;308;p18"/>
          <p:cNvSpPr/>
          <p:nvPr/>
        </p:nvSpPr>
        <p:spPr>
          <a:xfrm>
            <a:off x="602955" y="2671575"/>
            <a:ext cx="46116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Ejemplo de uso de una función con return</a:t>
            </a:r>
            <a:endParaRPr sz="1400" b="0" i="0" u="none" strike="noStrike" cap="none">
              <a:solidFill>
                <a:schemeClr val="dk2"/>
              </a:solidFill>
              <a:latin typeface="Montserrat"/>
              <a:ea typeface="Montserrat"/>
              <a:cs typeface="Montserrat"/>
              <a:sym typeface="Montserrat"/>
            </a:endParaRPr>
          </a:p>
        </p:txBody>
      </p:sp>
      <p:sp>
        <p:nvSpPr>
          <p:cNvPr id="309" name="Google Shape;309;p18"/>
          <p:cNvSpPr/>
          <p:nvPr/>
        </p:nvSpPr>
        <p:spPr>
          <a:xfrm>
            <a:off x="5370645" y="2903225"/>
            <a:ext cx="3170400" cy="16107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latin typeface="Consolas"/>
                <a:ea typeface="Consolas"/>
                <a:cs typeface="Consolas"/>
                <a:sym typeface="Consolas"/>
              </a:rPr>
              <a:t>El 1er resultado es: 7</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latin typeface="Consolas"/>
                <a:ea typeface="Consolas"/>
                <a:cs typeface="Consolas"/>
                <a:sym typeface="Consolas"/>
              </a:rPr>
              <a:t>El 2do resultado es: 6</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310" name="Google Shape;310;p18"/>
          <p:cNvSpPr/>
          <p:nvPr/>
        </p:nvSpPr>
        <p:spPr>
          <a:xfrm>
            <a:off x="5370577" y="2671575"/>
            <a:ext cx="31704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 Devolución de valores</a:t>
            </a:r>
            <a:endParaRPr/>
          </a:p>
        </p:txBody>
      </p:sp>
      <p:sp>
        <p:nvSpPr>
          <p:cNvPr id="316" name="Google Shape;316;p19"/>
          <p:cNvSpPr txBox="1">
            <a:spLocks noGrp="1"/>
          </p:cNvSpPr>
          <p:nvPr>
            <p:ph type="body" idx="1"/>
          </p:nvPr>
        </p:nvSpPr>
        <p:spPr>
          <a:xfrm>
            <a:off x="432025" y="1304875"/>
            <a:ext cx="8280000" cy="148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La sentencia </a:t>
            </a:r>
            <a:r>
              <a:rPr lang="es" sz="1650" b="1"/>
              <a:t>return</a:t>
            </a:r>
            <a:r>
              <a:rPr lang="es" sz="1650"/>
              <a:t> es opcional, y puede devolver, o no, un valor. Es posible que aparezca más de una vez dentro de una misma función.</a:t>
            </a:r>
            <a:endParaRPr sz="1650"/>
          </a:p>
          <a:p>
            <a:pPr marL="0" lvl="0" indent="0" algn="l" rtl="0">
              <a:lnSpc>
                <a:spcPct val="115000"/>
              </a:lnSpc>
              <a:spcBef>
                <a:spcPts val="1200"/>
              </a:spcBef>
              <a:spcAft>
                <a:spcPts val="0"/>
              </a:spcAft>
              <a:buClr>
                <a:schemeClr val="dk1"/>
              </a:buClr>
              <a:buSzPts val="1100"/>
              <a:buFont typeface="Arial"/>
              <a:buNone/>
            </a:pPr>
            <a:r>
              <a:rPr lang="es" sz="1650"/>
              <a:t>No se puede utilizar dentro de una función una variable que tenga el mismo nombre que la función. </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317" name="Google Shape;317;p19"/>
          <p:cNvSpPr/>
          <p:nvPr/>
        </p:nvSpPr>
        <p:spPr>
          <a:xfrm>
            <a:off x="1983450" y="2939175"/>
            <a:ext cx="5177100" cy="16107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s" sz="1200" b="0" i="0" u="none" strike="noStrike" cap="none">
                <a:solidFill>
                  <a:srgbClr val="5F6167"/>
                </a:solidFill>
                <a:latin typeface="Consolas"/>
                <a:ea typeface="Consolas"/>
                <a:cs typeface="Consolas"/>
                <a:sym typeface="Consolas"/>
              </a:rPr>
              <a:t>#Muestra el cuadrado de un número sólo si este es par</a:t>
            </a:r>
            <a:endParaRPr sz="1200" b="0" i="0" u="none" strike="noStrike" cap="none">
              <a:solidFill>
                <a:srgbClr val="C74DED"/>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200"/>
              <a:buFont typeface="Arial"/>
              <a:buNone/>
            </a:pPr>
            <a:r>
              <a:rPr lang="es" sz="1200" b="0" i="0" u="none" strike="noStrike" cap="none">
                <a:solidFill>
                  <a:srgbClr val="C74DED"/>
                </a:solidFill>
                <a:latin typeface="Consolas"/>
                <a:ea typeface="Consolas"/>
                <a:cs typeface="Consolas"/>
                <a:sym typeface="Consolas"/>
              </a:rPr>
              <a:t>def</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cuadrado_de_par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numero</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if</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not</a:t>
            </a:r>
            <a:r>
              <a:rPr lang="es" sz="1200" b="0" i="0" u="none" strike="noStrike" cap="none">
                <a:solidFill>
                  <a:srgbClr val="D5CED9"/>
                </a:solidFill>
                <a:latin typeface="Consolas"/>
                <a:ea typeface="Consolas"/>
                <a:cs typeface="Consolas"/>
                <a:sym typeface="Consolas"/>
              </a:rPr>
              <a:t> numero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0</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return</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else</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(numero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200"/>
              <a:buFont typeface="Arial"/>
              <a:buNone/>
            </a:pPr>
            <a:r>
              <a:rPr lang="es" sz="1200" b="0" i="0" u="none" strike="noStrike" cap="none">
                <a:solidFill>
                  <a:srgbClr val="FFE66D"/>
                </a:solidFill>
                <a:latin typeface="Consolas"/>
                <a:ea typeface="Consolas"/>
                <a:cs typeface="Consolas"/>
                <a:sym typeface="Consolas"/>
              </a:rPr>
              <a:t>cuadrado_de_par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8</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64</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200"/>
              <a:buFont typeface="Arial"/>
              <a:buNone/>
            </a:pPr>
            <a:r>
              <a:rPr lang="es" sz="1200" b="0" i="0" u="none" strike="noStrike" cap="none">
                <a:solidFill>
                  <a:srgbClr val="FFE66D"/>
                </a:solidFill>
                <a:latin typeface="Consolas"/>
                <a:ea typeface="Consolas"/>
                <a:cs typeface="Consolas"/>
                <a:sym typeface="Consolas"/>
              </a:rPr>
              <a:t>cuadrado_de_par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nada, porque no es par</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p:txBody>
      </p:sp>
      <p:sp>
        <p:nvSpPr>
          <p:cNvPr id="318" name="Google Shape;318;p19"/>
          <p:cNvSpPr/>
          <p:nvPr/>
        </p:nvSpPr>
        <p:spPr>
          <a:xfrm>
            <a:off x="1983450" y="2721650"/>
            <a:ext cx="5177100" cy="2478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Función con return que no devuelve valores</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4900"/>
              <a:buNone/>
            </a:pPr>
            <a:r>
              <a:rPr lang="es" b="0"/>
              <a:t>Funciones</a:t>
            </a:r>
            <a:endParaRPr b="0"/>
          </a:p>
        </p:txBody>
      </p:sp>
      <p:pic>
        <p:nvPicPr>
          <p:cNvPr id="151" name="Google Shape;151;p2"/>
          <p:cNvPicPr preferRelativeResize="0"/>
          <p:nvPr/>
        </p:nvPicPr>
        <p:blipFill rotWithShape="1">
          <a:blip r:embed="rId3">
            <a:alphaModFix/>
          </a:blip>
          <a:srcRect/>
          <a:stretch/>
        </p:blipFill>
        <p:spPr>
          <a:xfrm>
            <a:off x="4219575" y="2868475"/>
            <a:ext cx="70485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 Devolución de valores</a:t>
            </a:r>
            <a:endParaRPr/>
          </a:p>
        </p:txBody>
      </p:sp>
      <p:sp>
        <p:nvSpPr>
          <p:cNvPr id="324" name="Google Shape;324;p20"/>
          <p:cNvSpPr txBox="1">
            <a:spLocks noGrp="1"/>
          </p:cNvSpPr>
          <p:nvPr>
            <p:ph type="body" idx="1"/>
          </p:nvPr>
        </p:nvSpPr>
        <p:spPr>
          <a:xfrm>
            <a:off x="432025" y="1304875"/>
            <a:ext cx="8280000" cy="79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La siguiente función muestra por pantalla si el número es par o no, utilizando dos instrucciones </a:t>
            </a:r>
            <a:r>
              <a:rPr lang="es" sz="1650" b="1"/>
              <a:t>return</a:t>
            </a:r>
            <a:r>
              <a:rPr lang="es" sz="1650"/>
              <a:t>.</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325" name="Google Shape;325;p20"/>
          <p:cNvSpPr/>
          <p:nvPr/>
        </p:nvSpPr>
        <p:spPr>
          <a:xfrm>
            <a:off x="1983475" y="2242000"/>
            <a:ext cx="5177100" cy="14709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C74DED"/>
                </a:solidFill>
                <a:latin typeface="Consolas"/>
                <a:ea typeface="Consolas"/>
                <a:cs typeface="Consolas"/>
                <a:sym typeface="Consolas"/>
              </a:rPr>
              <a:t>def</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es_par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numero</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if</a:t>
            </a:r>
            <a:r>
              <a:rPr lang="es" sz="1200" b="0" i="0" u="none" strike="noStrike" cap="none">
                <a:solidFill>
                  <a:srgbClr val="D5CED9"/>
                </a:solidFill>
                <a:latin typeface="Consolas"/>
                <a:ea typeface="Consolas"/>
                <a:cs typeface="Consolas"/>
                <a:sym typeface="Consolas"/>
              </a:rPr>
              <a:t> numero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0</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return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True</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else</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return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False</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es_par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#True</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300"/>
              <a:buFont typeface="Arial"/>
              <a:buNone/>
            </a:pPr>
            <a:r>
              <a:rPr lang="es" sz="1200" b="0" i="0" u="none" strike="noStrike" cap="none">
                <a:solidFill>
                  <a:srgbClr val="FFE66D"/>
                </a:solidFill>
                <a:latin typeface="Consolas"/>
                <a:ea typeface="Consolas"/>
                <a:cs typeface="Consolas"/>
                <a:sym typeface="Consolas"/>
              </a:rPr>
              <a:t>print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es_par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#False</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p:txBody>
      </p:sp>
      <p:sp>
        <p:nvSpPr>
          <p:cNvPr id="326" name="Google Shape;326;p20"/>
          <p:cNvSpPr/>
          <p:nvPr/>
        </p:nvSpPr>
        <p:spPr>
          <a:xfrm>
            <a:off x="1983475" y="2024475"/>
            <a:ext cx="5177100" cy="2478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Función con  dos return</a:t>
            </a:r>
            <a:endParaRPr sz="1400" b="0" i="0" u="none" strike="noStrike" cap="none">
              <a:solidFill>
                <a:schemeClr val="dk2"/>
              </a:solidFill>
              <a:latin typeface="Montserrat"/>
              <a:ea typeface="Montserrat"/>
              <a:cs typeface="Montserrat"/>
              <a:sym typeface="Montserrat"/>
            </a:endParaRPr>
          </a:p>
        </p:txBody>
      </p:sp>
      <p:sp>
        <p:nvSpPr>
          <p:cNvPr id="327" name="Google Shape;327;p20"/>
          <p:cNvSpPr txBox="1"/>
          <p:nvPr/>
        </p:nvSpPr>
        <p:spPr>
          <a:xfrm>
            <a:off x="423450" y="3712900"/>
            <a:ext cx="8279700" cy="9030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Dependiendo de la naturaleza del argumento, se ejecuta uno u otro </a:t>
            </a:r>
            <a:r>
              <a:rPr lang="es" sz="1650" b="1" i="0" u="none" strike="noStrike" cap="none">
                <a:solidFill>
                  <a:schemeClr val="dk2"/>
                </a:solidFill>
                <a:latin typeface="Montserrat"/>
                <a:ea typeface="Montserrat"/>
                <a:cs typeface="Montserrat"/>
                <a:sym typeface="Montserrat"/>
              </a:rPr>
              <a:t>return</a:t>
            </a:r>
            <a:r>
              <a:rPr lang="es" sz="1650" b="0" i="0" u="none" strike="noStrike" cap="none">
                <a:solidFill>
                  <a:schemeClr val="dk2"/>
                </a:solidFill>
                <a:latin typeface="Montserrat"/>
                <a:ea typeface="Montserrat"/>
                <a:cs typeface="Montserrat"/>
                <a:sym typeface="Montserrat"/>
              </a:rPr>
              <a:t>. La función finaliza luego de devolver el valor. Es decir, aunque haya más de un </a:t>
            </a:r>
            <a:r>
              <a:rPr lang="es" sz="1650" b="1" i="0" u="none" strike="noStrike" cap="none">
                <a:solidFill>
                  <a:schemeClr val="dk2"/>
                </a:solidFill>
                <a:latin typeface="Montserrat"/>
                <a:ea typeface="Montserrat"/>
                <a:cs typeface="Montserrat"/>
                <a:sym typeface="Montserrat"/>
              </a:rPr>
              <a:t>return</a:t>
            </a:r>
            <a:r>
              <a:rPr lang="es" sz="1650" b="0" i="0" u="none" strike="noStrike" cap="none">
                <a:solidFill>
                  <a:schemeClr val="dk2"/>
                </a:solidFill>
                <a:latin typeface="Montserrat"/>
                <a:ea typeface="Montserrat"/>
                <a:cs typeface="Montserrat"/>
                <a:sym typeface="Montserrat"/>
              </a:rPr>
              <a:t> solo se ejecutará uno de ellos.</a:t>
            </a:r>
            <a:endParaRPr sz="165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50"/>
              <a:buFont typeface="Arial"/>
              <a:buNone/>
            </a:pPr>
            <a:endParaRPr sz="155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550"/>
              <a:buFont typeface="Arial"/>
              <a:buNone/>
            </a:pPr>
            <a:endParaRPr sz="15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550"/>
              <a:buFont typeface="Arial"/>
              <a:buNone/>
            </a:pPr>
            <a:endParaRPr sz="15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550"/>
              <a:buFont typeface="Arial"/>
              <a:buNone/>
            </a:pPr>
            <a:endParaRPr sz="155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 Devolución de varios valores</a:t>
            </a:r>
            <a:endParaRPr/>
          </a:p>
        </p:txBody>
      </p:sp>
      <p:sp>
        <p:nvSpPr>
          <p:cNvPr id="333" name="Google Shape;333;p21"/>
          <p:cNvSpPr txBox="1">
            <a:spLocks noGrp="1"/>
          </p:cNvSpPr>
          <p:nvPr>
            <p:ph type="body" idx="1"/>
          </p:nvPr>
        </p:nvSpPr>
        <p:spPr>
          <a:xfrm>
            <a:off x="432025" y="1304875"/>
            <a:ext cx="8280000" cy="78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Es posible devolver </a:t>
            </a:r>
            <a:r>
              <a:rPr lang="es" sz="1650" b="1"/>
              <a:t>más de un valor </a:t>
            </a:r>
            <a:r>
              <a:rPr lang="es" sz="1650"/>
              <a:t>con una sentencia </a:t>
            </a:r>
            <a:r>
              <a:rPr lang="es" sz="1650" b="1"/>
              <a:t>return</a:t>
            </a:r>
            <a:r>
              <a:rPr lang="es" sz="1650"/>
              <a:t>. La siguiente función </a:t>
            </a:r>
            <a:r>
              <a:rPr lang="es" sz="1650" i="1"/>
              <a:t>cuadrado_y_cubo()</a:t>
            </a:r>
            <a:r>
              <a:rPr lang="es" sz="1650"/>
              <a:t> devuelve el cuadrado y el cubo de un número:</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334" name="Google Shape;334;p21"/>
          <p:cNvSpPr/>
          <p:nvPr/>
        </p:nvSpPr>
        <p:spPr>
          <a:xfrm>
            <a:off x="1223300" y="2346375"/>
            <a:ext cx="4311600" cy="14235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La función devuelve dos valores</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cuadrado_y_cubo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numero</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return</a:t>
            </a:r>
            <a:r>
              <a:rPr lang="es" sz="1200" b="0" i="0" u="none" strike="noStrike" cap="none">
                <a:solidFill>
                  <a:srgbClr val="D5CED9"/>
                </a:solidFill>
                <a:highlight>
                  <a:srgbClr val="23262E"/>
                </a:highlight>
                <a:latin typeface="Consolas"/>
                <a:ea typeface="Consolas"/>
                <a:cs typeface="Consolas"/>
                <a:sym typeface="Consolas"/>
              </a:rPr>
              <a:t> numero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 numero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3</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Programa principal</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cuadrado, cubo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cuadrado_y_cubo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"Cuadrado:"</a:t>
            </a:r>
            <a:r>
              <a:rPr lang="es" sz="1200" b="0" i="0" u="none" strike="noStrike" cap="none">
                <a:solidFill>
                  <a:srgbClr val="D5CED9"/>
                </a:solidFill>
                <a:highlight>
                  <a:srgbClr val="23262E"/>
                </a:highlight>
                <a:latin typeface="Consolas"/>
                <a:ea typeface="Consolas"/>
                <a:cs typeface="Consolas"/>
                <a:sym typeface="Consolas"/>
              </a:rPr>
              <a:t>, cuadrado)</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"Cubo:"</a:t>
            </a:r>
            <a:r>
              <a:rPr lang="es" sz="1200" b="0" i="0" u="none" strike="noStrike" cap="none">
                <a:solidFill>
                  <a:srgbClr val="D5CED9"/>
                </a:solidFill>
                <a:highlight>
                  <a:srgbClr val="23262E"/>
                </a:highlight>
                <a:latin typeface="Consolas"/>
                <a:ea typeface="Consolas"/>
                <a:cs typeface="Consolas"/>
                <a:sym typeface="Consolas"/>
              </a:rPr>
              <a:t>, cubo)</a:t>
            </a:r>
            <a:endParaRPr sz="1200" b="0" i="0" u="none" strike="noStrike" cap="none">
              <a:solidFill>
                <a:srgbClr val="5F6167"/>
              </a:solidFill>
              <a:highlight>
                <a:srgbClr val="23262E"/>
              </a:highlight>
              <a:latin typeface="Consolas"/>
              <a:ea typeface="Consolas"/>
              <a:cs typeface="Consolas"/>
              <a:sym typeface="Consolas"/>
            </a:endParaRPr>
          </a:p>
        </p:txBody>
      </p:sp>
      <p:sp>
        <p:nvSpPr>
          <p:cNvPr id="335" name="Google Shape;335;p21"/>
          <p:cNvSpPr/>
          <p:nvPr/>
        </p:nvSpPr>
        <p:spPr>
          <a:xfrm>
            <a:off x="1223310" y="2117475"/>
            <a:ext cx="43116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Función que devuelve dos valores</a:t>
            </a:r>
            <a:endParaRPr sz="1400" b="0" i="0" u="none" strike="noStrike" cap="none">
              <a:solidFill>
                <a:schemeClr val="dk2"/>
              </a:solidFill>
              <a:latin typeface="Montserrat"/>
              <a:ea typeface="Montserrat"/>
              <a:cs typeface="Montserrat"/>
              <a:sym typeface="Montserrat"/>
            </a:endParaRPr>
          </a:p>
        </p:txBody>
      </p:sp>
      <p:sp>
        <p:nvSpPr>
          <p:cNvPr id="336" name="Google Shape;336;p21"/>
          <p:cNvSpPr/>
          <p:nvPr/>
        </p:nvSpPr>
        <p:spPr>
          <a:xfrm>
            <a:off x="5735950" y="2349125"/>
            <a:ext cx="1998300" cy="14235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Cuadrado: 4</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Cubo: 8</a:t>
            </a: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337" name="Google Shape;337;p21"/>
          <p:cNvSpPr/>
          <p:nvPr/>
        </p:nvSpPr>
        <p:spPr>
          <a:xfrm>
            <a:off x="5735907" y="2117475"/>
            <a:ext cx="19983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
        <p:nvSpPr>
          <p:cNvPr id="338" name="Google Shape;338;p21"/>
          <p:cNvSpPr txBox="1"/>
          <p:nvPr/>
        </p:nvSpPr>
        <p:spPr>
          <a:xfrm>
            <a:off x="432175" y="3772625"/>
            <a:ext cx="8279700" cy="9219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Al invocar la función utilizando el operador de asignación se debe proveer una variable para cada valor que retorne. El orden en que se almacenan es el mismo en el que aparecen en el </a:t>
            </a:r>
            <a:r>
              <a:rPr lang="es" sz="1650" b="1" i="0" u="none" strike="noStrike" cap="none">
                <a:solidFill>
                  <a:schemeClr val="dk2"/>
                </a:solidFill>
                <a:latin typeface="Montserrat"/>
                <a:ea typeface="Montserrat"/>
                <a:cs typeface="Montserrat"/>
                <a:sym typeface="Montserrat"/>
              </a:rPr>
              <a:t>return</a:t>
            </a:r>
            <a:r>
              <a:rPr lang="es" sz="1650" b="0" i="0" u="none" strike="noStrike" cap="none">
                <a:solidFill>
                  <a:schemeClr val="dk2"/>
                </a:solidFill>
                <a:latin typeface="Montserrat"/>
                <a:ea typeface="Montserrat"/>
                <a:cs typeface="Montserrat"/>
                <a:sym typeface="Montserrat"/>
              </a:rPr>
              <a:t>.</a:t>
            </a:r>
            <a:endParaRPr sz="165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50"/>
              <a:buFont typeface="Arial"/>
              <a:buNone/>
            </a:pPr>
            <a:endParaRPr sz="155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550"/>
              <a:buFont typeface="Arial"/>
              <a:buNone/>
            </a:pPr>
            <a:endParaRPr sz="15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550"/>
              <a:buFont typeface="Arial"/>
              <a:buNone/>
            </a:pPr>
            <a:endParaRPr sz="15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550"/>
              <a:buFont typeface="Arial"/>
              <a:buNone/>
            </a:pPr>
            <a:endParaRPr sz="155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 Devolución de varios valores</a:t>
            </a:r>
            <a:endParaRPr/>
          </a:p>
        </p:txBody>
      </p:sp>
      <p:sp>
        <p:nvSpPr>
          <p:cNvPr id="344" name="Google Shape;344;p22"/>
          <p:cNvSpPr txBox="1">
            <a:spLocks noGrp="1"/>
          </p:cNvSpPr>
          <p:nvPr>
            <p:ph type="body" idx="1"/>
          </p:nvPr>
        </p:nvSpPr>
        <p:spPr>
          <a:xfrm>
            <a:off x="432025" y="1304875"/>
            <a:ext cx="8280000" cy="78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Otra manera de escribir una función que devuelva varios valores es utilizar en el </a:t>
            </a:r>
            <a:r>
              <a:rPr lang="es" sz="1650" b="1"/>
              <a:t>return</a:t>
            </a:r>
            <a:r>
              <a:rPr lang="es" sz="1650"/>
              <a:t> un tipo de dato compuesto, como una </a:t>
            </a:r>
            <a:r>
              <a:rPr lang="es" sz="1650" b="1"/>
              <a:t>lista</a:t>
            </a:r>
            <a:r>
              <a:rPr lang="es" sz="1650"/>
              <a:t> o </a:t>
            </a:r>
            <a:r>
              <a:rPr lang="es" sz="1650" b="1"/>
              <a:t>tupla</a:t>
            </a:r>
            <a:r>
              <a:rPr lang="es" sz="1650"/>
              <a:t>. </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345" name="Google Shape;345;p22"/>
          <p:cNvSpPr/>
          <p:nvPr/>
        </p:nvSpPr>
        <p:spPr>
          <a:xfrm>
            <a:off x="1223300" y="2346375"/>
            <a:ext cx="4311600" cy="16095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tabla_del</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numero</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resultados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 </a:t>
            </a:r>
            <a:r>
              <a:rPr lang="es" sz="1200" b="0" i="0" u="none" strike="noStrike" cap="none">
                <a:solidFill>
                  <a:srgbClr val="5F6167"/>
                </a:solidFill>
                <a:highlight>
                  <a:srgbClr val="23262E"/>
                </a:highlight>
                <a:latin typeface="Consolas"/>
                <a:ea typeface="Consolas"/>
                <a:cs typeface="Consolas"/>
                <a:sym typeface="Consolas"/>
              </a:rPr>
              <a:t>#creamos la lista</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for</a:t>
            </a:r>
            <a:r>
              <a:rPr lang="es" sz="1200" b="0" i="0" u="none" strike="noStrike" cap="none">
                <a:solidFill>
                  <a:srgbClr val="D5CED9"/>
                </a:solidFill>
                <a:highlight>
                  <a:srgbClr val="23262E"/>
                </a:highlight>
                <a:latin typeface="Consolas"/>
                <a:ea typeface="Consolas"/>
                <a:cs typeface="Consolas"/>
                <a:sym typeface="Consolas"/>
              </a:rPr>
              <a:t> i </a:t>
            </a:r>
            <a:r>
              <a:rPr lang="es" sz="1200" b="0" i="0" u="none" strike="noStrike" cap="none">
                <a:solidFill>
                  <a:srgbClr val="C74DED"/>
                </a:solidFill>
                <a:highlight>
                  <a:srgbClr val="23262E"/>
                </a:highlight>
                <a:latin typeface="Consolas"/>
                <a:ea typeface="Consolas"/>
                <a:cs typeface="Consolas"/>
                <a:sym typeface="Consolas"/>
              </a:rPr>
              <a:t>in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range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11</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resultados.</a:t>
            </a:r>
            <a:r>
              <a:rPr lang="es" sz="1200" b="0" i="0" u="none" strike="noStrike" cap="none">
                <a:solidFill>
                  <a:srgbClr val="FFE66D"/>
                </a:solidFill>
                <a:highlight>
                  <a:srgbClr val="23262E"/>
                </a:highlight>
                <a:latin typeface="Consolas"/>
                <a:ea typeface="Consolas"/>
                <a:cs typeface="Consolas"/>
                <a:sym typeface="Consolas"/>
              </a:rPr>
              <a:t>append</a:t>
            </a:r>
            <a:r>
              <a:rPr lang="es" sz="1200" b="0" i="0" u="none" strike="noStrike" cap="none">
                <a:solidFill>
                  <a:srgbClr val="D5CED9"/>
                </a:solidFill>
                <a:highlight>
                  <a:srgbClr val="23262E"/>
                </a:highlight>
                <a:latin typeface="Consolas"/>
                <a:ea typeface="Consolas"/>
                <a:cs typeface="Consolas"/>
                <a:sym typeface="Consolas"/>
              </a:rPr>
              <a:t>(numero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i)</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return</a:t>
            </a:r>
            <a:r>
              <a:rPr lang="es" sz="1200" b="0" i="0" u="none" strike="noStrike" cap="none">
                <a:solidFill>
                  <a:srgbClr val="D5CED9"/>
                </a:solidFill>
                <a:highlight>
                  <a:srgbClr val="23262E"/>
                </a:highlight>
                <a:latin typeface="Consolas"/>
                <a:ea typeface="Consolas"/>
                <a:cs typeface="Consolas"/>
                <a:sym typeface="Consolas"/>
              </a:rPr>
              <a:t> resultados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Programa principal</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res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tabla_del</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3</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(res)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p:txBody>
      </p:sp>
      <p:sp>
        <p:nvSpPr>
          <p:cNvPr id="346" name="Google Shape;346;p22"/>
          <p:cNvSpPr/>
          <p:nvPr/>
        </p:nvSpPr>
        <p:spPr>
          <a:xfrm>
            <a:off x="1223310" y="2117475"/>
            <a:ext cx="43116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Función que devuelve varios valores</a:t>
            </a:r>
            <a:endParaRPr sz="1400" b="0" i="0" u="none" strike="noStrike" cap="none">
              <a:solidFill>
                <a:schemeClr val="dk2"/>
              </a:solidFill>
              <a:latin typeface="Montserrat"/>
              <a:ea typeface="Montserrat"/>
              <a:cs typeface="Montserrat"/>
              <a:sym typeface="Montserrat"/>
            </a:endParaRPr>
          </a:p>
        </p:txBody>
      </p:sp>
      <p:sp>
        <p:nvSpPr>
          <p:cNvPr id="347" name="Google Shape;347;p22"/>
          <p:cNvSpPr/>
          <p:nvPr/>
        </p:nvSpPr>
        <p:spPr>
          <a:xfrm>
            <a:off x="5735950" y="2349125"/>
            <a:ext cx="1998300" cy="16095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[0, 3, 6, 9, 12, 15, 18, 21, 24, 27, 30]</a:t>
            </a: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348" name="Google Shape;348;p22"/>
          <p:cNvSpPr/>
          <p:nvPr/>
        </p:nvSpPr>
        <p:spPr>
          <a:xfrm>
            <a:off x="5735907" y="2117475"/>
            <a:ext cx="19983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 Funciones que usan funciones</a:t>
            </a:r>
            <a:endParaRPr/>
          </a:p>
        </p:txBody>
      </p:sp>
      <p:sp>
        <p:nvSpPr>
          <p:cNvPr id="354" name="Google Shape;354;p23"/>
          <p:cNvSpPr txBox="1">
            <a:spLocks noGrp="1"/>
          </p:cNvSpPr>
          <p:nvPr>
            <p:ph type="body" idx="1"/>
          </p:nvPr>
        </p:nvSpPr>
        <p:spPr>
          <a:xfrm>
            <a:off x="432025" y="1304875"/>
            <a:ext cx="4046100" cy="329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Es posible combinar todo lo visto hasta ahora, incluso escribir funciones que llamen a otras funciones.</a:t>
            </a:r>
            <a:endParaRPr sz="1650"/>
          </a:p>
          <a:p>
            <a:pPr marL="0" lvl="0" indent="0" algn="l" rtl="0">
              <a:lnSpc>
                <a:spcPct val="115000"/>
              </a:lnSpc>
              <a:spcBef>
                <a:spcPts val="1200"/>
              </a:spcBef>
              <a:spcAft>
                <a:spcPts val="0"/>
              </a:spcAft>
              <a:buSzPts val="1800"/>
              <a:buNone/>
            </a:pPr>
            <a:r>
              <a:rPr lang="es" sz="1650"/>
              <a:t>En el ejemplo, </a:t>
            </a:r>
            <a:r>
              <a:rPr lang="es" sz="1650" i="1"/>
              <a:t>calcular()</a:t>
            </a:r>
            <a:r>
              <a:rPr lang="es" sz="1650"/>
              <a:t> devuelve una lista con la tabla solicitada (o la tabla del 1 por defecto). La función </a:t>
            </a:r>
            <a:r>
              <a:rPr lang="es" sz="1650" i="1"/>
              <a:t>calcular_todas() </a:t>
            </a:r>
            <a:r>
              <a:rPr lang="es" sz="1650"/>
              <a:t>utiliza la primera función para mostrar en la terminal las tablas del 0 al 10:</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355" name="Google Shape;355;p23"/>
          <p:cNvSpPr/>
          <p:nvPr/>
        </p:nvSpPr>
        <p:spPr>
          <a:xfrm>
            <a:off x="4843050" y="1609500"/>
            <a:ext cx="3869100" cy="28830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100" b="0" i="0" u="none" strike="noStrike" cap="none">
                <a:solidFill>
                  <a:srgbClr val="5F6167"/>
                </a:solidFill>
                <a:highlight>
                  <a:srgbClr val="23262E"/>
                </a:highlight>
                <a:latin typeface="Consolas"/>
                <a:ea typeface="Consolas"/>
                <a:cs typeface="Consolas"/>
                <a:sym typeface="Consolas"/>
              </a:rPr>
              <a:t># Genera la tabla del "n"</a:t>
            </a:r>
            <a:endParaRPr sz="11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00" b="0" i="0" u="none" strike="noStrike" cap="none">
                <a:solidFill>
                  <a:srgbClr val="C74DED"/>
                </a:solidFill>
                <a:highlight>
                  <a:srgbClr val="23262E"/>
                </a:highlight>
                <a:latin typeface="Consolas"/>
                <a:ea typeface="Consolas"/>
                <a:cs typeface="Consolas"/>
                <a:sym typeface="Consolas"/>
              </a:rPr>
              <a:t>def</a:t>
            </a: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FFE66D"/>
                </a:solidFill>
                <a:highlight>
                  <a:srgbClr val="23262E"/>
                </a:highlight>
                <a:latin typeface="Consolas"/>
                <a:ea typeface="Consolas"/>
                <a:cs typeface="Consolas"/>
                <a:sym typeface="Consolas"/>
              </a:rPr>
              <a:t>calcular</a:t>
            </a:r>
            <a:r>
              <a:rPr lang="es" sz="1100" b="0" i="0" u="none" strike="noStrike" cap="none">
                <a:solidFill>
                  <a:srgbClr val="D5CED9"/>
                </a:solidFill>
                <a:highlight>
                  <a:srgbClr val="23262E"/>
                </a:highlight>
                <a:latin typeface="Consolas"/>
                <a:ea typeface="Consolas"/>
                <a:cs typeface="Consolas"/>
                <a:sym typeface="Consolas"/>
              </a:rPr>
              <a:t>(</a:t>
            </a:r>
            <a:r>
              <a:rPr lang="es" sz="1100" b="0" i="0" u="none" strike="noStrike" cap="none">
                <a:solidFill>
                  <a:srgbClr val="00E8C6"/>
                </a:solidFill>
                <a:highlight>
                  <a:srgbClr val="23262E"/>
                </a:highlight>
                <a:latin typeface="Consolas"/>
                <a:ea typeface="Consolas"/>
                <a:cs typeface="Consolas"/>
                <a:sym typeface="Consolas"/>
              </a:rPr>
              <a:t>n</a:t>
            </a: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EE5D43"/>
                </a:solidFill>
                <a:highlight>
                  <a:srgbClr val="23262E"/>
                </a:highlight>
                <a:latin typeface="Consolas"/>
                <a:ea typeface="Consolas"/>
                <a:cs typeface="Consolas"/>
                <a:sym typeface="Consolas"/>
              </a:rPr>
              <a:t>=</a:t>
            </a: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F39C12"/>
                </a:solidFill>
                <a:highlight>
                  <a:srgbClr val="23262E"/>
                </a:highlight>
                <a:latin typeface="Consolas"/>
                <a:ea typeface="Consolas"/>
                <a:cs typeface="Consolas"/>
                <a:sym typeface="Consolas"/>
              </a:rPr>
              <a:t>1</a:t>
            </a:r>
            <a:r>
              <a:rPr lang="es" sz="1100" b="0" i="0" u="none" strike="noStrike" cap="none">
                <a:solidFill>
                  <a:srgbClr val="D5CED9"/>
                </a:solidFill>
                <a:highlight>
                  <a:srgbClr val="23262E"/>
                </a:highlight>
                <a:latin typeface="Consolas"/>
                <a:ea typeface="Consolas"/>
                <a:cs typeface="Consolas"/>
                <a:sym typeface="Consolas"/>
              </a:rPr>
              <a:t>):</a:t>
            </a:r>
            <a:endParaRPr sz="11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00" b="0" i="0" u="none" strike="noStrike" cap="none">
                <a:solidFill>
                  <a:srgbClr val="D5CED9"/>
                </a:solidFill>
                <a:highlight>
                  <a:srgbClr val="23262E"/>
                </a:highlight>
                <a:latin typeface="Consolas"/>
                <a:ea typeface="Consolas"/>
                <a:cs typeface="Consolas"/>
                <a:sym typeface="Consolas"/>
              </a:rPr>
              <a:t>   tabla </a:t>
            </a:r>
            <a:r>
              <a:rPr lang="es" sz="1100" b="0" i="0" u="none" strike="noStrike" cap="none">
                <a:solidFill>
                  <a:srgbClr val="EE5D43"/>
                </a:solidFill>
                <a:highlight>
                  <a:srgbClr val="23262E"/>
                </a:highlight>
                <a:latin typeface="Consolas"/>
                <a:ea typeface="Consolas"/>
                <a:cs typeface="Consolas"/>
                <a:sym typeface="Consolas"/>
              </a:rPr>
              <a:t>=</a:t>
            </a:r>
            <a:r>
              <a:rPr lang="es" sz="1100" b="0" i="0" u="none" strike="noStrike" cap="none">
                <a:solidFill>
                  <a:srgbClr val="D5CED9"/>
                </a:solidFill>
                <a:highlight>
                  <a:srgbClr val="23262E"/>
                </a:highlight>
                <a:latin typeface="Consolas"/>
                <a:ea typeface="Consolas"/>
                <a:cs typeface="Consolas"/>
                <a:sym typeface="Consolas"/>
              </a:rPr>
              <a:t> []</a:t>
            </a:r>
            <a:endParaRPr sz="11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C74DED"/>
                </a:solidFill>
                <a:highlight>
                  <a:srgbClr val="23262E"/>
                </a:highlight>
                <a:latin typeface="Consolas"/>
                <a:ea typeface="Consolas"/>
                <a:cs typeface="Consolas"/>
                <a:sym typeface="Consolas"/>
              </a:rPr>
              <a:t>for</a:t>
            </a:r>
            <a:r>
              <a:rPr lang="es" sz="1100" b="0" i="0" u="none" strike="noStrike" cap="none">
                <a:solidFill>
                  <a:srgbClr val="D5CED9"/>
                </a:solidFill>
                <a:highlight>
                  <a:srgbClr val="23262E"/>
                </a:highlight>
                <a:latin typeface="Consolas"/>
                <a:ea typeface="Consolas"/>
                <a:cs typeface="Consolas"/>
                <a:sym typeface="Consolas"/>
              </a:rPr>
              <a:t> i </a:t>
            </a:r>
            <a:r>
              <a:rPr lang="es" sz="1100" b="0" i="0" u="none" strike="noStrike" cap="none">
                <a:solidFill>
                  <a:srgbClr val="C74DED"/>
                </a:solidFill>
                <a:highlight>
                  <a:srgbClr val="23262E"/>
                </a:highlight>
                <a:latin typeface="Consolas"/>
                <a:ea typeface="Consolas"/>
                <a:cs typeface="Consolas"/>
                <a:sym typeface="Consolas"/>
              </a:rPr>
              <a:t>in</a:t>
            </a: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FFE66D"/>
                </a:solidFill>
                <a:highlight>
                  <a:srgbClr val="23262E"/>
                </a:highlight>
                <a:latin typeface="Consolas"/>
                <a:ea typeface="Consolas"/>
                <a:cs typeface="Consolas"/>
                <a:sym typeface="Consolas"/>
              </a:rPr>
              <a:t>range</a:t>
            </a:r>
            <a:r>
              <a:rPr lang="es" sz="1100" b="0" i="0" u="none" strike="noStrike" cap="none">
                <a:solidFill>
                  <a:srgbClr val="D5CED9"/>
                </a:solidFill>
                <a:highlight>
                  <a:srgbClr val="23262E"/>
                </a:highlight>
                <a:latin typeface="Consolas"/>
                <a:ea typeface="Consolas"/>
                <a:cs typeface="Consolas"/>
                <a:sym typeface="Consolas"/>
              </a:rPr>
              <a:t>(</a:t>
            </a:r>
            <a:r>
              <a:rPr lang="es" sz="1100" b="0" i="0" u="none" strike="noStrike" cap="none">
                <a:solidFill>
                  <a:srgbClr val="F39C12"/>
                </a:solidFill>
                <a:highlight>
                  <a:srgbClr val="23262E"/>
                </a:highlight>
                <a:latin typeface="Consolas"/>
                <a:ea typeface="Consolas"/>
                <a:cs typeface="Consolas"/>
                <a:sym typeface="Consolas"/>
              </a:rPr>
              <a:t>0</a:t>
            </a:r>
            <a:r>
              <a:rPr lang="es" sz="1100" b="0" i="0" u="none" strike="noStrike" cap="none">
                <a:solidFill>
                  <a:srgbClr val="D5CED9"/>
                </a:solidFill>
                <a:highlight>
                  <a:srgbClr val="23262E"/>
                </a:highlight>
                <a:latin typeface="Consolas"/>
                <a:ea typeface="Consolas"/>
                <a:cs typeface="Consolas"/>
                <a:sym typeface="Consolas"/>
              </a:rPr>
              <a:t>,</a:t>
            </a:r>
            <a:r>
              <a:rPr lang="es" sz="1100" b="0" i="0" u="none" strike="noStrike" cap="none">
                <a:solidFill>
                  <a:srgbClr val="F39C12"/>
                </a:solidFill>
                <a:highlight>
                  <a:srgbClr val="23262E"/>
                </a:highlight>
                <a:latin typeface="Consolas"/>
                <a:ea typeface="Consolas"/>
                <a:cs typeface="Consolas"/>
                <a:sym typeface="Consolas"/>
              </a:rPr>
              <a:t>11</a:t>
            </a:r>
            <a:r>
              <a:rPr lang="es" sz="1100" b="0" i="0" u="none" strike="noStrike" cap="none">
                <a:solidFill>
                  <a:srgbClr val="D5CED9"/>
                </a:solidFill>
                <a:highlight>
                  <a:srgbClr val="23262E"/>
                </a:highlight>
                <a:latin typeface="Consolas"/>
                <a:ea typeface="Consolas"/>
                <a:cs typeface="Consolas"/>
                <a:sym typeface="Consolas"/>
              </a:rPr>
              <a:t>):</a:t>
            </a:r>
            <a:endParaRPr sz="11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00" b="0" i="0" u="none" strike="noStrike" cap="none">
                <a:solidFill>
                  <a:srgbClr val="D5CED9"/>
                </a:solidFill>
                <a:highlight>
                  <a:srgbClr val="23262E"/>
                </a:highlight>
                <a:latin typeface="Consolas"/>
                <a:ea typeface="Consolas"/>
                <a:cs typeface="Consolas"/>
                <a:sym typeface="Consolas"/>
              </a:rPr>
              <a:t>       tabla.</a:t>
            </a:r>
            <a:r>
              <a:rPr lang="es" sz="1100" b="0" i="0" u="none" strike="noStrike" cap="none">
                <a:solidFill>
                  <a:srgbClr val="FFE66D"/>
                </a:solidFill>
                <a:highlight>
                  <a:srgbClr val="23262E"/>
                </a:highlight>
                <a:latin typeface="Consolas"/>
                <a:ea typeface="Consolas"/>
                <a:cs typeface="Consolas"/>
                <a:sym typeface="Consolas"/>
              </a:rPr>
              <a:t>append</a:t>
            </a:r>
            <a:r>
              <a:rPr lang="es" sz="1100" b="0" i="0" u="none" strike="noStrike" cap="none">
                <a:solidFill>
                  <a:srgbClr val="D5CED9"/>
                </a:solidFill>
                <a:highlight>
                  <a:srgbClr val="23262E"/>
                </a:highlight>
                <a:latin typeface="Consolas"/>
                <a:ea typeface="Consolas"/>
                <a:cs typeface="Consolas"/>
                <a:sym typeface="Consolas"/>
              </a:rPr>
              <a:t>(</a:t>
            </a:r>
            <a:r>
              <a:rPr lang="es" sz="1100" b="0" i="0" u="none" strike="noStrike" cap="none">
                <a:solidFill>
                  <a:srgbClr val="C74DED"/>
                </a:solidFill>
                <a:highlight>
                  <a:srgbClr val="23262E"/>
                </a:highlight>
                <a:latin typeface="Consolas"/>
                <a:ea typeface="Consolas"/>
                <a:cs typeface="Consolas"/>
                <a:sym typeface="Consolas"/>
              </a:rPr>
              <a:t>f</a:t>
            </a:r>
            <a:r>
              <a:rPr lang="es" sz="1100" b="0" i="0" u="none" strike="noStrike" cap="none">
                <a:solidFill>
                  <a:srgbClr val="96E072"/>
                </a:solidFill>
                <a:highlight>
                  <a:srgbClr val="23262E"/>
                </a:highlight>
                <a:latin typeface="Consolas"/>
                <a:ea typeface="Consolas"/>
                <a:cs typeface="Consolas"/>
                <a:sym typeface="Consolas"/>
              </a:rPr>
              <a:t>"</a:t>
            </a:r>
            <a:r>
              <a:rPr lang="es" sz="1100" b="0" i="0" u="none" strike="noStrike" cap="none">
                <a:solidFill>
                  <a:srgbClr val="EE5D43"/>
                </a:solidFill>
                <a:highlight>
                  <a:srgbClr val="23262E"/>
                </a:highlight>
                <a:latin typeface="Consolas"/>
                <a:ea typeface="Consolas"/>
                <a:cs typeface="Consolas"/>
                <a:sym typeface="Consolas"/>
              </a:rPr>
              <a:t>{</a:t>
            </a:r>
            <a:r>
              <a:rPr lang="es" sz="1100" b="0" i="0" u="none" strike="noStrike" cap="none">
                <a:solidFill>
                  <a:srgbClr val="D5CED9"/>
                </a:solidFill>
                <a:highlight>
                  <a:srgbClr val="23262E"/>
                </a:highlight>
                <a:latin typeface="Consolas"/>
                <a:ea typeface="Consolas"/>
                <a:cs typeface="Consolas"/>
                <a:sym typeface="Consolas"/>
              </a:rPr>
              <a:t>n</a:t>
            </a:r>
            <a:r>
              <a:rPr lang="es" sz="1100" b="0" i="0" u="none" strike="noStrike" cap="none">
                <a:solidFill>
                  <a:srgbClr val="EE5D43"/>
                </a:solidFill>
                <a:highlight>
                  <a:srgbClr val="23262E"/>
                </a:highlight>
                <a:latin typeface="Consolas"/>
                <a:ea typeface="Consolas"/>
                <a:cs typeface="Consolas"/>
                <a:sym typeface="Consolas"/>
              </a:rPr>
              <a:t>}</a:t>
            </a:r>
            <a:r>
              <a:rPr lang="es" sz="1100" b="0" i="0" u="none" strike="noStrike" cap="none">
                <a:solidFill>
                  <a:srgbClr val="96E072"/>
                </a:solidFill>
                <a:highlight>
                  <a:srgbClr val="23262E"/>
                </a:highlight>
                <a:latin typeface="Consolas"/>
                <a:ea typeface="Consolas"/>
                <a:cs typeface="Consolas"/>
                <a:sym typeface="Consolas"/>
              </a:rPr>
              <a:t>x</a:t>
            </a:r>
            <a:r>
              <a:rPr lang="es" sz="1100" b="0" i="0" u="none" strike="noStrike" cap="none">
                <a:solidFill>
                  <a:srgbClr val="EE5D43"/>
                </a:solidFill>
                <a:highlight>
                  <a:srgbClr val="23262E"/>
                </a:highlight>
                <a:latin typeface="Consolas"/>
                <a:ea typeface="Consolas"/>
                <a:cs typeface="Consolas"/>
                <a:sym typeface="Consolas"/>
              </a:rPr>
              <a:t>{</a:t>
            </a:r>
            <a:r>
              <a:rPr lang="es" sz="1100" b="0" i="0" u="none" strike="noStrike" cap="none">
                <a:solidFill>
                  <a:srgbClr val="D5CED9"/>
                </a:solidFill>
                <a:highlight>
                  <a:srgbClr val="23262E"/>
                </a:highlight>
                <a:latin typeface="Consolas"/>
                <a:ea typeface="Consolas"/>
                <a:cs typeface="Consolas"/>
                <a:sym typeface="Consolas"/>
              </a:rPr>
              <a:t>i</a:t>
            </a:r>
            <a:r>
              <a:rPr lang="es" sz="1100" b="0" i="0" u="none" strike="noStrike" cap="none">
                <a:solidFill>
                  <a:srgbClr val="EE5D43"/>
                </a:solidFill>
                <a:highlight>
                  <a:srgbClr val="23262E"/>
                </a:highlight>
                <a:latin typeface="Consolas"/>
                <a:ea typeface="Consolas"/>
                <a:cs typeface="Consolas"/>
                <a:sym typeface="Consolas"/>
              </a:rPr>
              <a:t>}</a:t>
            </a:r>
            <a:r>
              <a:rPr lang="es" sz="1100" b="0" i="0" u="none" strike="noStrike" cap="none">
                <a:solidFill>
                  <a:srgbClr val="96E072"/>
                </a:solidFill>
                <a:highlight>
                  <a:srgbClr val="23262E"/>
                </a:highlight>
                <a:latin typeface="Consolas"/>
                <a:ea typeface="Consolas"/>
                <a:cs typeface="Consolas"/>
                <a:sym typeface="Consolas"/>
              </a:rPr>
              <a:t>=</a:t>
            </a:r>
            <a:r>
              <a:rPr lang="es" sz="1100" b="0" i="0" u="none" strike="noStrike" cap="none">
                <a:solidFill>
                  <a:srgbClr val="EE5D43"/>
                </a:solidFill>
                <a:highlight>
                  <a:srgbClr val="23262E"/>
                </a:highlight>
                <a:latin typeface="Consolas"/>
                <a:ea typeface="Consolas"/>
                <a:cs typeface="Consolas"/>
                <a:sym typeface="Consolas"/>
              </a:rPr>
              <a:t>{</a:t>
            </a:r>
            <a:r>
              <a:rPr lang="es" sz="1100" b="0" i="0" u="none" strike="noStrike" cap="none">
                <a:solidFill>
                  <a:srgbClr val="D5CED9"/>
                </a:solidFill>
                <a:highlight>
                  <a:srgbClr val="23262E"/>
                </a:highlight>
                <a:latin typeface="Consolas"/>
                <a:ea typeface="Consolas"/>
                <a:cs typeface="Consolas"/>
                <a:sym typeface="Consolas"/>
              </a:rPr>
              <a:t>n</a:t>
            </a:r>
            <a:r>
              <a:rPr lang="es" sz="1100" b="0" i="0" u="none" strike="noStrike" cap="none">
                <a:solidFill>
                  <a:srgbClr val="EE5D43"/>
                </a:solidFill>
                <a:highlight>
                  <a:srgbClr val="23262E"/>
                </a:highlight>
                <a:latin typeface="Consolas"/>
                <a:ea typeface="Consolas"/>
                <a:cs typeface="Consolas"/>
                <a:sym typeface="Consolas"/>
              </a:rPr>
              <a:t>*</a:t>
            </a:r>
            <a:r>
              <a:rPr lang="es" sz="1100" b="0" i="0" u="none" strike="noStrike" cap="none">
                <a:solidFill>
                  <a:srgbClr val="D5CED9"/>
                </a:solidFill>
                <a:highlight>
                  <a:srgbClr val="23262E"/>
                </a:highlight>
                <a:latin typeface="Consolas"/>
                <a:ea typeface="Consolas"/>
                <a:cs typeface="Consolas"/>
                <a:sym typeface="Consolas"/>
              </a:rPr>
              <a:t>i</a:t>
            </a:r>
            <a:r>
              <a:rPr lang="es" sz="1100" b="0" i="0" u="none" strike="noStrike" cap="none">
                <a:solidFill>
                  <a:srgbClr val="EE5D43"/>
                </a:solidFill>
                <a:highlight>
                  <a:srgbClr val="23262E"/>
                </a:highlight>
                <a:latin typeface="Consolas"/>
                <a:ea typeface="Consolas"/>
                <a:cs typeface="Consolas"/>
                <a:sym typeface="Consolas"/>
              </a:rPr>
              <a:t>}</a:t>
            </a:r>
            <a:r>
              <a:rPr lang="es" sz="1100" b="0" i="0" u="none" strike="noStrike" cap="none">
                <a:solidFill>
                  <a:srgbClr val="96E072"/>
                </a:solidFill>
                <a:highlight>
                  <a:srgbClr val="23262E"/>
                </a:highlight>
                <a:latin typeface="Consolas"/>
                <a:ea typeface="Consolas"/>
                <a:cs typeface="Consolas"/>
                <a:sym typeface="Consolas"/>
              </a:rPr>
              <a:t>"</a:t>
            </a:r>
            <a:r>
              <a:rPr lang="es" sz="1100" b="0" i="0" u="none" strike="noStrike" cap="none">
                <a:solidFill>
                  <a:srgbClr val="D5CED9"/>
                </a:solidFill>
                <a:highlight>
                  <a:srgbClr val="23262E"/>
                </a:highlight>
                <a:latin typeface="Consolas"/>
                <a:ea typeface="Consolas"/>
                <a:cs typeface="Consolas"/>
                <a:sym typeface="Consolas"/>
              </a:rPr>
              <a:t>)</a:t>
            </a:r>
            <a:endParaRPr sz="11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C74DED"/>
                </a:solidFill>
                <a:highlight>
                  <a:srgbClr val="23262E"/>
                </a:highlight>
                <a:latin typeface="Consolas"/>
                <a:ea typeface="Consolas"/>
                <a:cs typeface="Consolas"/>
                <a:sym typeface="Consolas"/>
              </a:rPr>
              <a:t>return</a:t>
            </a:r>
            <a:r>
              <a:rPr lang="es" sz="1100" b="0" i="0" u="none" strike="noStrike" cap="none">
                <a:solidFill>
                  <a:srgbClr val="D5CED9"/>
                </a:solidFill>
                <a:highlight>
                  <a:srgbClr val="23262E"/>
                </a:highlight>
                <a:latin typeface="Consolas"/>
                <a:ea typeface="Consolas"/>
                <a:cs typeface="Consolas"/>
                <a:sym typeface="Consolas"/>
              </a:rPr>
              <a:t> tabla</a:t>
            </a:r>
            <a:endParaRPr sz="11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00" b="0" i="0" u="none" strike="noStrike" cap="none">
                <a:solidFill>
                  <a:srgbClr val="5F6167"/>
                </a:solidFill>
                <a:highlight>
                  <a:srgbClr val="23262E"/>
                </a:highlight>
                <a:latin typeface="Consolas"/>
                <a:ea typeface="Consolas"/>
                <a:cs typeface="Consolas"/>
                <a:sym typeface="Consolas"/>
              </a:rPr>
              <a:t># Muestra en terminal todas las tablas</a:t>
            </a:r>
            <a:endParaRPr sz="11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00" b="0" i="0" u="none" strike="noStrike" cap="none">
                <a:solidFill>
                  <a:srgbClr val="C74DED"/>
                </a:solidFill>
                <a:highlight>
                  <a:srgbClr val="23262E"/>
                </a:highlight>
                <a:latin typeface="Consolas"/>
                <a:ea typeface="Consolas"/>
                <a:cs typeface="Consolas"/>
                <a:sym typeface="Consolas"/>
              </a:rPr>
              <a:t>def</a:t>
            </a: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FFE66D"/>
                </a:solidFill>
                <a:highlight>
                  <a:srgbClr val="23262E"/>
                </a:highlight>
                <a:latin typeface="Consolas"/>
                <a:ea typeface="Consolas"/>
                <a:cs typeface="Consolas"/>
                <a:sym typeface="Consolas"/>
              </a:rPr>
              <a:t>calcular_todas</a:t>
            </a:r>
            <a:r>
              <a:rPr lang="es" sz="1100" b="0" i="0" u="none" strike="noStrike" cap="none">
                <a:solidFill>
                  <a:srgbClr val="D5CED9"/>
                </a:solidFill>
                <a:highlight>
                  <a:srgbClr val="23262E"/>
                </a:highlight>
                <a:latin typeface="Consolas"/>
                <a:ea typeface="Consolas"/>
                <a:cs typeface="Consolas"/>
                <a:sym typeface="Consolas"/>
              </a:rPr>
              <a:t>():</a:t>
            </a:r>
            <a:endParaRPr sz="11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C74DED"/>
                </a:solidFill>
                <a:highlight>
                  <a:srgbClr val="23262E"/>
                </a:highlight>
                <a:latin typeface="Consolas"/>
                <a:ea typeface="Consolas"/>
                <a:cs typeface="Consolas"/>
                <a:sym typeface="Consolas"/>
              </a:rPr>
              <a:t>for</a:t>
            </a:r>
            <a:r>
              <a:rPr lang="es" sz="1100" b="0" i="0" u="none" strike="noStrike" cap="none">
                <a:solidFill>
                  <a:srgbClr val="D5CED9"/>
                </a:solidFill>
                <a:highlight>
                  <a:srgbClr val="23262E"/>
                </a:highlight>
                <a:latin typeface="Consolas"/>
                <a:ea typeface="Consolas"/>
                <a:cs typeface="Consolas"/>
                <a:sym typeface="Consolas"/>
              </a:rPr>
              <a:t> i </a:t>
            </a:r>
            <a:r>
              <a:rPr lang="es" sz="1100" b="0" i="0" u="none" strike="noStrike" cap="none">
                <a:solidFill>
                  <a:srgbClr val="C74DED"/>
                </a:solidFill>
                <a:highlight>
                  <a:srgbClr val="23262E"/>
                </a:highlight>
                <a:latin typeface="Consolas"/>
                <a:ea typeface="Consolas"/>
                <a:cs typeface="Consolas"/>
                <a:sym typeface="Consolas"/>
              </a:rPr>
              <a:t>in</a:t>
            </a: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FFE66D"/>
                </a:solidFill>
                <a:highlight>
                  <a:srgbClr val="23262E"/>
                </a:highlight>
                <a:latin typeface="Consolas"/>
                <a:ea typeface="Consolas"/>
                <a:cs typeface="Consolas"/>
                <a:sym typeface="Consolas"/>
              </a:rPr>
              <a:t>range</a:t>
            </a:r>
            <a:r>
              <a:rPr lang="es" sz="1100" b="0" i="0" u="none" strike="noStrike" cap="none">
                <a:solidFill>
                  <a:srgbClr val="D5CED9"/>
                </a:solidFill>
                <a:highlight>
                  <a:srgbClr val="23262E"/>
                </a:highlight>
                <a:latin typeface="Consolas"/>
                <a:ea typeface="Consolas"/>
                <a:cs typeface="Consolas"/>
                <a:sym typeface="Consolas"/>
              </a:rPr>
              <a:t>(</a:t>
            </a:r>
            <a:r>
              <a:rPr lang="es" sz="1100" b="0" i="0" u="none" strike="noStrike" cap="none">
                <a:solidFill>
                  <a:srgbClr val="F39C12"/>
                </a:solidFill>
                <a:highlight>
                  <a:srgbClr val="23262E"/>
                </a:highlight>
                <a:latin typeface="Consolas"/>
                <a:ea typeface="Consolas"/>
                <a:cs typeface="Consolas"/>
                <a:sym typeface="Consolas"/>
              </a:rPr>
              <a:t>0</a:t>
            </a:r>
            <a:r>
              <a:rPr lang="es" sz="1100" b="0" i="0" u="none" strike="noStrike" cap="none">
                <a:solidFill>
                  <a:srgbClr val="D5CED9"/>
                </a:solidFill>
                <a:highlight>
                  <a:srgbClr val="23262E"/>
                </a:highlight>
                <a:latin typeface="Consolas"/>
                <a:ea typeface="Consolas"/>
                <a:cs typeface="Consolas"/>
                <a:sym typeface="Consolas"/>
              </a:rPr>
              <a:t>,</a:t>
            </a:r>
            <a:r>
              <a:rPr lang="es" sz="1100" b="0" i="0" u="none" strike="noStrike" cap="none">
                <a:solidFill>
                  <a:srgbClr val="F39C12"/>
                </a:solidFill>
                <a:highlight>
                  <a:srgbClr val="23262E"/>
                </a:highlight>
                <a:latin typeface="Consolas"/>
                <a:ea typeface="Consolas"/>
                <a:cs typeface="Consolas"/>
                <a:sym typeface="Consolas"/>
              </a:rPr>
              <a:t>11</a:t>
            </a:r>
            <a:r>
              <a:rPr lang="es" sz="1100" b="0" i="0" u="none" strike="noStrike" cap="none">
                <a:solidFill>
                  <a:srgbClr val="D5CED9"/>
                </a:solidFill>
                <a:highlight>
                  <a:srgbClr val="23262E"/>
                </a:highlight>
                <a:latin typeface="Consolas"/>
                <a:ea typeface="Consolas"/>
                <a:cs typeface="Consolas"/>
                <a:sym typeface="Consolas"/>
              </a:rPr>
              <a:t>):</a:t>
            </a:r>
            <a:endParaRPr sz="11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FFE66D"/>
                </a:solidFill>
                <a:highlight>
                  <a:srgbClr val="23262E"/>
                </a:highlight>
                <a:latin typeface="Consolas"/>
                <a:ea typeface="Consolas"/>
                <a:cs typeface="Consolas"/>
                <a:sym typeface="Consolas"/>
              </a:rPr>
              <a:t>print</a:t>
            </a:r>
            <a:r>
              <a:rPr lang="es" sz="1100" b="0" i="0" u="none" strike="noStrike" cap="none">
                <a:solidFill>
                  <a:srgbClr val="D5CED9"/>
                </a:solidFill>
                <a:highlight>
                  <a:srgbClr val="23262E"/>
                </a:highlight>
                <a:latin typeface="Consolas"/>
                <a:ea typeface="Consolas"/>
                <a:cs typeface="Consolas"/>
                <a:sym typeface="Consolas"/>
              </a:rPr>
              <a:t>(</a:t>
            </a:r>
            <a:r>
              <a:rPr lang="es" sz="1100" b="0" i="0" u="none" strike="noStrike" cap="none">
                <a:solidFill>
                  <a:srgbClr val="C74DED"/>
                </a:solidFill>
                <a:highlight>
                  <a:srgbClr val="23262E"/>
                </a:highlight>
                <a:latin typeface="Consolas"/>
                <a:ea typeface="Consolas"/>
                <a:cs typeface="Consolas"/>
                <a:sym typeface="Consolas"/>
              </a:rPr>
              <a:t>f</a:t>
            </a:r>
            <a:r>
              <a:rPr lang="es" sz="1100" b="0" i="0" u="none" strike="noStrike" cap="none">
                <a:solidFill>
                  <a:srgbClr val="96E072"/>
                </a:solidFill>
                <a:highlight>
                  <a:srgbClr val="23262E"/>
                </a:highlight>
                <a:latin typeface="Consolas"/>
                <a:ea typeface="Consolas"/>
                <a:cs typeface="Consolas"/>
                <a:sym typeface="Consolas"/>
              </a:rPr>
              <a:t>"Tabla del </a:t>
            </a:r>
            <a:r>
              <a:rPr lang="es" sz="1100" b="0" i="0" u="none" strike="noStrike" cap="none">
                <a:solidFill>
                  <a:srgbClr val="EE5D43"/>
                </a:solidFill>
                <a:highlight>
                  <a:srgbClr val="23262E"/>
                </a:highlight>
                <a:latin typeface="Consolas"/>
                <a:ea typeface="Consolas"/>
                <a:cs typeface="Consolas"/>
                <a:sym typeface="Consolas"/>
              </a:rPr>
              <a:t>{</a:t>
            </a:r>
            <a:r>
              <a:rPr lang="es" sz="1100" b="0" i="0" u="none" strike="noStrike" cap="none">
                <a:solidFill>
                  <a:srgbClr val="D5CED9"/>
                </a:solidFill>
                <a:highlight>
                  <a:srgbClr val="23262E"/>
                </a:highlight>
                <a:latin typeface="Consolas"/>
                <a:ea typeface="Consolas"/>
                <a:cs typeface="Consolas"/>
                <a:sym typeface="Consolas"/>
              </a:rPr>
              <a:t>i</a:t>
            </a:r>
            <a:r>
              <a:rPr lang="es" sz="1100" b="0" i="0" u="none" strike="noStrike" cap="none">
                <a:solidFill>
                  <a:srgbClr val="EE5D43"/>
                </a:solidFill>
                <a:highlight>
                  <a:srgbClr val="23262E"/>
                </a:highlight>
                <a:latin typeface="Consolas"/>
                <a:ea typeface="Consolas"/>
                <a:cs typeface="Consolas"/>
                <a:sym typeface="Consolas"/>
              </a:rPr>
              <a:t>}</a:t>
            </a:r>
            <a:r>
              <a:rPr lang="es" sz="1100" b="0" i="0" u="none" strike="noStrike" cap="none">
                <a:solidFill>
                  <a:srgbClr val="96E072"/>
                </a:solidFill>
                <a:highlight>
                  <a:srgbClr val="23262E"/>
                </a:highlight>
                <a:latin typeface="Consolas"/>
                <a:ea typeface="Consolas"/>
                <a:cs typeface="Consolas"/>
                <a:sym typeface="Consolas"/>
              </a:rPr>
              <a:t>:"</a:t>
            </a:r>
            <a:r>
              <a:rPr lang="es" sz="1100" b="0" i="0" u="none" strike="noStrike" cap="none">
                <a:solidFill>
                  <a:srgbClr val="D5CED9"/>
                </a:solidFill>
                <a:highlight>
                  <a:srgbClr val="23262E"/>
                </a:highlight>
                <a:latin typeface="Consolas"/>
                <a:ea typeface="Consolas"/>
                <a:cs typeface="Consolas"/>
                <a:sym typeface="Consolas"/>
              </a:rPr>
              <a:t>)</a:t>
            </a:r>
            <a:endParaRPr sz="11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00" b="0" i="0" u="none" strike="noStrike" cap="none">
                <a:solidFill>
                  <a:srgbClr val="D5CED9"/>
                </a:solidFill>
                <a:highlight>
                  <a:srgbClr val="23262E"/>
                </a:highlight>
                <a:latin typeface="Consolas"/>
                <a:ea typeface="Consolas"/>
                <a:cs typeface="Consolas"/>
                <a:sym typeface="Consolas"/>
              </a:rPr>
              <a:t>       tabla </a:t>
            </a:r>
            <a:r>
              <a:rPr lang="es" sz="1100" b="0" i="0" u="none" strike="noStrike" cap="none">
                <a:solidFill>
                  <a:srgbClr val="EE5D43"/>
                </a:solidFill>
                <a:highlight>
                  <a:srgbClr val="23262E"/>
                </a:highlight>
                <a:latin typeface="Consolas"/>
                <a:ea typeface="Consolas"/>
                <a:cs typeface="Consolas"/>
                <a:sym typeface="Consolas"/>
              </a:rPr>
              <a:t>=</a:t>
            </a: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FFE66D"/>
                </a:solidFill>
                <a:highlight>
                  <a:srgbClr val="23262E"/>
                </a:highlight>
                <a:latin typeface="Consolas"/>
                <a:ea typeface="Consolas"/>
                <a:cs typeface="Consolas"/>
                <a:sym typeface="Consolas"/>
              </a:rPr>
              <a:t>calcular</a:t>
            </a:r>
            <a:r>
              <a:rPr lang="es" sz="1100" b="0" i="0" u="none" strike="noStrike" cap="none">
                <a:solidFill>
                  <a:srgbClr val="D5CED9"/>
                </a:solidFill>
                <a:highlight>
                  <a:srgbClr val="23262E"/>
                </a:highlight>
                <a:latin typeface="Consolas"/>
                <a:ea typeface="Consolas"/>
                <a:cs typeface="Consolas"/>
                <a:sym typeface="Consolas"/>
              </a:rPr>
              <a:t>(i)</a:t>
            </a:r>
            <a:endParaRPr sz="11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C74DED"/>
                </a:solidFill>
                <a:highlight>
                  <a:srgbClr val="23262E"/>
                </a:highlight>
                <a:latin typeface="Consolas"/>
                <a:ea typeface="Consolas"/>
                <a:cs typeface="Consolas"/>
                <a:sym typeface="Consolas"/>
              </a:rPr>
              <a:t>for</a:t>
            </a:r>
            <a:r>
              <a:rPr lang="es" sz="1100" b="0" i="0" u="none" strike="noStrike" cap="none">
                <a:solidFill>
                  <a:srgbClr val="D5CED9"/>
                </a:solidFill>
                <a:highlight>
                  <a:srgbClr val="23262E"/>
                </a:highlight>
                <a:latin typeface="Consolas"/>
                <a:ea typeface="Consolas"/>
                <a:cs typeface="Consolas"/>
                <a:sym typeface="Consolas"/>
              </a:rPr>
              <a:t> j </a:t>
            </a:r>
            <a:r>
              <a:rPr lang="es" sz="1100" b="0" i="0" u="none" strike="noStrike" cap="none">
                <a:solidFill>
                  <a:srgbClr val="C74DED"/>
                </a:solidFill>
                <a:highlight>
                  <a:srgbClr val="23262E"/>
                </a:highlight>
                <a:latin typeface="Consolas"/>
                <a:ea typeface="Consolas"/>
                <a:cs typeface="Consolas"/>
                <a:sym typeface="Consolas"/>
              </a:rPr>
              <a:t>in</a:t>
            </a:r>
            <a:r>
              <a:rPr lang="es" sz="1100" b="0" i="0" u="none" strike="noStrike" cap="none">
                <a:solidFill>
                  <a:srgbClr val="D5CED9"/>
                </a:solidFill>
                <a:highlight>
                  <a:srgbClr val="23262E"/>
                </a:highlight>
                <a:latin typeface="Consolas"/>
                <a:ea typeface="Consolas"/>
                <a:cs typeface="Consolas"/>
                <a:sym typeface="Consolas"/>
              </a:rPr>
              <a:t> tabla:</a:t>
            </a:r>
            <a:endParaRPr sz="11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FFE66D"/>
                </a:solidFill>
                <a:highlight>
                  <a:srgbClr val="23262E"/>
                </a:highlight>
                <a:latin typeface="Consolas"/>
                <a:ea typeface="Consolas"/>
                <a:cs typeface="Consolas"/>
                <a:sym typeface="Consolas"/>
              </a:rPr>
              <a:t>print</a:t>
            </a:r>
            <a:r>
              <a:rPr lang="es" sz="1100" b="0" i="0" u="none" strike="noStrike" cap="none">
                <a:solidFill>
                  <a:srgbClr val="D5CED9"/>
                </a:solidFill>
                <a:highlight>
                  <a:srgbClr val="23262E"/>
                </a:highlight>
                <a:latin typeface="Consolas"/>
                <a:ea typeface="Consolas"/>
                <a:cs typeface="Consolas"/>
                <a:sym typeface="Consolas"/>
              </a:rPr>
              <a:t>(j)</a:t>
            </a:r>
            <a:endParaRPr sz="11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00" b="0" i="0" u="none" strike="noStrike" cap="none">
                <a:solidFill>
                  <a:srgbClr val="D5CED9"/>
                </a:solidFill>
                <a:highlight>
                  <a:srgbClr val="23262E"/>
                </a:highlight>
                <a:latin typeface="Consolas"/>
                <a:ea typeface="Consolas"/>
                <a:cs typeface="Consolas"/>
                <a:sym typeface="Consolas"/>
              </a:rPr>
              <a:t>       </a:t>
            </a:r>
            <a:r>
              <a:rPr lang="es" sz="1100" b="0" i="0" u="none" strike="noStrike" cap="none">
                <a:solidFill>
                  <a:srgbClr val="FFE66D"/>
                </a:solidFill>
                <a:highlight>
                  <a:srgbClr val="23262E"/>
                </a:highlight>
                <a:latin typeface="Consolas"/>
                <a:ea typeface="Consolas"/>
                <a:cs typeface="Consolas"/>
                <a:sym typeface="Consolas"/>
              </a:rPr>
              <a:t>print</a:t>
            </a:r>
            <a:r>
              <a:rPr lang="es" sz="1100" b="0" i="0" u="none" strike="noStrike" cap="none">
                <a:solidFill>
                  <a:srgbClr val="D5CED9"/>
                </a:solidFill>
                <a:highlight>
                  <a:srgbClr val="23262E"/>
                </a:highlight>
                <a:latin typeface="Consolas"/>
                <a:ea typeface="Consolas"/>
                <a:cs typeface="Consolas"/>
                <a:sym typeface="Consolas"/>
              </a:rPr>
              <a:t>(</a:t>
            </a:r>
            <a:r>
              <a:rPr lang="es" sz="1100" b="0" i="0" u="none" strike="noStrike" cap="none">
                <a:solidFill>
                  <a:srgbClr val="96E072"/>
                </a:solidFill>
                <a:highlight>
                  <a:srgbClr val="23262E"/>
                </a:highlight>
                <a:latin typeface="Consolas"/>
                <a:ea typeface="Consolas"/>
                <a:cs typeface="Consolas"/>
                <a:sym typeface="Consolas"/>
              </a:rPr>
              <a:t>"-"</a:t>
            </a:r>
            <a:r>
              <a:rPr lang="es" sz="1100" b="0" i="0" u="none" strike="noStrike" cap="none">
                <a:solidFill>
                  <a:srgbClr val="EE5D43"/>
                </a:solidFill>
                <a:highlight>
                  <a:srgbClr val="23262E"/>
                </a:highlight>
                <a:latin typeface="Consolas"/>
                <a:ea typeface="Consolas"/>
                <a:cs typeface="Consolas"/>
                <a:sym typeface="Consolas"/>
              </a:rPr>
              <a:t>*</a:t>
            </a:r>
            <a:r>
              <a:rPr lang="es" sz="1100" b="0" i="0" u="none" strike="noStrike" cap="none">
                <a:solidFill>
                  <a:srgbClr val="F39C12"/>
                </a:solidFill>
                <a:highlight>
                  <a:srgbClr val="23262E"/>
                </a:highlight>
                <a:latin typeface="Consolas"/>
                <a:ea typeface="Consolas"/>
                <a:cs typeface="Consolas"/>
                <a:sym typeface="Consolas"/>
              </a:rPr>
              <a:t>10</a:t>
            </a:r>
            <a:r>
              <a:rPr lang="es" sz="1100" b="0" i="0" u="none" strike="noStrike" cap="none">
                <a:solidFill>
                  <a:srgbClr val="D5CED9"/>
                </a:solidFill>
                <a:highlight>
                  <a:srgbClr val="23262E"/>
                </a:highlight>
                <a:latin typeface="Consolas"/>
                <a:ea typeface="Consolas"/>
                <a:cs typeface="Consolas"/>
                <a:sym typeface="Consolas"/>
              </a:rPr>
              <a:t>)</a:t>
            </a:r>
            <a:endParaRPr sz="11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00" b="0" i="0" u="none" strike="noStrike" cap="none">
                <a:solidFill>
                  <a:srgbClr val="5F6167"/>
                </a:solidFill>
                <a:highlight>
                  <a:srgbClr val="23262E"/>
                </a:highlight>
                <a:latin typeface="Consolas"/>
                <a:ea typeface="Consolas"/>
                <a:cs typeface="Consolas"/>
                <a:sym typeface="Consolas"/>
              </a:rPr>
              <a:t>#Programa principal</a:t>
            </a:r>
            <a:endParaRPr sz="11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100" b="0" i="0" u="none" strike="noStrike" cap="none">
                <a:solidFill>
                  <a:srgbClr val="FFE66D"/>
                </a:solidFill>
                <a:highlight>
                  <a:srgbClr val="23262E"/>
                </a:highlight>
                <a:latin typeface="Consolas"/>
                <a:ea typeface="Consolas"/>
                <a:cs typeface="Consolas"/>
                <a:sym typeface="Consolas"/>
              </a:rPr>
              <a:t>calcular_todas</a:t>
            </a:r>
            <a:r>
              <a:rPr lang="es" sz="1100" b="0" i="0" u="none" strike="noStrike" cap="none">
                <a:solidFill>
                  <a:srgbClr val="D5CED9"/>
                </a:solidFill>
                <a:highlight>
                  <a:srgbClr val="23262E"/>
                </a:highlight>
                <a:latin typeface="Consolas"/>
                <a:ea typeface="Consolas"/>
                <a:cs typeface="Consolas"/>
                <a:sym typeface="Consolas"/>
              </a:rPr>
              <a:t>()</a:t>
            </a:r>
            <a:endParaRPr sz="11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5F6167"/>
              </a:solidFill>
              <a:highlight>
                <a:srgbClr val="23262E"/>
              </a:highlight>
              <a:latin typeface="Consolas"/>
              <a:ea typeface="Consolas"/>
              <a:cs typeface="Consolas"/>
              <a:sym typeface="Consolas"/>
            </a:endParaRPr>
          </a:p>
        </p:txBody>
      </p:sp>
      <p:sp>
        <p:nvSpPr>
          <p:cNvPr id="356" name="Google Shape;356;p23"/>
          <p:cNvSpPr/>
          <p:nvPr/>
        </p:nvSpPr>
        <p:spPr>
          <a:xfrm>
            <a:off x="4843050" y="1380600"/>
            <a:ext cx="3869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Función que devuelve varios valores</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Ámbito y ciclo de vida de las variables</a:t>
            </a:r>
            <a:endParaRPr/>
          </a:p>
        </p:txBody>
      </p:sp>
      <p:sp>
        <p:nvSpPr>
          <p:cNvPr id="362" name="Google Shape;362;p24"/>
          <p:cNvSpPr txBox="1">
            <a:spLocks noGrp="1"/>
          </p:cNvSpPr>
          <p:nvPr>
            <p:ph type="body" idx="1"/>
          </p:nvPr>
        </p:nvSpPr>
        <p:spPr>
          <a:xfrm>
            <a:off x="432025" y="1304875"/>
            <a:ext cx="8280000" cy="325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650"/>
              <a:t>En </a:t>
            </a:r>
            <a:r>
              <a:rPr lang="es" sz="1650" b="1"/>
              <a:t>Python</a:t>
            </a:r>
            <a:r>
              <a:rPr lang="es" sz="1650"/>
              <a:t> las variables están definidas dentro de un </a:t>
            </a:r>
            <a:r>
              <a:rPr lang="es" sz="1650" b="1"/>
              <a:t>ámbito</a:t>
            </a:r>
            <a:r>
              <a:rPr lang="es" sz="1650"/>
              <a:t> que determina dónde la variable puede ser utilizada. El </a:t>
            </a:r>
            <a:r>
              <a:rPr lang="es" sz="1650" b="1"/>
              <a:t>ciclo de vida</a:t>
            </a:r>
            <a:r>
              <a:rPr lang="es" sz="1650"/>
              <a:t> de una variable se refiere al tiempo en que una variable permanece en memoria.</a:t>
            </a:r>
            <a:endParaRPr sz="1650"/>
          </a:p>
          <a:p>
            <a:pPr marL="0" lvl="0" indent="0" algn="l" rtl="0">
              <a:lnSpc>
                <a:spcPct val="115000"/>
              </a:lnSpc>
              <a:spcBef>
                <a:spcPts val="1200"/>
              </a:spcBef>
              <a:spcAft>
                <a:spcPts val="0"/>
              </a:spcAft>
              <a:buClr>
                <a:schemeClr val="dk1"/>
              </a:buClr>
              <a:buSzPts val="1100"/>
              <a:buFont typeface="Arial"/>
              <a:buNone/>
            </a:pPr>
            <a:r>
              <a:rPr lang="es" sz="1650"/>
              <a:t>Los parámetros y variables definidos dentro de una función tienen cómo ámbito la propia función, y no pueden ser utilizados fuera de ella.  Su ciclo de vida dura el tiempo en que está ejecutándose la función. Una vez que termina su ejecución, desaparecen de la memoria.</a:t>
            </a:r>
            <a:endParaRPr sz="1650"/>
          </a:p>
          <a:p>
            <a:pPr marL="0" lvl="0" indent="0" algn="l" rtl="0">
              <a:lnSpc>
                <a:spcPct val="115000"/>
              </a:lnSpc>
              <a:spcBef>
                <a:spcPts val="1200"/>
              </a:spcBef>
              <a:spcAft>
                <a:spcPts val="0"/>
              </a:spcAft>
              <a:buClr>
                <a:schemeClr val="dk1"/>
              </a:buClr>
              <a:buSzPts val="1100"/>
              <a:buFont typeface="Arial"/>
              <a:buNone/>
            </a:pPr>
            <a:r>
              <a:rPr lang="es" sz="1650"/>
              <a:t>Es posible definir, dentro de una función, una variable local con el mismo nombre que tiene una declarada en el programa principal. Pero se trata de </a:t>
            </a:r>
            <a:r>
              <a:rPr lang="es" sz="1650" b="1"/>
              <a:t>otra variable</a:t>
            </a:r>
            <a:r>
              <a:rPr lang="es" sz="1650"/>
              <a:t> con el mismo nombre, no comparten su contenido.</a:t>
            </a:r>
            <a:endParaRPr sz="1650"/>
          </a:p>
          <a:p>
            <a:pPr marL="0" lvl="0" indent="0" algn="l" rtl="0">
              <a:lnSpc>
                <a:spcPct val="115000"/>
              </a:lnSpc>
              <a:spcBef>
                <a:spcPts val="1200"/>
              </a:spcBef>
              <a:spcAft>
                <a:spcPts val="1200"/>
              </a:spcAft>
              <a:buSzPts val="1800"/>
              <a:buNone/>
            </a:pPr>
            <a:endParaRPr sz="165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Ámbito y ciclo de vida de las variables</a:t>
            </a:r>
            <a:endParaRPr/>
          </a:p>
        </p:txBody>
      </p:sp>
      <p:sp>
        <p:nvSpPr>
          <p:cNvPr id="368" name="Google Shape;368;p25"/>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rgbClr val="595959"/>
                </a:solidFill>
                <a:latin typeface="Montserrat"/>
                <a:ea typeface="Montserrat"/>
                <a:cs typeface="Montserrat"/>
                <a:sym typeface="Montserrat"/>
              </a:rPr>
              <a:t>Algunos ejemplos sobre el alcance de las variables:</a:t>
            </a:r>
            <a:endParaRPr sz="1682" b="0" i="0" u="none" strike="noStrike" cap="none">
              <a:solidFill>
                <a:srgbClr val="595959"/>
              </a:solidFill>
              <a:latin typeface="Montserrat"/>
              <a:ea typeface="Montserrat"/>
              <a:cs typeface="Montserrat"/>
              <a:sym typeface="Montserrat"/>
            </a:endParaRPr>
          </a:p>
        </p:txBody>
      </p:sp>
      <p:sp>
        <p:nvSpPr>
          <p:cNvPr id="369" name="Google Shape;369;p25"/>
          <p:cNvSpPr/>
          <p:nvPr/>
        </p:nvSpPr>
        <p:spPr>
          <a:xfrm>
            <a:off x="467575" y="1992925"/>
            <a:ext cx="2436600" cy="15981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funcion1</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3</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  </a:t>
            </a:r>
            <a:r>
              <a:rPr lang="es" sz="1200" b="0" i="0" u="none" strike="noStrike" cap="none">
                <a:solidFill>
                  <a:srgbClr val="5F6167"/>
                </a:solidFill>
                <a:highlight>
                  <a:srgbClr val="23262E"/>
                </a:highlight>
                <a:latin typeface="Consolas"/>
                <a:ea typeface="Consolas"/>
                <a:cs typeface="Consolas"/>
                <a:sym typeface="Consolas"/>
              </a:rPr>
              <a:t># 3</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funcion1</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  </a:t>
            </a:r>
            <a:r>
              <a:rPr lang="es" sz="1200" b="0" i="0" u="none" strike="noStrike" cap="none">
                <a:solidFill>
                  <a:srgbClr val="5F6167"/>
                </a:solidFill>
                <a:highlight>
                  <a:srgbClr val="23262E"/>
                </a:highlight>
                <a:latin typeface="Consolas"/>
                <a:ea typeface="Consolas"/>
                <a:cs typeface="Consolas"/>
                <a:sym typeface="Consolas"/>
              </a:rPr>
              <a:t># ERROR!</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370" name="Google Shape;370;p25"/>
          <p:cNvSpPr/>
          <p:nvPr/>
        </p:nvSpPr>
        <p:spPr>
          <a:xfrm>
            <a:off x="467575" y="1763975"/>
            <a:ext cx="24366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Variables </a:t>
            </a:r>
            <a:endParaRPr sz="1400" b="0" i="0" u="none" strike="noStrike" cap="none">
              <a:solidFill>
                <a:schemeClr val="dk2"/>
              </a:solidFill>
              <a:latin typeface="Montserrat"/>
              <a:ea typeface="Montserrat"/>
              <a:cs typeface="Montserrat"/>
              <a:sym typeface="Montserrat"/>
            </a:endParaRPr>
          </a:p>
        </p:txBody>
      </p:sp>
      <p:sp>
        <p:nvSpPr>
          <p:cNvPr id="371" name="Google Shape;371;p25"/>
          <p:cNvSpPr/>
          <p:nvPr/>
        </p:nvSpPr>
        <p:spPr>
          <a:xfrm>
            <a:off x="3249063" y="1992925"/>
            <a:ext cx="2436600" cy="15981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5</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funcion1</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3</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  </a:t>
            </a:r>
            <a:r>
              <a:rPr lang="es" sz="1200" b="0" i="0" u="none" strike="noStrike" cap="none">
                <a:solidFill>
                  <a:srgbClr val="5F6167"/>
                </a:solidFill>
                <a:highlight>
                  <a:srgbClr val="23262E"/>
                </a:highlight>
                <a:latin typeface="Consolas"/>
                <a:ea typeface="Consolas"/>
                <a:cs typeface="Consolas"/>
                <a:sym typeface="Consolas"/>
              </a:rPr>
              <a:t># 3</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funcion1</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  </a:t>
            </a:r>
            <a:r>
              <a:rPr lang="es" sz="1200" b="0" i="0" u="none" strike="noStrike" cap="none">
                <a:solidFill>
                  <a:srgbClr val="5F6167"/>
                </a:solidFill>
                <a:highlight>
                  <a:srgbClr val="23262E"/>
                </a:highlight>
                <a:latin typeface="Consolas"/>
                <a:ea typeface="Consolas"/>
                <a:cs typeface="Consolas"/>
                <a:sym typeface="Consolas"/>
              </a:rPr>
              <a:t># 5</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372" name="Google Shape;372;p25"/>
          <p:cNvSpPr/>
          <p:nvPr/>
        </p:nvSpPr>
        <p:spPr>
          <a:xfrm>
            <a:off x="3249063" y="1763975"/>
            <a:ext cx="24366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Variables </a:t>
            </a:r>
            <a:endParaRPr sz="1400" b="0" i="0" u="none" strike="noStrike" cap="none">
              <a:solidFill>
                <a:schemeClr val="dk2"/>
              </a:solidFill>
              <a:latin typeface="Montserrat"/>
              <a:ea typeface="Montserrat"/>
              <a:cs typeface="Montserrat"/>
              <a:sym typeface="Montserrat"/>
            </a:endParaRPr>
          </a:p>
        </p:txBody>
      </p:sp>
      <p:sp>
        <p:nvSpPr>
          <p:cNvPr id="373" name="Google Shape;373;p25"/>
          <p:cNvSpPr/>
          <p:nvPr/>
        </p:nvSpPr>
        <p:spPr>
          <a:xfrm>
            <a:off x="6030550" y="1992925"/>
            <a:ext cx="2436600" cy="15981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5</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funcion1</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global</a:t>
            </a:r>
            <a:r>
              <a:rPr lang="es" sz="1200" b="0" i="0" u="none" strike="noStrike" cap="none">
                <a:solidFill>
                  <a:srgbClr val="D5CED9"/>
                </a:solidFill>
                <a:highlight>
                  <a:srgbClr val="23262E"/>
                </a:highlight>
                <a:latin typeface="Consolas"/>
                <a:ea typeface="Consolas"/>
                <a:cs typeface="Consolas"/>
                <a:sym typeface="Consolas"/>
              </a:rPr>
              <a:t> a</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3</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  </a:t>
            </a:r>
            <a:r>
              <a:rPr lang="es" sz="1200" b="0" i="0" u="none" strike="noStrike" cap="none">
                <a:solidFill>
                  <a:srgbClr val="5F6167"/>
                </a:solidFill>
                <a:highlight>
                  <a:srgbClr val="23262E"/>
                </a:highlight>
                <a:latin typeface="Consolas"/>
                <a:ea typeface="Consolas"/>
                <a:cs typeface="Consolas"/>
                <a:sym typeface="Consolas"/>
              </a:rPr>
              <a:t># 3</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funcion1</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  </a:t>
            </a:r>
            <a:r>
              <a:rPr lang="es" sz="1200" b="0" i="0" u="none" strike="noStrike" cap="none">
                <a:solidFill>
                  <a:srgbClr val="5F6167"/>
                </a:solidFill>
                <a:highlight>
                  <a:srgbClr val="23262E"/>
                </a:highlight>
                <a:latin typeface="Consolas"/>
                <a:ea typeface="Consolas"/>
                <a:cs typeface="Consolas"/>
                <a:sym typeface="Consolas"/>
              </a:rPr>
              <a:t># 3</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374" name="Google Shape;374;p25"/>
          <p:cNvSpPr/>
          <p:nvPr/>
        </p:nvSpPr>
        <p:spPr>
          <a:xfrm>
            <a:off x="6030550" y="1763975"/>
            <a:ext cx="24366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Variables </a:t>
            </a:r>
            <a:endParaRPr sz="1400" b="0" i="0" u="none" strike="noStrike" cap="none">
              <a:solidFill>
                <a:schemeClr val="dk2"/>
              </a:solidFill>
              <a:latin typeface="Montserrat"/>
              <a:ea typeface="Montserrat"/>
              <a:cs typeface="Montserrat"/>
              <a:sym typeface="Montserrat"/>
            </a:endParaRPr>
          </a:p>
        </p:txBody>
      </p:sp>
      <p:sp>
        <p:nvSpPr>
          <p:cNvPr id="375" name="Google Shape;375;p25"/>
          <p:cNvSpPr txBox="1"/>
          <p:nvPr/>
        </p:nvSpPr>
        <p:spPr>
          <a:xfrm>
            <a:off x="436425" y="3635200"/>
            <a:ext cx="8279700" cy="9219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0000"/>
              </a:buClr>
              <a:buSzPts val="1650"/>
              <a:buFont typeface="Arial"/>
              <a:buNone/>
            </a:pPr>
            <a:r>
              <a:rPr lang="es" sz="1650" b="1" i="0" u="none" strike="noStrike" cap="none">
                <a:solidFill>
                  <a:schemeClr val="dk2"/>
                </a:solidFill>
                <a:latin typeface="Montserrat"/>
                <a:ea typeface="Montserrat"/>
                <a:cs typeface="Montserrat"/>
                <a:sym typeface="Montserrat"/>
              </a:rPr>
              <a:t>global</a:t>
            </a:r>
            <a:r>
              <a:rPr lang="es" sz="1650" b="0" i="0" u="none" strike="noStrike" cap="none">
                <a:solidFill>
                  <a:schemeClr val="dk2"/>
                </a:solidFill>
                <a:latin typeface="Montserrat"/>
                <a:ea typeface="Montserrat"/>
                <a:cs typeface="Montserrat"/>
                <a:sym typeface="Montserrat"/>
              </a:rPr>
              <a:t> permite utilizar una variable de un ámbito superior dentro de otro.</a:t>
            </a:r>
            <a:br>
              <a:rPr lang="es" sz="1650" b="0" i="0" u="none" strike="noStrike" cap="none">
                <a:solidFill>
                  <a:schemeClr val="dk2"/>
                </a:solidFill>
                <a:latin typeface="Montserrat"/>
                <a:ea typeface="Montserrat"/>
                <a:cs typeface="Montserrat"/>
                <a:sym typeface="Montserrat"/>
              </a:rPr>
            </a:br>
            <a:r>
              <a:rPr lang="es" sz="1650" b="0" i="1" u="sng" strike="noStrike" cap="none">
                <a:solidFill>
                  <a:schemeClr val="dk2"/>
                </a:solidFill>
                <a:latin typeface="Montserrat"/>
                <a:ea typeface="Montserrat"/>
                <a:cs typeface="Montserrat"/>
                <a:sym typeface="Montserrat"/>
              </a:rPr>
              <a:t>Importante:</a:t>
            </a:r>
            <a:r>
              <a:rPr lang="es" sz="1650" b="0" i="0" u="none" strike="noStrike" cap="none">
                <a:solidFill>
                  <a:schemeClr val="dk2"/>
                </a:solidFill>
                <a:latin typeface="Montserrat"/>
                <a:ea typeface="Montserrat"/>
                <a:cs typeface="Montserrat"/>
                <a:sym typeface="Montserrat"/>
              </a:rPr>
              <a:t> Las variables que tienen un tipo de dato compuesto siempre se comportan como variables globales (las listas, por ejemplo). </a:t>
            </a:r>
            <a:endParaRPr sz="165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50"/>
              <a:buFont typeface="Arial"/>
              <a:buNone/>
            </a:pPr>
            <a:endParaRPr sz="155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550"/>
              <a:buFont typeface="Arial"/>
              <a:buNone/>
            </a:pPr>
            <a:endParaRPr sz="15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550"/>
              <a:buFont typeface="Arial"/>
              <a:buNone/>
            </a:pPr>
            <a:endParaRPr sz="15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550"/>
              <a:buFont typeface="Arial"/>
              <a:buNone/>
            </a:pPr>
            <a:endParaRPr sz="155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Ámbito y ciclo de vida de las variables</a:t>
            </a:r>
            <a:endParaRPr/>
          </a:p>
        </p:txBody>
      </p:sp>
      <p:sp>
        <p:nvSpPr>
          <p:cNvPr id="381" name="Google Shape;381;p26"/>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rgbClr val="595959"/>
                </a:solidFill>
                <a:latin typeface="Montserrat"/>
                <a:ea typeface="Montserrat"/>
                <a:cs typeface="Montserrat"/>
                <a:sym typeface="Montserrat"/>
              </a:rPr>
              <a:t>Alcance y visibilidad de las variables:</a:t>
            </a:r>
            <a:endParaRPr sz="1682" b="0" i="0" u="none" strike="noStrike" cap="none">
              <a:solidFill>
                <a:srgbClr val="595959"/>
              </a:solidFill>
              <a:latin typeface="Montserrat"/>
              <a:ea typeface="Montserrat"/>
              <a:cs typeface="Montserrat"/>
              <a:sym typeface="Montserrat"/>
            </a:endParaRPr>
          </a:p>
          <a:p>
            <a:pPr marL="457200" marR="0" lvl="0" indent="-322729" algn="l" rtl="0">
              <a:lnSpc>
                <a:spcPct val="115000"/>
              </a:lnSpc>
              <a:spcBef>
                <a:spcPts val="1199"/>
              </a:spcBef>
              <a:spcAft>
                <a:spcPts val="0"/>
              </a:spcAft>
              <a:buClr>
                <a:srgbClr val="595959"/>
              </a:buClr>
              <a:buSzPts val="1482"/>
              <a:buFont typeface="Montserrat"/>
              <a:buChar char="●"/>
            </a:pPr>
            <a:r>
              <a:rPr lang="es" sz="1482" b="1" i="0" u="none" strike="noStrike" cap="none">
                <a:solidFill>
                  <a:srgbClr val="595959"/>
                </a:solidFill>
                <a:latin typeface="Montserrat"/>
                <a:ea typeface="Montserrat"/>
                <a:cs typeface="Montserrat"/>
                <a:sym typeface="Montserrat"/>
              </a:rPr>
              <a:t>Variables globales: </a:t>
            </a:r>
            <a:r>
              <a:rPr lang="es" sz="1482" b="0" i="0" u="none" strike="noStrike" cap="none">
                <a:solidFill>
                  <a:srgbClr val="595959"/>
                </a:solidFill>
                <a:latin typeface="Montserrat"/>
                <a:ea typeface="Montserrat"/>
                <a:cs typeface="Montserrat"/>
                <a:sym typeface="Montserrat"/>
              </a:rPr>
              <a:t>Se pueden acceder en cualquier parte del programa.</a:t>
            </a:r>
            <a:endParaRPr sz="1482" b="0" i="0" u="none" strike="noStrike" cap="none">
              <a:solidFill>
                <a:srgbClr val="595959"/>
              </a:solidFill>
              <a:latin typeface="Montserrat"/>
              <a:ea typeface="Montserrat"/>
              <a:cs typeface="Montserrat"/>
              <a:sym typeface="Montserrat"/>
            </a:endParaRPr>
          </a:p>
          <a:p>
            <a:pPr marL="457200" marR="0" lvl="0" indent="-322729" algn="l" rtl="0">
              <a:lnSpc>
                <a:spcPct val="115000"/>
              </a:lnSpc>
              <a:spcBef>
                <a:spcPts val="0"/>
              </a:spcBef>
              <a:spcAft>
                <a:spcPts val="0"/>
              </a:spcAft>
              <a:buClr>
                <a:srgbClr val="595959"/>
              </a:buClr>
              <a:buSzPts val="1482"/>
              <a:buFont typeface="Montserrat"/>
              <a:buChar char="●"/>
            </a:pPr>
            <a:r>
              <a:rPr lang="es" sz="1482" b="1" i="0" u="none" strike="noStrike" cap="none">
                <a:solidFill>
                  <a:srgbClr val="595959"/>
                </a:solidFill>
                <a:latin typeface="Montserrat"/>
                <a:ea typeface="Montserrat"/>
                <a:cs typeface="Montserrat"/>
                <a:sym typeface="Montserrat"/>
              </a:rPr>
              <a:t>Variables locales:</a:t>
            </a:r>
            <a:r>
              <a:rPr lang="es" sz="1482" b="0" i="0" u="none" strike="noStrike" cap="none">
                <a:solidFill>
                  <a:srgbClr val="595959"/>
                </a:solidFill>
                <a:latin typeface="Montserrat"/>
                <a:ea typeface="Montserrat"/>
                <a:cs typeface="Montserrat"/>
                <a:sym typeface="Montserrat"/>
              </a:rPr>
              <a:t> Sólo son visibles en el ámbito donde fueron declaradas. </a:t>
            </a:r>
            <a:endParaRPr sz="1482" b="0" i="0" u="none" strike="noStrike" cap="none">
              <a:solidFill>
                <a:srgbClr val="595959"/>
              </a:solidFill>
              <a:latin typeface="Montserrat"/>
              <a:ea typeface="Montserrat"/>
              <a:cs typeface="Montserrat"/>
              <a:sym typeface="Montserrat"/>
            </a:endParaRPr>
          </a:p>
          <a:p>
            <a:pPr marL="457200" marR="0" lvl="0" indent="-322729" algn="l" rtl="0">
              <a:lnSpc>
                <a:spcPct val="115000"/>
              </a:lnSpc>
              <a:spcBef>
                <a:spcPts val="0"/>
              </a:spcBef>
              <a:spcAft>
                <a:spcPts val="0"/>
              </a:spcAft>
              <a:buClr>
                <a:srgbClr val="595959"/>
              </a:buClr>
              <a:buSzPts val="1482"/>
              <a:buFont typeface="Montserrat"/>
              <a:buChar char="●"/>
            </a:pPr>
            <a:r>
              <a:rPr lang="es" sz="1482" b="1" i="0" u="none" strike="noStrike" cap="none">
                <a:solidFill>
                  <a:srgbClr val="595959"/>
                </a:solidFill>
                <a:latin typeface="Montserrat"/>
                <a:ea typeface="Montserrat"/>
                <a:cs typeface="Montserrat"/>
                <a:sym typeface="Montserrat"/>
              </a:rPr>
              <a:t>Variables libres:</a:t>
            </a:r>
            <a:r>
              <a:rPr lang="es" sz="1482" b="0" i="0" u="none" strike="noStrike" cap="none">
                <a:solidFill>
                  <a:srgbClr val="595959"/>
                </a:solidFill>
                <a:latin typeface="Montserrat"/>
                <a:ea typeface="Montserrat"/>
                <a:cs typeface="Montserrat"/>
                <a:sym typeface="Montserrat"/>
              </a:rPr>
              <a:t> Son visibles en una sub-función, pero no desde el programa principal.</a:t>
            </a:r>
            <a:endParaRPr sz="14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rgbClr val="595959"/>
                </a:solidFill>
                <a:latin typeface="Montserrat"/>
                <a:ea typeface="Montserrat"/>
                <a:cs typeface="Montserrat"/>
                <a:sym typeface="Montserrat"/>
              </a:rPr>
              <a:t>Buenas prácticas de programación respecto del uso de variables:</a:t>
            </a:r>
            <a:endParaRPr sz="1682" b="0" i="0" u="none" strike="noStrike" cap="none">
              <a:solidFill>
                <a:srgbClr val="595959"/>
              </a:solidFill>
              <a:latin typeface="Montserrat"/>
              <a:ea typeface="Montserrat"/>
              <a:cs typeface="Montserrat"/>
              <a:sym typeface="Montserrat"/>
            </a:endParaRPr>
          </a:p>
          <a:p>
            <a:pPr marL="457200" marR="0" lvl="0" indent="-321184" algn="l" rtl="0">
              <a:lnSpc>
                <a:spcPct val="115000"/>
              </a:lnSpc>
              <a:spcBef>
                <a:spcPts val="1199"/>
              </a:spcBef>
              <a:spcAft>
                <a:spcPts val="0"/>
              </a:spcAft>
              <a:buClr>
                <a:srgbClr val="595959"/>
              </a:buClr>
              <a:buSzPts val="1458"/>
              <a:buFont typeface="Montserrat"/>
              <a:buChar char="●"/>
            </a:pPr>
            <a:r>
              <a:rPr lang="es" sz="1458" b="0" i="0" u="none" strike="noStrike" cap="none">
                <a:solidFill>
                  <a:srgbClr val="595959"/>
                </a:solidFill>
                <a:latin typeface="Montserrat"/>
                <a:ea typeface="Montserrat"/>
                <a:cs typeface="Montserrat"/>
                <a:sym typeface="Montserrat"/>
              </a:rPr>
              <a:t>No utilizar variables globales desde dentro de una función</a:t>
            </a:r>
            <a:endParaRPr sz="1458" b="0" i="0" u="none" strike="noStrike" cap="none">
              <a:solidFill>
                <a:srgbClr val="595959"/>
              </a:solidFill>
              <a:latin typeface="Montserrat"/>
              <a:ea typeface="Montserrat"/>
              <a:cs typeface="Montserrat"/>
              <a:sym typeface="Montserrat"/>
            </a:endParaRPr>
          </a:p>
          <a:p>
            <a:pPr marL="457200" marR="0" lvl="0" indent="-321184" algn="l" rtl="0">
              <a:lnSpc>
                <a:spcPct val="115000"/>
              </a:lnSpc>
              <a:spcBef>
                <a:spcPts val="0"/>
              </a:spcBef>
              <a:spcAft>
                <a:spcPts val="0"/>
              </a:spcAft>
              <a:buClr>
                <a:srgbClr val="595959"/>
              </a:buClr>
              <a:buSzPts val="1458"/>
              <a:buFont typeface="Montserrat"/>
              <a:buChar char="●"/>
            </a:pPr>
            <a:r>
              <a:rPr lang="es" sz="1458" b="0" i="0" u="none" strike="noStrike" cap="none">
                <a:solidFill>
                  <a:srgbClr val="595959"/>
                </a:solidFill>
                <a:latin typeface="Montserrat"/>
                <a:ea typeface="Montserrat"/>
                <a:cs typeface="Montserrat"/>
                <a:sym typeface="Montserrat"/>
              </a:rPr>
              <a:t>No anidar definiciones de funciones</a:t>
            </a:r>
            <a:endParaRPr sz="1458" b="0" i="0" u="none" strike="noStrike" cap="none">
              <a:solidFill>
                <a:srgbClr val="595959"/>
              </a:solidFill>
              <a:latin typeface="Montserrat"/>
              <a:ea typeface="Montserrat"/>
              <a:cs typeface="Montserrat"/>
              <a:sym typeface="Montserrat"/>
            </a:endParaRPr>
          </a:p>
          <a:p>
            <a:pPr marL="457200" marR="0" lvl="0" indent="-321184" algn="l" rtl="0">
              <a:lnSpc>
                <a:spcPct val="115000"/>
              </a:lnSpc>
              <a:spcBef>
                <a:spcPts val="0"/>
              </a:spcBef>
              <a:spcAft>
                <a:spcPts val="0"/>
              </a:spcAft>
              <a:buClr>
                <a:srgbClr val="595959"/>
              </a:buClr>
              <a:buSzPts val="1458"/>
              <a:buFont typeface="Montserrat"/>
              <a:buChar char="●"/>
            </a:pPr>
            <a:r>
              <a:rPr lang="es" sz="1458" b="0" i="0" u="none" strike="noStrike" cap="none">
                <a:solidFill>
                  <a:srgbClr val="595959"/>
                </a:solidFill>
                <a:latin typeface="Montserrat"/>
                <a:ea typeface="Montserrat"/>
                <a:cs typeface="Montserrat"/>
                <a:sym typeface="Montserrat"/>
              </a:rPr>
              <a:t>Si se desea utilizar los valores de una variable del programa principal en una función, se debe pasar como un parámetro.</a:t>
            </a:r>
            <a:endParaRPr sz="1782"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Funciones anónimas o lambda</a:t>
            </a:r>
            <a:endParaRPr/>
          </a:p>
        </p:txBody>
      </p:sp>
      <p:sp>
        <p:nvSpPr>
          <p:cNvPr id="387" name="Google Shape;387;p27"/>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chemeClr val="dk1"/>
              </a:buClr>
              <a:buSzPts val="1100"/>
              <a:buFont typeface="Arial"/>
              <a:buNone/>
            </a:pPr>
            <a:r>
              <a:rPr lang="es" sz="1682" b="0" i="0" u="none" strike="noStrike" cap="none">
                <a:solidFill>
                  <a:srgbClr val="595959"/>
                </a:solidFill>
                <a:latin typeface="Montserrat"/>
                <a:ea typeface="Montserrat"/>
                <a:cs typeface="Montserrat"/>
                <a:sym typeface="Montserrat"/>
              </a:rPr>
              <a:t>A diferencia de las funciones que se definen con la palabra reservada </a:t>
            </a:r>
            <a:r>
              <a:rPr lang="es" sz="1682" b="1" i="0" u="none" strike="noStrike" cap="none">
                <a:solidFill>
                  <a:srgbClr val="595959"/>
                </a:solidFill>
                <a:latin typeface="Montserrat"/>
                <a:ea typeface="Montserrat"/>
                <a:cs typeface="Montserrat"/>
                <a:sym typeface="Montserrat"/>
              </a:rPr>
              <a:t>def</a:t>
            </a:r>
            <a:r>
              <a:rPr lang="es" sz="1682" b="0" i="0" u="none" strike="noStrike" cap="none">
                <a:solidFill>
                  <a:srgbClr val="595959"/>
                </a:solidFill>
                <a:latin typeface="Montserrat"/>
                <a:ea typeface="Montserrat"/>
                <a:cs typeface="Montserrat"/>
                <a:sym typeface="Montserrat"/>
              </a:rPr>
              <a:t>, las </a:t>
            </a:r>
            <a:r>
              <a:rPr lang="es" sz="1682" b="1" i="0" u="none" strike="noStrike" cap="none">
                <a:solidFill>
                  <a:srgbClr val="595959"/>
                </a:solidFill>
                <a:latin typeface="Montserrat"/>
                <a:ea typeface="Montserrat"/>
                <a:cs typeface="Montserrat"/>
                <a:sym typeface="Montserrat"/>
              </a:rPr>
              <a:t>funciones anónimas</a:t>
            </a:r>
            <a:r>
              <a:rPr lang="es" sz="1682" b="0" i="0" u="none" strike="noStrike" cap="none">
                <a:solidFill>
                  <a:srgbClr val="595959"/>
                </a:solidFill>
                <a:latin typeface="Montserrat"/>
                <a:ea typeface="Montserrat"/>
                <a:cs typeface="Montserrat"/>
                <a:sym typeface="Montserrat"/>
              </a:rPr>
              <a:t> se definen con la palabra reservada </a:t>
            </a:r>
            <a:r>
              <a:rPr lang="es" sz="1682" b="1" i="0" u="none" strike="noStrike" cap="none">
                <a:solidFill>
                  <a:srgbClr val="595959"/>
                </a:solidFill>
                <a:latin typeface="Montserrat"/>
                <a:ea typeface="Montserrat"/>
                <a:cs typeface="Montserrat"/>
                <a:sym typeface="Montserrat"/>
              </a:rPr>
              <a:t>lambda</a:t>
            </a:r>
            <a:r>
              <a:rPr lang="es" sz="1682" b="0" i="0" u="none" strike="noStrike" cap="none">
                <a:solidFill>
                  <a:srgbClr val="595959"/>
                </a:solidFill>
                <a:latin typeface="Montserrat"/>
                <a:ea typeface="Montserrat"/>
                <a:cs typeface="Montserrat"/>
                <a:sym typeface="Montserrat"/>
              </a:rPr>
              <a:t>. Su sintaxis es:</a:t>
            </a: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
        <p:nvSpPr>
          <p:cNvPr id="388" name="Google Shape;388;p27"/>
          <p:cNvSpPr txBox="1"/>
          <p:nvPr/>
        </p:nvSpPr>
        <p:spPr>
          <a:xfrm>
            <a:off x="423450" y="2833775"/>
            <a:ext cx="8279700" cy="11865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Dada su sintaxis, estas funciones se suelen llamar “funciones lambda”.</a:t>
            </a:r>
            <a:endParaRPr sz="1650" b="0" i="0" u="none" strike="noStrike" cap="none">
              <a:solidFill>
                <a:schemeClr val="dk2"/>
              </a:solidFill>
              <a:latin typeface="Montserrat"/>
              <a:ea typeface="Montserrat"/>
              <a:cs typeface="Montserrat"/>
              <a:sym typeface="Montserrat"/>
            </a:endParaRPr>
          </a:p>
          <a:p>
            <a:pPr marL="457200" marR="0" lvl="0" indent="-333375" algn="l" rtl="0">
              <a:lnSpc>
                <a:spcPct val="100000"/>
              </a:lnSpc>
              <a:spcBef>
                <a:spcPts val="0"/>
              </a:spcBef>
              <a:spcAft>
                <a:spcPts val="0"/>
              </a:spcAft>
              <a:buClr>
                <a:schemeClr val="dk2"/>
              </a:buClr>
              <a:buSzPts val="1650"/>
              <a:buFont typeface="Montserrat"/>
              <a:buChar char="●"/>
            </a:pPr>
            <a:r>
              <a:rPr lang="es" sz="1650" b="0" i="0" u="none" strike="noStrike" cap="none">
                <a:solidFill>
                  <a:schemeClr val="dk2"/>
                </a:solidFill>
                <a:latin typeface="Montserrat"/>
                <a:ea typeface="Montserrat"/>
                <a:cs typeface="Montserrat"/>
                <a:sym typeface="Montserrat"/>
              </a:rPr>
              <a:t>Pueden tener varios parámetros pero una única expresión. </a:t>
            </a:r>
            <a:endParaRPr sz="1650" b="0" i="0" u="none" strike="noStrike" cap="none">
              <a:solidFill>
                <a:schemeClr val="dk2"/>
              </a:solidFill>
              <a:latin typeface="Montserrat"/>
              <a:ea typeface="Montserrat"/>
              <a:cs typeface="Montserrat"/>
              <a:sym typeface="Montserrat"/>
            </a:endParaRPr>
          </a:p>
          <a:p>
            <a:pPr marL="457200" marR="0" lvl="0" indent="-333375" algn="l" rtl="0">
              <a:lnSpc>
                <a:spcPct val="100000"/>
              </a:lnSpc>
              <a:spcBef>
                <a:spcPts val="0"/>
              </a:spcBef>
              <a:spcAft>
                <a:spcPts val="0"/>
              </a:spcAft>
              <a:buClr>
                <a:schemeClr val="dk2"/>
              </a:buClr>
              <a:buSzPts val="1650"/>
              <a:buFont typeface="Montserrat"/>
              <a:buChar char="●"/>
            </a:pPr>
            <a:r>
              <a:rPr lang="es" sz="1650" b="0" i="0" u="none" strike="noStrike" cap="none">
                <a:solidFill>
                  <a:schemeClr val="dk2"/>
                </a:solidFill>
                <a:latin typeface="Montserrat"/>
                <a:ea typeface="Montserrat"/>
                <a:cs typeface="Montserrat"/>
                <a:sym typeface="Montserrat"/>
              </a:rPr>
              <a:t>Se suelen usar en combinación con otras funciones, generalmente como argumentos de otra función.</a:t>
            </a:r>
            <a:endParaRPr sz="165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1100"/>
              <a:buFont typeface="Arial"/>
              <a:buNone/>
            </a:pPr>
            <a:endParaRPr sz="165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650"/>
              <a:buFont typeface="Arial"/>
              <a:buNone/>
            </a:pPr>
            <a:endParaRPr sz="165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p:txBody>
      </p:sp>
      <p:sp>
        <p:nvSpPr>
          <p:cNvPr id="389" name="Google Shape;389;p27"/>
          <p:cNvSpPr/>
          <p:nvPr/>
        </p:nvSpPr>
        <p:spPr>
          <a:xfrm>
            <a:off x="2478425" y="2349050"/>
            <a:ext cx="4173000" cy="3693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1785"/>
              </a:lnSpc>
              <a:spcBef>
                <a:spcPts val="0"/>
              </a:spcBef>
              <a:spcAft>
                <a:spcPts val="0"/>
              </a:spcAft>
              <a:buClr>
                <a:schemeClr val="dk1"/>
              </a:buClr>
              <a:buSzPts val="1400"/>
              <a:buFont typeface="Arial"/>
              <a:buNone/>
            </a:pPr>
            <a:r>
              <a:rPr lang="es" sz="1400" b="0" i="0" u="none" strike="noStrike" cap="none">
                <a:solidFill>
                  <a:srgbClr val="C74DED"/>
                </a:solidFill>
                <a:latin typeface="Consolas"/>
                <a:ea typeface="Consolas"/>
                <a:cs typeface="Consolas"/>
                <a:sym typeface="Consolas"/>
              </a:rPr>
              <a:t>lambda</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parámetros</a:t>
            </a:r>
            <a:r>
              <a:rPr lang="es" sz="1400" b="0" i="0" u="none" strike="noStrike" cap="none">
                <a:solidFill>
                  <a:srgbClr val="D5CED9"/>
                </a:solidFill>
                <a:latin typeface="Consolas"/>
                <a:ea typeface="Consolas"/>
                <a:cs typeface="Consolas"/>
                <a:sym typeface="Consolas"/>
              </a:rPr>
              <a:t>: expresión</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390" name="Google Shape;390;p27"/>
          <p:cNvSpPr/>
          <p:nvPr/>
        </p:nvSpPr>
        <p:spPr>
          <a:xfrm>
            <a:off x="2475188" y="2120150"/>
            <a:ext cx="41730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Funciones anónimas o lambda</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Funciones anónimas o lambda</a:t>
            </a:r>
            <a:endParaRPr/>
          </a:p>
        </p:txBody>
      </p:sp>
      <p:sp>
        <p:nvSpPr>
          <p:cNvPr id="396" name="Google Shape;396;p28"/>
          <p:cNvSpPr txBox="1"/>
          <p:nvPr/>
        </p:nvSpPr>
        <p:spPr>
          <a:xfrm>
            <a:off x="436425" y="1995875"/>
            <a:ext cx="8279700" cy="25611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rgbClr val="595959"/>
                </a:solidFill>
                <a:latin typeface="Montserrat"/>
                <a:ea typeface="Montserrat"/>
                <a:cs typeface="Montserrat"/>
                <a:sym typeface="Montserrat"/>
              </a:rPr>
              <a:t>En este ejemplo, </a:t>
            </a:r>
            <a:r>
              <a:rPr lang="es" sz="1682" b="1" i="0" u="none" strike="noStrike" cap="none">
                <a:solidFill>
                  <a:srgbClr val="595959"/>
                </a:solidFill>
                <a:latin typeface="Montserrat"/>
                <a:ea typeface="Montserrat"/>
                <a:cs typeface="Montserrat"/>
                <a:sym typeface="Montserrat"/>
              </a:rPr>
              <a:t>x</a:t>
            </a:r>
            <a:r>
              <a:rPr lang="es" sz="1682" b="0" i="0" u="none" strike="noStrike" cap="none">
                <a:solidFill>
                  <a:srgbClr val="595959"/>
                </a:solidFill>
                <a:latin typeface="Montserrat"/>
                <a:ea typeface="Montserrat"/>
                <a:cs typeface="Montserrat"/>
                <a:sym typeface="Montserrat"/>
              </a:rPr>
              <a:t> es el parámetro y </a:t>
            </a:r>
            <a:r>
              <a:rPr lang="es" sz="1682" b="1" i="0" u="none" strike="noStrike" cap="none">
                <a:solidFill>
                  <a:srgbClr val="595959"/>
                </a:solidFill>
                <a:latin typeface="Montserrat"/>
                <a:ea typeface="Montserrat"/>
                <a:cs typeface="Montserrat"/>
                <a:sym typeface="Montserrat"/>
              </a:rPr>
              <a:t>x ** 2</a:t>
            </a:r>
            <a:r>
              <a:rPr lang="es" sz="1682" b="0" i="0" u="none" strike="noStrike" cap="none">
                <a:solidFill>
                  <a:srgbClr val="595959"/>
                </a:solidFill>
                <a:latin typeface="Montserrat"/>
                <a:ea typeface="Montserrat"/>
                <a:cs typeface="Montserrat"/>
                <a:sym typeface="Montserrat"/>
              </a:rPr>
              <a:t> la expresión que se evalúa y se devuelve. Esta función no tiene nombre y toda la definición devuelve una función que se asigna al identificador cuadrado. Luego podemos utilizarla como una función normal.</a:t>
            </a: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rgbClr val="595959"/>
                </a:solidFill>
                <a:latin typeface="Montserrat"/>
                <a:ea typeface="Montserrat"/>
                <a:cs typeface="Montserrat"/>
                <a:sym typeface="Montserrat"/>
              </a:rPr>
              <a:t>La función </a:t>
            </a:r>
            <a:r>
              <a:rPr lang="es" sz="1682" b="1" i="0" u="none" strike="noStrike" cap="none">
                <a:solidFill>
                  <a:srgbClr val="595959"/>
                </a:solidFill>
                <a:latin typeface="Montserrat"/>
                <a:ea typeface="Montserrat"/>
                <a:cs typeface="Montserrat"/>
                <a:sym typeface="Montserrat"/>
              </a:rPr>
              <a:t>map()</a:t>
            </a:r>
            <a:r>
              <a:rPr lang="es" sz="1682" b="0" i="0" u="none" strike="noStrike" cap="none">
                <a:solidFill>
                  <a:srgbClr val="595959"/>
                </a:solidFill>
                <a:latin typeface="Montserrat"/>
                <a:ea typeface="Montserrat"/>
                <a:cs typeface="Montserrat"/>
                <a:sym typeface="Montserrat"/>
              </a:rPr>
              <a:t> en Python aplica una función a cada uno de los elementos de una lista:</a:t>
            </a:r>
            <a:endParaRPr sz="1682" b="0" i="0" u="none" strike="noStrike" cap="none">
              <a:solidFill>
                <a:srgbClr val="595959"/>
              </a:solidFill>
              <a:latin typeface="Montserrat"/>
              <a:ea typeface="Montserrat"/>
              <a:cs typeface="Montserrat"/>
              <a:sym typeface="Montserrat"/>
            </a:endParaRPr>
          </a:p>
        </p:txBody>
      </p:sp>
      <p:sp>
        <p:nvSpPr>
          <p:cNvPr id="397" name="Google Shape;397;p28"/>
          <p:cNvSpPr/>
          <p:nvPr/>
        </p:nvSpPr>
        <p:spPr>
          <a:xfrm>
            <a:off x="1403750" y="1510600"/>
            <a:ext cx="4173000" cy="5211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cuadrado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lambda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x</a:t>
            </a:r>
            <a:r>
              <a:rPr lang="es" sz="1200" b="0" i="0" u="none" strike="noStrike" cap="none">
                <a:solidFill>
                  <a:srgbClr val="D5CED9"/>
                </a:solidFill>
                <a:highlight>
                  <a:srgbClr val="23262E"/>
                </a:highlight>
                <a:latin typeface="Consolas"/>
                <a:ea typeface="Consolas"/>
                <a:cs typeface="Consolas"/>
                <a:sym typeface="Consolas"/>
              </a:rPr>
              <a:t>: x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2</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cuadrado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4</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398" name="Google Shape;398;p28"/>
          <p:cNvSpPr/>
          <p:nvPr/>
        </p:nvSpPr>
        <p:spPr>
          <a:xfrm>
            <a:off x="1402125" y="1281700"/>
            <a:ext cx="41730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Ejemplo de función lambda</a:t>
            </a:r>
            <a:endParaRPr sz="1400" b="0" i="0" u="none" strike="noStrike" cap="none">
              <a:solidFill>
                <a:schemeClr val="dk2"/>
              </a:solidFill>
              <a:latin typeface="Montserrat"/>
              <a:ea typeface="Montserrat"/>
              <a:cs typeface="Montserrat"/>
              <a:sym typeface="Montserrat"/>
            </a:endParaRPr>
          </a:p>
        </p:txBody>
      </p:sp>
      <p:sp>
        <p:nvSpPr>
          <p:cNvPr id="399" name="Google Shape;399;p28"/>
          <p:cNvSpPr/>
          <p:nvPr/>
        </p:nvSpPr>
        <p:spPr>
          <a:xfrm>
            <a:off x="5757400" y="1513350"/>
            <a:ext cx="1998300" cy="5211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16</a:t>
            </a: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400" name="Google Shape;400;p28"/>
          <p:cNvSpPr/>
          <p:nvPr/>
        </p:nvSpPr>
        <p:spPr>
          <a:xfrm>
            <a:off x="5757357" y="1281700"/>
            <a:ext cx="19983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
        <p:nvSpPr>
          <p:cNvPr id="401" name="Google Shape;401;p28"/>
          <p:cNvSpPr/>
          <p:nvPr/>
        </p:nvSpPr>
        <p:spPr>
          <a:xfrm>
            <a:off x="2490588" y="4217075"/>
            <a:ext cx="4173000" cy="3399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FFE66D"/>
                </a:solidFill>
                <a:latin typeface="Consolas"/>
                <a:ea typeface="Consolas"/>
                <a:cs typeface="Consolas"/>
                <a:sym typeface="Consolas"/>
              </a:rPr>
              <a:t>map</a:t>
            </a:r>
            <a:r>
              <a:rPr lang="es" sz="1200" b="0" i="0" u="none" strike="noStrike" cap="none">
                <a:solidFill>
                  <a:srgbClr val="D5CED9"/>
                </a:solidFill>
                <a:latin typeface="Consolas"/>
                <a:ea typeface="Consolas"/>
                <a:cs typeface="Consolas"/>
                <a:sym typeface="Consolas"/>
              </a:rPr>
              <a:t>(una_funcion, una_lista)</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402" name="Google Shape;402;p28"/>
          <p:cNvSpPr/>
          <p:nvPr/>
        </p:nvSpPr>
        <p:spPr>
          <a:xfrm>
            <a:off x="2488950" y="3988175"/>
            <a:ext cx="41730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Función map()</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Funciones anónimas o lambda con map()</a:t>
            </a:r>
            <a:endParaRPr/>
          </a:p>
        </p:txBody>
      </p:sp>
      <p:sp>
        <p:nvSpPr>
          <p:cNvPr id="408" name="Google Shape;408;p29"/>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chemeClr val="dk1"/>
              </a:buClr>
              <a:buSzPts val="1100"/>
              <a:buFont typeface="Arial"/>
              <a:buNone/>
            </a:pPr>
            <a:r>
              <a:rPr lang="es" sz="1682" b="0" i="0" u="none" strike="noStrike" cap="none">
                <a:solidFill>
                  <a:srgbClr val="595959"/>
                </a:solidFill>
                <a:latin typeface="Montserrat"/>
                <a:ea typeface="Montserrat"/>
                <a:cs typeface="Montserrat"/>
                <a:sym typeface="Montserrat"/>
              </a:rPr>
              <a:t>Una función lambda combinada con otras funciones, como </a:t>
            </a:r>
            <a:r>
              <a:rPr lang="es" sz="1682" b="1" i="0" u="none" strike="noStrike" cap="none">
                <a:solidFill>
                  <a:srgbClr val="595959"/>
                </a:solidFill>
                <a:latin typeface="Montserrat"/>
                <a:ea typeface="Montserrat"/>
                <a:cs typeface="Montserrat"/>
                <a:sym typeface="Montserrat"/>
              </a:rPr>
              <a:t>map()</a:t>
            </a:r>
            <a:r>
              <a:rPr lang="es" sz="1682" b="0" i="0" u="none" strike="noStrike" cap="none">
                <a:solidFill>
                  <a:srgbClr val="595959"/>
                </a:solidFill>
                <a:latin typeface="Montserrat"/>
                <a:ea typeface="Montserrat"/>
                <a:cs typeface="Montserrat"/>
                <a:sym typeface="Montserrat"/>
              </a:rPr>
              <a:t>, adquiere más potencia.</a:t>
            </a: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
        <p:nvSpPr>
          <p:cNvPr id="409" name="Google Shape;409;p29"/>
          <p:cNvSpPr/>
          <p:nvPr/>
        </p:nvSpPr>
        <p:spPr>
          <a:xfrm>
            <a:off x="1916475" y="2241025"/>
            <a:ext cx="5319600" cy="7902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enteros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1</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4</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7</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cuadrados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list(</a:t>
            </a:r>
            <a:r>
              <a:rPr lang="es" sz="1200" b="0" i="0" u="none" strike="noStrike" cap="none">
                <a:solidFill>
                  <a:srgbClr val="FFE66D"/>
                </a:solidFill>
                <a:highlight>
                  <a:srgbClr val="23262E"/>
                </a:highlight>
                <a:latin typeface="Consolas"/>
                <a:ea typeface="Consolas"/>
                <a:cs typeface="Consolas"/>
                <a:sym typeface="Consolas"/>
              </a:rPr>
              <a:t>map</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C74DED"/>
                </a:solidFill>
                <a:highlight>
                  <a:srgbClr val="23262E"/>
                </a:highlight>
                <a:latin typeface="Consolas"/>
                <a:ea typeface="Consolas"/>
                <a:cs typeface="Consolas"/>
                <a:sym typeface="Consolas"/>
              </a:rPr>
              <a:t>lambda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x</a:t>
            </a:r>
            <a:r>
              <a:rPr lang="es" sz="1200" b="0" i="0" u="none" strike="noStrike" cap="none">
                <a:solidFill>
                  <a:srgbClr val="D5CED9"/>
                </a:solidFill>
                <a:highlight>
                  <a:srgbClr val="23262E"/>
                </a:highlight>
                <a:latin typeface="Consolas"/>
                <a:ea typeface="Consolas"/>
                <a:cs typeface="Consolas"/>
                <a:sym typeface="Consolas"/>
              </a:rPr>
              <a:t> : x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 enteros))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(cuadrados) </a:t>
            </a:r>
            <a:r>
              <a:rPr lang="es" sz="1200" b="0" i="0" u="none" strike="noStrike" cap="none">
                <a:solidFill>
                  <a:srgbClr val="5F6167"/>
                </a:solidFill>
                <a:highlight>
                  <a:srgbClr val="23262E"/>
                </a:highlight>
                <a:latin typeface="Consolas"/>
                <a:ea typeface="Consolas"/>
                <a:cs typeface="Consolas"/>
                <a:sym typeface="Consolas"/>
              </a:rPr>
              <a:t># [1, 4, 16, 49]</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FFE66D"/>
              </a:buClr>
              <a:buSzPts val="1400"/>
              <a:buFont typeface="Consolas"/>
              <a:buNone/>
            </a:pPr>
            <a:endParaRPr sz="1200" b="0" i="0" u="none" strike="noStrike" cap="none">
              <a:solidFill>
                <a:srgbClr val="D5CED9"/>
              </a:solidFill>
              <a:latin typeface="Consolas"/>
              <a:ea typeface="Consolas"/>
              <a:cs typeface="Consolas"/>
              <a:sym typeface="Consolas"/>
            </a:endParaRPr>
          </a:p>
        </p:txBody>
      </p:sp>
      <p:sp>
        <p:nvSpPr>
          <p:cNvPr id="410" name="Google Shape;410;p29"/>
          <p:cNvSpPr/>
          <p:nvPr/>
        </p:nvSpPr>
        <p:spPr>
          <a:xfrm>
            <a:off x="1916475" y="2012125"/>
            <a:ext cx="53196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Función lambda con map()</a:t>
            </a:r>
            <a:endParaRPr sz="1400" b="0" i="0" u="none" strike="noStrike" cap="none">
              <a:solidFill>
                <a:schemeClr val="dk2"/>
              </a:solidFill>
              <a:latin typeface="Montserrat"/>
              <a:ea typeface="Montserrat"/>
              <a:cs typeface="Montserrat"/>
              <a:sym typeface="Montserrat"/>
            </a:endParaRPr>
          </a:p>
        </p:txBody>
      </p:sp>
      <p:sp>
        <p:nvSpPr>
          <p:cNvPr id="411" name="Google Shape;411;p29"/>
          <p:cNvSpPr txBox="1"/>
          <p:nvPr/>
        </p:nvSpPr>
        <p:spPr>
          <a:xfrm>
            <a:off x="436425" y="3031225"/>
            <a:ext cx="8279700" cy="14541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En el código anterior se define una lista, y luego se utiliza </a:t>
            </a:r>
            <a:r>
              <a:rPr lang="es" sz="1650" b="1" i="0" u="none" strike="noStrike" cap="none">
                <a:solidFill>
                  <a:schemeClr val="dk2"/>
                </a:solidFill>
                <a:latin typeface="Montserrat"/>
                <a:ea typeface="Montserrat"/>
                <a:cs typeface="Montserrat"/>
                <a:sym typeface="Montserrat"/>
              </a:rPr>
              <a:t>map()</a:t>
            </a:r>
            <a:r>
              <a:rPr lang="es" sz="1650" b="0" i="0" u="none" strike="noStrike" cap="none">
                <a:solidFill>
                  <a:schemeClr val="dk2"/>
                </a:solidFill>
                <a:latin typeface="Montserrat"/>
                <a:ea typeface="Montserrat"/>
                <a:cs typeface="Montserrat"/>
                <a:sym typeface="Montserrat"/>
              </a:rPr>
              <a:t> para aplicar una </a:t>
            </a:r>
            <a:r>
              <a:rPr lang="es" sz="1650" b="1" i="0" u="none" strike="noStrike" cap="none">
                <a:solidFill>
                  <a:schemeClr val="dk2"/>
                </a:solidFill>
                <a:latin typeface="Montserrat"/>
                <a:ea typeface="Montserrat"/>
                <a:cs typeface="Montserrat"/>
                <a:sym typeface="Montserrat"/>
              </a:rPr>
              <a:t>función lambda </a:t>
            </a:r>
            <a:r>
              <a:rPr lang="es" sz="1650" b="0" i="0" u="none" strike="noStrike" cap="none">
                <a:solidFill>
                  <a:schemeClr val="dk2"/>
                </a:solidFill>
                <a:latin typeface="Montserrat"/>
                <a:ea typeface="Montserrat"/>
                <a:cs typeface="Montserrat"/>
                <a:sym typeface="Montserrat"/>
              </a:rPr>
              <a:t>a cada uno de sus elementos. Esto da como resultado una nueva lista, que se almacena en </a:t>
            </a:r>
            <a:r>
              <a:rPr lang="es" sz="1650" b="0" i="1" u="none" strike="noStrike" cap="none">
                <a:solidFill>
                  <a:schemeClr val="dk2"/>
                </a:solidFill>
                <a:latin typeface="Montserrat"/>
                <a:ea typeface="Montserrat"/>
                <a:cs typeface="Montserrat"/>
                <a:sym typeface="Montserrat"/>
              </a:rPr>
              <a:t>cuadrados</a:t>
            </a:r>
            <a:r>
              <a:rPr lang="es" sz="1650" b="0" i="0" u="none" strike="noStrike" cap="none">
                <a:solidFill>
                  <a:schemeClr val="dk2"/>
                </a:solidFill>
                <a:latin typeface="Montserrat"/>
                <a:ea typeface="Montserrat"/>
                <a:cs typeface="Montserrat"/>
                <a:sym typeface="Montserrat"/>
              </a:rPr>
              <a:t>.</a:t>
            </a:r>
            <a:endParaRPr sz="165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La ventaja de usar map() es la simplicidad con la que se puede hacer esto, sin usar bucles ni otra estructura accesoria.</a:t>
            </a:r>
            <a:endParaRPr sz="165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Funciones anónimas o lambda con map()</a:t>
            </a:r>
            <a:endParaRPr/>
          </a:p>
        </p:txBody>
      </p:sp>
      <p:sp>
        <p:nvSpPr>
          <p:cNvPr id="417" name="Google Shape;417;p30"/>
          <p:cNvSpPr txBox="1"/>
          <p:nvPr/>
        </p:nvSpPr>
        <p:spPr>
          <a:xfrm>
            <a:off x="432150" y="1079993"/>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chemeClr val="dk1"/>
              </a:buClr>
              <a:buSzPts val="1100"/>
              <a:buFont typeface="Arial"/>
              <a:buNone/>
            </a:pPr>
            <a:r>
              <a:rPr lang="es" sz="1682" b="0" i="0" u="none" strike="noStrike" cap="none" dirty="0">
                <a:solidFill>
                  <a:srgbClr val="595959"/>
                </a:solidFill>
                <a:latin typeface="Montserrat"/>
                <a:ea typeface="Montserrat"/>
                <a:cs typeface="Montserrat"/>
                <a:sym typeface="Montserrat"/>
              </a:rPr>
              <a:t>Un ejemplo más interesante es, en lugar de pasar una lista de valores, pasamos como segundo parámetro una lista de funciones:</a:t>
            </a:r>
            <a:endParaRPr sz="1682" b="0" i="0" u="none" strike="noStrike" cap="none" dirty="0">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dirty="0">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dirty="0">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dirty="0">
              <a:solidFill>
                <a:srgbClr val="595959"/>
              </a:solidFill>
              <a:latin typeface="Montserrat"/>
              <a:ea typeface="Montserrat"/>
              <a:cs typeface="Montserrat"/>
              <a:sym typeface="Montserrat"/>
            </a:endParaRPr>
          </a:p>
        </p:txBody>
      </p:sp>
      <p:sp>
        <p:nvSpPr>
          <p:cNvPr id="418" name="Google Shape;418;p30"/>
          <p:cNvSpPr/>
          <p:nvPr/>
        </p:nvSpPr>
        <p:spPr>
          <a:xfrm>
            <a:off x="833288" y="2248175"/>
            <a:ext cx="5319600" cy="21585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cuadrado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x</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return</a:t>
            </a:r>
            <a:r>
              <a:rPr lang="es" sz="1200" b="0" i="0" u="none" strike="noStrike" cap="none">
                <a:solidFill>
                  <a:srgbClr val="D5CED9"/>
                </a:solidFill>
                <a:highlight>
                  <a:srgbClr val="23262E"/>
                </a:highlight>
                <a:latin typeface="Consolas"/>
                <a:ea typeface="Consolas"/>
                <a:cs typeface="Consolas"/>
                <a:sym typeface="Consolas"/>
              </a:rPr>
              <a:t> x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2</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cubo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x</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return</a:t>
            </a:r>
            <a:r>
              <a:rPr lang="es" sz="1200" b="0" i="0" u="none" strike="noStrike" cap="none">
                <a:solidFill>
                  <a:srgbClr val="D5CED9"/>
                </a:solidFill>
                <a:highlight>
                  <a:srgbClr val="23262E"/>
                </a:highlight>
                <a:latin typeface="Consolas"/>
                <a:ea typeface="Consolas"/>
                <a:cs typeface="Consolas"/>
                <a:sym typeface="Consolas"/>
              </a:rPr>
              <a:t> x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3</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enteros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1</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4</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7</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funciones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[cuadrado, cubo]</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for</a:t>
            </a:r>
            <a:r>
              <a:rPr lang="es" sz="1200" b="0" i="0" u="none" strike="noStrike" cap="none">
                <a:solidFill>
                  <a:srgbClr val="D5CED9"/>
                </a:solidFill>
                <a:highlight>
                  <a:srgbClr val="23262E"/>
                </a:highlight>
                <a:latin typeface="Consolas"/>
                <a:ea typeface="Consolas"/>
                <a:cs typeface="Consolas"/>
                <a:sym typeface="Consolas"/>
              </a:rPr>
              <a:t> e </a:t>
            </a:r>
            <a:r>
              <a:rPr lang="es" sz="1200" b="0" i="0" u="none" strike="noStrike" cap="none">
                <a:solidFill>
                  <a:srgbClr val="C74DED"/>
                </a:solidFill>
                <a:highlight>
                  <a:srgbClr val="23262E"/>
                </a:highlight>
                <a:latin typeface="Consolas"/>
                <a:ea typeface="Consolas"/>
                <a:cs typeface="Consolas"/>
                <a:sym typeface="Consolas"/>
              </a:rPr>
              <a:t>in</a:t>
            </a:r>
            <a:r>
              <a:rPr lang="es" sz="1200" b="0" i="0" u="none" strike="noStrike" cap="none">
                <a:solidFill>
                  <a:srgbClr val="D5CED9"/>
                </a:solidFill>
                <a:highlight>
                  <a:srgbClr val="23262E"/>
                </a:highlight>
                <a:latin typeface="Consolas"/>
                <a:ea typeface="Consolas"/>
                <a:cs typeface="Consolas"/>
                <a:sym typeface="Consolas"/>
              </a:rPr>
              <a:t> enteros: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valores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list(</a:t>
            </a:r>
            <a:r>
              <a:rPr lang="es" sz="1200" b="0" i="0" u="none" strike="noStrike" cap="none">
                <a:solidFill>
                  <a:srgbClr val="FFE66D"/>
                </a:solidFill>
                <a:highlight>
                  <a:srgbClr val="23262E"/>
                </a:highlight>
                <a:latin typeface="Consolas"/>
                <a:ea typeface="Consolas"/>
                <a:cs typeface="Consolas"/>
                <a:sym typeface="Consolas"/>
              </a:rPr>
              <a:t>map</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C74DED"/>
                </a:solidFill>
                <a:highlight>
                  <a:srgbClr val="23262E"/>
                </a:highlight>
                <a:latin typeface="Consolas"/>
                <a:ea typeface="Consolas"/>
                <a:cs typeface="Consolas"/>
                <a:sym typeface="Consolas"/>
              </a:rPr>
              <a:t>lambda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x</a:t>
            </a:r>
            <a:r>
              <a:rPr lang="es" sz="1200" b="0" i="0" u="none" strike="noStrike" cap="none">
                <a:solidFill>
                  <a:srgbClr val="D5CED9"/>
                </a:solidFill>
                <a:highlight>
                  <a:srgbClr val="23262E"/>
                </a:highlight>
                <a:latin typeface="Consolas"/>
                <a:ea typeface="Consolas"/>
                <a:cs typeface="Consolas"/>
                <a:sym typeface="Consolas"/>
              </a:rPr>
              <a:t> : </a:t>
            </a:r>
            <a:r>
              <a:rPr lang="es" sz="1200" b="0" i="0" u="none" strike="noStrike" cap="none">
                <a:solidFill>
                  <a:srgbClr val="FFE66D"/>
                </a:solidFill>
                <a:highlight>
                  <a:srgbClr val="23262E"/>
                </a:highlight>
                <a:latin typeface="Consolas"/>
                <a:ea typeface="Consolas"/>
                <a:cs typeface="Consolas"/>
                <a:sym typeface="Consolas"/>
              </a:rPr>
              <a:t>x</a:t>
            </a:r>
            <a:r>
              <a:rPr lang="es" sz="1200" b="0" i="0" u="none" strike="noStrike" cap="none">
                <a:solidFill>
                  <a:srgbClr val="D5CED9"/>
                </a:solidFill>
                <a:highlight>
                  <a:srgbClr val="23262E"/>
                </a:highlight>
                <a:latin typeface="Consolas"/>
                <a:ea typeface="Consolas"/>
                <a:cs typeface="Consolas"/>
                <a:sym typeface="Consolas"/>
              </a:rPr>
              <a:t>(e), funciones))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(valores)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FFE66D"/>
              </a:buClr>
              <a:buSzPts val="1400"/>
              <a:buFont typeface="Consolas"/>
              <a:buNone/>
            </a:pPr>
            <a:endParaRPr sz="1200" b="0" i="0" u="none" strike="noStrike" cap="none">
              <a:solidFill>
                <a:srgbClr val="D5CED9"/>
              </a:solidFill>
              <a:highlight>
                <a:srgbClr val="23262E"/>
              </a:highlight>
              <a:latin typeface="Consolas"/>
              <a:ea typeface="Consolas"/>
              <a:cs typeface="Consolas"/>
              <a:sym typeface="Consolas"/>
            </a:endParaRPr>
          </a:p>
        </p:txBody>
      </p:sp>
      <p:sp>
        <p:nvSpPr>
          <p:cNvPr id="419" name="Google Shape;419;p30"/>
          <p:cNvSpPr/>
          <p:nvPr/>
        </p:nvSpPr>
        <p:spPr>
          <a:xfrm>
            <a:off x="833288" y="2019275"/>
            <a:ext cx="53196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Función lambda con map()</a:t>
            </a:r>
            <a:endParaRPr sz="1400" b="0" i="0" u="none" strike="noStrike" cap="none">
              <a:solidFill>
                <a:schemeClr val="dk2"/>
              </a:solidFill>
              <a:latin typeface="Montserrat"/>
              <a:ea typeface="Montserrat"/>
              <a:cs typeface="Montserrat"/>
              <a:sym typeface="Montserrat"/>
            </a:endParaRPr>
          </a:p>
        </p:txBody>
      </p:sp>
      <p:sp>
        <p:nvSpPr>
          <p:cNvPr id="420" name="Google Shape;420;p30"/>
          <p:cNvSpPr/>
          <p:nvPr/>
        </p:nvSpPr>
        <p:spPr>
          <a:xfrm>
            <a:off x="6312413" y="2250925"/>
            <a:ext cx="1998300" cy="21585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[1, 1]</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[4, 8]</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[16, 64]</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[49, 343]</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421" name="Google Shape;421;p30"/>
          <p:cNvSpPr/>
          <p:nvPr/>
        </p:nvSpPr>
        <p:spPr>
          <a:xfrm>
            <a:off x="6312369" y="2019275"/>
            <a:ext cx="19983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Docstrings | Documentar funciones</a:t>
            </a:r>
            <a:endParaRPr/>
          </a:p>
        </p:txBody>
      </p:sp>
      <p:sp>
        <p:nvSpPr>
          <p:cNvPr id="427" name="Google Shape;427;p31"/>
          <p:cNvSpPr txBox="1"/>
          <p:nvPr/>
        </p:nvSpPr>
        <p:spPr>
          <a:xfrm>
            <a:off x="432150" y="1156909"/>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chemeClr val="dk1"/>
              </a:buClr>
              <a:buSzPts val="1100"/>
              <a:buFont typeface="Arial"/>
              <a:buNone/>
            </a:pPr>
            <a:r>
              <a:rPr lang="es" sz="1682" b="0" i="0" u="none" strike="noStrike" cap="none" dirty="0">
                <a:solidFill>
                  <a:srgbClr val="595959"/>
                </a:solidFill>
                <a:latin typeface="Montserrat"/>
                <a:ea typeface="Montserrat"/>
                <a:cs typeface="Montserrat"/>
                <a:sym typeface="Montserrat"/>
              </a:rPr>
              <a:t>Los comentarios  delimitados por triples</a:t>
            </a:r>
            <a:r>
              <a:rPr lang="es" sz="1682" b="0" i="0" u="none" strike="noStrike" cap="none" dirty="0">
                <a:solidFill>
                  <a:schemeClr val="dk2"/>
                </a:solidFill>
                <a:latin typeface="Montserrat"/>
                <a:ea typeface="Montserrat"/>
                <a:cs typeface="Montserrat"/>
                <a:sym typeface="Montserrat"/>
              </a:rPr>
              <a:t> comillas dobles sirven </a:t>
            </a:r>
            <a:r>
              <a:rPr lang="es" sz="1682" b="0" i="0" u="none" strike="noStrike" cap="none" dirty="0">
                <a:solidFill>
                  <a:srgbClr val="595959"/>
                </a:solidFill>
                <a:latin typeface="Montserrat"/>
                <a:ea typeface="Montserrat"/>
                <a:cs typeface="Montserrat"/>
                <a:sym typeface="Montserrat"/>
              </a:rPr>
              <a:t>para </a:t>
            </a:r>
            <a:r>
              <a:rPr lang="es" sz="1682" b="1" i="0" u="none" strike="noStrike" cap="none" dirty="0">
                <a:solidFill>
                  <a:srgbClr val="595959"/>
                </a:solidFill>
                <a:latin typeface="Montserrat"/>
                <a:ea typeface="Montserrat"/>
                <a:cs typeface="Montserrat"/>
                <a:sym typeface="Montserrat"/>
              </a:rPr>
              <a:t>documentar funciones</a:t>
            </a:r>
            <a:r>
              <a:rPr lang="es" sz="1682" b="0" i="0" u="none" strike="noStrike" cap="none" dirty="0">
                <a:solidFill>
                  <a:srgbClr val="595959"/>
                </a:solidFill>
                <a:latin typeface="Montserrat"/>
                <a:ea typeface="Montserrat"/>
                <a:cs typeface="Montserrat"/>
                <a:sym typeface="Montserrat"/>
              </a:rPr>
              <a:t> o bloques de código. Son la primera sentencia de cada uno de ellos. </a:t>
            </a:r>
            <a:r>
              <a:rPr lang="es" sz="1682" b="0" i="0" u="sng" strike="noStrike" cap="none" dirty="0">
                <a:solidFill>
                  <a:schemeClr val="hlink"/>
                </a:solidFill>
                <a:latin typeface="Montserrat"/>
                <a:ea typeface="Montserrat"/>
                <a:cs typeface="Montserrat"/>
                <a:sym typeface="Montserrat"/>
                <a:hlinkClick r:id="rId3"/>
              </a:rPr>
              <a:t>+info</a:t>
            </a:r>
            <a:endParaRPr sz="1682" b="0" i="0" u="none" strike="noStrike" cap="none" dirty="0">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r>
              <a:rPr lang="es" sz="1682" b="0" i="0" u="none" strike="noStrike" cap="none" dirty="0">
                <a:solidFill>
                  <a:srgbClr val="595959"/>
                </a:solidFill>
                <a:latin typeface="Montserrat"/>
                <a:ea typeface="Montserrat"/>
                <a:cs typeface="Montserrat"/>
                <a:sym typeface="Montserrat"/>
              </a:rPr>
              <a:t>Todos los módulos deberían tener </a:t>
            </a:r>
            <a:r>
              <a:rPr lang="es" sz="1682" b="1" i="0" u="none" strike="noStrike" cap="none" dirty="0">
                <a:solidFill>
                  <a:srgbClr val="595959"/>
                </a:solidFill>
                <a:latin typeface="Montserrat"/>
                <a:ea typeface="Montserrat"/>
                <a:cs typeface="Montserrat"/>
                <a:sym typeface="Montserrat"/>
              </a:rPr>
              <a:t>docstrings</a:t>
            </a:r>
            <a:r>
              <a:rPr lang="es" sz="1682" b="0" i="0" u="none" strike="noStrike" cap="none" dirty="0">
                <a:solidFill>
                  <a:srgbClr val="595959"/>
                </a:solidFill>
                <a:latin typeface="Montserrat"/>
                <a:ea typeface="Montserrat"/>
                <a:cs typeface="Montserrat"/>
                <a:sym typeface="Montserrat"/>
              </a:rPr>
              <a:t>, y todas las funciones y clases exportadas por un módulo también deberían tenerlos. En los objetos, veremos que el </a:t>
            </a:r>
            <a:r>
              <a:rPr lang="es" sz="1682" b="1" i="0" u="none" strike="noStrike" cap="none" dirty="0">
                <a:solidFill>
                  <a:srgbClr val="595959"/>
                </a:solidFill>
                <a:latin typeface="Montserrat"/>
                <a:ea typeface="Montserrat"/>
                <a:cs typeface="Montserrat"/>
                <a:sym typeface="Montserrat"/>
              </a:rPr>
              <a:t>docstring</a:t>
            </a:r>
            <a:r>
              <a:rPr lang="es" sz="1682" b="0" i="0" u="none" strike="noStrike" cap="none" dirty="0">
                <a:solidFill>
                  <a:srgbClr val="595959"/>
                </a:solidFill>
                <a:latin typeface="Montserrat"/>
                <a:ea typeface="Montserrat"/>
                <a:cs typeface="Montserrat"/>
                <a:sym typeface="Montserrat"/>
              </a:rPr>
              <a:t> se convierte en el atributo especial __doc__.</a:t>
            </a:r>
            <a:endParaRPr sz="1682" b="0" i="0" u="none" strike="noStrike" cap="none" dirty="0">
              <a:solidFill>
                <a:srgbClr val="595959"/>
              </a:solidFill>
              <a:latin typeface="Montserrat"/>
              <a:ea typeface="Montserrat"/>
              <a:cs typeface="Montserrat"/>
              <a:sym typeface="Montserrat"/>
            </a:endParaRPr>
          </a:p>
        </p:txBody>
      </p:sp>
      <p:sp>
        <p:nvSpPr>
          <p:cNvPr id="428" name="Google Shape;428;p31"/>
          <p:cNvSpPr/>
          <p:nvPr/>
        </p:nvSpPr>
        <p:spPr>
          <a:xfrm>
            <a:off x="1458300" y="3593050"/>
            <a:ext cx="6210000" cy="7902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C74DED"/>
                </a:solidFill>
                <a:latin typeface="Consolas"/>
                <a:ea typeface="Consolas"/>
                <a:cs typeface="Consolas"/>
                <a:sym typeface="Consolas"/>
              </a:rPr>
              <a:t>def</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suma</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b</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"""Esta función devuelve la suma de los parámetros a y b"""</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return</a:t>
            </a:r>
            <a:r>
              <a:rPr lang="es" sz="1200" b="0" i="0" u="none" strike="noStrike" cap="none">
                <a:solidFill>
                  <a:srgbClr val="D5CED9"/>
                </a:solidFill>
                <a:latin typeface="Consolas"/>
                <a:ea typeface="Consolas"/>
                <a:cs typeface="Consolas"/>
                <a:sym typeface="Consolas"/>
              </a:rPr>
              <a:t> a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b</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FFE66D"/>
              </a:buClr>
              <a:buSzPts val="1400"/>
              <a:buFont typeface="Consolas"/>
              <a:buNone/>
            </a:pPr>
            <a:endParaRPr sz="1200" b="0" i="0" u="none" strike="noStrike" cap="none">
              <a:solidFill>
                <a:srgbClr val="D5CED9"/>
              </a:solidFill>
              <a:latin typeface="Consolas"/>
              <a:ea typeface="Consolas"/>
              <a:cs typeface="Consolas"/>
              <a:sym typeface="Consolas"/>
            </a:endParaRPr>
          </a:p>
        </p:txBody>
      </p:sp>
      <p:sp>
        <p:nvSpPr>
          <p:cNvPr id="429" name="Google Shape;429;p31"/>
          <p:cNvSpPr/>
          <p:nvPr/>
        </p:nvSpPr>
        <p:spPr>
          <a:xfrm>
            <a:off x="1458300" y="3364150"/>
            <a:ext cx="62100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Función documentada con docstring</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Docstrings | Documentar funciones</a:t>
            </a:r>
            <a:endParaRPr/>
          </a:p>
        </p:txBody>
      </p:sp>
      <p:sp>
        <p:nvSpPr>
          <p:cNvPr id="435" name="Google Shape;435;p32"/>
          <p:cNvSpPr txBox="1"/>
          <p:nvPr/>
        </p:nvSpPr>
        <p:spPr>
          <a:xfrm>
            <a:off x="432150" y="1026206"/>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chemeClr val="dk1"/>
              </a:buClr>
              <a:buSzPts val="1100"/>
              <a:buFont typeface="Arial"/>
              <a:buNone/>
            </a:pPr>
            <a:r>
              <a:rPr lang="es" sz="1682" b="0" i="0" u="none" strike="noStrike" cap="none">
                <a:solidFill>
                  <a:srgbClr val="595959"/>
                </a:solidFill>
                <a:latin typeface="Montserrat"/>
                <a:ea typeface="Montserrat"/>
                <a:cs typeface="Montserrat"/>
                <a:sym typeface="Montserrat"/>
              </a:rPr>
              <a:t>El siguiente es un ejemplo real de documentación mediante </a:t>
            </a:r>
            <a:r>
              <a:rPr lang="es" sz="1682" b="1" i="0" u="none" strike="noStrike" cap="none">
                <a:solidFill>
                  <a:srgbClr val="595959"/>
                </a:solidFill>
                <a:latin typeface="Montserrat"/>
                <a:ea typeface="Montserrat"/>
                <a:cs typeface="Montserrat"/>
                <a:sym typeface="Montserrat"/>
              </a:rPr>
              <a:t>docstrings</a:t>
            </a:r>
            <a:r>
              <a:rPr lang="es" sz="1682" b="0" i="0" u="none" strike="noStrike" cap="none">
                <a:solidFill>
                  <a:srgbClr val="595959"/>
                </a:solidFill>
                <a:latin typeface="Montserrat"/>
                <a:ea typeface="Montserrat"/>
                <a:cs typeface="Montserrat"/>
                <a:sym typeface="Montserrat"/>
              </a:rPr>
              <a:t>:</a:t>
            </a:r>
            <a:endParaRPr sz="1682" b="0" i="0" u="none" strike="noStrike" cap="none">
              <a:solidFill>
                <a:srgbClr val="595959"/>
              </a:solidFill>
              <a:latin typeface="Montserrat"/>
              <a:ea typeface="Montserrat"/>
              <a:cs typeface="Montserrat"/>
              <a:sym typeface="Montserrat"/>
            </a:endParaRPr>
          </a:p>
        </p:txBody>
      </p:sp>
      <p:sp>
        <p:nvSpPr>
          <p:cNvPr id="436" name="Google Shape;436;p32"/>
          <p:cNvSpPr/>
          <p:nvPr/>
        </p:nvSpPr>
        <p:spPr>
          <a:xfrm>
            <a:off x="1848000" y="1983475"/>
            <a:ext cx="5430600" cy="24732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C74DED"/>
                </a:solidFill>
                <a:latin typeface="Consolas"/>
                <a:ea typeface="Consolas"/>
                <a:cs typeface="Consolas"/>
                <a:sym typeface="Consolas"/>
              </a:rPr>
              <a:t>def</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cuad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x</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"""Dado un número x, calcula x²"""</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return</a:t>
            </a:r>
            <a:r>
              <a:rPr lang="es" sz="1200" b="0" i="0" u="none" strike="noStrike" cap="none">
                <a:solidFill>
                  <a:srgbClr val="D5CED9"/>
                </a:solidFill>
                <a:latin typeface="Consolas"/>
                <a:ea typeface="Consolas"/>
                <a:cs typeface="Consolas"/>
                <a:sym typeface="Consolas"/>
              </a:rPr>
              <a:t> x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x </a:t>
            </a:r>
            <a:r>
              <a:rPr lang="es" sz="1200" b="0" i="0" u="none" strike="noStrike" cap="none">
                <a:solidFill>
                  <a:srgbClr val="5F6167"/>
                </a:solidFill>
                <a:latin typeface="Consolas"/>
                <a:ea typeface="Consolas"/>
                <a:cs typeface="Consolas"/>
                <a:sym typeface="Consolas"/>
              </a:rPr>
              <a:t># También podríamos haber hecho x ** 2</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br>
              <a:rPr lang="es" sz="1200" b="0" i="0" u="none" strike="noStrike" cap="none">
                <a:solidFill>
                  <a:srgbClr val="D5CED9"/>
                </a:solidFill>
                <a:latin typeface="Consolas"/>
                <a:ea typeface="Consolas"/>
                <a:cs typeface="Consolas"/>
                <a:sym typeface="Consolas"/>
              </a:rPr>
            </a:br>
            <a:r>
              <a:rPr lang="es" sz="1200" b="0" i="0" u="none" strike="noStrike" cap="none">
                <a:solidFill>
                  <a:srgbClr val="C74DED"/>
                </a:solidFill>
                <a:latin typeface="Consolas"/>
                <a:ea typeface="Consolas"/>
                <a:cs typeface="Consolas"/>
                <a:sym typeface="Consolas"/>
              </a:rPr>
              <a:t>def</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modulo_vector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x</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y</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"""Calcula el módulo de un vector en 2D.</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96E072"/>
                </a:solidFill>
                <a:latin typeface="Consolas"/>
                <a:ea typeface="Consolas"/>
                <a:cs typeface="Consolas"/>
                <a:sym typeface="Consolas"/>
              </a:rPr>
              <a:t>    Argumentos:</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96E072"/>
                </a:solidFill>
                <a:latin typeface="Consolas"/>
                <a:ea typeface="Consolas"/>
                <a:cs typeface="Consolas"/>
                <a:sym typeface="Consolas"/>
              </a:rPr>
              <a:t>        x: (float|int) coordenada de las abscisas</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96E072"/>
                </a:solidFill>
                <a:latin typeface="Consolas"/>
                <a:ea typeface="Consolas"/>
                <a:cs typeface="Consolas"/>
                <a:sym typeface="Consolas"/>
              </a:rPr>
              <a:t>        y: (float|int) coordenada de las ordenadas</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96E072"/>
                </a:solidFill>
                <a:latin typeface="Consolas"/>
                <a:ea typeface="Consolas"/>
                <a:cs typeface="Consolas"/>
                <a:sym typeface="Consolas"/>
              </a:rPr>
              <a:t>    Devuelve: (float) el módulo del vector</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96E072"/>
                </a:solidFill>
                <a:latin typeface="Consolas"/>
                <a:ea typeface="Consolas"/>
                <a:cs typeface="Consolas"/>
                <a:sym typeface="Consolas"/>
              </a:rPr>
              <a:t>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C74DED"/>
                </a:solidFill>
                <a:latin typeface="Consolas"/>
                <a:ea typeface="Consolas"/>
                <a:cs typeface="Consolas"/>
                <a:sym typeface="Consolas"/>
              </a:rPr>
              <a:t>return</a:t>
            </a:r>
            <a:r>
              <a:rPr lang="es" sz="1200" b="0" i="0" u="none" strike="noStrike" cap="none">
                <a:solidFill>
                  <a:srgbClr val="D5CED9"/>
                </a:solidFill>
                <a:latin typeface="Consolas"/>
                <a:ea typeface="Consolas"/>
                <a:cs typeface="Consolas"/>
                <a:sym typeface="Consolas"/>
              </a:rPr>
              <a:t> (x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y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0.5</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FFE66D"/>
              </a:buClr>
              <a:buSzPts val="1400"/>
              <a:buFont typeface="Consolas"/>
              <a:buNone/>
            </a:pPr>
            <a:endParaRPr sz="1200" b="0" i="0" u="none" strike="noStrike" cap="none">
              <a:solidFill>
                <a:srgbClr val="C74DED"/>
              </a:solidFill>
              <a:latin typeface="Consolas"/>
              <a:ea typeface="Consolas"/>
              <a:cs typeface="Consolas"/>
              <a:sym typeface="Consolas"/>
            </a:endParaRPr>
          </a:p>
        </p:txBody>
      </p:sp>
      <p:sp>
        <p:nvSpPr>
          <p:cNvPr id="437" name="Google Shape;437;p32"/>
          <p:cNvSpPr/>
          <p:nvPr/>
        </p:nvSpPr>
        <p:spPr>
          <a:xfrm>
            <a:off x="1848000" y="1754575"/>
            <a:ext cx="54306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Función documentada con docstring</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Material extra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4"/>
          <p:cNvSpPr txBox="1"/>
          <p:nvPr/>
        </p:nvSpPr>
        <p:spPr>
          <a:xfrm>
            <a:off x="311700" y="597425"/>
            <a:ext cx="8503200" cy="5727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Clr>
                <a:srgbClr val="000000"/>
              </a:buClr>
              <a:buSzPts val="2700"/>
              <a:buFont typeface="Arial"/>
              <a:buNone/>
            </a:pPr>
            <a:r>
              <a:rPr lang="es" sz="2700" b="0" i="0" u="none" strike="noStrike" cap="none">
                <a:solidFill>
                  <a:srgbClr val="000000"/>
                </a:solidFill>
                <a:latin typeface="Montserrat Medium"/>
                <a:ea typeface="Montserrat Medium"/>
                <a:cs typeface="Montserrat Medium"/>
                <a:sym typeface="Montserrat Medium"/>
              </a:rPr>
              <a:t>Artículos de interés</a:t>
            </a:r>
            <a:endParaRPr sz="2700" b="0" i="0" u="none" strike="noStrike" cap="none">
              <a:solidFill>
                <a:srgbClr val="000000"/>
              </a:solidFill>
              <a:latin typeface="Montserrat Medium"/>
              <a:ea typeface="Montserrat Medium"/>
              <a:cs typeface="Montserrat Medium"/>
              <a:sym typeface="Montserrat Medium"/>
            </a:endParaRPr>
          </a:p>
        </p:txBody>
      </p:sp>
      <p:sp>
        <p:nvSpPr>
          <p:cNvPr id="449" name="Google Shape;449;p34"/>
          <p:cNvSpPr txBox="1"/>
          <p:nvPr/>
        </p:nvSpPr>
        <p:spPr>
          <a:xfrm>
            <a:off x="432000" y="1297200"/>
            <a:ext cx="8280000" cy="33180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500"/>
              <a:buFont typeface="Arial"/>
              <a:buNone/>
            </a:pPr>
            <a:r>
              <a:rPr lang="es" sz="1500" b="0" i="0" u="none" strike="noStrike" cap="none">
                <a:solidFill>
                  <a:srgbClr val="595959"/>
                </a:solidFill>
                <a:latin typeface="Montserrat"/>
                <a:ea typeface="Montserrat"/>
                <a:cs typeface="Montserrat"/>
                <a:sym typeface="Montserrat"/>
              </a:rPr>
              <a:t>Material extra:</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1200"/>
              </a:spcBef>
              <a:spcAft>
                <a:spcPts val="0"/>
              </a:spcAft>
              <a:buClr>
                <a:srgbClr val="595959"/>
              </a:buClr>
              <a:buSzPts val="1500"/>
              <a:buFont typeface="Montserrat"/>
              <a:buChar char="●"/>
            </a:pPr>
            <a:r>
              <a:rPr lang="es" sz="1500" b="0" i="0" u="none" strike="noStrike" cap="none">
                <a:solidFill>
                  <a:srgbClr val="595959"/>
                </a:solidFill>
                <a:latin typeface="Montserrat"/>
                <a:ea typeface="Montserrat"/>
                <a:cs typeface="Montserrat"/>
                <a:sym typeface="Montserrat"/>
              </a:rPr>
              <a:t>Variables y funciones: </a:t>
            </a:r>
            <a:r>
              <a:rPr lang="es" sz="1500" b="0" i="0" u="sng" strike="noStrike" cap="none">
                <a:solidFill>
                  <a:schemeClr val="hlink"/>
                </a:solidFill>
                <a:latin typeface="Montserrat"/>
                <a:ea typeface="Montserrat"/>
                <a:cs typeface="Montserrat"/>
                <a:sym typeface="Montserrat"/>
                <a:hlinkClick r:id="rId3"/>
              </a:rPr>
              <a:t>Paso por valor y referencia</a:t>
            </a:r>
            <a:r>
              <a:rPr lang="es" sz="1500" b="0" i="0" u="none" strike="noStrike" cap="none">
                <a:solidFill>
                  <a:srgbClr val="595959"/>
                </a:solidFill>
                <a:latin typeface="Montserrat"/>
                <a:ea typeface="Montserrat"/>
                <a:cs typeface="Montserrat"/>
                <a:sym typeface="Montserrat"/>
              </a:rPr>
              <a:t>, en Hektor Docs</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0" i="0" u="sng" strike="noStrike" cap="none">
                <a:solidFill>
                  <a:schemeClr val="hlink"/>
                </a:solidFill>
                <a:latin typeface="Montserrat"/>
                <a:ea typeface="Montserrat"/>
                <a:cs typeface="Montserrat"/>
                <a:sym typeface="Montserrat"/>
                <a:hlinkClick r:id="rId4"/>
              </a:rPr>
              <a:t>Guía de funciones de Python con ejemplos</a:t>
            </a:r>
            <a:r>
              <a:rPr lang="es" sz="1500" b="0" i="0" u="none" strike="noStrike" cap="none">
                <a:solidFill>
                  <a:srgbClr val="595959"/>
                </a:solidFill>
                <a:latin typeface="Montserrat"/>
                <a:ea typeface="Montserrat"/>
                <a:cs typeface="Montserrat"/>
                <a:sym typeface="Montserrat"/>
              </a:rPr>
              <a:t>, en freeCodeCamp</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0" i="0" u="sng" strike="noStrike" cap="none">
                <a:solidFill>
                  <a:schemeClr val="hlink"/>
                </a:solidFill>
                <a:latin typeface="Montserrat"/>
                <a:ea typeface="Montserrat"/>
                <a:cs typeface="Montserrat"/>
                <a:sym typeface="Montserrat"/>
                <a:hlinkClick r:id="rId5"/>
              </a:rPr>
              <a:t>Expresiones Lambda en Python</a:t>
            </a:r>
            <a:r>
              <a:rPr lang="es" sz="1500" b="0" i="0" u="none" strike="noStrike" cap="none">
                <a:solidFill>
                  <a:schemeClr val="dk2"/>
                </a:solidFill>
                <a:latin typeface="Montserrat"/>
                <a:ea typeface="Montserrat"/>
                <a:cs typeface="Montserrat"/>
                <a:sym typeface="Montserrat"/>
              </a:rPr>
              <a:t>, en freeCodeCamp</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0" i="0" u="sng" strike="noStrike" cap="none">
                <a:solidFill>
                  <a:schemeClr val="hlink"/>
                </a:solidFill>
                <a:latin typeface="Montserrat"/>
                <a:ea typeface="Montserrat"/>
                <a:cs typeface="Montserrat"/>
                <a:sym typeface="Montserrat"/>
                <a:hlinkClick r:id="rId6"/>
              </a:rPr>
              <a:t>La función map()</a:t>
            </a:r>
            <a:r>
              <a:rPr lang="es" sz="1500" b="0" i="0" u="none" strike="noStrike" cap="none">
                <a:solidFill>
                  <a:schemeClr val="dk2"/>
                </a:solidFill>
                <a:latin typeface="Montserrat"/>
                <a:ea typeface="Montserrat"/>
                <a:cs typeface="Montserrat"/>
                <a:sym typeface="Montserrat"/>
              </a:rPr>
              <a:t>, en Hektor Docs</a:t>
            </a:r>
            <a:endParaRPr sz="150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1200"/>
              </a:spcBef>
              <a:spcAft>
                <a:spcPts val="0"/>
              </a:spcAft>
              <a:buClr>
                <a:srgbClr val="000000"/>
              </a:buClr>
              <a:buSzPts val="1500"/>
              <a:buFont typeface="Arial"/>
              <a:buNone/>
            </a:pPr>
            <a:r>
              <a:rPr lang="es" sz="1500" b="0" i="0" u="none" strike="noStrike" cap="none">
                <a:solidFill>
                  <a:srgbClr val="595959"/>
                </a:solidFill>
                <a:latin typeface="Montserrat"/>
                <a:ea typeface="Montserrat"/>
                <a:cs typeface="Montserrat"/>
                <a:sym typeface="Montserrat"/>
              </a:rPr>
              <a:t>Videos:</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1200"/>
              </a:spcBef>
              <a:spcAft>
                <a:spcPts val="0"/>
              </a:spcAft>
              <a:buClr>
                <a:srgbClr val="595959"/>
              </a:buClr>
              <a:buSzPts val="1500"/>
              <a:buFont typeface="Montserrat"/>
              <a:buChar char="●"/>
            </a:pPr>
            <a:r>
              <a:rPr lang="es" sz="1500" b="0" i="0" u="sng" strike="noStrike" cap="none">
                <a:solidFill>
                  <a:schemeClr val="hlink"/>
                </a:solidFill>
                <a:latin typeface="Montserrat"/>
                <a:ea typeface="Montserrat"/>
                <a:cs typeface="Montserrat"/>
                <a:sym typeface="Montserrat"/>
                <a:hlinkClick r:id="rId7"/>
              </a:rPr>
              <a:t>Uso de parámetros y return</a:t>
            </a:r>
            <a:r>
              <a:rPr lang="es" sz="1500" b="0" i="0" u="none" strike="noStrike" cap="none">
                <a:solidFill>
                  <a:srgbClr val="595959"/>
                </a:solidFill>
                <a:latin typeface="Montserrat"/>
                <a:ea typeface="Montserrat"/>
                <a:cs typeface="Montserrat"/>
                <a:sym typeface="Montserrat"/>
              </a:rPr>
              <a:t>, en Code Hive</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0" i="0" u="sng" strike="noStrike" cap="none">
                <a:solidFill>
                  <a:schemeClr val="hlink"/>
                </a:solidFill>
                <a:latin typeface="Montserrat"/>
                <a:ea typeface="Montserrat"/>
                <a:cs typeface="Montserrat"/>
                <a:sym typeface="Montserrat"/>
                <a:hlinkClick r:id="rId8"/>
              </a:rPr>
              <a:t>Funciones Lambda</a:t>
            </a:r>
            <a:r>
              <a:rPr lang="es" sz="1500" b="0" i="0" u="none" strike="noStrike" cap="none">
                <a:solidFill>
                  <a:srgbClr val="595959"/>
                </a:solidFill>
                <a:latin typeface="Montserrat"/>
                <a:ea typeface="Montserrat"/>
                <a:cs typeface="Montserrat"/>
                <a:sym typeface="Montserrat"/>
              </a:rPr>
              <a:t>, en Píldoras Informáticas</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0" i="0" u="sng" strike="noStrike" cap="none">
                <a:solidFill>
                  <a:schemeClr val="hlink"/>
                </a:solidFill>
                <a:latin typeface="Montserrat"/>
                <a:ea typeface="Montserrat"/>
                <a:cs typeface="Montserrat"/>
                <a:sym typeface="Montserrat"/>
                <a:hlinkClick r:id="rId8"/>
              </a:rPr>
              <a:t>https://www.youtube.com/watch?v=4dkjpHI6vpA</a:t>
            </a:r>
            <a:r>
              <a:rPr lang="es" sz="1500" b="0" i="0" u="none" strike="noStrike" cap="none">
                <a:solidFill>
                  <a:schemeClr val="dk2"/>
                </a:solidFill>
                <a:latin typeface="Montserrat"/>
                <a:ea typeface="Montserrat"/>
                <a:cs typeface="Montserrat"/>
                <a:sym typeface="Montserrat"/>
              </a:rPr>
              <a:t>, en Píldoras Informáticas</a:t>
            </a:r>
            <a:endParaRPr sz="150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5"/>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6"/>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Realizar los Ejercicios de repaso.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g1f3e2c1e793_0_0"/>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200"/>
              </a:spcBef>
              <a:spcAft>
                <a:spcPts val="0"/>
              </a:spcAft>
              <a:buSzPts val="3700"/>
              <a:buNone/>
            </a:pPr>
            <a:r>
              <a:rPr lang="es"/>
              <a:t>Muchas gracias por tu atención.</a:t>
            </a:r>
            <a:endParaRPr/>
          </a:p>
          <a:p>
            <a:pPr marL="0" lvl="0" indent="0" algn="l" rtl="0">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28</a:t>
            </a:r>
            <a:endParaRPr/>
          </a:p>
        </p:txBody>
      </p:sp>
      <p:sp>
        <p:nvSpPr>
          <p:cNvPr id="163" name="Google Shape;163;p4"/>
          <p:cNvSpPr txBox="1">
            <a:spLocks noGrp="1"/>
          </p:cNvSpPr>
          <p:nvPr>
            <p:ph type="title"/>
          </p:nvPr>
        </p:nvSpPr>
        <p:spPr>
          <a:xfrm>
            <a:off x="1275675" y="115937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27</a:t>
            </a:r>
            <a:endParaRPr/>
          </a:p>
        </p:txBody>
      </p:sp>
      <p:sp>
        <p:nvSpPr>
          <p:cNvPr id="164" name="Google Shape;164;p4"/>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78571"/>
              <a:buFont typeface="Arial"/>
              <a:buNone/>
            </a:pPr>
            <a:r>
              <a:rPr lang="es"/>
              <a:t>Clase 29</a:t>
            </a:r>
            <a:endParaRPr/>
          </a:p>
        </p:txBody>
      </p:sp>
      <p:sp>
        <p:nvSpPr>
          <p:cNvPr id="165" name="Google Shape;165;p4"/>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t>Cadenas y Listas</a:t>
            </a:r>
            <a:endParaRPr b="1"/>
          </a:p>
          <a:p>
            <a:pPr marL="457200" lvl="0" indent="0" algn="l" rtl="0">
              <a:lnSpc>
                <a:spcPct val="115000"/>
              </a:lnSpc>
              <a:spcBef>
                <a:spcPts val="0"/>
              </a:spcBef>
              <a:spcAft>
                <a:spcPts val="0"/>
              </a:spcAft>
              <a:buClr>
                <a:schemeClr val="dk1"/>
              </a:buClr>
              <a:buSzPts val="1100"/>
              <a:buFont typeface="Arial"/>
              <a:buNone/>
            </a:pPr>
            <a:endParaRPr b="1"/>
          </a:p>
          <a:p>
            <a:pPr marL="457200" lvl="0" indent="-285750" algn="l" rtl="0">
              <a:lnSpc>
                <a:spcPct val="115000"/>
              </a:lnSpc>
              <a:spcBef>
                <a:spcPts val="0"/>
              </a:spcBef>
              <a:spcAft>
                <a:spcPts val="0"/>
              </a:spcAft>
              <a:buSzPts val="900"/>
              <a:buChar char="●"/>
            </a:pPr>
            <a:r>
              <a:rPr lang="es" sz="900"/>
              <a:t>Cadenas de caracteres.</a:t>
            </a:r>
            <a:endParaRPr sz="900"/>
          </a:p>
          <a:p>
            <a:pPr marL="457200" lvl="0" indent="-285750" algn="l" rtl="0">
              <a:lnSpc>
                <a:spcPct val="115000"/>
              </a:lnSpc>
              <a:spcBef>
                <a:spcPts val="0"/>
              </a:spcBef>
              <a:spcAft>
                <a:spcPts val="0"/>
              </a:spcAft>
              <a:buSzPts val="900"/>
              <a:buChar char="●"/>
            </a:pPr>
            <a:r>
              <a:rPr lang="es" sz="900"/>
              <a:t>Métodos de listas.</a:t>
            </a:r>
            <a:endParaRPr sz="900"/>
          </a:p>
          <a:p>
            <a:pPr marL="457200" lvl="0" indent="-285750" algn="l" rtl="0">
              <a:lnSpc>
                <a:spcPct val="115000"/>
              </a:lnSpc>
              <a:spcBef>
                <a:spcPts val="0"/>
              </a:spcBef>
              <a:spcAft>
                <a:spcPts val="0"/>
              </a:spcAft>
              <a:buSzPts val="900"/>
              <a:buChar char="●"/>
            </a:pPr>
            <a:r>
              <a:rPr lang="es" sz="900"/>
              <a:t>f-strings</a:t>
            </a:r>
            <a:endParaRPr sz="900"/>
          </a:p>
          <a:p>
            <a:pPr marL="457200" lvl="0" indent="-285750" algn="l" rtl="0">
              <a:lnSpc>
                <a:spcPct val="115000"/>
              </a:lnSpc>
              <a:spcBef>
                <a:spcPts val="0"/>
              </a:spcBef>
              <a:spcAft>
                <a:spcPts val="0"/>
              </a:spcAft>
              <a:buSzPts val="900"/>
              <a:buChar char="●"/>
            </a:pPr>
            <a:r>
              <a:rPr lang="es" sz="900"/>
              <a:t>Índices y slicing (rebanadas).</a:t>
            </a:r>
            <a:endParaRPr sz="900"/>
          </a:p>
          <a:p>
            <a:pPr marL="457200" lvl="0" indent="-285750" algn="l" rtl="0">
              <a:lnSpc>
                <a:spcPct val="115000"/>
              </a:lnSpc>
              <a:spcBef>
                <a:spcPts val="0"/>
              </a:spcBef>
              <a:spcAft>
                <a:spcPts val="0"/>
              </a:spcAft>
              <a:buSzPts val="900"/>
              <a:buChar char="●"/>
            </a:pPr>
            <a:r>
              <a:rPr lang="es" sz="900"/>
              <a:t>Tipo de datos compuestos.</a:t>
            </a:r>
            <a:endParaRPr sz="900"/>
          </a:p>
          <a:p>
            <a:pPr marL="457200" lvl="0" indent="-285750" algn="l" rtl="0">
              <a:lnSpc>
                <a:spcPct val="115000"/>
              </a:lnSpc>
              <a:spcBef>
                <a:spcPts val="0"/>
              </a:spcBef>
              <a:spcAft>
                <a:spcPts val="0"/>
              </a:spcAft>
              <a:buSzPts val="900"/>
              <a:buChar char="●"/>
            </a:pPr>
            <a:r>
              <a:rPr lang="es" sz="900"/>
              <a:t>Listas. Métodos.</a:t>
            </a:r>
            <a:endParaRPr sz="900"/>
          </a:p>
          <a:p>
            <a:pPr marL="457200" lvl="0" indent="-285750" algn="l" rtl="0">
              <a:lnSpc>
                <a:spcPct val="115000"/>
              </a:lnSpc>
              <a:spcBef>
                <a:spcPts val="0"/>
              </a:spcBef>
              <a:spcAft>
                <a:spcPts val="0"/>
              </a:spcAft>
              <a:buSzPts val="900"/>
              <a:buChar char="●"/>
            </a:pPr>
            <a:r>
              <a:rPr lang="es" sz="900"/>
              <a:t>Tipos de datos mutables e inmutables.</a:t>
            </a:r>
            <a:endParaRPr sz="900"/>
          </a:p>
          <a:p>
            <a:pPr marL="457200" lvl="0" indent="-285750" algn="l" rtl="0">
              <a:lnSpc>
                <a:spcPct val="115000"/>
              </a:lnSpc>
              <a:spcBef>
                <a:spcPts val="0"/>
              </a:spcBef>
              <a:spcAft>
                <a:spcPts val="0"/>
              </a:spcAft>
              <a:buSzPts val="900"/>
              <a:buChar char="●"/>
            </a:pPr>
            <a:r>
              <a:rPr lang="es" sz="900"/>
              <a:t>Tuplas, diccionarios, conjuntos</a:t>
            </a:r>
            <a:endParaRPr b="1"/>
          </a:p>
        </p:txBody>
      </p:sp>
      <p:sp>
        <p:nvSpPr>
          <p:cNvPr id="166" name="Google Shape;166;p4"/>
          <p:cNvSpPr txBox="1">
            <a:spLocks noGrp="1"/>
          </p:cNvSpPr>
          <p:nvPr>
            <p:ph type="title" idx="5"/>
          </p:nvPr>
        </p:nvSpPr>
        <p:spPr>
          <a:xfrm>
            <a:off x="6130475" y="2159925"/>
            <a:ext cx="2454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t>Clases y objetos</a:t>
            </a:r>
            <a:endParaRPr b="1"/>
          </a:p>
          <a:p>
            <a:pPr marL="457200" lvl="0" indent="0" algn="l" rtl="0">
              <a:lnSpc>
                <a:spcPct val="115000"/>
              </a:lnSpc>
              <a:spcBef>
                <a:spcPts val="0"/>
              </a:spcBef>
              <a:spcAft>
                <a:spcPts val="0"/>
              </a:spcAft>
              <a:buSzPts val="1000"/>
              <a:buNone/>
            </a:pPr>
            <a:endParaRPr b="1"/>
          </a:p>
          <a:p>
            <a:pPr marL="457200" lvl="0" indent="-285750" algn="l" rtl="0">
              <a:lnSpc>
                <a:spcPct val="115000"/>
              </a:lnSpc>
              <a:spcBef>
                <a:spcPts val="0"/>
              </a:spcBef>
              <a:spcAft>
                <a:spcPts val="0"/>
              </a:spcAft>
              <a:buSzPts val="900"/>
              <a:buChar char="●"/>
            </a:pPr>
            <a:r>
              <a:rPr lang="es" sz="900"/>
              <a:t>Paradigmas de programación. Programación estructurada vs POO.</a:t>
            </a:r>
            <a:endParaRPr sz="900"/>
          </a:p>
          <a:p>
            <a:pPr marL="457200" lvl="0" indent="-285750" algn="l" rtl="0">
              <a:lnSpc>
                <a:spcPct val="115000"/>
              </a:lnSpc>
              <a:spcBef>
                <a:spcPts val="0"/>
              </a:spcBef>
              <a:spcAft>
                <a:spcPts val="0"/>
              </a:spcAft>
              <a:buSzPts val="900"/>
              <a:buChar char="●"/>
            </a:pPr>
            <a:r>
              <a:rPr lang="es" sz="900"/>
              <a:t>Clases, objetos y atributos.</a:t>
            </a:r>
            <a:endParaRPr sz="900"/>
          </a:p>
          <a:p>
            <a:pPr marL="457200" lvl="0" indent="-285750" algn="l" rtl="0">
              <a:lnSpc>
                <a:spcPct val="115000"/>
              </a:lnSpc>
              <a:spcBef>
                <a:spcPts val="0"/>
              </a:spcBef>
              <a:spcAft>
                <a:spcPts val="0"/>
              </a:spcAft>
              <a:buSzPts val="900"/>
              <a:buChar char="●"/>
            </a:pPr>
            <a:r>
              <a:rPr lang="es" sz="900"/>
              <a:t>Métodos de clase y métodos especiales: init, del y str.</a:t>
            </a:r>
            <a:endParaRPr sz="900"/>
          </a:p>
        </p:txBody>
      </p:sp>
      <p:sp>
        <p:nvSpPr>
          <p:cNvPr id="167" name="Google Shape;167;p4"/>
          <p:cNvSpPr txBox="1">
            <a:spLocks noGrp="1"/>
          </p:cNvSpPr>
          <p:nvPr>
            <p:ph type="title" idx="6"/>
          </p:nvPr>
        </p:nvSpPr>
        <p:spPr>
          <a:xfrm>
            <a:off x="3331525" y="2155125"/>
            <a:ext cx="2397900" cy="212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t>Funciones</a:t>
            </a:r>
            <a:endParaRPr b="1"/>
          </a:p>
          <a:p>
            <a:pPr marL="457200" lvl="0" indent="0" algn="l" rtl="0">
              <a:lnSpc>
                <a:spcPct val="115000"/>
              </a:lnSpc>
              <a:spcBef>
                <a:spcPts val="0"/>
              </a:spcBef>
              <a:spcAft>
                <a:spcPts val="0"/>
              </a:spcAft>
              <a:buClr>
                <a:schemeClr val="dk1"/>
              </a:buClr>
              <a:buSzPts val="1100"/>
              <a:buFont typeface="Arial"/>
              <a:buNone/>
            </a:pPr>
            <a:endParaRPr b="1"/>
          </a:p>
          <a:p>
            <a:pPr marL="457200" lvl="0" indent="-285750" algn="l" rtl="0">
              <a:lnSpc>
                <a:spcPct val="115000"/>
              </a:lnSpc>
              <a:spcBef>
                <a:spcPts val="0"/>
              </a:spcBef>
              <a:spcAft>
                <a:spcPts val="0"/>
              </a:spcAft>
              <a:buSzPts val="900"/>
              <a:buChar char="●"/>
            </a:pPr>
            <a:r>
              <a:rPr lang="es" sz="900"/>
              <a:t>Funciones. Concepto.</a:t>
            </a:r>
            <a:endParaRPr sz="900"/>
          </a:p>
          <a:p>
            <a:pPr marL="457200" lvl="0" indent="-285750" algn="l" rtl="0">
              <a:lnSpc>
                <a:spcPct val="115000"/>
              </a:lnSpc>
              <a:spcBef>
                <a:spcPts val="0"/>
              </a:spcBef>
              <a:spcAft>
                <a:spcPts val="0"/>
              </a:spcAft>
              <a:buSzPts val="900"/>
              <a:buChar char="●"/>
            </a:pPr>
            <a:r>
              <a:rPr lang="es" sz="900"/>
              <a:t>Llamada a función.</a:t>
            </a:r>
            <a:endParaRPr sz="900"/>
          </a:p>
          <a:p>
            <a:pPr marL="457200" lvl="0" indent="-285750" algn="l" rtl="0">
              <a:lnSpc>
                <a:spcPct val="115000"/>
              </a:lnSpc>
              <a:spcBef>
                <a:spcPts val="0"/>
              </a:spcBef>
              <a:spcAft>
                <a:spcPts val="0"/>
              </a:spcAft>
              <a:buSzPts val="900"/>
              <a:buChar char="●"/>
            </a:pPr>
            <a:r>
              <a:rPr lang="es" sz="900"/>
              <a:t>Retorno y envío de valores.</a:t>
            </a:r>
            <a:endParaRPr sz="900"/>
          </a:p>
          <a:p>
            <a:pPr marL="457200" lvl="0" indent="-285750" algn="l" rtl="0">
              <a:lnSpc>
                <a:spcPct val="115000"/>
              </a:lnSpc>
              <a:spcBef>
                <a:spcPts val="0"/>
              </a:spcBef>
              <a:spcAft>
                <a:spcPts val="0"/>
              </a:spcAft>
              <a:buSzPts val="900"/>
              <a:buChar char="●"/>
            </a:pPr>
            <a:r>
              <a:rPr lang="es" sz="900"/>
              <a:t>Parámetros, argumentos, valor y referencia.</a:t>
            </a:r>
            <a:endParaRPr sz="900"/>
          </a:p>
          <a:p>
            <a:pPr marL="457200" lvl="0" indent="-285750" algn="l" rtl="0">
              <a:lnSpc>
                <a:spcPct val="115000"/>
              </a:lnSpc>
              <a:spcBef>
                <a:spcPts val="0"/>
              </a:spcBef>
              <a:spcAft>
                <a:spcPts val="0"/>
              </a:spcAft>
              <a:buSzPts val="900"/>
              <a:buChar char="●"/>
            </a:pPr>
            <a:r>
              <a:rPr lang="es" sz="900"/>
              <a:t>Parámetros mutables e inmutables.</a:t>
            </a:r>
            <a:endParaRPr sz="900"/>
          </a:p>
          <a:p>
            <a:pPr marL="457200" lvl="0" indent="-285750" algn="l" rtl="0">
              <a:lnSpc>
                <a:spcPct val="115000"/>
              </a:lnSpc>
              <a:spcBef>
                <a:spcPts val="0"/>
              </a:spcBef>
              <a:spcAft>
                <a:spcPts val="0"/>
              </a:spcAft>
              <a:buSzPts val="900"/>
              <a:buChar char="●"/>
            </a:pPr>
            <a:r>
              <a:rPr lang="es" sz="900"/>
              <a:t>Parámetros por defecto</a:t>
            </a:r>
            <a:endParaRPr sz="900"/>
          </a:p>
          <a:p>
            <a:pPr marL="457200" lvl="0" indent="-285750" algn="l" rtl="0">
              <a:lnSpc>
                <a:spcPct val="115000"/>
              </a:lnSpc>
              <a:spcBef>
                <a:spcPts val="0"/>
              </a:spcBef>
              <a:spcAft>
                <a:spcPts val="0"/>
              </a:spcAft>
              <a:buSzPts val="900"/>
              <a:buChar char="●"/>
            </a:pPr>
            <a:r>
              <a:rPr lang="es" sz="900"/>
              <a:t>Docstring.</a:t>
            </a:r>
            <a:endParaRPr sz="900"/>
          </a:p>
          <a:p>
            <a:pPr marL="457200" lvl="0" indent="-285750" algn="l" rtl="0">
              <a:lnSpc>
                <a:spcPct val="115000"/>
              </a:lnSpc>
              <a:spcBef>
                <a:spcPts val="0"/>
              </a:spcBef>
              <a:spcAft>
                <a:spcPts val="0"/>
              </a:spcAft>
              <a:buSzPts val="900"/>
              <a:buChar char="●"/>
            </a:pPr>
            <a:r>
              <a:rPr lang="es" sz="900"/>
              <a:t>Funciones Lambda/Anónima.</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Funciones</a:t>
            </a:r>
            <a:endParaRPr/>
          </a:p>
        </p:txBody>
      </p:sp>
      <p:sp>
        <p:nvSpPr>
          <p:cNvPr id="173" name="Google Shape;173;p5"/>
          <p:cNvSpPr txBox="1">
            <a:spLocks noGrp="1"/>
          </p:cNvSpPr>
          <p:nvPr>
            <p:ph type="subTitle" idx="1"/>
          </p:nvPr>
        </p:nvSpPr>
        <p:spPr>
          <a:xfrm>
            <a:off x="550375" y="1614925"/>
            <a:ext cx="8043300" cy="27318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SzPts val="1700"/>
              <a:buNone/>
            </a:pPr>
            <a:r>
              <a:rPr lang="es"/>
              <a:t>En Python, una función es un grupo de instrucciones que constituyen una unidad lógica dentro del programa. Resuelve un problema específico, y permiten la modularidad del código. </a:t>
            </a:r>
            <a:endParaRPr/>
          </a:p>
          <a:p>
            <a:pPr marL="0" lvl="0" indent="0" algn="l" rtl="0">
              <a:lnSpc>
                <a:spcPct val="100000"/>
              </a:lnSpc>
              <a:spcBef>
                <a:spcPts val="0"/>
              </a:spcBef>
              <a:spcAft>
                <a:spcPts val="0"/>
              </a:spcAft>
              <a:buClr>
                <a:schemeClr val="dk1"/>
              </a:buClr>
              <a:buSzPts val="1100"/>
              <a:buFont typeface="Arial"/>
              <a:buNone/>
            </a:pPr>
            <a:r>
              <a:rPr lang="es"/>
              <a:t>Una función puede definir opcionalmente parámetros de entrada, que permiten pasar argumentos a la función en el momento de su llamada. Además, una función también puede devolver un valor como salida.</a:t>
            </a:r>
            <a:endParaRPr/>
          </a:p>
          <a:p>
            <a:pPr marL="0" lvl="0" indent="0" algn="l" rtl="0">
              <a:lnSpc>
                <a:spcPct val="100000"/>
              </a:lnSpc>
              <a:spcBef>
                <a:spcPts val="0"/>
              </a:spcBef>
              <a:spcAft>
                <a:spcPts val="0"/>
              </a:spcAft>
              <a:buClr>
                <a:schemeClr val="dk1"/>
              </a:buClr>
              <a:buSzPts val="1100"/>
              <a:buFont typeface="Arial"/>
              <a:buNone/>
            </a:pPr>
            <a:r>
              <a:rPr lang="es"/>
              <a:t>Las funciones nos permiten dividir el trabajo que hace un programa en tareas más pequeñas, separadas del código principal. Ese es el concepto de función en programación.</a:t>
            </a:r>
            <a:endParaRPr/>
          </a:p>
          <a:p>
            <a:pPr marL="0" lvl="0" indent="0" algn="l" rtl="0">
              <a:lnSpc>
                <a:spcPct val="100000"/>
              </a:lnSpc>
              <a:spcBef>
                <a:spcPts val="0"/>
              </a:spcBef>
              <a:spcAft>
                <a:spcPts val="0"/>
              </a:spcAft>
              <a:buSzPts val="17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Funciones</a:t>
            </a:r>
            <a:endParaRPr/>
          </a:p>
        </p:txBody>
      </p:sp>
      <p:sp>
        <p:nvSpPr>
          <p:cNvPr id="179" name="Google Shape;179;p6"/>
          <p:cNvSpPr txBox="1"/>
          <p:nvPr/>
        </p:nvSpPr>
        <p:spPr>
          <a:xfrm>
            <a:off x="436425" y="1281700"/>
            <a:ext cx="8279700" cy="3275400"/>
          </a:xfrm>
          <a:prstGeom prst="rect">
            <a:avLst/>
          </a:prstGeom>
          <a:noFill/>
          <a:ln>
            <a:noFill/>
          </a:ln>
        </p:spPr>
        <p:txBody>
          <a:bodyPr spcFirstLastPara="1" wrap="square" lIns="0" tIns="91425" rIns="0" bIns="91425" anchor="t" anchorCtr="0">
            <a:normAutofit lnSpcReduction="20000"/>
          </a:bodyPr>
          <a:lstStyle/>
          <a:p>
            <a:pPr marL="0" marR="0" lvl="0" indent="0" algn="l" rtl="0">
              <a:lnSpc>
                <a:spcPct val="115000"/>
              </a:lnSpc>
              <a:spcBef>
                <a:spcPts val="1199"/>
              </a:spcBef>
              <a:spcAft>
                <a:spcPts val="0"/>
              </a:spcAft>
              <a:buClr>
                <a:schemeClr val="dk1"/>
              </a:buClr>
              <a:buSzPts val="1100"/>
              <a:buFont typeface="Arial"/>
              <a:buNone/>
            </a:pPr>
            <a:r>
              <a:rPr lang="es" sz="1682" b="0" i="0" u="none" strike="noStrike" cap="none">
                <a:solidFill>
                  <a:srgbClr val="595959"/>
                </a:solidFill>
                <a:latin typeface="Montserrat"/>
                <a:ea typeface="Montserrat"/>
                <a:cs typeface="Montserrat"/>
                <a:sym typeface="Montserrat"/>
              </a:rPr>
              <a:t>Beneficios de la programación funcional:</a:t>
            </a:r>
            <a:endParaRPr sz="1682" b="0" i="0" u="none" strike="noStrike" cap="none">
              <a:solidFill>
                <a:srgbClr val="595959"/>
              </a:solidFill>
              <a:latin typeface="Montserrat"/>
              <a:ea typeface="Montserrat"/>
              <a:cs typeface="Montserrat"/>
              <a:sym typeface="Montserrat"/>
            </a:endParaRPr>
          </a:p>
          <a:p>
            <a:pPr marL="457200" marR="0" lvl="0" indent="-335429" algn="l" rtl="0">
              <a:lnSpc>
                <a:spcPct val="115000"/>
              </a:lnSpc>
              <a:spcBef>
                <a:spcPts val="1199"/>
              </a:spcBef>
              <a:spcAft>
                <a:spcPts val="0"/>
              </a:spcAft>
              <a:buClr>
                <a:srgbClr val="595959"/>
              </a:buClr>
              <a:buSzPts val="1682"/>
              <a:buFont typeface="Montserrat"/>
              <a:buChar char="●"/>
            </a:pPr>
            <a:r>
              <a:rPr lang="es" sz="1682" b="1" i="0" u="none" strike="noStrike" cap="none">
                <a:solidFill>
                  <a:srgbClr val="595959"/>
                </a:solidFill>
                <a:latin typeface="Montserrat"/>
                <a:ea typeface="Montserrat"/>
                <a:cs typeface="Montserrat"/>
                <a:sym typeface="Montserrat"/>
              </a:rPr>
              <a:t>Facilita el trabajo en equipo. </a:t>
            </a:r>
            <a:r>
              <a:rPr lang="es" sz="1682" b="0" i="0" u="none" strike="noStrike" cap="none">
                <a:solidFill>
                  <a:srgbClr val="595959"/>
                </a:solidFill>
                <a:latin typeface="Montserrat"/>
                <a:ea typeface="Montserrat"/>
                <a:cs typeface="Montserrat"/>
                <a:sym typeface="Montserrat"/>
              </a:rPr>
              <a:t>Al modularizar el código permite trabajar en unidades lógicas separadas.</a:t>
            </a:r>
            <a:endParaRPr sz="1682" b="0" i="0" u="none" strike="noStrike" cap="none">
              <a:solidFill>
                <a:srgbClr val="595959"/>
              </a:solidFill>
              <a:latin typeface="Montserrat"/>
              <a:ea typeface="Montserrat"/>
              <a:cs typeface="Montserrat"/>
              <a:sym typeface="Montserrat"/>
            </a:endParaRPr>
          </a:p>
          <a:p>
            <a:pPr marL="457200" marR="0" lvl="0" indent="-335429" algn="l" rtl="0">
              <a:lnSpc>
                <a:spcPct val="115000"/>
              </a:lnSpc>
              <a:spcBef>
                <a:spcPts val="0"/>
              </a:spcBef>
              <a:spcAft>
                <a:spcPts val="0"/>
              </a:spcAft>
              <a:buClr>
                <a:schemeClr val="dk2"/>
              </a:buClr>
              <a:buSzPts val="1682"/>
              <a:buFont typeface="Montserrat"/>
              <a:buChar char="●"/>
            </a:pPr>
            <a:r>
              <a:rPr lang="es" sz="1682" b="1" i="0" u="none" strike="noStrike" cap="none">
                <a:solidFill>
                  <a:schemeClr val="dk2"/>
                </a:solidFill>
                <a:latin typeface="Montserrat"/>
                <a:ea typeface="Montserrat"/>
                <a:cs typeface="Montserrat"/>
                <a:sym typeface="Montserrat"/>
              </a:rPr>
              <a:t>Encapsulamiento.</a:t>
            </a:r>
            <a:r>
              <a:rPr lang="es" sz="1682" b="0" i="0" u="none" strike="noStrike" cap="none">
                <a:solidFill>
                  <a:schemeClr val="dk2"/>
                </a:solidFill>
                <a:latin typeface="Montserrat"/>
                <a:ea typeface="Montserrat"/>
                <a:cs typeface="Montserrat"/>
                <a:sym typeface="Montserrat"/>
              </a:rPr>
              <a:t>  Dividir y organizar el código en partes más sencillas  que se pueden encapsular en funciones y ser reutilizado a lo largo del proyecto.</a:t>
            </a:r>
            <a:endParaRPr sz="1682" b="0" i="0" u="none" strike="noStrike" cap="none">
              <a:solidFill>
                <a:srgbClr val="595959"/>
              </a:solidFill>
              <a:latin typeface="Montserrat"/>
              <a:ea typeface="Montserrat"/>
              <a:cs typeface="Montserrat"/>
              <a:sym typeface="Montserrat"/>
            </a:endParaRPr>
          </a:p>
          <a:p>
            <a:pPr marL="457200" marR="0" lvl="0" indent="-335429" algn="l" rtl="0">
              <a:lnSpc>
                <a:spcPct val="115000"/>
              </a:lnSpc>
              <a:spcBef>
                <a:spcPts val="0"/>
              </a:spcBef>
              <a:spcAft>
                <a:spcPts val="0"/>
              </a:spcAft>
              <a:buClr>
                <a:srgbClr val="595959"/>
              </a:buClr>
              <a:buSzPts val="1682"/>
              <a:buFont typeface="Montserrat"/>
              <a:buChar char="●"/>
            </a:pPr>
            <a:r>
              <a:rPr lang="es" sz="1682" b="1" i="0" u="none" strike="noStrike" cap="none">
                <a:solidFill>
                  <a:srgbClr val="595959"/>
                </a:solidFill>
                <a:latin typeface="Montserrat"/>
                <a:ea typeface="Montserrat"/>
                <a:cs typeface="Montserrat"/>
                <a:sym typeface="Montserrat"/>
              </a:rPr>
              <a:t>Simplifica la lectura.</a:t>
            </a:r>
            <a:r>
              <a:rPr lang="es" sz="1682" b="0" i="0" u="none" strike="noStrike" cap="none">
                <a:solidFill>
                  <a:srgbClr val="595959"/>
                </a:solidFill>
                <a:latin typeface="Montserrat"/>
                <a:ea typeface="Montserrat"/>
                <a:cs typeface="Montserrat"/>
                <a:sym typeface="Montserrat"/>
              </a:rPr>
              <a:t> El código estructurado en funciones tiene un cuerpo principal reducido y funciones bien delimitadas. </a:t>
            </a:r>
            <a:endParaRPr sz="1682" b="0" i="0" u="none" strike="noStrike" cap="none">
              <a:solidFill>
                <a:srgbClr val="595959"/>
              </a:solidFill>
              <a:latin typeface="Montserrat"/>
              <a:ea typeface="Montserrat"/>
              <a:cs typeface="Montserrat"/>
              <a:sym typeface="Montserrat"/>
            </a:endParaRPr>
          </a:p>
          <a:p>
            <a:pPr marL="457200" marR="0" lvl="0" indent="-335429" algn="l" rtl="0">
              <a:lnSpc>
                <a:spcPct val="115000"/>
              </a:lnSpc>
              <a:spcBef>
                <a:spcPts val="0"/>
              </a:spcBef>
              <a:spcAft>
                <a:spcPts val="0"/>
              </a:spcAft>
              <a:buClr>
                <a:schemeClr val="dk2"/>
              </a:buClr>
              <a:buSzPts val="1682"/>
              <a:buFont typeface="Montserrat"/>
              <a:buChar char="●"/>
            </a:pPr>
            <a:r>
              <a:rPr lang="es" sz="1682" b="1" i="0" u="none" strike="noStrike" cap="none">
                <a:solidFill>
                  <a:schemeClr val="dk2"/>
                </a:solidFill>
                <a:latin typeface="Montserrat"/>
                <a:ea typeface="Montserrat"/>
                <a:cs typeface="Montserrat"/>
                <a:sym typeface="Montserrat"/>
              </a:rPr>
              <a:t>Reutilización. </a:t>
            </a:r>
            <a:r>
              <a:rPr lang="es" sz="1682" b="0" i="0" u="none" strike="noStrike" cap="none">
                <a:solidFill>
                  <a:schemeClr val="dk2"/>
                </a:solidFill>
                <a:latin typeface="Montserrat"/>
                <a:ea typeface="Montserrat"/>
                <a:cs typeface="Montserrat"/>
                <a:sym typeface="Montserrat"/>
              </a:rPr>
              <a:t>El código encapsulado en una función puede utilizarse en diferentes proyectos.</a:t>
            </a:r>
            <a:endParaRPr sz="1682" b="0" i="0" u="none" strike="noStrike" cap="none">
              <a:solidFill>
                <a:srgbClr val="595959"/>
              </a:solidFill>
              <a:latin typeface="Montserrat"/>
              <a:ea typeface="Montserrat"/>
              <a:cs typeface="Montserrat"/>
              <a:sym typeface="Montserrat"/>
            </a:endParaRPr>
          </a:p>
          <a:p>
            <a:pPr marL="457200" marR="0" lvl="0" indent="-335429" algn="l" rtl="0">
              <a:lnSpc>
                <a:spcPct val="115000"/>
              </a:lnSpc>
              <a:spcBef>
                <a:spcPts val="0"/>
              </a:spcBef>
              <a:spcAft>
                <a:spcPts val="0"/>
              </a:spcAft>
              <a:buClr>
                <a:srgbClr val="595959"/>
              </a:buClr>
              <a:buSzPts val="1682"/>
              <a:buFont typeface="Montserrat"/>
              <a:buChar char="●"/>
            </a:pPr>
            <a:r>
              <a:rPr lang="es" sz="1682" b="1" i="0" u="none" strike="noStrike" cap="none">
                <a:solidFill>
                  <a:srgbClr val="595959"/>
                </a:solidFill>
                <a:latin typeface="Montserrat"/>
                <a:ea typeface="Montserrat"/>
                <a:cs typeface="Montserrat"/>
                <a:sym typeface="Montserrat"/>
              </a:rPr>
              <a:t>Mantenimiento: </a:t>
            </a:r>
            <a:r>
              <a:rPr lang="es" sz="1682" b="0" i="0" u="none" strike="noStrike" cap="none">
                <a:solidFill>
                  <a:srgbClr val="595959"/>
                </a:solidFill>
                <a:latin typeface="Montserrat"/>
                <a:ea typeface="Montserrat"/>
                <a:cs typeface="Montserrat"/>
                <a:sym typeface="Montserrat"/>
              </a:rPr>
              <a:t>El software que utiliza funciones es más fácil de mantener</a:t>
            </a:r>
            <a:endParaRPr sz="1682"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Funciones</a:t>
            </a:r>
            <a:endParaRPr/>
          </a:p>
        </p:txBody>
      </p:sp>
      <p:sp>
        <p:nvSpPr>
          <p:cNvPr id="185" name="Google Shape;185;p7"/>
          <p:cNvSpPr txBox="1"/>
          <p:nvPr/>
        </p:nvSpPr>
        <p:spPr>
          <a:xfrm>
            <a:off x="436425" y="1281700"/>
            <a:ext cx="1655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282"/>
              <a:buFont typeface="Arial"/>
              <a:buNone/>
            </a:pPr>
            <a:r>
              <a:rPr lang="es" sz="1282" b="0" i="0" u="none" strike="noStrike" cap="none">
                <a:solidFill>
                  <a:srgbClr val="595959"/>
                </a:solidFill>
                <a:latin typeface="Montserrat"/>
                <a:ea typeface="Montserrat"/>
                <a:cs typeface="Montserrat"/>
                <a:sym typeface="Montserrat"/>
              </a:rPr>
              <a:t>Las funciones permiten ejecutar código fuera del flujo normal del programa, recibiendo y devolviendo datos.</a:t>
            </a:r>
            <a:endParaRPr sz="1282" b="0" i="0" u="none" strike="noStrike" cap="none">
              <a:solidFill>
                <a:srgbClr val="595959"/>
              </a:solidFill>
              <a:latin typeface="Montserrat"/>
              <a:ea typeface="Montserrat"/>
              <a:cs typeface="Montserrat"/>
              <a:sym typeface="Montserrat"/>
            </a:endParaRPr>
          </a:p>
        </p:txBody>
      </p:sp>
      <p:sp>
        <p:nvSpPr>
          <p:cNvPr id="186" name="Google Shape;186;p7"/>
          <p:cNvSpPr/>
          <p:nvPr/>
        </p:nvSpPr>
        <p:spPr>
          <a:xfrm>
            <a:off x="2189025" y="1660900"/>
            <a:ext cx="1979400" cy="2668200"/>
          </a:xfrm>
          <a:prstGeom prst="flowChartAlternateProcess">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200" b="0" i="0" u="none" strike="noStrike" cap="none">
                <a:solidFill>
                  <a:schemeClr val="dk2"/>
                </a:solidFill>
                <a:latin typeface="Arial"/>
                <a:ea typeface="Arial"/>
                <a:cs typeface="Arial"/>
                <a:sym typeface="Arial"/>
              </a:rPr>
              <a:t>I</a:t>
            </a:r>
            <a:r>
              <a:rPr lang="es" sz="1100" b="0" i="0" u="none" strike="noStrike" cap="none">
                <a:solidFill>
                  <a:schemeClr val="dk2"/>
                </a:solidFill>
                <a:latin typeface="Arial"/>
                <a:ea typeface="Arial"/>
                <a:cs typeface="Arial"/>
                <a:sym typeface="Arial"/>
              </a:rPr>
              <a:t>nstrucciones</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Arial"/>
                <a:ea typeface="Arial"/>
                <a:cs typeface="Arial"/>
                <a:sym typeface="Arial"/>
              </a:rPr>
              <a:t>...</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Arial"/>
                <a:ea typeface="Arial"/>
                <a:cs typeface="Arial"/>
                <a:sym typeface="Arial"/>
              </a:rPr>
              <a:t>Llamado a la función 1</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Arial"/>
                <a:ea typeface="Arial"/>
                <a:cs typeface="Arial"/>
                <a:sym typeface="Arial"/>
              </a:rPr>
              <a:t>...</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Arial"/>
                <a:ea typeface="Arial"/>
                <a:cs typeface="Arial"/>
                <a:sym typeface="Arial"/>
              </a:rPr>
              <a:t>Instrucciones</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Arial"/>
                <a:ea typeface="Arial"/>
                <a:cs typeface="Arial"/>
                <a:sym typeface="Arial"/>
              </a:rPr>
              <a:t>…</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Arial"/>
                <a:ea typeface="Arial"/>
                <a:cs typeface="Arial"/>
                <a:sym typeface="Arial"/>
              </a:rPr>
              <a:t>Llamado a la función 1</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Arial"/>
                <a:ea typeface="Arial"/>
                <a:cs typeface="Arial"/>
                <a:sym typeface="Arial"/>
              </a:rPr>
              <a:t>...</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Arial"/>
                <a:ea typeface="Arial"/>
                <a:cs typeface="Arial"/>
                <a:sym typeface="Arial"/>
              </a:rPr>
              <a:t>Instrucciones</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Arial"/>
                <a:ea typeface="Arial"/>
                <a:cs typeface="Arial"/>
                <a:sym typeface="Arial"/>
              </a:rPr>
              <a:t>...</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Arial"/>
                <a:ea typeface="Arial"/>
                <a:cs typeface="Arial"/>
                <a:sym typeface="Arial"/>
              </a:rPr>
              <a:t>Llamado a la función 2</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Arial"/>
                <a:ea typeface="Arial"/>
                <a:cs typeface="Arial"/>
                <a:sym typeface="Arial"/>
              </a:rPr>
              <a:t>...</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Arial"/>
                <a:ea typeface="Arial"/>
                <a:cs typeface="Arial"/>
                <a:sym typeface="Arial"/>
              </a:rPr>
              <a:t>Instrucciones</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 sz="1200" b="0" i="0" u="none" strike="noStrike" cap="none">
                <a:solidFill>
                  <a:schemeClr val="dk2"/>
                </a:solidFill>
                <a:latin typeface="Arial"/>
                <a:ea typeface="Arial"/>
                <a:cs typeface="Arial"/>
                <a:sym typeface="Arial"/>
              </a:rPr>
              <a:t>…</a:t>
            </a:r>
            <a:endParaRPr sz="1200" b="0" i="0" u="none" strike="noStrike" cap="none">
              <a:solidFill>
                <a:schemeClr val="dk2"/>
              </a:solidFill>
              <a:latin typeface="Arial"/>
              <a:ea typeface="Arial"/>
              <a:cs typeface="Arial"/>
              <a:sym typeface="Arial"/>
            </a:endParaRPr>
          </a:p>
        </p:txBody>
      </p:sp>
      <p:sp>
        <p:nvSpPr>
          <p:cNvPr id="187" name="Google Shape;187;p7"/>
          <p:cNvSpPr/>
          <p:nvPr/>
        </p:nvSpPr>
        <p:spPr>
          <a:xfrm>
            <a:off x="2092125" y="1358138"/>
            <a:ext cx="2160000" cy="359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Ubuntu"/>
              <a:buNone/>
            </a:pPr>
            <a:r>
              <a:rPr lang="es" sz="1300" b="1" i="0" u="none" strike="noStrike" cap="none">
                <a:solidFill>
                  <a:schemeClr val="dk2"/>
                </a:solidFill>
                <a:latin typeface="Montserrat"/>
                <a:ea typeface="Montserrat"/>
                <a:cs typeface="Montserrat"/>
                <a:sym typeface="Montserrat"/>
              </a:rPr>
              <a:t>Programa principal</a:t>
            </a:r>
            <a:endParaRPr sz="1300" b="1" i="0" u="none" strike="noStrike" cap="none">
              <a:solidFill>
                <a:schemeClr val="dk2"/>
              </a:solidFill>
              <a:latin typeface="Montserrat"/>
              <a:ea typeface="Montserrat"/>
              <a:cs typeface="Montserrat"/>
              <a:sym typeface="Montserrat"/>
            </a:endParaRPr>
          </a:p>
        </p:txBody>
      </p:sp>
      <p:sp>
        <p:nvSpPr>
          <p:cNvPr id="188" name="Google Shape;188;p7"/>
          <p:cNvSpPr/>
          <p:nvPr/>
        </p:nvSpPr>
        <p:spPr>
          <a:xfrm>
            <a:off x="5798325" y="1798000"/>
            <a:ext cx="1979400" cy="972600"/>
          </a:xfrm>
          <a:prstGeom prst="flowChartAlternateProcess">
            <a:avLst/>
          </a:prstGeom>
          <a:solidFill>
            <a:srgbClr val="F8C823"/>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Arial"/>
                <a:ea typeface="Arial"/>
                <a:cs typeface="Arial"/>
                <a:sym typeface="Arial"/>
              </a:rPr>
              <a:t>Instrucciones</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Arial"/>
                <a:ea typeface="Arial"/>
                <a:cs typeface="Arial"/>
                <a:sym typeface="Arial"/>
              </a:rPr>
              <a:t>…</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Arial"/>
                <a:ea typeface="Arial"/>
                <a:cs typeface="Arial"/>
                <a:sym typeface="Arial"/>
              </a:rPr>
              <a:t>Resultados</a:t>
            </a:r>
            <a:endParaRPr sz="1100" b="0" i="0" u="none" strike="noStrike" cap="none">
              <a:solidFill>
                <a:schemeClr val="dk2"/>
              </a:solidFill>
              <a:latin typeface="Arial"/>
              <a:ea typeface="Arial"/>
              <a:cs typeface="Arial"/>
              <a:sym typeface="Arial"/>
            </a:endParaRPr>
          </a:p>
        </p:txBody>
      </p:sp>
      <p:cxnSp>
        <p:nvCxnSpPr>
          <p:cNvPr id="189" name="Google Shape;189;p7"/>
          <p:cNvCxnSpPr/>
          <p:nvPr/>
        </p:nvCxnSpPr>
        <p:spPr>
          <a:xfrm flipH="1">
            <a:off x="3908125" y="2503800"/>
            <a:ext cx="1879200" cy="415500"/>
          </a:xfrm>
          <a:prstGeom prst="straightConnector1">
            <a:avLst/>
          </a:prstGeom>
          <a:noFill/>
          <a:ln w="28575" cap="flat" cmpd="sng">
            <a:solidFill>
              <a:schemeClr val="dk2"/>
            </a:solidFill>
            <a:prstDash val="solid"/>
            <a:round/>
            <a:headEnd type="none" w="sm" len="sm"/>
            <a:tailEnd type="triangle" w="med" len="med"/>
          </a:ln>
        </p:spPr>
      </p:cxnSp>
      <p:sp>
        <p:nvSpPr>
          <p:cNvPr id="190" name="Google Shape;190;p7"/>
          <p:cNvSpPr/>
          <p:nvPr/>
        </p:nvSpPr>
        <p:spPr>
          <a:xfrm>
            <a:off x="5708025" y="1507127"/>
            <a:ext cx="2160000" cy="359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Ubuntu"/>
              <a:buNone/>
            </a:pPr>
            <a:r>
              <a:rPr lang="es" sz="1300" b="1" i="0" u="none" strike="noStrike" cap="none">
                <a:solidFill>
                  <a:schemeClr val="dk2"/>
                </a:solidFill>
                <a:latin typeface="Montserrat"/>
                <a:ea typeface="Montserrat"/>
                <a:cs typeface="Montserrat"/>
                <a:sym typeface="Montserrat"/>
              </a:rPr>
              <a:t>Función 1</a:t>
            </a:r>
            <a:endParaRPr sz="1300" b="1" i="0" u="none" strike="noStrike" cap="none">
              <a:solidFill>
                <a:schemeClr val="dk2"/>
              </a:solidFill>
              <a:latin typeface="Montserrat"/>
              <a:ea typeface="Montserrat"/>
              <a:cs typeface="Montserrat"/>
              <a:sym typeface="Montserrat"/>
            </a:endParaRPr>
          </a:p>
        </p:txBody>
      </p:sp>
      <p:sp>
        <p:nvSpPr>
          <p:cNvPr id="191" name="Google Shape;191;p7"/>
          <p:cNvSpPr/>
          <p:nvPr/>
        </p:nvSpPr>
        <p:spPr>
          <a:xfrm>
            <a:off x="5841825" y="3166288"/>
            <a:ext cx="1979400" cy="1020000"/>
          </a:xfrm>
          <a:prstGeom prst="flowChartAlternateProcess">
            <a:avLst/>
          </a:prstGeom>
          <a:solidFill>
            <a:srgbClr val="D5CED9"/>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200" b="0" i="0" u="none" strike="noStrike" cap="none">
                <a:solidFill>
                  <a:schemeClr val="dk2"/>
                </a:solidFill>
                <a:latin typeface="Arial"/>
                <a:ea typeface="Arial"/>
                <a:cs typeface="Arial"/>
                <a:sym typeface="Arial"/>
              </a:rPr>
              <a:t>Instrucciones</a:t>
            </a: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 sz="1200" b="0" i="0" u="none" strike="noStrike" cap="none">
                <a:solidFill>
                  <a:schemeClr val="dk2"/>
                </a:solidFill>
                <a:latin typeface="Arial"/>
                <a:ea typeface="Arial"/>
                <a:cs typeface="Arial"/>
                <a:sym typeface="Arial"/>
              </a:rPr>
              <a:t>…</a:t>
            </a: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 sz="1200" b="0" i="0" u="none" strike="noStrike" cap="none">
                <a:solidFill>
                  <a:schemeClr val="dk2"/>
                </a:solidFill>
                <a:latin typeface="Arial"/>
                <a:ea typeface="Arial"/>
                <a:cs typeface="Arial"/>
                <a:sym typeface="Arial"/>
              </a:rPr>
              <a:t>Resultados</a:t>
            </a:r>
            <a:endParaRPr sz="1200" b="0" i="0" u="none" strike="noStrike" cap="none">
              <a:solidFill>
                <a:schemeClr val="dk2"/>
              </a:solidFill>
              <a:latin typeface="Arial"/>
              <a:ea typeface="Arial"/>
              <a:cs typeface="Arial"/>
              <a:sym typeface="Arial"/>
            </a:endParaRPr>
          </a:p>
        </p:txBody>
      </p:sp>
      <p:sp>
        <p:nvSpPr>
          <p:cNvPr id="192" name="Google Shape;192;p7"/>
          <p:cNvSpPr/>
          <p:nvPr/>
        </p:nvSpPr>
        <p:spPr>
          <a:xfrm>
            <a:off x="5751525" y="2882639"/>
            <a:ext cx="2160000" cy="359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Ubuntu"/>
              <a:buNone/>
            </a:pPr>
            <a:r>
              <a:rPr lang="es" sz="1300" b="1" i="0" u="none" strike="noStrike" cap="none">
                <a:solidFill>
                  <a:schemeClr val="dk2"/>
                </a:solidFill>
                <a:latin typeface="Montserrat"/>
                <a:ea typeface="Montserrat"/>
                <a:cs typeface="Montserrat"/>
                <a:sym typeface="Montserrat"/>
              </a:rPr>
              <a:t>Función 2</a:t>
            </a:r>
            <a:endParaRPr sz="1300" b="1" i="0" u="none" strike="noStrike" cap="none">
              <a:solidFill>
                <a:schemeClr val="dk2"/>
              </a:solidFill>
              <a:latin typeface="Montserrat"/>
              <a:ea typeface="Montserrat"/>
              <a:cs typeface="Montserrat"/>
              <a:sym typeface="Montserrat"/>
            </a:endParaRPr>
          </a:p>
        </p:txBody>
      </p:sp>
      <p:cxnSp>
        <p:nvCxnSpPr>
          <p:cNvPr id="193" name="Google Shape;193;p7"/>
          <p:cNvCxnSpPr/>
          <p:nvPr/>
        </p:nvCxnSpPr>
        <p:spPr>
          <a:xfrm rot="10800000" flipH="1">
            <a:off x="3998335" y="2095918"/>
            <a:ext cx="1753200" cy="172800"/>
          </a:xfrm>
          <a:prstGeom prst="straightConnector1">
            <a:avLst/>
          </a:prstGeom>
          <a:noFill/>
          <a:ln w="28575" cap="flat" cmpd="sng">
            <a:solidFill>
              <a:schemeClr val="dk2"/>
            </a:solidFill>
            <a:prstDash val="solid"/>
            <a:round/>
            <a:headEnd type="none" w="sm" len="sm"/>
            <a:tailEnd type="triangle" w="med" len="med"/>
          </a:ln>
        </p:spPr>
      </p:cxnSp>
      <p:cxnSp>
        <p:nvCxnSpPr>
          <p:cNvPr id="194" name="Google Shape;194;p7"/>
          <p:cNvCxnSpPr/>
          <p:nvPr/>
        </p:nvCxnSpPr>
        <p:spPr>
          <a:xfrm rot="10800000" flipH="1">
            <a:off x="3914625" y="2117438"/>
            <a:ext cx="1865700" cy="761400"/>
          </a:xfrm>
          <a:prstGeom prst="straightConnector1">
            <a:avLst/>
          </a:prstGeom>
          <a:noFill/>
          <a:ln w="28575" cap="flat" cmpd="sng">
            <a:solidFill>
              <a:schemeClr val="dk2"/>
            </a:solidFill>
            <a:prstDash val="solid"/>
            <a:round/>
            <a:headEnd type="none" w="sm" len="sm"/>
            <a:tailEnd type="triangle" w="med" len="med"/>
          </a:ln>
        </p:spPr>
      </p:cxnSp>
      <p:cxnSp>
        <p:nvCxnSpPr>
          <p:cNvPr id="195" name="Google Shape;195;p7"/>
          <p:cNvCxnSpPr/>
          <p:nvPr/>
        </p:nvCxnSpPr>
        <p:spPr>
          <a:xfrm rot="10800000">
            <a:off x="3963175" y="2382325"/>
            <a:ext cx="1802700" cy="71400"/>
          </a:xfrm>
          <a:prstGeom prst="straightConnector1">
            <a:avLst/>
          </a:prstGeom>
          <a:noFill/>
          <a:ln w="28575" cap="flat" cmpd="sng">
            <a:solidFill>
              <a:schemeClr val="dk2"/>
            </a:solidFill>
            <a:prstDash val="solid"/>
            <a:round/>
            <a:headEnd type="none" w="sm" len="sm"/>
            <a:tailEnd type="triangle" w="med" len="med"/>
          </a:ln>
        </p:spPr>
      </p:cxnSp>
      <p:cxnSp>
        <p:nvCxnSpPr>
          <p:cNvPr id="196" name="Google Shape;196;p7"/>
          <p:cNvCxnSpPr/>
          <p:nvPr/>
        </p:nvCxnSpPr>
        <p:spPr>
          <a:xfrm rot="10800000" flipH="1">
            <a:off x="3967825" y="3498220"/>
            <a:ext cx="1826700" cy="98700"/>
          </a:xfrm>
          <a:prstGeom prst="straightConnector1">
            <a:avLst/>
          </a:prstGeom>
          <a:noFill/>
          <a:ln w="28575" cap="flat" cmpd="sng">
            <a:solidFill>
              <a:schemeClr val="dk2"/>
            </a:solidFill>
            <a:prstDash val="solid"/>
            <a:round/>
            <a:headEnd type="none" w="sm" len="sm"/>
            <a:tailEnd type="triangle" w="med" len="med"/>
          </a:ln>
        </p:spPr>
      </p:cxnSp>
      <p:cxnSp>
        <p:nvCxnSpPr>
          <p:cNvPr id="197" name="Google Shape;197;p7"/>
          <p:cNvCxnSpPr/>
          <p:nvPr/>
        </p:nvCxnSpPr>
        <p:spPr>
          <a:xfrm rot="10800000">
            <a:off x="4013225" y="3669725"/>
            <a:ext cx="1759800" cy="157500"/>
          </a:xfrm>
          <a:prstGeom prst="straightConnector1">
            <a:avLst/>
          </a:prstGeom>
          <a:noFill/>
          <a:ln w="28575" cap="flat" cmpd="sng">
            <a:solidFill>
              <a:schemeClr val="dk2"/>
            </a:solidFill>
            <a:prstDash val="solid"/>
            <a:round/>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8"/>
          <p:cNvSpPr/>
          <p:nvPr/>
        </p:nvSpPr>
        <p:spPr>
          <a:xfrm>
            <a:off x="3205913" y="2861825"/>
            <a:ext cx="2710500" cy="15591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Declaramos la función</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suma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b</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s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b</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"Suma:"</a:t>
            </a:r>
            <a:r>
              <a:rPr lang="es" sz="1200" b="0" i="0" u="none" strike="noStrike" cap="none">
                <a:solidFill>
                  <a:srgbClr val="D5CED9"/>
                </a:solidFill>
                <a:highlight>
                  <a:srgbClr val="23262E"/>
                </a:highlight>
                <a:latin typeface="Consolas"/>
                <a:ea typeface="Consolas"/>
                <a:cs typeface="Consolas"/>
                <a:sym typeface="Consolas"/>
              </a:rPr>
              <a:t>, 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Programa principal</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suma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10</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rgbClr val="D5CED9"/>
              </a:solidFill>
              <a:latin typeface="Consolas"/>
              <a:ea typeface="Consolas"/>
              <a:cs typeface="Consolas"/>
              <a:sym typeface="Consolas"/>
            </a:endParaRPr>
          </a:p>
        </p:txBody>
      </p:sp>
      <p:sp>
        <p:nvSpPr>
          <p:cNvPr id="203" name="Google Shape;203;p8"/>
          <p:cNvSpPr/>
          <p:nvPr/>
        </p:nvSpPr>
        <p:spPr>
          <a:xfrm>
            <a:off x="3210188" y="2632925"/>
            <a:ext cx="27105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Funciones</a:t>
            </a:r>
            <a:endParaRPr sz="1400" b="0" i="0" u="none" strike="noStrike" cap="none">
              <a:solidFill>
                <a:schemeClr val="dk2"/>
              </a:solidFill>
              <a:latin typeface="Montserrat"/>
              <a:ea typeface="Montserrat"/>
              <a:cs typeface="Montserrat"/>
              <a:sym typeface="Montserrat"/>
            </a:endParaRPr>
          </a:p>
        </p:txBody>
      </p:sp>
      <p:sp>
        <p:nvSpPr>
          <p:cNvPr id="204" name="Google Shape;204;p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Funciones | Definición</a:t>
            </a:r>
            <a:endParaRPr/>
          </a:p>
        </p:txBody>
      </p:sp>
      <p:cxnSp>
        <p:nvCxnSpPr>
          <p:cNvPr id="205" name="Google Shape;205;p8"/>
          <p:cNvCxnSpPr/>
          <p:nvPr/>
        </p:nvCxnSpPr>
        <p:spPr>
          <a:xfrm flipH="1">
            <a:off x="3812850" y="2031750"/>
            <a:ext cx="212700" cy="1029900"/>
          </a:xfrm>
          <a:prstGeom prst="straightConnector1">
            <a:avLst/>
          </a:prstGeom>
          <a:noFill/>
          <a:ln w="28575" cap="flat" cmpd="sng">
            <a:solidFill>
              <a:schemeClr val="dk2"/>
            </a:solidFill>
            <a:prstDash val="solid"/>
            <a:round/>
            <a:headEnd type="none" w="sm" len="sm"/>
            <a:tailEnd type="triangle" w="med" len="med"/>
          </a:ln>
        </p:spPr>
      </p:cxnSp>
      <p:sp>
        <p:nvSpPr>
          <p:cNvPr id="206" name="Google Shape;206;p8"/>
          <p:cNvSpPr/>
          <p:nvPr/>
        </p:nvSpPr>
        <p:spPr>
          <a:xfrm>
            <a:off x="726750" y="3245373"/>
            <a:ext cx="1979400" cy="360000"/>
          </a:xfrm>
          <a:prstGeom prst="flowChartAlternateProcess">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Montserrat"/>
                <a:ea typeface="Montserrat"/>
                <a:cs typeface="Montserrat"/>
                <a:sym typeface="Montserrat"/>
              </a:rPr>
              <a:t>Código de la función</a:t>
            </a:r>
            <a:endParaRPr sz="1100" b="0" i="0" u="none" strike="noStrike" cap="none">
              <a:solidFill>
                <a:schemeClr val="dk2"/>
              </a:solidFill>
              <a:latin typeface="Montserrat"/>
              <a:ea typeface="Montserrat"/>
              <a:cs typeface="Montserrat"/>
              <a:sym typeface="Montserrat"/>
            </a:endParaRPr>
          </a:p>
        </p:txBody>
      </p:sp>
      <p:cxnSp>
        <p:nvCxnSpPr>
          <p:cNvPr id="207" name="Google Shape;207;p8"/>
          <p:cNvCxnSpPr/>
          <p:nvPr/>
        </p:nvCxnSpPr>
        <p:spPr>
          <a:xfrm flipH="1">
            <a:off x="4313550" y="2031750"/>
            <a:ext cx="1898100" cy="1015800"/>
          </a:xfrm>
          <a:prstGeom prst="straightConnector1">
            <a:avLst/>
          </a:prstGeom>
          <a:noFill/>
          <a:ln w="28575" cap="flat" cmpd="sng">
            <a:solidFill>
              <a:schemeClr val="dk2"/>
            </a:solidFill>
            <a:prstDash val="solid"/>
            <a:round/>
            <a:headEnd type="none" w="sm" len="sm"/>
            <a:tailEnd type="triangle" w="med" len="med"/>
          </a:ln>
        </p:spPr>
      </p:cxnSp>
      <p:cxnSp>
        <p:nvCxnSpPr>
          <p:cNvPr id="208" name="Google Shape;208;p8"/>
          <p:cNvCxnSpPr/>
          <p:nvPr/>
        </p:nvCxnSpPr>
        <p:spPr>
          <a:xfrm>
            <a:off x="3143125" y="3203075"/>
            <a:ext cx="4800" cy="411600"/>
          </a:xfrm>
          <a:prstGeom prst="straightConnector1">
            <a:avLst/>
          </a:prstGeom>
          <a:noFill/>
          <a:ln w="28575" cap="flat" cmpd="sng">
            <a:solidFill>
              <a:schemeClr val="dk2"/>
            </a:solidFill>
            <a:prstDash val="solid"/>
            <a:round/>
            <a:headEnd type="none" w="sm" len="sm"/>
            <a:tailEnd type="none" w="sm" len="sm"/>
          </a:ln>
        </p:spPr>
      </p:cxnSp>
      <p:cxnSp>
        <p:nvCxnSpPr>
          <p:cNvPr id="209" name="Google Shape;209;p8"/>
          <p:cNvCxnSpPr/>
          <p:nvPr/>
        </p:nvCxnSpPr>
        <p:spPr>
          <a:xfrm>
            <a:off x="2706138" y="3421625"/>
            <a:ext cx="403500" cy="7500"/>
          </a:xfrm>
          <a:prstGeom prst="straightConnector1">
            <a:avLst/>
          </a:prstGeom>
          <a:noFill/>
          <a:ln w="28575" cap="flat" cmpd="sng">
            <a:solidFill>
              <a:schemeClr val="dk2"/>
            </a:solidFill>
            <a:prstDash val="solid"/>
            <a:round/>
            <a:headEnd type="none" w="sm" len="sm"/>
            <a:tailEnd type="triangle" w="med" len="med"/>
          </a:ln>
        </p:spPr>
      </p:cxnSp>
      <p:sp>
        <p:nvSpPr>
          <p:cNvPr id="210" name="Google Shape;210;p8"/>
          <p:cNvSpPr/>
          <p:nvPr/>
        </p:nvSpPr>
        <p:spPr>
          <a:xfrm>
            <a:off x="6490975" y="3573174"/>
            <a:ext cx="1979400" cy="540000"/>
          </a:xfrm>
          <a:prstGeom prst="flowChartAlternateProcess">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Montserrat"/>
                <a:ea typeface="Montserrat"/>
                <a:cs typeface="Montserrat"/>
                <a:sym typeface="Montserrat"/>
              </a:rPr>
              <a:t>Invocación de</a:t>
            </a:r>
            <a:endParaRPr sz="1100" b="0" i="0" u="none" strike="noStrike" cap="none">
              <a:solidFill>
                <a:schemeClr val="dk2"/>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Montserrat"/>
                <a:ea typeface="Montserrat"/>
                <a:cs typeface="Montserrat"/>
                <a:sym typeface="Montserrat"/>
              </a:rPr>
              <a:t>la función</a:t>
            </a:r>
            <a:endParaRPr sz="1100" b="0" i="0" u="none" strike="noStrike" cap="none">
              <a:solidFill>
                <a:schemeClr val="dk2"/>
              </a:solidFill>
              <a:latin typeface="Montserrat"/>
              <a:ea typeface="Montserrat"/>
              <a:cs typeface="Montserrat"/>
              <a:sym typeface="Montserrat"/>
            </a:endParaRPr>
          </a:p>
        </p:txBody>
      </p:sp>
      <p:cxnSp>
        <p:nvCxnSpPr>
          <p:cNvPr id="211" name="Google Shape;211;p8"/>
          <p:cNvCxnSpPr/>
          <p:nvPr/>
        </p:nvCxnSpPr>
        <p:spPr>
          <a:xfrm flipH="1">
            <a:off x="4499725" y="3820075"/>
            <a:ext cx="1938600" cy="293100"/>
          </a:xfrm>
          <a:prstGeom prst="straightConnector1">
            <a:avLst/>
          </a:prstGeom>
          <a:noFill/>
          <a:ln w="28575" cap="flat" cmpd="sng">
            <a:solidFill>
              <a:schemeClr val="dk2"/>
            </a:solidFill>
            <a:prstDash val="solid"/>
            <a:round/>
            <a:headEnd type="none" w="sm" len="sm"/>
            <a:tailEnd type="triangle" w="med" len="med"/>
          </a:ln>
        </p:spPr>
      </p:cxnSp>
      <p:sp>
        <p:nvSpPr>
          <p:cNvPr id="212" name="Google Shape;212;p8"/>
          <p:cNvSpPr/>
          <p:nvPr/>
        </p:nvSpPr>
        <p:spPr>
          <a:xfrm>
            <a:off x="5241250" y="1675949"/>
            <a:ext cx="1979400" cy="360000"/>
          </a:xfrm>
          <a:prstGeom prst="flowChartAlternateProcess">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Montserrat"/>
                <a:ea typeface="Montserrat"/>
                <a:cs typeface="Montserrat"/>
                <a:sym typeface="Montserrat"/>
              </a:rPr>
              <a:t>Parámetros</a:t>
            </a:r>
            <a:endParaRPr sz="1100" b="0" i="0" u="none" strike="noStrike" cap="none">
              <a:solidFill>
                <a:schemeClr val="dk2"/>
              </a:solidFill>
              <a:latin typeface="Montserrat"/>
              <a:ea typeface="Montserrat"/>
              <a:cs typeface="Montserrat"/>
              <a:sym typeface="Montserrat"/>
            </a:endParaRPr>
          </a:p>
        </p:txBody>
      </p:sp>
      <p:sp>
        <p:nvSpPr>
          <p:cNvPr id="213" name="Google Shape;213;p8"/>
          <p:cNvSpPr/>
          <p:nvPr/>
        </p:nvSpPr>
        <p:spPr>
          <a:xfrm>
            <a:off x="3140575" y="1677150"/>
            <a:ext cx="1979400" cy="360000"/>
          </a:xfrm>
          <a:prstGeom prst="flowChartAlternateProcess">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Montserrat"/>
                <a:ea typeface="Montserrat"/>
                <a:cs typeface="Montserrat"/>
                <a:sym typeface="Montserrat"/>
              </a:rPr>
              <a:t>Nombre de la función</a:t>
            </a:r>
            <a:endParaRPr sz="11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Funciones | Definición</a:t>
            </a:r>
            <a:endParaRPr/>
          </a:p>
        </p:txBody>
      </p:sp>
      <p:sp>
        <p:nvSpPr>
          <p:cNvPr id="219" name="Google Shape;219;p9"/>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rgbClr val="595959"/>
                </a:solidFill>
                <a:latin typeface="Montserrat"/>
                <a:ea typeface="Montserrat"/>
                <a:cs typeface="Montserrat"/>
                <a:sym typeface="Montserrat"/>
              </a:rPr>
              <a:t>Elementos de una función:</a:t>
            </a:r>
            <a:endParaRPr sz="1682" b="0" i="0" u="none" strike="noStrike" cap="none">
              <a:solidFill>
                <a:srgbClr val="595959"/>
              </a:solidFill>
              <a:latin typeface="Montserrat"/>
              <a:ea typeface="Montserrat"/>
              <a:cs typeface="Montserrat"/>
              <a:sym typeface="Montserrat"/>
            </a:endParaRPr>
          </a:p>
          <a:p>
            <a:pPr marL="457200" marR="0" lvl="0" indent="-335429" algn="l" rtl="0">
              <a:lnSpc>
                <a:spcPct val="115000"/>
              </a:lnSpc>
              <a:spcBef>
                <a:spcPts val="1199"/>
              </a:spcBef>
              <a:spcAft>
                <a:spcPts val="0"/>
              </a:spcAft>
              <a:buClr>
                <a:srgbClr val="595959"/>
              </a:buClr>
              <a:buSzPts val="1682"/>
              <a:buFont typeface="Montserrat"/>
              <a:buChar char="●"/>
            </a:pPr>
            <a:r>
              <a:rPr lang="es" sz="1682" b="0" i="0" u="none" strike="noStrike" cap="none">
                <a:solidFill>
                  <a:srgbClr val="595959"/>
                </a:solidFill>
                <a:latin typeface="Montserrat"/>
                <a:ea typeface="Montserrat"/>
                <a:cs typeface="Montserrat"/>
                <a:sym typeface="Montserrat"/>
              </a:rPr>
              <a:t>Primera línea: cabecera o definición de la función:</a:t>
            </a:r>
            <a:endParaRPr sz="1682" b="0" i="0" u="none" strike="noStrike" cap="none">
              <a:solidFill>
                <a:srgbClr val="595959"/>
              </a:solidFill>
              <a:latin typeface="Montserrat"/>
              <a:ea typeface="Montserrat"/>
              <a:cs typeface="Montserrat"/>
              <a:sym typeface="Montserrat"/>
            </a:endParaRPr>
          </a:p>
          <a:p>
            <a:pPr marL="914400" marR="0" lvl="1" indent="-335429" algn="l" rtl="0">
              <a:lnSpc>
                <a:spcPct val="115000"/>
              </a:lnSpc>
              <a:spcBef>
                <a:spcPts val="0"/>
              </a:spcBef>
              <a:spcAft>
                <a:spcPts val="0"/>
              </a:spcAft>
              <a:buClr>
                <a:srgbClr val="595959"/>
              </a:buClr>
              <a:buSzPts val="1682"/>
              <a:buFont typeface="Montserrat"/>
              <a:buChar char="○"/>
            </a:pPr>
            <a:r>
              <a:rPr lang="es" sz="1682" b="1" i="0" u="none" strike="noStrike" cap="none">
                <a:solidFill>
                  <a:srgbClr val="595959"/>
                </a:solidFill>
                <a:latin typeface="Montserrat"/>
                <a:ea typeface="Montserrat"/>
                <a:cs typeface="Montserrat"/>
                <a:sym typeface="Montserrat"/>
              </a:rPr>
              <a:t>def</a:t>
            </a:r>
            <a:r>
              <a:rPr lang="es" sz="1682" b="0" i="0" u="none" strike="noStrike" cap="none">
                <a:solidFill>
                  <a:srgbClr val="595959"/>
                </a:solidFill>
                <a:latin typeface="Montserrat"/>
                <a:ea typeface="Montserrat"/>
                <a:cs typeface="Montserrat"/>
                <a:sym typeface="Montserrat"/>
              </a:rPr>
              <a:t>: palabra reservada que define una función.</a:t>
            </a:r>
            <a:endParaRPr sz="1682" b="0" i="0" u="none" strike="noStrike" cap="none">
              <a:solidFill>
                <a:srgbClr val="595959"/>
              </a:solidFill>
              <a:latin typeface="Montserrat"/>
              <a:ea typeface="Montserrat"/>
              <a:cs typeface="Montserrat"/>
              <a:sym typeface="Montserrat"/>
            </a:endParaRPr>
          </a:p>
          <a:p>
            <a:pPr marL="914400" marR="0" lvl="1" indent="-335429" algn="l" rtl="0">
              <a:lnSpc>
                <a:spcPct val="115000"/>
              </a:lnSpc>
              <a:spcBef>
                <a:spcPts val="0"/>
              </a:spcBef>
              <a:spcAft>
                <a:spcPts val="0"/>
              </a:spcAft>
              <a:buClr>
                <a:srgbClr val="595959"/>
              </a:buClr>
              <a:buSzPts val="1682"/>
              <a:buFont typeface="Montserrat"/>
              <a:buChar char="○"/>
            </a:pPr>
            <a:r>
              <a:rPr lang="es" sz="1682" b="0" i="0" u="none" strike="noStrike" cap="none">
                <a:solidFill>
                  <a:srgbClr val="595959"/>
                </a:solidFill>
                <a:latin typeface="Montserrat"/>
                <a:ea typeface="Montserrat"/>
                <a:cs typeface="Montserrat"/>
                <a:sym typeface="Montserrat"/>
              </a:rPr>
              <a:t>nombre o identificador: se utiliza para invocar la función.</a:t>
            </a:r>
            <a:endParaRPr sz="1682" b="0" i="0" u="none" strike="noStrike" cap="none">
              <a:solidFill>
                <a:srgbClr val="595959"/>
              </a:solidFill>
              <a:latin typeface="Montserrat"/>
              <a:ea typeface="Montserrat"/>
              <a:cs typeface="Montserrat"/>
              <a:sym typeface="Montserrat"/>
            </a:endParaRPr>
          </a:p>
          <a:p>
            <a:pPr marL="914400" marR="0" lvl="1" indent="-335429" algn="l" rtl="0">
              <a:lnSpc>
                <a:spcPct val="115000"/>
              </a:lnSpc>
              <a:spcBef>
                <a:spcPts val="0"/>
              </a:spcBef>
              <a:spcAft>
                <a:spcPts val="0"/>
              </a:spcAft>
              <a:buClr>
                <a:srgbClr val="595959"/>
              </a:buClr>
              <a:buSzPts val="1682"/>
              <a:buFont typeface="Montserrat"/>
              <a:buChar char="○"/>
            </a:pPr>
            <a:r>
              <a:rPr lang="es" sz="1682" b="0" i="0" u="none" strike="noStrike" cap="none">
                <a:solidFill>
                  <a:srgbClr val="595959"/>
                </a:solidFill>
                <a:latin typeface="Montserrat"/>
                <a:ea typeface="Montserrat"/>
                <a:cs typeface="Montserrat"/>
                <a:sym typeface="Montserrat"/>
              </a:rPr>
              <a:t>Parámetros: encerrados entre paréntesis, son opcionales.</a:t>
            </a:r>
            <a:endParaRPr sz="1682" b="0" i="0" u="none" strike="noStrike" cap="none">
              <a:solidFill>
                <a:srgbClr val="595959"/>
              </a:solidFill>
              <a:latin typeface="Montserrat"/>
              <a:ea typeface="Montserrat"/>
              <a:cs typeface="Montserrat"/>
              <a:sym typeface="Montserrat"/>
            </a:endParaRPr>
          </a:p>
          <a:p>
            <a:pPr marL="914400" marR="0" lvl="1" indent="-335429" algn="l" rtl="0">
              <a:lnSpc>
                <a:spcPct val="115000"/>
              </a:lnSpc>
              <a:spcBef>
                <a:spcPts val="0"/>
              </a:spcBef>
              <a:spcAft>
                <a:spcPts val="0"/>
              </a:spcAft>
              <a:buClr>
                <a:srgbClr val="595959"/>
              </a:buClr>
              <a:buSzPts val="1682"/>
              <a:buFont typeface="Montserrat"/>
              <a:buChar char="○"/>
            </a:pPr>
            <a:r>
              <a:rPr lang="es" sz="1682" b="0" i="0" u="none" strike="noStrike" cap="none">
                <a:solidFill>
                  <a:srgbClr val="595959"/>
                </a:solidFill>
                <a:latin typeface="Montserrat"/>
                <a:ea typeface="Montserrat"/>
                <a:cs typeface="Montserrat"/>
                <a:sym typeface="Montserrat"/>
              </a:rPr>
              <a:t>Dos puntos: indican el cierre de la cabecera.</a:t>
            </a:r>
            <a:endParaRPr sz="1682" b="0" i="0" u="none" strike="noStrike" cap="none">
              <a:solidFill>
                <a:srgbClr val="595959"/>
              </a:solidFill>
              <a:latin typeface="Montserrat"/>
              <a:ea typeface="Montserrat"/>
              <a:cs typeface="Montserrat"/>
              <a:sym typeface="Montserrat"/>
            </a:endParaRPr>
          </a:p>
          <a:p>
            <a:pPr marL="457200" marR="0" lvl="0" indent="-335429" algn="l" rtl="0">
              <a:lnSpc>
                <a:spcPct val="115000"/>
              </a:lnSpc>
              <a:spcBef>
                <a:spcPts val="0"/>
              </a:spcBef>
              <a:spcAft>
                <a:spcPts val="0"/>
              </a:spcAft>
              <a:buClr>
                <a:srgbClr val="595959"/>
              </a:buClr>
              <a:buSzPts val="1682"/>
              <a:buFont typeface="Montserrat"/>
              <a:buChar char="●"/>
            </a:pPr>
            <a:r>
              <a:rPr lang="es" sz="1682" b="0" i="0" u="none" strike="noStrike" cap="none">
                <a:solidFill>
                  <a:srgbClr val="595959"/>
                </a:solidFill>
                <a:latin typeface="Montserrat"/>
                <a:ea typeface="Montserrat"/>
                <a:cs typeface="Montserrat"/>
                <a:sym typeface="Montserrat"/>
              </a:rPr>
              <a:t>Cuerpo: se delimita con la indentación, y constituye el código que se encapsula en la función.</a:t>
            </a:r>
            <a:endParaRPr sz="1682" b="0" i="0" u="none" strike="noStrike" cap="none">
              <a:solidFill>
                <a:srgbClr val="595959"/>
              </a:solidFill>
              <a:latin typeface="Montserrat"/>
              <a:ea typeface="Montserrat"/>
              <a:cs typeface="Montserrat"/>
              <a:sym typeface="Montserrat"/>
            </a:endParaRPr>
          </a:p>
          <a:p>
            <a:pPr marL="457200" marR="0" lvl="0" indent="-335429" algn="l" rtl="0">
              <a:lnSpc>
                <a:spcPct val="115000"/>
              </a:lnSpc>
              <a:spcBef>
                <a:spcPts val="0"/>
              </a:spcBef>
              <a:spcAft>
                <a:spcPts val="0"/>
              </a:spcAft>
              <a:buClr>
                <a:srgbClr val="595959"/>
              </a:buClr>
              <a:buSzPts val="1682"/>
              <a:buFont typeface="Montserrat"/>
              <a:buChar char="●"/>
            </a:pPr>
            <a:r>
              <a:rPr lang="es" sz="1682" b="1" i="0" u="none" strike="noStrike" cap="none">
                <a:solidFill>
                  <a:srgbClr val="595959"/>
                </a:solidFill>
                <a:latin typeface="Montserrat"/>
                <a:ea typeface="Montserrat"/>
                <a:cs typeface="Montserrat"/>
                <a:sym typeface="Montserrat"/>
              </a:rPr>
              <a:t>Return</a:t>
            </a:r>
            <a:r>
              <a:rPr lang="es" sz="1682" b="0" i="0" u="none" strike="noStrike" cap="none">
                <a:solidFill>
                  <a:srgbClr val="595959"/>
                </a:solidFill>
                <a:latin typeface="Montserrat"/>
                <a:ea typeface="Montserrat"/>
                <a:cs typeface="Montserrat"/>
                <a:sym typeface="Montserrat"/>
              </a:rPr>
              <a:t>: Es opcional, permite a la función devolver valores al cuerpo principal del programa.</a:t>
            </a:r>
            <a:endParaRPr sz="1682" b="0" i="0" u="none" strike="noStrike" cap="none">
              <a:solidFill>
                <a:srgbClr val="595959"/>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3512</Words>
  <Application>Microsoft Office PowerPoint</Application>
  <PresentationFormat>On-screen Show (16:9)</PresentationFormat>
  <Paragraphs>520</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Ubuntu</vt:lpstr>
      <vt:lpstr>Calibri</vt:lpstr>
      <vt:lpstr>Arial</vt:lpstr>
      <vt:lpstr>Montserrat SemiBold</vt:lpstr>
      <vt:lpstr>Montserrat</vt:lpstr>
      <vt:lpstr>Montserrat Medium</vt:lpstr>
      <vt:lpstr>Consolas</vt:lpstr>
      <vt:lpstr>Simple Light</vt:lpstr>
      <vt:lpstr>PowerPoint Presentation</vt:lpstr>
      <vt:lpstr>Funciones</vt:lpstr>
      <vt:lpstr>Les damos la bienvenida</vt:lpstr>
      <vt:lpstr>Clase 28</vt:lpstr>
      <vt:lpstr>Funciones</vt:lpstr>
      <vt:lpstr>Funciones</vt:lpstr>
      <vt:lpstr>Funciones</vt:lpstr>
      <vt:lpstr>Funciones | Definición</vt:lpstr>
      <vt:lpstr>Funciones | Definición</vt:lpstr>
      <vt:lpstr>Funciones | Definición</vt:lpstr>
      <vt:lpstr>Funciones | Parámetros y Argumentos</vt:lpstr>
      <vt:lpstr>Funciones | Parámetros y Argumentos</vt:lpstr>
      <vt:lpstr>Funciones | Parámetros</vt:lpstr>
      <vt:lpstr>Funciones | Paso por valor y por referencia</vt:lpstr>
      <vt:lpstr>Funciones | Parámetros opcionales</vt:lpstr>
      <vt:lpstr>Funciones | Parámetros opcionales</vt:lpstr>
      <vt:lpstr>Funciones | Parámetros posicionales</vt:lpstr>
      <vt:lpstr>Funciones | Devolución de valores</vt:lpstr>
      <vt:lpstr>Funciones | Devolución de valores</vt:lpstr>
      <vt:lpstr>Funciones | Devolución de valores</vt:lpstr>
      <vt:lpstr>Funciones | Devolución de varios valores</vt:lpstr>
      <vt:lpstr>Funciones | Devolución de varios valores</vt:lpstr>
      <vt:lpstr>Funciones | Funciones que usan funciones</vt:lpstr>
      <vt:lpstr>Ámbito y ciclo de vida de las variables</vt:lpstr>
      <vt:lpstr>Ámbito y ciclo de vida de las variables</vt:lpstr>
      <vt:lpstr>Ámbito y ciclo de vida de las variables</vt:lpstr>
      <vt:lpstr>Funciones anónimas o lambda</vt:lpstr>
      <vt:lpstr>Funciones anónimas o lambda</vt:lpstr>
      <vt:lpstr>Funciones anónimas o lambda con map()</vt:lpstr>
      <vt:lpstr>Funciones anónimas o lambda con map()</vt:lpstr>
      <vt:lpstr>Docstrings | Documentar funciones</vt:lpstr>
      <vt:lpstr>Docstrings | Documentar funciones</vt:lpstr>
      <vt:lpstr>Material extra</vt:lpstr>
      <vt:lpstr>PowerPoint Presentation</vt:lpstr>
      <vt:lpstr>No te olvides de dar el presente</vt:lpstr>
      <vt:lpstr>Recordá:  Revisar la Cartelera de Novedades. Hacer tus consultas en el Foro. Realizar los Ejercicios de repaso.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Alejandro Hunt</cp:lastModifiedBy>
  <cp:revision>1</cp:revision>
  <dcterms:modified xsi:type="dcterms:W3CDTF">2024-05-31T20:59:34Z</dcterms:modified>
</cp:coreProperties>
</file>