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7" r:id="rId6"/>
    <p:sldId id="268" r:id="rId7"/>
    <p:sldId id="283" r:id="rId8"/>
    <p:sldId id="284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8" r:id="rId17"/>
    <p:sldId id="298" r:id="rId18"/>
    <p:sldId id="277" r:id="rId19"/>
    <p:sldId id="292" r:id="rId20"/>
    <p:sldId id="293" r:id="rId21"/>
    <p:sldId id="294" r:id="rId22"/>
    <p:sldId id="297" r:id="rId23"/>
    <p:sldId id="295" r:id="rId24"/>
    <p:sldId id="296" r:id="rId25"/>
    <p:sldId id="299" r:id="rId26"/>
    <p:sldId id="291" r:id="rId27"/>
    <p:sldId id="280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C0066"/>
    <a:srgbClr val="FF0066"/>
    <a:srgbClr val="CC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2712B-6851-4642-A6E4-1C4E831A8A8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8C6E27-8F59-4D11-ABF3-17C35E0BA47C}">
      <dgm:prSet phldrT="[Text]" custT="1"/>
      <dgm:spPr/>
      <dgm:t>
        <a:bodyPr/>
        <a:lstStyle/>
        <a:p>
          <a:r>
            <a:rPr lang="en-US" sz="1800" b="1" smtClean="0"/>
            <a:t>Need</a:t>
          </a:r>
          <a:endParaRPr lang="en-US" sz="1800" b="1" dirty="0"/>
        </a:p>
      </dgm:t>
    </dgm:pt>
    <dgm:pt modelId="{1EE577CF-753C-4BE4-9F13-4401A752D224}" type="parTrans" cxnId="{C12C2DAB-326F-46BC-B130-B426E620B73C}">
      <dgm:prSet/>
      <dgm:spPr/>
      <dgm:t>
        <a:bodyPr/>
        <a:lstStyle/>
        <a:p>
          <a:endParaRPr lang="en-US"/>
        </a:p>
      </dgm:t>
    </dgm:pt>
    <dgm:pt modelId="{2B6A3B1A-1638-4596-A727-17E25C678D3C}" type="sibTrans" cxnId="{C12C2DAB-326F-46BC-B130-B426E620B73C}">
      <dgm:prSet/>
      <dgm:spPr/>
      <dgm:t>
        <a:bodyPr/>
        <a:lstStyle/>
        <a:p>
          <a:endParaRPr lang="en-US"/>
        </a:p>
      </dgm:t>
    </dgm:pt>
    <dgm:pt modelId="{91D27CEF-DAB1-4225-A63E-392D6C4406E8}">
      <dgm:prSet phldrT="[Text]" custT="1"/>
      <dgm:spPr/>
      <dgm:t>
        <a:bodyPr/>
        <a:lstStyle/>
        <a:p>
          <a:r>
            <a:rPr lang="en-US" sz="1600" dirty="0" smtClean="0"/>
            <a:t>Data Availability</a:t>
          </a:r>
          <a:endParaRPr lang="en-US" sz="1600" dirty="0"/>
        </a:p>
      </dgm:t>
    </dgm:pt>
    <dgm:pt modelId="{D0274F10-0E99-4D79-AA66-A51DC683283E}" type="parTrans" cxnId="{3CC3BE81-5270-42D9-8488-6E1399B94CA2}">
      <dgm:prSet/>
      <dgm:spPr/>
      <dgm:t>
        <a:bodyPr/>
        <a:lstStyle/>
        <a:p>
          <a:endParaRPr lang="en-US"/>
        </a:p>
      </dgm:t>
    </dgm:pt>
    <dgm:pt modelId="{F5A0F1F8-EC67-4E79-82BD-635BFF9F0EA2}" type="sibTrans" cxnId="{3CC3BE81-5270-42D9-8488-6E1399B94CA2}">
      <dgm:prSet/>
      <dgm:spPr/>
      <dgm:t>
        <a:bodyPr/>
        <a:lstStyle/>
        <a:p>
          <a:endParaRPr lang="en-US"/>
        </a:p>
      </dgm:t>
    </dgm:pt>
    <dgm:pt modelId="{BEEEB127-C9DD-46B4-BA5D-FE33FACE554E}">
      <dgm:prSet phldrT="[Text]" custT="1"/>
      <dgm:spPr/>
      <dgm:t>
        <a:bodyPr/>
        <a:lstStyle/>
        <a:p>
          <a:r>
            <a:rPr lang="en-US" sz="1600" dirty="0" smtClean="0"/>
            <a:t>Geographically Distributed Customers</a:t>
          </a:r>
          <a:endParaRPr lang="en-US" sz="1600" dirty="0"/>
        </a:p>
      </dgm:t>
    </dgm:pt>
    <dgm:pt modelId="{E69CE26C-4DF7-4108-B0E5-BF2CA88959AC}" type="parTrans" cxnId="{87688029-E9CD-46EF-971E-0762F4171370}">
      <dgm:prSet/>
      <dgm:spPr/>
      <dgm:t>
        <a:bodyPr/>
        <a:lstStyle/>
        <a:p>
          <a:endParaRPr lang="en-US"/>
        </a:p>
      </dgm:t>
    </dgm:pt>
    <dgm:pt modelId="{A381741C-EB3E-45AD-88A7-313E9757A3E4}" type="sibTrans" cxnId="{87688029-E9CD-46EF-971E-0762F4171370}">
      <dgm:prSet/>
      <dgm:spPr/>
      <dgm:t>
        <a:bodyPr/>
        <a:lstStyle/>
        <a:p>
          <a:endParaRPr lang="en-US"/>
        </a:p>
      </dgm:t>
    </dgm:pt>
    <dgm:pt modelId="{9DCCAC2A-821B-4DE5-AF6F-DE8819BD4198}">
      <dgm:prSet phldrT="[Text]" custT="1"/>
      <dgm:spPr/>
      <dgm:t>
        <a:bodyPr/>
        <a:lstStyle/>
        <a:p>
          <a:r>
            <a:rPr lang="en-US" sz="1800" b="1" dirty="0" smtClean="0"/>
            <a:t>Install</a:t>
          </a:r>
          <a:endParaRPr lang="en-US" sz="1800" b="1" dirty="0"/>
        </a:p>
      </dgm:t>
    </dgm:pt>
    <dgm:pt modelId="{79B556BE-0069-4B58-89E6-3EF1D7FE644D}" type="parTrans" cxnId="{337AA4AC-C874-44FC-A98C-C04F9657930F}">
      <dgm:prSet/>
      <dgm:spPr/>
      <dgm:t>
        <a:bodyPr/>
        <a:lstStyle/>
        <a:p>
          <a:endParaRPr lang="en-US"/>
        </a:p>
      </dgm:t>
    </dgm:pt>
    <dgm:pt modelId="{AA6C978E-8173-44AC-83D2-4E673A6F7A4B}" type="sibTrans" cxnId="{337AA4AC-C874-44FC-A98C-C04F9657930F}">
      <dgm:prSet/>
      <dgm:spPr/>
      <dgm:t>
        <a:bodyPr/>
        <a:lstStyle/>
        <a:p>
          <a:endParaRPr lang="en-US"/>
        </a:p>
      </dgm:t>
    </dgm:pt>
    <dgm:pt modelId="{02AC9BD7-BD59-4236-BFFB-547EA9A33E67}">
      <dgm:prSet phldrT="[Text]" custT="1"/>
      <dgm:spPr/>
      <dgm:t>
        <a:bodyPr/>
        <a:lstStyle/>
        <a:p>
          <a:r>
            <a:rPr lang="en-US" sz="1600" dirty="0" smtClean="0"/>
            <a:t>Geographically </a:t>
          </a:r>
          <a:r>
            <a:rPr lang="en-US" sz="1600" smtClean="0"/>
            <a:t>Distributed Datacenters</a:t>
          </a:r>
          <a:endParaRPr lang="en-US" sz="1600" dirty="0"/>
        </a:p>
      </dgm:t>
    </dgm:pt>
    <dgm:pt modelId="{37A0532C-6030-44FB-8F1D-888EF40C6485}" type="parTrans" cxnId="{036791F1-C479-48EB-A3B3-3B31836BEC3C}">
      <dgm:prSet/>
      <dgm:spPr/>
      <dgm:t>
        <a:bodyPr/>
        <a:lstStyle/>
        <a:p>
          <a:endParaRPr lang="en-US"/>
        </a:p>
      </dgm:t>
    </dgm:pt>
    <dgm:pt modelId="{1104BEC4-54CB-43C2-853D-56AAE1C12D64}" type="sibTrans" cxnId="{036791F1-C479-48EB-A3B3-3B31836BEC3C}">
      <dgm:prSet/>
      <dgm:spPr/>
      <dgm:t>
        <a:bodyPr/>
        <a:lstStyle/>
        <a:p>
          <a:endParaRPr lang="en-US"/>
        </a:p>
      </dgm:t>
    </dgm:pt>
    <dgm:pt modelId="{E09BF9C7-0A2D-4F32-BEC7-13482515D0D4}">
      <dgm:prSet phldrT="[Text]" custT="1"/>
      <dgm:spPr/>
      <dgm:t>
        <a:bodyPr/>
        <a:lstStyle/>
        <a:p>
          <a:r>
            <a:rPr lang="en-US" sz="1600" dirty="0" smtClean="0"/>
            <a:t>Storage Distribution</a:t>
          </a:r>
          <a:endParaRPr lang="en-US" sz="1600" dirty="0"/>
        </a:p>
      </dgm:t>
    </dgm:pt>
    <dgm:pt modelId="{2ADCE6D1-AF51-44D9-81C1-A3F308FAC33A}" type="parTrans" cxnId="{8CF9A203-F066-4928-8806-47190ABC9361}">
      <dgm:prSet/>
      <dgm:spPr/>
      <dgm:t>
        <a:bodyPr/>
        <a:lstStyle/>
        <a:p>
          <a:endParaRPr lang="en-US"/>
        </a:p>
      </dgm:t>
    </dgm:pt>
    <dgm:pt modelId="{7167598C-F72B-42AF-A019-26B281342A41}" type="sibTrans" cxnId="{8CF9A203-F066-4928-8806-47190ABC9361}">
      <dgm:prSet/>
      <dgm:spPr/>
      <dgm:t>
        <a:bodyPr/>
        <a:lstStyle/>
        <a:p>
          <a:endParaRPr lang="en-US"/>
        </a:p>
      </dgm:t>
    </dgm:pt>
    <dgm:pt modelId="{CAAC6F43-9C5E-4B35-88A7-3637170C1939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 smtClean="0"/>
            <a:t>Problem</a:t>
          </a:r>
          <a:endParaRPr lang="en-US" sz="1800" b="1" dirty="0"/>
        </a:p>
      </dgm:t>
    </dgm:pt>
    <dgm:pt modelId="{A194334B-B15F-4081-9FF6-9DBA618C7426}" type="parTrans" cxnId="{814CE052-D03E-4637-B787-34BD31B30513}">
      <dgm:prSet/>
      <dgm:spPr/>
      <dgm:t>
        <a:bodyPr/>
        <a:lstStyle/>
        <a:p>
          <a:endParaRPr lang="en-US"/>
        </a:p>
      </dgm:t>
    </dgm:pt>
    <dgm:pt modelId="{278A3047-344A-4EBA-890D-811BC226E7F3}" type="sibTrans" cxnId="{814CE052-D03E-4637-B787-34BD31B30513}">
      <dgm:prSet/>
      <dgm:spPr/>
      <dgm:t>
        <a:bodyPr/>
        <a:lstStyle/>
        <a:p>
          <a:endParaRPr lang="en-US"/>
        </a:p>
      </dgm:t>
    </dgm:pt>
    <dgm:pt modelId="{EF56EC0E-25E8-45F1-B531-B9CBEFD5B4A9}">
      <dgm:prSet phldrT="[Text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1" dirty="0" smtClean="0"/>
            <a:t>Inconsistent Read/Write Operations</a:t>
          </a:r>
          <a:endParaRPr lang="en-US" b="1" dirty="0"/>
        </a:p>
      </dgm:t>
    </dgm:pt>
    <dgm:pt modelId="{DD4E6A14-F01B-450C-9D72-6780A2395685}" type="parTrans" cxnId="{EF7CD6E6-6818-4904-9B6F-B0919A008CE4}">
      <dgm:prSet/>
      <dgm:spPr/>
      <dgm:t>
        <a:bodyPr/>
        <a:lstStyle/>
        <a:p>
          <a:endParaRPr lang="en-US"/>
        </a:p>
      </dgm:t>
    </dgm:pt>
    <dgm:pt modelId="{118EEA97-DEA1-44A5-A88D-FF8AAA19BDBC}" type="sibTrans" cxnId="{EF7CD6E6-6818-4904-9B6F-B0919A008CE4}">
      <dgm:prSet/>
      <dgm:spPr/>
      <dgm:t>
        <a:bodyPr/>
        <a:lstStyle/>
        <a:p>
          <a:endParaRPr lang="en-US"/>
        </a:p>
      </dgm:t>
    </dgm:pt>
    <dgm:pt modelId="{E2BBCF74-FDFD-4B6D-9E78-AFE1F9C8C56D}" type="pres">
      <dgm:prSet presAssocID="{01A2712B-6851-4642-A6E4-1C4E831A8A8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810D13-D62C-4043-B551-013C7B5F124B}" type="pres">
      <dgm:prSet presAssocID="{808C6E27-8F59-4D11-ABF3-17C35E0BA47C}" presName="compNode" presStyleCnt="0"/>
      <dgm:spPr/>
    </dgm:pt>
    <dgm:pt modelId="{202F23AC-8356-4ABF-9D03-02CC5E375B1B}" type="pres">
      <dgm:prSet presAssocID="{808C6E27-8F59-4D11-ABF3-17C35E0BA47C}" presName="noGeometry" presStyleCnt="0"/>
      <dgm:spPr/>
    </dgm:pt>
    <dgm:pt modelId="{3CCDE75A-9281-49B0-9367-4D29E5787919}" type="pres">
      <dgm:prSet presAssocID="{808C6E27-8F59-4D11-ABF3-17C35E0BA47C}" presName="childTextVisible" presStyleLbl="bgAccFollowNode1" presStyleIdx="0" presStyleCnt="3" custScaleX="152687" custLinFactNeighborX="17560" custLinFactNeighborY="-73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294E42-DD54-4B27-A5BC-644C8B5C0606}" type="pres">
      <dgm:prSet presAssocID="{808C6E27-8F59-4D11-ABF3-17C35E0BA47C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381C873D-C7EF-41A5-A1CD-1908F1504B37}" type="pres">
      <dgm:prSet presAssocID="{808C6E27-8F59-4D11-ABF3-17C35E0BA47C}" presName="parentText" presStyleLbl="node1" presStyleIdx="0" presStyleCnt="3" custScaleX="104746" custScaleY="110236" custLinFactY="-27684" custLinFactNeighborX="7823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F37AA-0876-4008-BC2B-595492E25E51}" type="pres">
      <dgm:prSet presAssocID="{808C6E27-8F59-4D11-ABF3-17C35E0BA47C}" presName="aSpace" presStyleCnt="0"/>
      <dgm:spPr/>
    </dgm:pt>
    <dgm:pt modelId="{E624FEC0-FC14-42EE-86A2-BB31E2B4E4D5}" type="pres">
      <dgm:prSet presAssocID="{9DCCAC2A-821B-4DE5-AF6F-DE8819BD4198}" presName="compNode" presStyleCnt="0"/>
      <dgm:spPr/>
    </dgm:pt>
    <dgm:pt modelId="{7B997796-F462-47DA-A90B-8CF5C3C4C555}" type="pres">
      <dgm:prSet presAssocID="{9DCCAC2A-821B-4DE5-AF6F-DE8819BD4198}" presName="noGeometry" presStyleCnt="0"/>
      <dgm:spPr/>
    </dgm:pt>
    <dgm:pt modelId="{F7D45605-395E-41A4-8DA0-2F0A09726939}" type="pres">
      <dgm:prSet presAssocID="{9DCCAC2A-821B-4DE5-AF6F-DE8819BD4198}" presName="childTextVisible" presStyleLbl="bgAccFollowNode1" presStyleIdx="1" presStyleCnt="3" custScaleX="153178" custLinFactNeighborX="18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DA5AC-D3A4-45F6-84C1-E4FD78258863}" type="pres">
      <dgm:prSet presAssocID="{9DCCAC2A-821B-4DE5-AF6F-DE8819BD4198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19BA3AEA-BB6D-45C7-8F73-9C52B237529F}" type="pres">
      <dgm:prSet presAssocID="{9DCCAC2A-821B-4DE5-AF6F-DE8819BD4198}" presName="parentText" presStyleLbl="node1" presStyleIdx="1" presStyleCnt="3" custScaleX="102695" custScaleY="106404" custLinFactNeighborX="-2608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E24CB-3ED4-4350-A79A-102BCF77C18C}" type="pres">
      <dgm:prSet presAssocID="{9DCCAC2A-821B-4DE5-AF6F-DE8819BD4198}" presName="aSpace" presStyleCnt="0"/>
      <dgm:spPr/>
    </dgm:pt>
    <dgm:pt modelId="{376D085E-D3DF-4274-9E1B-8125C0ED0CA3}" type="pres">
      <dgm:prSet presAssocID="{CAAC6F43-9C5E-4B35-88A7-3637170C1939}" presName="compNode" presStyleCnt="0"/>
      <dgm:spPr/>
    </dgm:pt>
    <dgm:pt modelId="{20335DE9-8E71-4CEC-BFB1-39C2D599B809}" type="pres">
      <dgm:prSet presAssocID="{CAAC6F43-9C5E-4B35-88A7-3637170C1939}" presName="noGeometry" presStyleCnt="0"/>
      <dgm:spPr/>
    </dgm:pt>
    <dgm:pt modelId="{C98DDC4D-61D1-4EE6-B8B7-D1501AFFD1D1}" type="pres">
      <dgm:prSet presAssocID="{CAAC6F43-9C5E-4B35-88A7-3637170C1939}" presName="childTextVisible" presStyleLbl="bgAccFollowNode1" presStyleIdx="2" presStyleCnt="3" custScaleX="141167" custLinFactNeighborX="-3289" custLinFactNeighborY="764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0CB4C-98EA-45CE-B389-7A61223985FF}" type="pres">
      <dgm:prSet presAssocID="{CAAC6F43-9C5E-4B35-88A7-3637170C1939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BFCB3D45-99E8-4DBA-B5CF-23806D7A0E08}" type="pres">
      <dgm:prSet presAssocID="{CAAC6F43-9C5E-4B35-88A7-3637170C1939}" presName="parentText" presStyleLbl="node1" presStyleIdx="2" presStyleCnt="3" custScaleX="121597" custScaleY="116305" custLinFactY="33959" custLinFactNeighborX="-48795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1ECA46-C180-4C4C-825E-9C7163AA21DC}" type="presOf" srcId="{9DCCAC2A-821B-4DE5-AF6F-DE8819BD4198}" destId="{19BA3AEA-BB6D-45C7-8F73-9C52B237529F}" srcOrd="0" destOrd="0" presId="urn:microsoft.com/office/officeart/2005/8/layout/hProcess6"/>
    <dgm:cxn modelId="{3641E721-3FBA-48DA-8A67-D41E2121F3A6}" type="presOf" srcId="{808C6E27-8F59-4D11-ABF3-17C35E0BA47C}" destId="{381C873D-C7EF-41A5-A1CD-1908F1504B37}" srcOrd="0" destOrd="0" presId="urn:microsoft.com/office/officeart/2005/8/layout/hProcess6"/>
    <dgm:cxn modelId="{C12C2DAB-326F-46BC-B130-B426E620B73C}" srcId="{01A2712B-6851-4642-A6E4-1C4E831A8A8E}" destId="{808C6E27-8F59-4D11-ABF3-17C35E0BA47C}" srcOrd="0" destOrd="0" parTransId="{1EE577CF-753C-4BE4-9F13-4401A752D224}" sibTransId="{2B6A3B1A-1638-4596-A727-17E25C678D3C}"/>
    <dgm:cxn modelId="{3CC3BE81-5270-42D9-8488-6E1399B94CA2}" srcId="{808C6E27-8F59-4D11-ABF3-17C35E0BA47C}" destId="{91D27CEF-DAB1-4225-A63E-392D6C4406E8}" srcOrd="0" destOrd="0" parTransId="{D0274F10-0E99-4D79-AA66-A51DC683283E}" sibTransId="{F5A0F1F8-EC67-4E79-82BD-635BFF9F0EA2}"/>
    <dgm:cxn modelId="{337AA4AC-C874-44FC-A98C-C04F9657930F}" srcId="{01A2712B-6851-4642-A6E4-1C4E831A8A8E}" destId="{9DCCAC2A-821B-4DE5-AF6F-DE8819BD4198}" srcOrd="1" destOrd="0" parTransId="{79B556BE-0069-4B58-89E6-3EF1D7FE644D}" sibTransId="{AA6C978E-8173-44AC-83D2-4E673A6F7A4B}"/>
    <dgm:cxn modelId="{DEB636E0-795A-4636-B733-548F0EC0958C}" type="presOf" srcId="{91D27CEF-DAB1-4225-A63E-392D6C4406E8}" destId="{16294E42-DD54-4B27-A5BC-644C8B5C0606}" srcOrd="1" destOrd="0" presId="urn:microsoft.com/office/officeart/2005/8/layout/hProcess6"/>
    <dgm:cxn modelId="{CE246A0B-93FC-438C-8A94-84C38C882E97}" type="presOf" srcId="{02AC9BD7-BD59-4236-BFFB-547EA9A33E67}" destId="{C24DA5AC-D3A4-45F6-84C1-E4FD78258863}" srcOrd="1" destOrd="0" presId="urn:microsoft.com/office/officeart/2005/8/layout/hProcess6"/>
    <dgm:cxn modelId="{479AB5F3-5D77-41BA-B76B-B3F74A9E0FAE}" type="presOf" srcId="{91D27CEF-DAB1-4225-A63E-392D6C4406E8}" destId="{3CCDE75A-9281-49B0-9367-4D29E5787919}" srcOrd="0" destOrd="0" presId="urn:microsoft.com/office/officeart/2005/8/layout/hProcess6"/>
    <dgm:cxn modelId="{47BF3002-CF3A-49A1-B53A-7810F5B67405}" type="presOf" srcId="{02AC9BD7-BD59-4236-BFFB-547EA9A33E67}" destId="{F7D45605-395E-41A4-8DA0-2F0A09726939}" srcOrd="0" destOrd="0" presId="urn:microsoft.com/office/officeart/2005/8/layout/hProcess6"/>
    <dgm:cxn modelId="{638A7467-E60D-460B-9F5C-03CD0C85232A}" type="presOf" srcId="{BEEEB127-C9DD-46B4-BA5D-FE33FACE554E}" destId="{16294E42-DD54-4B27-A5BC-644C8B5C0606}" srcOrd="1" destOrd="1" presId="urn:microsoft.com/office/officeart/2005/8/layout/hProcess6"/>
    <dgm:cxn modelId="{EF7CD6E6-6818-4904-9B6F-B0919A008CE4}" srcId="{CAAC6F43-9C5E-4B35-88A7-3637170C1939}" destId="{EF56EC0E-25E8-45F1-B531-B9CBEFD5B4A9}" srcOrd="0" destOrd="0" parTransId="{DD4E6A14-F01B-450C-9D72-6780A2395685}" sibTransId="{118EEA97-DEA1-44A5-A88D-FF8AAA19BDBC}"/>
    <dgm:cxn modelId="{87688029-E9CD-46EF-971E-0762F4171370}" srcId="{808C6E27-8F59-4D11-ABF3-17C35E0BA47C}" destId="{BEEEB127-C9DD-46B4-BA5D-FE33FACE554E}" srcOrd="1" destOrd="0" parTransId="{E69CE26C-4DF7-4108-B0E5-BF2CA88959AC}" sibTransId="{A381741C-EB3E-45AD-88A7-313E9757A3E4}"/>
    <dgm:cxn modelId="{814CE052-D03E-4637-B787-34BD31B30513}" srcId="{01A2712B-6851-4642-A6E4-1C4E831A8A8E}" destId="{CAAC6F43-9C5E-4B35-88A7-3637170C1939}" srcOrd="2" destOrd="0" parTransId="{A194334B-B15F-4081-9FF6-9DBA618C7426}" sibTransId="{278A3047-344A-4EBA-890D-811BC226E7F3}"/>
    <dgm:cxn modelId="{2827EE41-00A5-4F6D-B830-6DC2F79A7F69}" type="presOf" srcId="{E09BF9C7-0A2D-4F32-BEC7-13482515D0D4}" destId="{F7D45605-395E-41A4-8DA0-2F0A09726939}" srcOrd="0" destOrd="1" presId="urn:microsoft.com/office/officeart/2005/8/layout/hProcess6"/>
    <dgm:cxn modelId="{8CF9A203-F066-4928-8806-47190ABC9361}" srcId="{9DCCAC2A-821B-4DE5-AF6F-DE8819BD4198}" destId="{E09BF9C7-0A2D-4F32-BEC7-13482515D0D4}" srcOrd="1" destOrd="0" parTransId="{2ADCE6D1-AF51-44D9-81C1-A3F308FAC33A}" sibTransId="{7167598C-F72B-42AF-A019-26B281342A41}"/>
    <dgm:cxn modelId="{ABFC188B-88CA-4379-A926-630814420BA1}" type="presOf" srcId="{EF56EC0E-25E8-45F1-B531-B9CBEFD5B4A9}" destId="{C98DDC4D-61D1-4EE6-B8B7-D1501AFFD1D1}" srcOrd="0" destOrd="0" presId="urn:microsoft.com/office/officeart/2005/8/layout/hProcess6"/>
    <dgm:cxn modelId="{21235FDB-50FD-46D8-942A-CD9C42685284}" type="presOf" srcId="{EF56EC0E-25E8-45F1-B531-B9CBEFD5B4A9}" destId="{1F70CB4C-98EA-45CE-B389-7A61223985FF}" srcOrd="1" destOrd="0" presId="urn:microsoft.com/office/officeart/2005/8/layout/hProcess6"/>
    <dgm:cxn modelId="{9E8F61EA-4D9D-46A2-BB8A-4E5E84EDADB0}" type="presOf" srcId="{01A2712B-6851-4642-A6E4-1C4E831A8A8E}" destId="{E2BBCF74-FDFD-4B6D-9E78-AFE1F9C8C56D}" srcOrd="0" destOrd="0" presId="urn:microsoft.com/office/officeart/2005/8/layout/hProcess6"/>
    <dgm:cxn modelId="{0E66A5C7-F2A6-459F-ADE1-2FBA097073D9}" type="presOf" srcId="{CAAC6F43-9C5E-4B35-88A7-3637170C1939}" destId="{BFCB3D45-99E8-4DBA-B5CF-23806D7A0E08}" srcOrd="0" destOrd="0" presId="urn:microsoft.com/office/officeart/2005/8/layout/hProcess6"/>
    <dgm:cxn modelId="{434C42E5-3775-4A9C-ADF0-805596EE893A}" type="presOf" srcId="{BEEEB127-C9DD-46B4-BA5D-FE33FACE554E}" destId="{3CCDE75A-9281-49B0-9367-4D29E5787919}" srcOrd="0" destOrd="1" presId="urn:microsoft.com/office/officeart/2005/8/layout/hProcess6"/>
    <dgm:cxn modelId="{036791F1-C479-48EB-A3B3-3B31836BEC3C}" srcId="{9DCCAC2A-821B-4DE5-AF6F-DE8819BD4198}" destId="{02AC9BD7-BD59-4236-BFFB-547EA9A33E67}" srcOrd="0" destOrd="0" parTransId="{37A0532C-6030-44FB-8F1D-888EF40C6485}" sibTransId="{1104BEC4-54CB-43C2-853D-56AAE1C12D64}"/>
    <dgm:cxn modelId="{AE65B288-6E58-4037-96A4-D6077E23B959}" type="presOf" srcId="{E09BF9C7-0A2D-4F32-BEC7-13482515D0D4}" destId="{C24DA5AC-D3A4-45F6-84C1-E4FD78258863}" srcOrd="1" destOrd="1" presId="urn:microsoft.com/office/officeart/2005/8/layout/hProcess6"/>
    <dgm:cxn modelId="{99BBA3A1-82E5-469B-8C48-DC58907FE47A}" type="presParOf" srcId="{E2BBCF74-FDFD-4B6D-9E78-AFE1F9C8C56D}" destId="{5E810D13-D62C-4043-B551-013C7B5F124B}" srcOrd="0" destOrd="0" presId="urn:microsoft.com/office/officeart/2005/8/layout/hProcess6"/>
    <dgm:cxn modelId="{729D4597-984D-4D83-807B-866AEAC4B2A2}" type="presParOf" srcId="{5E810D13-D62C-4043-B551-013C7B5F124B}" destId="{202F23AC-8356-4ABF-9D03-02CC5E375B1B}" srcOrd="0" destOrd="0" presId="urn:microsoft.com/office/officeart/2005/8/layout/hProcess6"/>
    <dgm:cxn modelId="{7961C597-9B3E-4F26-B6CB-1186AFDE4FE8}" type="presParOf" srcId="{5E810D13-D62C-4043-B551-013C7B5F124B}" destId="{3CCDE75A-9281-49B0-9367-4D29E5787919}" srcOrd="1" destOrd="0" presId="urn:microsoft.com/office/officeart/2005/8/layout/hProcess6"/>
    <dgm:cxn modelId="{28A149B8-FE5B-4560-AE71-D1803B4E2E9F}" type="presParOf" srcId="{5E810D13-D62C-4043-B551-013C7B5F124B}" destId="{16294E42-DD54-4B27-A5BC-644C8B5C0606}" srcOrd="2" destOrd="0" presId="urn:microsoft.com/office/officeart/2005/8/layout/hProcess6"/>
    <dgm:cxn modelId="{676A3073-6BFB-4313-A64E-A4A5559EC643}" type="presParOf" srcId="{5E810D13-D62C-4043-B551-013C7B5F124B}" destId="{381C873D-C7EF-41A5-A1CD-1908F1504B37}" srcOrd="3" destOrd="0" presId="urn:microsoft.com/office/officeart/2005/8/layout/hProcess6"/>
    <dgm:cxn modelId="{76E60889-329A-47A7-9242-D6A25C85E199}" type="presParOf" srcId="{E2BBCF74-FDFD-4B6D-9E78-AFE1F9C8C56D}" destId="{101F37AA-0876-4008-BC2B-595492E25E51}" srcOrd="1" destOrd="0" presId="urn:microsoft.com/office/officeart/2005/8/layout/hProcess6"/>
    <dgm:cxn modelId="{5CA2173B-67A4-42FB-9813-C1BFC33D47D4}" type="presParOf" srcId="{E2BBCF74-FDFD-4B6D-9E78-AFE1F9C8C56D}" destId="{E624FEC0-FC14-42EE-86A2-BB31E2B4E4D5}" srcOrd="2" destOrd="0" presId="urn:microsoft.com/office/officeart/2005/8/layout/hProcess6"/>
    <dgm:cxn modelId="{1A27B0A7-8684-4C6B-B961-A5D61489602D}" type="presParOf" srcId="{E624FEC0-FC14-42EE-86A2-BB31E2B4E4D5}" destId="{7B997796-F462-47DA-A90B-8CF5C3C4C555}" srcOrd="0" destOrd="0" presId="urn:microsoft.com/office/officeart/2005/8/layout/hProcess6"/>
    <dgm:cxn modelId="{14D6C840-A4B5-434F-ACA2-6041674942D4}" type="presParOf" srcId="{E624FEC0-FC14-42EE-86A2-BB31E2B4E4D5}" destId="{F7D45605-395E-41A4-8DA0-2F0A09726939}" srcOrd="1" destOrd="0" presId="urn:microsoft.com/office/officeart/2005/8/layout/hProcess6"/>
    <dgm:cxn modelId="{39BB1AF6-204F-4E10-B3B9-DA2D6B7A3156}" type="presParOf" srcId="{E624FEC0-FC14-42EE-86A2-BB31E2B4E4D5}" destId="{C24DA5AC-D3A4-45F6-84C1-E4FD78258863}" srcOrd="2" destOrd="0" presId="urn:microsoft.com/office/officeart/2005/8/layout/hProcess6"/>
    <dgm:cxn modelId="{B5DC0583-D055-4D37-BB7B-AB5A59690182}" type="presParOf" srcId="{E624FEC0-FC14-42EE-86A2-BB31E2B4E4D5}" destId="{19BA3AEA-BB6D-45C7-8F73-9C52B237529F}" srcOrd="3" destOrd="0" presId="urn:microsoft.com/office/officeart/2005/8/layout/hProcess6"/>
    <dgm:cxn modelId="{44ACAA32-3464-45D1-9123-5A778A3CBE89}" type="presParOf" srcId="{E2BBCF74-FDFD-4B6D-9E78-AFE1F9C8C56D}" destId="{8CFE24CB-3ED4-4350-A79A-102BCF77C18C}" srcOrd="3" destOrd="0" presId="urn:microsoft.com/office/officeart/2005/8/layout/hProcess6"/>
    <dgm:cxn modelId="{32BC0976-362F-48B0-B99E-3F31AE0EC340}" type="presParOf" srcId="{E2BBCF74-FDFD-4B6D-9E78-AFE1F9C8C56D}" destId="{376D085E-D3DF-4274-9E1B-8125C0ED0CA3}" srcOrd="4" destOrd="0" presId="urn:microsoft.com/office/officeart/2005/8/layout/hProcess6"/>
    <dgm:cxn modelId="{6B9295C3-E95D-4C2C-9CF8-F6A4E412C3BF}" type="presParOf" srcId="{376D085E-D3DF-4274-9E1B-8125C0ED0CA3}" destId="{20335DE9-8E71-4CEC-BFB1-39C2D599B809}" srcOrd="0" destOrd="0" presId="urn:microsoft.com/office/officeart/2005/8/layout/hProcess6"/>
    <dgm:cxn modelId="{64BEAB61-79DE-4F01-B8A2-BCB983503618}" type="presParOf" srcId="{376D085E-D3DF-4274-9E1B-8125C0ED0CA3}" destId="{C98DDC4D-61D1-4EE6-B8B7-D1501AFFD1D1}" srcOrd="1" destOrd="0" presId="urn:microsoft.com/office/officeart/2005/8/layout/hProcess6"/>
    <dgm:cxn modelId="{BFE8C1D6-A5C8-481D-B60B-B90FEC9FCE2E}" type="presParOf" srcId="{376D085E-D3DF-4274-9E1B-8125C0ED0CA3}" destId="{1F70CB4C-98EA-45CE-B389-7A61223985FF}" srcOrd="2" destOrd="0" presId="urn:microsoft.com/office/officeart/2005/8/layout/hProcess6"/>
    <dgm:cxn modelId="{969BACE9-8849-4098-88F4-509E688383C5}" type="presParOf" srcId="{376D085E-D3DF-4274-9E1B-8125C0ED0CA3}" destId="{BFCB3D45-99E8-4DBA-B5CF-23806D7A0E0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45207-B141-43B8-AFDE-E7C7A20ACD1E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37325-D11F-4A05-8659-AD4A4980C8B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800" b="1" dirty="0" smtClean="0">
              <a:solidFill>
                <a:srgbClr val="FF0000"/>
              </a:solidFill>
            </a:rPr>
            <a:t>Consistency</a:t>
          </a:r>
          <a:endParaRPr lang="en-US" sz="2800" b="1" dirty="0">
            <a:solidFill>
              <a:srgbClr val="FF0000"/>
            </a:solidFill>
          </a:endParaRPr>
        </a:p>
      </dgm:t>
    </dgm:pt>
    <dgm:pt modelId="{892DDFBC-68D9-4DCF-A002-30E41BB7CEDC}" type="parTrans" cxnId="{9419FB9A-80B2-48BD-B7F0-ED1341A8E5D6}">
      <dgm:prSet/>
      <dgm:spPr/>
      <dgm:t>
        <a:bodyPr/>
        <a:lstStyle/>
        <a:p>
          <a:endParaRPr lang="en-US" sz="2000" b="1"/>
        </a:p>
      </dgm:t>
    </dgm:pt>
    <dgm:pt modelId="{E759B021-2764-4C8A-BB0B-D2D71D78CDD7}" type="sibTrans" cxnId="{9419FB9A-80B2-48BD-B7F0-ED1341A8E5D6}">
      <dgm:prSet custT="1"/>
      <dgm:spPr/>
      <dgm:t>
        <a:bodyPr/>
        <a:lstStyle/>
        <a:p>
          <a:endParaRPr lang="en-US" sz="1800" b="1"/>
        </a:p>
      </dgm:t>
    </dgm:pt>
    <dgm:pt modelId="{74BA399E-08C6-4D42-B3E1-40A852B9EF85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800" b="1" dirty="0" smtClean="0">
              <a:solidFill>
                <a:srgbClr val="00B050"/>
              </a:solidFill>
            </a:rPr>
            <a:t>Performance</a:t>
          </a:r>
        </a:p>
      </dgm:t>
    </dgm:pt>
    <dgm:pt modelId="{6CF300E3-E8E3-488E-9755-999E2D972168}" type="parTrans" cxnId="{8AB26764-864E-4200-ACC5-0B49D0A24EFD}">
      <dgm:prSet/>
      <dgm:spPr/>
      <dgm:t>
        <a:bodyPr/>
        <a:lstStyle/>
        <a:p>
          <a:endParaRPr lang="en-US" sz="2000" b="1"/>
        </a:p>
      </dgm:t>
    </dgm:pt>
    <dgm:pt modelId="{823C8417-409B-425F-AA7F-E47242902400}" type="sibTrans" cxnId="{8AB26764-864E-4200-ACC5-0B49D0A24EFD}">
      <dgm:prSet custT="1"/>
      <dgm:spPr/>
      <dgm:t>
        <a:bodyPr/>
        <a:lstStyle/>
        <a:p>
          <a:endParaRPr lang="en-US" sz="1800" b="1"/>
        </a:p>
      </dgm:t>
    </dgm:pt>
    <dgm:pt modelId="{5D4A50FA-7CF1-4384-BC00-CFB5B860DAF5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800" b="1" dirty="0" smtClean="0">
              <a:solidFill>
                <a:schemeClr val="accent6">
                  <a:lumMod val="75000"/>
                </a:schemeClr>
              </a:solidFill>
            </a:rPr>
            <a:t>Availability</a:t>
          </a:r>
          <a:endParaRPr lang="en-US" sz="2800" b="1" dirty="0">
            <a:solidFill>
              <a:schemeClr val="accent6">
                <a:lumMod val="75000"/>
              </a:schemeClr>
            </a:solidFill>
          </a:endParaRPr>
        </a:p>
      </dgm:t>
    </dgm:pt>
    <dgm:pt modelId="{E231DE31-2D25-4408-9366-811DA3EC9F3D}" type="parTrans" cxnId="{C2AE880C-BD2C-4B5D-BD4C-40746815250F}">
      <dgm:prSet/>
      <dgm:spPr/>
      <dgm:t>
        <a:bodyPr/>
        <a:lstStyle/>
        <a:p>
          <a:endParaRPr lang="en-US" sz="2000" b="1"/>
        </a:p>
      </dgm:t>
    </dgm:pt>
    <dgm:pt modelId="{4900378B-471E-4C59-954A-77C9E69B8E50}" type="sibTrans" cxnId="{C2AE880C-BD2C-4B5D-BD4C-40746815250F}">
      <dgm:prSet custT="1"/>
      <dgm:spPr/>
      <dgm:t>
        <a:bodyPr/>
        <a:lstStyle/>
        <a:p>
          <a:endParaRPr lang="en-US" sz="1800" b="1"/>
        </a:p>
      </dgm:t>
    </dgm:pt>
    <dgm:pt modelId="{5CD46813-93F6-4328-949E-BE7B98ADCCF4}" type="pres">
      <dgm:prSet presAssocID="{B1845207-B141-43B8-AFDE-E7C7A20ACD1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DC746B-6E74-4C17-AEFB-B024D9E5BCE1}" type="pres">
      <dgm:prSet presAssocID="{75637325-D11F-4A05-8659-AD4A4980C8B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DA872-AB10-442E-A793-F7B4019E0C5B}" type="pres">
      <dgm:prSet presAssocID="{E759B021-2764-4C8A-BB0B-D2D71D78CDD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2008575-8677-4AC8-A67E-3D64DD71A230}" type="pres">
      <dgm:prSet presAssocID="{E759B021-2764-4C8A-BB0B-D2D71D78CDD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4EFE455-9E4E-456C-B0FF-3F3063CB457D}" type="pres">
      <dgm:prSet presAssocID="{74BA399E-08C6-4D42-B3E1-40A852B9EF85}" presName="node" presStyleLbl="node1" presStyleIdx="1" presStyleCnt="3" custRadScaleRad="89821" custRadScaleInc="-41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1D31C-ED10-46CF-B8DA-E892075305B2}" type="pres">
      <dgm:prSet presAssocID="{823C8417-409B-425F-AA7F-E4724290240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D908DDB-36DF-49E9-A209-69293FB635B9}" type="pres">
      <dgm:prSet presAssocID="{823C8417-409B-425F-AA7F-E4724290240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EE7D816-48AD-4630-90EA-01C4AEFCCD7A}" type="pres">
      <dgm:prSet presAssocID="{5D4A50FA-7CF1-4384-BC00-CFB5B860DAF5}" presName="node" presStyleLbl="node1" presStyleIdx="2" presStyleCnt="3" custRadScaleRad="84149" custRadScaleInc="407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CCF42-760A-4ACD-95B5-8FE068FB47FE}" type="pres">
      <dgm:prSet presAssocID="{4900378B-471E-4C59-954A-77C9E69B8E5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901D1C3-67C8-47A4-96B3-74FA50D40B8D}" type="pres">
      <dgm:prSet presAssocID="{4900378B-471E-4C59-954A-77C9E69B8E5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11C6380-30E9-45D7-BE72-5DF9B29C24F0}" type="presOf" srcId="{4900378B-471E-4C59-954A-77C9E69B8E50}" destId="{A901D1C3-67C8-47A4-96B3-74FA50D40B8D}" srcOrd="1" destOrd="0" presId="urn:microsoft.com/office/officeart/2005/8/layout/cycle7"/>
    <dgm:cxn modelId="{C2AE880C-BD2C-4B5D-BD4C-40746815250F}" srcId="{B1845207-B141-43B8-AFDE-E7C7A20ACD1E}" destId="{5D4A50FA-7CF1-4384-BC00-CFB5B860DAF5}" srcOrd="2" destOrd="0" parTransId="{E231DE31-2D25-4408-9366-811DA3EC9F3D}" sibTransId="{4900378B-471E-4C59-954A-77C9E69B8E50}"/>
    <dgm:cxn modelId="{08F77835-CAB5-444D-ADCA-2D91E5F1AB10}" type="presOf" srcId="{823C8417-409B-425F-AA7F-E47242902400}" destId="{1D908DDB-36DF-49E9-A209-69293FB635B9}" srcOrd="1" destOrd="0" presId="urn:microsoft.com/office/officeart/2005/8/layout/cycle7"/>
    <dgm:cxn modelId="{7193C955-B95B-44DE-8451-BF939D094E80}" type="presOf" srcId="{4900378B-471E-4C59-954A-77C9E69B8E50}" destId="{78ACCF42-760A-4ACD-95B5-8FE068FB47FE}" srcOrd="0" destOrd="0" presId="urn:microsoft.com/office/officeart/2005/8/layout/cycle7"/>
    <dgm:cxn modelId="{205CA490-D5F2-43BC-A75F-C6A3259DE71C}" type="presOf" srcId="{75637325-D11F-4A05-8659-AD4A4980C8BF}" destId="{83DC746B-6E74-4C17-AEFB-B024D9E5BCE1}" srcOrd="0" destOrd="0" presId="urn:microsoft.com/office/officeart/2005/8/layout/cycle7"/>
    <dgm:cxn modelId="{D6E5A03A-273F-4DE9-94CB-3D5677D97650}" type="presOf" srcId="{74BA399E-08C6-4D42-B3E1-40A852B9EF85}" destId="{84EFE455-9E4E-456C-B0FF-3F3063CB457D}" srcOrd="0" destOrd="0" presId="urn:microsoft.com/office/officeart/2005/8/layout/cycle7"/>
    <dgm:cxn modelId="{8AB26764-864E-4200-ACC5-0B49D0A24EFD}" srcId="{B1845207-B141-43B8-AFDE-E7C7A20ACD1E}" destId="{74BA399E-08C6-4D42-B3E1-40A852B9EF85}" srcOrd="1" destOrd="0" parTransId="{6CF300E3-E8E3-488E-9755-999E2D972168}" sibTransId="{823C8417-409B-425F-AA7F-E47242902400}"/>
    <dgm:cxn modelId="{FFA73174-BE13-4661-B80F-21A9C5C8C7BF}" type="presOf" srcId="{823C8417-409B-425F-AA7F-E47242902400}" destId="{E231D31C-ED10-46CF-B8DA-E892075305B2}" srcOrd="0" destOrd="0" presId="urn:microsoft.com/office/officeart/2005/8/layout/cycle7"/>
    <dgm:cxn modelId="{6F36DD17-296A-434E-9E4F-DC36AFFAB517}" type="presOf" srcId="{E759B021-2764-4C8A-BB0B-D2D71D78CDD7}" destId="{D2008575-8677-4AC8-A67E-3D64DD71A230}" srcOrd="1" destOrd="0" presId="urn:microsoft.com/office/officeart/2005/8/layout/cycle7"/>
    <dgm:cxn modelId="{9419FB9A-80B2-48BD-B7F0-ED1341A8E5D6}" srcId="{B1845207-B141-43B8-AFDE-E7C7A20ACD1E}" destId="{75637325-D11F-4A05-8659-AD4A4980C8BF}" srcOrd="0" destOrd="0" parTransId="{892DDFBC-68D9-4DCF-A002-30E41BB7CEDC}" sibTransId="{E759B021-2764-4C8A-BB0B-D2D71D78CDD7}"/>
    <dgm:cxn modelId="{8259F0CE-8CD6-4C76-B1F4-FBD6E831D9EF}" type="presOf" srcId="{5D4A50FA-7CF1-4384-BC00-CFB5B860DAF5}" destId="{CEE7D816-48AD-4630-90EA-01C4AEFCCD7A}" srcOrd="0" destOrd="0" presId="urn:microsoft.com/office/officeart/2005/8/layout/cycle7"/>
    <dgm:cxn modelId="{E89B296C-E4F5-44CA-BF13-367E04F5FCBE}" type="presOf" srcId="{E759B021-2764-4C8A-BB0B-D2D71D78CDD7}" destId="{88FDA872-AB10-442E-A793-F7B4019E0C5B}" srcOrd="0" destOrd="0" presId="urn:microsoft.com/office/officeart/2005/8/layout/cycle7"/>
    <dgm:cxn modelId="{94D81A17-50DF-46DD-BF58-EDC9D3A99863}" type="presOf" srcId="{B1845207-B141-43B8-AFDE-E7C7A20ACD1E}" destId="{5CD46813-93F6-4328-949E-BE7B98ADCCF4}" srcOrd="0" destOrd="0" presId="urn:microsoft.com/office/officeart/2005/8/layout/cycle7"/>
    <dgm:cxn modelId="{56EFAF89-6E45-4849-A8F8-23B320A0CE7D}" type="presParOf" srcId="{5CD46813-93F6-4328-949E-BE7B98ADCCF4}" destId="{83DC746B-6E74-4C17-AEFB-B024D9E5BCE1}" srcOrd="0" destOrd="0" presId="urn:microsoft.com/office/officeart/2005/8/layout/cycle7"/>
    <dgm:cxn modelId="{24EFCBF9-6E1C-4A9C-9094-5F440AD268CE}" type="presParOf" srcId="{5CD46813-93F6-4328-949E-BE7B98ADCCF4}" destId="{88FDA872-AB10-442E-A793-F7B4019E0C5B}" srcOrd="1" destOrd="0" presId="urn:microsoft.com/office/officeart/2005/8/layout/cycle7"/>
    <dgm:cxn modelId="{250D2664-473E-45AC-B75C-2F7ECD63F2A9}" type="presParOf" srcId="{88FDA872-AB10-442E-A793-F7B4019E0C5B}" destId="{D2008575-8677-4AC8-A67E-3D64DD71A230}" srcOrd="0" destOrd="0" presId="urn:microsoft.com/office/officeart/2005/8/layout/cycle7"/>
    <dgm:cxn modelId="{F7EA3292-B7D0-4536-81A6-00B34C454BA3}" type="presParOf" srcId="{5CD46813-93F6-4328-949E-BE7B98ADCCF4}" destId="{84EFE455-9E4E-456C-B0FF-3F3063CB457D}" srcOrd="2" destOrd="0" presId="urn:microsoft.com/office/officeart/2005/8/layout/cycle7"/>
    <dgm:cxn modelId="{AF232E82-D971-4F0F-B964-59607B7058FA}" type="presParOf" srcId="{5CD46813-93F6-4328-949E-BE7B98ADCCF4}" destId="{E231D31C-ED10-46CF-B8DA-E892075305B2}" srcOrd="3" destOrd="0" presId="urn:microsoft.com/office/officeart/2005/8/layout/cycle7"/>
    <dgm:cxn modelId="{B714ADBF-54A4-4E7E-A6D9-9D03B48ADF66}" type="presParOf" srcId="{E231D31C-ED10-46CF-B8DA-E892075305B2}" destId="{1D908DDB-36DF-49E9-A209-69293FB635B9}" srcOrd="0" destOrd="0" presId="urn:microsoft.com/office/officeart/2005/8/layout/cycle7"/>
    <dgm:cxn modelId="{7FBCE60F-F5CA-41DF-A049-3FE576AD6DD1}" type="presParOf" srcId="{5CD46813-93F6-4328-949E-BE7B98ADCCF4}" destId="{CEE7D816-48AD-4630-90EA-01C4AEFCCD7A}" srcOrd="4" destOrd="0" presId="urn:microsoft.com/office/officeart/2005/8/layout/cycle7"/>
    <dgm:cxn modelId="{FF9089DB-DC36-4CD1-A065-6D055E8B0FE5}" type="presParOf" srcId="{5CD46813-93F6-4328-949E-BE7B98ADCCF4}" destId="{78ACCF42-760A-4ACD-95B5-8FE068FB47FE}" srcOrd="5" destOrd="0" presId="urn:microsoft.com/office/officeart/2005/8/layout/cycle7"/>
    <dgm:cxn modelId="{D9277E0B-B9F9-47DB-B9E4-2666C5E8EA36}" type="presParOf" srcId="{78ACCF42-760A-4ACD-95B5-8FE068FB47FE}" destId="{A901D1C3-67C8-47A4-96B3-74FA50D40B8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DE75A-9281-49B0-9367-4D29E5787919}">
      <dsp:nvSpPr>
        <dsp:cNvPr id="0" name=""/>
        <dsp:cNvSpPr/>
      </dsp:nvSpPr>
      <dsp:spPr>
        <a:xfrm>
          <a:off x="345505" y="332885"/>
          <a:ext cx="2972314" cy="170163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Availability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Geographically Distributed Customers</a:t>
          </a:r>
          <a:endParaRPr lang="en-US" sz="1600" kern="1200" dirty="0"/>
        </a:p>
      </dsp:txBody>
      <dsp:txXfrm>
        <a:off x="1088583" y="588130"/>
        <a:ext cx="1633663" cy="1191146"/>
      </dsp:txXfrm>
    </dsp:sp>
    <dsp:sp modelId="{381C873D-C7EF-41A5-A1CD-1908F1504B37}">
      <dsp:nvSpPr>
        <dsp:cNvPr id="0" name=""/>
        <dsp:cNvSpPr/>
      </dsp:nvSpPr>
      <dsp:spPr>
        <a:xfrm>
          <a:off x="82870" y="647216"/>
          <a:ext cx="1019530" cy="10729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Need</a:t>
          </a:r>
          <a:endParaRPr lang="en-US" sz="1800" b="1" kern="1200" dirty="0"/>
        </a:p>
      </dsp:txBody>
      <dsp:txXfrm>
        <a:off x="232177" y="804348"/>
        <a:ext cx="720916" cy="758702"/>
      </dsp:txXfrm>
    </dsp:sp>
    <dsp:sp modelId="{F7D45605-395E-41A4-8DA0-2F0A09726939}">
      <dsp:nvSpPr>
        <dsp:cNvPr id="0" name=""/>
        <dsp:cNvSpPr/>
      </dsp:nvSpPr>
      <dsp:spPr>
        <a:xfrm>
          <a:off x="3134502" y="1575675"/>
          <a:ext cx="2981873" cy="170163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Geographically </a:t>
          </a:r>
          <a:r>
            <a:rPr lang="en-US" sz="1600" kern="1200" smtClean="0"/>
            <a:t>Distributed Datacenters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Storage Distribution</a:t>
          </a:r>
          <a:endParaRPr lang="en-US" sz="1600" kern="1200" dirty="0"/>
        </a:p>
      </dsp:txBody>
      <dsp:txXfrm>
        <a:off x="3879970" y="1830920"/>
        <a:ext cx="1640831" cy="1191146"/>
      </dsp:txXfrm>
    </dsp:sp>
    <dsp:sp modelId="{19BA3AEA-BB6D-45C7-8F73-9C52B237529F}">
      <dsp:nvSpPr>
        <dsp:cNvPr id="0" name=""/>
        <dsp:cNvSpPr/>
      </dsp:nvSpPr>
      <dsp:spPr>
        <a:xfrm>
          <a:off x="2861564" y="1908659"/>
          <a:ext cx="999567" cy="1035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Install</a:t>
          </a:r>
          <a:endParaRPr lang="en-US" sz="1800" b="1" kern="1200" dirty="0"/>
        </a:p>
      </dsp:txBody>
      <dsp:txXfrm>
        <a:off x="3007947" y="2060329"/>
        <a:ext cx="706801" cy="732328"/>
      </dsp:txXfrm>
    </dsp:sp>
    <dsp:sp modelId="{C98DDC4D-61D1-4EE6-B8B7-D1501AFFD1D1}">
      <dsp:nvSpPr>
        <dsp:cNvPr id="0" name=""/>
        <dsp:cNvSpPr/>
      </dsp:nvSpPr>
      <dsp:spPr>
        <a:xfrm>
          <a:off x="6328245" y="2876236"/>
          <a:ext cx="2748058" cy="1701636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2667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Inconsistent Read/Write Operations</a:t>
          </a:r>
          <a:endParaRPr lang="en-US" sz="2100" b="1" kern="1200" dirty="0"/>
        </a:p>
      </dsp:txBody>
      <dsp:txXfrm>
        <a:off x="7015260" y="3131481"/>
        <a:ext cx="1465470" cy="1191146"/>
      </dsp:txXfrm>
    </dsp:sp>
    <dsp:sp modelId="{BFCB3D45-99E8-4DBA-B5CF-23806D7A0E08}">
      <dsp:nvSpPr>
        <dsp:cNvPr id="0" name=""/>
        <dsp:cNvSpPr/>
      </dsp:nvSpPr>
      <dsp:spPr>
        <a:xfrm>
          <a:off x="5726252" y="3164345"/>
          <a:ext cx="1183547" cy="1132038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Problem</a:t>
          </a:r>
          <a:endParaRPr lang="en-US" sz="1800" b="1" kern="1200" dirty="0"/>
        </a:p>
      </dsp:txBody>
      <dsp:txXfrm>
        <a:off x="5899578" y="3330128"/>
        <a:ext cx="836895" cy="800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C746B-6E74-4C17-AEFB-B024D9E5BCE1}">
      <dsp:nvSpPr>
        <dsp:cNvPr id="0" name=""/>
        <dsp:cNvSpPr/>
      </dsp:nvSpPr>
      <dsp:spPr>
        <a:xfrm>
          <a:off x="2227516" y="887"/>
          <a:ext cx="2379355" cy="118967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0000"/>
              </a:solidFill>
            </a:rPr>
            <a:t>Consistency</a:t>
          </a:r>
          <a:endParaRPr lang="en-US" sz="2800" b="1" kern="1200" dirty="0">
            <a:solidFill>
              <a:srgbClr val="FF0000"/>
            </a:solidFill>
          </a:endParaRPr>
        </a:p>
      </dsp:txBody>
      <dsp:txXfrm>
        <a:off x="2262360" y="35731"/>
        <a:ext cx="2309667" cy="1119989"/>
      </dsp:txXfrm>
    </dsp:sp>
    <dsp:sp modelId="{88FDA872-AB10-442E-A793-F7B4019E0C5B}">
      <dsp:nvSpPr>
        <dsp:cNvPr id="0" name=""/>
        <dsp:cNvSpPr/>
      </dsp:nvSpPr>
      <dsp:spPr>
        <a:xfrm rot="3023764">
          <a:off x="3812266" y="1612924"/>
          <a:ext cx="1237603" cy="41638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/>
        </a:p>
      </dsp:txBody>
      <dsp:txXfrm>
        <a:off x="3937182" y="1696201"/>
        <a:ext cx="987771" cy="249833"/>
      </dsp:txXfrm>
    </dsp:sp>
    <dsp:sp modelId="{84EFE455-9E4E-456C-B0FF-3F3063CB457D}">
      <dsp:nvSpPr>
        <dsp:cNvPr id="0" name=""/>
        <dsp:cNvSpPr/>
      </dsp:nvSpPr>
      <dsp:spPr>
        <a:xfrm>
          <a:off x="4255265" y="2451671"/>
          <a:ext cx="2379355" cy="118967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00B050"/>
              </a:solidFill>
            </a:rPr>
            <a:t>Performance</a:t>
          </a:r>
        </a:p>
      </dsp:txBody>
      <dsp:txXfrm>
        <a:off x="4290109" y="2486515"/>
        <a:ext cx="2309667" cy="1119989"/>
      </dsp:txXfrm>
    </dsp:sp>
    <dsp:sp modelId="{E231D31C-ED10-46CF-B8DA-E892075305B2}">
      <dsp:nvSpPr>
        <dsp:cNvPr id="0" name=""/>
        <dsp:cNvSpPr/>
      </dsp:nvSpPr>
      <dsp:spPr>
        <a:xfrm rot="10800002">
          <a:off x="2862961" y="2838315"/>
          <a:ext cx="1237603" cy="41638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/>
        </a:p>
      </dsp:txBody>
      <dsp:txXfrm rot="10800000">
        <a:off x="2987877" y="2921592"/>
        <a:ext cx="987771" cy="249833"/>
      </dsp:txXfrm>
    </dsp:sp>
    <dsp:sp modelId="{CEE7D816-48AD-4630-90EA-01C4AEFCCD7A}">
      <dsp:nvSpPr>
        <dsp:cNvPr id="0" name=""/>
        <dsp:cNvSpPr/>
      </dsp:nvSpPr>
      <dsp:spPr>
        <a:xfrm>
          <a:off x="328905" y="2451669"/>
          <a:ext cx="2379355" cy="118967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accent6">
                  <a:lumMod val="75000"/>
                </a:schemeClr>
              </a:solidFill>
            </a:rPr>
            <a:t>Availability</a:t>
          </a:r>
          <a:endParaRPr lang="en-US" sz="2800" b="1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363749" y="2486513"/>
        <a:ext cx="2309667" cy="1119989"/>
      </dsp:txXfrm>
    </dsp:sp>
    <dsp:sp modelId="{78ACCF42-760A-4ACD-95B5-8FE068FB47FE}">
      <dsp:nvSpPr>
        <dsp:cNvPr id="0" name=""/>
        <dsp:cNvSpPr/>
      </dsp:nvSpPr>
      <dsp:spPr>
        <a:xfrm rot="18465888">
          <a:off x="1849086" y="1612923"/>
          <a:ext cx="1237603" cy="41638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/>
        </a:p>
      </dsp:txBody>
      <dsp:txXfrm>
        <a:off x="1974002" y="1696200"/>
        <a:ext cx="987771" cy="249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923-CD9B-854D-8972-1473EC3809C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606A-4352-9242-8046-8BF6AD69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7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923-CD9B-854D-8972-1473EC3809C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606A-4352-9242-8046-8BF6AD69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0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923-CD9B-854D-8972-1473EC3809C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606A-4352-9242-8046-8BF6AD69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6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923-CD9B-854D-8972-1473EC3809C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606A-4352-9242-8046-8BF6AD69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3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923-CD9B-854D-8972-1473EC3809C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606A-4352-9242-8046-8BF6AD69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9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923-CD9B-854D-8972-1473EC3809C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606A-4352-9242-8046-8BF6AD69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923-CD9B-854D-8972-1473EC3809C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606A-4352-9242-8046-8BF6AD69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923-CD9B-854D-8972-1473EC3809C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606A-4352-9242-8046-8BF6AD69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923-CD9B-854D-8972-1473EC3809C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606A-4352-9242-8046-8BF6AD69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923-CD9B-854D-8972-1473EC3809C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606A-4352-9242-8046-8BF6AD69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7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C923-CD9B-854D-8972-1473EC3809C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606A-4352-9242-8046-8BF6AD69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0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C923-CD9B-854D-8972-1473EC3809C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606A-4352-9242-8046-8BF6AD69E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6148" y="2042488"/>
            <a:ext cx="6637244" cy="1981200"/>
          </a:xfrm>
        </p:spPr>
        <p:txBody>
          <a:bodyPr anchor="t">
            <a:noAutofit/>
          </a:bodyPr>
          <a:lstStyle/>
          <a:p>
            <a:pPr algn="l"/>
            <a:r>
              <a:rPr lang="en-US" sz="54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Consistency in Distributed Systems</a:t>
            </a:r>
            <a:r>
              <a:rPr lang="en-US" sz="54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 smtClean="0">
                <a:solidFill>
                  <a:srgbClr val="CC0000"/>
                </a:solidFill>
              </a:rPr>
              <a:t/>
            </a:r>
            <a:br>
              <a:rPr lang="en-US" sz="5400" dirty="0" smtClean="0">
                <a:solidFill>
                  <a:srgbClr val="CC0000"/>
                </a:solidFill>
              </a:rPr>
            </a:b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Alejandro Flores &amp; Husain Al Yusuf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6148" y="6172200"/>
            <a:ext cx="6997851" cy="552638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UNM College of Engineering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" y="6172200"/>
            <a:ext cx="2057399" cy="5526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Reading Operations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248"/>
            <a:ext cx="8229600" cy="5031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accent1"/>
                </a:solidFill>
              </a:rPr>
              <a:t>Strong Consistency </a:t>
            </a:r>
            <a:r>
              <a:rPr lang="en-US" b="1" i="1" u="sng" dirty="0" smtClean="0">
                <a:solidFill>
                  <a:schemeClr val="accent1"/>
                </a:solidFill>
              </a:rPr>
              <a:t>(Read Latest Value)</a:t>
            </a:r>
            <a:endParaRPr lang="en-US" b="1" u="sng" dirty="0" smtClean="0">
              <a:solidFill>
                <a:schemeClr val="accent1"/>
              </a:solidFill>
            </a:endParaRP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Guarantees </a:t>
            </a:r>
            <a:r>
              <a:rPr lang="en-US" dirty="0"/>
              <a:t>a read operation returns the value that was </a:t>
            </a:r>
            <a:r>
              <a:rPr lang="en-US" dirty="0">
                <a:solidFill>
                  <a:srgbClr val="FF0000"/>
                </a:solidFill>
              </a:rPr>
              <a:t>last written for a give object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Read observes the effects of all previously completed </a:t>
            </a:r>
            <a:r>
              <a:rPr lang="en-US" dirty="0" smtClean="0"/>
              <a:t>writes.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6" y="5605601"/>
            <a:ext cx="8878507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Reading Operations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248"/>
            <a:ext cx="8229600" cy="4250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accent1"/>
                </a:solidFill>
              </a:rPr>
              <a:t>Eventually Consistent </a:t>
            </a:r>
            <a:r>
              <a:rPr lang="en-US" b="1" i="1" u="sng" dirty="0" smtClean="0">
                <a:solidFill>
                  <a:schemeClr val="accent1"/>
                </a:solidFill>
              </a:rPr>
              <a:t>(Worst Consistency)</a:t>
            </a:r>
            <a:endParaRPr lang="en-US" b="1" u="sng" dirty="0" smtClean="0">
              <a:solidFill>
                <a:schemeClr val="accent1"/>
              </a:solidFill>
            </a:endParaRPr>
          </a:p>
          <a:p>
            <a:r>
              <a:rPr lang="en-US" dirty="0"/>
              <a:t>Read </a:t>
            </a:r>
            <a:r>
              <a:rPr lang="en-US" dirty="0" smtClean="0"/>
              <a:t>operations </a:t>
            </a:r>
            <a:r>
              <a:rPr lang="en-US" dirty="0"/>
              <a:t>can return any value for a data object that </a:t>
            </a:r>
            <a:r>
              <a:rPr lang="en-US" dirty="0">
                <a:solidFill>
                  <a:srgbClr val="FF0000"/>
                </a:solidFill>
              </a:rPr>
              <a:t>was written </a:t>
            </a:r>
            <a:r>
              <a:rPr lang="en-US" dirty="0"/>
              <a:t>in the </a:t>
            </a:r>
            <a:r>
              <a:rPr lang="en-US" dirty="0" smtClean="0"/>
              <a:t>past.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Possible result of read operation are </a:t>
            </a:r>
            <a:r>
              <a:rPr lang="en-US" dirty="0" smtClean="0">
                <a:solidFill>
                  <a:srgbClr val="FF0000"/>
                </a:solidFill>
              </a:rPr>
              <a:t>subset of previous writes.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If </a:t>
            </a:r>
            <a:r>
              <a:rPr lang="en-US" dirty="0"/>
              <a:t>the client </a:t>
            </a:r>
            <a:r>
              <a:rPr lang="en-US" dirty="0" smtClean="0"/>
              <a:t>stops </a:t>
            </a:r>
            <a:r>
              <a:rPr lang="en-US" dirty="0"/>
              <a:t>performing writes the read operation would </a:t>
            </a:r>
            <a:r>
              <a:rPr lang="en-US" dirty="0">
                <a:solidFill>
                  <a:srgbClr val="FF0000"/>
                </a:solidFill>
              </a:rPr>
              <a:t>eventually return an object’s latest value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93183" y="5634997"/>
            <a:ext cx="8847787" cy="814428"/>
            <a:chOff x="193183" y="5634997"/>
            <a:chExt cx="8847787" cy="81442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183" y="5634997"/>
              <a:ext cx="8847786" cy="4381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184" y="5982700"/>
              <a:ext cx="8847786" cy="466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955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Reading Operations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248"/>
            <a:ext cx="8229600" cy="4250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accent1"/>
                </a:solidFill>
              </a:rPr>
              <a:t>Consistency Prefix </a:t>
            </a:r>
            <a:r>
              <a:rPr lang="en-US" b="1" i="1" u="sng" dirty="0" smtClean="0">
                <a:solidFill>
                  <a:schemeClr val="accent1"/>
                </a:solidFill>
              </a:rPr>
              <a:t>(Snapshot)</a:t>
            </a:r>
            <a:endParaRPr lang="en-US" b="1" u="sng" dirty="0" smtClean="0">
              <a:solidFill>
                <a:schemeClr val="accent1"/>
              </a:solidFill>
            </a:endParaRPr>
          </a:p>
          <a:p>
            <a:pPr lvl="0"/>
            <a:r>
              <a:rPr lang="en-US" dirty="0"/>
              <a:t>Reader </a:t>
            </a:r>
            <a:r>
              <a:rPr lang="en-US" dirty="0" smtClean="0"/>
              <a:t>operation takes a </a:t>
            </a:r>
            <a:r>
              <a:rPr lang="en-US" dirty="0" smtClean="0">
                <a:solidFill>
                  <a:srgbClr val="FF0000"/>
                </a:solidFill>
              </a:rPr>
              <a:t>snapshot</a:t>
            </a:r>
            <a:r>
              <a:rPr lang="en-US" dirty="0" smtClean="0"/>
              <a:t> of an object.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Reader sees </a:t>
            </a:r>
            <a:r>
              <a:rPr lang="en-US" dirty="0" smtClean="0">
                <a:solidFill>
                  <a:srgbClr val="FF0000"/>
                </a:solidFill>
              </a:rPr>
              <a:t>one specific valid version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out of multiple versions in the </a:t>
            </a:r>
            <a:r>
              <a:rPr lang="en-US" dirty="0"/>
              <a:t>data </a:t>
            </a:r>
            <a:r>
              <a:rPr lang="en-US" dirty="0" smtClean="0"/>
              <a:t>store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smtClean="0"/>
              <a:t>Best option when:</a:t>
            </a:r>
          </a:p>
          <a:p>
            <a:pPr lvl="1"/>
            <a:r>
              <a:rPr lang="en-US" dirty="0" smtClean="0"/>
              <a:t>reading </a:t>
            </a:r>
            <a:r>
              <a:rPr lang="en-US" dirty="0">
                <a:solidFill>
                  <a:srgbClr val="FF0000"/>
                </a:solidFill>
              </a:rPr>
              <a:t>multiple data </a:t>
            </a:r>
            <a:r>
              <a:rPr lang="en-US" dirty="0" smtClean="0">
                <a:solidFill>
                  <a:srgbClr val="FF0000"/>
                </a:solidFill>
              </a:rPr>
              <a:t>objects. 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operations </a:t>
            </a:r>
            <a:r>
              <a:rPr lang="en-US" dirty="0">
                <a:solidFill>
                  <a:srgbClr val="FF0000"/>
                </a:solidFill>
              </a:rPr>
              <a:t>incrementally</a:t>
            </a:r>
            <a:r>
              <a:rPr lang="en-US" dirty="0"/>
              <a:t> update an </a:t>
            </a:r>
            <a:r>
              <a:rPr lang="en-US" dirty="0" smtClean="0"/>
              <a:t>object.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93183" y="5634997"/>
            <a:ext cx="8847787" cy="809308"/>
            <a:chOff x="193183" y="5634997"/>
            <a:chExt cx="8847787" cy="80930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183" y="5634997"/>
              <a:ext cx="8847786" cy="4381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184" y="6015680"/>
              <a:ext cx="8847786" cy="428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37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Reading Operations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248"/>
            <a:ext cx="8229600" cy="4250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accent1"/>
                </a:solidFill>
              </a:rPr>
              <a:t>Bounded Staleness </a:t>
            </a:r>
            <a:r>
              <a:rPr lang="en-US" b="1" i="1" u="sng" dirty="0" smtClean="0">
                <a:solidFill>
                  <a:schemeClr val="accent1"/>
                </a:solidFill>
              </a:rPr>
              <a:t>(Not Older Than T Minutes)</a:t>
            </a:r>
            <a:endParaRPr lang="en-US" b="1" u="sng" dirty="0" smtClean="0">
              <a:solidFill>
                <a:schemeClr val="accent1"/>
              </a:solidFill>
            </a:endParaRP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Ensures </a:t>
            </a:r>
            <a:r>
              <a:rPr lang="en-US" dirty="0"/>
              <a:t>read results are </a:t>
            </a:r>
            <a:r>
              <a:rPr lang="en-US" dirty="0" smtClean="0">
                <a:solidFill>
                  <a:srgbClr val="FF0000"/>
                </a:solidFill>
              </a:rPr>
              <a:t>NOT too </a:t>
            </a:r>
            <a:r>
              <a:rPr lang="en-US" dirty="0">
                <a:solidFill>
                  <a:srgbClr val="FF0000"/>
                </a:solidFill>
              </a:rPr>
              <a:t>out of </a:t>
            </a:r>
            <a:r>
              <a:rPr lang="en-US" dirty="0" smtClean="0">
                <a:solidFill>
                  <a:srgbClr val="FF0000"/>
                </a:solidFill>
              </a:rPr>
              <a:t>date.</a:t>
            </a:r>
            <a:r>
              <a:rPr lang="en-US" dirty="0" smtClean="0"/>
              <a:t> 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Bound the result of read operation to be </a:t>
            </a:r>
            <a:r>
              <a:rPr lang="en-US" dirty="0" smtClean="0">
                <a:solidFill>
                  <a:srgbClr val="FF0000"/>
                </a:solidFill>
              </a:rPr>
              <a:t>NOT older than T </a:t>
            </a:r>
            <a:r>
              <a:rPr lang="en-US" dirty="0" smtClean="0"/>
              <a:t>amount of time.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93183" y="5634997"/>
            <a:ext cx="8847787" cy="790258"/>
            <a:chOff x="193183" y="5634997"/>
            <a:chExt cx="8847787" cy="790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183" y="5634997"/>
              <a:ext cx="8847786" cy="4381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184" y="6015680"/>
              <a:ext cx="8847786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27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Reading Operations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248"/>
            <a:ext cx="8229600" cy="4250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accent1"/>
                </a:solidFill>
              </a:rPr>
              <a:t>Monotonic Reads </a:t>
            </a:r>
            <a:r>
              <a:rPr lang="en-US" b="1" i="1" u="sng" dirty="0" smtClean="0">
                <a:solidFill>
                  <a:schemeClr val="accent1"/>
                </a:solidFill>
              </a:rPr>
              <a:t>(Session Guarantee)</a:t>
            </a:r>
            <a:br>
              <a:rPr lang="en-US" b="1" i="1" u="sng" dirty="0" smtClean="0">
                <a:solidFill>
                  <a:schemeClr val="accent1"/>
                </a:solidFill>
              </a:rPr>
            </a:br>
            <a:endParaRPr lang="en-US" b="1" u="sng" dirty="0" smtClean="0">
              <a:solidFill>
                <a:schemeClr val="accent1"/>
              </a:solidFill>
            </a:endParaRPr>
          </a:p>
          <a:p>
            <a:pPr lvl="0"/>
            <a:r>
              <a:rPr lang="en-US" dirty="0" smtClean="0"/>
              <a:t>Multiple read operation in </a:t>
            </a:r>
            <a:r>
              <a:rPr lang="en-US" dirty="0" smtClean="0">
                <a:solidFill>
                  <a:srgbClr val="FF0000"/>
                </a:solidFill>
              </a:rPr>
              <a:t>one session.</a:t>
            </a:r>
            <a:endParaRPr lang="en-US" dirty="0" smtClean="0"/>
          </a:p>
          <a:p>
            <a:pPr lvl="0"/>
            <a:endParaRPr lang="en-US" dirty="0" smtClean="0"/>
          </a:p>
          <a:p>
            <a:pPr lvl="0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Later read</a:t>
            </a:r>
            <a:r>
              <a:rPr lang="en-US" dirty="0" smtClean="0"/>
              <a:t> operation will return same or more recent value.</a:t>
            </a:r>
          </a:p>
          <a:p>
            <a:pPr lvl="0"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/>
              <a:t>Best </a:t>
            </a:r>
            <a:r>
              <a:rPr lang="en-US" dirty="0" smtClean="0"/>
              <a:t>option when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dirty="0"/>
              <a:t>sequence of </a:t>
            </a:r>
            <a:r>
              <a:rPr lang="en-US" dirty="0">
                <a:solidFill>
                  <a:srgbClr val="FF0000"/>
                </a:solidFill>
              </a:rPr>
              <a:t>read operations</a:t>
            </a:r>
            <a:r>
              <a:rPr lang="en-US" dirty="0"/>
              <a:t> performed by </a:t>
            </a:r>
            <a:r>
              <a:rPr lang="en-US" dirty="0">
                <a:solidFill>
                  <a:srgbClr val="FF0000"/>
                </a:solidFill>
              </a:rPr>
              <a:t>same client</a:t>
            </a:r>
            <a:r>
              <a:rPr lang="en-US" dirty="0"/>
              <a:t> .</a:t>
            </a:r>
          </a:p>
          <a:p>
            <a:pPr lvl="0">
              <a:buClr>
                <a:schemeClr val="tx1"/>
              </a:buClr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93183" y="5634997"/>
            <a:ext cx="8847787" cy="821430"/>
            <a:chOff x="193183" y="5634997"/>
            <a:chExt cx="8847787" cy="82143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183" y="5634997"/>
              <a:ext cx="8847786" cy="4381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184" y="6008752"/>
              <a:ext cx="8847786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490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Reading Operations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74248"/>
            <a:ext cx="8583769" cy="46267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accent1"/>
                </a:solidFill>
              </a:rPr>
              <a:t>Read My Writes </a:t>
            </a:r>
            <a:r>
              <a:rPr lang="en-US" b="1" i="1" u="sng" dirty="0" smtClean="0">
                <a:solidFill>
                  <a:schemeClr val="accent1"/>
                </a:solidFill>
              </a:rPr>
              <a:t>(Read My Latest Writes)</a:t>
            </a:r>
            <a:endParaRPr lang="en-US" b="1" u="sng" dirty="0" smtClean="0">
              <a:solidFill>
                <a:schemeClr val="accent1"/>
              </a:solidFill>
            </a:endParaRP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Becomes </a:t>
            </a:r>
            <a:r>
              <a:rPr lang="en-US" dirty="0" smtClean="0">
                <a:solidFill>
                  <a:srgbClr val="FF0000"/>
                </a:solidFill>
              </a:rPr>
              <a:t>“Strongly Consistency” </a:t>
            </a:r>
            <a:r>
              <a:rPr lang="en-US" dirty="0" smtClean="0"/>
              <a:t>if read operation is performed on object that </a:t>
            </a:r>
            <a:r>
              <a:rPr lang="en-US" dirty="0" smtClean="0">
                <a:solidFill>
                  <a:srgbClr val="FF0000"/>
                </a:solidFill>
              </a:rPr>
              <a:t>WAS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written by the same client</a:t>
            </a:r>
            <a:r>
              <a:rPr lang="en-US" dirty="0" smtClean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Becomes </a:t>
            </a:r>
            <a:r>
              <a:rPr lang="en-US" dirty="0" smtClean="0">
                <a:solidFill>
                  <a:srgbClr val="FF0000"/>
                </a:solidFill>
              </a:rPr>
              <a:t>“Eventual Consistency” </a:t>
            </a:r>
            <a:r>
              <a:rPr lang="en-US" dirty="0" smtClean="0"/>
              <a:t>if read operation is performed on object the </a:t>
            </a:r>
            <a:r>
              <a:rPr lang="en-US" dirty="0" smtClean="0">
                <a:solidFill>
                  <a:srgbClr val="FF0000"/>
                </a:solidFill>
              </a:rPr>
              <a:t>WAS NOT written by the same client. </a:t>
            </a: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Best option when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smtClean="0"/>
              <a:t>Sequence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read/write</a:t>
            </a:r>
            <a:r>
              <a:rPr lang="en-US" dirty="0"/>
              <a:t> operations performed by a </a:t>
            </a:r>
            <a:r>
              <a:rPr lang="en-US" dirty="0">
                <a:solidFill>
                  <a:srgbClr val="FF0000"/>
                </a:solidFill>
              </a:rPr>
              <a:t>single client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3181" y="5815295"/>
            <a:ext cx="8847787" cy="726180"/>
            <a:chOff x="193183" y="5634997"/>
            <a:chExt cx="8847787" cy="7261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183" y="5634997"/>
              <a:ext cx="8847786" cy="4381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184" y="6008752"/>
              <a:ext cx="8847786" cy="352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51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95" y="3093222"/>
            <a:ext cx="27432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0" y="3115760"/>
            <a:ext cx="2743200" cy="2743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20890" y="1917074"/>
            <a:ext cx="348631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Let’s Play </a:t>
            </a:r>
          </a:p>
          <a:p>
            <a:pPr algn="ctr"/>
            <a:r>
              <a:rPr lang="en-US" sz="6600" b="1" dirty="0" smtClean="0">
                <a:ln w="13462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Baseball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3" y="921119"/>
            <a:ext cx="1838325" cy="1543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257" y="921119"/>
            <a:ext cx="18954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Baseball Analogy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30" y="4391929"/>
            <a:ext cx="80581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</a:rPr>
              <a:t>Read</a:t>
            </a:r>
            <a:r>
              <a:rPr lang="en-US" sz="3200" dirty="0" smtClean="0"/>
              <a:t> current score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+1</a:t>
            </a:r>
            <a:r>
              <a:rPr lang="en-US" sz="3200" dirty="0" smtClean="0"/>
              <a:t> to </a:t>
            </a:r>
            <a:r>
              <a:rPr lang="en-US" sz="3200" dirty="0" smtClean="0"/>
              <a:t>current score.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</a:rPr>
              <a:t>Write</a:t>
            </a:r>
            <a:r>
              <a:rPr lang="en-US" sz="3200" dirty="0" smtClean="0"/>
              <a:t> new score </a:t>
            </a:r>
            <a:endParaRPr lang="en-US" sz="3200" dirty="0"/>
          </a:p>
        </p:txBody>
      </p:sp>
      <p:pic>
        <p:nvPicPr>
          <p:cNvPr id="11" name="Picture 10" descr="Screen Shot 2014-05-02 at 7.4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31" y="2010966"/>
            <a:ext cx="7366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Baseball Analogy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7019"/>
            <a:ext cx="8229600" cy="42904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Official Scorekeeper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Umpire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Radio Reporter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Sportswriter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Statistician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Stat Watcher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Official Scorekeeper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365814"/>
            <a:ext cx="8493617" cy="2971286"/>
          </a:xfrm>
        </p:spPr>
        <p:txBody>
          <a:bodyPr>
            <a:normAutofit fontScale="85000" lnSpcReduction="20000"/>
          </a:bodyPr>
          <a:lstStyle/>
          <a:p>
            <a:r>
              <a:rPr lang="en-US" sz="3300" b="1" u="sng" dirty="0"/>
              <a:t>Requirements: </a:t>
            </a:r>
            <a:endParaRPr lang="en-US" sz="3300" b="1" u="sng" dirty="0" smtClean="0"/>
          </a:p>
          <a:p>
            <a:pPr marL="457200" lvl="1" indent="0">
              <a:buClr>
                <a:schemeClr val="tx1"/>
              </a:buCl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Read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most up-to-date previous score before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Then </a:t>
            </a:r>
            <a:r>
              <a:rPr lang="en-US" b="1" u="sng" dirty="0" smtClean="0">
                <a:solidFill>
                  <a:srgbClr val="FF0000"/>
                </a:solidFill>
              </a:rPr>
              <a:t>Write</a:t>
            </a:r>
            <a:r>
              <a:rPr lang="en-US" dirty="0" smtClean="0"/>
              <a:t> the new score.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sz="3300" b="1" u="sng" dirty="0"/>
              <a:t>Consistency </a:t>
            </a:r>
            <a:r>
              <a:rPr lang="en-US" sz="3300" b="1" u="sng" dirty="0" smtClean="0"/>
              <a:t>Guarantee Option(s):</a:t>
            </a:r>
            <a:endParaRPr lang="en-US" sz="3300" b="1" u="sng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Strong consistency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 my write </a:t>
            </a:r>
          </a:p>
        </p:txBody>
      </p:sp>
      <p:pic>
        <p:nvPicPr>
          <p:cNvPr id="7" name="Picture 6" descr="macgregor_outdoor_electric_baseball_scorebo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85" y="-429223"/>
            <a:ext cx="2491615" cy="2491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070" y="1540458"/>
            <a:ext cx="4308738" cy="16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8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6264"/>
            <a:ext cx="8229600" cy="477900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Storage Consistency</a:t>
            </a:r>
          </a:p>
          <a:p>
            <a:endParaRPr lang="en-US" b="1" dirty="0" smtClean="0"/>
          </a:p>
          <a:p>
            <a:r>
              <a:rPr lang="en-US" b="1" dirty="0" smtClean="0"/>
              <a:t>Storage </a:t>
            </a:r>
            <a:r>
              <a:rPr lang="en-US" b="1" dirty="0"/>
              <a:t>Consistency</a:t>
            </a:r>
            <a:r>
              <a:rPr lang="en-US" b="1" dirty="0" smtClean="0"/>
              <a:t> in Distributed Systems</a:t>
            </a:r>
          </a:p>
          <a:p>
            <a:endParaRPr lang="en-US" b="1" dirty="0" smtClean="0"/>
          </a:p>
          <a:p>
            <a:r>
              <a:rPr lang="en-US" b="1" dirty="0" smtClean="0"/>
              <a:t>Consistency, Performance, &amp; Availability</a:t>
            </a:r>
          </a:p>
          <a:p>
            <a:endParaRPr lang="en-US" b="1" dirty="0" smtClean="0"/>
          </a:p>
          <a:p>
            <a:r>
              <a:rPr lang="en-US" b="1" dirty="0" smtClean="0"/>
              <a:t>Guarantee classes for </a:t>
            </a:r>
            <a:r>
              <a:rPr lang="en-US" b="1" dirty="0"/>
              <a:t>reading </a:t>
            </a:r>
            <a:r>
              <a:rPr lang="en-US" b="1" dirty="0" smtClean="0"/>
              <a:t>operations</a:t>
            </a:r>
          </a:p>
          <a:p>
            <a:endParaRPr lang="en-US" b="1" dirty="0" smtClean="0"/>
          </a:p>
          <a:p>
            <a:r>
              <a:rPr lang="en-US" b="1" dirty="0" smtClean="0"/>
              <a:t> Analogy of consistency guarantee classes</a:t>
            </a:r>
          </a:p>
          <a:p>
            <a:endParaRPr lang="en-US" b="1" dirty="0"/>
          </a:p>
          <a:p>
            <a:r>
              <a:rPr lang="en-US" b="1" dirty="0" smtClean="0"/>
              <a:t>Real Word Application</a:t>
            </a:r>
          </a:p>
          <a:p>
            <a:endParaRPr lang="en-US" b="1" dirty="0" smtClean="0"/>
          </a:p>
          <a:p>
            <a:r>
              <a:rPr lang="en-US" b="1" dirty="0" smtClean="0"/>
              <a:t>Conclusion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Umpire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86368"/>
            <a:ext cx="8229600" cy="2700047"/>
          </a:xfrm>
        </p:spPr>
        <p:txBody>
          <a:bodyPr>
            <a:normAutofit lnSpcReduction="10000"/>
          </a:bodyPr>
          <a:lstStyle/>
          <a:p>
            <a:r>
              <a:rPr lang="en-US" sz="3000" b="1" u="sng" dirty="0"/>
              <a:t>Requirements</a:t>
            </a:r>
            <a:r>
              <a:rPr lang="en-US" sz="3000" b="1" u="sng" dirty="0"/>
              <a:t>: </a:t>
            </a:r>
            <a:endParaRPr lang="en-US" sz="3000" b="1" u="sng" dirty="0"/>
          </a:p>
          <a:p>
            <a:pPr marL="457200" lvl="1" indent="0">
              <a:buNone/>
            </a:pPr>
            <a:r>
              <a:rPr lang="en-US" sz="2600" dirty="0"/>
              <a:t>Access </a:t>
            </a:r>
            <a:r>
              <a:rPr lang="en-US" sz="2600" dirty="0"/>
              <a:t>the score in the top half of the 9th inning (last inning</a:t>
            </a:r>
            <a:r>
              <a:rPr lang="en-US" sz="2600" dirty="0"/>
              <a:t>).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sz="3000" b="1" u="sng" dirty="0"/>
              <a:t>Consistency Guarantee Option(s):</a:t>
            </a:r>
          </a:p>
          <a:p>
            <a:pPr marL="400050" lvl="1" indent="0">
              <a:buNone/>
            </a:pPr>
            <a:r>
              <a:rPr lang="en-US" sz="2400" dirty="0"/>
              <a:t>Strong </a:t>
            </a:r>
            <a:r>
              <a:rPr lang="en-US" sz="2400" dirty="0"/>
              <a:t>consistency read </a:t>
            </a:r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50" y="0"/>
            <a:ext cx="1953516" cy="28750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54" y="1526546"/>
            <a:ext cx="4717492" cy="175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0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Sports Reporter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530" y="4578796"/>
            <a:ext cx="8579727" cy="2098306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Consistency Guarantee Option(s):</a:t>
            </a:r>
          </a:p>
          <a:p>
            <a:pPr marL="914400" lvl="1" indent="-514350">
              <a:buAutoNum type="arabicParenR"/>
            </a:pPr>
            <a:r>
              <a:rPr lang="en-US" sz="2600" dirty="0"/>
              <a:t>Monotonic </a:t>
            </a:r>
            <a:r>
              <a:rPr lang="en-US" sz="2600" dirty="0"/>
              <a:t>reads &amp; </a:t>
            </a:r>
            <a:r>
              <a:rPr lang="en-US" sz="2600" dirty="0"/>
              <a:t>Consistency prefix</a:t>
            </a:r>
          </a:p>
          <a:p>
            <a:pPr marL="914400" lvl="1" indent="-514350">
              <a:buAutoNum type="arabicParenR"/>
            </a:pPr>
            <a:r>
              <a:rPr lang="en-US" sz="2600" dirty="0"/>
              <a:t>Bounded </a:t>
            </a:r>
            <a:r>
              <a:rPr lang="en-US" sz="2600" dirty="0"/>
              <a:t>staleness read with bound of 30 min or </a:t>
            </a:r>
            <a:r>
              <a:rPr lang="en-US" sz="2600" dirty="0"/>
              <a:t>less</a:t>
            </a:r>
            <a:r>
              <a:rPr lang="en-US" sz="2700" dirty="0" smtClean="0"/>
              <a:t>.</a:t>
            </a:r>
            <a:endParaRPr 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4-05-01 at 8.58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61" y="2441470"/>
            <a:ext cx="3787665" cy="2137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1" y="1160867"/>
            <a:ext cx="676784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/>
              <a:t>Requirements</a:t>
            </a:r>
            <a:r>
              <a:rPr lang="en-US" sz="2400" dirty="0"/>
              <a:t>: </a:t>
            </a:r>
            <a:endParaRPr lang="en-US" sz="2400" dirty="0"/>
          </a:p>
          <a:p>
            <a:pPr lvl="1"/>
            <a:r>
              <a:rPr lang="en-US" sz="2400" dirty="0"/>
              <a:t>Might </a:t>
            </a:r>
            <a:r>
              <a:rPr lang="en-US" sz="2400" dirty="0"/>
              <a:t>need to report every 30 minutes but does not have to be the latest score.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41" y="132391"/>
            <a:ext cx="2417186" cy="15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8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Sportswriter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07541"/>
            <a:ext cx="8229600" cy="2465619"/>
          </a:xfrm>
        </p:spPr>
        <p:txBody>
          <a:bodyPr>
            <a:normAutofit fontScale="62500" lnSpcReduction="20000"/>
          </a:bodyPr>
          <a:lstStyle/>
          <a:p>
            <a:r>
              <a:rPr lang="en-US" sz="4500" b="1" u="sng" dirty="0" smtClean="0"/>
              <a:t>Consistency Guarantee Option(s):</a:t>
            </a:r>
            <a:endParaRPr lang="en-US" sz="4500" b="1" u="sng" dirty="0"/>
          </a:p>
          <a:p>
            <a:pPr marL="914400" lvl="1" indent="-514350">
              <a:buFont typeface="+mj-lt"/>
              <a:buAutoNum type="arabicPeriod"/>
            </a:pPr>
            <a:r>
              <a:rPr lang="en-US" sz="3800" dirty="0"/>
              <a:t>Strong consistency (Too expensive).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800" dirty="0"/>
              <a:t>Bounded </a:t>
            </a:r>
            <a:r>
              <a:rPr lang="en-US" sz="3800" dirty="0"/>
              <a:t>s</a:t>
            </a:r>
            <a:r>
              <a:rPr lang="en-US" sz="3800" dirty="0"/>
              <a:t>taleness read bounded by an hour.  In theory any server should be able to provide final scores.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800" dirty="0"/>
              <a:t>Potentially eventual consistency might work too.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4-05-01 at 9.0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84" y="2703266"/>
            <a:ext cx="3304369" cy="22189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1506390"/>
            <a:ext cx="553507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Requirements: </a:t>
            </a:r>
            <a:endParaRPr lang="en-US" sz="2800" b="1" u="sng" dirty="0" smtClean="0"/>
          </a:p>
          <a:p>
            <a:r>
              <a:rPr lang="en-US" sz="2400" dirty="0" smtClean="0"/>
              <a:t>Does </a:t>
            </a:r>
            <a:r>
              <a:rPr lang="en-US" sz="2400" dirty="0"/>
              <a:t>not need the latest score but does need to report accurate final score.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736" y="74660"/>
            <a:ext cx="2855960" cy="178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Statistician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1841"/>
            <a:ext cx="8545132" cy="3116688"/>
          </a:xfrm>
        </p:spPr>
        <p:txBody>
          <a:bodyPr>
            <a:normAutofit fontScale="70000" lnSpcReduction="20000"/>
          </a:bodyPr>
          <a:lstStyle/>
          <a:p>
            <a:r>
              <a:rPr lang="en-US" sz="3700" b="1" u="sng" dirty="0"/>
              <a:t>Requirements: </a:t>
            </a:r>
            <a:endParaRPr lang="en-US" sz="3700" b="1" u="sng" dirty="0"/>
          </a:p>
          <a:p>
            <a:pPr marL="457200" lvl="1" indent="0">
              <a:buNone/>
            </a:pPr>
            <a:r>
              <a:rPr lang="en-US" sz="3100" dirty="0" smtClean="0"/>
              <a:t>Keeping </a:t>
            </a:r>
            <a:r>
              <a:rPr lang="en-US" sz="3100" dirty="0"/>
              <a:t>track of season long statistics for the team and individual players.  </a:t>
            </a:r>
            <a:r>
              <a:rPr lang="en-US" sz="3100" dirty="0"/>
              <a:t>Must enter current seasons score to previous season total. 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dirty="0"/>
              <a:t> </a:t>
            </a:r>
          </a:p>
          <a:p>
            <a:r>
              <a:rPr lang="en-US" sz="3700" b="1" u="sng" dirty="0"/>
              <a:t>Consistency Guarantee Option(s)</a:t>
            </a:r>
            <a:r>
              <a:rPr lang="en-US" sz="3700" b="1" u="sng" dirty="0" smtClean="0"/>
              <a:t>:</a:t>
            </a:r>
            <a:endParaRPr lang="en-US" sz="3700" b="1" u="sng" dirty="0"/>
          </a:p>
          <a:p>
            <a:pPr marL="971550" lvl="1" indent="-514350">
              <a:buFont typeface="+mj-lt"/>
              <a:buAutoNum type="arabicPeriod"/>
            </a:pPr>
            <a:r>
              <a:rPr lang="en-US" sz="3100" dirty="0"/>
              <a:t>Strong consistency read </a:t>
            </a:r>
            <a:endParaRPr lang="en-US" sz="3100" dirty="0"/>
          </a:p>
          <a:p>
            <a:pPr marL="971550" lvl="1" indent="-514350">
              <a:buFont typeface="+mj-lt"/>
              <a:buAutoNum type="arabicPeriod"/>
            </a:pPr>
            <a:r>
              <a:rPr lang="en-US" sz="3100" dirty="0"/>
              <a:t>Bounded </a:t>
            </a:r>
            <a:r>
              <a:rPr lang="en-US" sz="3100" dirty="0"/>
              <a:t>staleness read </a:t>
            </a:r>
            <a:endParaRPr lang="en-US" sz="3100" dirty="0"/>
          </a:p>
          <a:p>
            <a:pPr marL="971550" lvl="1" indent="-514350">
              <a:buFont typeface="+mj-lt"/>
              <a:buAutoNum type="arabicPeriod"/>
            </a:pPr>
            <a:r>
              <a:rPr lang="en-US" sz="3100" dirty="0"/>
              <a:t>Read </a:t>
            </a:r>
            <a:r>
              <a:rPr lang="en-US" sz="3100" dirty="0"/>
              <a:t>my </a:t>
            </a:r>
            <a:r>
              <a:rPr lang="en-US" sz="3100" dirty="0"/>
              <a:t>Write </a:t>
            </a:r>
            <a:endParaRPr lang="en-US" sz="3100" dirty="0"/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050" y="134216"/>
            <a:ext cx="2218212" cy="24197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077" y="1541858"/>
            <a:ext cx="4307235" cy="184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7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 Watcher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30" y="3717802"/>
            <a:ext cx="8229600" cy="2974725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Requirements: </a:t>
            </a:r>
            <a:endParaRPr lang="en-US" sz="2800" b="1" u="sng" dirty="0"/>
          </a:p>
          <a:p>
            <a:pPr marL="457200" lvl="1" indent="0">
              <a:buNone/>
            </a:pPr>
            <a:r>
              <a:rPr lang="en-US" sz="2400" dirty="0" smtClean="0"/>
              <a:t>Periodically </a:t>
            </a:r>
            <a:r>
              <a:rPr lang="en-US" sz="2400" dirty="0"/>
              <a:t>checks on team’s seasons </a:t>
            </a:r>
            <a:r>
              <a:rPr lang="en-US" sz="2400" dirty="0"/>
              <a:t>statistics.</a:t>
            </a:r>
            <a:br>
              <a:rPr lang="en-US" sz="2400" dirty="0"/>
            </a:br>
            <a:r>
              <a:rPr lang="en-US" sz="4000" dirty="0"/>
              <a:t> </a:t>
            </a:r>
          </a:p>
          <a:p>
            <a:r>
              <a:rPr lang="en-US" sz="2800" b="1" u="sng" dirty="0"/>
              <a:t>Consistency </a:t>
            </a:r>
            <a:r>
              <a:rPr lang="en-US" sz="2800" b="1" u="sng" dirty="0" smtClean="0"/>
              <a:t>Guarantee Option(s): </a:t>
            </a:r>
            <a:endParaRPr lang="en-US" sz="2800" b="1" u="sng" dirty="0"/>
          </a:p>
          <a:p>
            <a:pPr marL="457200" lvl="1" indent="0">
              <a:buNone/>
            </a:pPr>
            <a:r>
              <a:rPr lang="en-US" sz="2400" dirty="0" smtClean="0"/>
              <a:t>Eventually </a:t>
            </a:r>
            <a:r>
              <a:rPr lang="en-US" sz="2400" dirty="0"/>
              <a:t>consistency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Shot 2014-05-01 at 9.02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38" y="1540167"/>
            <a:ext cx="4243092" cy="1958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62" y="94652"/>
            <a:ext cx="2455046" cy="178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1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World Application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 descr="Screen Shot 2014-05-02 at 7.29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" b="3079"/>
          <a:stretch>
            <a:fillRect/>
          </a:stretch>
        </p:blipFill>
        <p:spPr>
          <a:xfrm>
            <a:off x="457200" y="1274763"/>
            <a:ext cx="8229600" cy="4249737"/>
          </a:xfrm>
        </p:spPr>
      </p:pic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Paper Conclusion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7980"/>
            <a:ext cx="8229600" cy="45000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more consistency guarantees besides the one listed in the paper.</a:t>
            </a:r>
          </a:p>
          <a:p>
            <a:endParaRPr lang="en-US" dirty="0" smtClean="0"/>
          </a:p>
          <a:p>
            <a:r>
              <a:rPr lang="en-US" dirty="0" smtClean="0"/>
              <a:t>The ideas was to provide accurate results by balancing performance and availability.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ote that multiple consistency can be used to achieve the goal.</a:t>
            </a:r>
          </a:p>
          <a:p>
            <a:endParaRPr lang="en-US" dirty="0" smtClean="0"/>
          </a:p>
          <a:p>
            <a:r>
              <a:rPr lang="en-US" dirty="0" smtClean="0"/>
              <a:t>The correct consistency guarantee should be based on the client needs.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1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248"/>
            <a:ext cx="8229600" cy="4250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By Doug Terry…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“Replicated </a:t>
            </a:r>
            <a:r>
              <a:rPr lang="en-US" b="1" dirty="0">
                <a:solidFill>
                  <a:srgbClr val="FF0000"/>
                </a:solidFill>
              </a:rPr>
              <a:t>Data Consistency Explained Through Baseball</a:t>
            </a:r>
            <a:r>
              <a:rPr lang="en-US" b="1" dirty="0" smtClean="0">
                <a:solidFill>
                  <a:srgbClr val="FF0000"/>
                </a:solidFill>
              </a:rPr>
              <a:t>”,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From Communication of the ACM, December 2013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?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00" y="1516581"/>
            <a:ext cx="2098584" cy="50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Storage Consistency ?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27" y="1746914"/>
            <a:ext cx="7356145" cy="40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7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456"/>
            <a:ext cx="8229600" cy="651906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Problem ?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449461"/>
              </p:ext>
            </p:extLst>
          </p:nvPr>
        </p:nvGraphicFramePr>
        <p:xfrm>
          <a:off x="0" y="1273175"/>
          <a:ext cx="9144000" cy="4852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1C873D-C7EF-41A5-A1CD-1908F1504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381C873D-C7EF-41A5-A1CD-1908F1504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381C873D-C7EF-41A5-A1CD-1908F1504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CDE75A-9281-49B0-9367-4D29E5787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3CCDE75A-9281-49B0-9367-4D29E5787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3CCDE75A-9281-49B0-9367-4D29E5787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BA3AEA-BB6D-45C7-8F73-9C52B2375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19BA3AEA-BB6D-45C7-8F73-9C52B2375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19BA3AEA-BB6D-45C7-8F73-9C52B2375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D45605-395E-41A4-8DA0-2F0A097269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F7D45605-395E-41A4-8DA0-2F0A097269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F7D45605-395E-41A4-8DA0-2F0A097269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CB3D45-99E8-4DBA-B5CF-23806D7A0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BFCB3D45-99E8-4DBA-B5CF-23806D7A0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BFCB3D45-99E8-4DBA-B5CF-23806D7A0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8DDC4D-61D1-4EE6-B8B7-D1501AFFD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C98DDC4D-61D1-4EE6-B8B7-D1501AFFD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C98DDC4D-61D1-4EE6-B8B7-D1501AFFD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456"/>
            <a:ext cx="8229600" cy="651906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Problem ? Cont.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05" y="1338610"/>
            <a:ext cx="5796013" cy="53584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1905" y="4567877"/>
            <a:ext cx="1352263" cy="48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California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9068" y="1472386"/>
            <a:ext cx="1352263" cy="48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Canada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4582" y="1480626"/>
            <a:ext cx="646785" cy="48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UK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9831" y="4567877"/>
            <a:ext cx="1352263" cy="48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China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3780" y="5242478"/>
            <a:ext cx="1352263" cy="48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Brazil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28" y="3108297"/>
            <a:ext cx="1289744" cy="128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9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456"/>
            <a:ext cx="8229600" cy="651906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Solution ?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355501" y="1555963"/>
            <a:ext cx="6432997" cy="5094798"/>
            <a:chOff x="5786286" y="2267556"/>
            <a:chExt cx="5021368" cy="40003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4263" y="2267556"/>
              <a:ext cx="4746846" cy="400036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786286" y="4680061"/>
              <a:ext cx="112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California</a:t>
              </a:r>
              <a:endPara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30230" y="2305817"/>
              <a:ext cx="112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Canada</a:t>
              </a:r>
              <a:endPara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33128" y="2312137"/>
              <a:ext cx="535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UK</a:t>
              </a:r>
              <a:endPara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687192" y="4680061"/>
              <a:ext cx="112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China</a:t>
              </a:r>
              <a:endPara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7293" y="5197480"/>
              <a:ext cx="112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Brazil</a:t>
              </a:r>
              <a:endPara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6" name="Curved Down Arrow 5"/>
          <p:cNvSpPr/>
          <p:nvPr/>
        </p:nvSpPr>
        <p:spPr>
          <a:xfrm flipV="1">
            <a:off x="3889420" y="3361385"/>
            <a:ext cx="1352281" cy="63106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 flipH="1">
            <a:off x="3837903" y="2622783"/>
            <a:ext cx="1311607" cy="73860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06" y="3792997"/>
            <a:ext cx="789754" cy="78975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2269799" y="3188795"/>
            <a:ext cx="861621" cy="1958798"/>
          </a:xfrm>
          <a:prstGeom prst="straightConnector1">
            <a:avLst/>
          </a:prstGeom>
          <a:ln w="762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04" y="145851"/>
            <a:ext cx="8892862" cy="78069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Consistency vs Performance vs Availability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77856509"/>
              </p:ext>
            </p:extLst>
          </p:nvPr>
        </p:nvGraphicFramePr>
        <p:xfrm>
          <a:off x="952308" y="1707237"/>
          <a:ext cx="6834389" cy="4591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046575" y="1245572"/>
            <a:ext cx="4728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</a:rPr>
              <a:t>trength </a:t>
            </a:r>
            <a:r>
              <a:rPr lang="en-US" sz="2400" b="1" dirty="0">
                <a:solidFill>
                  <a:srgbClr val="FF0000"/>
                </a:solidFill>
              </a:rPr>
              <a:t>of </a:t>
            </a:r>
            <a:r>
              <a:rPr lang="en-US" sz="2400" b="1" dirty="0" smtClean="0">
                <a:solidFill>
                  <a:srgbClr val="FF0000"/>
                </a:solidFill>
              </a:rPr>
              <a:t>Consistency Guarantees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6397933" y="4636507"/>
            <a:ext cx="3235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>
                <a:solidFill>
                  <a:srgbClr val="00B050"/>
                </a:solidFill>
              </a:rPr>
              <a:t>Read Operation Latency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-1077688" y="4404739"/>
            <a:ext cx="4043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Successful Read with Storage Failure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4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DC746B-6E74-4C17-AEFB-B024D9E5BC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83DC746B-6E74-4C17-AEFB-B024D9E5BC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8FDA872-AB10-442E-A793-F7B4019E0C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88FDA872-AB10-442E-A793-F7B4019E0C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4EFE455-9E4E-456C-B0FF-3F3063CB4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graphicEl>
                                              <a:dgm id="{84EFE455-9E4E-456C-B0FF-3F3063CB4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231D31C-ED10-46CF-B8DA-E892075305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graphicEl>
                                              <a:dgm id="{E231D31C-ED10-46CF-B8DA-E892075305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EE7D816-48AD-4630-90EA-01C4AEFCC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CEE7D816-48AD-4630-90EA-01C4AEFCC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8ACCF42-760A-4ACD-95B5-8FE068FB4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graphicEl>
                                              <a:dgm id="{78ACCF42-760A-4ACD-95B5-8FE068FB47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04" y="145851"/>
            <a:ext cx="8892862" cy="780693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Strength of Consistency Guarantees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9888" y="1962397"/>
            <a:ext cx="72941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“The strength of consistency guarantee does not depend when and how writes </a:t>
            </a:r>
            <a:r>
              <a:rPr lang="en-US" sz="3600" dirty="0">
                <a:solidFill>
                  <a:srgbClr val="FF0000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propagate</a:t>
            </a:r>
            <a:r>
              <a:rPr lang="en-US" sz="3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between </a:t>
            </a:r>
            <a:r>
              <a:rPr lang="en-US" sz="36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servers but </a:t>
            </a:r>
            <a:r>
              <a:rPr lang="en-US" sz="3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rather is defined by the </a:t>
            </a:r>
            <a:r>
              <a:rPr lang="en-US" sz="3600" dirty="0">
                <a:solidFill>
                  <a:srgbClr val="FF0000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size of the set</a:t>
            </a:r>
            <a:r>
              <a:rPr lang="en-US" sz="3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of allowable results for a read operation. “</a:t>
            </a:r>
            <a:endParaRPr lang="en-US" sz="3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7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679"/>
            <a:ext cx="8229600" cy="651906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Reading Operations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248"/>
            <a:ext cx="8229600" cy="50310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Strong Consistency</a:t>
            </a:r>
          </a:p>
          <a:p>
            <a:endParaRPr lang="en-US" dirty="0" smtClean="0"/>
          </a:p>
          <a:p>
            <a:r>
              <a:rPr lang="en-US" dirty="0" smtClean="0"/>
              <a:t>Eventually Consistency</a:t>
            </a:r>
          </a:p>
          <a:p>
            <a:endParaRPr lang="en-US" dirty="0" smtClean="0"/>
          </a:p>
          <a:p>
            <a:r>
              <a:rPr lang="en-US" dirty="0" smtClean="0"/>
              <a:t>Consistent Prefix</a:t>
            </a:r>
          </a:p>
          <a:p>
            <a:endParaRPr lang="en-US" dirty="0" smtClean="0"/>
          </a:p>
          <a:p>
            <a:r>
              <a:rPr lang="en-US" dirty="0" smtClean="0"/>
              <a:t>Bounded Staleness</a:t>
            </a:r>
          </a:p>
          <a:p>
            <a:endParaRPr lang="en-US" dirty="0" smtClean="0"/>
          </a:p>
          <a:p>
            <a:r>
              <a:rPr lang="en-US" dirty="0" smtClean="0"/>
              <a:t>Monotonic Reads</a:t>
            </a:r>
          </a:p>
          <a:p>
            <a:endParaRPr lang="en-US" dirty="0" smtClean="0"/>
          </a:p>
          <a:p>
            <a:r>
              <a:rPr lang="en-US" dirty="0" smtClean="0"/>
              <a:t>Read My Writes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4092" y="926544"/>
            <a:ext cx="8399908" cy="237744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6544"/>
            <a:ext cx="628630" cy="237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8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695</Words>
  <Application>Microsoft Office PowerPoint</Application>
  <PresentationFormat>On-screen Show (4:3)</PresentationFormat>
  <Paragraphs>171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MS Mincho</vt:lpstr>
      <vt:lpstr>Arial</vt:lpstr>
      <vt:lpstr>Calibri</vt:lpstr>
      <vt:lpstr>Cambria</vt:lpstr>
      <vt:lpstr>Times New Roman</vt:lpstr>
      <vt:lpstr>Office Theme</vt:lpstr>
      <vt:lpstr>Storage Consistency in Distributed Systems   Alejandro Flores &amp; Husain Al Yusuf</vt:lpstr>
      <vt:lpstr>Agenda</vt:lpstr>
      <vt:lpstr>What is Storage Consistency ?</vt:lpstr>
      <vt:lpstr>What is the Problem ?</vt:lpstr>
      <vt:lpstr>What is the Problem ? Cont.</vt:lpstr>
      <vt:lpstr>What is the Solution ?</vt:lpstr>
      <vt:lpstr>Consistency vs Performance vs Availability</vt:lpstr>
      <vt:lpstr>Strength of Consistency Guarantees</vt:lpstr>
      <vt:lpstr>Classes of Reading Operations</vt:lpstr>
      <vt:lpstr>Classes of Reading Operations</vt:lpstr>
      <vt:lpstr>Classes of Reading Operations</vt:lpstr>
      <vt:lpstr>Classes of Reading Operations</vt:lpstr>
      <vt:lpstr>Classes of Reading Operations</vt:lpstr>
      <vt:lpstr>Classes of Reading Operations</vt:lpstr>
      <vt:lpstr>Classes of Reading Operations</vt:lpstr>
      <vt:lpstr>PowerPoint Presentation</vt:lpstr>
      <vt:lpstr>Baseball Analogy</vt:lpstr>
      <vt:lpstr>Baseball Analogy</vt:lpstr>
      <vt:lpstr>Official Scorekeeper</vt:lpstr>
      <vt:lpstr>Umpire</vt:lpstr>
      <vt:lpstr>Radio Sports Reporter</vt:lpstr>
      <vt:lpstr>Sportswriter</vt:lpstr>
      <vt:lpstr>Statistician</vt:lpstr>
      <vt:lpstr>Stat Watcher</vt:lpstr>
      <vt:lpstr>Real World Application</vt:lpstr>
      <vt:lpstr>Paper Conclusion</vt:lpstr>
      <vt:lpstr>References</vt:lpstr>
      <vt:lpstr>Any 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alejflor</dc:creator>
  <cp:lastModifiedBy>Husain Al Yusuf</cp:lastModifiedBy>
  <cp:revision>81</cp:revision>
  <dcterms:created xsi:type="dcterms:W3CDTF">2014-04-30T14:05:01Z</dcterms:created>
  <dcterms:modified xsi:type="dcterms:W3CDTF">2014-05-05T03:25:21Z</dcterms:modified>
</cp:coreProperties>
</file>