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63FE08-9BA0-4F80-97EC-86E3BDEE5CCD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230AC12-D114-4EAB-9FF2-E42CB0F0639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4C9255-A967-47F2-B688-0C7BE5879EC8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B07AA6-BA13-496E-AA91-72610C0FC010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85EA136-423A-469A-8282-AECD1AEA169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44D53A1-679D-4CF0-9577-75A323203262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5B87A5-8143-4B24-AA0F-BD2EF2A37455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DB933B2-73DF-4797-9BF2-E600B8C5FAB4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FFE29F7-C168-49DA-837A-A2290E2E112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02BEB7E-230C-410C-8A45-1581B84A4B77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EB4735F-9702-4516-B5AD-D7D364B0D24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D460096-836B-466D-AD15-072E28AF88FD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6193BA7-64D9-4E59-836F-80AB1FA1825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A79D04-DB58-43DD-BC8C-64549C90EFA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CC6436A-9A12-4401-94DD-2BF0323AFF8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9E7B68-BB7A-416B-8772-D3A08EC87103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4DAFC5A-AA12-40FF-9772-54E2654B9C1D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55950B1-601B-48F2-8162-0FF4ECB62B8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E95756C-E363-457D-9D9E-14A4027B710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28FB23-B1D8-4EC1-AF89-4CCEEC3B9C7C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E3E5C74-A516-4FC5-B0FE-17A76D11A18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5B5D7CB-4446-406B-B94C-463C514C5C2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844B8D9-23DE-456A-ACA2-702D7584795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3259D6B-8426-4CEB-999C-3154CCCF13C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&lt;pie de página&gt;</a:t>
            </a:r>
            <a:endParaRPr lang="es-ES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s-ES" sz="12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A36808-ECB9-42E7-94E4-6B4EDCE3BEC3}" type="slidenum">
              <a:rPr lang="es-E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s-ES" sz="1400" b="0" strike="noStrike" spc="-1">
                <a:latin typeface="Times New Roman"/>
              </a:defRPr>
            </a:lvl1pPr>
          </a:lstStyle>
          <a:p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&lt;pie de página&gt;</a:t>
            </a:r>
            <a:endParaRPr lang="es-ES" sz="14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s-ES" sz="12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DC14D5-9060-4FAC-94C6-CA7E746F7837}" type="slidenum">
              <a:rPr lang="es-E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s-ES" sz="1400" b="0" strike="noStrike" spc="-1">
                <a:latin typeface="Times New Roman"/>
              </a:defRPr>
            </a:lvl1pPr>
          </a:lstStyle>
          <a:p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63800" cy="236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rgbClr val="000000"/>
                </a:solidFill>
                <a:latin typeface="Calibri Light"/>
              </a:rPr>
              <a:t>NORMALIZACIÓN</a:t>
            </a:r>
            <a:endParaRPr lang="es-ES" sz="6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Segunda forma normal (2FN)</a:t>
            </a: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514520" cy="492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Requiere estar en 1FN y un criterio adicional</a:t>
            </a: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Todo atributo </a:t>
            </a:r>
            <a:r>
              <a:rPr lang="es-ES" sz="2400" b="1" strike="noStrike" spc="-1">
                <a:solidFill>
                  <a:srgbClr val="000000"/>
                </a:solidFill>
                <a:latin typeface="Calibri"/>
              </a:rPr>
              <a:t>no clave</a:t>
            </a: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400" b="1" strike="noStrike" spc="-1">
                <a:solidFill>
                  <a:srgbClr val="000000"/>
                </a:solidFill>
                <a:latin typeface="Calibri"/>
              </a:rPr>
              <a:t>debe depender de toda la clave primaria</a:t>
            </a: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, y no solo de una parte de ella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Segunda forma normal (2FN)</a:t>
            </a: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514520" cy="492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Ejemplo 1</a:t>
            </a: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Imagen 3"/>
          <p:cNvPicPr/>
          <p:nvPr/>
        </p:nvPicPr>
        <p:blipFill>
          <a:blip r:embed="rId2"/>
          <a:stretch/>
        </p:blipFill>
        <p:spPr>
          <a:xfrm>
            <a:off x="2727000" y="2247120"/>
            <a:ext cx="6132960" cy="4373280"/>
          </a:xfrm>
          <a:prstGeom prst="rect">
            <a:avLst/>
          </a:prstGeom>
          <a:ln w="0"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Segunda forma normal (2FN)</a:t>
            </a: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514520" cy="492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Ejemplo 2</a:t>
            </a: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Imagen 4"/>
          <p:cNvPicPr/>
          <p:nvPr/>
        </p:nvPicPr>
        <p:blipFill>
          <a:blip r:embed="rId2"/>
          <a:stretch/>
        </p:blipFill>
        <p:spPr>
          <a:xfrm>
            <a:off x="2286720" y="2365920"/>
            <a:ext cx="7817400" cy="4055400"/>
          </a:xfrm>
          <a:prstGeom prst="rect">
            <a:avLst/>
          </a:prstGeom>
          <a:ln w="0"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Tercera forma normal (3FN)</a:t>
            </a: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514520" cy="492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Requiere estar en 2FN y un criterio adicional</a:t>
            </a: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Ningún atributo no primario de la tabla debe ser dependiente de una clave primaria de </a:t>
            </a:r>
            <a:r>
              <a:rPr lang="es-ES" sz="2400" b="1" strike="noStrike" spc="-1">
                <a:solidFill>
                  <a:srgbClr val="000000"/>
                </a:solidFill>
                <a:latin typeface="Calibri"/>
              </a:rPr>
              <a:t>forma no transitiva</a:t>
            </a: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 (pasajera).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Tercera forma normal (3FN)</a:t>
            </a: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514520" cy="492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Ejemplo</a:t>
            </a: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Imagen 4"/>
          <p:cNvPicPr/>
          <p:nvPr/>
        </p:nvPicPr>
        <p:blipFill>
          <a:blip r:embed="rId2"/>
          <a:stretch/>
        </p:blipFill>
        <p:spPr>
          <a:xfrm>
            <a:off x="2543760" y="2355840"/>
            <a:ext cx="7093440" cy="3728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Tercera forma normal (3FN)</a:t>
            </a: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514520" cy="492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Ejemplo </a:t>
            </a: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(resolución)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Imagen 3"/>
          <p:cNvPicPr/>
          <p:nvPr/>
        </p:nvPicPr>
        <p:blipFill>
          <a:blip r:embed="rId2"/>
          <a:stretch/>
        </p:blipFill>
        <p:spPr>
          <a:xfrm>
            <a:off x="3470040" y="2191320"/>
            <a:ext cx="4262760" cy="442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Cuarta forma normal (4FN)</a:t>
            </a: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514520" cy="492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Requiere estar en 3FN y un criterio adicional</a:t>
            </a: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Las </a:t>
            </a:r>
            <a:r>
              <a:rPr lang="es-ES" sz="2400" b="1" strike="noStrike" spc="-1">
                <a:solidFill>
                  <a:srgbClr val="000000"/>
                </a:solidFill>
                <a:latin typeface="Calibri"/>
              </a:rPr>
              <a:t>dependencias multievaluadas</a:t>
            </a: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 deben estar representadas de la manera mas eficiente.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Cuarta forma normal (4FN)</a:t>
            </a: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514520" cy="492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Ejemplo</a:t>
            </a: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Imagen 4"/>
          <p:cNvPicPr/>
          <p:nvPr/>
        </p:nvPicPr>
        <p:blipFill>
          <a:blip r:embed="rId2"/>
          <a:stretch/>
        </p:blipFill>
        <p:spPr>
          <a:xfrm>
            <a:off x="3711960" y="2081160"/>
            <a:ext cx="2999160" cy="4539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Cuarta forma normal (4FN)</a:t>
            </a: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514520" cy="492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Ejemplo </a:t>
            </a: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(resolución)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Imagen 3"/>
          <p:cNvPicPr/>
          <p:nvPr/>
        </p:nvPicPr>
        <p:blipFill>
          <a:blip r:embed="rId2"/>
          <a:stretch/>
        </p:blipFill>
        <p:spPr>
          <a:xfrm>
            <a:off x="3301560" y="2249280"/>
            <a:ext cx="5778000" cy="4084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Conclusión</a:t>
            </a: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38080" y="1546560"/>
            <a:ext cx="10514520" cy="492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lang="es-ES" sz="2000" b="0" i="1" strike="noStrike" spc="-1">
                <a:solidFill>
                  <a:srgbClr val="000000"/>
                </a:solidFill>
                <a:latin typeface="Calibri Light"/>
              </a:rPr>
              <a:t>La normalización es una </a:t>
            </a:r>
            <a:r>
              <a:rPr lang="es-ES" sz="2000" b="1" i="1" strike="noStrike" spc="-1">
                <a:solidFill>
                  <a:srgbClr val="000000"/>
                </a:solidFill>
                <a:latin typeface="Calibri Light"/>
              </a:rPr>
              <a:t>ayuda muy útil en el proceso de diseño de las bases de datos</a:t>
            </a:r>
            <a:r>
              <a:rPr lang="es-ES" sz="2000" b="0" i="1" strike="noStrike" spc="-1">
                <a:solidFill>
                  <a:srgbClr val="000000"/>
                </a:solidFill>
                <a:latin typeface="Calibri Light"/>
              </a:rPr>
              <a:t>, pero  conviene  señalar  que  no  es  una  panacea.  </a:t>
            </a:r>
            <a:endParaRPr lang="es-E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lang="es-ES" sz="2000" b="0" i="1" strike="noStrike" spc="-1">
                <a:solidFill>
                  <a:srgbClr val="000000"/>
                </a:solidFill>
                <a:latin typeface="Calibri Light"/>
              </a:rPr>
              <a:t>Hay  que  tener  en  cuenta  que  las  formas normales </a:t>
            </a:r>
            <a:r>
              <a:rPr lang="es-ES" sz="2000" b="1" i="1" strike="noStrike" spc="-1">
                <a:solidFill>
                  <a:srgbClr val="000000"/>
                </a:solidFill>
                <a:latin typeface="Calibri Light"/>
              </a:rPr>
              <a:t>no son prescripciones para la creación de un modelo de datos “correcto”</a:t>
            </a:r>
            <a:r>
              <a:rPr lang="es-ES" sz="2000" b="0" i="1" strike="noStrike" spc="-1">
                <a:solidFill>
                  <a:srgbClr val="000000"/>
                </a:solidFill>
                <a:latin typeface="Calibri Light"/>
              </a:rPr>
              <a:t>. Un modelo de  datos  podría  llegar  a  estar  perfectamente  normalizado,  pero  podría  proporcionar  las respuestas tan despacio y de forma tan complicada que el sistema de base de datos construido sobre él resulte inoperativo. </a:t>
            </a:r>
            <a:endParaRPr lang="es-E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lang="es-ES" sz="2000" b="0" i="1" strike="noStrike" spc="-1">
                <a:solidFill>
                  <a:srgbClr val="000000"/>
                </a:solidFill>
                <a:latin typeface="Calibri Light"/>
              </a:rPr>
              <a:t>No  hay  que  olvidar  que  </a:t>
            </a:r>
            <a:r>
              <a:rPr lang="es-ES" sz="2000" b="1" i="1" strike="noStrike" spc="-1">
                <a:solidFill>
                  <a:srgbClr val="000000"/>
                </a:solidFill>
                <a:latin typeface="Calibri Light"/>
              </a:rPr>
              <a:t>al  descomponer  una  relación  penalizamos  las  consultas</a:t>
            </a:r>
            <a:r>
              <a:rPr lang="es-ES" sz="2000" b="0" i="1" strike="noStrike" spc="-1">
                <a:solidFill>
                  <a:srgbClr val="000000"/>
                </a:solidFill>
                <a:latin typeface="Calibri Light"/>
              </a:rPr>
              <a:t>,provocando una pérdida de eficiencia en las mismas.</a:t>
            </a:r>
            <a:endParaRPr lang="es-E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NORMALIZACIÓN</a:t>
            </a: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838080" y="187992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s-ES" sz="2800" b="0" strike="noStrike" spc="-1">
                <a:solidFill>
                  <a:srgbClr val="000000"/>
                </a:solidFill>
                <a:latin typeface="Calibri Light"/>
              </a:rPr>
              <a:t>Definición</a:t>
            </a: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s-ES" sz="2800" b="0" strike="noStrike" spc="-1">
                <a:solidFill>
                  <a:srgbClr val="000000"/>
                </a:solidFill>
                <a:latin typeface="Calibri Light"/>
              </a:rPr>
              <a:t>Primera forma normal (1FN)</a:t>
            </a: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s-ES" sz="2800" b="0" strike="noStrike" spc="-1">
                <a:solidFill>
                  <a:srgbClr val="000000"/>
                </a:solidFill>
                <a:latin typeface="Calibri Light"/>
              </a:rPr>
              <a:t>Segunda forma normal (2FN)</a:t>
            </a: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s-ES" sz="2800" b="0" strike="noStrike" spc="-1">
                <a:solidFill>
                  <a:srgbClr val="000000"/>
                </a:solidFill>
                <a:latin typeface="Calibri Light"/>
              </a:rPr>
              <a:t>Tercera forma normal (3FN)</a:t>
            </a: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s-ES" sz="2800" b="0" strike="noStrike" spc="-1">
                <a:solidFill>
                  <a:srgbClr val="000000"/>
                </a:solidFill>
                <a:latin typeface="Calibri Light"/>
              </a:rPr>
              <a:t>Cuarta forma normal (4FN)</a:t>
            </a: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Bibliografía</a:t>
            </a: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514520" cy="492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http://basesdedatosjc.blogspot.com/2012/04/tercera-forma-normal-en-bases-de-datos.html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Definición</a:t>
            </a: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0" strike="noStrike" spc="-1" dirty="0">
                <a:solidFill>
                  <a:srgbClr val="000000"/>
                </a:solidFill>
                <a:latin typeface="Calibri Light"/>
              </a:rPr>
              <a:t>El proceso de normalización de bases de datos consiste en </a:t>
            </a:r>
            <a:r>
              <a:rPr lang="es-ES" sz="2800" b="1" strike="noStrike" spc="-1" dirty="0">
                <a:solidFill>
                  <a:srgbClr val="000000"/>
                </a:solidFill>
                <a:latin typeface="Calibri Light"/>
              </a:rPr>
              <a:t>aplicar una serie de reglas a las relaciones obtenidas</a:t>
            </a:r>
            <a:r>
              <a:rPr lang="es-ES" sz="2800" b="0" strike="noStrike" spc="-1" dirty="0">
                <a:solidFill>
                  <a:srgbClr val="000000"/>
                </a:solidFill>
                <a:latin typeface="Calibri Light"/>
              </a:rPr>
              <a:t> tras el paso del modelo entidad-relación al modelo relacional.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s-ES" sz="2800" b="0" strike="noStrike" spc="-1" dirty="0">
                <a:solidFill>
                  <a:srgbClr val="000000"/>
                </a:solidFill>
                <a:latin typeface="Calibri Light"/>
              </a:rPr>
              <a:t>Las bases de datos relacionales se normalizan para:</a:t>
            </a:r>
            <a:endParaRPr lang="es-E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 dirty="0">
                <a:solidFill>
                  <a:srgbClr val="000000"/>
                </a:solidFill>
                <a:latin typeface="Calibri Light"/>
              </a:rPr>
              <a:t>Evitar la redundancia de los datos (datos duplicados)</a:t>
            </a: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 dirty="0">
                <a:solidFill>
                  <a:srgbClr val="000000"/>
                </a:solidFill>
                <a:latin typeface="Calibri Light"/>
              </a:rPr>
              <a:t>Evitar problemas de actualización de los datos en las tablas</a:t>
            </a: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 dirty="0">
                <a:solidFill>
                  <a:srgbClr val="000000"/>
                </a:solidFill>
                <a:latin typeface="Calibri Light"/>
              </a:rPr>
              <a:t>Proteger la integridad de los datos</a:t>
            </a: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 dirty="0">
                <a:solidFill>
                  <a:srgbClr val="000000"/>
                </a:solidFill>
                <a:latin typeface="Calibri Light"/>
              </a:rPr>
              <a:t>Etc.</a:t>
            </a: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Definición</a:t>
            </a: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rgbClr val="000000"/>
                </a:solidFill>
                <a:latin typeface="Calibri Light"/>
              </a:rPr>
              <a:t>A pesar de que la normalización</a:t>
            </a: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 asegure la información </a:t>
            </a:r>
            <a:r>
              <a:rPr lang="es-ES" sz="2400" b="0" strike="noStrike" spc="-1">
                <a:solidFill>
                  <a:srgbClr val="000000"/>
                </a:solidFill>
                <a:latin typeface="Calibri Light"/>
              </a:rPr>
              <a:t>de la BD, </a:t>
            </a:r>
            <a:r>
              <a:rPr lang="es-ES" sz="2400" b="0" u="sng" strike="noStrike" spc="-1">
                <a:solidFill>
                  <a:srgbClr val="000000"/>
                </a:solidFill>
                <a:uFillTx/>
                <a:latin typeface="Calibri Light"/>
              </a:rPr>
              <a:t>no siempre es la forma más eficiente de representar la información</a:t>
            </a:r>
            <a:r>
              <a:rPr lang="es-ES" sz="2400" b="0" strike="noStrike" spc="-1">
                <a:solidFill>
                  <a:srgbClr val="000000"/>
                </a:solidFill>
                <a:latin typeface="Calibri Light"/>
              </a:rPr>
              <a:t>, ya que la creación de nuevas tablas/atributos hace que las consultas de datos se realicen de forma más lenta.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Mayor seguridad → Menor eficiencia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000" b="0" i="1" strike="noStrike" spc="-1">
                <a:solidFill>
                  <a:srgbClr val="615E5E"/>
                </a:solidFill>
                <a:latin typeface="Calibri Light"/>
              </a:rPr>
              <a:t>*Dependiendo de los datos que maneje la BD, deberemos plantear si compensa o no aplicar las reglas de normalización</a:t>
            </a:r>
            <a:endParaRPr lang="es-E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E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Primera forma normal (1FN)</a:t>
            </a: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514520" cy="492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Requiere datos </a:t>
            </a:r>
            <a:r>
              <a:rPr lang="es-ES" sz="2800" b="1" strike="noStrike" spc="-1">
                <a:solidFill>
                  <a:srgbClr val="000000"/>
                </a:solidFill>
                <a:latin typeface="Calibri"/>
              </a:rPr>
              <a:t>ATÓMICOS</a:t>
            </a: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 en las tablas</a:t>
            </a: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  <a:p>
            <a:pPr marL="72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Contener una </a:t>
            </a:r>
            <a:r>
              <a:rPr lang="es-ES" sz="2400" b="1" strike="noStrike" spc="-1">
                <a:solidFill>
                  <a:srgbClr val="000000"/>
                </a:solidFill>
                <a:latin typeface="Calibri"/>
              </a:rPr>
              <a:t>clave primaria </a:t>
            </a: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(mínimo)</a:t>
            </a:r>
            <a:endParaRPr lang="es-ES" sz="2400" b="0" strike="noStrike" spc="-1">
              <a:solidFill>
                <a:srgbClr val="000000"/>
              </a:solidFill>
              <a:latin typeface="Arial"/>
              <a:ea typeface="DejaVu Sans"/>
            </a:endParaRPr>
          </a:p>
          <a:p>
            <a:pPr marL="72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No contener datos con </a:t>
            </a:r>
            <a:r>
              <a:rPr lang="es-ES" sz="2400" b="1" strike="noStrike" spc="-1">
                <a:solidFill>
                  <a:srgbClr val="000000"/>
                </a:solidFill>
                <a:latin typeface="Calibri"/>
              </a:rPr>
              <a:t>valores múltiples </a:t>
            </a: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(en columnas)</a:t>
            </a:r>
            <a:endParaRPr lang="es-ES" sz="2400" b="0" strike="noStrike" spc="-1">
              <a:solidFill>
                <a:srgbClr val="000000"/>
              </a:solidFill>
              <a:latin typeface="Arial"/>
              <a:ea typeface="DejaVu Sans"/>
            </a:endParaRPr>
          </a:p>
          <a:p>
            <a:pPr marL="72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No contener </a:t>
            </a:r>
            <a:r>
              <a:rPr lang="es-ES" sz="2400" b="1" strike="noStrike" spc="-1">
                <a:solidFill>
                  <a:srgbClr val="000000"/>
                </a:solidFill>
                <a:latin typeface="Calibri"/>
              </a:rPr>
              <a:t>datos redundantes</a:t>
            </a:r>
            <a:endParaRPr lang="es-ES" sz="2400" b="0" strike="noStrike" spc="-1">
              <a:solidFill>
                <a:srgbClr val="000000"/>
              </a:solidFill>
              <a:latin typeface="Arial"/>
              <a:ea typeface="DejaVu Sans"/>
            </a:endParaRPr>
          </a:p>
          <a:p>
            <a:pPr marL="72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No contener atributos con </a:t>
            </a:r>
            <a:r>
              <a:rPr lang="es-ES" sz="2400" b="1" strike="noStrike" spc="-1">
                <a:solidFill>
                  <a:srgbClr val="000000"/>
                </a:solidFill>
                <a:latin typeface="Calibri"/>
              </a:rPr>
              <a:t>valores NULL</a:t>
            </a:r>
            <a:endParaRPr lang="es-ES" sz="24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Primera forma normal (1FN)</a:t>
            </a: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406880"/>
            <a:ext cx="10514520" cy="492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Tabla sin atributos clave(ejemplo)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Imagen 4"/>
          <p:cNvPicPr/>
          <p:nvPr/>
        </p:nvPicPr>
        <p:blipFill>
          <a:blip r:embed="rId2"/>
          <a:stretch/>
        </p:blipFill>
        <p:spPr>
          <a:xfrm>
            <a:off x="2757600" y="2009160"/>
            <a:ext cx="7016760" cy="4327560"/>
          </a:xfrm>
          <a:prstGeom prst="rect">
            <a:avLst/>
          </a:prstGeom>
          <a:ln w="0"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Primera forma normal (1FN)</a:t>
            </a: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406880"/>
            <a:ext cx="10514520" cy="492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Valores múltiples (ejemplo)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lang="es-ES" sz="1800" b="0" strike="noStrike" spc="-1">
                <a:solidFill>
                  <a:srgbClr val="000000"/>
                </a:solidFill>
                <a:latin typeface="Calibri Light"/>
              </a:rPr>
              <a:t>*El teléfono “eliminado” debe almacenarse en otro lugar de la BD, no puede desaparecer</a:t>
            </a: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Imagen 3"/>
          <p:cNvPicPr/>
          <p:nvPr/>
        </p:nvPicPr>
        <p:blipFill>
          <a:blip r:embed="rId2"/>
          <a:stretch/>
        </p:blipFill>
        <p:spPr>
          <a:xfrm>
            <a:off x="3233520" y="1939320"/>
            <a:ext cx="4865760" cy="3737880"/>
          </a:xfrm>
          <a:prstGeom prst="rect">
            <a:avLst/>
          </a:prstGeom>
          <a:ln w="0"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Primera forma normal (1FN)</a:t>
            </a: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406880"/>
            <a:ext cx="10514520" cy="492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Datos redundantes (ejemplo)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i="1" strike="noStrike" spc="-1">
                <a:solidFill>
                  <a:srgbClr val="000000"/>
                </a:solidFill>
                <a:latin typeface="Calibri Light"/>
              </a:rPr>
              <a:t>*Este paso se podrá realizar en la 2FN, dependiendo lo que nos interese en cada situación</a:t>
            </a: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Imagen 4"/>
          <p:cNvPicPr/>
          <p:nvPr/>
        </p:nvPicPr>
        <p:blipFill>
          <a:blip r:embed="rId2"/>
          <a:stretch/>
        </p:blipFill>
        <p:spPr>
          <a:xfrm>
            <a:off x="3229560" y="2068200"/>
            <a:ext cx="5769720" cy="3894120"/>
          </a:xfrm>
          <a:prstGeom prst="rect">
            <a:avLst/>
          </a:prstGeom>
          <a:ln w="0"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Primera forma normal (1FN)</a:t>
            </a: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406880"/>
            <a:ext cx="10514520" cy="492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Datos NULL (ejemplo)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lang="es-ES" sz="1800" b="0" strike="noStrike" spc="-1">
                <a:solidFill>
                  <a:srgbClr val="000000"/>
                </a:solidFill>
                <a:latin typeface="Calibri Light"/>
              </a:rPr>
              <a:t>*Solo se variará la estructura de la BD si los valores NULL son influyentes en la tabla (clave primaria)</a:t>
            </a: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Imagen 3"/>
          <p:cNvPicPr/>
          <p:nvPr/>
        </p:nvPicPr>
        <p:blipFill>
          <a:blip r:embed="rId2"/>
          <a:stretch/>
        </p:blipFill>
        <p:spPr>
          <a:xfrm>
            <a:off x="1942560" y="2068200"/>
            <a:ext cx="7596720" cy="3713760"/>
          </a:xfrm>
          <a:prstGeom prst="rect">
            <a:avLst/>
          </a:prstGeom>
          <a:ln w="0"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28B52888867040AC3672CEB12252AB" ma:contentTypeVersion="10" ma:contentTypeDescription="Crear nuevo documento." ma:contentTypeScope="" ma:versionID="7fc7288b3c6eb5982257228a39c231f3">
  <xsd:schema xmlns:xsd="http://www.w3.org/2001/XMLSchema" xmlns:xs="http://www.w3.org/2001/XMLSchema" xmlns:p="http://schemas.microsoft.com/office/2006/metadata/properties" xmlns:ns2="bcd69d81-c7f3-4d79-9398-d547b50f7082" xmlns:ns3="224b2c8f-b107-4d06-98b0-f5ae26cb00f2" targetNamespace="http://schemas.microsoft.com/office/2006/metadata/properties" ma:root="true" ma:fieldsID="5a47515e76cdcffbff2f207f5f77eaea" ns2:_="" ns3:_="">
    <xsd:import namespace="bcd69d81-c7f3-4d79-9398-d547b50f7082"/>
    <xsd:import namespace="224b2c8f-b107-4d06-98b0-f5ae26cb00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d69d81-c7f3-4d79-9398-d547b50f70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3ba597a3-c398-4824-acd7-b967442122d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4b2c8f-b107-4d06-98b0-f5ae26cb00f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bef4f47-9b54-4382-be69-0c3ed511f0e6}" ma:internalName="TaxCatchAll" ma:showField="CatchAllData" ma:web="224b2c8f-b107-4d06-98b0-f5ae26cb00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cd69d81-c7f3-4d79-9398-d547b50f7082">
      <Terms xmlns="http://schemas.microsoft.com/office/infopath/2007/PartnerControls"/>
    </lcf76f155ced4ddcb4097134ff3c332f>
    <TaxCatchAll xmlns="224b2c8f-b107-4d06-98b0-f5ae26cb00f2" xsi:nil="true"/>
  </documentManagement>
</p:properties>
</file>

<file path=customXml/itemProps1.xml><?xml version="1.0" encoding="utf-8"?>
<ds:datastoreItem xmlns:ds="http://schemas.openxmlformats.org/officeDocument/2006/customXml" ds:itemID="{9DCEFB94-1B39-477E-98B8-EAF807AD17AA}"/>
</file>

<file path=customXml/itemProps2.xml><?xml version="1.0" encoding="utf-8"?>
<ds:datastoreItem xmlns:ds="http://schemas.openxmlformats.org/officeDocument/2006/customXml" ds:itemID="{CD119C3D-8310-4D22-B8E5-A39E82DB9CB8}"/>
</file>

<file path=customXml/itemProps3.xml><?xml version="1.0" encoding="utf-8"?>
<ds:datastoreItem xmlns:ds="http://schemas.openxmlformats.org/officeDocument/2006/customXml" ds:itemID="{753666F3-C77B-490A-B390-0C0E48C7A33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526</Words>
  <Application>Microsoft Office PowerPoint</Application>
  <PresentationFormat>Panorámica</PresentationFormat>
  <Paragraphs>91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NORMALIZACIÓN</vt:lpstr>
      <vt:lpstr>NORMALIZACIÓN</vt:lpstr>
      <vt:lpstr>Definición</vt:lpstr>
      <vt:lpstr>Definición</vt:lpstr>
      <vt:lpstr>Primera forma normal (1FN)</vt:lpstr>
      <vt:lpstr>Primera forma normal (1FN)</vt:lpstr>
      <vt:lpstr>Primera forma normal (1FN)</vt:lpstr>
      <vt:lpstr>Primera forma normal (1FN)</vt:lpstr>
      <vt:lpstr>Primera forma normal (1FN)</vt:lpstr>
      <vt:lpstr>Segunda forma normal (2FN)</vt:lpstr>
      <vt:lpstr>Segunda forma normal (2FN)</vt:lpstr>
      <vt:lpstr>Segunda forma normal (2FN)</vt:lpstr>
      <vt:lpstr>Tercera forma normal (3FN)</vt:lpstr>
      <vt:lpstr>Tercera forma normal (3FN)</vt:lpstr>
      <vt:lpstr>Tercera forma normal (3FN)</vt:lpstr>
      <vt:lpstr>Cuarta forma normal (4FN)</vt:lpstr>
      <vt:lpstr>Cuarta forma normal (4FN)</vt:lpstr>
      <vt:lpstr>Cuarta forma normal (4FN)</vt:lpstr>
      <vt:lpstr>Conclusión</vt:lpstr>
      <vt:lpstr>Bibliografía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NORMALIZACIÓN</dc:title>
  <dc:subject/>
  <dc:creator>Profesor</dc:creator>
  <dc:description/>
  <cp:lastModifiedBy>Jon Zamora Oyarzun</cp:lastModifiedBy>
  <cp:revision>18</cp:revision>
  <dcterms:created xsi:type="dcterms:W3CDTF">2019-10-21T14:44:53Z</dcterms:created>
  <dcterms:modified xsi:type="dcterms:W3CDTF">2024-10-25T07:19:59Z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Personalizado</vt:lpwstr>
  </property>
  <property fmtid="{D5CDD505-2E9C-101B-9397-08002B2CF9AE}" pid="3" name="Slides">
    <vt:i4>20</vt:i4>
  </property>
  <property fmtid="{D5CDD505-2E9C-101B-9397-08002B2CF9AE}" pid="4" name="ContentTypeId">
    <vt:lpwstr>0x0101008C28B52888867040AC3672CEB12252AB</vt:lpwstr>
  </property>
</Properties>
</file>