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desplazar la diapositiva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66EFE90-8BC9-48D9-B47D-AE95308F1550}" type="slidenum"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CB3552-76B3-42B2-88E0-0C2E18ED15B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DBAFDA-828C-4FF1-B1D2-6540109BEEB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DEDCA3-9EF6-4CCF-8E2D-7D380025DBC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07D3A-C8D2-4920-9A6E-5D488043456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464AAB-E1EA-46FB-A979-5679C80708D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5D4D77-09D1-4B8A-8078-4453F5CB93C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689DEB-CEA5-4D98-BA0F-498F952A719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F32D3D-3C4A-4E30-B0CD-803DD59B278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3A9F82-9CF3-4E0E-B3A0-3AC699ABB0F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10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ln w="0">
            <a:noFill/>
          </a:ln>
        </p:spPr>
      </p:pic>
      <p:pic>
        <p:nvPicPr>
          <p:cNvPr id="52" name="Image 1" descr="preencoded.png"/>
          <p:cNvPicPr/>
          <p:nvPr/>
        </p:nvPicPr>
        <p:blipFill>
          <a:blip r:embed="rId2"/>
          <a:stretch/>
        </p:blipFill>
        <p:spPr>
          <a:xfrm>
            <a:off x="9427320" y="2335680"/>
            <a:ext cx="4918320" cy="355716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793800" y="1932840"/>
            <a:ext cx="7555320" cy="29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7699"/>
              </a:lnSpc>
              <a:tabLst>
                <a:tab algn="l" pos="0"/>
              </a:tabLst>
            </a:pPr>
            <a:r>
              <a:rPr b="0" lang="en-US" sz="6150" spc="-184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Introducción a la Codificación en Programación</a:t>
            </a:r>
            <a:endParaRPr b="0" lang="es-ES" sz="6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793800" y="5207760"/>
            <a:ext cx="755532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La codificación es el proceso de escribir instrucciones para una computadora. Estas instrucciones, escritas en un lenguaje de programación, permiten a las computadoras realizar tareas específicas.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0"/>
          <p:cNvSpPr/>
          <p:nvPr/>
        </p:nvSpPr>
        <p:spPr>
          <a:xfrm>
            <a:off x="793800" y="2680200"/>
            <a:ext cx="93726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Factorización en Programación</a:t>
            </a:r>
            <a:endParaRPr b="0" lang="es-E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 1"/>
          <p:cNvSpPr/>
          <p:nvPr/>
        </p:nvSpPr>
        <p:spPr>
          <a:xfrm>
            <a:off x="793800" y="3842640"/>
            <a:ext cx="130417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Es una técnica fundamental para mejorar la legibilidad, la reutilización y la mantenibilidad del código. Consiste en descomponer un programa complejo en funciones más pequeñas y manejables.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793800" y="4823640"/>
            <a:ext cx="130417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Estas funciones encapsulan tareas específicas, lo que facilita la comprensión y el mantenimiento del código. La factorización promueve la reutilización de código, ya que las funciones se pueden llamar desde diferentes partes del programa.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810880"/>
          </a:xfrm>
          <a:prstGeom prst="rect">
            <a:avLst/>
          </a:prstGeom>
          <a:ln w="0">
            <a:noFill/>
          </a:ln>
        </p:spPr>
      </p:pic>
      <p:pic>
        <p:nvPicPr>
          <p:cNvPr id="60" name="Image 1" descr="preencoded.png"/>
          <p:cNvPicPr/>
          <p:nvPr/>
        </p:nvPicPr>
        <p:blipFill>
          <a:blip r:embed="rId2"/>
          <a:stretch/>
        </p:blipFill>
        <p:spPr>
          <a:xfrm>
            <a:off x="5501880" y="281160"/>
            <a:ext cx="3625920" cy="2248560"/>
          </a:xfrm>
          <a:prstGeom prst="rect">
            <a:avLst/>
          </a:prstGeom>
          <a:ln w="0">
            <a:noFill/>
          </a:ln>
        </p:spPr>
      </p:pic>
      <p:sp>
        <p:nvSpPr>
          <p:cNvPr id="61" name="Text 0"/>
          <p:cNvSpPr/>
          <p:nvPr/>
        </p:nvSpPr>
        <p:spPr>
          <a:xfrm>
            <a:off x="787320" y="3430440"/>
            <a:ext cx="1154016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Conceptos Básicos de la Codificación</a:t>
            </a: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Shape 1"/>
          <p:cNvSpPr/>
          <p:nvPr/>
        </p:nvSpPr>
        <p:spPr>
          <a:xfrm>
            <a:off x="787320" y="4723560"/>
            <a:ext cx="505080" cy="50508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 2"/>
          <p:cNvSpPr/>
          <p:nvPr/>
        </p:nvSpPr>
        <p:spPr>
          <a:xfrm>
            <a:off x="943920" y="4808160"/>
            <a:ext cx="1911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1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3"/>
          <p:cNvSpPr/>
          <p:nvPr/>
        </p:nvSpPr>
        <p:spPr>
          <a:xfrm>
            <a:off x="1518120" y="4723560"/>
            <a:ext cx="28108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5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Sintaxis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4"/>
          <p:cNvSpPr/>
          <p:nvPr/>
        </p:nvSpPr>
        <p:spPr>
          <a:xfrm>
            <a:off x="1518120" y="5209920"/>
            <a:ext cx="568332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La sintaxis se refiere a la estructura y gramática del lenguaje de programación.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Shape 5"/>
          <p:cNvSpPr/>
          <p:nvPr/>
        </p:nvSpPr>
        <p:spPr>
          <a:xfrm>
            <a:off x="7427880" y="4723560"/>
            <a:ext cx="505080" cy="50508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6"/>
          <p:cNvSpPr/>
          <p:nvPr/>
        </p:nvSpPr>
        <p:spPr>
          <a:xfrm>
            <a:off x="7584480" y="4808160"/>
            <a:ext cx="1911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2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7"/>
          <p:cNvSpPr/>
          <p:nvPr/>
        </p:nvSpPr>
        <p:spPr>
          <a:xfrm>
            <a:off x="8158680" y="4723560"/>
            <a:ext cx="28108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5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Variables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8"/>
          <p:cNvSpPr/>
          <p:nvPr/>
        </p:nvSpPr>
        <p:spPr>
          <a:xfrm>
            <a:off x="8158680" y="5209920"/>
            <a:ext cx="568332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Las variables almacenan datos, como números o texto, para su uso posterior.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Shape 9"/>
          <p:cNvSpPr/>
          <p:nvPr/>
        </p:nvSpPr>
        <p:spPr>
          <a:xfrm>
            <a:off x="787320" y="6407640"/>
            <a:ext cx="505080" cy="50508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10"/>
          <p:cNvSpPr/>
          <p:nvPr/>
        </p:nvSpPr>
        <p:spPr>
          <a:xfrm>
            <a:off x="943920" y="6491880"/>
            <a:ext cx="1911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3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Text 11"/>
          <p:cNvSpPr/>
          <p:nvPr/>
        </p:nvSpPr>
        <p:spPr>
          <a:xfrm>
            <a:off x="1518120" y="6407640"/>
            <a:ext cx="28108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5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Operadores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Text 12"/>
          <p:cNvSpPr/>
          <p:nvPr/>
        </p:nvSpPr>
        <p:spPr>
          <a:xfrm>
            <a:off x="1518120" y="6894000"/>
            <a:ext cx="568332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Los operadores realizan operaciones matemáticas o lógicas en datos.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Shape 13"/>
          <p:cNvSpPr/>
          <p:nvPr/>
        </p:nvSpPr>
        <p:spPr>
          <a:xfrm>
            <a:off x="7427880" y="6407640"/>
            <a:ext cx="505080" cy="50508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Text 14"/>
          <p:cNvSpPr/>
          <p:nvPr/>
        </p:nvSpPr>
        <p:spPr>
          <a:xfrm>
            <a:off x="7584480" y="6491880"/>
            <a:ext cx="1911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4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 15"/>
          <p:cNvSpPr/>
          <p:nvPr/>
        </p:nvSpPr>
        <p:spPr>
          <a:xfrm>
            <a:off x="8158680" y="6407640"/>
            <a:ext cx="28108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5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Comentarios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Text 16"/>
          <p:cNvSpPr/>
          <p:nvPr/>
        </p:nvSpPr>
        <p:spPr>
          <a:xfrm>
            <a:off x="8158680" y="6894000"/>
            <a:ext cx="568332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Los comentarios son anotaciones que explican el código y no se ejecutan.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0"/>
          <p:cNvSpPr/>
          <p:nvPr/>
        </p:nvSpPr>
        <p:spPr>
          <a:xfrm>
            <a:off x="793800" y="1876680"/>
            <a:ext cx="1131192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Lenguajes de Programación Populares</a:t>
            </a:r>
            <a:endParaRPr b="0" lang="es-E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Text 1"/>
          <p:cNvSpPr/>
          <p:nvPr/>
        </p:nvSpPr>
        <p:spPr>
          <a:xfrm>
            <a:off x="793800" y="31525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Python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2"/>
          <p:cNvSpPr/>
          <p:nvPr/>
        </p:nvSpPr>
        <p:spPr>
          <a:xfrm>
            <a:off x="793800" y="373356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Un lenguaje versátil y fácil de aprender, ideal para principiantes.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 3"/>
          <p:cNvSpPr/>
          <p:nvPr/>
        </p:nvSpPr>
        <p:spPr>
          <a:xfrm>
            <a:off x="1156680" y="466344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Aprendizaje automático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 4"/>
          <p:cNvSpPr/>
          <p:nvPr/>
        </p:nvSpPr>
        <p:spPr>
          <a:xfrm>
            <a:off x="1156680" y="510552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Ciencia de datos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 5"/>
          <p:cNvSpPr/>
          <p:nvPr/>
        </p:nvSpPr>
        <p:spPr>
          <a:xfrm>
            <a:off x="1156680" y="554796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Desarrollo web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6"/>
          <p:cNvSpPr/>
          <p:nvPr/>
        </p:nvSpPr>
        <p:spPr>
          <a:xfrm>
            <a:off x="5333040" y="31525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JavaScript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 7"/>
          <p:cNvSpPr/>
          <p:nvPr/>
        </p:nvSpPr>
        <p:spPr>
          <a:xfrm>
            <a:off x="5333040" y="3733560"/>
            <a:ext cx="397692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Un lenguaje esencial para el desarrollo web, utilizado para crear interactividad en páginas web.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8"/>
          <p:cNvSpPr/>
          <p:nvPr/>
        </p:nvSpPr>
        <p:spPr>
          <a:xfrm>
            <a:off x="5695920" y="502632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Desarrollo web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 9"/>
          <p:cNvSpPr/>
          <p:nvPr/>
        </p:nvSpPr>
        <p:spPr>
          <a:xfrm>
            <a:off x="5695920" y="546840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Aplicaciones móviles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 10"/>
          <p:cNvSpPr/>
          <p:nvPr/>
        </p:nvSpPr>
        <p:spPr>
          <a:xfrm>
            <a:off x="5695920" y="591084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Desarrollo de juegos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 11"/>
          <p:cNvSpPr/>
          <p:nvPr/>
        </p:nvSpPr>
        <p:spPr>
          <a:xfrm>
            <a:off x="9871920" y="31525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Java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12"/>
          <p:cNvSpPr/>
          <p:nvPr/>
        </p:nvSpPr>
        <p:spPr>
          <a:xfrm>
            <a:off x="9871920" y="3733560"/>
            <a:ext cx="397692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Un lenguaje robusto y orientado a objetos, utilizado para aplicaciones empresariales y móviles.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 13"/>
          <p:cNvSpPr/>
          <p:nvPr/>
        </p:nvSpPr>
        <p:spPr>
          <a:xfrm>
            <a:off x="10234800" y="502632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Desarrollo de aplicaciones móviles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 14"/>
          <p:cNvSpPr/>
          <p:nvPr/>
        </p:nvSpPr>
        <p:spPr>
          <a:xfrm>
            <a:off x="10234800" y="546840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Aplicaciones empresariales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Text 15"/>
          <p:cNvSpPr/>
          <p:nvPr/>
        </p:nvSpPr>
        <p:spPr>
          <a:xfrm>
            <a:off x="10234800" y="5910840"/>
            <a:ext cx="36140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Big data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  <p:pic>
        <p:nvPicPr>
          <p:cNvPr id="97" name="Image 1" descr="preencoded.png"/>
          <p:cNvPicPr/>
          <p:nvPr/>
        </p:nvPicPr>
        <p:blipFill>
          <a:blip r:embed="rId2"/>
          <a:stretch/>
        </p:blipFill>
        <p:spPr>
          <a:xfrm>
            <a:off x="264240" y="1635840"/>
            <a:ext cx="4956840" cy="4956840"/>
          </a:xfrm>
          <a:prstGeom prst="rect">
            <a:avLst/>
          </a:prstGeom>
          <a:ln w="0">
            <a:noFill/>
          </a:ln>
        </p:spPr>
      </p:pic>
      <p:sp>
        <p:nvSpPr>
          <p:cNvPr id="98" name="Text 0"/>
          <p:cNvSpPr/>
          <p:nvPr/>
        </p:nvSpPr>
        <p:spPr>
          <a:xfrm>
            <a:off x="6226560" y="757440"/>
            <a:ext cx="766260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199"/>
              </a:lnSpc>
              <a:tabLst>
                <a:tab algn="l" pos="0"/>
              </a:tabLst>
            </a:pPr>
            <a:r>
              <a:rPr b="0" lang="en-US" sz="4150" spc="-125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Estructuras de Control y Lógica de Programación</a:t>
            </a:r>
            <a:endParaRPr b="0" lang="es-ES" sz="4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Image 2" descr="preencoded.png"/>
          <p:cNvPicPr/>
          <p:nvPr/>
        </p:nvPicPr>
        <p:blipFill>
          <a:blip r:embed="rId3"/>
          <a:stretch/>
        </p:blipFill>
        <p:spPr>
          <a:xfrm>
            <a:off x="6226560" y="2396520"/>
            <a:ext cx="1056240" cy="1690560"/>
          </a:xfrm>
          <a:prstGeom prst="rect">
            <a:avLst/>
          </a:prstGeom>
          <a:ln w="0">
            <a:noFill/>
          </a:ln>
        </p:spPr>
      </p:pic>
      <p:sp>
        <p:nvSpPr>
          <p:cNvPr id="100" name="Text 1"/>
          <p:cNvSpPr/>
          <p:nvPr/>
        </p:nvSpPr>
        <p:spPr>
          <a:xfrm>
            <a:off x="7601040" y="2608200"/>
            <a:ext cx="264240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2050" spc="-62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Variables</a:t>
            </a:r>
            <a:endParaRPr b="0" lang="es-E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Text 2"/>
          <p:cNvSpPr/>
          <p:nvPr/>
        </p:nvSpPr>
        <p:spPr>
          <a:xfrm>
            <a:off x="7601040" y="3065400"/>
            <a:ext cx="62881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Es un nombre que hace referencia a un valor.</a:t>
            </a:r>
            <a:endParaRPr b="0" lang="es-E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Image 3" descr="preencoded.png"/>
          <p:cNvPicPr/>
          <p:nvPr/>
        </p:nvPicPr>
        <p:blipFill>
          <a:blip r:embed="rId4"/>
          <a:stretch/>
        </p:blipFill>
        <p:spPr>
          <a:xfrm>
            <a:off x="6226560" y="4088520"/>
            <a:ext cx="1056240" cy="1690560"/>
          </a:xfrm>
          <a:prstGeom prst="rect">
            <a:avLst/>
          </a:prstGeom>
          <a:ln w="0">
            <a:noFill/>
          </a:ln>
        </p:spPr>
      </p:pic>
      <p:sp>
        <p:nvSpPr>
          <p:cNvPr id="103" name="Text 3"/>
          <p:cNvSpPr/>
          <p:nvPr/>
        </p:nvSpPr>
        <p:spPr>
          <a:xfrm>
            <a:off x="7601040" y="4299840"/>
            <a:ext cx="264240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2050" spc="-62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Condición</a:t>
            </a:r>
            <a:endParaRPr b="0" lang="es-E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 4"/>
          <p:cNvSpPr/>
          <p:nvPr/>
        </p:nvSpPr>
        <p:spPr>
          <a:xfrm>
            <a:off x="7601040" y="4757040"/>
            <a:ext cx="62881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Eligen la ejecución de una acción u otra.</a:t>
            </a:r>
            <a:endParaRPr b="0" lang="es-E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Image 4" descr="preencoded.png"/>
          <p:cNvPicPr/>
          <p:nvPr/>
        </p:nvPicPr>
        <p:blipFill>
          <a:blip r:embed="rId5"/>
          <a:stretch/>
        </p:blipFill>
        <p:spPr>
          <a:xfrm>
            <a:off x="6226560" y="5780160"/>
            <a:ext cx="1056240" cy="1690560"/>
          </a:xfrm>
          <a:prstGeom prst="rect">
            <a:avLst/>
          </a:prstGeom>
          <a:ln w="0">
            <a:noFill/>
          </a:ln>
        </p:spPr>
      </p:pic>
      <p:sp>
        <p:nvSpPr>
          <p:cNvPr id="106" name="Text 5"/>
          <p:cNvSpPr/>
          <p:nvPr/>
        </p:nvSpPr>
        <p:spPr>
          <a:xfrm>
            <a:off x="7601040" y="5991480"/>
            <a:ext cx="264240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2050" spc="-62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Funciones</a:t>
            </a:r>
            <a:endParaRPr b="0" lang="es-E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 6"/>
          <p:cNvSpPr/>
          <p:nvPr/>
        </p:nvSpPr>
        <p:spPr>
          <a:xfrm>
            <a:off x="7601040" y="6448680"/>
            <a:ext cx="62881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16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Bloques de código reutilizables que realizan tareas específicas.</a:t>
            </a:r>
            <a:endParaRPr b="0" lang="es-E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0"/>
          <p:cNvSpPr/>
          <p:nvPr/>
        </p:nvSpPr>
        <p:spPr>
          <a:xfrm>
            <a:off x="793800" y="1337760"/>
            <a:ext cx="87260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               </a:t>
            </a: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Modularidad </a:t>
            </a:r>
            <a:endParaRPr b="0" lang="es-E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Shape 1"/>
          <p:cNvSpPr/>
          <p:nvPr/>
        </p:nvSpPr>
        <p:spPr>
          <a:xfrm>
            <a:off x="793800" y="2840400"/>
            <a:ext cx="13041720" cy="29520"/>
          </a:xfrm>
          <a:prstGeom prst="roundRect">
            <a:avLst>
              <a:gd name="adj" fmla="val 111628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Shape 2"/>
          <p:cNvSpPr/>
          <p:nvPr/>
        </p:nvSpPr>
        <p:spPr>
          <a:xfrm>
            <a:off x="2876760" y="2840400"/>
            <a:ext cx="29520" cy="792720"/>
          </a:xfrm>
          <a:prstGeom prst="roundRect">
            <a:avLst>
              <a:gd name="adj" fmla="val 111628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Shape 3"/>
          <p:cNvSpPr/>
          <p:nvPr/>
        </p:nvSpPr>
        <p:spPr>
          <a:xfrm>
            <a:off x="2636640" y="258516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 4"/>
          <p:cNvSpPr/>
          <p:nvPr/>
        </p:nvSpPr>
        <p:spPr>
          <a:xfrm>
            <a:off x="2795040" y="2670120"/>
            <a:ext cx="19296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1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Text 5"/>
          <p:cNvSpPr/>
          <p:nvPr/>
        </p:nvSpPr>
        <p:spPr>
          <a:xfrm>
            <a:off x="1474200" y="38610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Factorización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 6"/>
          <p:cNvSpPr/>
          <p:nvPr/>
        </p:nvSpPr>
        <p:spPr>
          <a:xfrm>
            <a:off x="1020600" y="4351320"/>
            <a:ext cx="3741480" cy="25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Facilita la comprensión y el mantenimiento del código.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Shape 7"/>
          <p:cNvSpPr/>
          <p:nvPr/>
        </p:nvSpPr>
        <p:spPr>
          <a:xfrm>
            <a:off x="7299720" y="2840400"/>
            <a:ext cx="29520" cy="792720"/>
          </a:xfrm>
          <a:prstGeom prst="roundRect">
            <a:avLst>
              <a:gd name="adj" fmla="val 111628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Shape 8"/>
          <p:cNvSpPr/>
          <p:nvPr/>
        </p:nvSpPr>
        <p:spPr>
          <a:xfrm>
            <a:off x="7059960" y="258516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 9"/>
          <p:cNvSpPr/>
          <p:nvPr/>
        </p:nvSpPr>
        <p:spPr>
          <a:xfrm>
            <a:off x="7218000" y="2670120"/>
            <a:ext cx="19296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2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 10"/>
          <p:cNvSpPr/>
          <p:nvPr/>
        </p:nvSpPr>
        <p:spPr>
          <a:xfrm>
            <a:off x="5861160" y="3861000"/>
            <a:ext cx="290664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Patrones de Diseño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Text 11"/>
          <p:cNvSpPr/>
          <p:nvPr/>
        </p:nvSpPr>
        <p:spPr>
          <a:xfrm>
            <a:off x="5443920" y="4351320"/>
            <a:ext cx="3741480" cy="21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Ayudan a organizar y estructurar el código, mejorando su reutilización y mantenibilidad.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Shape 12"/>
          <p:cNvSpPr/>
          <p:nvPr/>
        </p:nvSpPr>
        <p:spPr>
          <a:xfrm>
            <a:off x="11723040" y="2840400"/>
            <a:ext cx="29520" cy="792720"/>
          </a:xfrm>
          <a:prstGeom prst="roundRect">
            <a:avLst>
              <a:gd name="adj" fmla="val 111628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Shape 13"/>
          <p:cNvSpPr/>
          <p:nvPr/>
        </p:nvSpPr>
        <p:spPr>
          <a:xfrm>
            <a:off x="11483280" y="258516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Text 14"/>
          <p:cNvSpPr/>
          <p:nvPr/>
        </p:nvSpPr>
        <p:spPr>
          <a:xfrm>
            <a:off x="11641320" y="2670120"/>
            <a:ext cx="19296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79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3</a:t>
            </a:r>
            <a:endParaRPr b="0" lang="es-E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 15"/>
          <p:cNvSpPr/>
          <p:nvPr/>
        </p:nvSpPr>
        <p:spPr>
          <a:xfrm>
            <a:off x="10320840" y="38610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Beneficios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 16"/>
          <p:cNvSpPr/>
          <p:nvPr/>
        </p:nvSpPr>
        <p:spPr>
          <a:xfrm>
            <a:off x="9866880" y="4351320"/>
            <a:ext cx="3741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La modularidad mejora la reutilización del código, la legibilidad, la mantenibilidad y la colaboración entre desarrolladores.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523240"/>
          </a:xfrm>
          <a:prstGeom prst="rect">
            <a:avLst/>
          </a:prstGeom>
          <a:ln w="0">
            <a:noFill/>
          </a:ln>
        </p:spPr>
      </p:pic>
      <p:pic>
        <p:nvPicPr>
          <p:cNvPr id="128" name="Image 1" descr="preencoded.png"/>
          <p:cNvPicPr/>
          <p:nvPr/>
        </p:nvPicPr>
        <p:blipFill>
          <a:blip r:embed="rId2"/>
          <a:stretch/>
        </p:blipFill>
        <p:spPr>
          <a:xfrm>
            <a:off x="5914080" y="252360"/>
            <a:ext cx="2801160" cy="2018160"/>
          </a:xfrm>
          <a:prstGeom prst="rect">
            <a:avLst/>
          </a:prstGeom>
          <a:ln w="0">
            <a:noFill/>
          </a:ln>
        </p:spPr>
      </p:pic>
      <p:sp>
        <p:nvSpPr>
          <p:cNvPr id="129" name="Text 0"/>
          <p:cNvSpPr/>
          <p:nvPr/>
        </p:nvSpPr>
        <p:spPr>
          <a:xfrm>
            <a:off x="706680" y="3080160"/>
            <a:ext cx="1035972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949"/>
              </a:lnSpc>
              <a:tabLst>
                <a:tab algn="l" pos="0"/>
              </a:tabLst>
            </a:pPr>
            <a:r>
              <a:rPr b="0" lang="en-US" sz="3950" spc="-119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Depuración y Resolución de Problemas</a:t>
            </a:r>
            <a:endParaRPr b="0" lang="es-ES" sz="3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Shape 1"/>
          <p:cNvSpPr/>
          <p:nvPr/>
        </p:nvSpPr>
        <p:spPr>
          <a:xfrm>
            <a:off x="706680" y="5682240"/>
            <a:ext cx="13215960" cy="21960"/>
          </a:xfrm>
          <a:prstGeom prst="roundRect">
            <a:avLst>
              <a:gd name="adj" fmla="val 132509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hape 2"/>
          <p:cNvSpPr/>
          <p:nvPr/>
        </p:nvSpPr>
        <p:spPr>
          <a:xfrm>
            <a:off x="3278160" y="4975560"/>
            <a:ext cx="21960" cy="705600"/>
          </a:xfrm>
          <a:prstGeom prst="roundRect">
            <a:avLst>
              <a:gd name="adj" fmla="val 132509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Shape 3"/>
          <p:cNvSpPr/>
          <p:nvPr/>
        </p:nvSpPr>
        <p:spPr>
          <a:xfrm>
            <a:off x="3062160" y="5455080"/>
            <a:ext cx="453240" cy="45324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 4"/>
          <p:cNvSpPr/>
          <p:nvPr/>
        </p:nvSpPr>
        <p:spPr>
          <a:xfrm>
            <a:off x="3202920" y="5531040"/>
            <a:ext cx="17172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0" lang="en-US" sz="2350" spc="-71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1</a:t>
            </a:r>
            <a:endParaRPr b="0" lang="es-ES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 5"/>
          <p:cNvSpPr/>
          <p:nvPr/>
        </p:nvSpPr>
        <p:spPr>
          <a:xfrm>
            <a:off x="1851120" y="4014000"/>
            <a:ext cx="28756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950" spc="-60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Identificar el error</a:t>
            </a:r>
            <a:endParaRPr b="0" lang="es-ES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 6"/>
          <p:cNvSpPr/>
          <p:nvPr/>
        </p:nvSpPr>
        <p:spPr>
          <a:xfrm>
            <a:off x="908640" y="4450680"/>
            <a:ext cx="47606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0" lang="en-US" sz="15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Buscar errores en el código y comprender su causa.</a:t>
            </a:r>
            <a:endParaRPr b="0" lang="es-ES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Shape 7"/>
          <p:cNvSpPr/>
          <p:nvPr/>
        </p:nvSpPr>
        <p:spPr>
          <a:xfrm>
            <a:off x="5961960" y="5682240"/>
            <a:ext cx="21960" cy="705600"/>
          </a:xfrm>
          <a:prstGeom prst="roundRect">
            <a:avLst>
              <a:gd name="adj" fmla="val 132509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Shape 8"/>
          <p:cNvSpPr/>
          <p:nvPr/>
        </p:nvSpPr>
        <p:spPr>
          <a:xfrm>
            <a:off x="5745960" y="5455080"/>
            <a:ext cx="453240" cy="45324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 9"/>
          <p:cNvSpPr/>
          <p:nvPr/>
        </p:nvSpPr>
        <p:spPr>
          <a:xfrm>
            <a:off x="5886720" y="5531040"/>
            <a:ext cx="17172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0" lang="en-US" sz="2350" spc="-71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2</a:t>
            </a:r>
            <a:endParaRPr b="0" lang="es-ES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 10"/>
          <p:cNvSpPr/>
          <p:nvPr/>
        </p:nvSpPr>
        <p:spPr>
          <a:xfrm>
            <a:off x="4678560" y="6591240"/>
            <a:ext cx="25880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950" spc="-60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Aislar el problema</a:t>
            </a:r>
            <a:endParaRPr b="0" lang="es-ES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Text 11"/>
          <p:cNvSpPr/>
          <p:nvPr/>
        </p:nvSpPr>
        <p:spPr>
          <a:xfrm>
            <a:off x="3592440" y="7027560"/>
            <a:ext cx="476064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0" lang="en-US" sz="15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Determinar la sección del código que está provocando el error.</a:t>
            </a:r>
            <a:endParaRPr b="0" lang="es-ES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Shape 12"/>
          <p:cNvSpPr/>
          <p:nvPr/>
        </p:nvSpPr>
        <p:spPr>
          <a:xfrm>
            <a:off x="8645760" y="4975560"/>
            <a:ext cx="21960" cy="705600"/>
          </a:xfrm>
          <a:prstGeom prst="roundRect">
            <a:avLst>
              <a:gd name="adj" fmla="val 132509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Shape 13"/>
          <p:cNvSpPr/>
          <p:nvPr/>
        </p:nvSpPr>
        <p:spPr>
          <a:xfrm>
            <a:off x="8429760" y="5455080"/>
            <a:ext cx="453240" cy="45324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 14"/>
          <p:cNvSpPr/>
          <p:nvPr/>
        </p:nvSpPr>
        <p:spPr>
          <a:xfrm>
            <a:off x="8570520" y="5531040"/>
            <a:ext cx="17172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0" lang="en-US" sz="2350" spc="-71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3</a:t>
            </a:r>
            <a:endParaRPr b="0" lang="es-ES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 15"/>
          <p:cNvSpPr/>
          <p:nvPr/>
        </p:nvSpPr>
        <p:spPr>
          <a:xfrm>
            <a:off x="7290720" y="4014000"/>
            <a:ext cx="27316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950" spc="-60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Solucionar el error</a:t>
            </a:r>
            <a:endParaRPr b="0" lang="es-ES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 16"/>
          <p:cNvSpPr/>
          <p:nvPr/>
        </p:nvSpPr>
        <p:spPr>
          <a:xfrm>
            <a:off x="6276240" y="4450680"/>
            <a:ext cx="47606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0" lang="en-US" sz="15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Corregir el código defectuoso y volver a ejecutarlo.</a:t>
            </a:r>
            <a:endParaRPr b="0" lang="es-ES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Shape 17"/>
          <p:cNvSpPr/>
          <p:nvPr/>
        </p:nvSpPr>
        <p:spPr>
          <a:xfrm>
            <a:off x="11329560" y="5682240"/>
            <a:ext cx="21960" cy="705600"/>
          </a:xfrm>
          <a:prstGeom prst="roundRect">
            <a:avLst>
              <a:gd name="adj" fmla="val 132509"/>
            </a:avLst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Shape 18"/>
          <p:cNvSpPr/>
          <p:nvPr/>
        </p:nvSpPr>
        <p:spPr>
          <a:xfrm>
            <a:off x="11113560" y="5455080"/>
            <a:ext cx="453240" cy="453240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 19"/>
          <p:cNvSpPr/>
          <p:nvPr/>
        </p:nvSpPr>
        <p:spPr>
          <a:xfrm>
            <a:off x="11254320" y="5531040"/>
            <a:ext cx="17172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0" lang="en-US" sz="2350" spc="-71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4</a:t>
            </a:r>
            <a:endParaRPr b="0" lang="es-ES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Text 20"/>
          <p:cNvSpPr/>
          <p:nvPr/>
        </p:nvSpPr>
        <p:spPr>
          <a:xfrm>
            <a:off x="10078560" y="6591240"/>
            <a:ext cx="25232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950" spc="-60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Probar el código</a:t>
            </a:r>
            <a:endParaRPr b="0" lang="es-ES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Text 21"/>
          <p:cNvSpPr/>
          <p:nvPr/>
        </p:nvSpPr>
        <p:spPr>
          <a:xfrm>
            <a:off x="8960040" y="7027560"/>
            <a:ext cx="476064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0" lang="en-US" sz="15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Asegurarse de que el código funciona correctamente después de la corrección.</a:t>
            </a:r>
            <a:endParaRPr b="0" lang="es-ES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834280"/>
          </a:xfrm>
          <a:prstGeom prst="rect">
            <a:avLst/>
          </a:prstGeom>
          <a:ln w="0">
            <a:noFill/>
          </a:ln>
        </p:spPr>
      </p:pic>
      <p:pic>
        <p:nvPicPr>
          <p:cNvPr id="153" name="Image 1" descr="preencoded.png"/>
          <p:cNvPicPr/>
          <p:nvPr/>
        </p:nvPicPr>
        <p:blipFill>
          <a:blip r:embed="rId2"/>
          <a:stretch/>
        </p:blipFill>
        <p:spPr>
          <a:xfrm>
            <a:off x="5124600" y="283320"/>
            <a:ext cx="4380480" cy="2267280"/>
          </a:xfrm>
          <a:prstGeom prst="rect">
            <a:avLst/>
          </a:prstGeom>
          <a:ln w="0">
            <a:noFill/>
          </a:ln>
        </p:spPr>
      </p:pic>
      <p:sp>
        <p:nvSpPr>
          <p:cNvPr id="154" name="Text 0"/>
          <p:cNvSpPr/>
          <p:nvPr/>
        </p:nvSpPr>
        <p:spPr>
          <a:xfrm>
            <a:off x="793800" y="4002840"/>
            <a:ext cx="1034208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Buenas Prácticas de Codificación</a:t>
            </a:r>
            <a:endParaRPr b="0" lang="es-E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Image 2" descr="preencoded.png"/>
          <p:cNvPicPr/>
          <p:nvPr/>
        </p:nvPicPr>
        <p:blipFill>
          <a:blip r:embed="rId3"/>
          <a:stretch/>
        </p:blipFill>
        <p:spPr>
          <a:xfrm>
            <a:off x="793800" y="5051880"/>
            <a:ext cx="565920" cy="565920"/>
          </a:xfrm>
          <a:prstGeom prst="rect">
            <a:avLst/>
          </a:prstGeom>
          <a:ln w="0">
            <a:noFill/>
          </a:ln>
        </p:spPr>
      </p:pic>
      <p:sp>
        <p:nvSpPr>
          <p:cNvPr id="156" name="Text 1"/>
          <p:cNvSpPr/>
          <p:nvPr/>
        </p:nvSpPr>
        <p:spPr>
          <a:xfrm>
            <a:off x="793800" y="5845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Comentarios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Text 2"/>
          <p:cNvSpPr/>
          <p:nvPr/>
        </p:nvSpPr>
        <p:spPr>
          <a:xfrm>
            <a:off x="793800" y="6336000"/>
            <a:ext cx="3004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Explicar el código para que sea más fácil de entender.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8" name="Image 3" descr="preencoded.png"/>
          <p:cNvPicPr/>
          <p:nvPr/>
        </p:nvPicPr>
        <p:blipFill>
          <a:blip r:embed="rId4"/>
          <a:stretch/>
        </p:blipFill>
        <p:spPr>
          <a:xfrm>
            <a:off x="4139280" y="5051880"/>
            <a:ext cx="565920" cy="565920"/>
          </a:xfrm>
          <a:prstGeom prst="rect">
            <a:avLst/>
          </a:prstGeom>
          <a:ln w="0">
            <a:noFill/>
          </a:ln>
        </p:spPr>
      </p:pic>
      <p:sp>
        <p:nvSpPr>
          <p:cNvPr id="159" name="Text 3"/>
          <p:cNvSpPr/>
          <p:nvPr/>
        </p:nvSpPr>
        <p:spPr>
          <a:xfrm>
            <a:off x="4139280" y="5845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Indentación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Text 4"/>
          <p:cNvSpPr/>
          <p:nvPr/>
        </p:nvSpPr>
        <p:spPr>
          <a:xfrm>
            <a:off x="4139280" y="6336000"/>
            <a:ext cx="3004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Organizar el código para que sea más legible.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Image 4" descr="preencoded.png"/>
          <p:cNvPicPr/>
          <p:nvPr/>
        </p:nvPicPr>
        <p:blipFill>
          <a:blip r:embed="rId5"/>
          <a:stretch/>
        </p:blipFill>
        <p:spPr>
          <a:xfrm>
            <a:off x="7485120" y="5051880"/>
            <a:ext cx="565920" cy="565920"/>
          </a:xfrm>
          <a:prstGeom prst="rect">
            <a:avLst/>
          </a:prstGeom>
          <a:ln w="0">
            <a:noFill/>
          </a:ln>
        </p:spPr>
      </p:pic>
      <p:sp>
        <p:nvSpPr>
          <p:cNvPr id="162" name="Text 5"/>
          <p:cNvSpPr/>
          <p:nvPr/>
        </p:nvSpPr>
        <p:spPr>
          <a:xfrm>
            <a:off x="7485120" y="5845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Nomenclatura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Text 6"/>
          <p:cNvSpPr/>
          <p:nvPr/>
        </p:nvSpPr>
        <p:spPr>
          <a:xfrm>
            <a:off x="7485120" y="6336000"/>
            <a:ext cx="3004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Utilizar nombres de variables descriptivos.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4" name="Image 5" descr="preencoded.png"/>
          <p:cNvPicPr/>
          <p:nvPr/>
        </p:nvPicPr>
        <p:blipFill>
          <a:blip r:embed="rId6"/>
          <a:stretch/>
        </p:blipFill>
        <p:spPr>
          <a:xfrm>
            <a:off x="10830960" y="5051880"/>
            <a:ext cx="565920" cy="565920"/>
          </a:xfrm>
          <a:prstGeom prst="rect">
            <a:avLst/>
          </a:prstGeom>
          <a:ln w="0">
            <a:noFill/>
          </a:ln>
        </p:spPr>
      </p:pic>
      <p:sp>
        <p:nvSpPr>
          <p:cNvPr id="165" name="Text 7"/>
          <p:cNvSpPr/>
          <p:nvPr/>
        </p:nvSpPr>
        <p:spPr>
          <a:xfrm>
            <a:off x="10830960" y="5845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68" strike="noStrike" u="none">
                <a:solidFill>
                  <a:srgbClr val="e5e0df"/>
                </a:solidFill>
                <a:uFillTx/>
                <a:latin typeface="Roboto Mono"/>
                <a:ea typeface="Roboto Mono"/>
              </a:rPr>
              <a:t>Pruebas</a:t>
            </a:r>
            <a:endParaRPr b="0" lang="es-E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Text 8"/>
          <p:cNvSpPr/>
          <p:nvPr/>
        </p:nvSpPr>
        <p:spPr>
          <a:xfrm>
            <a:off x="10830960" y="6336000"/>
            <a:ext cx="3004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Asegurarse de que el código funciona correctamente.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0"/>
          <p:cNvSpPr/>
          <p:nvPr/>
        </p:nvSpPr>
        <p:spPr>
          <a:xfrm>
            <a:off x="793800" y="1198800"/>
            <a:ext cx="10988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4450" spc="-133" strike="noStrike" u="none">
                <a:solidFill>
                  <a:srgbClr val="ffffff"/>
                </a:solidFill>
                <a:uFillTx/>
                <a:latin typeface="Roboto Mono"/>
                <a:ea typeface="Roboto Mono"/>
              </a:rPr>
              <a:t>Patrones de Diseño </a:t>
            </a:r>
            <a:endParaRPr b="0" lang="es-E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Text 1"/>
          <p:cNvSpPr/>
          <p:nvPr/>
        </p:nvSpPr>
        <p:spPr>
          <a:xfrm>
            <a:off x="793800" y="2451960"/>
            <a:ext cx="62434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Text 2"/>
          <p:cNvSpPr/>
          <p:nvPr/>
        </p:nvSpPr>
        <p:spPr>
          <a:xfrm>
            <a:off x="793800" y="3018960"/>
            <a:ext cx="62434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Text 3"/>
          <p:cNvSpPr/>
          <p:nvPr/>
        </p:nvSpPr>
        <p:spPr>
          <a:xfrm>
            <a:off x="793800" y="3585960"/>
            <a:ext cx="624348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Son soluciones comprobadas para problemas comunes en el diseño de software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Text 4"/>
          <p:cNvSpPr/>
          <p:nvPr/>
        </p:nvSpPr>
        <p:spPr>
          <a:xfrm>
            <a:off x="793800" y="4515840"/>
            <a:ext cx="62434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Patrón "Factory", que encapsula la creación de objetos.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 5"/>
          <p:cNvSpPr/>
          <p:nvPr/>
        </p:nvSpPr>
        <p:spPr>
          <a:xfrm>
            <a:off x="793800" y="5082480"/>
            <a:ext cx="624348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7" strike="noStrike" u="none">
                <a:solidFill>
                  <a:srgbClr val="e5e0df"/>
                </a:solidFill>
                <a:uFillTx/>
                <a:latin typeface="Roboto"/>
                <a:ea typeface="Roboto"/>
              </a:rPr>
              <a:t>Otro ejemplo es el patrón "Singleton", que garantiza que solo existe una instancia de una clase. </a:t>
            </a:r>
            <a:endParaRPr b="0" lang="es-E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Image 0" descr="preencoded.png"/>
          <p:cNvPicPr/>
          <p:nvPr/>
        </p:nvPicPr>
        <p:blipFill>
          <a:blip r:embed="rId1"/>
          <a:stretch/>
        </p:blipFill>
        <p:spPr>
          <a:xfrm>
            <a:off x="7599600" y="2503080"/>
            <a:ext cx="6243480" cy="427176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/>
          <p:nvPr/>
        </p:nvSpPr>
        <p:spPr>
          <a:xfrm>
            <a:off x="12780000" y="7740000"/>
            <a:ext cx="1799280" cy="359280"/>
          </a:xfrm>
          <a:prstGeom prst="rect">
            <a:avLst/>
          </a:prstGeom>
          <a:solidFill>
            <a:srgbClr val="212121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LibreOffice/24.8.2.1$Windows_X86_64 LibreOffice_project/0f794b6e29741098670a3b95d60478a65d05ef13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2024-09-27T10:16:29Z</dcterms:created>
  <dc:creator>PptxGenJS</dc:creator>
  <dc:description/>
  <dc:language>es-ES</dc:language>
  <cp:lastModifiedBy/>
  <dcterms:modified xsi:type="dcterms:W3CDTF">2024-09-29T15:25:49Z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