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media/image1.jpeg" ContentType="image/jpeg"/>
  <Override PartName="/ppt/media/image8.png" ContentType="image/png"/>
  <Override PartName="/ppt/media/image3.jpeg" ContentType="image/jpeg"/>
  <Override PartName="/ppt/media/image6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7.png" ContentType="image/png"/>
  <Override PartName="/ppt/media/image9.jpeg" ContentType="image/jpeg"/>
  <Override PartName="/_rels/.rels" ContentType="application/vnd.openxmlformats-package.relationships+xml"/>
  <Override PartName="/ppt/media/image2.png" ContentType="image/png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customXml" Target="../customXml/item2.xml"/><Relationship Id="rId1" Type="http://schemas.openxmlformats.org/officeDocument/2006/relationships/theme" Target="theme/theme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ustomXml" Target="../customXml/item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customXml" Target="../customXml/item3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353960"/>
            <a:ext cx="9141480" cy="23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es-ES" sz="88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Disco duro</a:t>
            </a:r>
            <a:endParaRPr b="0" lang="es-ES" sz="8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3080" cy="10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Disco duro HDD -&gt; </a:t>
            </a:r>
            <a:r>
              <a:rPr b="1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PARTE FÍSICA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463040"/>
            <a:ext cx="1125360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Cabezal de lectura / escritura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Encargado de leer y escribir datos en el disco duro. Está unido a un </a:t>
            </a: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brazo mecánico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que se posiciona sobre la pista que se desea leer o escribir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 cada cara del disco le corresponde un cabezal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Imagen 3" descr=""/>
          <p:cNvPicPr/>
          <p:nvPr/>
        </p:nvPicPr>
        <p:blipFill>
          <a:blip r:embed="rId1"/>
          <a:stretch/>
        </p:blipFill>
        <p:spPr>
          <a:xfrm>
            <a:off x="4060080" y="3429000"/>
            <a:ext cx="4003560" cy="301500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838080" y="365040"/>
            <a:ext cx="10513080" cy="10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Disco duro HDD -&gt; </a:t>
            </a:r>
            <a:r>
              <a:rPr b="1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PARTE FÍSICA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38080" y="1463040"/>
            <a:ext cx="1125360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Motores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Existen dos motores en un disco duro: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-"/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Motor de disco: 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encargado de hacer girar los discos. Se encuentra en la parte central del disco duro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-"/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Actuador o motor de cabezal: 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Encargados de mover el brazo mecánico desde el centro hasta el borde del disco, de forma que el cabezal pueda leer o escribir sobre cualquier posición.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838080" y="365040"/>
            <a:ext cx="10513080" cy="10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Disco duro HDD -&gt; </a:t>
            </a:r>
            <a:r>
              <a:rPr b="1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PARTE LÓGICA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38080" y="1463040"/>
            <a:ext cx="1125360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838080" y="1463400"/>
            <a:ext cx="1125360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Clúster: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conjunto de sectores contiguos que forman la </a:t>
            </a:r>
            <a:r>
              <a:rPr b="0" lang="es-ES" sz="2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unidad mínima de almacenamiento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en un disco duro. El tamaño del clúster varia según el tamaño de la partición.  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Un archivo puede estar contenido en un clúster o en varios, pero si el tamaño del archivo es menor al clúster donde está contenido, perderemos el espacio desaprovechado.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A: Pista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B: Sector geométrico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C: Sector de track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D: Clúster  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Imagen 107" descr=""/>
          <p:cNvPicPr/>
          <p:nvPr/>
        </p:nvPicPr>
        <p:blipFill>
          <a:blip r:embed="rId1"/>
          <a:srcRect l="0" t="0" r="3247" b="30486"/>
          <a:stretch/>
        </p:blipFill>
        <p:spPr>
          <a:xfrm>
            <a:off x="5053680" y="3888000"/>
            <a:ext cx="2432160" cy="297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48000" y="365040"/>
            <a:ext cx="10703160" cy="10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Disco duro HDD -&gt; </a:t>
            </a:r>
            <a:r>
              <a:rPr b="1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PARTE LÓGICA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38080" y="1463040"/>
            <a:ext cx="1125360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648000" y="1463400"/>
            <a:ext cx="1144368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Ejemplo) 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Queremos almacenar un archivo de 50 KB en nuestro disco duro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Caso 1: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Tenemos un disco duro con </a:t>
            </a:r>
            <a:r>
              <a:rPr b="0" lang="es-ES" sz="2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particiones grandes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de 2GB, tamaño clúster de 40KB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s-ES" sz="2200" spc="-1" strike="noStrike">
                <a:solidFill>
                  <a:srgbClr val="000000"/>
                </a:solidFill>
                <a:latin typeface="Calibri Light"/>
                <a:ea typeface="DejaVu Sans"/>
              </a:rPr>
              <a:t>Necesitamos dos clústers para contener el archivo de 50KB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s-ES" sz="22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</a:t>
            </a:r>
            <a:r>
              <a:rPr b="0" i="1" lang="es-ES" sz="22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Espacio desaprovechado</a:t>
            </a:r>
            <a:r>
              <a:rPr b="0" i="1" lang="es-ES" sz="2200" spc="-1" strike="noStrike">
                <a:solidFill>
                  <a:srgbClr val="000000"/>
                </a:solidFill>
                <a:latin typeface="Calibri Light"/>
                <a:ea typeface="DejaVu Sans"/>
              </a:rPr>
              <a:t>: 30 KB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Caso 2: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Tenemos un disco duro con </a:t>
            </a:r>
            <a:r>
              <a:rPr b="0" lang="es-ES" sz="2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particiones pequeñas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de 256MB, tamaño clúster de 4KB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s-ES" sz="2200" spc="-1" strike="noStrike">
                <a:solidFill>
                  <a:srgbClr val="000000"/>
                </a:solidFill>
                <a:latin typeface="Calibri Light"/>
                <a:ea typeface="DejaVu Sans"/>
              </a:rPr>
              <a:t>Necesitamos 13 clústers para contener el archivo de 50KB 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i="1" lang="es-ES" sz="22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</a:t>
            </a:r>
            <a:r>
              <a:rPr b="0" i="1" lang="es-ES" sz="22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Espacio desaprovechado</a:t>
            </a:r>
            <a:r>
              <a:rPr b="0" i="1" lang="es-ES" sz="2200" spc="-1" strike="noStrike">
                <a:solidFill>
                  <a:srgbClr val="000000"/>
                </a:solidFill>
                <a:latin typeface="Calibri Light"/>
                <a:ea typeface="DejaVu Sans"/>
              </a:rPr>
              <a:t>: 2 KB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838080" y="365040"/>
            <a:ext cx="10513080" cy="10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Disco duro SSD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Imagen 109" descr=""/>
          <p:cNvPicPr/>
          <p:nvPr/>
        </p:nvPicPr>
        <p:blipFill>
          <a:blip r:embed="rId1"/>
          <a:stretch/>
        </p:blipFill>
        <p:spPr>
          <a:xfrm>
            <a:off x="3223080" y="1800000"/>
            <a:ext cx="5955120" cy="395820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838080" y="365040"/>
            <a:ext cx="10513080" cy="10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Características SSD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38080" y="1463040"/>
            <a:ext cx="1125360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Capacidad: 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espacio de almacenamiento del disco duro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Velocidad de escritura: 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velocidad con la que se guardan los datos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Velocidad  de lectura: 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velocidad con la que se leen los datos 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Tecnología: 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diferentes tecnologías formadas de puertas </a:t>
            </a: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NAND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. Dependen del </a:t>
            </a:r>
            <a:r>
              <a:rPr b="0" lang="es-ES" sz="2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número de bits que se pueden leer/escribir en cada una de sus celdas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. 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</a:pPr>
            <a:r>
              <a:rPr b="0" i="1" lang="es-ES" sz="2200" spc="-1" strike="noStrike">
                <a:solidFill>
                  <a:srgbClr val="666666"/>
                </a:solidFill>
                <a:latin typeface="Calibri Light"/>
                <a:ea typeface="DejaVu Sans"/>
              </a:rPr>
              <a:t>*A menor número de bits, menor número de puertas lógicas, y menor desgaste de las celdas a causa de la tensión recibida.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30360" y="235440"/>
            <a:ext cx="10513080" cy="10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Tecnologías SSD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838080" y="1463040"/>
            <a:ext cx="1125360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720000" y="1148040"/>
            <a:ext cx="10513080" cy="443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630360" y="235440"/>
            <a:ext cx="10513080" cy="10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Tecnologías 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645120" y="1440000"/>
            <a:ext cx="10513080" cy="50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SLC (Single Level Cell):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almacenan </a:t>
            </a: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un bit de información por celda. 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Son </a:t>
            </a:r>
            <a:r>
              <a:rPr b="0" lang="es-ES" sz="2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las más rápidas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debido a que solo hay que comprobar dos situaciones, además de </a:t>
            </a:r>
            <a:r>
              <a:rPr b="0" lang="es-ES" sz="2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las más duraderas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. El </a:t>
            </a:r>
            <a:r>
              <a:rPr b="0" lang="es-ES" sz="2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precio es el más alto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al requerir más elementos(celdas) para almacenar la misma información.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MLC (Multi-Level Cell):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almacenan </a:t>
            </a: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dos bits de información por celda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, por lo que podemos almacenar más información, perdiendo velocidad y vida útil.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TLC (Triple Level Cell): 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almacenan </a:t>
            </a: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tres bits de información por celda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, admiten </a:t>
            </a:r>
            <a:r>
              <a:rPr b="0" lang="es-ES" sz="2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mucha capacidad de almacenamiento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con menos requerimiento de componentes y por ello de espacio.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buClr>
                <a:srgbClr val="000000"/>
              </a:buClr>
              <a:buFont typeface="Symbol"/>
              <a:buChar char=""/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QLC (Quad Level Cell):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almacenan</a:t>
            </a: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cuatro bits de información por celda. 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Permite tener</a:t>
            </a: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b="0" lang="es-ES" sz="2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grandes capacidades de almacenamiento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pero a costa de ser los </a:t>
            </a:r>
            <a:r>
              <a:rPr b="0" lang="es-ES" sz="2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más lentos y con menor vida útil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630360" y="235440"/>
            <a:ext cx="10513080" cy="10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Tecnologías 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30360" y="235440"/>
            <a:ext cx="10513080" cy="10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Tecnologías SSD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463040"/>
            <a:ext cx="1125360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Picture 2_0" descr="▷ Memorias NAND: qué es y para que se usan 🥇"/>
          <p:cNvPicPr/>
          <p:nvPr/>
        </p:nvPicPr>
        <p:blipFill>
          <a:blip r:embed="rId1"/>
          <a:srcRect l="4581" t="4979" r="5910" b="10956"/>
          <a:stretch/>
        </p:blipFill>
        <p:spPr>
          <a:xfrm>
            <a:off x="2173320" y="1319760"/>
            <a:ext cx="7645680" cy="5247720"/>
          </a:xfrm>
          <a:prstGeom prst="rect">
            <a:avLst/>
          </a:prstGeom>
          <a:ln cap="rnd" w="190440">
            <a:solidFill>
              <a:srgbClr val="ffffff"/>
            </a:solidFill>
            <a:round/>
          </a:ln>
          <a:effectLst>
            <a:outerShdw algn="tl" blurRad="50040" rotWithShape="0">
              <a:srgbClr val="000000">
                <a:alpha val="41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1371960"/>
            <a:ext cx="10905840" cy="50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68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Sata: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el mismo tipo de conector que el de un disco duro tradicional y el más utilizado. Con este tipo de conexión se pueden conseguir velocidades de transferencia de hasta 600 MB/s.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NVMe M2: </a:t>
            </a:r>
            <a:r>
              <a:rPr b="0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se conectan directamente a un puerto PCI-Express de la placa base del ordenador y permite alcanzar tasas de transferencia de hasta 2000 MB/s en lectura y 1500 MB/s en escritura.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463040"/>
            <a:ext cx="1125360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45120" y="360000"/>
            <a:ext cx="10513080" cy="10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Tipos de SSD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Imagen 2" descr=""/>
          <p:cNvPicPr/>
          <p:nvPr/>
        </p:nvPicPr>
        <p:blipFill>
          <a:blip r:embed="rId1"/>
          <a:srcRect l="5060" t="26825" r="3564" b="18267"/>
          <a:stretch/>
        </p:blipFill>
        <p:spPr>
          <a:xfrm>
            <a:off x="3494160" y="4944600"/>
            <a:ext cx="3780000" cy="1152360"/>
          </a:xfrm>
          <a:prstGeom prst="rect">
            <a:avLst/>
          </a:prstGeom>
          <a:ln w="0">
            <a:noFill/>
          </a:ln>
        </p:spPr>
      </p:pic>
      <p:pic>
        <p:nvPicPr>
          <p:cNvPr id="126" name="Imagen 5" descr=""/>
          <p:cNvPicPr/>
          <p:nvPr/>
        </p:nvPicPr>
        <p:blipFill>
          <a:blip r:embed="rId2"/>
          <a:srcRect l="7462" t="14127" r="6824" b="14127"/>
          <a:stretch/>
        </p:blipFill>
        <p:spPr>
          <a:xfrm>
            <a:off x="3904560" y="1989720"/>
            <a:ext cx="2070360" cy="173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48000" y="129240"/>
            <a:ext cx="1070316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s-E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HDD vs SSD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1463040"/>
            <a:ext cx="1125360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48000" y="1463400"/>
            <a:ext cx="1144368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Picture 2" descr="hdd_vs_sdd"/>
          <p:cNvPicPr/>
          <p:nvPr/>
        </p:nvPicPr>
        <p:blipFill>
          <a:blip r:embed="rId1"/>
          <a:srcRect l="331" t="7607" r="0" b="0"/>
          <a:stretch/>
        </p:blipFill>
        <p:spPr>
          <a:xfrm>
            <a:off x="2880000" y="900000"/>
            <a:ext cx="5398200" cy="5619960"/>
          </a:xfrm>
          <a:prstGeom prst="rect">
            <a:avLst/>
          </a:prstGeom>
          <a:ln cap="rnd" w="190440">
            <a:solidFill>
              <a:srgbClr val="ffffff"/>
            </a:solidFill>
            <a:round/>
          </a:ln>
          <a:effectLst>
            <a:outerShdw algn="tl" blurRad="50040" rotWithShape="0">
              <a:srgbClr val="000000">
                <a:alpha val="41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Disco duro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Definición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Características HDD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Características SSD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HDD vs SSD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Sistema de archivos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Disco duro vs Memorias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48000" y="365040"/>
            <a:ext cx="10703160" cy="10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Sistema de archivos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38080" y="1463040"/>
            <a:ext cx="1125360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648000" y="1463400"/>
            <a:ext cx="1144368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Estructura que permite tanto el </a:t>
            </a: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almacenamiento de información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en una partición como la </a:t>
            </a: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modificación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y </a:t>
            </a: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recuperación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de dicha partición. 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Para que sea posible trabajar en una partición es necesario asignarle previamente un sistema de archivos.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Sistemas de archivos más comunes: 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FAT, FAT 32 y NTFS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48000" y="365040"/>
            <a:ext cx="10703160" cy="10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Sistema de archivos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38080" y="1463040"/>
            <a:ext cx="1125360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48000" y="1463400"/>
            <a:ext cx="1144368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FAT (tabla de asignación de archivos)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Es una especie de tabla o índice que indica el espacio de disco que está utilizando cada archivo, el espacio libre y el espacio defectuoso.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Ventajas: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es sencillo y compatible con la mayoría de sistemas operativos.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Desventajas: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tamaño máximo de particiones de 2G y clústers de de tamaño amplio. Es decir, mucho espacio de almacenamiento desaprovechado.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48000" y="365040"/>
            <a:ext cx="10703160" cy="10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Sistema de archivos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463040"/>
            <a:ext cx="1125360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48000" y="1463400"/>
            <a:ext cx="1144368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FAT 32 (FAT de 32 bits)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El mismo sistema que FAT pero con un sistema de 32 bits.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Ventajas: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mayor tamaño de particiones que FAT y clúster de tamaño más reducido. Menor espacio de almacenamiento desaprovechado.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- Desventajas: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 problemas de incompatibilidad con MS-DOS y 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con las primeras versiones de Windows 95.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48000" y="365040"/>
            <a:ext cx="10703160" cy="10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Sistema de archivos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838080" y="1463040"/>
            <a:ext cx="1125360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48000" y="1463400"/>
            <a:ext cx="1144368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NTFS (Sistema de archivos de nueva tecnología)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Sistema recomendable para particiones de gran tamaño. Permite utilizar las características de seguridad y protección de archivos de Windows NT.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Ventajas: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permite definir el tamaño del clúster, y añaden seguridad.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- Desventajas: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 las estructuras del sistema consumen gran cantidad de espacio (solo recomendable para particiones de un tamaño superior a 400 MB).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838080" y="365040"/>
            <a:ext cx="10513080" cy="10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Disco duro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Marcador de contenido 3" descr=""/>
          <p:cNvPicPr/>
          <p:nvPr/>
        </p:nvPicPr>
        <p:blipFill>
          <a:blip r:embed="rId1"/>
          <a:srcRect l="0" t="12368" r="0" b="11590"/>
          <a:stretch/>
        </p:blipFill>
        <p:spPr>
          <a:xfrm>
            <a:off x="902160" y="1800000"/>
            <a:ext cx="4748040" cy="3644640"/>
          </a:xfrm>
          <a:prstGeom prst="rect">
            <a:avLst/>
          </a:prstGeom>
          <a:ln w="0">
            <a:noFill/>
          </a:ln>
        </p:spPr>
      </p:pic>
      <p:pic>
        <p:nvPicPr>
          <p:cNvPr id="81" name="Imagen 80" descr=""/>
          <p:cNvPicPr/>
          <p:nvPr/>
        </p:nvPicPr>
        <p:blipFill>
          <a:blip r:embed="rId2"/>
          <a:stretch/>
        </p:blipFill>
        <p:spPr>
          <a:xfrm>
            <a:off x="6207480" y="2013480"/>
            <a:ext cx="5038200" cy="334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3080" cy="10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Disco duro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38080" y="1463040"/>
            <a:ext cx="1125360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Definición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Dispositivo / periférico de almacenamiento de </a:t>
            </a:r>
            <a:r>
              <a:rPr b="0" lang="es-ES" sz="2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tipo mecánico / magnético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HDD o </a:t>
            </a:r>
            <a:r>
              <a:rPr b="0" lang="es-ES" sz="2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tipo digital / flash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SSD que almacena todo tipo de  información de forma permanente.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Alta capacidad de almacenamiento: 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permite almacenar el S.O. (entre otras cosas)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r>
              <a:rPr b="0" i="1" lang="es-ES" sz="2000" spc="-1" strike="noStrike">
                <a:solidFill>
                  <a:srgbClr val="000000"/>
                </a:solidFill>
                <a:latin typeface="Calibri Light"/>
                <a:ea typeface="DejaVu Sans"/>
              </a:rPr>
              <a:t>*En un principio el S.O. se almacenaba en memoria ROM. Más tarde, por la reducida capacidad de la ROM, se empezó a utilizar el disco duro.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Almacenamiento permanente: 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cuando se desconecta la corriente no perdemos la información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3080" cy="10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Disco duro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38080" y="1463040"/>
            <a:ext cx="1125360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838080" y="1463400"/>
            <a:ext cx="1125360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Los sistemas operativos no entienden de partes físicas, trabajan con partes lógicas.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Podemos dividir el disco duro en varias partes lógicas (particiones)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Organización: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para organizar nuestros  archivos en diferentes partes del disco o si queremos utilizar el equipo por diferentes usuarios. Añade seguridad al sistema.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Sistemas Operativos: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para la instalación de varios S.O. es necesario que cada uno de ellos se ubique en una partición diferente.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Eficiencia: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es preferible tener varias particiones pequeñas que tener una sola partición de gran tamaño, ya que a mayor tamaño de partición, mayor es el tamaño del </a:t>
            </a:r>
            <a:r>
              <a:rPr b="0" lang="es-ES" sz="2400" spc="-1" strike="noStrike" u="sng">
                <a:solidFill>
                  <a:srgbClr val="000000"/>
                </a:solidFill>
                <a:uFillTx/>
                <a:latin typeface="Calibri Light"/>
                <a:ea typeface="DejaVu Sans"/>
              </a:rPr>
              <a:t>clúster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y mayor el espacio del disco desaprovechado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3080" cy="10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Disco duro HDD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Marcador de contenido 3_0" descr=""/>
          <p:cNvPicPr/>
          <p:nvPr/>
        </p:nvPicPr>
        <p:blipFill>
          <a:blip r:embed="rId1"/>
          <a:srcRect l="0" t="12368" r="0" b="11590"/>
          <a:stretch/>
        </p:blipFill>
        <p:spPr>
          <a:xfrm>
            <a:off x="2464560" y="1521360"/>
            <a:ext cx="6188040" cy="475020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3080" cy="10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Características HDD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463040"/>
            <a:ext cx="1125360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Formato: 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dimensiones de los platos que forman el disco duro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Capacidad: 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espacio de almacenamiento del disco duro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Velocidad de transferencia interna: 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velocidad de lectura / escritura interna del disco duro</a:t>
            </a: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Microsoft YaHei"/>
              </a:rPr>
              <a:t>Velocidad de transferencia externa: 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velocidad de lectura / escritura del disco duro con otros elementos externos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Memoria Caché: 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espacio del disco duro reservado para almacenamiento de datos de forma temporal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Velocidad de giro: 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velocidad del eje que atraviesa los platos del disco duro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Latencia (tiempo de acceso): </a:t>
            </a:r>
            <a:r>
              <a:rPr b="0" lang="es-ES" sz="2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tiempo transcurrido entre la petición de un dato, hasta localizar dicho dato en el disco duro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3080" cy="10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Disco duro HDD -&gt; </a:t>
            </a:r>
            <a:r>
              <a:rPr b="1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PARTE FÍSICA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38080" y="1463040"/>
            <a:ext cx="11253600" cy="47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n 5" descr=""/>
          <p:cNvPicPr/>
          <p:nvPr/>
        </p:nvPicPr>
        <p:blipFill>
          <a:blip r:embed="rId1"/>
          <a:stretch/>
        </p:blipFill>
        <p:spPr>
          <a:xfrm>
            <a:off x="1672560" y="1377720"/>
            <a:ext cx="8553960" cy="520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3080" cy="101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Disco duro HDD -&gt; </a:t>
            </a:r>
            <a:r>
              <a:rPr b="1" lang="es-E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PARTE FÍSICA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926640" y="1194840"/>
            <a:ext cx="11165400" cy="56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s-E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Platos o discos 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Componente principal del disco duro donde se almacenan datos en formato magnético. 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s-E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Cada plato tiene </a:t>
            </a:r>
            <a:r>
              <a:rPr b="1" lang="es-E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dos caras </a:t>
            </a:r>
            <a:r>
              <a:rPr b="0" lang="es-E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de almacenamiento.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Cada cara se divide en una serie de anillos concéntricos, denominados </a:t>
            </a:r>
            <a:r>
              <a:rPr b="1" lang="es-E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pistas</a:t>
            </a:r>
            <a:r>
              <a:rPr b="0" lang="es-E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. 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s-E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- A su vez cada pista se divide en </a:t>
            </a:r>
            <a:r>
              <a:rPr b="1" lang="es-E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sectores.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s-ES" sz="1800" spc="-1" strike="noStrike">
                <a:solidFill>
                  <a:srgbClr val="000000"/>
                </a:solidFill>
                <a:latin typeface="Calibri Light"/>
                <a:ea typeface="DejaVu Sans"/>
              </a:rPr>
              <a:t>*Estas divisiones se realizan para facilitar el acceso a un punto específico del disco.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n 3" descr=""/>
          <p:cNvPicPr/>
          <p:nvPr/>
        </p:nvPicPr>
        <p:blipFill>
          <a:blip r:embed="rId1"/>
          <a:stretch/>
        </p:blipFill>
        <p:spPr>
          <a:xfrm>
            <a:off x="2955240" y="4219920"/>
            <a:ext cx="4759920" cy="200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28B52888867040AC3672CEB12252AB" ma:contentTypeVersion="4" ma:contentTypeDescription="Crear nuevo documento." ma:contentTypeScope="" ma:versionID="7bfd3d0f4071ef9feff54321bf103c9e">
  <xsd:schema xmlns:xsd="http://www.w3.org/2001/XMLSchema" xmlns:xs="http://www.w3.org/2001/XMLSchema" xmlns:p="http://schemas.microsoft.com/office/2006/metadata/properties" xmlns:ns2="bcd69d81-c7f3-4d79-9398-d547b50f7082" targetNamespace="http://schemas.microsoft.com/office/2006/metadata/properties" ma:root="true" ma:fieldsID="e851f74239eba58689121db4085a05c6" ns2:_="">
    <xsd:import namespace="bcd69d81-c7f3-4d79-9398-d547b50f70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d69d81-c7f3-4d79-9398-d547b50f70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BA74BF-5A20-430A-B54B-25486277AE4A}"/>
</file>

<file path=customXml/itemProps2.xml><?xml version="1.0" encoding="utf-8"?>
<ds:datastoreItem xmlns:ds="http://schemas.openxmlformats.org/officeDocument/2006/customXml" ds:itemID="{DE6FD258-2062-4801-B2D3-C14B20FDB6C9}"/>
</file>

<file path=customXml/itemProps3.xml><?xml version="1.0" encoding="utf-8"?>
<ds:datastoreItem xmlns:ds="http://schemas.openxmlformats.org/officeDocument/2006/customXml" ds:itemID="{0200BFFC-7FEB-4AAD-BF6E-F071979B885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Application>LibreOffice/7.5.3.2$Windows_X86_64 LibreOffice_project/9f56dff12ba03b9acd7730a5a481eea045e468f3</Application>
  <AppVersion>15.0000</AppVersion>
  <Words>1279</Words>
  <Paragraphs>210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 duro</dc:title>
  <dc:subject/>
  <dc:creator>Profesor</dc:creator>
  <dc:description/>
  <cp:lastModifiedBy/>
  <cp:revision>34</cp:revision>
  <dcterms:created xsi:type="dcterms:W3CDTF">2019-11-07T11:49:55Z</dcterms:created>
  <dcterms:modified xsi:type="dcterms:W3CDTF">2023-10-18T08:01:46Z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Panorámica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23</vt:i4>
  </property>
  <property fmtid="{D5CDD505-2E9C-101B-9397-08002B2CF9AE}" pid="11" name="ContentTypeId">
    <vt:lpwstr>0x0101008C28B52888867040AC3672CEB12252AB</vt:lpwstr>
  </property>
</Properties>
</file>