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media/image1.jpeg" ContentType="image/jpeg"/>
  <Override PartName="/ppt/media/image2.jpeg" ContentType="image/jpeg"/>
  <Override PartName="/ppt/media/image7.png" ContentType="image/png"/>
  <Override PartName="/ppt/media/image3.png" ContentType="image/png"/>
  <Override PartName="/ppt/media/image4.jpeg" ContentType="image/jpeg"/>
  <Override PartName="/ppt/media/image5.jpeg" ContentType="image/jpeg"/>
  <Override PartName="/_rels/.rels" ContentType="application/vnd.openxmlformats-package.relationships+xml"/>
  <Override PartName="/ppt/media/image6.jpeg" ContentType="image/jpeg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_rels/presentation.xml.rels" ContentType="application/vnd.openxmlformats-package.relationships+xml"/>
  <Override PartName="/customXml/itemProps3.xml" ContentType="application/vnd.openxmlformats-officedocument.customXml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2.xml"/><Relationship Id="rId21" Type="http://schemas.openxmlformats.org/officeDocument/2006/relationships/customXml" Target="../customXml/item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3.xml"/><Relationship Id="rId20" Type="http://schemas.openxmlformats.org/officeDocument/2006/relationships/customXml" Target="../customXml/item2.xml"/><Relationship Id="rId1" Type="http://schemas.openxmlformats.org/officeDocument/2006/relationships/theme" Target="theme/theme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customXml" Target="../customXml/item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s-ES" sz="44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s-ES" sz="44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image" Target="../media/image5.jpeg"/><Relationship Id="rId3" Type="http://schemas.openxmlformats.org/officeDocument/2006/relationships/image" Target="../media/image6.jpeg"/><Relationship Id="rId4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1523880" y="1122480"/>
            <a:ext cx="9140760" cy="243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 algn="ctr">
              <a:lnSpc>
                <a:spcPct val="90000"/>
              </a:lnSpc>
            </a:pPr>
            <a:r>
              <a:rPr b="0" lang="es-ES" sz="7200" spc="-1" strike="noStrike">
                <a:solidFill>
                  <a:srgbClr val="000000"/>
                </a:solidFill>
                <a:latin typeface="Calibri Light"/>
                <a:ea typeface="DejaVu Sans"/>
              </a:rPr>
              <a:t>Tarjeta gráfica</a:t>
            </a:r>
            <a:endParaRPr b="0" lang="es-ES" sz="7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838080" y="365040"/>
            <a:ext cx="10512360" cy="1049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s-ES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Conexiones tarjeta gráfica</a:t>
            </a: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838080" y="1417320"/>
            <a:ext cx="11350440" cy="528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7" name="Imagen 3" descr=""/>
          <p:cNvPicPr/>
          <p:nvPr/>
        </p:nvPicPr>
        <p:blipFill>
          <a:blip r:embed="rId1"/>
          <a:srcRect l="0" t="11029" r="0" b="18249"/>
          <a:stretch/>
        </p:blipFill>
        <p:spPr>
          <a:xfrm>
            <a:off x="4526640" y="2284200"/>
            <a:ext cx="3568320" cy="2522520"/>
          </a:xfrm>
          <a:prstGeom prst="rect">
            <a:avLst/>
          </a:prstGeom>
          <a:ln w="190440">
            <a:solidFill>
              <a:srgbClr val="ffffff"/>
            </a:solidFill>
            <a:round/>
          </a:ln>
          <a:effectLst>
            <a:outerShdw algn="tl" blurRad="50040" rotWithShape="0">
              <a:srgbClr val="000000">
                <a:alpha val="41000"/>
              </a:srgbClr>
            </a:outerShdw>
          </a:effectLst>
          <a:scene3d>
            <a:camera prst="orthographicFront"/>
            <a:lightRig dir="t" rig="twoP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98" name="Imagen 4" descr=""/>
          <p:cNvPicPr/>
          <p:nvPr/>
        </p:nvPicPr>
        <p:blipFill>
          <a:blip r:embed="rId2"/>
          <a:srcRect l="0" t="7678" r="0" b="6479"/>
          <a:stretch/>
        </p:blipFill>
        <p:spPr>
          <a:xfrm>
            <a:off x="8507520" y="2287080"/>
            <a:ext cx="3211200" cy="2519640"/>
          </a:xfrm>
          <a:prstGeom prst="rect">
            <a:avLst/>
          </a:prstGeom>
          <a:ln w="190440">
            <a:solidFill>
              <a:srgbClr val="ffffff"/>
            </a:solidFill>
            <a:round/>
          </a:ln>
          <a:effectLst>
            <a:outerShdw algn="tl" blurRad="50040" rotWithShape="0">
              <a:srgbClr val="000000">
                <a:alpha val="41000"/>
              </a:srgbClr>
            </a:outerShdw>
          </a:effectLst>
          <a:scene3d>
            <a:camera prst="orthographicFront"/>
            <a:lightRig dir="t" rig="twoP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99" name="Imagen 5" descr=""/>
          <p:cNvPicPr/>
          <p:nvPr/>
        </p:nvPicPr>
        <p:blipFill>
          <a:blip r:embed="rId3"/>
          <a:stretch/>
        </p:blipFill>
        <p:spPr>
          <a:xfrm>
            <a:off x="660240" y="2284200"/>
            <a:ext cx="3393000" cy="2522880"/>
          </a:xfrm>
          <a:prstGeom prst="rect">
            <a:avLst/>
          </a:prstGeom>
          <a:ln w="190440">
            <a:solidFill>
              <a:srgbClr val="ffffff"/>
            </a:solidFill>
            <a:round/>
          </a:ln>
          <a:effectLst>
            <a:outerShdw algn="tl" blurRad="50040" rotWithShape="0">
              <a:srgbClr val="000000">
                <a:alpha val="41000"/>
              </a:srgbClr>
            </a:outerShdw>
          </a:effectLst>
          <a:scene3d>
            <a:camera prst="orthographicFront"/>
            <a:lightRig dir="t" rig="twoP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100" name="CustomShape 3"/>
          <p:cNvSpPr/>
          <p:nvPr/>
        </p:nvSpPr>
        <p:spPr>
          <a:xfrm>
            <a:off x="1009440" y="5009400"/>
            <a:ext cx="2694960" cy="649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s-ES" sz="1900" spc="-1" strike="noStrike">
                <a:solidFill>
                  <a:srgbClr val="000000"/>
                </a:solidFill>
                <a:latin typeface="Calibri Light"/>
                <a:ea typeface="DejaVu Sans"/>
              </a:rPr>
              <a:t>Tarjetas para ranuras PCI</a:t>
            </a:r>
            <a:endParaRPr b="0" lang="es-ES" sz="1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s-ES" sz="1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s-ES" sz="1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s-ES" sz="1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s-ES" sz="1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s-ES" sz="1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s-ES" sz="1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s-ES" sz="1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s-ES" sz="1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CustomShape 4"/>
          <p:cNvSpPr/>
          <p:nvPr/>
        </p:nvSpPr>
        <p:spPr>
          <a:xfrm>
            <a:off x="5115240" y="5023800"/>
            <a:ext cx="2796120" cy="649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s-ES" sz="1900" spc="-1" strike="noStrike">
                <a:solidFill>
                  <a:srgbClr val="000000"/>
                </a:solidFill>
                <a:latin typeface="Calibri Light"/>
                <a:ea typeface="DejaVu Sans"/>
              </a:rPr>
              <a:t>Tarjetas para ranuras AGP</a:t>
            </a:r>
            <a:endParaRPr b="0" lang="es-ES" sz="1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s-ES" sz="1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s-ES" sz="1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s-ES" sz="1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s-ES" sz="1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s-ES" sz="1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s-ES" sz="1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s-ES" sz="1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s-ES" sz="1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CustomShape 5"/>
          <p:cNvSpPr/>
          <p:nvPr/>
        </p:nvSpPr>
        <p:spPr>
          <a:xfrm>
            <a:off x="8747280" y="5023800"/>
            <a:ext cx="2894040" cy="649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s-ES" sz="1900" spc="-1" strike="noStrike">
                <a:solidFill>
                  <a:srgbClr val="000000"/>
                </a:solidFill>
                <a:latin typeface="Calibri Light"/>
                <a:ea typeface="DejaVu Sans"/>
              </a:rPr>
              <a:t>Tarjetas para ranuras PCI-E</a:t>
            </a:r>
            <a:endParaRPr b="0" lang="es-ES" sz="1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s-ES" sz="1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s-ES" sz="1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s-ES" sz="1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s-ES" sz="1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s-ES" sz="1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s-ES" sz="1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s-ES" sz="1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s-ES" sz="1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838080" y="365040"/>
            <a:ext cx="10512360" cy="1049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s-ES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Tarjeta gráfica</a:t>
            </a: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CustomShape 2"/>
          <p:cNvSpPr/>
          <p:nvPr/>
        </p:nvSpPr>
        <p:spPr>
          <a:xfrm>
            <a:off x="838080" y="1417320"/>
            <a:ext cx="11350440" cy="543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360">
              <a:lnSpc>
                <a:spcPct val="90000"/>
              </a:lnSpc>
              <a:spcBef>
                <a:spcPts val="1001"/>
              </a:spcBef>
            </a:pPr>
            <a:r>
              <a:rPr b="1" lang="es-ES" sz="2800" spc="-1" strike="noStrike">
                <a:solidFill>
                  <a:srgbClr val="000000"/>
                </a:solidFill>
                <a:latin typeface="Calibri Light"/>
                <a:ea typeface="DejaVu Sans"/>
              </a:rPr>
              <a:t>Conectores externos</a:t>
            </a: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752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-"/>
            </a:pPr>
            <a:r>
              <a:rPr b="1" lang="es-ES" sz="2000" spc="-1" strike="noStrike">
                <a:solidFill>
                  <a:srgbClr val="000000"/>
                </a:solidFill>
                <a:latin typeface="Calibri Light"/>
                <a:ea typeface="DejaVu Sans"/>
              </a:rPr>
              <a:t>D-Sub mini de 15 pines (VGA): </a:t>
            </a:r>
            <a:r>
              <a:rPr b="0" lang="es-ES" sz="2000" spc="-1" strike="noStrike">
                <a:solidFill>
                  <a:srgbClr val="000000"/>
                </a:solidFill>
                <a:latin typeface="Calibri Light"/>
                <a:ea typeface="DejaVu Sans"/>
              </a:rPr>
              <a:t>conector analógico muy usado. Integrado ya sea en la tarjeta gráfica integrada en la placa o en la tarjeta anclada a la misma. Pequeño conector con los pines distribuidos en 3 filas.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752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-"/>
            </a:pPr>
            <a:r>
              <a:rPr b="1" lang="es-ES" sz="2000" spc="-1" strike="noStrike">
                <a:solidFill>
                  <a:srgbClr val="000000"/>
                </a:solidFill>
                <a:latin typeface="Calibri Light"/>
                <a:ea typeface="DejaVu Sans"/>
              </a:rPr>
              <a:t>DVI: </a:t>
            </a:r>
            <a:r>
              <a:rPr b="0" lang="es-ES" sz="2000" spc="-1" strike="noStrike">
                <a:solidFill>
                  <a:srgbClr val="000000"/>
                </a:solidFill>
                <a:latin typeface="Calibri Light"/>
                <a:ea typeface="DejaVu Sans"/>
              </a:rPr>
              <a:t>primer conector digital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752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-"/>
            </a:pPr>
            <a:r>
              <a:rPr b="1" lang="es-ES" sz="2000" spc="-1" strike="noStrike">
                <a:solidFill>
                  <a:srgbClr val="000000"/>
                </a:solidFill>
                <a:latin typeface="Calibri Light"/>
                <a:ea typeface="DejaVu Sans"/>
              </a:rPr>
              <a:t>DVI-D: </a:t>
            </a:r>
            <a:r>
              <a:rPr b="0" lang="es-ES" sz="2000" spc="-1" strike="noStrike">
                <a:solidFill>
                  <a:srgbClr val="000000"/>
                </a:solidFill>
                <a:latin typeface="Calibri Light"/>
                <a:ea typeface="DejaVu Sans"/>
              </a:rPr>
              <a:t>conector completamente digital</a:t>
            </a:r>
            <a:r>
              <a:rPr b="1" lang="es-ES" sz="2000" spc="-1" strike="noStrike">
                <a:solidFill>
                  <a:srgbClr val="000000"/>
                </a:solidFill>
                <a:latin typeface="Calibri Light"/>
                <a:ea typeface="DejaVu Sans"/>
              </a:rPr>
              <a:t>; </a:t>
            </a:r>
            <a:r>
              <a:rPr b="0" lang="es-ES" sz="2000" spc="-1" strike="noStrike">
                <a:solidFill>
                  <a:srgbClr val="000000"/>
                </a:solidFill>
                <a:latin typeface="Calibri Light"/>
                <a:ea typeface="DejaVu Sans"/>
              </a:rPr>
              <a:t>18 o 24 pines; solo soporta señales analógicas; monitores LCD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752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-"/>
            </a:pPr>
            <a:r>
              <a:rPr b="1" lang="es-ES" sz="2000" spc="-1" strike="noStrike">
                <a:solidFill>
                  <a:srgbClr val="000000"/>
                </a:solidFill>
                <a:latin typeface="Calibri Light"/>
                <a:ea typeface="DejaVu Sans"/>
              </a:rPr>
              <a:t>DVI-I: </a:t>
            </a:r>
            <a:r>
              <a:rPr b="0" lang="es-ES" sz="2000" spc="-1" strike="noStrike">
                <a:solidFill>
                  <a:srgbClr val="000000"/>
                </a:solidFill>
                <a:latin typeface="Calibri Light"/>
                <a:ea typeface="DejaVu Sans"/>
              </a:rPr>
              <a:t>conector analógico/digital; 22 o 28 pines; soporta señales digitales y analógicas; monitores LCD y CTR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752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-"/>
            </a:pPr>
            <a:r>
              <a:rPr b="1" lang="es-ES" sz="2000" spc="-1" strike="noStrike">
                <a:solidFill>
                  <a:srgbClr val="000000"/>
                </a:solidFill>
                <a:latin typeface="Calibri Light"/>
                <a:ea typeface="DejaVu Sans"/>
              </a:rPr>
              <a:t>HDMI: </a:t>
            </a:r>
            <a:r>
              <a:rPr b="0" lang="es-ES" sz="2000" spc="-1" strike="noStrike">
                <a:solidFill>
                  <a:srgbClr val="000000"/>
                </a:solidFill>
                <a:latin typeface="Calibri Light"/>
                <a:ea typeface="DejaVu Sans"/>
              </a:rPr>
              <a:t>sucesor del VGA. El primero capaz de transmitir sonido y video al mismo tiempo.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752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-"/>
            </a:pPr>
            <a:r>
              <a:rPr b="1" lang="es-ES" sz="2000" spc="-1" strike="noStrike">
                <a:solidFill>
                  <a:srgbClr val="000000"/>
                </a:solidFill>
                <a:latin typeface="Calibri Light"/>
                <a:ea typeface="DejaVu Sans"/>
              </a:rPr>
              <a:t>DisplayPort: </a:t>
            </a:r>
            <a:r>
              <a:rPr b="0" lang="es-ES" sz="2000" spc="-1" strike="noStrike">
                <a:solidFill>
                  <a:srgbClr val="000000"/>
                </a:solidFill>
                <a:latin typeface="Calibri Light"/>
                <a:ea typeface="DejaVu Sans"/>
              </a:rPr>
              <a:t>pretende ser el sustituto del HDMI. Permite la transmisión de imagen a resolución 4K a 120 Hz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838080" y="365040"/>
            <a:ext cx="10512360" cy="1049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s-ES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Conectores externos</a:t>
            </a: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CustomShape 2"/>
          <p:cNvSpPr/>
          <p:nvPr/>
        </p:nvSpPr>
        <p:spPr>
          <a:xfrm>
            <a:off x="838080" y="1417320"/>
            <a:ext cx="11350440" cy="528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1001"/>
              </a:spcBef>
            </a:pP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CustomShape 3"/>
          <p:cNvSpPr/>
          <p:nvPr/>
        </p:nvSpPr>
        <p:spPr>
          <a:xfrm>
            <a:off x="2691720" y="2021040"/>
            <a:ext cx="6622920" cy="3452760"/>
          </a:xfrm>
          <a:prstGeom prst="round2DiagRect">
            <a:avLst>
              <a:gd name="adj1" fmla="val 16667"/>
              <a:gd name="adj2" fmla="val 0"/>
            </a:avLst>
          </a:prstGeom>
          <a:blipFill rotWithShape="0">
            <a:blip r:embed="rId1"/>
            <a:srcRect/>
            <a:stretch/>
          </a:blipFill>
          <a:ln w="88920">
            <a:solidFill>
              <a:srgbClr val="ffffff"/>
            </a:solidFill>
            <a:miter/>
          </a:ln>
          <a:effectLst>
            <a:outerShdw algn="tl" blurRad="254160" rotWithShape="0">
              <a:srgbClr val="000000">
                <a:alpha val="43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838080" y="365040"/>
            <a:ext cx="10512360" cy="777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s-ES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Tarjeta gráfica</a:t>
            </a: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838080" y="1263240"/>
            <a:ext cx="11350440" cy="528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360">
              <a:lnSpc>
                <a:spcPct val="100000"/>
              </a:lnSpc>
              <a:spcBef>
                <a:spcPts val="1001"/>
              </a:spcBef>
            </a:pPr>
            <a:r>
              <a:rPr b="1" lang="es-ES" sz="2800" spc="-1" strike="noStrike">
                <a:solidFill>
                  <a:srgbClr val="000000"/>
                </a:solidFill>
                <a:latin typeface="Calibri Light"/>
                <a:ea typeface="DejaVu Sans"/>
              </a:rPr>
              <a:t>Elección de la tarjeta gráfica</a:t>
            </a: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499"/>
              </a:spcBef>
            </a:pP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499"/>
              </a:spcBef>
            </a:pPr>
            <a:r>
              <a:rPr b="0" lang="es-ES" sz="2000" spc="-1" strike="noStrike">
                <a:solidFill>
                  <a:srgbClr val="000000"/>
                </a:solidFill>
                <a:latin typeface="Calibri Light"/>
                <a:ea typeface="DejaVu Sans"/>
              </a:rPr>
              <a:t>Para poder seleccionar una tarjeta gráfica, lo primero que tendremos que tener en cuenta es el uso que le queremos dar a nuestro PC. 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499"/>
              </a:spcBef>
            </a:pP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499"/>
              </a:spcBef>
            </a:pPr>
            <a:r>
              <a:rPr b="1" lang="es-ES" sz="2000" spc="-1" strike="noStrike">
                <a:solidFill>
                  <a:srgbClr val="000000"/>
                </a:solidFill>
                <a:latin typeface="Calibri Light"/>
                <a:ea typeface="DejaVu Sans"/>
              </a:rPr>
              <a:t>1.- Queremos navegar por internet y hacer presupuestos.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499"/>
              </a:spcBef>
            </a:pPr>
            <a:r>
              <a:rPr b="0" lang="es-ES" sz="2000" spc="-1" strike="noStrike">
                <a:solidFill>
                  <a:srgbClr val="000000"/>
                </a:solidFill>
                <a:latin typeface="Calibri Light"/>
                <a:ea typeface="DejaVu Sans"/>
              </a:rPr>
              <a:t>Nos servirá la tarjeta incluida en la placa base, o una tarjeta AGP básica. Buscaremos un ordenador económico y sin grandes prestaciones.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499"/>
              </a:spcBef>
            </a:pP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499"/>
              </a:spcBef>
            </a:pPr>
            <a:r>
              <a:rPr b="1" lang="es-ES" sz="2000" spc="-1" strike="noStrike">
                <a:solidFill>
                  <a:srgbClr val="000000"/>
                </a:solidFill>
                <a:latin typeface="Calibri Light"/>
                <a:ea typeface="DejaVu Sans"/>
              </a:rPr>
              <a:t>2.- Queremos jugar a juegos online con gráficos elaborados.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499"/>
              </a:spcBef>
            </a:pPr>
            <a:r>
              <a:rPr b="0" lang="es-ES" sz="2000" spc="-1" strike="noStrike">
                <a:solidFill>
                  <a:srgbClr val="000000"/>
                </a:solidFill>
                <a:latin typeface="Calibri Light"/>
                <a:ea typeface="DejaVu Sans"/>
              </a:rPr>
              <a:t>Buscaremos una tarjeta gráfica que disponga de mucha memoria, y que se conecte a la ranura PCI-Express (la ranura más rápida).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1001"/>
              </a:spcBef>
            </a:pP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90000"/>
              </a:lnSpc>
              <a:spcBef>
                <a:spcPts val="1001"/>
              </a:spcBef>
            </a:pP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90000"/>
              </a:lnSpc>
              <a:spcBef>
                <a:spcPts val="1001"/>
              </a:spcBef>
            </a:pP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90000"/>
              </a:lnSpc>
              <a:spcBef>
                <a:spcPts val="1001"/>
              </a:spcBef>
            </a:pP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90000"/>
              </a:lnSpc>
              <a:spcBef>
                <a:spcPts val="1001"/>
              </a:spcBef>
            </a:pP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90000"/>
              </a:lnSpc>
              <a:spcBef>
                <a:spcPts val="1001"/>
              </a:spcBef>
            </a:pP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90000"/>
              </a:lnSpc>
              <a:spcBef>
                <a:spcPts val="1001"/>
              </a:spcBef>
            </a:pP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90000"/>
              </a:lnSpc>
              <a:spcBef>
                <a:spcPts val="1001"/>
              </a:spcBef>
            </a:pP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90000"/>
              </a:lnSpc>
              <a:spcBef>
                <a:spcPts val="1001"/>
              </a:spcBef>
            </a:pP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838080" y="365040"/>
            <a:ext cx="10512360" cy="777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s-ES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Tarjeta gráfica</a:t>
            </a: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838080" y="1263240"/>
            <a:ext cx="11350440" cy="528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360">
              <a:lnSpc>
                <a:spcPct val="100000"/>
              </a:lnSpc>
              <a:spcBef>
                <a:spcPts val="1001"/>
              </a:spcBef>
            </a:pPr>
            <a:r>
              <a:rPr b="1" lang="es-ES" sz="2800" spc="-1" strike="noStrike">
                <a:solidFill>
                  <a:srgbClr val="000000"/>
                </a:solidFill>
                <a:latin typeface="Calibri Light"/>
                <a:ea typeface="DejaVu Sans"/>
              </a:rPr>
              <a:t>Elección de la tarjeta gráfica</a:t>
            </a: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499"/>
              </a:spcBef>
            </a:pPr>
            <a:endParaRPr b="0" lang="es-ES" sz="6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499"/>
              </a:spcBef>
            </a:pPr>
            <a:r>
              <a:rPr b="1" lang="es-ES" sz="2000" spc="-1" strike="noStrike">
                <a:solidFill>
                  <a:srgbClr val="000000"/>
                </a:solidFill>
                <a:latin typeface="Calibri Light"/>
                <a:ea typeface="DejaVu Sans"/>
              </a:rPr>
              <a:t>- Tipo de GPU y velocidad: </a:t>
            </a:r>
            <a:r>
              <a:rPr b="0" lang="es-ES" sz="2000" spc="-1" strike="noStrike">
                <a:solidFill>
                  <a:srgbClr val="000000"/>
                </a:solidFill>
                <a:latin typeface="Calibri Light"/>
                <a:ea typeface="DejaVu Sans"/>
              </a:rPr>
              <a:t>procesa operaciones gráficas a unas velocidades de procesamiento concretas. Característica decisiva.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499"/>
              </a:spcBef>
            </a:pPr>
            <a:r>
              <a:rPr b="1" lang="es-ES" sz="2000" spc="-1" strike="noStrike">
                <a:solidFill>
                  <a:srgbClr val="000000"/>
                </a:solidFill>
                <a:latin typeface="Calibri Light"/>
                <a:ea typeface="DejaVu Sans"/>
              </a:rPr>
              <a:t>- Cantidad, tipo y velocidad de memoria: </a:t>
            </a:r>
            <a:r>
              <a:rPr b="0" lang="es-ES" sz="2000" spc="-1" strike="noStrike">
                <a:solidFill>
                  <a:srgbClr val="000000"/>
                </a:solidFill>
                <a:latin typeface="Calibri Light"/>
                <a:ea typeface="DejaVu Sans"/>
              </a:rPr>
              <a:t>Cuanta mayor sea la capacidad de la memoria que contenga la tarjeta gráfica, menores serán los accesos que tenga que realizar la tarjeta a la RAM. Cuantos menos accesos a RAM se realicen, mayor será la velocidad de procesamiento y el PC trabajará de forma más óptima.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499"/>
              </a:spcBef>
            </a:pPr>
            <a:r>
              <a:rPr b="1" lang="es-ES" sz="2000" spc="-1" strike="noStrike">
                <a:solidFill>
                  <a:srgbClr val="000000"/>
                </a:solidFill>
                <a:latin typeface="Calibri Light"/>
                <a:ea typeface="DejaVu Sans"/>
              </a:rPr>
              <a:t>- Ancho del bus de memoria y ancho de banda: </a:t>
            </a:r>
            <a:r>
              <a:rPr b="0" lang="es-ES" sz="2000" spc="-1" strike="noStrike">
                <a:solidFill>
                  <a:srgbClr val="000000"/>
                </a:solidFill>
                <a:latin typeface="Calibri Light"/>
                <a:ea typeface="DejaVu Sans"/>
              </a:rPr>
              <a:t>número de bytes por segundo capaz de transmitir la tarjeta. Generalmente las tarjetas gráficas trabajan con un ancho de banda de GB/s.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499"/>
              </a:spcBef>
            </a:pPr>
            <a:r>
              <a:rPr b="1" lang="es-ES" sz="2000" spc="-1" strike="noStrike">
                <a:solidFill>
                  <a:srgbClr val="000000"/>
                </a:solidFill>
                <a:latin typeface="Calibri Light"/>
                <a:ea typeface="DejaVu Sans"/>
              </a:rPr>
              <a:t>- Fuente de alimentación: </a:t>
            </a:r>
            <a:r>
              <a:rPr b="0" lang="es-ES" sz="2000" spc="-1" strike="noStrike">
                <a:solidFill>
                  <a:srgbClr val="000000"/>
                </a:solidFill>
                <a:latin typeface="Calibri Light"/>
                <a:ea typeface="DejaVu Sans"/>
              </a:rPr>
              <a:t>no es un elemento de vital importancia, pero es conveniente prestarle atención, ya que existen tarjetas gráficas que precisan de mucha alimentación.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499"/>
              </a:spcBef>
            </a:pPr>
            <a:r>
              <a:rPr b="1" lang="es-ES" sz="2000" spc="-1" strike="noStrike">
                <a:solidFill>
                  <a:srgbClr val="000000"/>
                </a:solidFill>
                <a:latin typeface="Calibri Light"/>
                <a:ea typeface="DejaVu Sans"/>
              </a:rPr>
              <a:t>- Monitor: </a:t>
            </a:r>
            <a:r>
              <a:rPr b="0" lang="es-ES" sz="2000" spc="-1" strike="noStrike">
                <a:solidFill>
                  <a:srgbClr val="000000"/>
                </a:solidFill>
                <a:latin typeface="Calibri Light"/>
                <a:ea typeface="DejaVu Sans"/>
              </a:rPr>
              <a:t>el monitor debe ser adecuado para la tarjeta gráfica que tengamos. No es lógico tener un monitor de resoluciones elevadas, si nuestra tarjeta gráfica no es capaz de reflejar esa calidad, y viceversa.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1001"/>
              </a:spcBef>
            </a:pP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90000"/>
              </a:lnSpc>
              <a:spcBef>
                <a:spcPts val="1001"/>
              </a:spcBef>
            </a:pP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90000"/>
              </a:lnSpc>
              <a:spcBef>
                <a:spcPts val="1001"/>
              </a:spcBef>
            </a:pP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90000"/>
              </a:lnSpc>
              <a:spcBef>
                <a:spcPts val="1001"/>
              </a:spcBef>
            </a:pP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90000"/>
              </a:lnSpc>
              <a:spcBef>
                <a:spcPts val="1001"/>
              </a:spcBef>
            </a:pP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90000"/>
              </a:lnSpc>
              <a:spcBef>
                <a:spcPts val="1001"/>
              </a:spcBef>
            </a:pP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90000"/>
              </a:lnSpc>
              <a:spcBef>
                <a:spcPts val="1001"/>
              </a:spcBef>
            </a:pP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90000"/>
              </a:lnSpc>
              <a:spcBef>
                <a:spcPts val="1001"/>
              </a:spcBef>
            </a:pP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90000"/>
              </a:lnSpc>
              <a:spcBef>
                <a:spcPts val="1001"/>
              </a:spcBef>
            </a:pP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838080" y="365040"/>
            <a:ext cx="10512360" cy="1049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s-ES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Tarjeta gráfica</a:t>
            </a: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838080" y="1417320"/>
            <a:ext cx="10512360" cy="4756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-"/>
            </a:pPr>
            <a:r>
              <a:rPr b="0" lang="es-E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Definición</a:t>
            </a: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-"/>
            </a:pPr>
            <a:r>
              <a:rPr b="0" lang="es-E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Ubicación del adaptador</a:t>
            </a: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-"/>
            </a:pPr>
            <a:r>
              <a:rPr b="0" lang="es-E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Partes de una tarjeta</a:t>
            </a: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-"/>
            </a:pPr>
            <a:r>
              <a:rPr b="0" lang="es-E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Características</a:t>
            </a: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-"/>
            </a:pPr>
            <a:r>
              <a:rPr b="0" lang="es-E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Conexión a la placa</a:t>
            </a: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-"/>
            </a:pPr>
            <a:r>
              <a:rPr b="0" lang="es-E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Conectores externos</a:t>
            </a: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-"/>
            </a:pPr>
            <a:r>
              <a:rPr b="0" lang="es-E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Elección de tarjeta gráfica</a:t>
            </a: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838080" y="365040"/>
            <a:ext cx="10512360" cy="1049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</a:pPr>
            <a:r>
              <a:rPr b="0" lang="es-ES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Tarjeta gráfica</a:t>
            </a: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CustomShape 2"/>
          <p:cNvSpPr/>
          <p:nvPr/>
        </p:nvSpPr>
        <p:spPr>
          <a:xfrm>
            <a:off x="838080" y="1417320"/>
            <a:ext cx="10826280" cy="528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360">
              <a:lnSpc>
                <a:spcPct val="90000"/>
              </a:lnSpc>
              <a:spcBef>
                <a:spcPts val="1001"/>
              </a:spcBef>
            </a:pPr>
            <a:r>
              <a:rPr b="0" lang="es-E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Definición</a:t>
            </a: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  <a:p>
            <a:pPr marL="360">
              <a:lnSpc>
                <a:spcPct val="90000"/>
              </a:lnSpc>
              <a:spcBef>
                <a:spcPts val="1001"/>
              </a:spcBef>
            </a:pPr>
            <a:r>
              <a:rPr b="0" lang="es-ES" sz="2400" spc="-1" strike="noStrike">
                <a:solidFill>
                  <a:srgbClr val="000000"/>
                </a:solidFill>
                <a:latin typeface="Calibri Light"/>
                <a:ea typeface="DejaVu Sans"/>
              </a:rPr>
              <a:t>Componente encargado de traducir la información de la CPU y mostrarla de forma gráfica mediante el monitor, tv u otros dispositivos de salida. </a:t>
            </a: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  <a:p>
            <a:pPr marL="360">
              <a:lnSpc>
                <a:spcPct val="90000"/>
              </a:lnSpc>
              <a:spcBef>
                <a:spcPts val="1001"/>
              </a:spcBef>
            </a:pP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  <a:p>
            <a:pPr marL="360">
              <a:lnSpc>
                <a:spcPct val="90000"/>
              </a:lnSpc>
              <a:spcBef>
                <a:spcPts val="1001"/>
              </a:spcBef>
            </a:pP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  <a:p>
            <a:pPr marL="360">
              <a:lnSpc>
                <a:spcPct val="90000"/>
              </a:lnSpc>
              <a:spcBef>
                <a:spcPts val="1001"/>
              </a:spcBef>
            </a:pP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  <a:p>
            <a:pPr marL="360">
              <a:lnSpc>
                <a:spcPct val="90000"/>
              </a:lnSpc>
              <a:spcBef>
                <a:spcPts val="1001"/>
              </a:spcBef>
            </a:pP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  <a:p>
            <a:pPr marL="360">
              <a:lnSpc>
                <a:spcPct val="90000"/>
              </a:lnSpc>
              <a:spcBef>
                <a:spcPts val="1001"/>
              </a:spcBef>
            </a:pP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  <a:p>
            <a:pPr marL="360">
              <a:lnSpc>
                <a:spcPct val="90000"/>
              </a:lnSpc>
              <a:spcBef>
                <a:spcPts val="1001"/>
              </a:spcBef>
            </a:pP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  <a:p>
            <a:pPr marL="360">
              <a:lnSpc>
                <a:spcPct val="90000"/>
              </a:lnSpc>
              <a:spcBef>
                <a:spcPts val="1001"/>
              </a:spcBef>
            </a:pPr>
            <a:r>
              <a:rPr b="0" i="1" lang="es-ES" sz="2000" spc="-1" strike="noStrike">
                <a:solidFill>
                  <a:srgbClr val="000000"/>
                </a:solidFill>
                <a:latin typeface="Calibri Light"/>
                <a:ea typeface="DejaVu Sans"/>
              </a:rPr>
              <a:t>*Al principio, la tarjeta gráfica se encargaba simplemente de la transformación de la información. Hoy en día , gracias a componentes como la GPU, la tarjeta gráfica también se encarga de procesar cierta información específica, liberando de trabajo a la CPU.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1" name="Imagen 3" descr=""/>
          <p:cNvPicPr/>
          <p:nvPr/>
        </p:nvPicPr>
        <p:blipFill>
          <a:blip r:embed="rId1"/>
          <a:srcRect l="0" t="1034" r="2073" b="3148"/>
          <a:stretch/>
        </p:blipFill>
        <p:spPr>
          <a:xfrm>
            <a:off x="4248000" y="2880000"/>
            <a:ext cx="3598560" cy="2265120"/>
          </a:xfrm>
          <a:prstGeom prst="rect">
            <a:avLst/>
          </a:prstGeom>
          <a:ln w="190440">
            <a:solidFill>
              <a:srgbClr val="ffffff"/>
            </a:solidFill>
            <a:round/>
          </a:ln>
          <a:effectLst>
            <a:outerShdw algn="tl" blurRad="50040" rotWithShape="0">
              <a:srgbClr val="000000">
                <a:alpha val="41000"/>
              </a:srgbClr>
            </a:outerShdw>
          </a:effectLst>
          <a:scene3d>
            <a:camera prst="orthographicFront"/>
            <a:lightRig dir="t" rig="twoP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838080" y="365040"/>
            <a:ext cx="10512360" cy="1049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s-ES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Tarjeta gráfica</a:t>
            </a: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838080" y="1417320"/>
            <a:ext cx="10826280" cy="528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360">
              <a:lnSpc>
                <a:spcPct val="90000"/>
              </a:lnSpc>
              <a:spcBef>
                <a:spcPts val="1001"/>
              </a:spcBef>
            </a:pPr>
            <a:r>
              <a:rPr b="0" lang="es-E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Definición</a:t>
            </a: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  <a:p>
            <a:pPr marL="360">
              <a:lnSpc>
                <a:spcPct val="90000"/>
              </a:lnSpc>
              <a:spcBef>
                <a:spcPts val="1001"/>
              </a:spcBef>
            </a:pPr>
            <a:r>
              <a:rPr b="0" lang="es-ES" sz="2400" spc="-1" strike="noStrike">
                <a:solidFill>
                  <a:srgbClr val="000000"/>
                </a:solidFill>
                <a:latin typeface="Calibri Light"/>
                <a:ea typeface="DejaVu Sans"/>
              </a:rPr>
              <a:t>A este componente se le conoce por varios nombres:</a:t>
            </a: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</a:pP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</a:pPr>
            <a:r>
              <a:rPr b="0" lang="es-ES" sz="2000" spc="-1" strike="noStrike">
                <a:solidFill>
                  <a:srgbClr val="000000"/>
                </a:solidFill>
                <a:latin typeface="Calibri Light"/>
                <a:ea typeface="DejaVu Sans"/>
              </a:rPr>
              <a:t>- Tarjeta gráfica o tarjeta de video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</a:pPr>
            <a:r>
              <a:rPr b="0" lang="es-ES" sz="2000" spc="-1" strike="noStrike">
                <a:solidFill>
                  <a:srgbClr val="000000"/>
                </a:solidFill>
                <a:latin typeface="Calibri Light"/>
                <a:ea typeface="DejaVu Sans"/>
              </a:rPr>
              <a:t>- Adaptador gráfico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</a:pPr>
            <a:r>
              <a:rPr b="0" lang="es-ES" sz="2000" spc="-1" strike="noStrike">
                <a:solidFill>
                  <a:srgbClr val="000000"/>
                </a:solidFill>
                <a:latin typeface="Calibri Light"/>
                <a:ea typeface="DejaVu Sans"/>
              </a:rPr>
              <a:t>- Acelerador gráfico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</a:pPr>
            <a:r>
              <a:rPr b="0" lang="es-ES" sz="2000" spc="-1" strike="noStrike">
                <a:solidFill>
                  <a:srgbClr val="000000"/>
                </a:solidFill>
                <a:latin typeface="Calibri Light"/>
                <a:ea typeface="DejaVu Sans"/>
              </a:rPr>
              <a:t>- GPU (Componente integrado en la mayoría de tarjetas gráficas actuales)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</a:pP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838080" y="365040"/>
            <a:ext cx="10512360" cy="1049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s-ES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Tarjeta gráfica</a:t>
            </a: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838080" y="1417320"/>
            <a:ext cx="10826280" cy="528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360">
              <a:lnSpc>
                <a:spcPct val="90000"/>
              </a:lnSpc>
              <a:spcBef>
                <a:spcPts val="1001"/>
              </a:spcBef>
            </a:pPr>
            <a:r>
              <a:rPr b="0" lang="es-E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Ubicación del adaptador</a:t>
            </a: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  <a:p>
            <a:pPr marL="360">
              <a:lnSpc>
                <a:spcPct val="90000"/>
              </a:lnSpc>
              <a:spcBef>
                <a:spcPts val="1001"/>
              </a:spcBef>
            </a:pP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  <a:p>
            <a:pPr marL="360">
              <a:lnSpc>
                <a:spcPct val="90000"/>
              </a:lnSpc>
              <a:spcBef>
                <a:spcPts val="1001"/>
              </a:spcBef>
            </a:pPr>
            <a:r>
              <a:rPr b="0" lang="es-ES" sz="2000" spc="-1" strike="noStrike">
                <a:solidFill>
                  <a:srgbClr val="000000"/>
                </a:solidFill>
                <a:latin typeface="Calibri Light"/>
                <a:ea typeface="DejaVu Sans"/>
              </a:rPr>
              <a:t>	</a:t>
            </a:r>
            <a:r>
              <a:rPr b="0" lang="es-ES" sz="2000" spc="-1" strike="noStrike">
                <a:solidFill>
                  <a:srgbClr val="000000"/>
                </a:solidFill>
                <a:latin typeface="Calibri Light"/>
                <a:ea typeface="DejaVu Sans"/>
              </a:rPr>
              <a:t>- En la </a:t>
            </a:r>
            <a:r>
              <a:rPr b="1" lang="es-ES" sz="2000" spc="-1" strike="noStrike">
                <a:solidFill>
                  <a:srgbClr val="000000"/>
                </a:solidFill>
                <a:latin typeface="Calibri Light"/>
                <a:ea typeface="DejaVu Sans"/>
              </a:rPr>
              <a:t>placa base</a:t>
            </a:r>
            <a:r>
              <a:rPr b="0" lang="es-ES" sz="2000" spc="-1" strike="noStrike">
                <a:solidFill>
                  <a:srgbClr val="000000"/>
                </a:solidFill>
                <a:latin typeface="Calibri Light"/>
                <a:ea typeface="DejaVu Sans"/>
              </a:rPr>
              <a:t>, en el chipset (no se comercializan)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marL="360">
              <a:lnSpc>
                <a:spcPct val="90000"/>
              </a:lnSpc>
              <a:spcBef>
                <a:spcPts val="1001"/>
              </a:spcBef>
            </a:pPr>
            <a:r>
              <a:rPr b="0" lang="es-ES" sz="2000" spc="-1" strike="noStrike">
                <a:solidFill>
                  <a:srgbClr val="000000"/>
                </a:solidFill>
                <a:latin typeface="Calibri Light"/>
                <a:ea typeface="DejaVu Sans"/>
              </a:rPr>
              <a:t>	</a:t>
            </a:r>
            <a:r>
              <a:rPr b="0" lang="es-ES" sz="2000" spc="-1" strike="noStrike">
                <a:solidFill>
                  <a:srgbClr val="000000"/>
                </a:solidFill>
                <a:latin typeface="Calibri Light"/>
                <a:ea typeface="DejaVu Sans"/>
              </a:rPr>
              <a:t>- En el </a:t>
            </a:r>
            <a:r>
              <a:rPr b="1" lang="es-ES" sz="2000" spc="-1" strike="noStrike">
                <a:solidFill>
                  <a:srgbClr val="000000"/>
                </a:solidFill>
                <a:latin typeface="Calibri Light"/>
                <a:ea typeface="DejaVu Sans"/>
              </a:rPr>
              <a:t>microprocesador</a:t>
            </a:r>
            <a:r>
              <a:rPr b="0" lang="es-ES" sz="2000" spc="-1" strike="noStrike">
                <a:solidFill>
                  <a:srgbClr val="000000"/>
                </a:solidFill>
                <a:latin typeface="Calibri Light"/>
                <a:ea typeface="DejaVu Sans"/>
              </a:rPr>
              <a:t> ( por ejemplo, los procesadores Intel i series)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marL="360">
              <a:lnSpc>
                <a:spcPct val="90000"/>
              </a:lnSpc>
              <a:spcBef>
                <a:spcPts val="1001"/>
              </a:spcBef>
            </a:pPr>
            <a:r>
              <a:rPr b="0" lang="es-ES" sz="2000" spc="-1" strike="noStrike">
                <a:solidFill>
                  <a:srgbClr val="000000"/>
                </a:solidFill>
                <a:latin typeface="Calibri Light"/>
                <a:ea typeface="DejaVu Sans"/>
              </a:rPr>
              <a:t>	</a:t>
            </a:r>
            <a:r>
              <a:rPr b="0" lang="es-ES" sz="2000" spc="-1" strike="noStrike">
                <a:solidFill>
                  <a:srgbClr val="000000"/>
                </a:solidFill>
                <a:latin typeface="Calibri Light"/>
                <a:ea typeface="DejaVu Sans"/>
              </a:rPr>
              <a:t>- En la </a:t>
            </a:r>
            <a:r>
              <a:rPr b="1" lang="es-ES" sz="2000" spc="-1" strike="noStrike">
                <a:solidFill>
                  <a:srgbClr val="000000"/>
                </a:solidFill>
                <a:latin typeface="Calibri Light"/>
                <a:ea typeface="DejaVu Sans"/>
              </a:rPr>
              <a:t>placa base</a:t>
            </a:r>
            <a:r>
              <a:rPr b="0" lang="es-ES" sz="2000" spc="-1" strike="noStrike">
                <a:solidFill>
                  <a:srgbClr val="000000"/>
                </a:solidFill>
                <a:latin typeface="Calibri Light"/>
                <a:ea typeface="DejaVu Sans"/>
              </a:rPr>
              <a:t>, pero no en el chipset. Existen placas que contiene un </a:t>
            </a:r>
            <a:r>
              <a:rPr b="1" lang="es-ES" sz="2000" spc="-1" strike="noStrike">
                <a:solidFill>
                  <a:srgbClr val="000000"/>
                </a:solidFill>
                <a:latin typeface="Calibri Light"/>
                <a:ea typeface="DejaVu Sans"/>
              </a:rPr>
              <a:t>chip adicional </a:t>
            </a:r>
            <a:r>
              <a:rPr b="0" lang="es-ES" sz="2000" spc="-1" strike="noStrike">
                <a:solidFill>
                  <a:srgbClr val="000000"/>
                </a:solidFill>
                <a:latin typeface="Calibri Light"/>
                <a:ea typeface="DejaVu Sans"/>
              </a:rPr>
              <a:t>para el adaptador gráfico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marL="360">
              <a:lnSpc>
                <a:spcPct val="90000"/>
              </a:lnSpc>
              <a:spcBef>
                <a:spcPts val="1001"/>
              </a:spcBef>
            </a:pPr>
            <a:r>
              <a:rPr b="0" lang="es-ES" sz="2000" spc="-1" strike="noStrike">
                <a:solidFill>
                  <a:srgbClr val="000000"/>
                </a:solidFill>
                <a:latin typeface="Calibri Light"/>
                <a:ea typeface="DejaVu Sans"/>
              </a:rPr>
              <a:t>	</a:t>
            </a:r>
            <a:r>
              <a:rPr b="0" lang="es-ES" sz="2000" spc="-1" strike="noStrike">
                <a:solidFill>
                  <a:srgbClr val="000000"/>
                </a:solidFill>
                <a:latin typeface="Calibri Light"/>
                <a:ea typeface="DejaVu Sans"/>
              </a:rPr>
              <a:t>- En las </a:t>
            </a:r>
            <a:r>
              <a:rPr b="1" lang="es-ES" sz="2000" spc="-1" strike="noStrike">
                <a:solidFill>
                  <a:srgbClr val="000000"/>
                </a:solidFill>
                <a:latin typeface="Calibri Light"/>
                <a:ea typeface="DejaVu Sans"/>
              </a:rPr>
              <a:t>tarjetas de expansión </a:t>
            </a:r>
            <a:r>
              <a:rPr b="0" lang="es-ES" sz="2000" spc="-1" strike="noStrike">
                <a:solidFill>
                  <a:srgbClr val="000000"/>
                </a:solidFill>
                <a:latin typeface="Calibri Light"/>
                <a:ea typeface="DejaVu Sans"/>
              </a:rPr>
              <a:t>(ubicación mas recomendada para el máximo rendimiento)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marL="360">
              <a:lnSpc>
                <a:spcPct val="90000"/>
              </a:lnSpc>
              <a:spcBef>
                <a:spcPts val="1001"/>
              </a:spcBef>
            </a:pP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838080" y="365040"/>
            <a:ext cx="10512360" cy="1049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s-ES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Tarjeta gráfica</a:t>
            </a: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838080" y="1417320"/>
            <a:ext cx="10826280" cy="528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360">
              <a:lnSpc>
                <a:spcPct val="90000"/>
              </a:lnSpc>
              <a:spcBef>
                <a:spcPts val="1001"/>
              </a:spcBef>
            </a:pPr>
            <a:r>
              <a:rPr b="0" lang="es-E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Partes de una tarjeta gráfica</a:t>
            </a: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752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-"/>
            </a:pPr>
            <a:r>
              <a:rPr b="1" lang="es-ES" sz="2000" spc="-1" strike="noStrike">
                <a:solidFill>
                  <a:srgbClr val="000000"/>
                </a:solidFill>
                <a:latin typeface="Calibri Light"/>
                <a:ea typeface="DejaVu Sans"/>
              </a:rPr>
              <a:t>RAMDAC: </a:t>
            </a:r>
            <a:r>
              <a:rPr b="0" lang="es-ES" sz="2000" spc="-1" strike="noStrike">
                <a:solidFill>
                  <a:srgbClr val="000000"/>
                </a:solidFill>
                <a:latin typeface="Calibri Light"/>
                <a:ea typeface="DejaVu Sans"/>
              </a:rPr>
              <a:t>encargado del refresco de la pantalla. Traduce la información  gráfica del PC a la información analógica/digital (dependiendo de los conectores) que usa el monitor.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752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-"/>
            </a:pPr>
            <a:r>
              <a:rPr b="1" lang="es-ES" sz="2000" spc="-1" strike="noStrike">
                <a:solidFill>
                  <a:srgbClr val="000000"/>
                </a:solidFill>
                <a:latin typeface="Calibri Light"/>
                <a:ea typeface="DejaVu Sans"/>
              </a:rPr>
              <a:t>GPU: </a:t>
            </a:r>
            <a:r>
              <a:rPr b="0" lang="es-ES" sz="2000" spc="-1" strike="noStrike">
                <a:solidFill>
                  <a:srgbClr val="000000"/>
                </a:solidFill>
                <a:latin typeface="Calibri Light"/>
                <a:ea typeface="DejaVu Sans"/>
              </a:rPr>
              <a:t>encargado de procesar información y representarla gráficamente. Integran una memoria de baja capacidad. De este modo, la CPU se libera de trabajo de procesamiento, y la RAM se libera de los procesos relacionados con los gráficos. 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752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-"/>
            </a:pPr>
            <a:r>
              <a:rPr b="1" lang="es-ES" sz="2000" spc="-1" strike="noStrike">
                <a:solidFill>
                  <a:srgbClr val="000000"/>
                </a:solidFill>
                <a:latin typeface="Calibri Light"/>
                <a:ea typeface="DejaVu Sans"/>
              </a:rPr>
              <a:t>VRAM: </a:t>
            </a:r>
            <a:r>
              <a:rPr b="0" lang="es-ES" sz="2000" spc="-1" strike="noStrike">
                <a:solidFill>
                  <a:srgbClr val="000000"/>
                </a:solidFill>
                <a:latin typeface="Calibri Light"/>
                <a:ea typeface="DejaVu Sans"/>
              </a:rPr>
              <a:t>tipo de memoria especializada utilizada para trabajar con aplicaciones gráficas y capaz de trabajar a alta velocidad (mucho mayor velocidad que la RAM). 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</a:pP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838080" y="365040"/>
            <a:ext cx="10512360" cy="1049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s-ES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Partes de la tarjeta gráfica</a:t>
            </a: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9" name="Imagen 1" descr=""/>
          <p:cNvPicPr/>
          <p:nvPr/>
        </p:nvPicPr>
        <p:blipFill>
          <a:blip r:embed="rId1"/>
          <a:stretch/>
        </p:blipFill>
        <p:spPr>
          <a:xfrm>
            <a:off x="6095880" y="1818000"/>
            <a:ext cx="5441400" cy="3398760"/>
          </a:xfrm>
          <a:prstGeom prst="rect">
            <a:avLst/>
          </a:prstGeom>
          <a:ln cap="sq" w="88920">
            <a:solidFill>
              <a:srgbClr val="ffffff"/>
            </a:solidFill>
            <a:miter/>
          </a:ln>
          <a:effectLst>
            <a:outerShdw algn="tl" blurRad="55080" dir="5400000" dist="18000" rotWithShape="0">
              <a:srgbClr val="000000">
                <a:alpha val="40000"/>
              </a:srgbClr>
            </a:outerShdw>
          </a:effectLst>
          <a:scene3d>
            <a:camera prst="orthographicFront"/>
            <a:lightRig dir="t" rig="twoP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0" name="Imagen 2" descr=""/>
          <p:cNvPicPr/>
          <p:nvPr/>
        </p:nvPicPr>
        <p:blipFill>
          <a:blip r:embed="rId2"/>
          <a:srcRect l="0" t="5569" r="0" b="6530"/>
          <a:stretch/>
        </p:blipFill>
        <p:spPr>
          <a:xfrm>
            <a:off x="671760" y="1828800"/>
            <a:ext cx="5049360" cy="3387960"/>
          </a:xfrm>
          <a:prstGeom prst="rect">
            <a:avLst/>
          </a:prstGeom>
          <a:ln cap="sq" w="88920">
            <a:solidFill>
              <a:srgbClr val="ffffff"/>
            </a:solidFill>
            <a:miter/>
          </a:ln>
          <a:effectLst>
            <a:outerShdw algn="tl" blurRad="55080" dir="5400000" dist="18000" rotWithShape="0">
              <a:srgbClr val="000000">
                <a:alpha val="40000"/>
              </a:srgbClr>
            </a:outerShdw>
          </a:effectLst>
          <a:scene3d>
            <a:camera prst="orthographicFront"/>
            <a:lightRig dir="t" rig="twoP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838080" y="365040"/>
            <a:ext cx="10512360" cy="1049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s-ES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Tarjeta gráfica</a:t>
            </a: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838080" y="1417320"/>
            <a:ext cx="10826280" cy="528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360">
              <a:lnSpc>
                <a:spcPct val="90000"/>
              </a:lnSpc>
              <a:spcBef>
                <a:spcPts val="1001"/>
              </a:spcBef>
            </a:pPr>
            <a:r>
              <a:rPr b="0" lang="es-E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Características</a:t>
            </a: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  <a:p>
            <a:pPr marL="360">
              <a:lnSpc>
                <a:spcPct val="90000"/>
              </a:lnSpc>
              <a:spcBef>
                <a:spcPts val="1001"/>
              </a:spcBef>
            </a:pPr>
            <a:r>
              <a:rPr b="1" lang="es-ES" sz="2000" spc="-1" strike="noStrike">
                <a:solidFill>
                  <a:srgbClr val="000000"/>
                </a:solidFill>
                <a:latin typeface="Calibri Light"/>
                <a:ea typeface="DejaVu Sans"/>
              </a:rPr>
              <a:t>- Resolución: </a:t>
            </a:r>
            <a:r>
              <a:rPr b="0" lang="es-ES" sz="2000" spc="-1" strike="noStrike">
                <a:solidFill>
                  <a:srgbClr val="000000"/>
                </a:solidFill>
                <a:latin typeface="Calibri Light"/>
                <a:ea typeface="DejaVu Sans"/>
              </a:rPr>
              <a:t>número de </a:t>
            </a:r>
            <a:r>
              <a:rPr b="1" lang="es-ES" sz="2000" spc="-1" strike="noStrike">
                <a:solidFill>
                  <a:srgbClr val="000000"/>
                </a:solidFill>
                <a:latin typeface="Calibri Light"/>
                <a:ea typeface="DejaVu Sans"/>
              </a:rPr>
              <a:t>pixeles que forman la imagen</a:t>
            </a:r>
            <a:r>
              <a:rPr b="0" lang="es-ES" sz="2000" spc="-1" strike="noStrike">
                <a:solidFill>
                  <a:srgbClr val="000000"/>
                </a:solidFill>
                <a:latin typeface="Calibri Light"/>
                <a:ea typeface="DejaVu Sans"/>
              </a:rPr>
              <a:t>.  A mayor número de pixeles, mayor número de puntos para representar la información gráfica. 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marL="360">
              <a:lnSpc>
                <a:spcPct val="90000"/>
              </a:lnSpc>
              <a:spcBef>
                <a:spcPts val="1001"/>
              </a:spcBef>
            </a:pPr>
            <a:r>
              <a:rPr b="1" lang="es-ES" sz="2000" spc="-1" strike="noStrike">
                <a:solidFill>
                  <a:srgbClr val="000000"/>
                </a:solidFill>
                <a:latin typeface="Calibri Light"/>
                <a:ea typeface="Microsoft YaHei"/>
              </a:rPr>
              <a:t>- Frecuencia de refresco: </a:t>
            </a:r>
            <a:r>
              <a:rPr b="0" lang="es-ES" sz="2000" spc="-1" strike="noStrike">
                <a:solidFill>
                  <a:srgbClr val="000000"/>
                </a:solidFill>
                <a:latin typeface="Calibri Light"/>
                <a:ea typeface="DejaVu Sans"/>
              </a:rPr>
              <a:t>Los pixeles necesitan un cierto tiempo para mantener sus características de luminosidad. La frecuencia de refresco indica el </a:t>
            </a:r>
            <a:r>
              <a:rPr b="1" lang="es-ES" sz="2000" spc="-1" strike="noStrike">
                <a:solidFill>
                  <a:srgbClr val="000000"/>
                </a:solidFill>
                <a:latin typeface="Calibri Light"/>
                <a:ea typeface="DejaVu Sans"/>
              </a:rPr>
              <a:t>número de veces que se refresca la pantalla por segundo</a:t>
            </a:r>
            <a:r>
              <a:rPr b="0" lang="es-ES" sz="2000" spc="-1" strike="noStrike">
                <a:solidFill>
                  <a:srgbClr val="000000"/>
                </a:solidFill>
                <a:latin typeface="Calibri Light"/>
                <a:ea typeface="DejaVu Sans"/>
              </a:rPr>
              <a:t>. Se mide en Herzios (Hz). Por ejemplo, una frecuencia de 50Hz indica que la pantalla se refresca 50 veces por segundo.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marL="360">
              <a:lnSpc>
                <a:spcPct val="90000"/>
              </a:lnSpc>
              <a:spcBef>
                <a:spcPts val="1001"/>
              </a:spcBef>
            </a:pPr>
            <a:r>
              <a:rPr b="1" lang="es-ES" sz="2000" spc="-1" strike="noStrike">
                <a:solidFill>
                  <a:srgbClr val="000000"/>
                </a:solidFill>
                <a:latin typeface="Calibri Light"/>
                <a:ea typeface="DejaVu Sans"/>
              </a:rPr>
              <a:t>- GPU: </a:t>
            </a:r>
            <a:r>
              <a:rPr b="0" lang="es-ES" sz="2000" spc="-1" strike="noStrike">
                <a:solidFill>
                  <a:srgbClr val="000000"/>
                </a:solidFill>
                <a:latin typeface="Calibri Light"/>
                <a:ea typeface="DejaVu Sans"/>
              </a:rPr>
              <a:t>características del </a:t>
            </a:r>
            <a:r>
              <a:rPr b="1" lang="es-ES" sz="2000" spc="-1" strike="noStrike">
                <a:solidFill>
                  <a:srgbClr val="000000"/>
                </a:solidFill>
                <a:latin typeface="Calibri Light"/>
                <a:ea typeface="DejaVu Sans"/>
              </a:rPr>
              <a:t>procesador</a:t>
            </a:r>
            <a:r>
              <a:rPr b="0" lang="es-ES" sz="2000" spc="-1" strike="noStrike">
                <a:solidFill>
                  <a:srgbClr val="000000"/>
                </a:solidFill>
                <a:latin typeface="Calibri Light"/>
                <a:ea typeface="DejaVu Sans"/>
              </a:rPr>
              <a:t> de la propia tarjeta gráfica (frecuencia, número de nucleos, etc.)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marL="360">
              <a:lnSpc>
                <a:spcPct val="90000"/>
              </a:lnSpc>
              <a:spcBef>
                <a:spcPts val="1001"/>
              </a:spcBef>
            </a:pPr>
            <a:r>
              <a:rPr b="1" lang="es-ES" sz="2000" spc="-1" strike="noStrike">
                <a:solidFill>
                  <a:srgbClr val="000000"/>
                </a:solidFill>
                <a:latin typeface="Calibri Light"/>
                <a:ea typeface="DejaVu Sans"/>
              </a:rPr>
              <a:t>- VRAM: </a:t>
            </a:r>
            <a:r>
              <a:rPr b="0" lang="es-ES" sz="2000" spc="-1" strike="noStrike">
                <a:solidFill>
                  <a:srgbClr val="000000"/>
                </a:solidFill>
                <a:latin typeface="Calibri Light"/>
                <a:ea typeface="DejaVu Sans"/>
              </a:rPr>
              <a:t>características de la </a:t>
            </a:r>
            <a:r>
              <a:rPr b="1" lang="es-ES" sz="2000" spc="-1" strike="noStrike">
                <a:solidFill>
                  <a:srgbClr val="000000"/>
                </a:solidFill>
                <a:latin typeface="Calibri Light"/>
                <a:ea typeface="DejaVu Sans"/>
              </a:rPr>
              <a:t>memoria</a:t>
            </a:r>
            <a:r>
              <a:rPr b="0" lang="es-ES" sz="2000" spc="-1" strike="noStrike">
                <a:solidFill>
                  <a:srgbClr val="000000"/>
                </a:solidFill>
                <a:latin typeface="Calibri Light"/>
                <a:ea typeface="DejaVu Sans"/>
              </a:rPr>
              <a:t> de la propia tarjeta gráfica (capacidad, ancho de banda, etc.)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marL="360">
              <a:lnSpc>
                <a:spcPct val="90000"/>
              </a:lnSpc>
              <a:spcBef>
                <a:spcPts val="1001"/>
              </a:spcBef>
            </a:pP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marL="360">
              <a:lnSpc>
                <a:spcPct val="90000"/>
              </a:lnSpc>
              <a:spcBef>
                <a:spcPts val="1001"/>
              </a:spcBef>
            </a:pP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marL="360">
              <a:lnSpc>
                <a:spcPct val="90000"/>
              </a:lnSpc>
              <a:spcBef>
                <a:spcPts val="1001"/>
              </a:spcBef>
            </a:pP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838080" y="365040"/>
            <a:ext cx="10512360" cy="1049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s-ES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Tarjeta gráfica</a:t>
            </a: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838080" y="1416960"/>
            <a:ext cx="11222280" cy="528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360">
              <a:lnSpc>
                <a:spcPct val="90000"/>
              </a:lnSpc>
              <a:spcBef>
                <a:spcPts val="1001"/>
              </a:spcBef>
            </a:pPr>
            <a:r>
              <a:rPr b="1" lang="es-ES" sz="2800" spc="-1" strike="noStrike">
                <a:solidFill>
                  <a:srgbClr val="000000"/>
                </a:solidFill>
                <a:latin typeface="Calibri Light"/>
                <a:ea typeface="DejaVu Sans"/>
              </a:rPr>
              <a:t>Conexión de la tarjeta gráfica a la placa</a:t>
            </a: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752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-"/>
            </a:pPr>
            <a:r>
              <a:rPr b="1" lang="es-ES" sz="2000" spc="-1" strike="noStrike">
                <a:solidFill>
                  <a:srgbClr val="000000"/>
                </a:solidFill>
                <a:latin typeface="Calibri Light"/>
                <a:ea typeface="DejaVu Sans"/>
              </a:rPr>
              <a:t>Tarjetas para ranuras PCI: </a:t>
            </a:r>
            <a:r>
              <a:rPr b="0" lang="es-ES" sz="2000" spc="-1" strike="noStrike">
                <a:solidFill>
                  <a:srgbClr val="000000"/>
                </a:solidFill>
                <a:latin typeface="Calibri Light"/>
                <a:ea typeface="DejaVu Sans"/>
              </a:rPr>
              <a:t>Ofrecen un ancho de banda de hasta 133MB/s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752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-"/>
            </a:pPr>
            <a:r>
              <a:rPr b="1" lang="es-ES" sz="2000" spc="-1" strike="noStrike">
                <a:solidFill>
                  <a:srgbClr val="000000"/>
                </a:solidFill>
                <a:latin typeface="Calibri Light"/>
                <a:ea typeface="DejaVu Sans"/>
              </a:rPr>
              <a:t>Tarjeta para ranuras AGP: </a:t>
            </a:r>
            <a:r>
              <a:rPr b="0" lang="es-ES" sz="2000" spc="-1" strike="noStrike">
                <a:solidFill>
                  <a:srgbClr val="000000"/>
                </a:solidFill>
                <a:latin typeface="Calibri Light"/>
                <a:ea typeface="DejaVu Sans"/>
              </a:rPr>
              <a:t>Exclusivas para tarjetas gráficas.</a:t>
            </a:r>
            <a:r>
              <a:rPr b="1" lang="es-ES" sz="2000" spc="-1" strike="noStrike">
                <a:solidFill>
                  <a:srgbClr val="000000"/>
                </a:solidFill>
                <a:latin typeface="Calibri Light"/>
                <a:ea typeface="DejaVu Sans"/>
              </a:rPr>
              <a:t> </a:t>
            </a:r>
            <a:r>
              <a:rPr b="0" lang="es-ES" sz="2000" spc="-1" strike="noStrike">
                <a:solidFill>
                  <a:srgbClr val="000000"/>
                </a:solidFill>
                <a:latin typeface="Calibri Light"/>
                <a:ea typeface="DejaVu Sans"/>
              </a:rPr>
              <a:t>Ofrecen un ancho de banda de hasta 2,13GB/s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752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-"/>
            </a:pPr>
            <a:r>
              <a:rPr b="1" lang="es-ES" sz="2000" spc="-1" strike="noStrike">
                <a:solidFill>
                  <a:srgbClr val="000000"/>
                </a:solidFill>
                <a:latin typeface="Calibri Light"/>
                <a:ea typeface="DejaVu Sans"/>
              </a:rPr>
              <a:t>Tarjetas para ranura PCI-Express: </a:t>
            </a:r>
            <a:r>
              <a:rPr b="0" lang="es-ES" sz="2000" spc="-1" strike="noStrike">
                <a:solidFill>
                  <a:srgbClr val="000000"/>
                </a:solidFill>
                <a:latin typeface="Calibri Light"/>
                <a:ea typeface="DejaVu Sans"/>
              </a:rPr>
              <a:t>Usadas en la actualidad. Ofrecen un ancho de banda de hasta 4GB/s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s-ES" sz="2000" spc="-1" strike="noStrike">
                <a:solidFill>
                  <a:srgbClr val="000000"/>
                </a:solidFill>
                <a:latin typeface="Calibri Light"/>
                <a:ea typeface="DejaVu Sans"/>
              </a:rPr>
              <a:t>*El ancho de banda indica la cantidad de bits (información) de entrada/salida que puede transmitir.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8C28B52888867040AC3672CEB12252AB" ma:contentTypeVersion="4" ma:contentTypeDescription="Crear nuevo documento." ma:contentTypeScope="" ma:versionID="7bfd3d0f4071ef9feff54321bf103c9e">
  <xsd:schema xmlns:xsd="http://www.w3.org/2001/XMLSchema" xmlns:xs="http://www.w3.org/2001/XMLSchema" xmlns:p="http://schemas.microsoft.com/office/2006/metadata/properties" xmlns:ns2="bcd69d81-c7f3-4d79-9398-d547b50f7082" targetNamespace="http://schemas.microsoft.com/office/2006/metadata/properties" ma:root="true" ma:fieldsID="e851f74239eba58689121db4085a05c6" ns2:_="">
    <xsd:import namespace="bcd69d81-c7f3-4d79-9398-d547b50f708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cd69d81-c7f3-4d79-9398-d547b50f708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66B9227-3F86-482B-A889-0B64EAF93B2E}"/>
</file>

<file path=customXml/itemProps2.xml><?xml version="1.0" encoding="utf-8"?>
<ds:datastoreItem xmlns:ds="http://schemas.openxmlformats.org/officeDocument/2006/customXml" ds:itemID="{A2584F1F-12BF-4A4F-96ED-ACF307C88ECC}"/>
</file>

<file path=customXml/itemProps3.xml><?xml version="1.0" encoding="utf-8"?>
<ds:datastoreItem xmlns:ds="http://schemas.openxmlformats.org/officeDocument/2006/customXml" ds:itemID="{39783B61-D391-47DC-A6B4-197FE8AA5647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497</TotalTime>
  <Application>LibreOffice/7.5.3.2$Windows_X86_64 LibreOffice_project/9f56dff12ba03b9acd7730a5a481eea045e468f3</Application>
  <AppVersion>15.0000</AppVersion>
  <Words>1000</Words>
  <Paragraphs>141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Tarjeta gráfica</dc:title>
  <dc:subject/>
  <dc:creator>Profesor</dc:creator>
  <dc:description/>
  <cp:lastModifiedBy/>
  <cp:revision>49</cp:revision>
  <dcterms:created xsi:type="dcterms:W3CDTF">2019-11-25T15:05:41Z</dcterms:created>
  <dcterms:modified xsi:type="dcterms:W3CDTF">2023-11-09T10:35:25Z</dcterms:modified>
  <dc:language>es-ES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0</vt:i4>
  </property>
  <property fmtid="{D5CDD505-2E9C-101B-9397-08002B2CF9AE}" pid="3" name="HyperlinksChanged">
    <vt:bool>false</vt:bool>
  </property>
  <property fmtid="{D5CDD505-2E9C-101B-9397-08002B2CF9AE}" pid="4" name="LinksUpToDate">
    <vt:bool>false</vt:bool>
  </property>
  <property fmtid="{D5CDD505-2E9C-101B-9397-08002B2CF9AE}" pid="5" name="MMClips">
    <vt:i4>0</vt:i4>
  </property>
  <property fmtid="{D5CDD505-2E9C-101B-9397-08002B2CF9AE}" pid="6" name="Notes">
    <vt:i4>0</vt:i4>
  </property>
  <property fmtid="{D5CDD505-2E9C-101B-9397-08002B2CF9AE}" pid="7" name="PresentationFormat">
    <vt:lpwstr>Panorámica</vt:lpwstr>
  </property>
  <property fmtid="{D5CDD505-2E9C-101B-9397-08002B2CF9AE}" pid="8" name="ScaleCrop">
    <vt:bool>false</vt:bool>
  </property>
  <property fmtid="{D5CDD505-2E9C-101B-9397-08002B2CF9AE}" pid="9" name="ShareDoc">
    <vt:bool>false</vt:bool>
  </property>
  <property fmtid="{D5CDD505-2E9C-101B-9397-08002B2CF9AE}" pid="10" name="Slides">
    <vt:i4>14</vt:i4>
  </property>
  <property fmtid="{D5CDD505-2E9C-101B-9397-08002B2CF9AE}" pid="11" name="ContentTypeId">
    <vt:lpwstr>0x0101008C28B52888867040AC3672CEB12252AB</vt:lpwstr>
  </property>
</Properties>
</file>