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8"/>
  </p:notesMasterIdLst>
  <p:sldIdLst>
    <p:sldId id="43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DB1FF-2308-494A-8257-6DE2CD4E865E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11E63-9D27-43B6-B22F-6C1B549F5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4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EVPN over MPLS network</a:t>
            </a:r>
          </a:p>
          <a:p>
            <a:pPr lvl="1">
              <a:defRPr/>
            </a:pPr>
            <a:r>
              <a:rPr lang="en-US" dirty="0"/>
              <a:t>draft-ietf-l2vpn-evpn</a:t>
            </a:r>
          </a:p>
          <a:p>
            <a:pPr lvl="1">
              <a:defRPr/>
            </a:pPr>
            <a:r>
              <a:rPr lang="en-US" dirty="0"/>
              <a:t>Uses a service label (no </a:t>
            </a:r>
            <a:r>
              <a:rPr lang="en-US" dirty="0" err="1"/>
              <a:t>Pseudowires</a:t>
            </a:r>
            <a:r>
              <a:rPr lang="en-US" dirty="0"/>
              <a:t>) as EVI </a:t>
            </a:r>
            <a:r>
              <a:rPr lang="en-US" dirty="0" err="1"/>
              <a:t>demultiplexer</a:t>
            </a:r>
            <a:endParaRPr lang="en-US" dirty="0"/>
          </a:p>
          <a:p>
            <a:pPr lvl="1">
              <a:defRPr/>
            </a:pPr>
            <a:r>
              <a:rPr lang="en-US" dirty="0"/>
              <a:t>Transport (PE-to-PE): IGP, RSVP/LDP/BGP* or Segment Routing (SR)</a:t>
            </a:r>
          </a:p>
          <a:p>
            <a:pPr marL="170790" lvl="1" indent="-170790">
              <a:spcBef>
                <a:spcPct val="20000"/>
              </a:spcBef>
              <a:spcAft>
                <a:spcPct val="30000"/>
              </a:spcAft>
              <a:defRPr/>
            </a:pPr>
            <a:r>
              <a:rPr lang="en-US" dirty="0"/>
              <a:t>EVPN over NVO tunnels (IP overlay)</a:t>
            </a:r>
          </a:p>
          <a:p>
            <a:pPr marL="345745" lvl="1" indent="-172873">
              <a:spcBef>
                <a:spcPct val="20000"/>
              </a:spcBef>
              <a:buFont typeface="Arial" pitchFamily="34" charset="0"/>
              <a:buChar char="­"/>
              <a:defRPr/>
            </a:pPr>
            <a:r>
              <a:rPr lang="en-US" dirty="0"/>
              <a:t>draft-sd-l2vpn-evpn-overlay</a:t>
            </a:r>
          </a:p>
          <a:p>
            <a:pPr marL="345745" lvl="1" indent="-172873">
              <a:spcBef>
                <a:spcPct val="20000"/>
              </a:spcBef>
              <a:buFont typeface="Arial" pitchFamily="34" charset="0"/>
              <a:buChar char="­"/>
              <a:defRPr/>
            </a:pPr>
            <a:r>
              <a:rPr lang="en-US" dirty="0"/>
              <a:t>Uses the Ethernet-tag to signal the NVO </a:t>
            </a:r>
            <a:r>
              <a:rPr lang="en-US" dirty="0" err="1"/>
              <a:t>demultiplexer</a:t>
            </a:r>
            <a:endParaRPr lang="en-US" dirty="0"/>
          </a:p>
          <a:p>
            <a:pPr marL="345745" lvl="1" indent="-172873">
              <a:spcBef>
                <a:spcPct val="20000"/>
              </a:spcBef>
              <a:buFont typeface="Arial" pitchFamily="34" charset="0"/>
              <a:buChar char="­"/>
              <a:defRPr/>
            </a:pPr>
            <a:r>
              <a:rPr lang="en-US" dirty="0"/>
              <a:t>Transport (PE-to-PE): requires IGP only </a:t>
            </a:r>
          </a:p>
          <a:p>
            <a:pPr marL="345745" lvl="1" indent="-172873">
              <a:spcBef>
                <a:spcPct val="20000"/>
              </a:spcBef>
              <a:buFont typeface="Arial" pitchFamily="34" charset="0"/>
              <a:buChar char="­"/>
              <a:defRPr/>
            </a:pPr>
            <a:r>
              <a:rPr lang="en-US" dirty="0"/>
              <a:t>7750 support: VXLAN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2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8A45-99C3-4B4C-AB77-C03021F63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64AD-B239-4E17-A012-CDEFF9C3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746D-EFF7-41A3-8ECC-BD07CF6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506F-B716-4278-BDEC-793CB56A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B61F-470B-4678-AFB5-E1954226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75C7-5560-4CAB-A770-89552CD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5C5A9-016A-4726-9976-342DEF292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4B72D-8667-448B-80D3-15EB77B8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1D8E-C060-47D6-B646-FAE78568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1973-FB0C-47E6-BDD4-B4CB2B17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A4DF9-BA94-4768-B2DE-C3B839D25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D4EA2-704D-4FA8-94CA-001F601F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6C7E9-2625-4418-9ADB-A4805697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B1CA-AD23-4184-A81D-C936389C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7378F-00DF-46B9-99E0-F2D4CB41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2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kia Whit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56800" y="372332"/>
            <a:ext cx="11078400" cy="412800"/>
          </a:xfrm>
        </p:spPr>
        <p:txBody>
          <a:bodyPr/>
          <a:lstStyle>
            <a:lvl1pPr>
              <a:defRPr sz="2667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/>
              <a:t>Click to edit headline</a:t>
            </a:r>
            <a:endParaRPr lang="en-US" dirty="0"/>
          </a:p>
        </p:txBody>
      </p:sp>
      <p:sp>
        <p:nvSpPr>
          <p:cNvPr id="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590400" y="6422400"/>
            <a:ext cx="3441600" cy="1632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67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56683" y="787200"/>
            <a:ext cx="11078400" cy="4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667">
                <a:solidFill>
                  <a:schemeClr val="bg2"/>
                </a:solidFill>
                <a:latin typeface="+mj-lt"/>
              </a:defRPr>
            </a:lvl1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GB" dirty="0"/>
              <a:t>Click to edit secondary headline</a:t>
            </a:r>
          </a:p>
        </p:txBody>
      </p:sp>
    </p:spTree>
    <p:extLst>
      <p:ext uri="{BB962C8B-B14F-4D97-AF65-F5344CB8AC3E}">
        <p14:creationId xmlns:p14="http://schemas.microsoft.com/office/powerpoint/2010/main" val="37079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41C1-A3E1-4C6E-A518-437F2101F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E1BF-F532-4AB0-973D-9038F3355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7503-400C-4809-BA68-195EDBAE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4E27-6669-4A3D-A46D-E935FBBA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1426-7F40-4CCD-8C5C-4F0B888B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1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279E-CF53-4CD5-8130-913B186F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72808-8513-43A1-A8EF-DCAC19C00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DC3A5-A2C2-4F22-A6DA-5534DA0E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D78-0738-42B0-853A-5D5F9BC7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9044-BB22-4DC1-AE5D-1BA03F1E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77C7-6D6F-4A09-A896-6849B65A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B471-DD1E-455D-9751-7A96974C8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E808B-7634-40F4-8C96-B089B852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C9248-0C8F-4888-B2E5-71AB212C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E465D-80D0-44FA-B555-AC7A87F3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79351-3B46-4D25-AA9C-D895626F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4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6F29-ACBB-4EEB-A4BE-5DFDC9FE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EC14B-D7FF-438B-A05B-3B82E254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63F30-002C-4952-97F2-C4A48A424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99B66-7E6F-40F4-A3B7-16FE68538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C6BA8-877E-4276-9323-6EBFD298A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ABF43-BB44-4B75-9EC5-5347F24A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287E7-DC04-493F-867A-E3B0AFC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1F63F-4AAF-4429-B7C4-FB4AD89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0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DD13-A3F4-4399-B3E5-D2D2EB74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97B7B5-B9A4-4F1A-94BA-319AEE40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8E2EC-51F4-4E11-8C91-D5B6D59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3CF91-963C-4109-9003-3F627C6D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E7FCD-A4F9-421B-8190-EF3071DC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307E0-1DB9-4C37-8008-A11C8A02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0739-0ED7-4BF6-9AED-77AD08FE6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083B-3820-47A5-A7DF-94151F0F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C1C9-E357-4CCA-B3C3-655B02BD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0D00-93C2-4C5C-8C7D-F1B1202D8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4DB9-4CE1-4A65-B65D-930101C5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8CF2-7EE6-45B0-9376-64CFDFB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9F57F-9C4D-46B7-9DF4-590AB5D1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278F-7CBF-4696-B585-E29A0EB6C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ED94C-DDF5-41C3-84ED-B38B087FD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4FA56-9CC8-4ADF-A893-950422E12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F19A-2E63-4A53-A062-309B991D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EDDD-EF7A-4ED9-B654-8ECE2BE8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DE637-3B60-4645-AE61-4AD86ED8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5EB66-8CB7-4CAB-9F46-708826CC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33E8B-8510-4CD9-BBDF-95699223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A846A-D1FF-42F2-8E19-63E5C9D19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5AD9-E0ED-4CA4-820E-D76765F92E2C}" type="datetimeFigureOut">
              <a:rPr lang="en-US" smtClean="0"/>
              <a:t>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9C9FA-2ADB-4EF4-8D06-EB1B46AA6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440E3-3321-4D0C-8CEE-291C6F813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DB06-8B22-494B-8255-7DD102D7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9"/>
          <p:cNvSpPr>
            <a:spLocks/>
          </p:cNvSpPr>
          <p:nvPr/>
        </p:nvSpPr>
        <p:spPr bwMode="auto">
          <a:xfrm>
            <a:off x="1177317" y="1838561"/>
            <a:ext cx="5730220" cy="2931021"/>
          </a:xfrm>
          <a:custGeom>
            <a:avLst/>
            <a:gdLst/>
            <a:ahLst/>
            <a:cxnLst>
              <a:cxn ang="0">
                <a:pos x="868" y="243"/>
              </a:cxn>
              <a:cxn ang="0">
                <a:pos x="736" y="147"/>
              </a:cxn>
              <a:cxn ang="0">
                <a:pos x="588" y="0"/>
              </a:cxn>
              <a:cxn ang="0">
                <a:pos x="453" y="87"/>
              </a:cxn>
              <a:cxn ang="0">
                <a:pos x="169" y="277"/>
              </a:cxn>
              <a:cxn ang="0">
                <a:pos x="0" y="424"/>
              </a:cxn>
              <a:cxn ang="0">
                <a:pos x="263" y="581"/>
              </a:cxn>
              <a:cxn ang="0">
                <a:pos x="430" y="545"/>
              </a:cxn>
              <a:cxn ang="0">
                <a:pos x="591" y="635"/>
              </a:cxn>
              <a:cxn ang="0">
                <a:pos x="758" y="534"/>
              </a:cxn>
              <a:cxn ang="0">
                <a:pos x="776" y="535"/>
              </a:cxn>
              <a:cxn ang="0">
                <a:pos x="810" y="533"/>
              </a:cxn>
              <a:cxn ang="0">
                <a:pos x="844" y="535"/>
              </a:cxn>
              <a:cxn ang="0">
                <a:pos x="1088" y="388"/>
              </a:cxn>
              <a:cxn ang="0">
                <a:pos x="868" y="243"/>
              </a:cxn>
            </a:cxnLst>
            <a:rect l="0" t="0" r="r" b="b"/>
            <a:pathLst>
              <a:path w="1088" h="635">
                <a:moveTo>
                  <a:pt x="868" y="243"/>
                </a:moveTo>
                <a:cubicBezTo>
                  <a:pt x="848" y="189"/>
                  <a:pt x="797" y="150"/>
                  <a:pt x="736" y="147"/>
                </a:cubicBezTo>
                <a:cubicBezTo>
                  <a:pt x="735" y="66"/>
                  <a:pt x="669" y="0"/>
                  <a:pt x="588" y="0"/>
                </a:cubicBezTo>
                <a:cubicBezTo>
                  <a:pt x="528" y="0"/>
                  <a:pt x="476" y="36"/>
                  <a:pt x="453" y="87"/>
                </a:cubicBezTo>
                <a:cubicBezTo>
                  <a:pt x="420" y="61"/>
                  <a:pt x="177" y="0"/>
                  <a:pt x="169" y="277"/>
                </a:cubicBezTo>
                <a:cubicBezTo>
                  <a:pt x="70" y="299"/>
                  <a:pt x="0" y="356"/>
                  <a:pt x="0" y="424"/>
                </a:cubicBezTo>
                <a:cubicBezTo>
                  <a:pt x="0" y="510"/>
                  <a:pt x="118" y="581"/>
                  <a:pt x="263" y="581"/>
                </a:cubicBezTo>
                <a:cubicBezTo>
                  <a:pt x="327" y="581"/>
                  <a:pt x="385" y="567"/>
                  <a:pt x="430" y="545"/>
                </a:cubicBezTo>
                <a:cubicBezTo>
                  <a:pt x="460" y="598"/>
                  <a:pt x="521" y="635"/>
                  <a:pt x="591" y="635"/>
                </a:cubicBezTo>
                <a:cubicBezTo>
                  <a:pt x="667" y="635"/>
                  <a:pt x="731" y="593"/>
                  <a:pt x="758" y="534"/>
                </a:cubicBezTo>
                <a:cubicBezTo>
                  <a:pt x="764" y="534"/>
                  <a:pt x="770" y="535"/>
                  <a:pt x="776" y="535"/>
                </a:cubicBezTo>
                <a:cubicBezTo>
                  <a:pt x="787" y="535"/>
                  <a:pt x="799" y="534"/>
                  <a:pt x="810" y="533"/>
                </a:cubicBezTo>
                <a:cubicBezTo>
                  <a:pt x="821" y="534"/>
                  <a:pt x="833" y="535"/>
                  <a:pt x="844" y="535"/>
                </a:cubicBezTo>
                <a:cubicBezTo>
                  <a:pt x="979" y="535"/>
                  <a:pt x="1088" y="469"/>
                  <a:pt x="1088" y="388"/>
                </a:cubicBezTo>
                <a:cubicBezTo>
                  <a:pt x="1088" y="312"/>
                  <a:pt x="991" y="250"/>
                  <a:pt x="868" y="243"/>
                </a:cubicBezTo>
                <a:close/>
              </a:path>
            </a:pathLst>
          </a:custGeom>
          <a:solidFill>
            <a:srgbClr val="C1D5F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067" dirty="0">
              <a:solidFill>
                <a:schemeClr val="tx2"/>
              </a:solidFill>
              <a:ea typeface="ヒラギノ角ゴ Pro W3"/>
              <a:cs typeface="ヒラギノ角ゴ Pro W3"/>
            </a:endParaRPr>
          </a:p>
        </p:txBody>
      </p:sp>
      <p:pic>
        <p:nvPicPr>
          <p:cNvPr id="59395" name="Picture 76" descr="medium 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47" y="2507425"/>
            <a:ext cx="41698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73" descr="medium 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549" y="3621742"/>
            <a:ext cx="41698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70" descr="medium 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84" y="2498489"/>
            <a:ext cx="416983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72" descr="medium bo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402" y="2485893"/>
            <a:ext cx="416984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Title 58"/>
          <p:cNvSpPr>
            <a:spLocks noGrp="1"/>
          </p:cNvSpPr>
          <p:nvPr>
            <p:ph type="title"/>
          </p:nvPr>
        </p:nvSpPr>
        <p:spPr>
          <a:xfrm>
            <a:off x="556685" y="339282"/>
            <a:ext cx="11078633" cy="4127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Nokia Pure Headline Light" charset="0"/>
                <a:ea typeface="Nokia Pure Headline Ultra Light" charset="0"/>
              </a:rPr>
              <a:t>Lab Environment</a:t>
            </a:r>
          </a:p>
        </p:txBody>
      </p:sp>
      <p:cxnSp>
        <p:nvCxnSpPr>
          <p:cNvPr id="59404" name="Straight Connector 14"/>
          <p:cNvCxnSpPr>
            <a:cxnSpLocks noChangeShapeType="1"/>
            <a:stCxn id="59396" idx="3"/>
            <a:endCxn id="59445" idx="1"/>
          </p:cNvCxnSpPr>
          <p:nvPr/>
        </p:nvCxnSpPr>
        <p:spPr bwMode="auto">
          <a:xfrm flipV="1">
            <a:off x="7847534" y="3884402"/>
            <a:ext cx="713855" cy="10391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6" name="Rectangle 45"/>
          <p:cNvSpPr/>
          <p:nvPr/>
        </p:nvSpPr>
        <p:spPr>
          <a:xfrm>
            <a:off x="8852248" y="3756148"/>
            <a:ext cx="567267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CE1</a:t>
            </a:r>
          </a:p>
        </p:txBody>
      </p:sp>
      <p:pic>
        <p:nvPicPr>
          <p:cNvPr id="59445" name="Picture 77" descr="switchi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388" y="3654743"/>
            <a:ext cx="459317" cy="459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1790116" y="2289433"/>
            <a:ext cx="732367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R5</a:t>
            </a:r>
          </a:p>
        </p:txBody>
      </p:sp>
      <p:pic>
        <p:nvPicPr>
          <p:cNvPr id="61" name="Picture 70" descr="medium box.png">
            <a:extLst>
              <a:ext uri="{FF2B5EF4-FFF2-40B4-BE49-F238E27FC236}">
                <a16:creationId xmlns:a16="http://schemas.microsoft.com/office/drawing/2014/main" id="{124CF270-3A0D-4989-9D15-C8AD97854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484" y="4043084"/>
            <a:ext cx="416983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72" descr="medium box.png">
            <a:extLst>
              <a:ext uri="{FF2B5EF4-FFF2-40B4-BE49-F238E27FC236}">
                <a16:creationId xmlns:a16="http://schemas.microsoft.com/office/drawing/2014/main" id="{4D7FC157-D751-4AC8-AB8A-A8CA63A5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535" y="4043084"/>
            <a:ext cx="416984" cy="548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9579FEE-F9C4-41D9-9AAB-1D9053A4DFCF}"/>
              </a:ext>
            </a:extLst>
          </p:cNvPr>
          <p:cNvSpPr/>
          <p:nvPr/>
        </p:nvSpPr>
        <p:spPr>
          <a:xfrm>
            <a:off x="7306347" y="3387019"/>
            <a:ext cx="713855" cy="278477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R6</a:t>
            </a:r>
          </a:p>
        </p:txBody>
      </p: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206D3560-9848-4CDB-A874-0DBC89D3ED24}"/>
              </a:ext>
            </a:extLst>
          </p:cNvPr>
          <p:cNvCxnSpPr>
            <a:cxnSpLocks noChangeShapeType="1"/>
            <a:stCxn id="59398" idx="1"/>
            <a:endCxn id="59395" idx="3"/>
          </p:cNvCxnSpPr>
          <p:nvPr/>
        </p:nvCxnSpPr>
        <p:spPr bwMode="auto">
          <a:xfrm flipH="1">
            <a:off x="2360231" y="2772597"/>
            <a:ext cx="1253253" cy="787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96BFC2A0-1674-4429-BF14-0956429ED68B}"/>
              </a:ext>
            </a:extLst>
          </p:cNvPr>
          <p:cNvCxnSpPr>
            <a:cxnSpLocks noChangeShapeType="1"/>
            <a:stCxn id="61" idx="1"/>
            <a:endCxn id="34" idx="3"/>
          </p:cNvCxnSpPr>
          <p:nvPr/>
        </p:nvCxnSpPr>
        <p:spPr bwMode="auto">
          <a:xfrm flipH="1">
            <a:off x="2336322" y="4317192"/>
            <a:ext cx="1277162" cy="8831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29614E6F-C0DE-4D3B-91F7-8A388FFFF801}"/>
              </a:ext>
            </a:extLst>
          </p:cNvPr>
          <p:cNvCxnSpPr>
            <a:cxnSpLocks noChangeShapeType="1"/>
            <a:stCxn id="59396" idx="1"/>
            <a:endCxn id="59399" idx="3"/>
          </p:cNvCxnSpPr>
          <p:nvPr/>
        </p:nvCxnSpPr>
        <p:spPr bwMode="auto">
          <a:xfrm flipH="1" flipV="1">
            <a:off x="6100386" y="2760001"/>
            <a:ext cx="1330163" cy="1134791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16">
            <a:extLst>
              <a:ext uri="{FF2B5EF4-FFF2-40B4-BE49-F238E27FC236}">
                <a16:creationId xmlns:a16="http://schemas.microsoft.com/office/drawing/2014/main" id="{437AFD5F-FDCD-4150-AF95-D41531B2D9AC}"/>
              </a:ext>
            </a:extLst>
          </p:cNvPr>
          <p:cNvCxnSpPr>
            <a:cxnSpLocks noChangeShapeType="1"/>
            <a:stCxn id="59396" idx="1"/>
            <a:endCxn id="63" idx="3"/>
          </p:cNvCxnSpPr>
          <p:nvPr/>
        </p:nvCxnSpPr>
        <p:spPr bwMode="auto">
          <a:xfrm flipH="1">
            <a:off x="6100519" y="3894792"/>
            <a:ext cx="1330030" cy="422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6" name="Rectangle 55"/>
          <p:cNvSpPr/>
          <p:nvPr/>
        </p:nvSpPr>
        <p:spPr>
          <a:xfrm>
            <a:off x="5525711" y="2223746"/>
            <a:ext cx="732367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69769" y="2299505"/>
            <a:ext cx="732367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R1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454733" y="4551776"/>
            <a:ext cx="734483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A9AB566-13C7-406C-9E03-E17D665417C3}"/>
              </a:ext>
            </a:extLst>
          </p:cNvPr>
          <p:cNvSpPr/>
          <p:nvPr/>
        </p:nvSpPr>
        <p:spPr>
          <a:xfrm>
            <a:off x="5487074" y="4526890"/>
            <a:ext cx="809639" cy="278477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R4</a:t>
            </a:r>
          </a:p>
        </p:txBody>
      </p:sp>
      <p:pic>
        <p:nvPicPr>
          <p:cNvPr id="34" name="Picture 76" descr="medium box.png">
            <a:extLst>
              <a:ext uri="{FF2B5EF4-FFF2-40B4-BE49-F238E27FC236}">
                <a16:creationId xmlns:a16="http://schemas.microsoft.com/office/drawing/2014/main" id="{8CE5D08B-7748-4E8F-82D0-DA718CF78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38" y="4052973"/>
            <a:ext cx="41698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68FB7260-147B-4713-B397-824D62B36AD4}"/>
              </a:ext>
            </a:extLst>
          </p:cNvPr>
          <p:cNvSpPr/>
          <p:nvPr/>
        </p:nvSpPr>
        <p:spPr>
          <a:xfrm>
            <a:off x="1801103" y="4630344"/>
            <a:ext cx="732367" cy="278477"/>
          </a:xfrm>
          <a:prstGeom prst="rect">
            <a:avLst/>
          </a:prstGeom>
        </p:spPr>
        <p:txBody>
          <a:bodyPr lIns="92903" tIns="46452" rIns="92903" bIns="46452">
            <a:spAutoFit/>
          </a:bodyPr>
          <a:lstStyle/>
          <a:p>
            <a:pPr algn="ctr">
              <a:defRPr/>
            </a:pPr>
            <a:r>
              <a:rPr lang="en-US" sz="12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R7</a:t>
            </a:r>
          </a:p>
        </p:txBody>
      </p:sp>
      <p:cxnSp>
        <p:nvCxnSpPr>
          <p:cNvPr id="37" name="Straight Connector 16">
            <a:extLst>
              <a:ext uri="{FF2B5EF4-FFF2-40B4-BE49-F238E27FC236}">
                <a16:creationId xmlns:a16="http://schemas.microsoft.com/office/drawing/2014/main" id="{951AC4E3-6A91-4758-A47E-2CE140F7BDDE}"/>
              </a:ext>
            </a:extLst>
          </p:cNvPr>
          <p:cNvCxnSpPr>
            <a:cxnSpLocks noChangeShapeType="1"/>
            <a:stCxn id="34" idx="0"/>
            <a:endCxn id="59395" idx="2"/>
          </p:cNvCxnSpPr>
          <p:nvPr/>
        </p:nvCxnSpPr>
        <p:spPr bwMode="auto">
          <a:xfrm flipV="1">
            <a:off x="2127830" y="3053525"/>
            <a:ext cx="23909" cy="99944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5389A8-9749-4858-A06B-64F96A63DAA3}"/>
              </a:ext>
            </a:extLst>
          </p:cNvPr>
          <p:cNvSpPr/>
          <p:nvPr/>
        </p:nvSpPr>
        <p:spPr>
          <a:xfrm rot="2130867">
            <a:off x="6778018" y="3496241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663EDB-54E0-4DFD-B039-C8BDF2AF2171}"/>
              </a:ext>
            </a:extLst>
          </p:cNvPr>
          <p:cNvSpPr/>
          <p:nvPr/>
        </p:nvSpPr>
        <p:spPr>
          <a:xfrm rot="20849429">
            <a:off x="6774199" y="3974425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28300C-96B3-4030-ABCD-1B14C54E59F5}"/>
              </a:ext>
            </a:extLst>
          </p:cNvPr>
          <p:cNvSpPr/>
          <p:nvPr/>
        </p:nvSpPr>
        <p:spPr>
          <a:xfrm rot="20761549">
            <a:off x="5970302" y="4208731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D8ADC1-DC08-42DE-9893-10DF29943853}"/>
              </a:ext>
            </a:extLst>
          </p:cNvPr>
          <p:cNvSpPr/>
          <p:nvPr/>
        </p:nvSpPr>
        <p:spPr>
          <a:xfrm rot="2328449">
            <a:off x="6045323" y="2804029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cxnSp>
        <p:nvCxnSpPr>
          <p:cNvPr id="51" name="Straight Connector 16">
            <a:extLst>
              <a:ext uri="{FF2B5EF4-FFF2-40B4-BE49-F238E27FC236}">
                <a16:creationId xmlns:a16="http://schemas.microsoft.com/office/drawing/2014/main" id="{67D2CE32-15D9-471F-8B90-FFB3BA52184B}"/>
              </a:ext>
            </a:extLst>
          </p:cNvPr>
          <p:cNvCxnSpPr>
            <a:cxnSpLocks noChangeShapeType="1"/>
            <a:stCxn id="63" idx="1"/>
            <a:endCxn id="61" idx="3"/>
          </p:cNvCxnSpPr>
          <p:nvPr/>
        </p:nvCxnSpPr>
        <p:spPr bwMode="auto">
          <a:xfrm flipH="1">
            <a:off x="4030467" y="4317192"/>
            <a:ext cx="165306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4F030890-BF34-485E-9900-0B09CECA890D}"/>
              </a:ext>
            </a:extLst>
          </p:cNvPr>
          <p:cNvCxnSpPr>
            <a:cxnSpLocks noChangeShapeType="1"/>
            <a:stCxn id="59399" idx="1"/>
            <a:endCxn id="59398" idx="3"/>
          </p:cNvCxnSpPr>
          <p:nvPr/>
        </p:nvCxnSpPr>
        <p:spPr bwMode="auto">
          <a:xfrm flipH="1">
            <a:off x="4030467" y="2760001"/>
            <a:ext cx="1652935" cy="12596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9" name="Straight Connector 16">
            <a:extLst>
              <a:ext uri="{FF2B5EF4-FFF2-40B4-BE49-F238E27FC236}">
                <a16:creationId xmlns:a16="http://schemas.microsoft.com/office/drawing/2014/main" id="{3FAA04C1-F96A-D749-AB5F-3DA0BF1DA7BC}"/>
              </a:ext>
            </a:extLst>
          </p:cNvPr>
          <p:cNvCxnSpPr>
            <a:cxnSpLocks noChangeShapeType="1"/>
            <a:stCxn id="59398" idx="2"/>
            <a:endCxn id="61" idx="0"/>
          </p:cNvCxnSpPr>
          <p:nvPr/>
        </p:nvCxnSpPr>
        <p:spPr bwMode="auto">
          <a:xfrm>
            <a:off x="3821976" y="3046705"/>
            <a:ext cx="0" cy="996379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1" name="Straight Connector 16">
            <a:extLst>
              <a:ext uri="{FF2B5EF4-FFF2-40B4-BE49-F238E27FC236}">
                <a16:creationId xmlns:a16="http://schemas.microsoft.com/office/drawing/2014/main" id="{E8FDC795-C408-E043-86AA-4619D7E8FBDE}"/>
              </a:ext>
            </a:extLst>
          </p:cNvPr>
          <p:cNvCxnSpPr>
            <a:cxnSpLocks noChangeShapeType="1"/>
            <a:stCxn id="59399" idx="2"/>
            <a:endCxn id="63" idx="0"/>
          </p:cNvCxnSpPr>
          <p:nvPr/>
        </p:nvCxnSpPr>
        <p:spPr bwMode="auto">
          <a:xfrm>
            <a:off x="5891894" y="3034109"/>
            <a:ext cx="133" cy="10089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51D1D1-2BC7-2749-866E-9BDD7C525081}"/>
              </a:ext>
            </a:extLst>
          </p:cNvPr>
          <p:cNvSpPr/>
          <p:nvPr/>
        </p:nvSpPr>
        <p:spPr>
          <a:xfrm rot="5400000">
            <a:off x="3240831" y="3157797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D9D4C9-0AD6-B046-8049-2CEC9D67E95D}"/>
              </a:ext>
            </a:extLst>
          </p:cNvPr>
          <p:cNvSpPr/>
          <p:nvPr/>
        </p:nvSpPr>
        <p:spPr>
          <a:xfrm rot="16200000">
            <a:off x="3253745" y="3709842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393857-CF48-B64C-BEBA-C880326B1148}"/>
              </a:ext>
            </a:extLst>
          </p:cNvPr>
          <p:cNvSpPr/>
          <p:nvPr/>
        </p:nvSpPr>
        <p:spPr>
          <a:xfrm>
            <a:off x="4002880" y="2534248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C375DC-999C-BB4E-BC38-DCC12B178352}"/>
              </a:ext>
            </a:extLst>
          </p:cNvPr>
          <p:cNvSpPr/>
          <p:nvPr/>
        </p:nvSpPr>
        <p:spPr>
          <a:xfrm>
            <a:off x="5167652" y="2551346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1FD8785-DC91-F741-B696-46D469CC5F0D}"/>
              </a:ext>
            </a:extLst>
          </p:cNvPr>
          <p:cNvSpPr/>
          <p:nvPr/>
        </p:nvSpPr>
        <p:spPr>
          <a:xfrm>
            <a:off x="3955721" y="4301704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55BEB2-8562-5E4C-AD82-AEB389B88050}"/>
              </a:ext>
            </a:extLst>
          </p:cNvPr>
          <p:cNvSpPr/>
          <p:nvPr/>
        </p:nvSpPr>
        <p:spPr>
          <a:xfrm>
            <a:off x="5148996" y="4292460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9643371-293D-4942-9EE9-EE9B77335F2E}"/>
              </a:ext>
            </a:extLst>
          </p:cNvPr>
          <p:cNvSpPr/>
          <p:nvPr/>
        </p:nvSpPr>
        <p:spPr>
          <a:xfrm rot="5400000">
            <a:off x="5767972" y="3159505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1/1/c3/1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0CA5DC4-AE12-2C45-B7FE-442D94CE5DD7}"/>
              </a:ext>
            </a:extLst>
          </p:cNvPr>
          <p:cNvSpPr/>
          <p:nvPr/>
        </p:nvSpPr>
        <p:spPr>
          <a:xfrm rot="5400000">
            <a:off x="5777127" y="3719581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1/1/c3/1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E94A8FA-0388-304D-98E0-5A72A085D861}"/>
              </a:ext>
            </a:extLst>
          </p:cNvPr>
          <p:cNvSpPr/>
          <p:nvPr/>
        </p:nvSpPr>
        <p:spPr>
          <a:xfrm>
            <a:off x="2303848" y="2532027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3F209C-F30F-B745-87BD-5BF8017A18E3}"/>
              </a:ext>
            </a:extLst>
          </p:cNvPr>
          <p:cNvSpPr/>
          <p:nvPr/>
        </p:nvSpPr>
        <p:spPr>
          <a:xfrm rot="5400000">
            <a:off x="1990795" y="3184658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8EA78F5-1EA6-324B-92F0-2725EA8702D6}"/>
              </a:ext>
            </a:extLst>
          </p:cNvPr>
          <p:cNvSpPr/>
          <p:nvPr/>
        </p:nvSpPr>
        <p:spPr>
          <a:xfrm>
            <a:off x="2263002" y="4313049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1/1/c1/1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7E50766-5A21-D24A-A37C-B6B484263797}"/>
              </a:ext>
            </a:extLst>
          </p:cNvPr>
          <p:cNvSpPr/>
          <p:nvPr/>
        </p:nvSpPr>
        <p:spPr>
          <a:xfrm rot="5400000">
            <a:off x="1975745" y="3733528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1/1/c2/1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3037EF1-BA7A-B148-AA71-9187EBB7D639}"/>
              </a:ext>
            </a:extLst>
          </p:cNvPr>
          <p:cNvSpPr/>
          <p:nvPr/>
        </p:nvSpPr>
        <p:spPr>
          <a:xfrm>
            <a:off x="3097734" y="2566829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1/1/c3/1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94554CB-E7FA-4444-8634-30B22461306A}"/>
              </a:ext>
            </a:extLst>
          </p:cNvPr>
          <p:cNvSpPr/>
          <p:nvPr/>
        </p:nvSpPr>
        <p:spPr>
          <a:xfrm>
            <a:off x="3101335" y="4331602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1/1/c3/1</a:t>
            </a:r>
          </a:p>
        </p:txBody>
      </p:sp>
      <p:cxnSp>
        <p:nvCxnSpPr>
          <p:cNvPr id="53" name="Straight Connector 16">
            <a:extLst>
              <a:ext uri="{FF2B5EF4-FFF2-40B4-BE49-F238E27FC236}">
                <a16:creationId xmlns:a16="http://schemas.microsoft.com/office/drawing/2014/main" id="{CA67C146-7C53-4841-9391-68AC7C847C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039622" y="2981253"/>
            <a:ext cx="1662087" cy="110848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FE3CEF1-E69E-764B-85B4-2AD40BAF5C87}"/>
              </a:ext>
            </a:extLst>
          </p:cNvPr>
          <p:cNvSpPr/>
          <p:nvPr/>
        </p:nvSpPr>
        <p:spPr>
          <a:xfrm rot="19380704">
            <a:off x="5005945" y="3009900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1/1/c4/1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EEF4E-0D03-0D45-9237-2284C6B42BC8}"/>
              </a:ext>
            </a:extLst>
          </p:cNvPr>
          <p:cNvSpPr/>
          <p:nvPr/>
        </p:nvSpPr>
        <p:spPr>
          <a:xfrm rot="19380704">
            <a:off x="3903450" y="3756459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1/1/c4/1</a:t>
            </a:r>
          </a:p>
        </p:txBody>
      </p:sp>
      <p:cxnSp>
        <p:nvCxnSpPr>
          <p:cNvPr id="65" name="Straight Connector 16">
            <a:extLst>
              <a:ext uri="{FF2B5EF4-FFF2-40B4-BE49-F238E27FC236}">
                <a16:creationId xmlns:a16="http://schemas.microsoft.com/office/drawing/2014/main" id="{FBB2FAD5-ED74-A94E-81A7-5E725C18E5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39621" y="3017644"/>
            <a:ext cx="1694581" cy="105846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9F5CDE8-719A-0B46-8D15-30FC17BA0FA4}"/>
              </a:ext>
            </a:extLst>
          </p:cNvPr>
          <p:cNvSpPr/>
          <p:nvPr/>
        </p:nvSpPr>
        <p:spPr>
          <a:xfrm rot="1797727">
            <a:off x="4107470" y="2986655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1/1/c4/1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074D9A-3309-7645-A13D-9E0F3DB2CB3C}"/>
              </a:ext>
            </a:extLst>
          </p:cNvPr>
          <p:cNvSpPr/>
          <p:nvPr/>
        </p:nvSpPr>
        <p:spPr>
          <a:xfrm rot="1797727">
            <a:off x="5256892" y="3779519"/>
            <a:ext cx="594596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1/1/c4/1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A9FFFD-0FF2-4AA6-B6B8-0F8CB4612083}"/>
              </a:ext>
            </a:extLst>
          </p:cNvPr>
          <p:cNvSpPr txBox="1"/>
          <p:nvPr/>
        </p:nvSpPr>
        <p:spPr>
          <a:xfrm>
            <a:off x="3625312" y="3327396"/>
            <a:ext cx="20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ISIS-SR Core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ADB0FE-7731-2E4D-B505-F17DBF5A0EED}"/>
              </a:ext>
            </a:extLst>
          </p:cNvPr>
          <p:cNvSpPr/>
          <p:nvPr/>
        </p:nvSpPr>
        <p:spPr>
          <a:xfrm>
            <a:off x="7780599" y="3649155"/>
            <a:ext cx="796589" cy="216922"/>
          </a:xfrm>
          <a:prstGeom prst="rect">
            <a:avLst/>
          </a:prstGeom>
        </p:spPr>
        <p:txBody>
          <a:bodyPr wrap="square" lIns="92903" tIns="46452" rIns="92903" bIns="46452">
            <a:spAutoFit/>
          </a:bodyPr>
          <a:lstStyle/>
          <a:p>
            <a:pPr algn="ctr">
              <a:defRPr/>
            </a:pPr>
            <a:r>
              <a:rPr lang="en-US" sz="800" b="1" dirty="0">
                <a:solidFill>
                  <a:srgbClr val="404040"/>
                </a:solidFill>
                <a:ea typeface="ヒラギノ角ゴ Pro W3"/>
                <a:cs typeface="ヒラギノ角ゴ Pro W3"/>
              </a:rPr>
              <a:t>1/1/c3/1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00C5B0-6613-0643-8F48-3068A1EDC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285091"/>
              </p:ext>
            </p:extLst>
          </p:nvPr>
        </p:nvGraphicFramePr>
        <p:xfrm>
          <a:off x="9820606" y="716911"/>
          <a:ext cx="1651000" cy="28136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54848187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7624365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Underlay Subnets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10.1.1.0/24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712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R1 to 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10.1.1.0/31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68093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R1 to R3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10.1.1.2/31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4025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R1 to 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10.1.1.4/31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00151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 to R3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10.1.1.6/31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58652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 to 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10.1.1.8/31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439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R2 to R7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10.1.1.10/31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32283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R3 to R4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10.1.1.12/31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280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R3 to R6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10.1.1.14/31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6310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R4 to R6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10.1.1.16/31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4872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R5 to R1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10.1.1.18/31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52319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R5 to R7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10.1.1.20/31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63352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R6 to CE1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10.1.1.22/31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600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6676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3" ma:contentTypeDescription="Create a new document." ma:contentTypeScope="" ma:versionID="34833e345d6848d60eeaee6c4eb0bc41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a2c9027a63d0807478439f0777abd0aa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Metadata" ma:index="20" nillable="true" ma:displayName="MediaServiceMetadata" ma:hidden="true" ma:internalName="MediaServiceMetadata" ma:readOnly="true">
      <xsd:simpleType>
        <xsd:restriction base="dms:Note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AFA446DD-0E00-4E04-A37E-2919B17504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7A6214-E932-4678-8C2D-F83F25DE576E}">
  <ds:schemaRefs>
    <ds:schemaRef ds:uri="http://schemas.microsoft.com/office/2006/documentManagement/types"/>
    <ds:schemaRef ds:uri="http://purl.org/dc/dcmitype/"/>
    <ds:schemaRef ds:uri="687e87d0-d0a8-4c48-8f94-14f0c67212c5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4d06219-a142-4c5f-be55-53f74cb980c7"/>
    <ds:schemaRef ds:uri="71c5aaf6-e6ce-465b-b873-5148d2a4c105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3B2F12-43B4-47A3-BF24-79D6F56F00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D3C9A04-0180-4875-884C-7770D4A70088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045429DB-8C62-4FCF-97CA-99A0C37CF255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10449</TotalTime>
  <Words>194</Words>
  <Application>Microsoft Macintosh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Nokia Pure Headline Light</vt:lpstr>
      <vt:lpstr>Office Theme</vt:lpstr>
      <vt:lpstr>Lab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Morris, Cory (Nokia - US/Pittsburgh)</dc:creator>
  <cp:lastModifiedBy>Morris, Cory (Nokia - US/Wexford)</cp:lastModifiedBy>
  <cp:revision>11</cp:revision>
  <dcterms:created xsi:type="dcterms:W3CDTF">2019-09-26T18:30:39Z</dcterms:created>
  <dcterms:modified xsi:type="dcterms:W3CDTF">2022-01-28T16:41:18Z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