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7775575" cy="10044113"/>
  <p:notesSz cx="6858000" cy="9144000"/>
  <p:embeddedFontLs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Montserrat Light" panose="00000400000000000000" pitchFamily="2" charset="0"/>
      <p:regular r:id="rId14"/>
      <p:italic r:id="rId15"/>
    </p:embeddedFont>
  </p:embeddedFontLst>
  <p:defaultTextStyle>
    <a:defPPr>
      <a:defRPr lang="es-V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itchFamily="34" charset="0"/>
        <a:ea typeface="+mn-ea"/>
        <a:cs typeface="Arial" pitchFamily="34" charset="0"/>
        <a:sym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itchFamily="34" charset="0"/>
        <a:ea typeface="+mn-ea"/>
        <a:cs typeface="Arial" pitchFamily="34" charset="0"/>
        <a:sym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itchFamily="34" charset="0"/>
        <a:ea typeface="+mn-ea"/>
        <a:cs typeface="Arial" pitchFamily="34" charset="0"/>
        <a:sym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itchFamily="34" charset="0"/>
        <a:ea typeface="+mn-ea"/>
        <a:cs typeface="Arial" pitchFamily="34" charset="0"/>
        <a:sym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itchFamily="34" charset="0"/>
        <a:ea typeface="+mn-ea"/>
        <a:cs typeface="Arial" pitchFamily="34" charset="0"/>
        <a:sym typeface="Arial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itchFamily="34" charset="0"/>
        <a:ea typeface="+mn-ea"/>
        <a:cs typeface="Arial" pitchFamily="34" charset="0"/>
        <a:sym typeface="Arial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itchFamily="34" charset="0"/>
        <a:ea typeface="+mn-ea"/>
        <a:cs typeface="Arial" pitchFamily="34" charset="0"/>
        <a:sym typeface="Arial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itchFamily="34" charset="0"/>
        <a:ea typeface="+mn-ea"/>
        <a:cs typeface="Arial" pitchFamily="34" charset="0"/>
        <a:sym typeface="Arial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itchFamily="34" charset="0"/>
        <a:ea typeface="+mn-ea"/>
        <a:cs typeface="Arial" pitchFamily="34" charset="0"/>
        <a:sym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63">
          <p15:clr>
            <a:srgbClr val="A4A3A4"/>
          </p15:clr>
        </p15:guide>
        <p15:guide id="2" pos="24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B9C03B-C496-4B9F-81FA-E9C857EF9A6C}">
  <a:tblStyle styleId="{D5B9C03B-C496-4B9F-81FA-E9C857EF9A6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482" y="53"/>
      </p:cViewPr>
      <p:guideLst>
        <p:guide orient="horz" pos="3163"/>
        <p:guide pos="24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2101850" y="685800"/>
            <a:ext cx="2654300" cy="3429000"/>
          </a:xfrm>
          <a:custGeom>
            <a:avLst/>
            <a:gdLst>
              <a:gd name="T0" fmla="*/ 0 w 120000"/>
              <a:gd name="T1" fmla="*/ 0 h 120000"/>
              <a:gd name="T2" fmla="*/ 2654300 w 120000"/>
              <a:gd name="T3" fmla="*/ 0 h 120000"/>
              <a:gd name="T4" fmla="*/ 26543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147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VE">
              <a:sym typeface="Arial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itchFamily="34" charset="0"/>
      <a:defRPr sz="1400">
        <a:solidFill>
          <a:srgbClr val="000000"/>
        </a:solidFill>
        <a:latin typeface="Arial"/>
        <a:ea typeface="Arial"/>
        <a:cs typeface="Arial"/>
        <a:sym typeface="Arial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itchFamily="34" charset="0"/>
      <a:defRPr sz="1400">
        <a:solidFill>
          <a:srgbClr val="000000"/>
        </a:solidFill>
        <a:latin typeface="Arial"/>
        <a:ea typeface="Arial"/>
        <a:cs typeface="Arial"/>
        <a:sym typeface="Arial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itchFamily="34" charset="0"/>
      <a:defRPr sz="1400">
        <a:solidFill>
          <a:srgbClr val="000000"/>
        </a:solidFill>
        <a:latin typeface="Arial"/>
        <a:ea typeface="Arial"/>
        <a:cs typeface="Arial"/>
        <a:sym typeface="Arial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itchFamily="34" charset="0"/>
      <a:defRPr sz="1400">
        <a:solidFill>
          <a:srgbClr val="000000"/>
        </a:solidFill>
        <a:latin typeface="Arial"/>
        <a:ea typeface="Arial"/>
        <a:cs typeface="Arial"/>
        <a:sym typeface="Arial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itchFamily="34" charset="0"/>
      <a:defRPr sz="1400">
        <a:solidFill>
          <a:srgbClr val="000000"/>
        </a:solidFill>
        <a:latin typeface="Arial"/>
        <a:ea typeface="Arial"/>
        <a:cs typeface="Arial"/>
        <a:sym typeface="Arial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Google Shape;51;p1:notes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7171" name="Google Shape;52;p1:notes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s-VE" sz="11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8195" name="Google Shape;62;p2:notes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s-VE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74;p3:notes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9219" name="Google Shape;75;p3:notes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s-VE" sz="11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ctrTitle"/>
          </p:nvPr>
        </p:nvSpPr>
        <p:spPr>
          <a:xfrm>
            <a:off x="265075" y="1453973"/>
            <a:ext cx="7245900" cy="4008300"/>
          </a:xfrm>
          <a:prstGeom prst="rect">
            <a:avLst/>
          </a:prstGeom>
          <a:noFill/>
          <a:ln>
            <a:noFill/>
          </a:ln>
        </p:spPr>
        <p:txBody>
          <a:bodyPr spcFirstLastPara="1" anchor="b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subTitle" idx="1"/>
          </p:nvPr>
        </p:nvSpPr>
        <p:spPr>
          <a:xfrm>
            <a:off x="265068" y="5534354"/>
            <a:ext cx="7245900" cy="15477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" name="Google Shape;8;p4"/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CB45E-2265-41EE-B0FF-33AE6C402606}" type="slidenum">
              <a:rPr lang="es-VE"/>
              <a:pPr>
                <a:defRPr/>
              </a:pPr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265068" y="2159992"/>
            <a:ext cx="7245900" cy="3834300"/>
          </a:xfrm>
          <a:prstGeom prst="rect">
            <a:avLst/>
          </a:prstGeom>
          <a:noFill/>
          <a:ln>
            <a:noFill/>
          </a:ln>
        </p:spPr>
        <p:txBody>
          <a:bodyPr spcFirstLastPara="1" anchor="b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265068" y="6155526"/>
            <a:ext cx="7245900" cy="25401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8;p4"/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65A0E-7DD6-42C8-99DA-B1B54E1A59ED}" type="slidenum">
              <a:rPr lang="es-VE"/>
              <a:pPr>
                <a:defRPr/>
              </a:pPr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4"/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90726-5A3A-499A-B91F-0248D109F3B0}" type="slidenum">
              <a:rPr lang="es-VE"/>
              <a:pPr>
                <a:defRPr/>
              </a:pPr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>
            <a:spLocks noGrp="1"/>
          </p:cNvSpPr>
          <p:nvPr>
            <p:ph type="title"/>
          </p:nvPr>
        </p:nvSpPr>
        <p:spPr>
          <a:xfrm>
            <a:off x="265068" y="4200085"/>
            <a:ext cx="7245900" cy="1643700"/>
          </a:xfrm>
          <a:prstGeom prst="rect">
            <a:avLst/>
          </a:prstGeom>
          <a:noFill/>
          <a:ln>
            <a:noFill/>
          </a:ln>
        </p:spPr>
        <p:txBody>
          <a:bodyPr spcFirstLastPara="1" anchor="ctr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" name="Google Shape;8;p4"/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D8470-008D-456C-AF5E-CF4A991B3893}" type="slidenum">
              <a:rPr lang="es-VE"/>
              <a:pPr>
                <a:defRPr/>
              </a:pPr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265068" y="869025"/>
            <a:ext cx="7245900" cy="11184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body" idx="1"/>
          </p:nvPr>
        </p:nvSpPr>
        <p:spPr>
          <a:xfrm>
            <a:off x="265068" y="2250502"/>
            <a:ext cx="7245900" cy="66714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8;p4"/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316A1-C84C-42E3-8B0C-A59732F2DFFF}" type="slidenum">
              <a:rPr lang="es-VE"/>
              <a:pPr>
                <a:defRPr/>
              </a:pPr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>
            <a:spLocks noGrp="1"/>
          </p:cNvSpPr>
          <p:nvPr>
            <p:ph type="title"/>
          </p:nvPr>
        </p:nvSpPr>
        <p:spPr>
          <a:xfrm>
            <a:off x="265068" y="869025"/>
            <a:ext cx="7245900" cy="11184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body" idx="1"/>
          </p:nvPr>
        </p:nvSpPr>
        <p:spPr>
          <a:xfrm>
            <a:off x="265068" y="2250502"/>
            <a:ext cx="3401400" cy="66714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2"/>
          </p:nvPr>
        </p:nvSpPr>
        <p:spPr>
          <a:xfrm>
            <a:off x="4109443" y="2250502"/>
            <a:ext cx="3401400" cy="66714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" name="Google Shape;8;p4"/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DB957-6CD1-43FE-8745-5AE21BC154A1}" type="slidenum">
              <a:rPr lang="es-VE"/>
              <a:pPr>
                <a:defRPr/>
              </a:pPr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>
            <a:spLocks noGrp="1"/>
          </p:cNvSpPr>
          <p:nvPr>
            <p:ph type="title"/>
          </p:nvPr>
        </p:nvSpPr>
        <p:spPr>
          <a:xfrm>
            <a:off x="265068" y="869025"/>
            <a:ext cx="7245900" cy="11184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" name="Google Shape;8;p4"/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E62DD-5C11-4092-8D28-99C9CD386F03}" type="slidenum">
              <a:rPr lang="es-VE"/>
              <a:pPr>
                <a:defRPr/>
              </a:pPr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265068" y="1084951"/>
            <a:ext cx="2388000" cy="1475700"/>
          </a:xfrm>
          <a:prstGeom prst="rect">
            <a:avLst/>
          </a:prstGeom>
          <a:noFill/>
          <a:ln>
            <a:noFill/>
          </a:ln>
        </p:spPr>
        <p:txBody>
          <a:bodyPr spcFirstLastPara="1" anchor="b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1"/>
          </p:nvPr>
        </p:nvSpPr>
        <p:spPr>
          <a:xfrm>
            <a:off x="265068" y="2713550"/>
            <a:ext cx="2388000" cy="62085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" name="Google Shape;8;p4"/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F4351-13D8-4AAA-BB3E-727E0E814C47}" type="slidenum">
              <a:rPr lang="es-VE"/>
              <a:pPr>
                <a:defRPr/>
              </a:pPr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416906" y="879033"/>
            <a:ext cx="5415000" cy="7988400"/>
          </a:xfrm>
          <a:prstGeom prst="rect">
            <a:avLst/>
          </a:prstGeom>
          <a:noFill/>
          <a:ln>
            <a:noFill/>
          </a:ln>
        </p:spPr>
        <p:txBody>
          <a:bodyPr spcFirstLastPara="1" anchor="ctr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" name="Google Shape;8;p4"/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FBE72-EF67-4E5B-989B-44F0E0FF5F68}" type="slidenum">
              <a:rPr lang="es-VE"/>
              <a:pPr>
                <a:defRPr/>
              </a:pPr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6;p12"/>
          <p:cNvSpPr>
            <a:spLocks noChangeArrowheads="1"/>
          </p:cNvSpPr>
          <p:nvPr/>
        </p:nvSpPr>
        <p:spPr bwMode="auto">
          <a:xfrm>
            <a:off x="3887788" y="0"/>
            <a:ext cx="3887787" cy="100441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  <a:defRPr/>
            </a:pPr>
            <a:endParaRPr lang="es-VE"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25780" y="2408090"/>
            <a:ext cx="3440100" cy="2894700"/>
          </a:xfrm>
          <a:prstGeom prst="rect">
            <a:avLst/>
          </a:prstGeom>
          <a:noFill/>
          <a:ln>
            <a:noFill/>
          </a:ln>
        </p:spPr>
        <p:txBody>
          <a:bodyPr spcFirstLastPara="1" anchor="b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ubTitle" idx="1"/>
          </p:nvPr>
        </p:nvSpPr>
        <p:spPr>
          <a:xfrm>
            <a:off x="225780" y="5473721"/>
            <a:ext cx="3440100" cy="24117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200520" y="1413942"/>
            <a:ext cx="3263100" cy="7215600"/>
          </a:xfrm>
          <a:prstGeom prst="rect">
            <a:avLst/>
          </a:prstGeom>
          <a:noFill/>
          <a:ln>
            <a:noFill/>
          </a:ln>
        </p:spPr>
        <p:txBody>
          <a:bodyPr spcFirstLastPara="1" anchor="ctr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" name="Google Shape;40;p12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A229A-F2E1-45B2-9DA9-F7A189BD2343}" type="slidenum">
              <a:rPr lang="es-VE"/>
              <a:pPr>
                <a:defRPr/>
              </a:pPr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265068" y="8261280"/>
            <a:ext cx="5101200" cy="1181700"/>
          </a:xfrm>
          <a:prstGeom prst="rect">
            <a:avLst/>
          </a:prstGeom>
          <a:noFill/>
          <a:ln>
            <a:noFill/>
          </a:ln>
        </p:spPr>
        <p:txBody>
          <a:bodyPr spcFirstLastPara="1" anchor="ctr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" name="Google Shape;8;p4"/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DAB9A-D800-492F-9D1C-CA714EAB52E4}" type="slidenum">
              <a:rPr lang="es-VE"/>
              <a:pPr>
                <a:defRPr/>
              </a:pPr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4"/>
          <p:cNvSpPr txBox="1">
            <a:spLocks noGrp="1"/>
          </p:cNvSpPr>
          <p:nvPr>
            <p:ph type="title"/>
          </p:nvPr>
        </p:nvSpPr>
        <p:spPr bwMode="auto">
          <a:xfrm>
            <a:off x="265113" y="868363"/>
            <a:ext cx="724535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VE">
              <a:sym typeface="Arial" pitchFamily="34" charset="0"/>
            </a:endParaRPr>
          </a:p>
        </p:txBody>
      </p:sp>
      <p:sp>
        <p:nvSpPr>
          <p:cNvPr id="1027" name="Google Shape;7;p4"/>
          <p:cNvSpPr txBox="1">
            <a:spLocks noGrp="1"/>
          </p:cNvSpPr>
          <p:nvPr>
            <p:ph type="body" idx="1"/>
          </p:nvPr>
        </p:nvSpPr>
        <p:spPr bwMode="auto">
          <a:xfrm>
            <a:off x="265113" y="2251075"/>
            <a:ext cx="7245350" cy="667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VE">
              <a:sym typeface="Arial" pitchFamily="34" charset="0"/>
            </a:endParaRPr>
          </a:p>
        </p:txBody>
      </p:sp>
      <p:sp>
        <p:nvSpPr>
          <p:cNvPr id="1028" name="Google Shape;8;p4"/>
          <p:cNvSpPr txBox="1">
            <a:spLocks noGrp="1"/>
          </p:cNvSpPr>
          <p:nvPr>
            <p:ph type="sldNum" idx="12"/>
          </p:nvPr>
        </p:nvSpPr>
        <p:spPr bwMode="auto">
          <a:xfrm>
            <a:off x="7205663" y="9105900"/>
            <a:ext cx="465137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ts val="1000"/>
              <a:buFont typeface="Arial" charset="0"/>
              <a:buNone/>
              <a:defRPr sz="1000">
                <a:solidFill>
                  <a:srgbClr val="595959"/>
                </a:solidFill>
                <a:latin typeface="Arial" charset="0"/>
                <a:cs typeface="Arial" charset="0"/>
                <a:sym typeface="Arial" charset="0"/>
              </a:defRPr>
            </a:lvl1pPr>
          </a:lstStyle>
          <a:p>
            <a:pPr>
              <a:defRPr/>
            </a:pPr>
            <a:fld id="{CAFB7B6D-28FC-4431-AE7C-4EE227EF812C}" type="slidenum">
              <a:rPr lang="es-VE"/>
              <a:pPr>
                <a:defRPr/>
              </a:pPr>
              <a:t>‹Nº›</a:t>
            </a:fld>
            <a:endParaRPr lang="es-V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5" r:id="rId8"/>
    <p:sldLayoutId id="2147483692" r:id="rId9"/>
    <p:sldLayoutId id="2147483693" r:id="rId10"/>
    <p:sldLayoutId id="214748369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pi.quash.ai:5000/apidocs/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pi.quash.ai:500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Google Shape;54;p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4763"/>
            <a:ext cx="7775575" cy="1005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Google Shape;55;p1"/>
          <p:cNvSpPr txBox="1"/>
          <p:nvPr/>
        </p:nvSpPr>
        <p:spPr>
          <a:xfrm>
            <a:off x="537450" y="955825"/>
            <a:ext cx="6701100" cy="48195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/>
          <a:p>
            <a:pPr algn="just" eaLnBrk="1" fontAlgn="auto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r>
              <a:rPr lang="es-419" sz="1200" kern="0" dirty="0">
                <a:solidFill>
                  <a:srgbClr val="121C4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We’re glad to have you on-board! In order to successfully integrate our API to your internal lending platform, we’ve prepared a guide to getting started. If you have any question feel free to contact us.</a:t>
            </a:r>
            <a:endParaRPr sz="1200" kern="0" dirty="0">
              <a:solidFill>
                <a:srgbClr val="121C4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algn="just" eaLnBrk="1" fontAlgn="auto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200" kern="0" dirty="0">
              <a:solidFill>
                <a:srgbClr val="121C4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eaLnBrk="1" fontAlgn="auto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s-419" b="1" kern="0" dirty="0">
                <a:solidFill>
                  <a:srgbClr val="2C42DD"/>
                </a:solidFill>
                <a:latin typeface="Montserrat"/>
                <a:ea typeface="Montserrat"/>
                <a:cs typeface="Montserrat"/>
                <a:sym typeface="Montserrat"/>
              </a:rPr>
              <a:t>Integration steps:</a:t>
            </a:r>
            <a:endParaRPr b="1" kern="0" dirty="0">
              <a:solidFill>
                <a:srgbClr val="2C42D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indent="-304800" eaLnBrk="1" fontAlgn="auto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C42DD"/>
              </a:buClr>
              <a:buSzPts val="1200"/>
              <a:buFont typeface="Arial"/>
              <a:buAutoNum type="arabicPeriod"/>
              <a:defRPr/>
            </a:pPr>
            <a:r>
              <a:rPr lang="es-419" sz="1200" kern="0" dirty="0">
                <a:solidFill>
                  <a:srgbClr val="121C4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Generated a credit scoring model through an API. (Responsible: QUASH) </a:t>
            </a:r>
            <a:r>
              <a:rPr lang="es-419" sz="1200" b="1" kern="0" dirty="0">
                <a:solidFill>
                  <a:srgbClr val="2C42DD"/>
                </a:solidFill>
                <a:latin typeface="Montserrat"/>
                <a:ea typeface="Montserrat"/>
                <a:cs typeface="Montserrat"/>
                <a:sym typeface="Montserrat"/>
              </a:rPr>
              <a:t>[Completed]</a:t>
            </a:r>
            <a:endParaRPr sz="1200" b="1" kern="0" dirty="0">
              <a:solidFill>
                <a:srgbClr val="2C42DD"/>
              </a:solidFill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indent="-304800" eaLnBrk="1" fontAlgn="auto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C42DD"/>
              </a:buClr>
              <a:buSzPts val="1200"/>
              <a:buFont typeface="Arial"/>
              <a:buAutoNum type="arabicPeriod"/>
              <a:defRPr/>
            </a:pPr>
            <a:r>
              <a:rPr lang="es-419" sz="1200" kern="0" dirty="0">
                <a:solidFill>
                  <a:srgbClr val="121C4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Integrating via API. </a:t>
            </a:r>
            <a:r>
              <a:rPr lang="es-419" sz="1200" b="1" kern="0" dirty="0">
                <a:solidFill>
                  <a:srgbClr val="2C42DD"/>
                </a:solidFill>
                <a:latin typeface="Montserrat"/>
                <a:ea typeface="Montserrat"/>
                <a:cs typeface="Montserrat"/>
                <a:sym typeface="Montserrat"/>
              </a:rPr>
              <a:t>[Pending]</a:t>
            </a:r>
            <a:endParaRPr sz="1200" b="1" kern="0" dirty="0">
              <a:solidFill>
                <a:srgbClr val="2C42D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indent="-304800" eaLnBrk="1" fontAlgn="auto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C42DD"/>
              </a:buClr>
              <a:buSzPts val="1200"/>
              <a:buFont typeface="Arial"/>
              <a:buAutoNum type="arabicPeriod"/>
              <a:defRPr/>
            </a:pPr>
            <a:r>
              <a:rPr lang="es-419" sz="1200" kern="0" dirty="0">
                <a:solidFill>
                  <a:srgbClr val="121C4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Test QUASH model performance internally.  </a:t>
            </a:r>
            <a:r>
              <a:rPr lang="es-419" sz="1200" b="1" kern="0" dirty="0">
                <a:solidFill>
                  <a:srgbClr val="2C42DD"/>
                </a:solidFill>
                <a:latin typeface="Montserrat"/>
                <a:ea typeface="Montserrat"/>
                <a:cs typeface="Montserrat"/>
                <a:sym typeface="Montserrat"/>
              </a:rPr>
              <a:t>[Pending]</a:t>
            </a:r>
            <a:endParaRPr sz="1200" b="1" kern="0" dirty="0">
              <a:solidFill>
                <a:srgbClr val="2C42D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eaLnBrk="1" fontAlgn="auto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200" b="1" kern="0" dirty="0">
              <a:solidFill>
                <a:srgbClr val="2C42D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eaLnBrk="1" fontAlgn="auto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s-419" b="1" kern="0" dirty="0">
                <a:solidFill>
                  <a:srgbClr val="2C42DD"/>
                </a:solidFill>
                <a:latin typeface="Montserrat"/>
                <a:ea typeface="Montserrat"/>
                <a:cs typeface="Montserrat"/>
                <a:sym typeface="Montserrat"/>
              </a:rPr>
              <a:t>Integrating via API:</a:t>
            </a:r>
            <a:endParaRPr b="1" kern="0" dirty="0">
              <a:solidFill>
                <a:srgbClr val="2C42D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eaLnBrk="1" fontAlgn="auto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s-419" sz="1200" kern="0" dirty="0">
                <a:solidFill>
                  <a:srgbClr val="121C4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Key points for the integration:</a:t>
            </a:r>
            <a:endParaRPr sz="1200" kern="0" dirty="0">
              <a:solidFill>
                <a:srgbClr val="121C4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eaLnBrk="1" fontAlgn="auto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s-419" sz="1200" b="1" kern="0" dirty="0">
                <a:solidFill>
                  <a:srgbClr val="121C46"/>
                </a:solidFill>
                <a:latin typeface="Montserrat"/>
                <a:ea typeface="Montserrat"/>
                <a:cs typeface="Montserrat"/>
                <a:sym typeface="Montserrat"/>
              </a:rPr>
              <a:t>URL: </a:t>
            </a:r>
            <a:r>
              <a:rPr lang="es-419" sz="1200" kern="0" dirty="0">
                <a:solidFill>
                  <a:srgbClr val="121C4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https://api.quash.ai</a:t>
            </a:r>
            <a:endParaRPr sz="1200" kern="0" dirty="0">
              <a:solidFill>
                <a:srgbClr val="121C4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eaLnBrk="1" fontAlgn="auto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r>
              <a:rPr lang="es-419" sz="1200" b="1" kern="0" dirty="0">
                <a:solidFill>
                  <a:srgbClr val="121C46"/>
                </a:solidFill>
                <a:latin typeface="Montserrat"/>
                <a:ea typeface="Montserrat"/>
                <a:cs typeface="Montserrat"/>
                <a:sym typeface="Montserrat"/>
              </a:rPr>
              <a:t>ENDPOINT:</a:t>
            </a:r>
            <a:r>
              <a:rPr lang="es-419" sz="1200" kern="0" dirty="0">
                <a:solidFill>
                  <a:srgbClr val="121C4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/scoring</a:t>
            </a:r>
            <a:endParaRPr sz="1200" kern="0" dirty="0">
              <a:solidFill>
                <a:srgbClr val="121C4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eaLnBrk="1" fontAlgn="auto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s-419" sz="1200" b="1" kern="0" dirty="0">
                <a:solidFill>
                  <a:srgbClr val="121C46"/>
                </a:solidFill>
                <a:latin typeface="Montserrat"/>
                <a:ea typeface="Montserrat"/>
                <a:cs typeface="Montserrat"/>
                <a:sym typeface="Montserrat"/>
              </a:rPr>
              <a:t>HEADER:</a:t>
            </a:r>
            <a:r>
              <a:rPr lang="es-419" sz="1200" kern="0" dirty="0">
                <a:solidFill>
                  <a:srgbClr val="121C4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 </a:t>
            </a:r>
            <a:r>
              <a:rPr lang="es-VE" sz="1200" kern="0" dirty="0">
                <a:solidFill>
                  <a:srgbClr val="121C4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banesco_panama.com</a:t>
            </a:r>
          </a:p>
          <a:p>
            <a:pPr eaLnBrk="1" fontAlgn="auto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s-VE" sz="1200" b="1" kern="0" dirty="0">
                <a:solidFill>
                  <a:srgbClr val="121C46"/>
                </a:solidFill>
                <a:latin typeface="Montserrat"/>
                <a:ea typeface="Montserrat"/>
                <a:cs typeface="Montserrat"/>
                <a:sym typeface="Montserrat"/>
              </a:rPr>
              <a:t>APIKEY: </a:t>
            </a:r>
            <a:r>
              <a:rPr lang="es-VE" sz="1200" kern="0" dirty="0">
                <a:solidFill>
                  <a:srgbClr val="121C46"/>
                </a:solidFill>
                <a:latin typeface="Montserrat"/>
                <a:ea typeface="Montserrat"/>
                <a:cs typeface="Montserrat"/>
                <a:sym typeface="Montserrat"/>
              </a:rPr>
              <a:t>rs2YNkLM6YTGmQ6L566RMNONTSdbHPCC</a:t>
            </a:r>
            <a:endParaRPr lang="es-VE" sz="1200" kern="0" dirty="0">
              <a:solidFill>
                <a:srgbClr val="121C4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eaLnBrk="1" fontAlgn="auto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defRPr/>
            </a:pPr>
            <a:r>
              <a:rPr lang="es-419" sz="1200" b="1" kern="0" dirty="0">
                <a:solidFill>
                  <a:srgbClr val="121C46"/>
                </a:solidFill>
                <a:latin typeface="Montserrat"/>
                <a:ea typeface="Montserrat"/>
                <a:cs typeface="Montserrat"/>
                <a:sym typeface="Montserrat"/>
              </a:rPr>
              <a:t>THRESHOLD: </a:t>
            </a:r>
            <a:r>
              <a:rPr lang="es-419" sz="1200" kern="0" dirty="0">
                <a:solidFill>
                  <a:srgbClr val="121C46"/>
                </a:solidFill>
                <a:latin typeface="Montserrat"/>
                <a:ea typeface="Montserrat"/>
                <a:cs typeface="Montserrat"/>
                <a:sym typeface="Montserrat"/>
              </a:rPr>
              <a:t>0.66</a:t>
            </a:r>
            <a:endParaRPr sz="1200" kern="0" dirty="0">
              <a:solidFill>
                <a:srgbClr val="121C4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eaLnBrk="1" fontAlgn="auto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s-419" sz="1200" b="1" kern="0" dirty="0">
                <a:solidFill>
                  <a:srgbClr val="121C46"/>
                </a:solidFill>
                <a:latin typeface="Montserrat"/>
                <a:ea typeface="Montserrat"/>
                <a:cs typeface="Montserrat"/>
                <a:sym typeface="Montserrat"/>
              </a:rPr>
              <a:t>POSSIBLE LABELS:</a:t>
            </a:r>
            <a:r>
              <a:rPr lang="es-419" sz="1200" kern="0" dirty="0">
                <a:solidFill>
                  <a:srgbClr val="121C4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APPROVED, REJECTED.</a:t>
            </a:r>
            <a:endParaRPr sz="1200" kern="0" dirty="0">
              <a:solidFill>
                <a:srgbClr val="121C4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eaLnBrk="1" fontAlgn="auto" hangingPunct="1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br>
              <a:rPr lang="es-419" sz="1100" kern="0" dirty="0">
                <a:solidFill>
                  <a:srgbClr val="121C46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kern="0" dirty="0">
              <a:solidFill>
                <a:srgbClr val="121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6" name="Google Shape;56;p1"/>
          <p:cNvSpPr txBox="1">
            <a:spLocks noChangeArrowheads="1"/>
          </p:cNvSpPr>
          <p:nvPr/>
        </p:nvSpPr>
        <p:spPr bwMode="auto">
          <a:xfrm>
            <a:off x="1858963" y="311150"/>
            <a:ext cx="405765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eaLnBrk="1" hangingPunct="1">
              <a:spcBef>
                <a:spcPts val="1000"/>
              </a:spcBef>
              <a:buClr>
                <a:srgbClr val="000000"/>
              </a:buClr>
              <a:buSzPts val="2800"/>
              <a:buFont typeface="Arial" pitchFamily="34" charset="0"/>
              <a:buNone/>
            </a:pPr>
            <a:r>
              <a:rPr lang="es-VE" sz="2800" b="1">
                <a:solidFill>
                  <a:srgbClr val="2C42DD"/>
                </a:solidFill>
                <a:latin typeface="Montserrat" charset="0"/>
                <a:sym typeface="Montserrat" charset="0"/>
              </a:rPr>
              <a:t>Welcome to QUASH!</a:t>
            </a:r>
          </a:p>
        </p:txBody>
      </p:sp>
      <p:grpSp>
        <p:nvGrpSpPr>
          <p:cNvPr id="3077" name="Google Shape;57;p1"/>
          <p:cNvGrpSpPr>
            <a:grpSpLocks/>
          </p:cNvGrpSpPr>
          <p:nvPr/>
        </p:nvGrpSpPr>
        <p:grpSpPr bwMode="auto">
          <a:xfrm>
            <a:off x="584200" y="5775325"/>
            <a:ext cx="6607175" cy="976313"/>
            <a:chOff x="537450" y="6270700"/>
            <a:chExt cx="6607449" cy="975600"/>
          </a:xfrm>
        </p:grpSpPr>
        <p:pic>
          <p:nvPicPr>
            <p:cNvPr id="3078" name="Google Shape;58;p1"/>
            <p:cNvPicPr preferRelativeResize="0"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37450" y="6270701"/>
              <a:ext cx="6607449" cy="703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9" name="Google Shape;59;p1"/>
            <p:cNvSpPr txBox="1">
              <a:spLocks noChangeArrowheads="1"/>
            </p:cNvSpPr>
            <p:nvPr/>
          </p:nvSpPr>
          <p:spPr bwMode="auto">
            <a:xfrm>
              <a:off x="802050" y="6270700"/>
              <a:ext cx="6171900" cy="97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 eaLnBrk="1" hangingPunct="1">
                <a:lnSpc>
                  <a:spcPct val="150000"/>
                </a:lnSpc>
                <a:buClr>
                  <a:srgbClr val="000000"/>
                </a:buClr>
                <a:buSzPts val="1200"/>
                <a:buFont typeface="Arial" pitchFamily="34" charset="0"/>
                <a:buNone/>
              </a:pPr>
              <a:r>
                <a:rPr lang="es-VE" sz="1200" b="1">
                  <a:solidFill>
                    <a:srgbClr val="121C46"/>
                  </a:solidFill>
                  <a:latin typeface="Montserrat" charset="0"/>
                  <a:sym typeface="Montserrat" charset="0"/>
                </a:rPr>
                <a:t>More technical details at </a:t>
              </a:r>
              <a:endParaRPr lang="es-VE" sz="1100">
                <a:solidFill>
                  <a:srgbClr val="121C46"/>
                </a:solidFill>
                <a:latin typeface="Montserrat" charset="0"/>
                <a:sym typeface="Montserrat" charset="0"/>
              </a:endParaRPr>
            </a:p>
            <a:p>
              <a:pPr eaLnBrk="1" hangingPunct="1">
                <a:lnSpc>
                  <a:spcPct val="150000"/>
                </a:lnSpc>
                <a:buClr>
                  <a:srgbClr val="000000"/>
                </a:buClr>
                <a:buSzPts val="1100"/>
                <a:buFont typeface="Arial" pitchFamily="34" charset="0"/>
                <a:buNone/>
              </a:pPr>
              <a:r>
                <a:rPr lang="es-VE" sz="1100">
                  <a:solidFill>
                    <a:srgbClr val="121C46"/>
                  </a:solidFill>
                  <a:latin typeface="Montserrat" charset="0"/>
                  <a:sym typeface="Montserrat" charset="0"/>
                </a:rPr>
                <a:t>        </a:t>
              </a:r>
              <a:r>
                <a:rPr lang="es-VE" sz="1100" u="sng">
                  <a:solidFill>
                    <a:srgbClr val="121C46"/>
                  </a:solidFill>
                  <a:latin typeface="Montserrat" charset="0"/>
                  <a:sym typeface="Montserrat" charset="0"/>
                  <a:hlinkClick r:id="rId5"/>
                </a:rPr>
                <a:t>http://api.quash.ai:5000/apidocs/#/default/post_quash_ml_api_v1_0_predic</a:t>
              </a:r>
              <a:r>
                <a:rPr lang="es-VE" sz="1100" u="sng">
                  <a:solidFill>
                    <a:srgbClr val="121C46"/>
                  </a:solidFill>
                  <a:latin typeface="Proxima Nova"/>
                  <a:sym typeface="Proxima Nova"/>
                  <a:hlinkClick r:id="rId5"/>
                </a:rPr>
                <a:t>t</a:t>
              </a:r>
              <a:endParaRPr lang="es-VE">
                <a:solidFill>
                  <a:srgbClr val="121C46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Google Shape;64;p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7775575" cy="1006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Google Shape;65;p2"/>
          <p:cNvSpPr txBox="1">
            <a:spLocks noChangeArrowheads="1"/>
          </p:cNvSpPr>
          <p:nvPr/>
        </p:nvSpPr>
        <p:spPr bwMode="auto">
          <a:xfrm>
            <a:off x="585788" y="161925"/>
            <a:ext cx="6392862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algn="ctr" eaLnBrk="1" hangingPunct="1">
              <a:spcBef>
                <a:spcPts val="1600"/>
              </a:spcBef>
              <a:buClr>
                <a:srgbClr val="000000"/>
              </a:buClr>
              <a:buSzPts val="2800"/>
              <a:buFont typeface="Arial" pitchFamily="34" charset="0"/>
              <a:buNone/>
            </a:pPr>
            <a:r>
              <a:rPr lang="es-VE" sz="2800" b="1">
                <a:solidFill>
                  <a:srgbClr val="2C42DD"/>
                </a:solidFill>
                <a:latin typeface="Montserrat" charset="0"/>
                <a:sym typeface="Montserrat" charset="0"/>
              </a:rPr>
              <a:t>Sample requests</a:t>
            </a:r>
          </a:p>
        </p:txBody>
      </p:sp>
      <p:sp>
        <p:nvSpPr>
          <p:cNvPr id="4100" name="Google Shape;66;p2"/>
          <p:cNvSpPr txBox="1">
            <a:spLocks noChangeArrowheads="1"/>
          </p:cNvSpPr>
          <p:nvPr/>
        </p:nvSpPr>
        <p:spPr bwMode="auto">
          <a:xfrm>
            <a:off x="554038" y="809625"/>
            <a:ext cx="6519862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algn="ctr" eaLnBrk="1" hangingPunct="1">
              <a:lnSpc>
                <a:spcPct val="130000"/>
              </a:lnSpc>
              <a:spcBef>
                <a:spcPts val="1000"/>
              </a:spcBef>
              <a:buClr>
                <a:srgbClr val="000000"/>
              </a:buClr>
              <a:buSzPts val="1100"/>
              <a:buFont typeface="Arial" pitchFamily="34" charset="0"/>
              <a:buNone/>
            </a:pPr>
            <a:r>
              <a:rPr lang="es-VE" sz="1100" b="1">
                <a:solidFill>
                  <a:srgbClr val="121C46"/>
                </a:solidFill>
                <a:latin typeface="Montserrat" charset="0"/>
                <a:sym typeface="Montserrat" charset="0"/>
              </a:rPr>
              <a:t>Windows CLI</a:t>
            </a:r>
            <a:r>
              <a:rPr lang="es-VE" sz="1100">
                <a:solidFill>
                  <a:srgbClr val="121C46"/>
                </a:solidFill>
                <a:latin typeface="Montserrat" charset="0"/>
                <a:sym typeface="Montserrat" charset="0"/>
              </a:rPr>
              <a:t>: You could include more observations by adding them to the </a:t>
            </a:r>
            <a:r>
              <a:rPr lang="es-VE" sz="1100" b="1">
                <a:solidFill>
                  <a:srgbClr val="121C46"/>
                </a:solidFill>
                <a:latin typeface="Montserrat" charset="0"/>
                <a:sym typeface="Montserrat" charset="0"/>
              </a:rPr>
              <a:t>“data” </a:t>
            </a:r>
            <a:r>
              <a:rPr lang="es-VE" sz="1100">
                <a:solidFill>
                  <a:srgbClr val="121C46"/>
                </a:solidFill>
                <a:latin typeface="Montserrat" charset="0"/>
                <a:sym typeface="Montserrat" charset="0"/>
              </a:rPr>
              <a:t>array.</a:t>
            </a:r>
            <a:endParaRPr lang="es-VE">
              <a:solidFill>
                <a:srgbClr val="121C46"/>
              </a:solidFill>
              <a:latin typeface="Montserrat" charset="0"/>
              <a:sym typeface="Montserrat" charset="0"/>
            </a:endParaRPr>
          </a:p>
        </p:txBody>
      </p:sp>
      <p:sp>
        <p:nvSpPr>
          <p:cNvPr id="4101" name="Google Shape;67;p2"/>
          <p:cNvSpPr txBox="1">
            <a:spLocks noChangeArrowheads="1"/>
          </p:cNvSpPr>
          <p:nvPr/>
        </p:nvSpPr>
        <p:spPr bwMode="auto">
          <a:xfrm>
            <a:off x="573088" y="3132138"/>
            <a:ext cx="645636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algn="ctr" eaLnBrk="1" hangingPunct="1">
              <a:lnSpc>
                <a:spcPct val="130000"/>
              </a:lnSpc>
              <a:spcBef>
                <a:spcPts val="1000"/>
              </a:spcBef>
              <a:buClr>
                <a:srgbClr val="000000"/>
              </a:buClr>
              <a:buSzPts val="1100"/>
              <a:buFont typeface="Arial" pitchFamily="34" charset="0"/>
              <a:buNone/>
            </a:pPr>
            <a:r>
              <a:rPr lang="es-VE" sz="1100" b="1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Linux CLI</a:t>
            </a:r>
            <a:r>
              <a:rPr lang="es-VE" sz="1100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: </a:t>
            </a:r>
            <a:r>
              <a:rPr lang="es-VE" sz="1100" dirty="0" err="1">
                <a:solidFill>
                  <a:srgbClr val="121C46"/>
                </a:solidFill>
                <a:latin typeface="Montserrat" charset="0"/>
                <a:sym typeface="Montserrat" charset="0"/>
              </a:rPr>
              <a:t>You</a:t>
            </a:r>
            <a:r>
              <a:rPr lang="es-VE" sz="1100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 </a:t>
            </a:r>
            <a:r>
              <a:rPr lang="es-VE" sz="1100" dirty="0" err="1">
                <a:solidFill>
                  <a:srgbClr val="121C46"/>
                </a:solidFill>
                <a:latin typeface="Montserrat" charset="0"/>
                <a:sym typeface="Montserrat" charset="0"/>
              </a:rPr>
              <a:t>could</a:t>
            </a:r>
            <a:r>
              <a:rPr lang="es-VE" sz="1100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 </a:t>
            </a:r>
            <a:r>
              <a:rPr lang="es-VE" sz="1100" dirty="0" err="1">
                <a:solidFill>
                  <a:srgbClr val="121C46"/>
                </a:solidFill>
                <a:latin typeface="Montserrat" charset="0"/>
                <a:sym typeface="Montserrat" charset="0"/>
              </a:rPr>
              <a:t>include</a:t>
            </a:r>
            <a:r>
              <a:rPr lang="es-VE" sz="1100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 more </a:t>
            </a:r>
            <a:r>
              <a:rPr lang="es-VE" sz="1100" dirty="0" err="1">
                <a:solidFill>
                  <a:srgbClr val="121C46"/>
                </a:solidFill>
                <a:latin typeface="Montserrat" charset="0"/>
                <a:sym typeface="Montserrat" charset="0"/>
              </a:rPr>
              <a:t>observations</a:t>
            </a:r>
            <a:r>
              <a:rPr lang="es-VE" sz="1100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 </a:t>
            </a:r>
            <a:r>
              <a:rPr lang="es-VE" sz="1100" dirty="0" err="1">
                <a:solidFill>
                  <a:srgbClr val="121C46"/>
                </a:solidFill>
                <a:latin typeface="Montserrat" charset="0"/>
                <a:sym typeface="Montserrat" charset="0"/>
              </a:rPr>
              <a:t>by</a:t>
            </a:r>
            <a:r>
              <a:rPr lang="es-VE" sz="1100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 </a:t>
            </a:r>
            <a:r>
              <a:rPr lang="es-VE" sz="1100" dirty="0" err="1">
                <a:solidFill>
                  <a:srgbClr val="121C46"/>
                </a:solidFill>
                <a:latin typeface="Montserrat" charset="0"/>
                <a:sym typeface="Montserrat" charset="0"/>
              </a:rPr>
              <a:t>adding</a:t>
            </a:r>
            <a:r>
              <a:rPr lang="es-VE" sz="1100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 </a:t>
            </a:r>
            <a:r>
              <a:rPr lang="es-VE" sz="1100" dirty="0" err="1">
                <a:solidFill>
                  <a:srgbClr val="121C46"/>
                </a:solidFill>
                <a:latin typeface="Montserrat" charset="0"/>
                <a:sym typeface="Montserrat" charset="0"/>
              </a:rPr>
              <a:t>them</a:t>
            </a:r>
            <a:r>
              <a:rPr lang="es-VE" sz="1100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 </a:t>
            </a:r>
            <a:r>
              <a:rPr lang="es-VE" sz="1100" dirty="0" err="1">
                <a:solidFill>
                  <a:srgbClr val="121C46"/>
                </a:solidFill>
                <a:latin typeface="Montserrat" charset="0"/>
                <a:sym typeface="Montserrat" charset="0"/>
              </a:rPr>
              <a:t>to</a:t>
            </a:r>
            <a:r>
              <a:rPr lang="es-VE" sz="1100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 </a:t>
            </a:r>
            <a:r>
              <a:rPr lang="es-VE" sz="1100" dirty="0" err="1">
                <a:solidFill>
                  <a:srgbClr val="121C46"/>
                </a:solidFill>
                <a:latin typeface="Montserrat" charset="0"/>
                <a:sym typeface="Montserrat" charset="0"/>
              </a:rPr>
              <a:t>the</a:t>
            </a:r>
            <a:r>
              <a:rPr lang="es-VE" sz="1100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 </a:t>
            </a:r>
            <a:r>
              <a:rPr lang="es-VE" sz="1100" b="1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“data” </a:t>
            </a:r>
            <a:r>
              <a:rPr lang="es-VE" sz="1100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array.</a:t>
            </a:r>
            <a:endParaRPr lang="es-VE" dirty="0">
              <a:solidFill>
                <a:srgbClr val="121C46"/>
              </a:solidFill>
              <a:latin typeface="Montserrat" charset="0"/>
              <a:sym typeface="Montserrat" charset="0"/>
            </a:endParaRPr>
          </a:p>
        </p:txBody>
      </p:sp>
      <p:sp>
        <p:nvSpPr>
          <p:cNvPr id="4102" name="Google Shape;68;p2"/>
          <p:cNvSpPr>
            <a:spLocks noChangeArrowheads="1"/>
          </p:cNvSpPr>
          <p:nvPr/>
        </p:nvSpPr>
        <p:spPr bwMode="auto">
          <a:xfrm>
            <a:off x="585788" y="6257925"/>
            <a:ext cx="6456362" cy="30384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eaLnBrk="1" hangingPunct="1">
              <a:buClr>
                <a:srgbClr val="000000"/>
              </a:buClr>
              <a:buSzPts val="1400"/>
              <a:buFont typeface="Arial" pitchFamily="34" charset="0"/>
              <a:buNone/>
            </a:pPr>
            <a:endParaRPr lang="es-VE"/>
          </a:p>
        </p:txBody>
      </p:sp>
      <p:sp>
        <p:nvSpPr>
          <p:cNvPr id="4103" name="Google Shape;69;p2"/>
          <p:cNvSpPr txBox="1">
            <a:spLocks noChangeArrowheads="1"/>
          </p:cNvSpPr>
          <p:nvPr/>
        </p:nvSpPr>
        <p:spPr bwMode="auto">
          <a:xfrm>
            <a:off x="554038" y="5634038"/>
            <a:ext cx="645636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algn="ctr" eaLnBrk="1" hangingPunct="1">
              <a:buClr>
                <a:srgbClr val="000000"/>
              </a:buClr>
              <a:buSzPts val="1100"/>
              <a:buFont typeface="Arial" pitchFamily="34" charset="0"/>
              <a:buNone/>
            </a:pPr>
            <a:r>
              <a:rPr lang="es-VE" sz="1100" b="1">
                <a:solidFill>
                  <a:srgbClr val="121C46"/>
                </a:solidFill>
                <a:latin typeface="Montserrat" charset="0"/>
                <a:sym typeface="Montserrat" charset="0"/>
              </a:rPr>
              <a:t>Python example</a:t>
            </a:r>
            <a:r>
              <a:rPr lang="es-VE" sz="1100">
                <a:solidFill>
                  <a:srgbClr val="121C46"/>
                </a:solidFill>
                <a:latin typeface="Montserrat" charset="0"/>
                <a:sym typeface="Montserrat" charset="0"/>
              </a:rPr>
              <a:t>: The </a:t>
            </a:r>
            <a:r>
              <a:rPr lang="es-VE" sz="1100" b="1">
                <a:solidFill>
                  <a:srgbClr val="121C46"/>
                </a:solidFill>
                <a:latin typeface="Montserrat" charset="0"/>
                <a:sym typeface="Montserrat" charset="0"/>
              </a:rPr>
              <a:t>data.json</a:t>
            </a:r>
            <a:r>
              <a:rPr lang="es-VE" sz="1100">
                <a:solidFill>
                  <a:srgbClr val="121C46"/>
                </a:solidFill>
                <a:latin typeface="Montserrat" charset="0"/>
                <a:sym typeface="Montserrat" charset="0"/>
              </a:rPr>
              <a:t> file should be an array of </a:t>
            </a:r>
            <a:r>
              <a:rPr lang="es-VE" sz="1100" b="1">
                <a:solidFill>
                  <a:srgbClr val="121C46"/>
                </a:solidFill>
                <a:latin typeface="Montserrat" charset="0"/>
                <a:sym typeface="Montserrat" charset="0"/>
              </a:rPr>
              <a:t>JSON</a:t>
            </a:r>
            <a:r>
              <a:rPr lang="es-VE" sz="1100">
                <a:solidFill>
                  <a:srgbClr val="121C46"/>
                </a:solidFill>
                <a:latin typeface="Montserrat" charset="0"/>
                <a:sym typeface="Montserrat" charset="0"/>
              </a:rPr>
              <a:t> as “data” in “CLI examples”. </a:t>
            </a:r>
          </a:p>
          <a:p>
            <a:pPr algn="ctr" eaLnBrk="1" hangingPunct="1">
              <a:buClr>
                <a:srgbClr val="000000"/>
              </a:buClr>
              <a:buSzPts val="1100"/>
              <a:buFont typeface="Arial" pitchFamily="34" charset="0"/>
              <a:buNone/>
            </a:pPr>
            <a:r>
              <a:rPr lang="es-VE" sz="1100">
                <a:solidFill>
                  <a:srgbClr val="121C46"/>
                </a:solidFill>
                <a:latin typeface="Montserrat" charset="0"/>
                <a:sym typeface="Montserrat" charset="0"/>
              </a:rPr>
              <a:t>You could also include more observations by adding them to the </a:t>
            </a:r>
            <a:r>
              <a:rPr lang="es-VE" sz="1100" b="1">
                <a:solidFill>
                  <a:srgbClr val="121C46"/>
                </a:solidFill>
                <a:latin typeface="Montserrat" charset="0"/>
                <a:sym typeface="Montserrat" charset="0"/>
              </a:rPr>
              <a:t>data.json </a:t>
            </a:r>
            <a:r>
              <a:rPr lang="es-VE" sz="1100">
                <a:solidFill>
                  <a:srgbClr val="121C46"/>
                </a:solidFill>
                <a:latin typeface="Montserrat" charset="0"/>
                <a:sym typeface="Montserrat" charset="0"/>
              </a:rPr>
              <a:t>file. </a:t>
            </a:r>
            <a:endParaRPr lang="es-VE">
              <a:solidFill>
                <a:srgbClr val="121C46"/>
              </a:solidFill>
              <a:latin typeface="Montserrat" charset="0"/>
              <a:sym typeface="Montserrat" charset="0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572750" y="6223499"/>
            <a:ext cx="6456700" cy="308242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s-419" sz="1100" b="1" kern="0" dirty="0">
                <a:solidFill>
                  <a:srgbClr val="F9267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requests</a:t>
            </a:r>
            <a:b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 b="1" kern="0" dirty="0">
                <a:solidFill>
                  <a:srgbClr val="F9267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json</a:t>
            </a:r>
            <a:b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 b="1" kern="0" dirty="0">
                <a:solidFill>
                  <a:srgbClr val="F9267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fire</a:t>
            </a:r>
            <a:endParaRPr sz="1100" kern="0" dirty="0">
              <a:solidFill>
                <a:srgbClr val="DDDDD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sz="1100" kern="0" dirty="0">
              <a:solidFill>
                <a:srgbClr val="DDDDD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URL = </a:t>
            </a:r>
            <a:r>
              <a:rPr lang="es-419" sz="1100" kern="0" dirty="0">
                <a:solidFill>
                  <a:srgbClr val="A6E22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419" sz="1100" u="sng" kern="0" dirty="0">
                <a:solidFill>
                  <a:srgbClr val="1155CC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https://api.quash.ai</a:t>
            </a:r>
            <a:r>
              <a:rPr lang="es-419" sz="1100" kern="0" dirty="0">
                <a:solidFill>
                  <a:srgbClr val="A6E22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100" kern="0" dirty="0">
              <a:solidFill>
                <a:srgbClr val="A6E22E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DATA = </a:t>
            </a:r>
            <a:r>
              <a:rPr lang="es-419" sz="1100" kern="0" dirty="0">
                <a:solidFill>
                  <a:srgbClr val="A6E22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"data.json"</a:t>
            </a:r>
            <a:endParaRPr sz="1100" kern="0" dirty="0">
              <a:solidFill>
                <a:srgbClr val="A6E22E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ENDPOINT = </a:t>
            </a:r>
            <a:r>
              <a:rPr lang="es-419" sz="1100" kern="0" dirty="0">
                <a:solidFill>
                  <a:srgbClr val="A6E22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"/scoring"</a:t>
            </a:r>
            <a:endParaRPr sz="1100" kern="0" dirty="0">
              <a:solidFill>
                <a:srgbClr val="A6E22E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APIKEY = </a:t>
            </a:r>
            <a:r>
              <a:rPr lang="es-419" sz="1100" kern="0" dirty="0">
                <a:solidFill>
                  <a:srgbClr val="A6E22E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rPr>
              <a:t>"rs2YNkLM6YTGmQ6L566RMNONTSdbHPCC</a:t>
            </a:r>
            <a:r>
              <a:rPr lang="es-419" sz="1100" kern="0" dirty="0">
                <a:solidFill>
                  <a:srgbClr val="A6E22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100" kern="0" dirty="0">
              <a:solidFill>
                <a:srgbClr val="DDDDD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s-419" sz="1100" b="1" kern="0" dirty="0">
                <a:solidFill>
                  <a:srgbClr val="F9267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100" b="1" kern="0" dirty="0">
                <a:solidFill>
                  <a:srgbClr val="A6E22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predict_test</a:t>
            </a:r>
            <a: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(url=</a:t>
            </a:r>
            <a:r>
              <a:rPr lang="es-419" sz="1100" kern="0" dirty="0">
                <a:solidFill>
                  <a:srgbClr val="A6E22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,data=</a:t>
            </a:r>
            <a:r>
              <a:rPr lang="es-419" sz="1100" kern="0" dirty="0">
                <a:solidFill>
                  <a:srgbClr val="A6E22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,endpoint=ENDPOINT):</a:t>
            </a:r>
            <a:b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100" b="1" kern="0" dirty="0">
                <a:solidFill>
                  <a:srgbClr val="F9267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open(data,</a:t>
            </a:r>
            <a:r>
              <a:rPr lang="es-419" sz="1100" kern="0" dirty="0">
                <a:solidFill>
                  <a:srgbClr val="A6E22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'r'</a:t>
            </a:r>
            <a: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s-419" sz="1100" b="1" kern="0" dirty="0">
                <a:solidFill>
                  <a:srgbClr val="F9267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_:</a:t>
            </a:r>
            <a:b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 j_data = json.load(_)</a:t>
            </a:r>
            <a:b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headers = {</a:t>
            </a:r>
            <a:r>
              <a:rPr lang="es-419" sz="1100" kern="0" dirty="0">
                <a:solidFill>
                  <a:srgbClr val="A6E22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'content-type'</a:t>
            </a:r>
            <a: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1100" kern="0" dirty="0">
                <a:solidFill>
                  <a:srgbClr val="A6E22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'application/json'</a:t>
            </a:r>
            <a: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100" kern="0" dirty="0">
              <a:solidFill>
                <a:srgbClr val="DDDDD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s-419" sz="1100" kern="0" dirty="0">
                <a:solidFill>
                  <a:srgbClr val="A6E22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        'Accept-Charset'</a:t>
            </a:r>
            <a: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1100" kern="0" dirty="0">
                <a:solidFill>
                  <a:srgbClr val="A6E22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'UTF-8'</a:t>
            </a:r>
            <a: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s-419" sz="1100" kern="0" dirty="0">
                <a:solidFill>
                  <a:srgbClr val="A6E22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'apikey'</a:t>
            </a:r>
            <a: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1100" kern="0" dirty="0">
                <a:solidFill>
                  <a:srgbClr val="A6E22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-419" sz="1100" u="none" strike="noStrike" cap="none" dirty="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rs2YNkLM6YTGmQ6L566RMNONTSdbHPCC</a:t>
            </a:r>
            <a:r>
              <a:rPr lang="es-419" sz="1100" kern="0" dirty="0">
                <a:solidFill>
                  <a:srgbClr val="A6E22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100" kern="0" dirty="0">
              <a:solidFill>
                <a:srgbClr val="DDDDD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s-419" sz="1100" kern="0" dirty="0">
                <a:solidFill>
                  <a:srgbClr val="A6E22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           'Host'</a:t>
            </a:r>
            <a: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1100" kern="0" dirty="0">
                <a:solidFill>
                  <a:srgbClr val="A6E22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-VE" sz="1100" kern="0" dirty="0">
                <a:solidFill>
                  <a:srgbClr val="A6E22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banesco_panama.com</a:t>
            </a:r>
            <a:r>
              <a:rPr lang="es-419" sz="1100" kern="0" dirty="0">
                <a:solidFill>
                  <a:srgbClr val="A6E22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b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r = requests.post(url + endpoint, data=json.dumps(j_data), headers=headers)</a:t>
            </a:r>
            <a:b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print(r, r.text)</a:t>
            </a:r>
            <a:b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 b="1" kern="0" dirty="0">
                <a:solidFill>
                  <a:srgbClr val="F9267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__name__==</a:t>
            </a:r>
            <a:r>
              <a:rPr lang="es-419" sz="1100" kern="0" dirty="0">
                <a:solidFill>
                  <a:srgbClr val="A6E22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"__main__"</a:t>
            </a:r>
            <a: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1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fire.Fire(predict_test)</a:t>
            </a:r>
            <a:endParaRPr kern="0" dirty="0"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" name="Google Shape;71;p2"/>
          <p:cNvGraphicFramePr/>
          <p:nvPr>
            <p:extLst>
              <p:ext uri="{D42A27DB-BD31-4B8C-83A1-F6EECF244321}">
                <p14:modId xmlns:p14="http://schemas.microsoft.com/office/powerpoint/2010/main" val="1543895600"/>
              </p:ext>
            </p:extLst>
          </p:nvPr>
        </p:nvGraphicFramePr>
        <p:xfrm>
          <a:off x="284763" y="1314475"/>
          <a:ext cx="7032225" cy="2042605"/>
        </p:xfrm>
        <a:graphic>
          <a:graphicData uri="http://schemas.openxmlformats.org/drawingml/2006/table">
            <a:tbl>
              <a:tblPr>
                <a:noFill/>
                <a:tableStyleId>{D5B9C03B-C496-4B9F-81FA-E9C857EF9A6C}</a:tableStyleId>
              </a:tblPr>
              <a:tblGrid>
                <a:gridCol w="70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419" sz="1100" u="none" strike="noStrike" cap="none" dirty="0">
                          <a:solidFill>
                            <a:srgbClr val="DDDDDD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curl -X POST -H 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"Content-Type: application/json" -H "apikey: 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rs2YNkLM6YTGmQ6L566RMNONTSdbHPCC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-d '{\"data\": [{</a:t>
                      </a:r>
                      <a:r>
                        <a:rPr lang="es-419" sz="1100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"APPLICANT_ID": "test006" , 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s-419" sz="1100" dirty="0" err="1">
                          <a:solidFill>
                            <a:srgbClr val="A6E2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IngresoMensual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r>
                        <a:rPr lang="es-419" sz="1100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2000000, "</a:t>
                      </a:r>
                      <a:r>
                        <a:rPr lang="es-419" sz="1100" u="none" strike="noStrike" cap="none" dirty="0" err="1">
                          <a:solidFill>
                            <a:srgbClr val="A6E2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cantidad_Dependientes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": 0, "Genero": "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FEMALE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", "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": 244, "edad": 36, "</a:t>
                      </a:r>
                      <a:r>
                        <a:rPr lang="es-419" sz="1100" u="none" strike="noStrike" cap="none" dirty="0" err="1">
                          <a:solidFill>
                            <a:srgbClr val="A6E2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TiempoRelacionBanco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": 10, ,"</a:t>
                      </a:r>
                      <a:r>
                        <a:rPr lang="es-419" sz="1100" u="none" strike="noStrike" cap="none" dirty="0" err="1">
                          <a:solidFill>
                            <a:srgbClr val="A6E2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DescripcionIndustria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": "AGRICULTURA", "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ciudad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: "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ARRAIJAN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", "</a:t>
                      </a:r>
                      <a:r>
                        <a:rPr lang="es-419" sz="1100" u="none" strike="noStrike" cap="none" dirty="0" err="1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: "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PANAMA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"provincia" : "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CHIRIQUI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", "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prom_saldo_actual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":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54914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"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SALDO_PAS_UM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":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40358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"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monto_cuotas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":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4634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"</a:t>
                      </a:r>
                      <a:r>
                        <a:rPr lang="es-419" sz="1100" u="none" strike="noStrike" cap="none" dirty="0" err="1">
                          <a:solidFill>
                            <a:srgbClr val="A6E2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Estadocivil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": "SINGLE", "</a:t>
                      </a:r>
                      <a:r>
                        <a:rPr lang="es-419" sz="1100" u="none" strike="noStrike" cap="none" dirty="0" err="1">
                          <a:solidFill>
                            <a:srgbClr val="A6E2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Descripcion_Nivel_Educacion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": "</a:t>
                      </a:r>
                      <a:r>
                        <a:rPr lang="es-419" sz="1100" u="none" strike="noStrike" cap="none" dirty="0" err="1">
                          <a:solidFill>
                            <a:srgbClr val="A6E2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Maestria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", "Cargo"</a:t>
                      </a:r>
                      <a:r>
                        <a:rPr lang="es-VE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s-VE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ABOGADO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", "</a:t>
                      </a:r>
                      <a:r>
                        <a:rPr lang="es-419" sz="1100" u="none" strike="noStrike" cap="none" dirty="0" err="1">
                          <a:solidFill>
                            <a:srgbClr val="A6E2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max_dias_atraso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": </a:t>
                      </a:r>
                      <a:r>
                        <a:rPr lang="es-VE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"</a:t>
                      </a:r>
                      <a:r>
                        <a:rPr lang="es-419" sz="1100" u="none" strike="noStrike" cap="none" dirty="0" err="1">
                          <a:solidFill>
                            <a:srgbClr val="A6E2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antiguedad_empleo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": </a:t>
                      </a:r>
                      <a:r>
                        <a:rPr lang="es-VE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}], \"customer\" : \"</a:t>
                      </a:r>
                      <a:r>
                        <a:rPr lang="es-419" sz="1100" u="none" strike="noStrike" cap="none" dirty="0" err="1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banesco_panama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\"}'</a:t>
                      </a:r>
                      <a:r>
                        <a:rPr lang="es-419" sz="1100" u="none" strike="noStrike" cap="none" dirty="0">
                          <a:solidFill>
                            <a:srgbClr val="DDDDDD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419" sz="1100" u="none" strike="noStrike" cap="none" dirty="0">
                          <a:solidFill>
                            <a:srgbClr val="DDDDDD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--url https://api.quash.ai/scoring --header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'Host: </a:t>
                      </a:r>
                      <a:r>
                        <a:rPr lang="es-VE" sz="1100" u="none" strike="noStrike" cap="none" dirty="0">
                          <a:solidFill>
                            <a:srgbClr val="A6E2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banesco_panama.com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endParaRPr sz="1100" u="none" strike="noStrike" cap="none" dirty="0">
                        <a:solidFill>
                          <a:srgbClr val="A6E22E"/>
                        </a:solidFill>
                        <a:highlight>
                          <a:srgbClr val="272822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Google Shape;72;p2"/>
          <p:cNvGraphicFramePr/>
          <p:nvPr>
            <p:extLst>
              <p:ext uri="{D42A27DB-BD31-4B8C-83A1-F6EECF244321}">
                <p14:modId xmlns:p14="http://schemas.microsoft.com/office/powerpoint/2010/main" val="4019016175"/>
              </p:ext>
            </p:extLst>
          </p:nvPr>
        </p:nvGraphicFramePr>
        <p:xfrm>
          <a:off x="265700" y="3680838"/>
          <a:ext cx="7032225" cy="2042605"/>
        </p:xfrm>
        <a:graphic>
          <a:graphicData uri="http://schemas.openxmlformats.org/drawingml/2006/table">
            <a:tbl>
              <a:tblPr>
                <a:noFill/>
                <a:tableStyleId>{D5B9C03B-C496-4B9F-81FA-E9C857EF9A6C}</a:tableStyleId>
              </a:tblPr>
              <a:tblGrid>
                <a:gridCol w="70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419" sz="1100" u="none" strike="noStrike" cap="none" dirty="0">
                          <a:solidFill>
                            <a:srgbClr val="DDDDDD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curl -k -X POST -H 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"content-type: application/json"  -H "apikey: 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rs2YNkLM6YTGmQ6L566RMNONTSdbHPCC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-d '{\"data\": [{</a:t>
                      </a:r>
                      <a:r>
                        <a:rPr lang="es-419" sz="1100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"APPLICANT_ID": "test006" , 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s-419" sz="1100" dirty="0" err="1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IngresoMensual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r>
                        <a:rPr lang="es-419" sz="1100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2000000, "</a:t>
                      </a:r>
                      <a:r>
                        <a:rPr lang="es-419" sz="1100" u="none" strike="noStrike" cap="none" dirty="0" err="1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cantidad_Dependientes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": 0, "Genero": "FEMALE", "score": 244, "edad": 36, "</a:t>
                      </a:r>
                      <a:r>
                        <a:rPr lang="es-419" sz="1100" u="none" strike="noStrike" cap="none" dirty="0" err="1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TiempoRelacionBanco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": 10, ,"</a:t>
                      </a:r>
                      <a:r>
                        <a:rPr lang="es-419" sz="1100" u="none" strike="noStrike" cap="none" dirty="0" err="1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DescripcionIndustria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": "AGRICULTURA", "ciudad" : "ARRAIJAN", "</a:t>
                      </a:r>
                      <a:r>
                        <a:rPr lang="es-419" sz="1100" u="none" strike="noStrike" cap="none" dirty="0" err="1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: "PANAMA",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"provincia" : "CHIRIQUI", "prom_saldo_actual":54914, "SALDO_PAS_UM":40358, "monto_cuotas":4634, "</a:t>
                      </a:r>
                      <a:r>
                        <a:rPr lang="es-419" sz="1100" u="none" strike="noStrike" cap="none" dirty="0" err="1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Estadocivil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": "SINGLE", "</a:t>
                      </a:r>
                      <a:r>
                        <a:rPr lang="es-419" sz="1100" u="none" strike="noStrike" cap="none" dirty="0" err="1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Descripcion_Nivel_Educacion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": "</a:t>
                      </a:r>
                      <a:r>
                        <a:rPr lang="es-419" sz="1100" u="none" strike="noStrike" cap="none" dirty="0" err="1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Maestria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", "Cargo": "ABOGADO", "</a:t>
                      </a:r>
                      <a:r>
                        <a:rPr lang="es-419" sz="1100" u="none" strike="noStrike" cap="none" dirty="0" err="1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max_dias_atraso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": 2, "</a:t>
                      </a:r>
                      <a:r>
                        <a:rPr lang="es-419" sz="1100" u="none" strike="noStrike" cap="none" dirty="0" err="1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antiguedad_empleo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": 5}], \"</a:t>
                      </a:r>
                      <a:r>
                        <a:rPr lang="es-419" sz="1100" u="none" strike="noStrike" cap="none" dirty="0" err="1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customer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\" : \"</a:t>
                      </a:r>
                      <a:r>
                        <a:rPr lang="es-419" sz="1100" u="none" strike="noStrike" cap="none" dirty="0" err="1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banesco_panama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\"}'</a:t>
                      </a:r>
                      <a:r>
                        <a:rPr lang="es-419" sz="1100" u="none" strike="noStrike" cap="none" dirty="0">
                          <a:solidFill>
                            <a:srgbClr val="DDDDDD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</a:t>
                      </a:r>
                      <a:endParaRPr lang="es-419" sz="1100" dirty="0">
                        <a:highlight>
                          <a:srgbClr val="272822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419" sz="1100" u="none" strike="noStrike" cap="none" dirty="0">
                          <a:solidFill>
                            <a:srgbClr val="DDDDDD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--url https://api.quash.ai/scoring --header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'Host: 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banesco_panama.com</a:t>
                      </a:r>
                      <a:r>
                        <a:rPr lang="es-419" sz="1100" u="none" strike="noStrike" cap="none" dirty="0">
                          <a:solidFill>
                            <a:srgbClr val="A6E22E"/>
                          </a:solidFill>
                          <a:highlight>
                            <a:srgbClr val="272822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endParaRPr sz="1100" u="none" strike="noStrike" cap="none" dirty="0">
                        <a:solidFill>
                          <a:srgbClr val="A6E22E"/>
                        </a:solidFill>
                        <a:highlight>
                          <a:srgbClr val="272822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2728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B2A8D9C-1569-4C99-B2A5-81358F7C0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55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rs2YNkLM6YTGmQ6L566RMNONTSdbHPCC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Google Shape;77;p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7775575" cy="1006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Google Shape;78;p3"/>
          <p:cNvSpPr txBox="1">
            <a:spLocks noChangeArrowheads="1"/>
          </p:cNvSpPr>
          <p:nvPr/>
        </p:nvSpPr>
        <p:spPr bwMode="auto">
          <a:xfrm>
            <a:off x="690563" y="0"/>
            <a:ext cx="6394450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algn="ctr" eaLnBrk="1" hangingPunct="1">
              <a:spcBef>
                <a:spcPts val="1600"/>
              </a:spcBef>
              <a:buClr>
                <a:srgbClr val="000000"/>
              </a:buClr>
              <a:buSzPts val="2800"/>
              <a:buFont typeface="Arial" pitchFamily="34" charset="0"/>
              <a:buNone/>
            </a:pPr>
            <a:r>
              <a:rPr lang="es-VE" sz="2800" b="1">
                <a:solidFill>
                  <a:srgbClr val="2C42DD"/>
                </a:solidFill>
                <a:latin typeface="Montserrat" charset="0"/>
                <a:sym typeface="Montserrat" charset="0"/>
              </a:rPr>
              <a:t>Sample Requests</a:t>
            </a:r>
          </a:p>
        </p:txBody>
      </p:sp>
      <p:sp>
        <p:nvSpPr>
          <p:cNvPr id="79" name="Google Shape;79;p3"/>
          <p:cNvSpPr txBox="1"/>
          <p:nvPr/>
        </p:nvSpPr>
        <p:spPr>
          <a:xfrm>
            <a:off x="660400" y="760413"/>
            <a:ext cx="6456363" cy="2928937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/>
          <a:p>
            <a:pPr marL="457200" indent="-298450" eaLnBrk="1" fontAlgn="auto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C42DD"/>
              </a:buClr>
              <a:buSzPts val="1100"/>
              <a:buFont typeface="Montserrat"/>
              <a:buAutoNum type="arabicParenR"/>
              <a:defRPr/>
            </a:pPr>
            <a:r>
              <a:rPr lang="es-419" sz="1100" kern="0" dirty="0">
                <a:solidFill>
                  <a:srgbClr val="121C46"/>
                </a:solidFill>
                <a:latin typeface="Montserrat"/>
                <a:ea typeface="Montserrat"/>
                <a:cs typeface="Montserrat"/>
                <a:sym typeface="Montserrat"/>
              </a:rPr>
              <a:t>For two observations request, the response from the python example would look like this one:</a:t>
            </a:r>
            <a:endParaRPr sz="1100" kern="0">
              <a:solidFill>
                <a:srgbClr val="121C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eaLnBrk="1" fontAlgn="auto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sz="1100" kern="0">
              <a:solidFill>
                <a:srgbClr val="121C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eaLnBrk="1" fontAlgn="auto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sz="1100" kern="0">
              <a:solidFill>
                <a:srgbClr val="121C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eaLnBrk="1" fontAlgn="auto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sz="1100" kern="0">
              <a:solidFill>
                <a:srgbClr val="121C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eaLnBrk="1" fontAlgn="auto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sz="1100" kern="0">
              <a:solidFill>
                <a:srgbClr val="121C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eaLnBrk="1" fontAlgn="auto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sz="1100" kern="0">
              <a:solidFill>
                <a:srgbClr val="121C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indent="-298450" eaLnBrk="1" fontAlgn="auto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2C42DD"/>
              </a:buClr>
              <a:buSzPts val="1100"/>
              <a:buFont typeface="Montserrat"/>
              <a:buAutoNum type="arabicParenR"/>
              <a:defRPr/>
            </a:pPr>
            <a:r>
              <a:rPr lang="es-419" sz="1100" kern="0" dirty="0">
                <a:solidFill>
                  <a:srgbClr val="121C46"/>
                </a:solidFill>
                <a:latin typeface="Montserrat"/>
                <a:ea typeface="Montserrat"/>
                <a:cs typeface="Montserrat"/>
                <a:sym typeface="Montserrat"/>
              </a:rPr>
              <a:t>For a single observation request, the response from the CURL example would look like this:</a:t>
            </a:r>
            <a:endParaRPr sz="1100" kern="0">
              <a:solidFill>
                <a:srgbClr val="121C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eaLnBrk="1" fontAlgn="auto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sz="1100" kern="0">
              <a:solidFill>
                <a:srgbClr val="121C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eaLnBrk="1" fontAlgn="auto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sz="1100" kern="0">
              <a:solidFill>
                <a:srgbClr val="121C4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eaLnBrk="1" fontAlgn="auto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sz="1100" kern="0">
              <a:solidFill>
                <a:srgbClr val="121C4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125" name="Google Shape;80;p3"/>
          <p:cNvGrpSpPr>
            <a:grpSpLocks/>
          </p:cNvGrpSpPr>
          <p:nvPr/>
        </p:nvGrpSpPr>
        <p:grpSpPr bwMode="auto">
          <a:xfrm>
            <a:off x="660400" y="1409700"/>
            <a:ext cx="6456363" cy="962025"/>
            <a:chOff x="691350" y="1610275"/>
            <a:chExt cx="6456300" cy="962100"/>
          </a:xfrm>
        </p:grpSpPr>
        <p:sp>
          <p:nvSpPr>
            <p:cNvPr id="5128" name="Google Shape;81;p3"/>
            <p:cNvSpPr>
              <a:spLocks noChangeArrowheads="1"/>
            </p:cNvSpPr>
            <p:nvPr/>
          </p:nvSpPr>
          <p:spPr bwMode="auto">
            <a:xfrm>
              <a:off x="691350" y="1610275"/>
              <a:ext cx="6456300" cy="9621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 anchor="ctr"/>
            <a:lstStyle/>
            <a:p>
              <a:pPr eaLnBrk="1" hangingPunct="1">
                <a:buClr>
                  <a:srgbClr val="000000"/>
                </a:buClr>
                <a:buSzPts val="1400"/>
                <a:buFont typeface="Arial" pitchFamily="34" charset="0"/>
                <a:buNone/>
              </a:pPr>
              <a:endParaRPr lang="es-VE"/>
            </a:p>
          </p:txBody>
        </p:sp>
        <p:sp>
          <p:nvSpPr>
            <p:cNvPr id="82" name="Google Shape;82;p3"/>
            <p:cNvSpPr txBox="1"/>
            <p:nvPr/>
          </p:nvSpPr>
          <p:spPr>
            <a:xfrm>
              <a:off x="793200" y="1653625"/>
              <a:ext cx="6185400" cy="8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1425" tIns="91425" rIns="91425" bIns="91425"/>
            <a:lstStyle/>
            <a:p>
              <a:pPr eaLnBrk="1" fontAlgn="auto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s-419" sz="1100" kern="0" dirty="0">
                  <a:solidFill>
                    <a:srgbClr val="DDDDDD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&lt;Response [200]&gt; {</a:t>
              </a:r>
              <a:br>
                <a:rPr lang="es-419" sz="1100" kern="0" dirty="0">
                  <a:solidFill>
                    <a:srgbClr val="DDDDDD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s-419" sz="1100" kern="0" dirty="0">
                  <a:solidFill>
                    <a:srgbClr val="DDDDDD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s-419" sz="1100" kern="0" dirty="0">
                  <a:solidFill>
                    <a:srgbClr val="A6E22E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"prediction"</a:t>
              </a:r>
              <a:r>
                <a:rPr lang="es-419" sz="1100" kern="0" dirty="0">
                  <a:solidFill>
                    <a:srgbClr val="DDDDDD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-419" sz="1100" kern="0" dirty="0">
                  <a:solidFill>
                    <a:srgbClr val="A6E22E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"[{'approval_score': 0.3470, 'label': 'REJECTED'}]"</a:t>
              </a:r>
              <a:br>
                <a:rPr lang="es-419" sz="1100" kern="0" dirty="0">
                  <a:solidFill>
                    <a:srgbClr val="DDDDDD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s-419" sz="1100" kern="0" dirty="0">
                  <a:solidFill>
                    <a:srgbClr val="DDDDDD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kern="0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26" name="Google Shape;83;p3"/>
          <p:cNvSpPr txBox="1">
            <a:spLocks noChangeArrowheads="1"/>
          </p:cNvSpPr>
          <p:nvPr/>
        </p:nvSpPr>
        <p:spPr bwMode="auto">
          <a:xfrm>
            <a:off x="660400" y="2314575"/>
            <a:ext cx="6456363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algn="ctr" eaLnBrk="1" hangingPunct="1">
              <a:spcBef>
                <a:spcPts val="1000"/>
              </a:spcBef>
              <a:buClr>
                <a:srgbClr val="000000"/>
              </a:buClr>
              <a:buFont typeface="Arial" pitchFamily="34" charset="0"/>
              <a:buNone/>
            </a:pPr>
            <a:r>
              <a:rPr lang="es-VE" sz="1100" b="1" dirty="0" err="1">
                <a:solidFill>
                  <a:srgbClr val="121C46"/>
                </a:solidFill>
                <a:latin typeface="Montserrat" charset="0"/>
                <a:sym typeface="Montserrat" charset="0"/>
              </a:rPr>
              <a:t>Description</a:t>
            </a:r>
            <a:r>
              <a:rPr lang="es-VE" sz="1100" b="1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: </a:t>
            </a:r>
            <a:r>
              <a:rPr lang="es-VE" sz="1100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As </a:t>
            </a:r>
            <a:r>
              <a:rPr lang="es-VE" sz="1100" dirty="0" err="1">
                <a:solidFill>
                  <a:srgbClr val="121C46"/>
                </a:solidFill>
                <a:latin typeface="Montserrat" charset="0"/>
                <a:sym typeface="Montserrat" charset="0"/>
              </a:rPr>
              <a:t>the</a:t>
            </a:r>
            <a:r>
              <a:rPr lang="es-VE" sz="1100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 </a:t>
            </a:r>
            <a:r>
              <a:rPr lang="es-VE" sz="1100" dirty="0" err="1">
                <a:solidFill>
                  <a:srgbClr val="121C46"/>
                </a:solidFill>
                <a:latin typeface="Montserrat" charset="0"/>
                <a:sym typeface="Montserrat" charset="0"/>
              </a:rPr>
              <a:t>first</a:t>
            </a:r>
            <a:r>
              <a:rPr lang="es-VE" sz="1100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 </a:t>
            </a:r>
            <a:r>
              <a:rPr lang="es-VE" sz="1100" dirty="0" err="1">
                <a:solidFill>
                  <a:srgbClr val="121C46"/>
                </a:solidFill>
                <a:latin typeface="Montserrat" charset="0"/>
                <a:sym typeface="Montserrat" charset="0"/>
              </a:rPr>
              <a:t>observation</a:t>
            </a:r>
            <a:r>
              <a:rPr lang="es-VE" sz="1100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 </a:t>
            </a:r>
            <a:r>
              <a:rPr lang="es-VE" sz="1100" dirty="0" err="1">
                <a:solidFill>
                  <a:srgbClr val="121C46"/>
                </a:solidFill>
                <a:latin typeface="Montserrat" charset="0"/>
                <a:sym typeface="Montserrat" charset="0"/>
              </a:rPr>
              <a:t>received</a:t>
            </a:r>
            <a:r>
              <a:rPr lang="es-VE" sz="1100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 a score </a:t>
            </a:r>
            <a:r>
              <a:rPr lang="es-VE" sz="1100" dirty="0" err="1">
                <a:solidFill>
                  <a:srgbClr val="121C46"/>
                </a:solidFill>
                <a:latin typeface="Montserrat" charset="0"/>
                <a:sym typeface="Montserrat" charset="0"/>
              </a:rPr>
              <a:t>of</a:t>
            </a:r>
            <a:r>
              <a:rPr lang="es-VE" sz="1100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 </a:t>
            </a:r>
            <a:r>
              <a:rPr lang="es-VE" sz="1100" i="1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0.3470 </a:t>
            </a:r>
            <a:r>
              <a:rPr lang="es-VE" sz="1100" dirty="0" err="1">
                <a:solidFill>
                  <a:srgbClr val="121C46"/>
                </a:solidFill>
                <a:latin typeface="Montserrat" charset="0"/>
                <a:sym typeface="Montserrat" charset="0"/>
              </a:rPr>
              <a:t>by</a:t>
            </a:r>
            <a:r>
              <a:rPr lang="es-VE" sz="1100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 </a:t>
            </a:r>
            <a:r>
              <a:rPr lang="es-VE" sz="1100" dirty="0" err="1">
                <a:solidFill>
                  <a:srgbClr val="121C46"/>
                </a:solidFill>
                <a:latin typeface="Montserrat" charset="0"/>
                <a:sym typeface="Montserrat" charset="0"/>
              </a:rPr>
              <a:t>our</a:t>
            </a:r>
            <a:r>
              <a:rPr lang="es-VE" sz="1100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 </a:t>
            </a:r>
            <a:r>
              <a:rPr lang="es-VE" sz="1100" dirty="0" err="1">
                <a:solidFill>
                  <a:srgbClr val="121C46"/>
                </a:solidFill>
                <a:latin typeface="Montserrat" charset="0"/>
                <a:sym typeface="Montserrat" charset="0"/>
              </a:rPr>
              <a:t>model</a:t>
            </a:r>
            <a:r>
              <a:rPr lang="es-VE" sz="1100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, and </a:t>
            </a:r>
            <a:r>
              <a:rPr lang="es-VE" sz="1100" dirty="0" err="1">
                <a:solidFill>
                  <a:srgbClr val="121C46"/>
                </a:solidFill>
                <a:latin typeface="Montserrat" charset="0"/>
                <a:sym typeface="Montserrat" charset="0"/>
              </a:rPr>
              <a:t>given</a:t>
            </a:r>
            <a:r>
              <a:rPr lang="es-VE" sz="1100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 </a:t>
            </a:r>
            <a:r>
              <a:rPr lang="es-VE" sz="1100" dirty="0" err="1">
                <a:solidFill>
                  <a:srgbClr val="121C46"/>
                </a:solidFill>
                <a:latin typeface="Montserrat" charset="0"/>
                <a:sym typeface="Montserrat" charset="0"/>
              </a:rPr>
              <a:t>the</a:t>
            </a:r>
            <a:r>
              <a:rPr lang="es-VE" sz="1100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 </a:t>
            </a:r>
            <a:r>
              <a:rPr lang="es-VE" sz="1100" dirty="0" err="1">
                <a:solidFill>
                  <a:srgbClr val="121C46"/>
                </a:solidFill>
                <a:latin typeface="Montserrat" charset="0"/>
                <a:sym typeface="Montserrat" charset="0"/>
              </a:rPr>
              <a:t>threshold</a:t>
            </a:r>
            <a:r>
              <a:rPr lang="es-VE" sz="1100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 </a:t>
            </a:r>
            <a:r>
              <a:rPr lang="es-VE" sz="1100" dirty="0" err="1">
                <a:solidFill>
                  <a:srgbClr val="121C46"/>
                </a:solidFill>
                <a:latin typeface="Montserrat" charset="0"/>
                <a:sym typeface="Montserrat" charset="0"/>
              </a:rPr>
              <a:t>specified</a:t>
            </a:r>
            <a:r>
              <a:rPr lang="es-VE" sz="1100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 at </a:t>
            </a:r>
            <a:r>
              <a:rPr lang="es-VE" sz="1100" dirty="0" err="1">
                <a:solidFill>
                  <a:srgbClr val="121C46"/>
                </a:solidFill>
                <a:latin typeface="Montserrat" charset="0"/>
                <a:sym typeface="Montserrat" charset="0"/>
              </a:rPr>
              <a:t>the</a:t>
            </a:r>
            <a:r>
              <a:rPr lang="es-VE" sz="1100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 </a:t>
            </a:r>
            <a:r>
              <a:rPr lang="es-VE" sz="1100" dirty="0" err="1">
                <a:solidFill>
                  <a:srgbClr val="121C46"/>
                </a:solidFill>
                <a:latin typeface="Montserrat" charset="0"/>
                <a:sym typeface="Montserrat" charset="0"/>
              </a:rPr>
              <a:t>beginning</a:t>
            </a:r>
            <a:r>
              <a:rPr lang="es-VE" sz="1100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 </a:t>
            </a:r>
            <a:r>
              <a:rPr lang="es-VE" sz="1100" dirty="0" err="1">
                <a:solidFill>
                  <a:srgbClr val="121C46"/>
                </a:solidFill>
                <a:latin typeface="Montserrat" charset="0"/>
                <a:sym typeface="Montserrat" charset="0"/>
              </a:rPr>
              <a:t>of</a:t>
            </a:r>
            <a:r>
              <a:rPr lang="es-VE" sz="1100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 </a:t>
            </a:r>
            <a:r>
              <a:rPr lang="es-VE" sz="1100" dirty="0" err="1">
                <a:solidFill>
                  <a:srgbClr val="121C46"/>
                </a:solidFill>
                <a:latin typeface="Montserrat" charset="0"/>
                <a:sym typeface="Montserrat" charset="0"/>
              </a:rPr>
              <a:t>this</a:t>
            </a:r>
            <a:r>
              <a:rPr lang="es-VE" sz="1100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 </a:t>
            </a:r>
            <a:r>
              <a:rPr lang="es-VE" sz="1100" dirty="0" err="1">
                <a:solidFill>
                  <a:srgbClr val="121C46"/>
                </a:solidFill>
                <a:latin typeface="Montserrat" charset="0"/>
                <a:sym typeface="Montserrat" charset="0"/>
              </a:rPr>
              <a:t>document</a:t>
            </a:r>
            <a:r>
              <a:rPr lang="es-VE" sz="1100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, </a:t>
            </a:r>
            <a:r>
              <a:rPr lang="es-VE" sz="1100" dirty="0" err="1">
                <a:solidFill>
                  <a:srgbClr val="121C46"/>
                </a:solidFill>
                <a:latin typeface="Montserrat" charset="0"/>
                <a:sym typeface="Montserrat" charset="0"/>
              </a:rPr>
              <a:t>it</a:t>
            </a:r>
            <a:r>
              <a:rPr lang="es-VE" sz="1100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 </a:t>
            </a:r>
            <a:r>
              <a:rPr lang="es-VE" sz="1100" dirty="0" err="1">
                <a:solidFill>
                  <a:srgbClr val="121C46"/>
                </a:solidFill>
                <a:latin typeface="Montserrat" charset="0"/>
                <a:sym typeface="Montserrat" charset="0"/>
              </a:rPr>
              <a:t>was</a:t>
            </a:r>
            <a:r>
              <a:rPr lang="es-VE" sz="1100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 </a:t>
            </a:r>
            <a:r>
              <a:rPr lang="es-VE" sz="1100" dirty="0" err="1">
                <a:solidFill>
                  <a:srgbClr val="121C46"/>
                </a:solidFill>
                <a:latin typeface="Montserrat" charset="0"/>
                <a:sym typeface="Montserrat" charset="0"/>
              </a:rPr>
              <a:t>labeled</a:t>
            </a:r>
            <a:r>
              <a:rPr lang="es-VE" sz="1100" dirty="0">
                <a:solidFill>
                  <a:srgbClr val="121C46"/>
                </a:solidFill>
                <a:latin typeface="Montserrat" charset="0"/>
                <a:sym typeface="Montserrat" charset="0"/>
              </a:rPr>
              <a:t> as “REJECTED”.</a:t>
            </a:r>
          </a:p>
        </p:txBody>
      </p:sp>
      <p:sp>
        <p:nvSpPr>
          <p:cNvPr id="84" name="Google Shape;84;p3"/>
          <p:cNvSpPr/>
          <p:nvPr/>
        </p:nvSpPr>
        <p:spPr>
          <a:xfrm>
            <a:off x="617550" y="3689725"/>
            <a:ext cx="6540900" cy="5540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*   Trying 54.164.58.239...</a:t>
            </a:r>
            <a:b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* TCP_NODELAY </a:t>
            </a:r>
            <a:r>
              <a:rPr lang="es-419" sz="1000" kern="0" dirty="0">
                <a:solidFill>
                  <a:srgbClr val="A6E22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b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* Connected to api.quash.ai (54.164.58.239) port 5000 (</a:t>
            </a:r>
            <a:r>
              <a:rPr lang="es-419" sz="1000" kern="0" dirty="0">
                <a:solidFill>
                  <a:srgbClr val="75715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#0)</a:t>
            </a:r>
            <a:b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 POST /scoring HTTPS/1.1</a:t>
            </a:r>
            <a:b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 Host: banesco_panama.com</a:t>
            </a:r>
            <a:b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 User-Agent: curl/7.58.0</a:t>
            </a:r>
            <a:b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 Accept: */*</a:t>
            </a:r>
            <a:b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 content-type: application/json</a:t>
            </a:r>
            <a:b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s-419" sz="1000" kern="0" dirty="0">
                <a:solidFill>
                  <a:srgbClr val="FF0000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apikey:XXXX</a:t>
            </a:r>
            <a:b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 Content-Length: 140</a:t>
            </a:r>
            <a:b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b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* upload completely sent off: 140 out of 140 bytes</a:t>
            </a:r>
            <a:b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&lt;&lt; Content-Type: application/json</a:t>
            </a:r>
            <a:endParaRPr sz="1000" kern="0" dirty="0">
              <a:solidFill>
                <a:srgbClr val="DDDDD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&lt; Content-Length: 186</a:t>
            </a:r>
            <a:endParaRPr sz="1000" kern="0" dirty="0">
              <a:solidFill>
                <a:srgbClr val="DDDDD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&lt; Connection: keep-alive</a:t>
            </a:r>
            <a:endParaRPr sz="1000" kern="0" dirty="0">
              <a:solidFill>
                <a:srgbClr val="DDDDD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&lt; Server: Werkzeug/0.15.5 Python/3.7.5</a:t>
            </a:r>
            <a:endParaRPr sz="1000" kern="0" dirty="0">
              <a:solidFill>
                <a:srgbClr val="DDDDD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&lt; Date: Sun, 16 Aug 2020 21:28:57 GMT</a:t>
            </a:r>
            <a:endParaRPr sz="1000" kern="0" dirty="0">
              <a:solidFill>
                <a:srgbClr val="DDDDD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&lt; X-RateLimit-Limit-Second: 3</a:t>
            </a:r>
            <a:endParaRPr sz="1000" kern="0" dirty="0">
              <a:solidFill>
                <a:srgbClr val="DDDDD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&lt; X-RateLimit-Limit-Minute: 6</a:t>
            </a:r>
            <a:endParaRPr sz="1000" kern="0" dirty="0">
              <a:solidFill>
                <a:srgbClr val="DDDDD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&lt; X-RateLimit-Limit-Hour: 100</a:t>
            </a:r>
            <a:endParaRPr sz="1000" kern="0" dirty="0">
              <a:solidFill>
                <a:srgbClr val="DDDDD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&lt; RateLimit-Limit: 3</a:t>
            </a:r>
            <a:endParaRPr sz="1000" kern="0" dirty="0">
              <a:solidFill>
                <a:srgbClr val="DDDDD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&lt; X-RateLimit-Remaining-Hour: 98</a:t>
            </a:r>
            <a:endParaRPr sz="1000" kern="0" dirty="0">
              <a:solidFill>
                <a:srgbClr val="DDDDD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&lt; X-RateLimit-Remaining-Month: 998</a:t>
            </a:r>
            <a:endParaRPr sz="1000" kern="0" dirty="0">
              <a:solidFill>
                <a:srgbClr val="DDDDD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&lt; X-RateLimit-Remaining-Minute: 5</a:t>
            </a:r>
            <a:endParaRPr sz="1000" kern="0" dirty="0">
              <a:solidFill>
                <a:srgbClr val="DDDDD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&lt; X-RateLimit-Limit-Month: 1000</a:t>
            </a:r>
            <a:endParaRPr sz="1000" kern="0" dirty="0">
              <a:solidFill>
                <a:srgbClr val="DDDDD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&lt; RateLimit-Reset: 1</a:t>
            </a:r>
            <a:endParaRPr sz="1000" kern="0" dirty="0">
              <a:solidFill>
                <a:srgbClr val="DDDDD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&lt; RateLimit-Remaining: 2</a:t>
            </a:r>
            <a:endParaRPr sz="1000" kern="0" dirty="0">
              <a:solidFill>
                <a:srgbClr val="DDDDD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&lt; X-RateLimit-Remaining-Second: 2</a:t>
            </a:r>
            <a:endParaRPr sz="1000" kern="0" dirty="0">
              <a:solidFill>
                <a:srgbClr val="DDDDD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&lt; X-Kong-Upstream-Latency: 533</a:t>
            </a:r>
            <a:endParaRPr sz="1000" kern="0" dirty="0">
              <a:solidFill>
                <a:srgbClr val="DDDDD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&lt; X-Kong-Proxy-Latency: 113</a:t>
            </a:r>
            <a:endParaRPr sz="1000" kern="0" dirty="0">
              <a:solidFill>
                <a:srgbClr val="DDDDD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&lt; Via: kong/2.1.0</a:t>
            </a:r>
            <a:endParaRPr sz="1000" kern="0" dirty="0">
              <a:solidFill>
                <a:srgbClr val="DDDDD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endParaRPr sz="1000" kern="0" dirty="0">
              <a:solidFill>
                <a:srgbClr val="DDDDD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000" kern="0" dirty="0">
              <a:solidFill>
                <a:srgbClr val="DDDDD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419" sz="1000" kern="0" dirty="0">
                <a:solidFill>
                  <a:srgbClr val="A6E22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"prediction"</a:t>
            </a: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-419" sz="1000" kern="0" dirty="0">
                <a:solidFill>
                  <a:srgbClr val="A6E22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"[{'approval_score': 0.3470, 'label': 'REJECTED'}]"</a:t>
            </a:r>
            <a:b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1000" kern="0" dirty="0">
                <a:solidFill>
                  <a:srgbClr val="DDDDD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* Connection </a:t>
            </a:r>
            <a:r>
              <a:rPr lang="es-419" sz="1000" kern="0" dirty="0">
                <a:solidFill>
                  <a:srgbClr val="75715E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#0 to host api.quash.ai left intact</a:t>
            </a:r>
            <a:endParaRPr sz="1300" kern="0" dirty="0"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1078</Words>
  <Application>Microsoft Office PowerPoint</Application>
  <PresentationFormat>Personalizado</PresentationFormat>
  <Paragraphs>74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Montserrat</vt:lpstr>
      <vt:lpstr>Proxima Nova</vt:lpstr>
      <vt:lpstr>Consolas</vt:lpstr>
      <vt:lpstr>Montserrat Light</vt:lpstr>
      <vt:lpstr>Simple Light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Yeifer</dc:creator>
  <cp:lastModifiedBy>albert montilla mendoza</cp:lastModifiedBy>
  <cp:revision>18</cp:revision>
  <dcterms:modified xsi:type="dcterms:W3CDTF">2023-02-15T00:19:31Z</dcterms:modified>
</cp:coreProperties>
</file>