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1"/>
  </p:sldMasterIdLst>
  <p:notesMasterIdLst>
    <p:notesMasterId r:id="rId22"/>
  </p:notesMasterIdLst>
  <p:sldIdLst>
    <p:sldId id="256" r:id="rId2"/>
    <p:sldId id="260" r:id="rId3"/>
    <p:sldId id="259" r:id="rId4"/>
    <p:sldId id="258" r:id="rId5"/>
    <p:sldId id="257" r:id="rId6"/>
    <p:sldId id="261" r:id="rId7"/>
    <p:sldId id="262" r:id="rId8"/>
    <p:sldId id="270" r:id="rId9"/>
    <p:sldId id="263" r:id="rId10"/>
    <p:sldId id="264" r:id="rId11"/>
    <p:sldId id="265" r:id="rId12"/>
    <p:sldId id="269" r:id="rId13"/>
    <p:sldId id="266" r:id="rId14"/>
    <p:sldId id="267" r:id="rId15"/>
    <p:sldId id="268" r:id="rId16"/>
    <p:sldId id="271" r:id="rId17"/>
    <p:sldId id="272" r:id="rId18"/>
    <p:sldId id="275" r:id="rId19"/>
    <p:sldId id="276" r:id="rId20"/>
    <p:sldId id="277" r:id="rId21"/>
  </p:sldIdLst>
  <p:sldSz cx="12192000" cy="6858000"/>
  <p:notesSz cx="6858000" cy="9144000"/>
  <p:defaultTextStyle>
    <a:defPPr>
      <a:defRPr lang="es-C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006" autoAdjust="0"/>
    <p:restoredTop sz="94660"/>
  </p:normalViewPr>
  <p:slideViewPr>
    <p:cSldViewPr snapToGrid="0">
      <p:cViewPr>
        <p:scale>
          <a:sx n="66" d="100"/>
          <a:sy n="66" d="100"/>
        </p:scale>
        <p:origin x="1050" y="4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04EE341-8896-4736-858C-4A1295665C1D}" type="datetimeFigureOut">
              <a:rPr lang="es-CO" smtClean="0"/>
              <a:t>15/09/2025</a:t>
            </a:fld>
            <a:endParaRPr lang="es-CO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CO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CO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1586E8A-7BC7-4827-877F-7C28AA1C58B8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1244547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CO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2022-09-13</a:t>
            </a:r>
          </a:p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6E8A-7BC7-4827-877F-7C28AA1C58B8}" type="slidenum">
              <a:rPr lang="es-CO" smtClean="0"/>
              <a:t>3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4872633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35%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6E8A-7BC7-4827-877F-7C28AA1C58B8}" type="slidenum">
              <a:rPr lang="es-CO" smtClean="0"/>
              <a:t>4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5415684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CO" dirty="0"/>
              <a:t>45%</a:t>
            </a:r>
          </a:p>
          <a:p>
            <a:r>
              <a:rPr lang="es-CO" dirty="0"/>
              <a:t>35%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6E8A-7BC7-4827-877F-7C28AA1C58B8}" type="slidenum">
              <a:rPr lang="es-CO" smtClean="0"/>
              <a:t>9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6610590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CO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1586E8A-7BC7-4827-877F-7C28AA1C58B8}" type="slidenum">
              <a:rPr lang="es-CO" smtClean="0"/>
              <a:t>16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894530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8DE6C8-AB1D-4204-BC9C-3366B0BF04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4088" y="889820"/>
            <a:ext cx="9989574" cy="3598606"/>
          </a:xfrm>
        </p:spPr>
        <p:txBody>
          <a:bodyPr anchor="t">
            <a:normAutofit/>
          </a:bodyPr>
          <a:lstStyle>
            <a:lvl1pPr algn="l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A7B9009-EE50-4EE5-B6EB-CD6EC83D3FA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04088" y="4488426"/>
            <a:ext cx="6991776" cy="1302774"/>
          </a:xfrm>
        </p:spPr>
        <p:txBody>
          <a:bodyPr anchor="b"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C8667E-058A-436F-B8EA-5B3A99D43D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D1EADE-8E88-4C7C-8AC5-FB148DE4940E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680305-1AD7-482D-BFFD-6CDB83AB3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5762A1-52E9-402D-B65E-DF193E44CE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000159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D6359C1-C098-4BF4-A55D-782F4E606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343C7E-1E8B-4D38-9B81-1AA2A8978ED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A70B00-53AE-4D3F-91BE-A8D789ED98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3C8B9C-477D-492A-96AD-1FC2CC997A73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647FC7-8124-4F70-A849-B6BCC5189C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7CEBE4-50DC-47DB-B699-CCC024336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4468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B418279-D3B8-4C6A-AB74-9DE377771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242322" y="997974"/>
            <a:ext cx="2349043" cy="4984956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28F733C-9309-4197-BACA-207CDC8935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768927" y="997973"/>
            <a:ext cx="8473395" cy="4984956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ACD4D0-5BE6-412D-B08B-5DFFD59351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D3AED5-E26D-4E29-B1B3-7847B677959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021651-B786-4A39-A10F-F5231D0A2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04D2D-9379-40DE-9F45-3004BE54F1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6832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87CA6-BFD9-4CB1-8892-F6B062E824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CDA8C3-9C0C-4E52-9A62-E4DB159E6B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C3EC35-E02F-41FF-9232-F90692A902F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7B6794-849E-4626-908B-D15793550EFB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D13D38-5DF1-443B-8A12-71E834FDC6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25E644A-4A37-4757-9809-5B035E2874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42808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6578B-CD85-4BF1-A729-E8E8079B59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5383" y="1709738"/>
            <a:ext cx="10632067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8448C1-C13F-4826-8347-EEB00A6643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15383" y="4589463"/>
            <a:ext cx="10632067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6546A-957F-4C4D-9744-1177AD258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DB64E7-5594-42A3-ADBF-E95A7ACEAD64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DB149C-CC63-4E3A-A83D-EF637EB519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B94775-7982-41EC-B584-D51224D38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93777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E4BD8-507D-48E4-A624-F16A741C36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0A07E4-3A39-457C-A059-7DFB6039D94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704088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B141E17-47CE-4A78-B0FA-0E9786DA67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81344" y="2221992"/>
            <a:ext cx="5212080" cy="373989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F02C13-D3ED-4044-9716-F29D79A184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462B0B-D248-4FFB-8695-AD7FA4B1284A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F334AD-FB29-4355-B5CF-85E61B4F34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A5AA154-790C-4774-9C21-8C543E733F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1974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07DD35-7673-4F88-86B0-634883B5E3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7" y="929147"/>
            <a:ext cx="10689336" cy="79845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C820D7-3E0B-47C6-A583-C4C839C5AF0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4088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839A7B-97D5-400F-B802-A0FF28FE9F1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04088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2E0ECA2-DBF1-4681-9DFA-93AFD1B371D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81344" y="1756538"/>
            <a:ext cx="5212080" cy="657225"/>
          </a:xfrm>
        </p:spPr>
        <p:txBody>
          <a:bodyPr anchor="b">
            <a:normAutofit/>
          </a:bodyPr>
          <a:lstStyle>
            <a:lvl1pPr marL="0" indent="0">
              <a:buNone/>
              <a:defRPr sz="1600" b="1"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90EBBBB-517F-4ED7-9E51-CF0F7590B4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81344" y="2442702"/>
            <a:ext cx="5212080" cy="351918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511B5C7-1E37-478F-B4B0-C7202FFE41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378EFB-9159-4510-B73F-4F0409ADE937}" type="datetime1">
              <a:rPr lang="en-US" smtClean="0"/>
              <a:t>9/15/2025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153F7EF-507C-4CB3-86C5-8B34FFFC1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E3DEA6-E4EB-4C2A-8B4F-55EC965B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701292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32964-A933-4B98-A141-A4B316DAF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D684C9D-23DA-42B0-9DD3-7592F72E8D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9BC9412-2452-4BED-A324-9D8C115361AD}" type="datetime1">
              <a:rPr lang="en-US" smtClean="0"/>
              <a:t>9/15/2025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8BF8F05-876F-49D8-AE30-5BB2A91ECD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3D20DA-9260-4577-BB51-789570A243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56240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D2C1F24-E0A1-45A7-8EF5-92CD979934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318F62-D251-40E8-A23C-F4CFE9FEAB41}" type="datetime1">
              <a:rPr lang="en-US" smtClean="0"/>
              <a:t>9/15/2025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E021C19-210E-46B0-9036-5D8AECC926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A880FEF-487E-44DF-8615-DF2210419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5667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568EE-74C8-43A6-90BC-2DDD965CF6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9848"/>
            <a:ext cx="4093599" cy="131673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1C35AC-CAE3-48CF-A3E4-A075C9FDD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1069848"/>
            <a:ext cx="6172200" cy="4791202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D9D03EA-5FAD-4609-A2B8-624E426847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1176"/>
            <a:ext cx="4093599" cy="3319272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B58D2EA-2191-4216-B64D-067BDFE123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4F76144-149E-4874-93A5-554A0357CF82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8042128-DAB4-481C-BEE6-3523E8E88B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E50E382-C500-4A4C-A7C6-43860383AB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94857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9FE98B-EACF-4251-A8AF-0D9EDD17C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4088" y="1066800"/>
            <a:ext cx="4103431" cy="1317523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05F473-761A-4002-AF70-9FF878D0139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1066800"/>
            <a:ext cx="6172200" cy="479425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A0C2E6A-F834-4540-BB00-E13CB45DC36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704088" y="2552700"/>
            <a:ext cx="4103431" cy="33162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C38EAB-AD63-415C-B263-BA1D8FBE3C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BA65D8-0540-4835-AE5C-25D29DBA01BE}" type="datetime1">
              <a:rPr lang="en-US" smtClean="0"/>
              <a:t>9/15/2025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2E5541-B6DE-45E8-BCFE-0DFC4F5740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BB78D45-289B-46AF-8CB9-E6150BEA17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28391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7A362AC-B59F-4AC7-B279-57DDD5336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0635" y="914400"/>
            <a:ext cx="10691265" cy="1307592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6042DB-75BD-4EC1-B6D9-8A72EF940C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635" y="2221992"/>
            <a:ext cx="10691265" cy="373989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DD1378-7C96-4079-B44C-3D86B465759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69448" y="6356350"/>
            <a:ext cx="254956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fld id="{E31BA835-12AC-4E8F-955A-EA3F4DE2791F}" type="datetime1">
              <a:rPr lang="en-US" smtClean="0"/>
              <a:t>9/15/2025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9B6B78-577F-43F5-BAEE-BF72484C985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704088" y="6356350"/>
            <a:ext cx="453972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/>
                </a:solidFill>
                <a:latin typeface="+mj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CC75B8-AF8F-4D8A-9B3D-D1951A64BA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919012" y="6356350"/>
            <a:ext cx="67235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/>
                </a:solidFill>
              </a:defRPr>
            </a:lvl1pPr>
          </a:lstStyle>
          <a:p>
            <a:fld id="{87E7843D-FF13-4365-9478-9625B70A2705}" type="slidenum">
              <a:rPr lang="en-US" smtClean="0"/>
              <a:t>‹Nº›</a:t>
            </a:fld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64F9B95-9045-48D2-B9F3-2927E98F54AA}"/>
              </a:ext>
            </a:extLst>
          </p:cNvPr>
          <p:cNvCxnSpPr>
            <a:cxnSpLocks/>
          </p:cNvCxnSpPr>
          <p:nvPr/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085AA86F-6A4D-4BCB-A045-D992CDC2959B}"/>
              </a:ext>
            </a:extLst>
          </p:cNvPr>
          <p:cNvCxnSpPr>
            <a:cxnSpLocks/>
          </p:cNvCxnSpPr>
          <p:nvPr/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9675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8" r:id="rId1"/>
    <p:sldLayoutId id="2147483669" r:id="rId2"/>
    <p:sldLayoutId id="2147483670" r:id="rId3"/>
    <p:sldLayoutId id="2147483671" r:id="rId4"/>
    <p:sldLayoutId id="2147483672" r:id="rId5"/>
    <p:sldLayoutId id="2147483666" r:id="rId6"/>
    <p:sldLayoutId id="2147483662" r:id="rId7"/>
    <p:sldLayoutId id="2147483663" r:id="rId8"/>
    <p:sldLayoutId id="2147483664" r:id="rId9"/>
    <p:sldLayoutId id="2147483665" r:id="rId10"/>
    <p:sldLayoutId id="2147483667" r:id="rId11"/>
  </p:sldLayoutIdLst>
  <p:hf sldNum="0" hdr="0" ftr="0" dt="0"/>
  <p:txStyles>
    <p:titleStyle>
      <a:lvl1pPr algn="l" defTabSz="914400" rtl="0" eaLnBrk="1" latinLnBrk="0" hangingPunct="1">
        <a:lnSpc>
          <a:spcPct val="100000"/>
        </a:lnSpc>
        <a:spcBef>
          <a:spcPct val="0"/>
        </a:spcBef>
        <a:buNone/>
        <a:defRPr sz="4000" kern="1200" cap="all" spc="30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10000"/>
        </a:lnSpc>
        <a:spcBef>
          <a:spcPts val="1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10000"/>
        </a:lnSpc>
        <a:spcBef>
          <a:spcPts val="500"/>
        </a:spcBef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33E93247-6229-44AB-A550-739E971E69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EA39F292-C389-7B2A-F6C9-AA3F3E3D22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03400" y="871758"/>
            <a:ext cx="5227171" cy="3871143"/>
          </a:xfrm>
        </p:spPr>
        <p:txBody>
          <a:bodyPr>
            <a:normAutofit fontScale="90000"/>
          </a:bodyPr>
          <a:lstStyle/>
          <a:p>
            <a:r>
              <a:rPr lang="es-CO" dirty="0"/>
              <a:t>Análisis Aplicación</a:t>
            </a:r>
            <a:br>
              <a:rPr lang="es-CO" dirty="0"/>
            </a:br>
            <a:br>
              <a:rPr lang="es-CO" dirty="0"/>
            </a:br>
            <a:r>
              <a:rPr lang="es-CO" dirty="0"/>
              <a:t>Bolívar Conmigo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5062A08E-2EB3-A7FB-9AE6-EBF842A6B55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21688" y="4785543"/>
            <a:ext cx="4857857" cy="1005657"/>
          </a:xfrm>
        </p:spPr>
        <p:txBody>
          <a:bodyPr>
            <a:normAutofit/>
          </a:bodyPr>
          <a:lstStyle/>
          <a:p>
            <a:r>
              <a:rPr lang="es-CO" dirty="0"/>
              <a:t>Alejandro Castellanos Vargas</a:t>
            </a:r>
          </a:p>
        </p:txBody>
      </p: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EE2E603F-4A95-4FE8-BB06-211DFD75DB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49149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D7CC41EB-2D81-4303-9171-6401B388BA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49149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>
            <a:extLst>
              <a:ext uri="{FF2B5EF4-FFF2-40B4-BE49-F238E27FC236}">
                <a16:creationId xmlns:a16="http://schemas.microsoft.com/office/drawing/2014/main" id="{7DA4EC7A-A49A-A912-E904-A7C345283E00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22063" r="31375"/>
          <a:stretch>
            <a:fillRect/>
          </a:stretch>
        </p:blipFill>
        <p:spPr>
          <a:xfrm>
            <a:off x="6515100" y="10"/>
            <a:ext cx="5676900" cy="6857990"/>
          </a:xfrm>
          <a:prstGeom prst="rect">
            <a:avLst/>
          </a:prstGeom>
        </p:spPr>
      </p:pic>
      <p:pic>
        <p:nvPicPr>
          <p:cNvPr id="1026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3AD9A6B8-0159-B0D6-B07D-AB1D935180C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8599" y="140972"/>
            <a:ext cx="3162301" cy="16602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25219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C9CCBAAF-9874-BD71-5EED-676B52555C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1698" y="1089786"/>
            <a:ext cx="9162245" cy="46784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6547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99F1620D-772C-2177-D5CC-B42C0BC83F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9761" y="1027786"/>
            <a:ext cx="9636924" cy="4802427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B1288012-A8C2-5B35-6800-C665EBC5ADA0}"/>
              </a:ext>
            </a:extLst>
          </p:cNvPr>
          <p:cNvSpPr/>
          <p:nvPr/>
        </p:nvSpPr>
        <p:spPr>
          <a:xfrm rot="5400000">
            <a:off x="1729013" y="1155700"/>
            <a:ext cx="613229" cy="1023258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0178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897D8B-69C3-4771-406E-5C3F4D5CEC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1158" y="889860"/>
            <a:ext cx="8840842" cy="5194393"/>
          </a:xfrm>
          <a:prstGeom prst="rect">
            <a:avLst/>
          </a:prstGeom>
        </p:spPr>
      </p:pic>
      <p:cxnSp>
        <p:nvCxnSpPr>
          <p:cNvPr id="13" name="Conector recto de flecha 12">
            <a:extLst>
              <a:ext uri="{FF2B5EF4-FFF2-40B4-BE49-F238E27FC236}">
                <a16:creationId xmlns:a16="http://schemas.microsoft.com/office/drawing/2014/main" id="{87BED4DD-C71A-07BF-23E9-4D156BECD769}"/>
              </a:ext>
            </a:extLst>
          </p:cNvPr>
          <p:cNvCxnSpPr/>
          <p:nvPr/>
        </p:nvCxnSpPr>
        <p:spPr>
          <a:xfrm flipH="1" flipV="1">
            <a:off x="3222171" y="3214914"/>
            <a:ext cx="2409372" cy="2380343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0140521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538D9879-CB5A-8C88-B639-7B5D9EEF359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994" y="1367774"/>
            <a:ext cx="5704278" cy="4307312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C916DDE4-F557-D527-287C-D0DA4ADB5CE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65755" y="1173674"/>
            <a:ext cx="5847274" cy="4501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330944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771129A-1F93-3A05-056A-3FD1965BD7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60725" y="1150285"/>
            <a:ext cx="7270549" cy="45574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003211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DDABF1D8-21B7-CA8C-0494-8A76B0CD4C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96207" y="901846"/>
            <a:ext cx="9806221" cy="50543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914229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1AAC9CB-0490-0B92-9E02-F1A4F73E83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CO" dirty="0"/>
              <a:t>Resumen de los hallazgos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A906C1AD-FD8E-293F-6262-B037588629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4" y="1938962"/>
            <a:ext cx="10691265" cy="4171551"/>
          </a:xfrm>
        </p:spPr>
        <p:txBody>
          <a:bodyPr>
            <a:normAutofit lnSpcReduction="10000"/>
          </a:bodyPr>
          <a:lstStyle/>
          <a:p>
            <a:pPr lvl="0"/>
            <a:r>
              <a:rPr lang="es-CO" dirty="0"/>
              <a:t>La mayoría de los usuarios inactivos se quedan en las etapas de interacción de </a:t>
            </a:r>
            <a:r>
              <a:rPr lang="es-CO" b="1" dirty="0"/>
              <a:t>Survey</a:t>
            </a:r>
            <a:r>
              <a:rPr lang="es-CO" dirty="0"/>
              <a:t> y </a:t>
            </a:r>
            <a:r>
              <a:rPr lang="es-CO" b="1" dirty="0"/>
              <a:t>Registro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El género </a:t>
            </a:r>
            <a:r>
              <a:rPr lang="es-CO" b="1" dirty="0"/>
              <a:t>masculino</a:t>
            </a:r>
            <a:r>
              <a:rPr lang="es-CO" dirty="0"/>
              <a:t> es más propenso a volver inactivo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Los usuarios que son </a:t>
            </a:r>
            <a:r>
              <a:rPr lang="es-CO" b="1" dirty="0"/>
              <a:t>empleados</a:t>
            </a:r>
            <a:r>
              <a:rPr lang="es-CO" dirty="0"/>
              <a:t> presentan mayor inactividad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Si un usuario tiene contratado más de </a:t>
            </a:r>
            <a:r>
              <a:rPr lang="es-CO" b="1" dirty="0"/>
              <a:t>1 producto de seguro</a:t>
            </a:r>
            <a:r>
              <a:rPr lang="es-CO" dirty="0"/>
              <a:t> es más probable que sea inactivo</a:t>
            </a:r>
          </a:p>
          <a:p>
            <a:pPr lvl="0"/>
            <a:endParaRPr lang="es-CO" dirty="0"/>
          </a:p>
          <a:p>
            <a:pPr lvl="0"/>
            <a:r>
              <a:rPr lang="es-CO" dirty="0"/>
              <a:t>El rango de edad donde más se presenta inactividad es entre </a:t>
            </a:r>
            <a:r>
              <a:rPr lang="es-CO" b="1" dirty="0"/>
              <a:t>20 y 29 años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1047968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141C77D-1EE5-419E-4A8E-3C2C142117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5" y="2485103"/>
            <a:ext cx="8884104" cy="326959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6600" dirty="0" err="1"/>
              <a:t>Propuesta</a:t>
            </a:r>
            <a:r>
              <a:rPr lang="en-US" sz="6600" dirty="0"/>
              <a:t> de </a:t>
            </a:r>
            <a:r>
              <a:rPr lang="en-US" sz="6600" dirty="0" err="1"/>
              <a:t>estrategías</a:t>
            </a:r>
            <a:endParaRPr lang="en-US" sz="6600" dirty="0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0B2DFE53-802D-2D1C-8D78-1EDAFED26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15300" y="778208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001116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9284402-D80D-1788-8EB2-9B2212781F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00635" y="928914"/>
            <a:ext cx="10691265" cy="5032974"/>
          </a:xfrm>
        </p:spPr>
        <p:txBody>
          <a:bodyPr>
            <a:normAutofit lnSpcReduction="10000"/>
          </a:bodyPr>
          <a:lstStyle/>
          <a:p>
            <a:r>
              <a:rPr lang="es-ES" dirty="0"/>
              <a:t>Simplificar el </a:t>
            </a:r>
            <a:r>
              <a:rPr lang="es-ES" b="1" dirty="0"/>
              <a:t>flujo de registro y encuesta</a:t>
            </a:r>
            <a:r>
              <a:rPr lang="es-ES" dirty="0"/>
              <a:t>, reduciendo pasos y tiempo.</a:t>
            </a:r>
          </a:p>
          <a:p>
            <a:r>
              <a:rPr lang="es-ES" b="1" dirty="0"/>
              <a:t>Incentivos</a:t>
            </a:r>
            <a:r>
              <a:rPr lang="es-ES" dirty="0"/>
              <a:t> inmediatos tras completar encuestas/registro</a:t>
            </a:r>
          </a:p>
          <a:p>
            <a:r>
              <a:rPr lang="es-ES" dirty="0"/>
              <a:t>Personalizar notificaciones </a:t>
            </a:r>
            <a:r>
              <a:rPr lang="es-ES" b="1" dirty="0"/>
              <a:t>con base en intereses más comunes</a:t>
            </a:r>
          </a:p>
          <a:p>
            <a:r>
              <a:rPr lang="es-ES" dirty="0"/>
              <a:t>Promover el uso de la app en </a:t>
            </a:r>
            <a:r>
              <a:rPr lang="es-ES" b="1" dirty="0"/>
              <a:t>horarios no laborales</a:t>
            </a:r>
            <a:r>
              <a:rPr lang="es-ES" dirty="0"/>
              <a:t> con notificaciones personalizadas favoreciendo las </a:t>
            </a:r>
            <a:r>
              <a:rPr lang="es-ES" b="1" dirty="0" err="1"/>
              <a:t>microinteracciones</a:t>
            </a:r>
            <a:endParaRPr lang="es-ES" b="1" dirty="0"/>
          </a:p>
          <a:p>
            <a:r>
              <a:rPr lang="es-ES" dirty="0"/>
              <a:t>Ofrecer </a:t>
            </a:r>
            <a:r>
              <a:rPr lang="es-ES" b="1" dirty="0"/>
              <a:t>beneficios corporativos</a:t>
            </a:r>
            <a:r>
              <a:rPr lang="es-ES" dirty="0"/>
              <a:t> (alianzas con empresas, planes colectivos)</a:t>
            </a:r>
          </a:p>
          <a:p>
            <a:r>
              <a:rPr lang="es-ES" dirty="0"/>
              <a:t>Unificar información de todos los seguros de una forma </a:t>
            </a:r>
            <a:r>
              <a:rPr lang="es-ES" b="1" dirty="0"/>
              <a:t>simple</a:t>
            </a:r>
            <a:r>
              <a:rPr lang="es-ES" dirty="0"/>
              <a:t> para reducir fricción</a:t>
            </a:r>
          </a:p>
          <a:p>
            <a:r>
              <a:rPr lang="es-ES" dirty="0"/>
              <a:t>Programas de fidelización: a mayor número de productos, </a:t>
            </a:r>
            <a:r>
              <a:rPr lang="es-ES" b="1" dirty="0"/>
              <a:t>más beneficios digitales</a:t>
            </a:r>
          </a:p>
          <a:p>
            <a:r>
              <a:rPr lang="es-ES" dirty="0"/>
              <a:t>Crear campañas digitales enfocadas en el segmento </a:t>
            </a:r>
            <a:r>
              <a:rPr lang="es-ES" b="1" dirty="0"/>
              <a:t>20-29 años </a:t>
            </a:r>
            <a:r>
              <a:rPr lang="es-ES" dirty="0"/>
              <a:t>(Instagram, TikTok)</a:t>
            </a:r>
          </a:p>
          <a:p>
            <a:r>
              <a:rPr lang="es-ES" b="1" dirty="0"/>
              <a:t>Gamificación</a:t>
            </a:r>
            <a:r>
              <a:rPr lang="es-ES" dirty="0"/>
              <a:t>: retos, recompensas que generen </a:t>
            </a:r>
            <a:r>
              <a:rPr lang="es-ES" b="1" dirty="0"/>
              <a:t>sensación de logro</a:t>
            </a:r>
            <a:r>
              <a:rPr lang="es-ES" dirty="0"/>
              <a:t>.</a:t>
            </a:r>
          </a:p>
          <a:p>
            <a:r>
              <a:rPr lang="es-ES" b="1" dirty="0"/>
              <a:t>Notificaciones inteligentes</a:t>
            </a:r>
            <a:r>
              <a:rPr lang="es-ES" dirty="0"/>
              <a:t>: no solo recordatorios, sino mensajes de valor (“Tu plan te protege en viajes”, “Gana puntos extra esta semana”)</a:t>
            </a:r>
            <a:endParaRPr lang="es-ES" b="1" dirty="0"/>
          </a:p>
          <a:p>
            <a:endParaRPr lang="es-ES" b="1" dirty="0"/>
          </a:p>
          <a:p>
            <a:endParaRPr lang="es-CO" dirty="0"/>
          </a:p>
          <a:p>
            <a:endParaRPr lang="es-CO" dirty="0"/>
          </a:p>
          <a:p>
            <a:endParaRPr lang="es-ES" dirty="0"/>
          </a:p>
          <a:p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6452139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F710FDB-0919-493E-8539-8240C23F1E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sto MT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2F20000-FD86-48F6-9363-FEC90C932D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72AE332-6ACA-45BE-875F-91A291D4A4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ítulo 1">
            <a:extLst>
              <a:ext uri="{FF2B5EF4-FFF2-40B4-BE49-F238E27FC236}">
                <a16:creationId xmlns:a16="http://schemas.microsoft.com/office/drawing/2014/main" id="{6DE37445-52C1-859F-7552-0BC64D6751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2129" y="914760"/>
            <a:ext cx="3678485" cy="3543764"/>
          </a:xfrm>
        </p:spPr>
        <p:txBody>
          <a:bodyPr>
            <a:normAutofit/>
          </a:bodyPr>
          <a:lstStyle/>
          <a:p>
            <a:br>
              <a:rPr lang="es-CO" dirty="0"/>
            </a:br>
            <a:r>
              <a:rPr lang="es-CO" dirty="0"/>
              <a:t>Las pruebas A/B</a:t>
            </a:r>
          </a:p>
        </p:txBody>
      </p:sp>
      <p:pic>
        <p:nvPicPr>
          <p:cNvPr id="3076" name="Picture 4" descr="¿Qué es un Test A/B y cómo hacerlo? - test AB 2">
            <a:extLst>
              <a:ext uri="{FF2B5EF4-FFF2-40B4-BE49-F238E27FC236}">
                <a16:creationId xmlns:a16="http://schemas.microsoft.com/office/drawing/2014/main" id="{ED02FF5B-FDB1-6AA9-0EFE-28399A7B923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12523" y="1140039"/>
            <a:ext cx="5734448" cy="45779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1911616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B9C0E6AB-EAB6-41E0-9D49-369643E873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F78075BE-4130-4D6A-B0EB-6397ED5E5D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51174D1-A676-94C3-D63B-10D8B5B9DA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754175"/>
            <a:ext cx="12192000" cy="334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933510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077FE7FC-F417-D9E0-0779-11DCC4EC8B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5324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Gracias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D99BAA97-C3CF-436C-6C90-D2881AA01F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48890" y="4498874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82836721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B62D7FF-B91E-1C10-81FC-5DE88586BD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9603" y="1476596"/>
            <a:ext cx="5696193" cy="374656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61505FF5-0A1C-7FBE-89BA-36E7AD807CA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5796" y="1514049"/>
            <a:ext cx="5936044" cy="382990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8791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FD141BD2-2972-8AE1-BBED-A275019E79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9036" y="884992"/>
            <a:ext cx="10342420" cy="5080070"/>
          </a:xfrm>
          <a:prstGeom prst="rect">
            <a:avLst/>
          </a:prstGeom>
        </p:spPr>
      </p:pic>
      <p:sp>
        <p:nvSpPr>
          <p:cNvPr id="6" name="Rectángulo: esquinas redondeadas 5">
            <a:extLst>
              <a:ext uri="{FF2B5EF4-FFF2-40B4-BE49-F238E27FC236}">
                <a16:creationId xmlns:a16="http://schemas.microsoft.com/office/drawing/2014/main" id="{E1E69B6E-AA60-81EB-6172-622B1AC0D7BF}"/>
              </a:ext>
            </a:extLst>
          </p:cNvPr>
          <p:cNvSpPr/>
          <p:nvPr/>
        </p:nvSpPr>
        <p:spPr>
          <a:xfrm>
            <a:off x="8599714" y="1132114"/>
            <a:ext cx="979714" cy="2039258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617158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64F9B95-9045-48D2-B9F3-2927E98F54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085AA86F-6A4D-4BCB-A045-D992CDC295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42781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2" name="Rectangle 11">
            <a:extLst>
              <a:ext uri="{FF2B5EF4-FFF2-40B4-BE49-F238E27FC236}">
                <a16:creationId xmlns:a16="http://schemas.microsoft.com/office/drawing/2014/main" id="{DEF92653-5D6D-47E6-8744-0DAF76E049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8B253A0C-D0FE-3E7F-F1DE-878A3DD64B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17095" y="871758"/>
            <a:ext cx="10283452" cy="3871143"/>
          </a:xfr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z="6600" dirty="0"/>
              <a:t>¿</a:t>
            </a:r>
            <a:r>
              <a:rPr lang="en-US" sz="6600" dirty="0" err="1"/>
              <a:t>Cuál</a:t>
            </a:r>
            <a:r>
              <a:rPr lang="en-US" sz="6600" dirty="0"/>
              <a:t> es la </a:t>
            </a:r>
            <a:r>
              <a:rPr lang="en-US" sz="6600" dirty="0" err="1"/>
              <a:t>rázón</a:t>
            </a:r>
            <a:r>
              <a:rPr lang="en-US" sz="6600" dirty="0"/>
              <a:t> del </a:t>
            </a:r>
            <a:r>
              <a:rPr lang="en-US" sz="6600" dirty="0" err="1"/>
              <a:t>aumento</a:t>
            </a:r>
            <a:r>
              <a:rPr lang="en-US" sz="6600" dirty="0"/>
              <a:t> de </a:t>
            </a:r>
            <a:r>
              <a:rPr lang="en-US" sz="6600" dirty="0" err="1"/>
              <a:t>los</a:t>
            </a:r>
            <a:r>
              <a:rPr lang="en-US" sz="6600" dirty="0"/>
              <a:t> </a:t>
            </a:r>
            <a:r>
              <a:rPr lang="en-US" sz="6600" dirty="0" err="1"/>
              <a:t>usuarios</a:t>
            </a:r>
            <a:r>
              <a:rPr lang="en-US" sz="6600" dirty="0"/>
              <a:t> </a:t>
            </a:r>
            <a:r>
              <a:rPr lang="en-US" sz="6600" dirty="0" err="1"/>
              <a:t>inactivos</a:t>
            </a:r>
            <a:r>
              <a:rPr lang="en-US" sz="6600" dirty="0"/>
              <a:t>?</a:t>
            </a:r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CA98CE3-81A7-4FFE-A047-9AA65998D8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723900"/>
            <a:ext cx="10591800" cy="0"/>
          </a:xfrm>
          <a:prstGeom prst="line">
            <a:avLst/>
          </a:prstGeom>
          <a:ln w="444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8D91C2B-BDB9-49BE-9C44-E0CFE597ABF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800100" y="6134100"/>
            <a:ext cx="10591800" cy="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0" name="Picture 2" descr="ARL - Administradora de riesgos laborales | Seguros Bolívar">
            <a:extLst>
              <a:ext uri="{FF2B5EF4-FFF2-40B4-BE49-F238E27FC236}">
                <a16:creationId xmlns:a16="http://schemas.microsoft.com/office/drawing/2014/main" id="{E051F13D-BA3A-5E31-015A-E3093B3A0C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44329" y="4612207"/>
            <a:ext cx="3147786" cy="16525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4029605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23A10567-4D6A-6370-4FD1-9C4F74E1CE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8676" y="1172545"/>
            <a:ext cx="7414648" cy="46331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355509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DF17EEAE-3A58-71C1-DDDF-954EC4D601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7828" y="980625"/>
            <a:ext cx="7217886" cy="4896750"/>
          </a:xfrm>
          <a:prstGeom prst="rect">
            <a:avLst/>
          </a:prstGeom>
        </p:spPr>
      </p:pic>
      <p:cxnSp>
        <p:nvCxnSpPr>
          <p:cNvPr id="8" name="Conector recto de flecha 7">
            <a:extLst>
              <a:ext uri="{FF2B5EF4-FFF2-40B4-BE49-F238E27FC236}">
                <a16:creationId xmlns:a16="http://schemas.microsoft.com/office/drawing/2014/main" id="{463819A9-B8AB-317B-261C-DA28FDE87B87}"/>
              </a:ext>
            </a:extLst>
          </p:cNvPr>
          <p:cNvCxnSpPr>
            <a:cxnSpLocks/>
          </p:cNvCxnSpPr>
          <p:nvPr/>
        </p:nvCxnSpPr>
        <p:spPr>
          <a:xfrm flipH="1">
            <a:off x="4775199" y="1291772"/>
            <a:ext cx="1132115" cy="762000"/>
          </a:xfrm>
          <a:prstGeom prst="straightConnector1">
            <a:avLst/>
          </a:prstGeom>
          <a:ln w="57150" cap="flat" cmpd="sng" algn="ctr">
            <a:solidFill>
              <a:schemeClr val="accent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sp>
        <p:nvSpPr>
          <p:cNvPr id="13" name="Rectángulo: esquinas redondeadas 12">
            <a:extLst>
              <a:ext uri="{FF2B5EF4-FFF2-40B4-BE49-F238E27FC236}">
                <a16:creationId xmlns:a16="http://schemas.microsoft.com/office/drawing/2014/main" id="{0152B387-D8D6-D153-4278-5ECA380C6C6E}"/>
              </a:ext>
            </a:extLst>
          </p:cNvPr>
          <p:cNvSpPr/>
          <p:nvPr/>
        </p:nvSpPr>
        <p:spPr>
          <a:xfrm rot="5400000">
            <a:off x="3982355" y="3982357"/>
            <a:ext cx="613229" cy="2801259"/>
          </a:xfrm>
          <a:prstGeom prst="roundRect">
            <a:avLst/>
          </a:prstGeom>
          <a:noFill/>
          <a:ln w="76200" cap="flat" cmpd="sng" algn="ctr">
            <a:solidFill>
              <a:schemeClr val="accent6">
                <a:lumMod val="50000"/>
              </a:schemeClr>
            </a:solidFill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1040752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n 6">
            <a:extLst>
              <a:ext uri="{FF2B5EF4-FFF2-40B4-BE49-F238E27FC236}">
                <a16:creationId xmlns:a16="http://schemas.microsoft.com/office/drawing/2014/main" id="{5B9AD5BF-1856-810C-87D9-9D705FCF2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66684" y="1157009"/>
            <a:ext cx="7184573" cy="4668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057279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A629A306-3795-AE84-E161-FD6469B0C1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8026" y="1352819"/>
            <a:ext cx="8297746" cy="4152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6305849"/>
      </p:ext>
    </p:extLst>
  </p:cSld>
  <p:clrMapOvr>
    <a:masterClrMapping/>
  </p:clrMapOvr>
</p:sld>
</file>

<file path=ppt/theme/theme1.xml><?xml version="1.0" encoding="utf-8"?>
<a:theme xmlns:a="http://schemas.openxmlformats.org/drawingml/2006/main" name="ChronicleVTI">
  <a:themeElements>
    <a:clrScheme name="Chronicle">
      <a:dk1>
        <a:srgbClr val="000000"/>
      </a:dk1>
      <a:lt1>
        <a:srgbClr val="FFFFFF"/>
      </a:lt1>
      <a:dk2>
        <a:srgbClr val="1C1C32"/>
      </a:dk2>
      <a:lt2>
        <a:srgbClr val="F8F4F1"/>
      </a:lt2>
      <a:accent1>
        <a:srgbClr val="734B67"/>
      </a:accent1>
      <a:accent2>
        <a:srgbClr val="959EBB"/>
      </a:accent2>
      <a:accent3>
        <a:srgbClr val="596781"/>
      </a:accent3>
      <a:accent4>
        <a:srgbClr val="7F6E8C"/>
      </a:accent4>
      <a:accent5>
        <a:srgbClr val="DB9A8F"/>
      </a:accent5>
      <a:accent6>
        <a:srgbClr val="C29AB1"/>
      </a:accent6>
      <a:hlink>
        <a:srgbClr val="778BA2"/>
      </a:hlink>
      <a:folHlink>
        <a:srgbClr val="A27C99"/>
      </a:folHlink>
    </a:clrScheme>
    <a:fontScheme name="Univers Calisto">
      <a:majorFont>
        <a:latin typeface="Univers Condensed"/>
        <a:ea typeface=""/>
        <a:cs typeface=""/>
      </a:majorFont>
      <a:minorFont>
        <a:latin typeface="Calisto M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 w="12700" cap="flat" cmpd="sng" algn="ctr">
          <a:noFill/>
          <a:prstDash val="solid"/>
          <a:miter lim="800000"/>
        </a:ln>
        <a:effectLst/>
        <a:extLst>
          <a:ext uri="{91240B29-F687-4F45-9708-019B960494DF}">
            <a14:hiddenLine xmlns:a14="http://schemas.microsoft.com/office/drawing/2010/main" w="12700" cap="flat" cmpd="sng" algn="ctr">
              <a:solidFill>
                <a:schemeClr val="accent1">
                  <a:shade val="50000"/>
                </a:schemeClr>
              </a:solidFill>
              <a:prstDash val="solid"/>
              <a:miter lim="800000"/>
            </a14:hiddenLine>
          </a:ext>
        </a:extLst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ChronicleVTI" id="{508E4D90-5116-4BF0-876B-3F422DD1F65F}" vid="{AA21DC3D-92A8-43A4-8358-ED428371CD55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129</TotalTime>
  <Words>244</Words>
  <Application>Microsoft Office PowerPoint</Application>
  <PresentationFormat>Panorámica</PresentationFormat>
  <Paragraphs>37</Paragraphs>
  <Slides>20</Slides>
  <Notes>4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20</vt:i4>
      </vt:variant>
    </vt:vector>
  </HeadingPairs>
  <TitlesOfParts>
    <vt:vector size="25" baseType="lpstr">
      <vt:lpstr>Aptos</vt:lpstr>
      <vt:lpstr>Arial</vt:lpstr>
      <vt:lpstr>Calisto MT</vt:lpstr>
      <vt:lpstr>Univers Condensed</vt:lpstr>
      <vt:lpstr>ChronicleVTI</vt:lpstr>
      <vt:lpstr>Análisis Aplicación  Bolívar Conmigo</vt:lpstr>
      <vt:lpstr>Presentación de PowerPoint</vt:lpstr>
      <vt:lpstr>Presentación de PowerPoint</vt:lpstr>
      <vt:lpstr>Presentación de PowerPoint</vt:lpstr>
      <vt:lpstr>¿Cuál es la rázón del aumento de los usuarios inactivos?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Resumen de los hallazgos</vt:lpstr>
      <vt:lpstr>Propuesta de estrategías</vt:lpstr>
      <vt:lpstr>Presentación de PowerPoint</vt:lpstr>
      <vt:lpstr> Las pruebas A/B</vt:lpstr>
      <vt:lpstr>Gracias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Alejandro Castellanos</dc:creator>
  <cp:lastModifiedBy>Alejandro Castellanos</cp:lastModifiedBy>
  <cp:revision>2</cp:revision>
  <dcterms:created xsi:type="dcterms:W3CDTF">2025-09-15T11:31:09Z</dcterms:created>
  <dcterms:modified xsi:type="dcterms:W3CDTF">2025-09-15T13:41:09Z</dcterms:modified>
</cp:coreProperties>
</file>