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70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1" r:id="rId17"/>
    <p:sldId id="272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9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EE341-8896-4736-858C-4A1295665C1D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6E8A-7BC7-4827-877F-7C28AA1C5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4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6E8A-7BC7-4827-877F-7C28AA1C58B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94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39F292-C389-7B2A-F6C9-AA3F3E3D2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 Aplicación</a:t>
            </a:r>
            <a:br>
              <a:rPr lang="es-CO" dirty="0"/>
            </a:br>
            <a:br>
              <a:rPr lang="es-CO" dirty="0"/>
            </a:br>
            <a:r>
              <a:rPr lang="es-CO" dirty="0"/>
              <a:t>Bolívar Conmigo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2A08E-2EB3-A7FB-9AE6-EBF842A6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s-CO" dirty="0"/>
              <a:t>Alejandro Castellanos Vargas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A4EC7A-A49A-A912-E904-A7C34528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63" r="31375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1026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3AD9A6B8-0159-B0D6-B07D-AB1D9351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140972"/>
            <a:ext cx="3162301" cy="16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9CCBAAF-9874-BD71-5EED-676B5255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98" y="1089786"/>
            <a:ext cx="9162245" cy="46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6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F1620D-772C-2177-D5CC-B42C0BC8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61" y="1027786"/>
            <a:ext cx="9636924" cy="480242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1288012-A8C2-5B35-6800-C665EBC5ADA0}"/>
              </a:ext>
            </a:extLst>
          </p:cNvPr>
          <p:cNvSpPr/>
          <p:nvPr/>
        </p:nvSpPr>
        <p:spPr>
          <a:xfrm rot="5400000">
            <a:off x="1729013" y="1155700"/>
            <a:ext cx="613229" cy="1023258"/>
          </a:xfrm>
          <a:prstGeom prst="roundRect">
            <a:avLst/>
          </a:prstGeom>
          <a:noFill/>
          <a:ln w="762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1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897D8B-69C3-4771-406E-5C3F4D5C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58" y="889860"/>
            <a:ext cx="8840842" cy="519439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7BED4DD-C71A-07BF-23E9-4D156BECD769}"/>
              </a:ext>
            </a:extLst>
          </p:cNvPr>
          <p:cNvCxnSpPr/>
          <p:nvPr/>
        </p:nvCxnSpPr>
        <p:spPr>
          <a:xfrm flipH="1" flipV="1">
            <a:off x="3222171" y="3214914"/>
            <a:ext cx="2409372" cy="238034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0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8D9879-CB5A-8C88-B639-7B5D9EEF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4" y="1367774"/>
            <a:ext cx="5704278" cy="43073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6DDE4-F557-D527-287C-D0DA4ADB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55" y="1173674"/>
            <a:ext cx="5847274" cy="45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71129A-1F93-3A05-056A-3FD1965B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25" y="1150285"/>
            <a:ext cx="7270549" cy="45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ABF1D8-21B7-CA8C-0494-8A76B0CD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7" y="901846"/>
            <a:ext cx="9806221" cy="50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4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AC9CB-0490-0B92-9E02-F1A4F73E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 de los hallazgos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6C1AD-FD8E-293F-6262-B0375886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38962"/>
            <a:ext cx="10691265" cy="4171551"/>
          </a:xfrm>
        </p:spPr>
        <p:txBody>
          <a:bodyPr>
            <a:normAutofit lnSpcReduction="10000"/>
          </a:bodyPr>
          <a:lstStyle/>
          <a:p>
            <a:pPr lvl="0"/>
            <a:r>
              <a:rPr lang="es-CO" dirty="0"/>
              <a:t>La mayoría de los usuarios inactivos se quedan en las etapas de interacción de </a:t>
            </a:r>
            <a:r>
              <a:rPr lang="es-CO" b="1" dirty="0"/>
              <a:t>Survey</a:t>
            </a:r>
            <a:r>
              <a:rPr lang="es-CO" dirty="0"/>
              <a:t> y </a:t>
            </a:r>
            <a:r>
              <a:rPr lang="es-CO" b="1" dirty="0"/>
              <a:t>Registro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El género </a:t>
            </a:r>
            <a:r>
              <a:rPr lang="es-CO" b="1" dirty="0"/>
              <a:t>masculino</a:t>
            </a:r>
            <a:r>
              <a:rPr lang="es-CO" dirty="0"/>
              <a:t> es más propenso a volver inactivo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Los usuarios que son </a:t>
            </a:r>
            <a:r>
              <a:rPr lang="es-CO" b="1" dirty="0"/>
              <a:t>empleados</a:t>
            </a:r>
            <a:r>
              <a:rPr lang="es-CO" dirty="0"/>
              <a:t> presentan mayor inactividad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Si un usuario tiene contratado más de </a:t>
            </a:r>
            <a:r>
              <a:rPr lang="es-CO" b="1" dirty="0"/>
              <a:t>1 producto de seguro</a:t>
            </a:r>
            <a:r>
              <a:rPr lang="es-CO" dirty="0"/>
              <a:t> es más probable que sea inactivo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El rango de edad donde más se presenta inactividad es entre </a:t>
            </a:r>
            <a:r>
              <a:rPr lang="es-CO" b="1" dirty="0"/>
              <a:t>20 y 29 años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47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41C77D-1EE5-419E-4A8E-3C2C1421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Propuesta</a:t>
            </a:r>
            <a:r>
              <a:rPr lang="en-US" sz="6600" dirty="0"/>
              <a:t> de </a:t>
            </a:r>
            <a:r>
              <a:rPr lang="en-US" sz="6600" dirty="0" err="1"/>
              <a:t>estrategías</a:t>
            </a:r>
            <a:endParaRPr lang="en-US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0B2DFE53-802D-2D1C-8D78-1EDAFED2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778208"/>
            <a:ext cx="3147786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1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84402-D80D-1788-8EB2-9B221278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8914"/>
            <a:ext cx="10691265" cy="503297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Simplificar el </a:t>
            </a:r>
            <a:r>
              <a:rPr lang="es-ES" b="1" dirty="0"/>
              <a:t>flujo de registro y encuesta</a:t>
            </a:r>
            <a:r>
              <a:rPr lang="es-ES" dirty="0"/>
              <a:t>, reduciendo pasos y tiempo.</a:t>
            </a:r>
          </a:p>
          <a:p>
            <a:r>
              <a:rPr lang="es-ES" b="1" dirty="0"/>
              <a:t>Incentivos</a:t>
            </a:r>
            <a:r>
              <a:rPr lang="es-ES" dirty="0"/>
              <a:t> inmediatos tras completar encuestas/registro</a:t>
            </a:r>
          </a:p>
          <a:p>
            <a:r>
              <a:rPr lang="es-ES" dirty="0"/>
              <a:t>Personalizar notificaciones </a:t>
            </a:r>
            <a:r>
              <a:rPr lang="es-ES" b="1" dirty="0"/>
              <a:t>con base en intereses más comunes</a:t>
            </a:r>
          </a:p>
          <a:p>
            <a:r>
              <a:rPr lang="es-ES" dirty="0"/>
              <a:t>Promover el uso de la app en </a:t>
            </a:r>
            <a:r>
              <a:rPr lang="es-ES" b="1" dirty="0"/>
              <a:t>horarios no laborales</a:t>
            </a:r>
            <a:r>
              <a:rPr lang="es-ES" dirty="0"/>
              <a:t> con notificaciones personalizadas favoreciendo las </a:t>
            </a:r>
            <a:r>
              <a:rPr lang="es-ES" b="1" dirty="0" err="1"/>
              <a:t>microinteracciones</a:t>
            </a:r>
            <a:endParaRPr lang="es-ES" b="1" dirty="0"/>
          </a:p>
          <a:p>
            <a:r>
              <a:rPr lang="es-ES" dirty="0"/>
              <a:t>Ofrecer </a:t>
            </a:r>
            <a:r>
              <a:rPr lang="es-ES" b="1" dirty="0"/>
              <a:t>beneficios corporativos</a:t>
            </a:r>
            <a:r>
              <a:rPr lang="es-ES" dirty="0"/>
              <a:t> (alianzas con empresas, planes colectivos)</a:t>
            </a:r>
          </a:p>
          <a:p>
            <a:r>
              <a:rPr lang="es-ES" dirty="0"/>
              <a:t>Unificar información de todos los seguros de una forma </a:t>
            </a:r>
            <a:r>
              <a:rPr lang="es-ES" b="1" dirty="0"/>
              <a:t>simple</a:t>
            </a:r>
            <a:r>
              <a:rPr lang="es-ES" dirty="0"/>
              <a:t> para reducir fricción</a:t>
            </a:r>
          </a:p>
          <a:p>
            <a:r>
              <a:rPr lang="es-ES" dirty="0"/>
              <a:t>Programas de fidelización: a mayor número de productos, </a:t>
            </a:r>
            <a:r>
              <a:rPr lang="es-ES" b="1" dirty="0"/>
              <a:t>más beneficios digitales</a:t>
            </a:r>
          </a:p>
          <a:p>
            <a:r>
              <a:rPr lang="es-ES" dirty="0"/>
              <a:t>Crear campañas digitales enfocadas en el segmento </a:t>
            </a:r>
            <a:r>
              <a:rPr lang="es-ES" b="1" dirty="0"/>
              <a:t>20-29 años</a:t>
            </a:r>
            <a:r>
              <a:rPr lang="es-ES" dirty="0"/>
              <a:t>(Instagram, TikTok)</a:t>
            </a:r>
          </a:p>
          <a:p>
            <a:r>
              <a:rPr lang="es-ES" b="1" dirty="0"/>
              <a:t>Gamificación</a:t>
            </a:r>
            <a:r>
              <a:rPr lang="es-ES" dirty="0"/>
              <a:t>: retos, recompensas que generen </a:t>
            </a:r>
            <a:r>
              <a:rPr lang="es-ES" b="1" dirty="0"/>
              <a:t>sensación de logro</a:t>
            </a:r>
            <a:r>
              <a:rPr lang="es-ES" dirty="0"/>
              <a:t>.</a:t>
            </a:r>
          </a:p>
          <a:p>
            <a:r>
              <a:rPr lang="es-ES" b="1" dirty="0"/>
              <a:t>Notificaciones inteligentes</a:t>
            </a:r>
            <a:r>
              <a:rPr lang="es-ES" dirty="0"/>
              <a:t>: no solo recordatorios, sino mensajes de valor (“Tu plan te protege en viajes”, “Gana puntos extra esta semana”)</a:t>
            </a:r>
            <a:endParaRPr lang="es-ES" b="1" dirty="0"/>
          </a:p>
          <a:p>
            <a:endParaRPr lang="es-ES" b="1" dirty="0"/>
          </a:p>
          <a:p>
            <a:endParaRPr lang="es-CO" dirty="0"/>
          </a:p>
          <a:p>
            <a:endParaRPr lang="es-CO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52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DE37445-52C1-859F-7552-0BC64D6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br>
              <a:rPr lang="es-CO" dirty="0"/>
            </a:br>
            <a:r>
              <a:rPr lang="es-CO" dirty="0"/>
              <a:t>Las pruebas A/B</a:t>
            </a:r>
          </a:p>
        </p:txBody>
      </p:sp>
      <p:pic>
        <p:nvPicPr>
          <p:cNvPr id="3076" name="Picture 4" descr="¿Qué es un Test A/B y cómo hacerlo? - test AB 2">
            <a:extLst>
              <a:ext uri="{FF2B5EF4-FFF2-40B4-BE49-F238E27FC236}">
                <a16:creationId xmlns:a16="http://schemas.microsoft.com/office/drawing/2014/main" id="{ED02FF5B-FDB1-6AA9-0EFE-28399A7B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23" y="1140039"/>
            <a:ext cx="5734448" cy="45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1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78075BE-4130-4D6A-B0EB-6397ED5E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1174D1-A676-94C3-D63B-10D8B5B9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175"/>
            <a:ext cx="12192000" cy="33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51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FE7FC-F417-D9E0-0779-11DCC4EC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Gracias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D99BAA97-C3CF-436C-6C90-D2881AA0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90" y="4498874"/>
            <a:ext cx="3147786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3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62D7FF-B91E-1C10-81FC-5DE88586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3" y="1476596"/>
            <a:ext cx="5696193" cy="37465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505FF5-0A1C-7FBE-89BA-36E7AD80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96" y="1514049"/>
            <a:ext cx="5936044" cy="38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7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141BD2-2972-8AE1-BBED-A275019E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6" y="884992"/>
            <a:ext cx="10342420" cy="508007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1E69B6E-AA60-81EB-6172-622B1AC0D7BF}"/>
              </a:ext>
            </a:extLst>
          </p:cNvPr>
          <p:cNvSpPr/>
          <p:nvPr/>
        </p:nvSpPr>
        <p:spPr>
          <a:xfrm>
            <a:off x="8599714" y="1132114"/>
            <a:ext cx="979714" cy="2039258"/>
          </a:xfrm>
          <a:prstGeom prst="roundRect">
            <a:avLst/>
          </a:prstGeom>
          <a:noFill/>
          <a:ln w="762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7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253A0C-D0FE-3E7F-F1DE-878A3DD6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5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¿</a:t>
            </a:r>
            <a:r>
              <a:rPr lang="en-US" sz="6600" dirty="0" err="1"/>
              <a:t>Cuál</a:t>
            </a:r>
            <a:r>
              <a:rPr lang="en-US" sz="6600" dirty="0"/>
              <a:t> es la </a:t>
            </a:r>
            <a:r>
              <a:rPr lang="en-US" sz="6600" dirty="0" err="1"/>
              <a:t>rázón</a:t>
            </a:r>
            <a:r>
              <a:rPr lang="en-US" sz="6600" dirty="0"/>
              <a:t> del </a:t>
            </a:r>
            <a:r>
              <a:rPr lang="en-US" sz="6600" dirty="0" err="1"/>
              <a:t>aumento</a:t>
            </a:r>
            <a:r>
              <a:rPr lang="en-US" sz="6600" dirty="0"/>
              <a:t> de </a:t>
            </a:r>
            <a:r>
              <a:rPr lang="en-US" sz="6600" dirty="0" err="1"/>
              <a:t>los</a:t>
            </a:r>
            <a:r>
              <a:rPr lang="en-US" sz="6600" dirty="0"/>
              <a:t> </a:t>
            </a:r>
            <a:r>
              <a:rPr lang="en-US" sz="6600" dirty="0" err="1"/>
              <a:t>usuarios</a:t>
            </a:r>
            <a:r>
              <a:rPr lang="en-US" sz="6600" dirty="0"/>
              <a:t> </a:t>
            </a:r>
            <a:r>
              <a:rPr lang="en-US" sz="6600" dirty="0" err="1"/>
              <a:t>inactivos</a:t>
            </a:r>
            <a:r>
              <a:rPr lang="en-US" sz="6600" dirty="0"/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E051F13D-BA3A-5E31-015A-E3093B3A0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29" y="4612207"/>
            <a:ext cx="3147786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9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A10567-4D6A-6370-4FD1-9C4F74E1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76" y="1172545"/>
            <a:ext cx="7414648" cy="46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5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7EEAE-3A58-71C1-DDDF-954EC4D6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28" y="980625"/>
            <a:ext cx="7217886" cy="48967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63819A9-B8AB-317B-261C-DA28FDE87B87}"/>
              </a:ext>
            </a:extLst>
          </p:cNvPr>
          <p:cNvCxnSpPr>
            <a:cxnSpLocks/>
          </p:cNvCxnSpPr>
          <p:nvPr/>
        </p:nvCxnSpPr>
        <p:spPr>
          <a:xfrm flipH="1">
            <a:off x="4775199" y="1291772"/>
            <a:ext cx="1132115" cy="7620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152B387-D8D6-D153-4278-5ECA380C6C6E}"/>
              </a:ext>
            </a:extLst>
          </p:cNvPr>
          <p:cNvSpPr/>
          <p:nvPr/>
        </p:nvSpPr>
        <p:spPr>
          <a:xfrm rot="5400000">
            <a:off x="3982355" y="3982357"/>
            <a:ext cx="613229" cy="2801259"/>
          </a:xfrm>
          <a:prstGeom prst="roundRect">
            <a:avLst/>
          </a:prstGeom>
          <a:noFill/>
          <a:ln w="762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0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9AD5BF-1856-810C-87D9-9D705FCF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84" y="1157009"/>
            <a:ext cx="7184573" cy="46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7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29A306-3795-AE84-E161-FD6469B0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26" y="1352819"/>
            <a:ext cx="8297746" cy="41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58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234</Words>
  <Application>Microsoft Office PowerPoint</Application>
  <PresentationFormat>Panorámica</PresentationFormat>
  <Paragraphs>30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Aptos</vt:lpstr>
      <vt:lpstr>Arial</vt:lpstr>
      <vt:lpstr>Calisto MT</vt:lpstr>
      <vt:lpstr>Univers Condensed</vt:lpstr>
      <vt:lpstr>ChronicleVTI</vt:lpstr>
      <vt:lpstr>Análisis Aplicación  Bolívar Conmigo</vt:lpstr>
      <vt:lpstr>Presentación de PowerPoint</vt:lpstr>
      <vt:lpstr>Presentación de PowerPoint</vt:lpstr>
      <vt:lpstr>Presentación de PowerPoint</vt:lpstr>
      <vt:lpstr>¿Cuál es la rázón del aumento de los usuarios inactivos?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los hallazgos</vt:lpstr>
      <vt:lpstr>Propuesta de estrategías</vt:lpstr>
      <vt:lpstr>Presentación de PowerPoint</vt:lpstr>
      <vt:lpstr> Las pruebas A/B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Castellanos</dc:creator>
  <cp:lastModifiedBy>Alejandro Castellanos</cp:lastModifiedBy>
  <cp:revision>1</cp:revision>
  <dcterms:created xsi:type="dcterms:W3CDTF">2025-09-15T11:31:09Z</dcterms:created>
  <dcterms:modified xsi:type="dcterms:W3CDTF">2025-09-15T12:23:11Z</dcterms:modified>
</cp:coreProperties>
</file>