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6858000" cy="12192000"/>
  <p:notesSz cx="6858000" cy="12192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6"/>
  </p:normalViewPr>
  <p:slideViewPr>
    <p:cSldViewPr>
      <p:cViewPr varScale="1">
        <p:scale>
          <a:sx n="67" d="100"/>
          <a:sy n="67" d="100"/>
        </p:scale>
        <p:origin x="340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779520"/>
            <a:ext cx="5829300" cy="256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6827520"/>
            <a:ext cx="4800600" cy="304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DEBD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DEBD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804160"/>
            <a:ext cx="298323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804160"/>
            <a:ext cx="298323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DEBD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858000" cy="1976755"/>
          </a:xfrm>
          <a:custGeom>
            <a:avLst/>
            <a:gdLst/>
            <a:ahLst/>
            <a:cxnLst/>
            <a:rect l="l" t="t" r="r" b="b"/>
            <a:pathLst>
              <a:path w="6858000" h="1976755">
                <a:moveTo>
                  <a:pt x="6858000" y="0"/>
                </a:moveTo>
                <a:lnTo>
                  <a:pt x="0" y="0"/>
                </a:lnTo>
                <a:lnTo>
                  <a:pt x="0" y="1976627"/>
                </a:lnTo>
                <a:lnTo>
                  <a:pt x="6858000" y="1976627"/>
                </a:lnTo>
                <a:lnTo>
                  <a:pt x="6858000" y="0"/>
                </a:lnTo>
                <a:close/>
              </a:path>
            </a:pathLst>
          </a:custGeom>
          <a:solidFill>
            <a:srgbClr val="1D3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6858000" cy="1976755"/>
          </a:xfrm>
          <a:custGeom>
            <a:avLst/>
            <a:gdLst/>
            <a:ahLst/>
            <a:cxnLst/>
            <a:rect l="l" t="t" r="r" b="b"/>
            <a:pathLst>
              <a:path w="6858000" h="1976755">
                <a:moveTo>
                  <a:pt x="0" y="1976627"/>
                </a:moveTo>
                <a:lnTo>
                  <a:pt x="6858000" y="1976627"/>
                </a:lnTo>
                <a:lnTo>
                  <a:pt x="6858000" y="0"/>
                </a:lnTo>
                <a:lnTo>
                  <a:pt x="0" y="0"/>
                </a:lnTo>
                <a:lnTo>
                  <a:pt x="0" y="1976627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4527" y="422148"/>
            <a:ext cx="1132332" cy="11323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8357" y="367664"/>
            <a:ext cx="3161284" cy="868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CDEBD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804160"/>
            <a:ext cx="617220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11338560"/>
            <a:ext cx="219456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11338560"/>
            <a:ext cx="157734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11338560"/>
            <a:ext cx="157734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8357" y="367664"/>
            <a:ext cx="1976120" cy="8680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3279"/>
              </a:lnSpc>
              <a:spcBef>
                <a:spcPts val="270"/>
              </a:spcBef>
            </a:pPr>
            <a:r>
              <a:rPr spc="-15" dirty="0"/>
              <a:t>Alejandro </a:t>
            </a:r>
            <a:r>
              <a:rPr spc="-10" dirty="0"/>
              <a:t> Berrío</a:t>
            </a:r>
            <a:r>
              <a:rPr spc="-95" dirty="0"/>
              <a:t> </a:t>
            </a:r>
            <a:r>
              <a:rPr spc="-10" dirty="0"/>
              <a:t>Marín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7272" y="1503044"/>
            <a:ext cx="2755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 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 e 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	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r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3334" y="-7033"/>
            <a:ext cx="6857999" cy="8336280"/>
            <a:chOff x="0" y="106679"/>
            <a:chExt cx="6857999" cy="83362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2544" y="106679"/>
              <a:ext cx="2505455" cy="16214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979675"/>
              <a:ext cx="2286000" cy="646328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76855" y="1976628"/>
              <a:ext cx="4567555" cy="121920"/>
            </a:xfrm>
            <a:custGeom>
              <a:avLst/>
              <a:gdLst/>
              <a:ahLst/>
              <a:cxnLst/>
              <a:rect l="l" t="t" r="r" b="b"/>
              <a:pathLst>
                <a:path w="4567555" h="121919">
                  <a:moveTo>
                    <a:pt x="4567428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4567428" y="121920"/>
                  </a:lnTo>
                  <a:lnTo>
                    <a:pt x="4567428" y="0"/>
                  </a:lnTo>
                  <a:close/>
                </a:path>
              </a:pathLst>
            </a:custGeom>
            <a:solidFill>
              <a:srgbClr val="C2E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 flipV="1">
              <a:off x="2286761" y="3381529"/>
              <a:ext cx="4557649" cy="166241"/>
            </a:xfrm>
            <a:custGeom>
              <a:avLst/>
              <a:gdLst/>
              <a:ahLst/>
              <a:cxnLst/>
              <a:rect l="l" t="t" r="r" b="b"/>
              <a:pathLst>
                <a:path w="4558030">
                  <a:moveTo>
                    <a:pt x="0" y="0"/>
                  </a:moveTo>
                  <a:lnTo>
                    <a:pt x="4557776" y="0"/>
                  </a:lnTo>
                </a:path>
              </a:pathLst>
            </a:custGeom>
            <a:ln w="1905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69895" y="2184349"/>
            <a:ext cx="1279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2975" algn="l"/>
              </a:tabLst>
            </a:pP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A B</a:t>
            </a:r>
            <a:r>
              <a:rPr sz="1600" b="1" spc="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O U</a:t>
            </a:r>
            <a:r>
              <a:rPr sz="1600" b="1" spc="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T	M</a:t>
            </a:r>
            <a:r>
              <a:rPr sz="1600" b="1" spc="-7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69894" y="2414381"/>
            <a:ext cx="2025905" cy="961161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51435">
              <a:lnSpc>
                <a:spcPct val="102099"/>
              </a:lnSpc>
              <a:spcBef>
                <a:spcPts val="200"/>
              </a:spcBef>
            </a:pPr>
            <a:r>
              <a:rPr sz="1200" i="1" spc="-5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200" i="1" spc="-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200" i="1" spc="-5" dirty="0">
                <a:solidFill>
                  <a:srgbClr val="1F3863"/>
                </a:solidFill>
                <a:latin typeface="Calibri"/>
                <a:cs typeface="Calibri"/>
              </a:rPr>
              <a:t>am a developer</a:t>
            </a:r>
            <a:r>
              <a:rPr sz="1200" i="1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200" i="1" spc="-5" dirty="0">
                <a:solidFill>
                  <a:srgbClr val="1F3863"/>
                </a:solidFill>
                <a:latin typeface="Calibri"/>
                <a:cs typeface="Calibri"/>
              </a:rPr>
              <a:t>passionate </a:t>
            </a:r>
            <a:r>
              <a:rPr sz="1200" i="1" spc="-27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200" i="1" spc="-5" dirty="0">
                <a:solidFill>
                  <a:srgbClr val="1F3863"/>
                </a:solidFill>
                <a:latin typeface="Calibri"/>
                <a:cs typeface="Calibri"/>
              </a:rPr>
              <a:t>about new technologies who </a:t>
            </a:r>
            <a:r>
              <a:rPr sz="1200" i="1" spc="-28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200" i="1" spc="-5" dirty="0">
                <a:solidFill>
                  <a:srgbClr val="1F3863"/>
                </a:solidFill>
                <a:latin typeface="Calibri"/>
                <a:cs typeface="Calibri"/>
              </a:rPr>
              <a:t>loves </a:t>
            </a:r>
            <a:r>
              <a:rPr sz="1200" i="1" spc="-10" dirty="0">
                <a:solidFill>
                  <a:srgbClr val="1F3863"/>
                </a:solidFill>
                <a:latin typeface="Calibri"/>
                <a:cs typeface="Calibri"/>
              </a:rPr>
              <a:t>to </a:t>
            </a:r>
            <a:r>
              <a:rPr sz="1200" i="1" dirty="0">
                <a:solidFill>
                  <a:srgbClr val="1F3863"/>
                </a:solidFill>
                <a:latin typeface="Calibri"/>
                <a:cs typeface="Calibri"/>
              </a:rPr>
              <a:t>learn all </a:t>
            </a:r>
            <a:r>
              <a:rPr sz="1200" i="1" spc="-5" dirty="0">
                <a:solidFill>
                  <a:srgbClr val="1F3863"/>
                </a:solidFill>
                <a:latin typeface="Calibri"/>
                <a:cs typeface="Calibri"/>
              </a:rPr>
              <a:t>kinds </a:t>
            </a:r>
            <a:r>
              <a:rPr sz="1200" i="1" spc="-10" dirty="0">
                <a:solidFill>
                  <a:srgbClr val="1F3863"/>
                </a:solidFill>
                <a:latin typeface="Calibri"/>
                <a:cs typeface="Calibri"/>
              </a:rPr>
              <a:t>of </a:t>
            </a:r>
            <a:r>
              <a:rPr sz="1200" i="1" spc="-5" dirty="0">
                <a:solidFill>
                  <a:srgbClr val="1F3863"/>
                </a:solidFill>
                <a:latin typeface="Calibri"/>
                <a:cs typeface="Calibri"/>
              </a:rPr>
              <a:t> technologies in a self-taught </a:t>
            </a:r>
            <a:r>
              <a:rPr sz="1200" i="1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200" i="1" spc="-20" dirty="0">
                <a:solidFill>
                  <a:srgbClr val="1F3863"/>
                </a:solidFill>
                <a:latin typeface="Calibri"/>
                <a:cs typeface="Calibri"/>
              </a:rPr>
              <a:t>way.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0882" y="2384858"/>
            <a:ext cx="173367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Entrepreneurship</a:t>
            </a:r>
            <a:r>
              <a:rPr sz="9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lover from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my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own </a:t>
            </a:r>
            <a:r>
              <a:rPr sz="900" spc="-1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personal projects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to my work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experience.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Obsessed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with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meeting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goals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quickly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under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the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principles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quality,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extensibility,</a:t>
            </a:r>
            <a:r>
              <a:rPr sz="9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security,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reusability,</a:t>
            </a:r>
            <a:r>
              <a:rPr sz="9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and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code readability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8805164"/>
            <a:ext cx="1983739" cy="723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600" b="1" spc="-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600" b="1" spc="-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600" b="1" spc="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1600" b="1" spc="-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600" b="1" spc="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600" b="1" spc="-2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1600" b="1" spc="-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600" b="1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Systems</a:t>
            </a:r>
            <a:r>
              <a:rPr sz="1050" b="1" spc="-4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Engineering</a:t>
            </a:r>
            <a:endParaRPr sz="1050" dirty="0">
              <a:latin typeface="Calibri"/>
              <a:cs typeface="Calibri"/>
            </a:endParaRPr>
          </a:p>
          <a:p>
            <a:pPr marL="12700">
              <a:lnSpc>
                <a:spcPts val="1080"/>
              </a:lnSpc>
              <a:spcBef>
                <a:spcPts val="5"/>
              </a:spcBef>
            </a:pP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ITM</a:t>
            </a: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(Instituto</a:t>
            </a:r>
            <a:r>
              <a:rPr sz="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Tecnológico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Metropolitano)</a:t>
            </a:r>
            <a:endParaRPr sz="900" dirty="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sz="1000" spc="-5" dirty="0">
                <a:latin typeface="Calibri"/>
                <a:cs typeface="Calibri"/>
              </a:rPr>
              <a:t>6°</a:t>
            </a:r>
            <a:r>
              <a:rPr sz="1000" spc="-10" dirty="0">
                <a:latin typeface="Calibri"/>
                <a:cs typeface="Calibri"/>
              </a:rPr>
              <a:t> semester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(actual)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39" y="9661652"/>
            <a:ext cx="2005964" cy="796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Diploma 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course 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in advance </a:t>
            </a:r>
            <a:r>
              <a:rPr sz="1050" b="1" spc="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architecture 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with 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microservices 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and </a:t>
            </a:r>
            <a:r>
              <a:rPr sz="1050" b="1" spc="-22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devops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ts val="1080"/>
              </a:lnSpc>
              <a:spcBef>
                <a:spcPts val="5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UdeA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(Universidad</a:t>
            </a:r>
            <a:r>
              <a:rPr sz="9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Antioquia)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sz="1000" spc="-10" dirty="0">
                <a:latin typeface="Calibri"/>
                <a:cs typeface="Calibri"/>
              </a:rPr>
              <a:t>2018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39" y="10591545"/>
            <a:ext cx="1550670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Systems</a:t>
            </a:r>
            <a:r>
              <a:rPr sz="1050" b="1" spc="-4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Engineering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ts val="1080"/>
              </a:lnSpc>
              <a:spcBef>
                <a:spcPts val="5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UdeA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(Universidad</a:t>
            </a:r>
            <a:r>
              <a:rPr sz="9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Antioquia)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sz="1000" spc="-5" dirty="0">
                <a:latin typeface="Calibri"/>
                <a:cs typeface="Calibri"/>
              </a:rPr>
              <a:t>8° </a:t>
            </a:r>
            <a:r>
              <a:rPr sz="1000" spc="-10" dirty="0">
                <a:latin typeface="Calibri"/>
                <a:cs typeface="Calibri"/>
              </a:rPr>
              <a:t>semester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(in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pause)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739" y="11201196"/>
            <a:ext cx="1877695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Systems</a:t>
            </a:r>
            <a:r>
              <a:rPr sz="1050" b="1" spc="-4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Technique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ts val="1080"/>
              </a:lnSpc>
              <a:spcBef>
                <a:spcPts val="5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SENA</a:t>
            </a:r>
            <a:r>
              <a:rPr sz="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(Servicio</a:t>
            </a:r>
            <a:r>
              <a:rPr sz="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Nacional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Aprendizaje)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sz="1000" spc="-10" dirty="0">
                <a:latin typeface="Calibri"/>
                <a:cs typeface="Calibri"/>
              </a:rPr>
              <a:t>2011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69895" y="3432302"/>
            <a:ext cx="1833754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95"/>
              </a:spcBef>
            </a:pPr>
            <a:r>
              <a:rPr lang="pt-BR" sz="1600" b="1" spc="-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lang="pt-BR" sz="1600" b="1" spc="-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lang="pt-BR" sz="1600" b="1" spc="-5" dirty="0">
                <a:solidFill>
                  <a:srgbClr val="1F3863"/>
                </a:solidFill>
                <a:latin typeface="Calibri"/>
                <a:cs typeface="Calibri"/>
              </a:rPr>
              <a:t>X P</a:t>
            </a:r>
            <a:r>
              <a:rPr lang="pt-BR" sz="1600" b="1" spc="-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lang="pt-BR" sz="1600" b="1" spc="-5" dirty="0">
                <a:solidFill>
                  <a:srgbClr val="1F3863"/>
                </a:solidFill>
                <a:latin typeface="Calibri"/>
                <a:cs typeface="Calibri"/>
              </a:rPr>
              <a:t>E R</a:t>
            </a:r>
            <a:r>
              <a:rPr lang="pt-BR" sz="1600" b="1" spc="-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lang="pt-BR" sz="1600" b="1" spc="-5" dirty="0">
                <a:solidFill>
                  <a:srgbClr val="1F3863"/>
                </a:solidFill>
                <a:latin typeface="Calibri"/>
                <a:cs typeface="Calibri"/>
              </a:rPr>
              <a:t>I E</a:t>
            </a:r>
            <a:r>
              <a:rPr lang="pt-BR" sz="1600" b="1" spc="-2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lang="pt-BR" sz="1600" b="1" spc="-5" dirty="0">
                <a:solidFill>
                  <a:srgbClr val="1F3863"/>
                </a:solidFill>
                <a:latin typeface="Calibri"/>
                <a:cs typeface="Calibri"/>
              </a:rPr>
              <a:t>N C E</a:t>
            </a:r>
          </a:p>
          <a:p>
            <a:pPr marL="233679">
              <a:lnSpc>
                <a:spcPct val="100000"/>
              </a:lnSpc>
              <a:spcBef>
                <a:spcPts val="95"/>
              </a:spcBef>
            </a:pPr>
            <a:endParaRPr lang="pt-BR" sz="16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85505" y="5545941"/>
            <a:ext cx="1780539" cy="13587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z="1050" b="1" spc="-5" dirty="0">
                <a:solidFill>
                  <a:srgbClr val="001F5F"/>
                </a:solidFill>
                <a:latin typeface="Calibri"/>
                <a:cs typeface="Calibri"/>
              </a:rPr>
              <a:t>BairesDevSoftware</a:t>
            </a:r>
            <a:endParaRPr lang="en-US" sz="1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z="800" b="1" i="1" spc="-5" dirty="0">
                <a:solidFill>
                  <a:srgbClr val="001F5F"/>
                </a:solidFill>
                <a:latin typeface="Calibri"/>
                <a:cs typeface="Calibri"/>
              </a:rPr>
              <a:t>Development</a:t>
            </a:r>
            <a:r>
              <a:rPr lang="en-US" sz="800" b="1" i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US" sz="800" b="1" i="1" spc="-5" dirty="0">
                <a:solidFill>
                  <a:srgbClr val="001F5F"/>
                </a:solidFill>
                <a:latin typeface="Calibri"/>
                <a:cs typeface="Calibri"/>
              </a:rPr>
              <a:t>Engineer</a:t>
            </a:r>
            <a:r>
              <a:rPr lang="en-US" sz="800" b="1" i="1" dirty="0">
                <a:solidFill>
                  <a:srgbClr val="001F5F"/>
                </a:solidFill>
                <a:latin typeface="Calibri"/>
                <a:cs typeface="Calibri"/>
              </a:rPr>
              <a:t> /</a:t>
            </a:r>
            <a:r>
              <a:rPr lang="en-US" sz="800" b="1" i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US" sz="800" b="1" i="1" spc="-5" dirty="0">
                <a:solidFill>
                  <a:srgbClr val="001F5F"/>
                </a:solidFill>
                <a:latin typeface="Calibri"/>
                <a:cs typeface="Calibri"/>
              </a:rPr>
              <a:t>San</a:t>
            </a:r>
            <a:r>
              <a:rPr lang="en-US" sz="800" b="1" i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US" sz="800" b="1" i="1" spc="-5" dirty="0">
                <a:solidFill>
                  <a:srgbClr val="001F5F"/>
                </a:solidFill>
                <a:latin typeface="Calibri"/>
                <a:cs typeface="Calibri"/>
              </a:rPr>
              <a:t>Francisco,</a:t>
            </a:r>
            <a:endParaRPr lang="en-US" sz="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800" b="1" i="1" spc="-5" dirty="0">
                <a:solidFill>
                  <a:srgbClr val="001F5F"/>
                </a:solidFill>
                <a:latin typeface="Calibri"/>
                <a:cs typeface="Calibri"/>
              </a:rPr>
              <a:t>California</a:t>
            </a:r>
            <a:r>
              <a:rPr lang="en-US" sz="800" b="1" i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US" sz="800" b="1" i="1" dirty="0">
                <a:solidFill>
                  <a:srgbClr val="001F5F"/>
                </a:solidFill>
                <a:latin typeface="Calibri"/>
                <a:cs typeface="Calibri"/>
              </a:rPr>
              <a:t>/</a:t>
            </a:r>
            <a:r>
              <a:rPr lang="en-US" sz="800" b="1" i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US" sz="800" b="1" i="1" dirty="0">
                <a:solidFill>
                  <a:srgbClr val="001F5F"/>
                </a:solidFill>
                <a:latin typeface="Calibri"/>
                <a:cs typeface="Calibri"/>
              </a:rPr>
              <a:t>2021</a:t>
            </a:r>
            <a:endParaRPr lang="en-US" sz="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en-US" sz="800" spc="-5" dirty="0">
                <a:latin typeface="Calibri"/>
                <a:cs typeface="Calibri"/>
              </a:rPr>
              <a:t>outsourcing</a:t>
            </a:r>
            <a:r>
              <a:rPr lang="en-US" sz="800" spc="5" dirty="0">
                <a:latin typeface="Calibri"/>
                <a:cs typeface="Calibri"/>
              </a:rPr>
              <a:t> </a:t>
            </a:r>
            <a:r>
              <a:rPr lang="en-US" sz="800" dirty="0">
                <a:latin typeface="Calibri"/>
                <a:cs typeface="Calibri"/>
              </a:rPr>
              <a:t>and </a:t>
            </a:r>
            <a:r>
              <a:rPr lang="en-US" sz="800" spc="-5" dirty="0">
                <a:latin typeface="Calibri"/>
                <a:cs typeface="Calibri"/>
              </a:rPr>
              <a:t>software</a:t>
            </a:r>
            <a:r>
              <a:rPr lang="en-US" sz="800" dirty="0">
                <a:latin typeface="Calibri"/>
                <a:cs typeface="Calibri"/>
              </a:rPr>
              <a:t> </a:t>
            </a:r>
            <a:r>
              <a:rPr lang="en-US" sz="800" spc="-5" dirty="0">
                <a:latin typeface="Calibri"/>
                <a:cs typeface="Calibri"/>
              </a:rPr>
              <a:t>development </a:t>
            </a:r>
            <a:r>
              <a:rPr lang="en-US" sz="800" dirty="0">
                <a:latin typeface="Calibri"/>
                <a:cs typeface="Calibri"/>
              </a:rPr>
              <a:t> </a:t>
            </a:r>
            <a:r>
              <a:rPr lang="en-US" sz="800" spc="-5" dirty="0">
                <a:latin typeface="Calibri"/>
                <a:cs typeface="Calibri"/>
              </a:rPr>
              <a:t>company that allowed</a:t>
            </a:r>
            <a:r>
              <a:rPr lang="en-US" sz="800" spc="15" dirty="0">
                <a:latin typeface="Calibri"/>
                <a:cs typeface="Calibri"/>
              </a:rPr>
              <a:t> </a:t>
            </a:r>
            <a:r>
              <a:rPr lang="en-US" sz="800" spc="5" dirty="0">
                <a:latin typeface="Calibri"/>
                <a:cs typeface="Calibri"/>
              </a:rPr>
              <a:t>me</a:t>
            </a:r>
            <a:r>
              <a:rPr lang="en-US" sz="800" spc="-20" dirty="0">
                <a:latin typeface="Calibri"/>
                <a:cs typeface="Calibri"/>
              </a:rPr>
              <a:t> </a:t>
            </a:r>
            <a:r>
              <a:rPr lang="en-US" sz="800" spc="-5" dirty="0">
                <a:latin typeface="Calibri"/>
                <a:cs typeface="Calibri"/>
              </a:rPr>
              <a:t>to be part of</a:t>
            </a:r>
            <a:r>
              <a:rPr lang="en-US" sz="800" spc="5" dirty="0">
                <a:latin typeface="Calibri"/>
                <a:cs typeface="Calibri"/>
              </a:rPr>
              <a:t> </a:t>
            </a:r>
            <a:r>
              <a:rPr lang="en-US" sz="800" spc="-5" dirty="0">
                <a:latin typeface="Calibri"/>
                <a:cs typeface="Calibri"/>
              </a:rPr>
              <a:t>two </a:t>
            </a:r>
            <a:r>
              <a:rPr lang="en-US" sz="800" spc="-165" dirty="0">
                <a:latin typeface="Calibri"/>
                <a:cs typeface="Calibri"/>
              </a:rPr>
              <a:t> </a:t>
            </a:r>
            <a:r>
              <a:rPr lang="en-US" sz="800" spc="-5" dirty="0">
                <a:latin typeface="Calibri"/>
                <a:cs typeface="Calibri"/>
              </a:rPr>
              <a:t>interesting</a:t>
            </a:r>
            <a:r>
              <a:rPr lang="en-US" sz="800" spc="5" dirty="0">
                <a:latin typeface="Calibri"/>
                <a:cs typeface="Calibri"/>
              </a:rPr>
              <a:t> </a:t>
            </a:r>
            <a:r>
              <a:rPr lang="en-US" sz="800" spc="-5" dirty="0">
                <a:latin typeface="Calibri"/>
                <a:cs typeface="Calibri"/>
              </a:rPr>
              <a:t>projects</a:t>
            </a:r>
            <a:endParaRPr lang="es-CO" sz="800" spc="-5" dirty="0">
              <a:solidFill>
                <a:srgbClr val="767070"/>
              </a:solidFill>
              <a:latin typeface="Calibri"/>
              <a:cs typeface="Calibri"/>
            </a:endParaRPr>
          </a:p>
          <a:p>
            <a:pPr marL="183515" marR="5080" indent="-171450">
              <a:lnSpc>
                <a:spcPct val="105000"/>
              </a:lnSpc>
              <a:spcBef>
                <a:spcPts val="45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49250" algn="l"/>
                <a:tab pos="349885" algn="l"/>
              </a:tabLst>
            </a:pP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Instructure:</a:t>
            </a:r>
            <a:r>
              <a:rPr sz="9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as</a:t>
            </a:r>
            <a:r>
              <a:rPr sz="900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a</a:t>
            </a:r>
            <a:r>
              <a:rPr sz="900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backend </a:t>
            </a:r>
            <a:r>
              <a:rPr sz="900" spc="-18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developer</a:t>
            </a:r>
            <a:r>
              <a:rPr sz="900" spc="1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in nodejs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waitr app: As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a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backend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developer</a:t>
            </a:r>
            <a:r>
              <a:rPr sz="9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in</a:t>
            </a:r>
            <a:r>
              <a:rPr sz="9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nodejs and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devops.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51151" y="6923592"/>
            <a:ext cx="1731645" cy="675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Rapicredit</a:t>
            </a:r>
            <a:endParaRPr sz="10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800" b="1" i="1" spc="-5" dirty="0">
                <a:solidFill>
                  <a:srgbClr val="001F5F"/>
                </a:solidFill>
                <a:latin typeface="Calibri"/>
                <a:cs typeface="Calibri"/>
              </a:rPr>
              <a:t>software engeneer </a:t>
            </a:r>
            <a:r>
              <a:rPr sz="800" b="1" i="1" dirty="0">
                <a:solidFill>
                  <a:srgbClr val="001F5F"/>
                </a:solidFill>
                <a:latin typeface="Calibri"/>
                <a:cs typeface="Calibri"/>
              </a:rPr>
              <a:t>/ </a:t>
            </a:r>
            <a:r>
              <a:rPr sz="800" b="1" i="1" spc="-5" dirty="0">
                <a:solidFill>
                  <a:srgbClr val="001F5F"/>
                </a:solidFill>
                <a:latin typeface="Calibri"/>
                <a:cs typeface="Calibri"/>
              </a:rPr>
              <a:t>Bogot</a:t>
            </a:r>
            <a:r>
              <a:rPr lang="en-US" sz="800" b="1" i="1" spc="-5" dirty="0">
                <a:solidFill>
                  <a:srgbClr val="001F5F"/>
                </a:solidFill>
                <a:latin typeface="Calibri"/>
                <a:cs typeface="Calibri"/>
              </a:rPr>
              <a:t>á</a:t>
            </a:r>
            <a:r>
              <a:rPr sz="800" b="1" i="1" spc="-5" dirty="0">
                <a:solidFill>
                  <a:srgbClr val="001F5F"/>
                </a:solidFill>
                <a:latin typeface="Calibri"/>
                <a:cs typeface="Calibri"/>
              </a:rPr>
              <a:t>, Colombia </a:t>
            </a:r>
            <a:r>
              <a:rPr sz="800" b="1" i="1" dirty="0">
                <a:solidFill>
                  <a:srgbClr val="001F5F"/>
                </a:solidFill>
                <a:latin typeface="Calibri"/>
                <a:cs typeface="Calibri"/>
              </a:rPr>
              <a:t>/ </a:t>
            </a:r>
            <a:r>
              <a:rPr sz="800" b="1" i="1" spc="-1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800" b="1" i="1" spc="-5" dirty="0">
                <a:solidFill>
                  <a:srgbClr val="001F5F"/>
                </a:solidFill>
                <a:latin typeface="Calibri"/>
                <a:cs typeface="Calibri"/>
              </a:rPr>
              <a:t>2020-2021</a:t>
            </a:r>
            <a:endParaRPr sz="800" dirty="0">
              <a:latin typeface="Calibri"/>
              <a:cs typeface="Calibri"/>
            </a:endParaRPr>
          </a:p>
          <a:p>
            <a:pPr marL="12700" marR="28575">
              <a:lnSpc>
                <a:spcPct val="100000"/>
              </a:lnSpc>
            </a:pPr>
            <a:r>
              <a:rPr sz="800" spc="-5" dirty="0">
                <a:latin typeface="Calibri"/>
                <a:cs typeface="Calibri"/>
              </a:rPr>
              <a:t>fintech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startup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in charge of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making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small </a:t>
            </a:r>
            <a:r>
              <a:rPr sz="800" spc="-17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loans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to unbanked</a:t>
            </a:r>
            <a:r>
              <a:rPr sz="800" spc="2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people.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38764" y="7610873"/>
            <a:ext cx="166116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marR="5080" indent="-1714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67665" algn="l"/>
                <a:tab pos="368300" algn="l"/>
              </a:tabLst>
            </a:pP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Development</a:t>
            </a:r>
            <a:r>
              <a:rPr sz="9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frontend</a:t>
            </a:r>
            <a:r>
              <a:rPr sz="9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with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angular</a:t>
            </a:r>
            <a:r>
              <a:rPr sz="9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in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charge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of </a:t>
            </a:r>
            <a:r>
              <a:rPr sz="9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implementing</a:t>
            </a:r>
            <a:r>
              <a:rPr sz="900" spc="5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the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best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practices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in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the development. </a:t>
            </a:r>
            <a:r>
              <a:rPr sz="900" spc="-1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endParaRPr lang="es-CO" sz="900" spc="-190" dirty="0">
              <a:solidFill>
                <a:srgbClr val="767070"/>
              </a:solidFill>
              <a:latin typeface="Calibri"/>
              <a:cs typeface="Calibri"/>
            </a:endParaRPr>
          </a:p>
          <a:p>
            <a:pPr marL="183515" marR="5080" indent="-1714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67665" algn="l"/>
                <a:tab pos="368300" algn="l"/>
              </a:tabLst>
            </a:pP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Development</a:t>
            </a:r>
            <a:r>
              <a:rPr sz="900" spc="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backend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creation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of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endpoint with java </a:t>
            </a:r>
            <a:r>
              <a:rPr sz="900" spc="-1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spring</a:t>
            </a:r>
            <a:r>
              <a:rPr sz="900" spc="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boot</a:t>
            </a:r>
            <a:r>
              <a:rPr sz="9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and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the</a:t>
            </a:r>
            <a:r>
              <a:rPr sz="9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drools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rule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manager.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92075" y="8766669"/>
            <a:ext cx="1808480" cy="30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1F3863"/>
                </a:solidFill>
                <a:latin typeface="Calibri"/>
                <a:cs typeface="Calibri"/>
              </a:rPr>
              <a:t>Intermediate</a:t>
            </a:r>
            <a:r>
              <a:rPr sz="1000" b="1" spc="-3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3863"/>
                </a:solidFill>
                <a:latin typeface="Calibri"/>
                <a:cs typeface="Calibri"/>
              </a:rPr>
              <a:t>backend</a:t>
            </a:r>
            <a:r>
              <a:rPr sz="1000" b="1" spc="-4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3863"/>
                </a:solidFill>
                <a:latin typeface="Calibri"/>
                <a:cs typeface="Calibri"/>
              </a:rPr>
              <a:t>developer</a:t>
            </a: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Rappi</a:t>
            </a:r>
            <a:r>
              <a:rPr sz="800" b="1" spc="-2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800" b="1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800" b="1" spc="5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800" b="1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800" b="1" spc="-5" dirty="0">
                <a:solidFill>
                  <a:srgbClr val="1F3863"/>
                </a:solidFill>
                <a:latin typeface="Calibri"/>
                <a:cs typeface="Calibri"/>
              </a:rPr>
              <a:t>.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/B</a:t>
            </a:r>
            <a:r>
              <a:rPr sz="800" b="1" spc="-1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800" b="1" spc="-10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800" b="1" spc="-5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a,</a:t>
            </a:r>
            <a:r>
              <a:rPr sz="800" b="1" spc="-4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800" b="1" spc="-10" dirty="0">
                <a:solidFill>
                  <a:srgbClr val="1F3863"/>
                </a:solidFill>
                <a:latin typeface="Calibri"/>
                <a:cs typeface="Calibri"/>
              </a:rPr>
              <a:t>C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800" b="1" spc="-10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800" b="1" spc="5" dirty="0">
                <a:solidFill>
                  <a:srgbClr val="1F3863"/>
                </a:solidFill>
                <a:latin typeface="Calibri"/>
                <a:cs typeface="Calibri"/>
              </a:rPr>
              <a:t>m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b</a:t>
            </a:r>
            <a:r>
              <a:rPr sz="800" b="1" spc="-10" dirty="0">
                <a:solidFill>
                  <a:srgbClr val="1F3863"/>
                </a:solidFill>
                <a:latin typeface="Calibri"/>
                <a:cs typeface="Calibri"/>
              </a:rPr>
              <a:t>i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a/201</a:t>
            </a:r>
            <a:r>
              <a:rPr sz="800" b="1" spc="10" dirty="0">
                <a:solidFill>
                  <a:srgbClr val="1F3863"/>
                </a:solidFill>
                <a:latin typeface="Calibri"/>
                <a:cs typeface="Calibri"/>
              </a:rPr>
              <a:t>8</a:t>
            </a:r>
            <a:r>
              <a:rPr sz="800" b="1" spc="5" dirty="0">
                <a:solidFill>
                  <a:srgbClr val="1F3863"/>
                </a:solidFill>
                <a:latin typeface="Calibri"/>
                <a:cs typeface="Calibri"/>
              </a:rPr>
              <a:t>-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2</a:t>
            </a:r>
            <a:r>
              <a:rPr sz="800" b="1" spc="-10" dirty="0">
                <a:solidFill>
                  <a:srgbClr val="1F3863"/>
                </a:solidFill>
                <a:latin typeface="Calibri"/>
                <a:cs typeface="Calibri"/>
              </a:rPr>
              <a:t>02</a:t>
            </a:r>
            <a:r>
              <a:rPr sz="800" b="1" dirty="0">
                <a:solidFill>
                  <a:srgbClr val="1F3863"/>
                </a:solidFill>
                <a:latin typeface="Calibri"/>
                <a:cs typeface="Calibri"/>
              </a:rPr>
              <a:t>0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51150" y="9083256"/>
            <a:ext cx="1552543" cy="57252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71450" marR="5080" indent="-171450" algn="just">
              <a:lnSpc>
                <a:spcPct val="101699"/>
              </a:lnSpc>
              <a:spcBef>
                <a:spcPts val="8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23850" algn="l"/>
              </a:tabLst>
            </a:pP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Development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of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rappiPay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an </a:t>
            </a:r>
            <a:r>
              <a:rPr sz="900" spc="-1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alternative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to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send, receive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money</a:t>
            </a:r>
            <a:r>
              <a:rPr sz="9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or</a:t>
            </a:r>
            <a:r>
              <a:rPr sz="900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pay</a:t>
            </a:r>
            <a:r>
              <a:rPr sz="9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without</a:t>
            </a:r>
            <a:r>
              <a:rPr lang="es-CO" sz="900" dirty="0"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using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a</a:t>
            </a:r>
            <a:r>
              <a:rPr sz="900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bank card.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97967" y="9685527"/>
            <a:ext cx="1897380" cy="431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10" dirty="0">
                <a:solidFill>
                  <a:srgbClr val="1F3863"/>
                </a:solidFill>
                <a:latin typeface="Calibri"/>
                <a:cs typeface="Calibri"/>
              </a:rPr>
              <a:t>D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v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l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pme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050" b="1" spc="-4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con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s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u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lt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nt</a:t>
            </a:r>
            <a:endParaRPr sz="1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b="1" i="1" dirty="0">
                <a:solidFill>
                  <a:srgbClr val="1F3863"/>
                </a:solidFill>
                <a:latin typeface="Calibri"/>
                <a:cs typeface="Calibri"/>
              </a:rPr>
              <a:t>SETI</a:t>
            </a:r>
            <a:r>
              <a:rPr sz="800" b="1" i="1" spc="-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800" b="1" i="1" spc="-5" dirty="0">
                <a:solidFill>
                  <a:srgbClr val="1F3863"/>
                </a:solidFill>
                <a:latin typeface="Calibri"/>
                <a:cs typeface="Calibri"/>
              </a:rPr>
              <a:t>S.A.S./Medellín,</a:t>
            </a:r>
            <a:r>
              <a:rPr sz="800" b="1" i="1" spc="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800" b="1" i="1" spc="-5" dirty="0">
                <a:solidFill>
                  <a:srgbClr val="1F3863"/>
                </a:solidFill>
                <a:latin typeface="Calibri"/>
                <a:cs typeface="Calibri"/>
              </a:rPr>
              <a:t>Colombia/2016-2020</a:t>
            </a:r>
            <a:endParaRPr sz="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Calibri"/>
                <a:cs typeface="Calibri"/>
              </a:rPr>
              <a:t>Full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stack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developer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in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the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following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projects: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51150" y="10151664"/>
            <a:ext cx="1595308" cy="155888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1450" marR="5080" indent="-171450">
              <a:lnSpc>
                <a:spcPct val="100600"/>
              </a:lnSpc>
              <a:spcBef>
                <a:spcPts val="90"/>
              </a:spcBef>
              <a:buClr>
                <a:srgbClr val="000000"/>
              </a:buClr>
              <a:buSzPct val="116666"/>
              <a:buFont typeface="Arial" panose="020B0604020202020204" pitchFamily="34" charset="0"/>
              <a:buChar char="•"/>
              <a:tabLst>
                <a:tab pos="320675" algn="l"/>
                <a:tab pos="321310" algn="l"/>
              </a:tabLst>
            </a:pP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Dev</a:t>
            </a:r>
            <a:r>
              <a:rPr lang="es-CO" sz="900" spc="-5" dirty="0">
                <a:solidFill>
                  <a:srgbClr val="767070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lop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a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platform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for</a:t>
            </a:r>
            <a:r>
              <a:rPr lang="es-CO"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the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management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of</a:t>
            </a:r>
            <a:r>
              <a:rPr sz="900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proposals, </a:t>
            </a:r>
            <a:r>
              <a:rPr sz="900" spc="-1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company commercials,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sales and follow up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projects. This project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was </a:t>
            </a:r>
            <a:r>
              <a:rPr sz="9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developed</a:t>
            </a:r>
            <a:r>
              <a:rPr sz="9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in</a:t>
            </a:r>
            <a:r>
              <a:rPr sz="9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Angular,</a:t>
            </a:r>
            <a:r>
              <a:rPr sz="9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Java </a:t>
            </a:r>
            <a:r>
              <a:rPr sz="900" spc="-18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EE</a:t>
            </a:r>
            <a:r>
              <a:rPr sz="9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and</a:t>
            </a:r>
            <a:r>
              <a:rPr sz="9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Oracle.</a:t>
            </a:r>
            <a:endParaRPr lang="es-CO" sz="900" spc="-5" dirty="0">
              <a:latin typeface="Calibri"/>
              <a:cs typeface="Calibri"/>
            </a:endParaRPr>
          </a:p>
          <a:p>
            <a:pPr marL="171450" marR="5080" indent="-171450">
              <a:lnSpc>
                <a:spcPct val="100600"/>
              </a:lnSpc>
              <a:spcBef>
                <a:spcPts val="90"/>
              </a:spcBef>
              <a:buClr>
                <a:srgbClr val="000000"/>
              </a:buClr>
              <a:buSzPct val="116666"/>
              <a:buFont typeface="Arial" panose="020B0604020202020204" pitchFamily="34" charset="0"/>
              <a:buChar char="•"/>
              <a:tabLst>
                <a:tab pos="320675" algn="l"/>
                <a:tab pos="321310" algn="l"/>
              </a:tabLst>
            </a:pP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Platform</a:t>
            </a:r>
            <a:r>
              <a:rPr sz="900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for</a:t>
            </a:r>
            <a:r>
              <a:rPr sz="900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the</a:t>
            </a:r>
            <a:r>
              <a:rPr sz="9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quote</a:t>
            </a:r>
            <a:r>
              <a:rPr sz="9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and </a:t>
            </a:r>
            <a:r>
              <a:rPr sz="900" spc="-1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sale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of car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insurance and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company insurance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developed</a:t>
            </a:r>
            <a:r>
              <a:rPr sz="900" spc="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in GuideWire,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Angular</a:t>
            </a:r>
            <a:r>
              <a:rPr sz="9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and</a:t>
            </a:r>
            <a:r>
              <a:rPr sz="9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Scala.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62161" y="3442568"/>
            <a:ext cx="2038985" cy="1040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C E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I C A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T E S</a:t>
            </a:r>
            <a:endParaRPr lang="es-CO" sz="1600" b="1" spc="-5" dirty="0">
              <a:solidFill>
                <a:srgbClr val="001F5F"/>
              </a:solidFill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000" b="1" spc="-5" dirty="0">
                <a:solidFill>
                  <a:srgbClr val="1F3863"/>
                </a:solidFill>
                <a:latin typeface="Calibri"/>
                <a:cs typeface="Calibri"/>
              </a:rPr>
              <a:t>IBM</a:t>
            </a:r>
            <a:r>
              <a:rPr sz="1000" b="1" spc="-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3863"/>
                </a:solidFill>
                <a:latin typeface="Calibri"/>
                <a:cs typeface="Calibri"/>
              </a:rPr>
              <a:t>Cloud basics</a:t>
            </a:r>
            <a:r>
              <a:rPr sz="1000" b="1" spc="-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3863"/>
                </a:solidFill>
                <a:latin typeface="Calibri"/>
                <a:cs typeface="Calibri"/>
              </a:rPr>
              <a:t>on </a:t>
            </a:r>
            <a:r>
              <a:rPr sz="1000" b="1" spc="-5" dirty="0">
                <a:solidFill>
                  <a:srgbClr val="1F3863"/>
                </a:solidFill>
                <a:latin typeface="Calibri"/>
                <a:cs typeface="Calibri"/>
              </a:rPr>
              <a:t>platzi</a:t>
            </a:r>
            <a:r>
              <a:rPr sz="1000" b="1" spc="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1F3863"/>
                </a:solidFill>
                <a:latin typeface="Calibri"/>
                <a:cs typeface="Calibri"/>
              </a:rPr>
              <a:t>(2018)</a:t>
            </a:r>
            <a:endParaRPr sz="10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Basic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of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architecture,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micro services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and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artificial </a:t>
            </a:r>
            <a:r>
              <a:rPr sz="800" spc="-16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intelligence</a:t>
            </a:r>
            <a:r>
              <a:rPr sz="800" spc="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as</a:t>
            </a:r>
            <a:r>
              <a:rPr sz="8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well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as</a:t>
            </a:r>
            <a:r>
              <a:rPr sz="8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the</a:t>
            </a:r>
            <a:r>
              <a:rPr sz="8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installation</a:t>
            </a:r>
            <a:r>
              <a:rPr sz="800" spc="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and IBM 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cloud</a:t>
            </a:r>
            <a:r>
              <a:rPr sz="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application</a:t>
            </a:r>
            <a:r>
              <a:rPr sz="800" spc="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deployment.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80330" y="4731176"/>
            <a:ext cx="1697989" cy="309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SCALA</a:t>
            </a:r>
            <a:r>
              <a:rPr sz="105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intensive</a:t>
            </a:r>
            <a:r>
              <a:rPr sz="105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001F5F"/>
                </a:solidFill>
                <a:latin typeface="Calibri"/>
                <a:cs typeface="Calibri"/>
              </a:rPr>
              <a:t>course</a:t>
            </a:r>
            <a:r>
              <a:rPr sz="105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(2018)</a:t>
            </a:r>
            <a:endParaRPr sz="1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Dictated</a:t>
            </a:r>
            <a:r>
              <a:rPr sz="8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by</a:t>
            </a:r>
            <a:r>
              <a:rPr sz="800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seven4n.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80330" y="5259704"/>
            <a:ext cx="1986914" cy="553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001F5F"/>
                </a:solidFill>
                <a:latin typeface="Calibri"/>
                <a:cs typeface="Calibri"/>
              </a:rPr>
              <a:t>Jenkins</a:t>
            </a:r>
            <a:r>
              <a:rPr sz="105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CI</a:t>
            </a:r>
            <a:r>
              <a:rPr sz="105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05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DevOps</a:t>
            </a:r>
            <a:r>
              <a:rPr sz="105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(2017)</a:t>
            </a:r>
            <a:endParaRPr sz="10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Master</a:t>
            </a:r>
            <a:r>
              <a:rPr sz="8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Jenkins</a:t>
            </a:r>
            <a:r>
              <a:rPr sz="8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Build</a:t>
            </a:r>
            <a:r>
              <a:rPr sz="8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and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Test</a:t>
            </a:r>
            <a:r>
              <a:rPr sz="800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Automation in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2 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Hours.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Hand-on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DevOps,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CICD,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Jenkins Pipeline, </a:t>
            </a:r>
            <a:r>
              <a:rPr sz="800" spc="-17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Jenkins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on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AWS.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80330" y="5921502"/>
            <a:ext cx="1989455" cy="675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Call</a:t>
            </a:r>
            <a:r>
              <a:rPr sz="105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105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discovery</a:t>
            </a:r>
            <a:r>
              <a:rPr sz="105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050" b="1" spc="-5" dirty="0">
                <a:solidFill>
                  <a:srgbClr val="001F5F"/>
                </a:solidFill>
                <a:latin typeface="Calibri"/>
                <a:cs typeface="Calibri"/>
              </a:rPr>
              <a:t> apps.co</a:t>
            </a:r>
            <a:r>
              <a:rPr sz="105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(2016)</a:t>
            </a:r>
            <a:endParaRPr sz="10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Which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I was a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finalist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and I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acquired Marketing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insights,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customer</a:t>
            </a:r>
            <a:r>
              <a:rPr sz="800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discovery,</a:t>
            </a:r>
            <a:r>
              <a:rPr sz="800" spc="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and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some</a:t>
            </a:r>
            <a:r>
              <a:rPr sz="800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talks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on </a:t>
            </a:r>
            <a:r>
              <a:rPr sz="800" spc="-16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software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development</a:t>
            </a:r>
            <a:r>
              <a:rPr sz="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mainly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in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doing</a:t>
            </a:r>
            <a:r>
              <a:rPr sz="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</a:t>
            </a:r>
            <a:r>
              <a:rPr sz="8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quick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MVP.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80330" y="6706616"/>
            <a:ext cx="2020570" cy="835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001F5F"/>
                </a:solidFill>
                <a:latin typeface="Calibri"/>
                <a:cs typeface="Calibri"/>
              </a:rPr>
              <a:t>Startup</a:t>
            </a:r>
            <a:r>
              <a:rPr sz="105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weekend</a:t>
            </a:r>
            <a:r>
              <a:rPr sz="105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Medellín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“INTERNET</a:t>
            </a:r>
            <a:r>
              <a:rPr sz="105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spc="5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05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THINGS”</a:t>
            </a:r>
            <a:r>
              <a:rPr sz="105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(2015)</a:t>
            </a:r>
            <a:endParaRPr sz="10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Event</a:t>
            </a:r>
            <a:r>
              <a:rPr sz="8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of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entrepreneurship</a:t>
            </a:r>
            <a:r>
              <a:rPr sz="800" spc="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in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which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for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3</a:t>
            </a:r>
            <a:r>
              <a:rPr sz="8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days of </a:t>
            </a:r>
            <a:r>
              <a:rPr sz="800" spc="-16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continuous</a:t>
            </a:r>
            <a:r>
              <a:rPr sz="800" spc="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work in the city of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Medellín</a:t>
            </a:r>
            <a:r>
              <a:rPr sz="800" spc="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the</a:t>
            </a:r>
            <a:r>
              <a:rPr sz="8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aim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was</a:t>
            </a:r>
            <a:r>
              <a:rPr sz="8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to develop</a:t>
            </a:r>
            <a:r>
              <a:rPr sz="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an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 innovative</a:t>
            </a:r>
            <a:r>
              <a:rPr sz="800" spc="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idea</a:t>
            </a:r>
            <a:r>
              <a:rPr sz="8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within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an 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interdisciplinary</a:t>
            </a:r>
            <a:r>
              <a:rPr sz="800" spc="5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team.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80330" y="7674355"/>
            <a:ext cx="2051050" cy="675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Fintech</a:t>
            </a:r>
            <a:r>
              <a:rPr sz="105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001F5F"/>
                </a:solidFill>
                <a:latin typeface="Calibri"/>
                <a:cs typeface="Calibri"/>
              </a:rPr>
              <a:t>challenge</a:t>
            </a:r>
            <a:r>
              <a:rPr sz="105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(2015)</a:t>
            </a:r>
            <a:endParaRPr sz="10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Event</a:t>
            </a:r>
            <a:r>
              <a:rPr sz="8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of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bank</a:t>
            </a:r>
            <a:r>
              <a:rPr sz="8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entrepreneurship</a:t>
            </a:r>
            <a:r>
              <a:rPr sz="800" spc="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in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which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for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3 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days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of continuous</a:t>
            </a:r>
            <a:r>
              <a:rPr sz="800" spc="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work in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the</a:t>
            </a:r>
            <a:r>
              <a:rPr sz="8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city of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Bogota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the </a:t>
            </a:r>
            <a:r>
              <a:rPr sz="800" spc="-16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aim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 was</a:t>
            </a:r>
            <a:r>
              <a:rPr sz="800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to</a:t>
            </a:r>
            <a:r>
              <a:rPr sz="8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develop</a:t>
            </a:r>
            <a:r>
              <a:rPr sz="800" spc="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an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 innovative</a:t>
            </a:r>
            <a:r>
              <a:rPr sz="800" spc="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idea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within</a:t>
            </a:r>
            <a:r>
              <a:rPr sz="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an </a:t>
            </a:r>
            <a:r>
              <a:rPr sz="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interdisciplinary</a:t>
            </a:r>
            <a:r>
              <a:rPr sz="800" spc="5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team.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80330" y="8459216"/>
            <a:ext cx="2044064" cy="469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048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001F5F"/>
                </a:solidFill>
                <a:latin typeface="Calibri"/>
                <a:cs typeface="Calibri"/>
              </a:rPr>
              <a:t>Application</a:t>
            </a:r>
            <a:r>
              <a:rPr sz="1050"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development</a:t>
            </a:r>
            <a:r>
              <a:rPr sz="1050"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001F5F"/>
                </a:solidFill>
                <a:latin typeface="Calibri"/>
                <a:cs typeface="Calibri"/>
              </a:rPr>
              <a:t>course</a:t>
            </a:r>
            <a:r>
              <a:rPr sz="105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1050" b="1" spc="-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IOS</a:t>
            </a:r>
            <a:r>
              <a:rPr sz="105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001F5F"/>
                </a:solidFill>
                <a:latin typeface="Calibri"/>
                <a:cs typeface="Calibri"/>
              </a:rPr>
              <a:t>(2013)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Dictated by</a:t>
            </a:r>
            <a:r>
              <a:rPr sz="800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arunovo</a:t>
            </a:r>
            <a:r>
              <a:rPr sz="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67070"/>
                </a:solidFill>
                <a:latin typeface="Calibri"/>
                <a:cs typeface="Calibri"/>
              </a:rPr>
              <a:t>and</a:t>
            </a:r>
            <a:r>
              <a:rPr sz="8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767070"/>
                </a:solidFill>
                <a:latin typeface="Calibri"/>
                <a:cs typeface="Calibri"/>
              </a:rPr>
              <a:t>rutaN.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80330" y="9116059"/>
            <a:ext cx="2035175" cy="922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1F3863"/>
                </a:solidFill>
                <a:latin typeface="Calibri"/>
                <a:cs typeface="Calibri"/>
              </a:rPr>
              <a:t>OTHER</a:t>
            </a:r>
            <a:r>
              <a:rPr sz="1600" b="1" spc="-2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3863"/>
                </a:solidFill>
                <a:latin typeface="Calibri"/>
                <a:cs typeface="Calibri"/>
              </a:rPr>
              <a:t>EXPERIENCE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Freelancer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b="1" i="1" spc="-5" dirty="0">
                <a:solidFill>
                  <a:srgbClr val="1F3863"/>
                </a:solidFill>
                <a:latin typeface="Calibri"/>
                <a:cs typeface="Calibri"/>
              </a:rPr>
              <a:t>Freelancer/Colombia/</a:t>
            </a:r>
            <a:r>
              <a:rPr sz="800" b="1" i="1" spc="-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800" b="1" i="1" spc="-5" dirty="0">
                <a:solidFill>
                  <a:srgbClr val="1F3863"/>
                </a:solidFill>
                <a:latin typeface="Calibri"/>
                <a:cs typeface="Calibri"/>
              </a:rPr>
              <a:t>2012-2016</a:t>
            </a:r>
            <a:endParaRPr sz="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800" spc="-5" dirty="0">
                <a:latin typeface="Calibri"/>
                <a:cs typeface="Calibri"/>
              </a:rPr>
              <a:t>Develop </a:t>
            </a:r>
            <a:r>
              <a:rPr sz="800" dirty="0">
                <a:latin typeface="Calibri"/>
                <a:cs typeface="Calibri"/>
              </a:rPr>
              <a:t>web </a:t>
            </a:r>
            <a:r>
              <a:rPr sz="800" spc="-5" dirty="0">
                <a:latin typeface="Calibri"/>
                <a:cs typeface="Calibri"/>
              </a:rPr>
              <a:t>pages in </a:t>
            </a:r>
            <a:r>
              <a:rPr sz="800" dirty="0">
                <a:latin typeface="Calibri"/>
                <a:cs typeface="Calibri"/>
              </a:rPr>
              <a:t>HTML and CSS </a:t>
            </a:r>
            <a:r>
              <a:rPr sz="800" spc="-5" dirty="0">
                <a:latin typeface="Calibri"/>
                <a:cs typeface="Calibri"/>
              </a:rPr>
              <a:t>to promote </a:t>
            </a:r>
            <a:r>
              <a:rPr sz="800" spc="-17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and </a:t>
            </a:r>
            <a:r>
              <a:rPr sz="800" spc="-5" dirty="0">
                <a:latin typeface="Calibri"/>
                <a:cs typeface="Calibri"/>
              </a:rPr>
              <a:t>show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small products</a:t>
            </a:r>
            <a:r>
              <a:rPr sz="800" spc="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and</a:t>
            </a:r>
            <a:r>
              <a:rPr sz="800" spc="-5" dirty="0">
                <a:latin typeface="Calibri"/>
                <a:cs typeface="Calibri"/>
              </a:rPr>
              <a:t> services</a:t>
            </a:r>
            <a:r>
              <a:rPr sz="800" spc="2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of small 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companies.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58639" y="10423652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•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58639" y="10012171"/>
            <a:ext cx="16459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7180" algn="l"/>
                <a:tab pos="297815" algn="l"/>
              </a:tabLst>
            </a:pP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Design and</a:t>
            </a:r>
            <a:r>
              <a:rPr sz="900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layout</a:t>
            </a:r>
            <a:endParaRPr sz="900">
              <a:latin typeface="Calibri"/>
              <a:cs typeface="Calibri"/>
            </a:endParaRPr>
          </a:p>
          <a:p>
            <a:pPr marL="291465" marR="5715" indent="-279400">
              <a:lnSpc>
                <a:spcPct val="100000"/>
              </a:lnSpc>
              <a:buClr>
                <a:srgbClr val="000000"/>
              </a:buClr>
              <a:buChar char="•"/>
              <a:tabLst>
                <a:tab pos="297180" algn="l"/>
                <a:tab pos="297815" algn="l"/>
              </a:tabLst>
            </a:pP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Logo</a:t>
            </a:r>
            <a:r>
              <a:rPr sz="900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construction</a:t>
            </a:r>
            <a:r>
              <a:rPr sz="9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and</a:t>
            </a:r>
            <a:r>
              <a:rPr sz="900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photo </a:t>
            </a:r>
            <a:r>
              <a:rPr sz="900" spc="-1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editing</a:t>
            </a:r>
            <a:endParaRPr sz="900">
              <a:latin typeface="Calibri"/>
              <a:cs typeface="Calibri"/>
            </a:endParaRPr>
          </a:p>
          <a:p>
            <a:pPr marL="291465" marR="195580" indent="5715">
              <a:lnSpc>
                <a:spcPct val="100000"/>
              </a:lnSpc>
            </a:pP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Deploy and maintain the </a:t>
            </a:r>
            <a:r>
              <a:rPr sz="900" spc="-1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website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in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time.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80330" y="10856772"/>
            <a:ext cx="1231900" cy="309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Founde</a:t>
            </a:r>
            <a:r>
              <a:rPr lang="en-US" sz="1050" b="1" spc="-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050" b="1" spc="-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1F3863"/>
                </a:solidFill>
                <a:latin typeface="Calibri"/>
                <a:cs typeface="Calibri"/>
              </a:rPr>
              <a:t>and</a:t>
            </a:r>
            <a:r>
              <a:rPr sz="1050" b="1" spc="-3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1F3863"/>
                </a:solidFill>
                <a:latin typeface="Calibri"/>
                <a:cs typeface="Calibri"/>
              </a:rPr>
              <a:t>CEO</a:t>
            </a:r>
            <a:endParaRPr sz="1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b="1" i="1" spc="-5" dirty="0">
                <a:solidFill>
                  <a:srgbClr val="1F3863"/>
                </a:solidFill>
                <a:latin typeface="Calibri"/>
                <a:cs typeface="Calibri"/>
              </a:rPr>
              <a:t>Peiname.co/Colombia/</a:t>
            </a:r>
            <a:r>
              <a:rPr sz="800" b="1" i="1" spc="-3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800" b="1" i="1" dirty="0">
                <a:solidFill>
                  <a:srgbClr val="1F3863"/>
                </a:solidFill>
                <a:latin typeface="Calibri"/>
                <a:cs typeface="Calibri"/>
              </a:rPr>
              <a:t>2016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83022" y="11158525"/>
            <a:ext cx="1826260" cy="71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4574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66700" algn="l"/>
                <a:tab pos="267335" algn="l"/>
              </a:tabLst>
            </a:pPr>
            <a:r>
              <a:rPr sz="900" spc="-5">
                <a:solidFill>
                  <a:srgbClr val="767070"/>
                </a:solidFill>
                <a:latin typeface="Calibri"/>
                <a:cs typeface="Calibri"/>
              </a:rPr>
              <a:t>Found</a:t>
            </a:r>
            <a:r>
              <a:rPr lang="en-US" sz="900" spc="-5">
                <a:solidFill>
                  <a:srgbClr val="767070"/>
                </a:solidFill>
                <a:latin typeface="Calibri"/>
                <a:cs typeface="Calibri"/>
              </a:rPr>
              <a:t>er</a:t>
            </a:r>
            <a:r>
              <a:rPr sz="900" spc="-1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my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own</a:t>
            </a:r>
            <a:r>
              <a:rPr sz="900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start</a:t>
            </a:r>
            <a:r>
              <a:rPr sz="900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up</a:t>
            </a:r>
            <a:endParaRPr sz="900" dirty="0">
              <a:latin typeface="Calibri"/>
              <a:cs typeface="Calibri"/>
            </a:endParaRPr>
          </a:p>
          <a:p>
            <a:pPr marL="273050" indent="-26098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Char char="•"/>
              <a:tabLst>
                <a:tab pos="273050" algn="l"/>
                <a:tab pos="273685" algn="l"/>
              </a:tabLst>
            </a:pP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Marketing</a:t>
            </a:r>
            <a:endParaRPr sz="900" dirty="0">
              <a:latin typeface="Calibri"/>
              <a:cs typeface="Calibri"/>
            </a:endParaRPr>
          </a:p>
          <a:p>
            <a:pPr marL="273050" indent="-260985">
              <a:lnSpc>
                <a:spcPct val="100000"/>
              </a:lnSpc>
              <a:buClr>
                <a:srgbClr val="000000"/>
              </a:buClr>
              <a:buChar char="•"/>
              <a:tabLst>
                <a:tab pos="273050" algn="l"/>
                <a:tab pos="273685" algn="l"/>
              </a:tabLst>
            </a:pP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Customer</a:t>
            </a:r>
            <a:r>
              <a:rPr sz="9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discovery</a:t>
            </a:r>
            <a:endParaRPr sz="900" dirty="0">
              <a:latin typeface="Calibri"/>
              <a:cs typeface="Calibri"/>
            </a:endParaRPr>
          </a:p>
          <a:p>
            <a:pPr marL="266700" marR="5080" indent="-254635">
              <a:lnSpc>
                <a:spcPct val="100000"/>
              </a:lnSpc>
              <a:buClr>
                <a:srgbClr val="000000"/>
              </a:buClr>
              <a:buChar char="•"/>
              <a:tabLst>
                <a:tab pos="273050" algn="l"/>
                <a:tab pos="273685" algn="l"/>
              </a:tabLst>
            </a:pP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MVP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development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(android</a:t>
            </a:r>
            <a:r>
              <a:rPr sz="9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and </a:t>
            </a:r>
            <a:r>
              <a:rPr sz="900" spc="-19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ios</a:t>
            </a:r>
            <a:r>
              <a:rPr sz="9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767070"/>
                </a:solidFill>
                <a:latin typeface="Calibri"/>
                <a:cs typeface="Calibri"/>
              </a:rPr>
              <a:t>app)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11940539"/>
            <a:ext cx="6844665" cy="251460"/>
          </a:xfrm>
          <a:custGeom>
            <a:avLst/>
            <a:gdLst/>
            <a:ahLst/>
            <a:cxnLst/>
            <a:rect l="l" t="t" r="r" b="b"/>
            <a:pathLst>
              <a:path w="6844665" h="251459">
                <a:moveTo>
                  <a:pt x="6844283" y="251458"/>
                </a:moveTo>
                <a:lnTo>
                  <a:pt x="6844283" y="0"/>
                </a:lnTo>
                <a:lnTo>
                  <a:pt x="0" y="0"/>
                </a:lnTo>
                <a:lnTo>
                  <a:pt x="0" y="251458"/>
                </a:lnTo>
                <a:lnTo>
                  <a:pt x="6844283" y="251458"/>
                </a:lnTo>
                <a:close/>
              </a:path>
            </a:pathLst>
          </a:custGeom>
          <a:solidFill>
            <a:srgbClr val="C2EF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1" y="8556497"/>
            <a:ext cx="2276475" cy="0"/>
          </a:xfrm>
          <a:custGeom>
            <a:avLst/>
            <a:gdLst/>
            <a:ahLst/>
            <a:cxnLst/>
            <a:rect l="l" t="t" r="r" b="b"/>
            <a:pathLst>
              <a:path w="2276475">
                <a:moveTo>
                  <a:pt x="0" y="0"/>
                </a:moveTo>
                <a:lnTo>
                  <a:pt x="2276475" y="0"/>
                </a:lnTo>
              </a:path>
            </a:pathLst>
          </a:custGeom>
          <a:ln w="1905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01717" y="9011793"/>
            <a:ext cx="2256790" cy="19050"/>
          </a:xfrm>
          <a:custGeom>
            <a:avLst/>
            <a:gdLst/>
            <a:ahLst/>
            <a:cxnLst/>
            <a:rect l="l" t="t" r="r" b="b"/>
            <a:pathLst>
              <a:path w="2256790" h="19050">
                <a:moveTo>
                  <a:pt x="0" y="19049"/>
                </a:moveTo>
                <a:lnTo>
                  <a:pt x="2256281" y="19049"/>
                </a:lnTo>
                <a:lnTo>
                  <a:pt x="2256281" y="0"/>
                </a:lnTo>
                <a:lnTo>
                  <a:pt x="0" y="0"/>
                </a:lnTo>
                <a:lnTo>
                  <a:pt x="0" y="19049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C595248-AF7D-D498-4731-1D0C63BEB8AA}"/>
              </a:ext>
            </a:extLst>
          </p:cNvPr>
          <p:cNvSpPr txBox="1"/>
          <p:nvPr/>
        </p:nvSpPr>
        <p:spPr>
          <a:xfrm>
            <a:off x="2275585" y="3743541"/>
            <a:ext cx="198179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z="1050" b="1" spc="-5" dirty="0">
                <a:solidFill>
                  <a:srgbClr val="001F5F"/>
                </a:solidFill>
                <a:latin typeface="Calibri"/>
                <a:cs typeface="Calibri"/>
              </a:rPr>
              <a:t>Publicis Global Delivery (prodigious)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z="800" b="1" i="1" spc="-5" dirty="0">
                <a:solidFill>
                  <a:srgbClr val="001F5F"/>
                </a:solidFill>
                <a:latin typeface="Calibri"/>
                <a:cs typeface="Calibri"/>
              </a:rPr>
              <a:t>Senior Principal Software Engineer</a:t>
            </a:r>
            <a:r>
              <a:rPr lang="en-US" sz="800" b="1" i="1" dirty="0">
                <a:solidFill>
                  <a:srgbClr val="001F5F"/>
                </a:solidFill>
                <a:latin typeface="Calibri"/>
                <a:cs typeface="Calibri"/>
              </a:rPr>
              <a:t>/</a:t>
            </a:r>
            <a:r>
              <a:rPr lang="en-US" sz="800" b="1" i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US" sz="800" b="1" i="1" spc="-5" dirty="0">
                <a:solidFill>
                  <a:srgbClr val="001F5F"/>
                </a:solidFill>
                <a:latin typeface="Calibri"/>
                <a:cs typeface="Calibri"/>
              </a:rPr>
              <a:t>San</a:t>
            </a:r>
            <a:r>
              <a:rPr lang="en-US" sz="800" b="1" i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US" sz="800" b="1" i="1" spc="-5" dirty="0" err="1">
                <a:solidFill>
                  <a:srgbClr val="001F5F"/>
                </a:solidFill>
                <a:latin typeface="Calibri"/>
                <a:cs typeface="Calibri"/>
              </a:rPr>
              <a:t>Francisco,California</a:t>
            </a:r>
            <a:r>
              <a:rPr lang="en-US" sz="800" b="1" i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US" sz="800" b="1" i="1" dirty="0">
                <a:solidFill>
                  <a:srgbClr val="001F5F"/>
                </a:solidFill>
                <a:latin typeface="Calibri"/>
                <a:cs typeface="Calibri"/>
              </a:rPr>
              <a:t>/</a:t>
            </a:r>
            <a:r>
              <a:rPr lang="en-US" sz="800" b="1" i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US" sz="800" b="1" i="1" dirty="0">
                <a:solidFill>
                  <a:srgbClr val="001F5F"/>
                </a:solidFill>
                <a:latin typeface="Calibri"/>
                <a:cs typeface="Calibri"/>
              </a:rPr>
              <a:t>2021-2022</a:t>
            </a:r>
            <a:endParaRPr lang="en-US" sz="800" dirty="0">
              <a:latin typeface="Calibri"/>
              <a:cs typeface="Calibri"/>
            </a:endParaRPr>
          </a:p>
          <a:p>
            <a:pPr marL="184150" marR="508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spc="-5" dirty="0">
                <a:solidFill>
                  <a:srgbClr val="767070"/>
                </a:solidFill>
                <a:latin typeface="Calibri"/>
                <a:cs typeface="Calibri"/>
              </a:rPr>
              <a:t>Backend development mainly with nodejs and other technologies such as java and react</a:t>
            </a:r>
          </a:p>
          <a:p>
            <a:pPr marL="184150" marR="508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spc="-5" dirty="0">
                <a:solidFill>
                  <a:srgbClr val="767070"/>
                </a:solidFill>
                <a:latin typeface="Calibri"/>
                <a:cs typeface="Calibri"/>
              </a:rPr>
              <a:t>working in internals projects at </a:t>
            </a:r>
            <a:r>
              <a:rPr lang="en-US" sz="900" spc="-5" dirty="0" err="1">
                <a:solidFill>
                  <a:srgbClr val="767070"/>
                </a:solidFill>
                <a:latin typeface="Calibri"/>
                <a:cs typeface="Calibri"/>
              </a:rPr>
              <a:t>knex</a:t>
            </a:r>
            <a:r>
              <a:rPr lang="en-US" sz="900" spc="-5" dirty="0">
                <a:solidFill>
                  <a:srgbClr val="767070"/>
                </a:solidFill>
                <a:latin typeface="Calibri"/>
                <a:cs typeface="Calibri"/>
              </a:rPr>
              <a:t>, </a:t>
            </a:r>
            <a:r>
              <a:rPr lang="en-US" sz="900" spc="-5" dirty="0" err="1">
                <a:solidFill>
                  <a:srgbClr val="767070"/>
                </a:solidFill>
                <a:latin typeface="Calibri"/>
                <a:cs typeface="Calibri"/>
              </a:rPr>
              <a:t>springboot</a:t>
            </a:r>
            <a:r>
              <a:rPr lang="en-US" sz="900" spc="-5" dirty="0">
                <a:solidFill>
                  <a:srgbClr val="767070"/>
                </a:solidFill>
                <a:latin typeface="Calibri"/>
                <a:cs typeface="Calibri"/>
              </a:rPr>
              <a:t>, react, </a:t>
            </a:r>
            <a:r>
              <a:rPr lang="en-US" sz="900" spc="-5" dirty="0" err="1">
                <a:solidFill>
                  <a:srgbClr val="767070"/>
                </a:solidFill>
                <a:latin typeface="Calibri"/>
                <a:cs typeface="Calibri"/>
              </a:rPr>
              <a:t>strapi</a:t>
            </a:r>
            <a:r>
              <a:rPr lang="en-US" sz="900" spc="-5" dirty="0">
                <a:solidFill>
                  <a:srgbClr val="767070"/>
                </a:solidFill>
                <a:latin typeface="Calibri"/>
                <a:cs typeface="Calibri"/>
              </a:rPr>
              <a:t>, azure.</a:t>
            </a:r>
          </a:p>
          <a:p>
            <a:pPr marL="184150" marR="508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900" spc="-5" dirty="0">
                <a:solidFill>
                  <a:srgbClr val="767070"/>
                </a:solidFill>
                <a:latin typeface="Calibri"/>
                <a:cs typeface="Calibri"/>
              </a:rPr>
              <a:t>talent interviewer with nodejs profile</a:t>
            </a:r>
            <a:r>
              <a:rPr lang="es-CO" sz="900" spc="-5" dirty="0">
                <a:solidFill>
                  <a:srgbClr val="767070"/>
                </a:solidFill>
                <a:latin typeface="Calibri"/>
                <a:cs typeface="Calibri"/>
              </a:rPr>
              <a:t>.</a:t>
            </a:r>
            <a:endParaRPr lang="en-US" sz="900" spc="-5" dirty="0">
              <a:solidFill>
                <a:srgbClr val="76707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687</Words>
  <Application>Microsoft Macintosh PowerPoint</Application>
  <PresentationFormat>Widescreen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Alejandro  Berrío Marín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marin</dc:creator>
  <cp:lastModifiedBy>Alejandro Berrio</cp:lastModifiedBy>
  <cp:revision>11</cp:revision>
  <dcterms:created xsi:type="dcterms:W3CDTF">2022-06-28T14:31:58Z</dcterms:created>
  <dcterms:modified xsi:type="dcterms:W3CDTF">2022-07-18T17:40:34Z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2021-07-20T00:00:00Z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2022-06-28T00:00:00Z</vt:filetime>
  </property>
</Properties>
</file>