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media/image11.jpg" ContentType="image/jpeg"/>
  <Override PartName="/ppt/media/image12.jp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2"/>
  </p:notesMasterIdLst>
  <p:sldIdLst>
    <p:sldId id="256" r:id="rId2"/>
    <p:sldId id="266" r:id="rId3"/>
    <p:sldId id="257" r:id="rId4"/>
    <p:sldId id="258" r:id="rId5"/>
    <p:sldId id="265" r:id="rId6"/>
    <p:sldId id="259" r:id="rId7"/>
    <p:sldId id="260" r:id="rId8"/>
    <p:sldId id="268" r:id="rId9"/>
    <p:sldId id="264" r:id="rId10"/>
    <p:sldId id="272" r:id="rId11"/>
    <p:sldId id="269" r:id="rId12"/>
    <p:sldId id="273" r:id="rId13"/>
    <p:sldId id="271" r:id="rId14"/>
    <p:sldId id="274" r:id="rId15"/>
    <p:sldId id="275" r:id="rId16"/>
    <p:sldId id="276" r:id="rId17"/>
    <p:sldId id="279" r:id="rId18"/>
    <p:sldId id="278" r:id="rId19"/>
    <p:sldId id="280" r:id="rId20"/>
    <p:sldId id="262" r:id="rId21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slide" Target="slides/slide17.xml" /><Relationship Id="rId26" Type="http://schemas.openxmlformats.org/officeDocument/2006/relationships/tableStyles" Target="tableStyles.xml" /><Relationship Id="rId3" Type="http://schemas.openxmlformats.org/officeDocument/2006/relationships/slide" Target="slides/slide2.xml" /><Relationship Id="rId21" Type="http://schemas.openxmlformats.org/officeDocument/2006/relationships/slide" Target="slides/slide20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slide" Target="slides/slide16.xml" /><Relationship Id="rId25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slide" Target="slides/slide19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viewProps" Target="viewProps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presProps" Target="presProps.xml" /><Relationship Id="rId10" Type="http://schemas.openxmlformats.org/officeDocument/2006/relationships/slide" Target="slides/slide9.xml" /><Relationship Id="rId19" Type="http://schemas.openxmlformats.org/officeDocument/2006/relationships/slide" Target="slides/slide18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notesMaster" Target="notesMasters/notesMaster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03A3E-AB09-45D7-8BC1-17A5EFEB4DFE}" type="datetimeFigureOut">
              <a:rPr lang="es-CO" smtClean="0"/>
              <a:t>3/10/2025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B99557-07DE-4269-ADDC-F0552914A8C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956648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99557-07DE-4269-ADDC-F0552914A8CA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6435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B99557-07DE-4269-ADDC-F0552914A8CA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470731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087677" y="2233865"/>
            <a:ext cx="2016645" cy="939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09800" y="2262033"/>
            <a:ext cx="7772399" cy="3491401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jp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9261" y="379909"/>
            <a:ext cx="1830070" cy="57404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76612" y="1314177"/>
            <a:ext cx="5401945" cy="31953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5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 /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 /><Relationship Id="rId2" Type="http://schemas.openxmlformats.org/officeDocument/2006/relationships/image" Target="../media/image13.png" /><Relationship Id="rId1" Type="http://schemas.openxmlformats.org/officeDocument/2006/relationships/slideLayout" Target="../slideLayouts/slideLayout2.xml" 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 /><Relationship Id="rId2" Type="http://schemas.openxmlformats.org/officeDocument/2006/relationships/image" Target="../media/image15.png" /><Relationship Id="rId1" Type="http://schemas.openxmlformats.org/officeDocument/2006/relationships/slideLayout" Target="../slideLayouts/slideLayout2.xml" 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 /><Relationship Id="rId2" Type="http://schemas.openxmlformats.org/officeDocument/2006/relationships/image" Target="../media/image17.png" /><Relationship Id="rId1" Type="http://schemas.openxmlformats.org/officeDocument/2006/relationships/slideLayout" Target="../slideLayouts/slideLayout2.xml" 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 /><Relationship Id="rId2" Type="http://schemas.openxmlformats.org/officeDocument/2006/relationships/image" Target="../media/image19.png" /><Relationship Id="rId1" Type="http://schemas.openxmlformats.org/officeDocument/2006/relationships/slideLayout" Target="../slideLayouts/slideLayout2.xml" 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 /><Relationship Id="rId1" Type="http://schemas.openxmlformats.org/officeDocument/2006/relationships/slideLayout" Target="../slideLayouts/slideLayout5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.wdp" /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36696" y="2549805"/>
            <a:ext cx="3757929" cy="84382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es-MX" sz="5400" spc="-10" dirty="0" err="1">
                <a:solidFill>
                  <a:srgbClr val="3E3E3E"/>
                </a:solidFill>
              </a:rPr>
              <a:t>DataGoal</a:t>
            </a:r>
            <a:endParaRPr sz="5400" dirty="0"/>
          </a:p>
        </p:txBody>
      </p:sp>
      <p:pic>
        <p:nvPicPr>
          <p:cNvPr id="5" name="Imagen 4" descr="Logo data goal">
            <a:extLst>
              <a:ext uri="{FF2B5EF4-FFF2-40B4-BE49-F238E27FC236}">
                <a16:creationId xmlns:a16="http://schemas.microsoft.com/office/drawing/2014/main" id="{311E3AAD-38FB-48D5-90A1-44F79F012ABE}"/>
              </a:ext>
            </a:extLst>
          </p:cNvPr>
          <p:cNvPicPr/>
          <p:nvPr/>
        </p:nvPicPr>
        <p:blipFill>
          <a:blip r:embed="rId4"/>
          <a:stretch>
            <a:fillRect/>
          </a:stretch>
        </p:blipFill>
        <p:spPr>
          <a:xfrm>
            <a:off x="6324600" y="2247900"/>
            <a:ext cx="2438400" cy="23622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1D6D6-1C54-7A93-66CF-FD02C13C9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8E31B397-3069-F5F8-D564-8C35F5883CC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5FE6E6F4-49F7-19BB-5BE4-242B828549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38400" y="3276600"/>
            <a:ext cx="73152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MX" sz="6000" spc="-10" dirty="0"/>
              <a:t>Diagrama de procesos</a:t>
            </a:r>
            <a:endParaRPr sz="600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A0F373DD-9214-9E86-AE47-3A1B9F64F2AA}"/>
              </a:ext>
            </a:extLst>
          </p:cNvPr>
          <p:cNvSpPr/>
          <p:nvPr/>
        </p:nvSpPr>
        <p:spPr>
          <a:xfrm>
            <a:off x="4972050" y="4495800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>
                <a:moveTo>
                  <a:pt x="0" y="0"/>
                </a:moveTo>
                <a:lnTo>
                  <a:pt x="2247544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5646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1B4DB918-926B-BC3A-C484-6F469BF08D62}"/>
              </a:ext>
            </a:extLst>
          </p:cNvPr>
          <p:cNvSpPr txBox="1"/>
          <p:nvPr/>
        </p:nvSpPr>
        <p:spPr>
          <a:xfrm>
            <a:off x="285388" y="228600"/>
            <a:ext cx="837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769" marR="179070">
              <a:lnSpc>
                <a:spcPct val="100000"/>
              </a:lnSpc>
              <a:spcBef>
                <a:spcPts val="100"/>
              </a:spcBef>
            </a:pPr>
            <a:r>
              <a:rPr lang="es-MX" sz="2400" dirty="0">
                <a:latin typeface="Times New Roman"/>
                <a:cs typeface="Times New Roman"/>
              </a:rPr>
              <a:t>Partidos y Entrenamientos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DEC320FE-2352-4729-07F3-20DBC9560508}"/>
              </a:ext>
            </a:extLst>
          </p:cNvPr>
          <p:cNvSpPr txBox="1"/>
          <p:nvPr/>
        </p:nvSpPr>
        <p:spPr>
          <a:xfrm>
            <a:off x="264052" y="2823865"/>
            <a:ext cx="83717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4769" marR="179070">
              <a:lnSpc>
                <a:spcPct val="100000"/>
              </a:lnSpc>
              <a:spcBef>
                <a:spcPts val="100"/>
              </a:spcBef>
            </a:pPr>
            <a:r>
              <a:rPr lang="es-MX" sz="2400" dirty="0">
                <a:latin typeface="Times New Roman"/>
                <a:cs typeface="Times New Roman"/>
              </a:rPr>
              <a:t>Equipos y Jugadores</a:t>
            </a:r>
          </a:p>
        </p:txBody>
      </p:sp>
      <p:pic>
        <p:nvPicPr>
          <p:cNvPr id="4" name="Imagen 3" descr="Diagrama&#10;&#10;El contenido generado por IA puede ser incorrecto.">
            <a:extLst>
              <a:ext uri="{FF2B5EF4-FFF2-40B4-BE49-F238E27FC236}">
                <a16:creationId xmlns:a16="http://schemas.microsoft.com/office/drawing/2014/main" id="{93DDCC8E-C403-0577-6632-44C847C9F8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690265"/>
            <a:ext cx="12192000" cy="2133600"/>
          </a:xfrm>
          <a:prstGeom prst="rect">
            <a:avLst/>
          </a:prstGeom>
        </p:spPr>
      </p:pic>
      <p:pic>
        <p:nvPicPr>
          <p:cNvPr id="6" name="Imagen 5" descr="Diagrama&#10;&#10;El contenido generado por IA puede ser incorrecto.">
            <a:extLst>
              <a:ext uri="{FF2B5EF4-FFF2-40B4-BE49-F238E27FC236}">
                <a16:creationId xmlns:a16="http://schemas.microsoft.com/office/drawing/2014/main" id="{93294A17-D6AA-0D67-9FBE-8D2E3BEB2F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240" y="3285530"/>
            <a:ext cx="121920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7963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29809-9595-5777-79C8-104292A06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8ED53431-D024-4EF9-B337-69B7BED63C5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B5303D12-2A32-5269-B664-3B14719E83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2600" y="1905006"/>
            <a:ext cx="8686800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MX" sz="5400" spc="-10" dirty="0"/>
              <a:t>Técnicas de recolección de información y análisis de resultados</a:t>
            </a:r>
            <a:endParaRPr sz="540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5F5FA02-3045-6586-7BB5-24290D8678AA}"/>
              </a:ext>
            </a:extLst>
          </p:cNvPr>
          <p:cNvSpPr/>
          <p:nvPr/>
        </p:nvSpPr>
        <p:spPr>
          <a:xfrm>
            <a:off x="4972050" y="4495800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>
                <a:moveTo>
                  <a:pt x="0" y="0"/>
                </a:moveTo>
                <a:lnTo>
                  <a:pt x="2247544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031078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D9FF1BD-7F68-85FF-44B1-29225CDEC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260" y="379910"/>
            <a:ext cx="9605340" cy="1661993"/>
          </a:xfrm>
        </p:spPr>
        <p:txBody>
          <a:bodyPr/>
          <a:lstStyle/>
          <a:p>
            <a:r>
              <a:rPr lang="es-ES" dirty="0">
                <a:solidFill>
                  <a:schemeClr val="tx1"/>
                </a:solidFill>
              </a:rPr>
              <a:t>Técnica de recolección de información y </a:t>
            </a:r>
            <a:r>
              <a:rPr lang="es-ES" dirty="0"/>
              <a:t>Análisis </a:t>
            </a:r>
            <a:r>
              <a:rPr lang="es-ES" dirty="0">
                <a:solidFill>
                  <a:schemeClr val="tx1"/>
                </a:solidFill>
              </a:rPr>
              <a:t>de resultados</a:t>
            </a:r>
            <a:br>
              <a:rPr lang="es-ES" dirty="0">
                <a:solidFill>
                  <a:schemeClr val="tx1"/>
                </a:solidFill>
              </a:rPr>
            </a:br>
            <a:endParaRPr lang="es-ES" dirty="0">
              <a:solidFill>
                <a:schemeClr val="tx1"/>
              </a:solidFill>
            </a:endParaRPr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5F9AEEF7-1DF1-740E-7779-75A5B5399D66}"/>
              </a:ext>
            </a:extLst>
          </p:cNvPr>
          <p:cNvSpPr txBox="1">
            <a:spLocks/>
          </p:cNvSpPr>
          <p:nvPr/>
        </p:nvSpPr>
        <p:spPr>
          <a:xfrm>
            <a:off x="529260" y="1676400"/>
            <a:ext cx="10443540" cy="375487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>
              <a:defRPr sz="16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s-ES" sz="1800" b="1" dirty="0"/>
              <a:t>Técnica de recolección de información:</a:t>
            </a:r>
          </a:p>
          <a:p>
            <a:r>
              <a:rPr lang="es-ES" dirty="0"/>
              <a:t>	* Se utilizó encuesta digital (Google </a:t>
            </a:r>
            <a:r>
              <a:rPr lang="es-ES" dirty="0" err="1"/>
              <a:t>Forms</a:t>
            </a:r>
            <a:r>
              <a:rPr lang="es-ES" dirty="0"/>
              <a:t>).</a:t>
            </a:r>
          </a:p>
          <a:p>
            <a:r>
              <a:rPr lang="es-ES" dirty="0"/>
              <a:t>	* Preguntas cerradas (Sí/No y opción múltiple).</a:t>
            </a:r>
          </a:p>
          <a:p>
            <a:r>
              <a:rPr lang="es-ES" dirty="0"/>
              <a:t>	</a:t>
            </a:r>
          </a:p>
          <a:p>
            <a:endParaRPr lang="es-ES" dirty="0"/>
          </a:p>
          <a:p>
            <a:endParaRPr lang="es-ES" dirty="0"/>
          </a:p>
          <a:p>
            <a:r>
              <a:rPr lang="es-ES" sz="1800" b="1" dirty="0"/>
              <a:t>Análisis de resultados:</a:t>
            </a:r>
          </a:p>
          <a:p>
            <a:r>
              <a:rPr lang="es-ES" dirty="0"/>
              <a:t>Se calcularon porcentajes de respuestas.</a:t>
            </a:r>
          </a:p>
          <a:p>
            <a:r>
              <a:rPr lang="es-ES" dirty="0"/>
              <a:t>* Se identificaron problemas comunes:</a:t>
            </a:r>
          </a:p>
          <a:p>
            <a:r>
              <a:rPr lang="es-ES" dirty="0"/>
              <a:t>	* Pérdida de información.</a:t>
            </a:r>
          </a:p>
          <a:p>
            <a:r>
              <a:rPr lang="es-ES" dirty="0"/>
              <a:t>	* Dificultad para organizar datos manualmente.</a:t>
            </a:r>
          </a:p>
          <a:p>
            <a:r>
              <a:rPr lang="es-ES" dirty="0"/>
              <a:t>Se identificaron necesidades:</a:t>
            </a:r>
          </a:p>
          <a:p>
            <a:r>
              <a:rPr lang="es-ES" dirty="0"/>
              <a:t>	* Consultar estadísticas digitales.</a:t>
            </a:r>
          </a:p>
          <a:p>
            <a:r>
              <a:rPr lang="es-ES" dirty="0"/>
              <a:t>	* Mejor control y seguridad de la información.</a:t>
            </a:r>
          </a:p>
          <a:p>
            <a:endParaRPr lang="es-ES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A3A7264-FFEC-2809-A606-68505A834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0" y="1426726"/>
            <a:ext cx="6372856" cy="2526172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75967219-061E-84A8-918E-A85B68CA72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4644" y="4178509"/>
            <a:ext cx="6407356" cy="25492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D435A96C-3AE3-B5D9-8623-3B30805A88A3}"/>
              </a:ext>
            </a:extLst>
          </p:cNvPr>
          <p:cNvSpPr txBox="1"/>
          <p:nvPr/>
        </p:nvSpPr>
        <p:spPr>
          <a:xfrm>
            <a:off x="381000" y="5638800"/>
            <a:ext cx="5105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https://docs.google.com/forms/d/1DlCGMCfE0K6zDIonCHOpaEU-zx9uTewsBbLToHcP1Jc/edit#responses</a:t>
            </a:r>
          </a:p>
        </p:txBody>
      </p:sp>
    </p:spTree>
    <p:extLst>
      <p:ext uri="{BB962C8B-B14F-4D97-AF65-F5344CB8AC3E}">
        <p14:creationId xmlns:p14="http://schemas.microsoft.com/office/powerpoint/2010/main" val="2631642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0383A5-B081-4B38-8DE6-95E6A61143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6A00862A-61B7-4115-396D-0C2584C67EC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51AF859B-E372-D9FE-4688-3A0A93A0C6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2600" y="1905006"/>
            <a:ext cx="86868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MX" sz="5400" spc="-10" dirty="0"/>
              <a:t>Historias de usuario y Diagramas de caso de uso</a:t>
            </a:r>
            <a:endParaRPr sz="540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EB3B954A-E95A-AAF6-4C39-2E9DC3528562}"/>
              </a:ext>
            </a:extLst>
          </p:cNvPr>
          <p:cNvSpPr/>
          <p:nvPr/>
        </p:nvSpPr>
        <p:spPr>
          <a:xfrm>
            <a:off x="4972050" y="4495800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>
                <a:moveTo>
                  <a:pt x="0" y="0"/>
                </a:moveTo>
                <a:lnTo>
                  <a:pt x="2247544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2586349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0403593-6D22-8791-C33C-ECF192124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838" y="3810000"/>
            <a:ext cx="8926171" cy="179095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9AA874EE-D69D-6D6E-2790-6AFC11BA5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0495" y="189995"/>
            <a:ext cx="8992855" cy="3620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5361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1DDA978-3ADD-B77F-8012-A656CB875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8" y="228600"/>
            <a:ext cx="8945223" cy="174331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2A98E1B-0776-A331-9A28-2521DB7D83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688" y="2085341"/>
            <a:ext cx="8973802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29141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5F779-033E-771F-D063-DCB33D8617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>
            <a:extLst>
              <a:ext uri="{FF2B5EF4-FFF2-40B4-BE49-F238E27FC236}">
                <a16:creationId xmlns:a16="http://schemas.microsoft.com/office/drawing/2014/main" id="{D1773456-ECA3-4C50-EE7F-CB2CD8880A04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9CECC760-2B23-8016-8B21-939604A5CF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52600" y="2667000"/>
            <a:ext cx="86868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ES" sz="5400" dirty="0"/>
              <a:t>Mockups y </a:t>
            </a:r>
            <a:br>
              <a:rPr lang="es-ES" sz="5400" dirty="0"/>
            </a:br>
            <a:r>
              <a:rPr lang="es-ES" sz="5400" dirty="0"/>
              <a:t>Sistema de control</a:t>
            </a:r>
            <a:endParaRPr sz="5400" dirty="0"/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07172B0-06D4-639C-F338-87AAF3B08AA7}"/>
              </a:ext>
            </a:extLst>
          </p:cNvPr>
          <p:cNvSpPr/>
          <p:nvPr/>
        </p:nvSpPr>
        <p:spPr>
          <a:xfrm>
            <a:off x="4972050" y="4495800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>
                <a:moveTo>
                  <a:pt x="0" y="0"/>
                </a:moveTo>
                <a:lnTo>
                  <a:pt x="2247544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78993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uadroTexto 7">
            <a:extLst>
              <a:ext uri="{FF2B5EF4-FFF2-40B4-BE49-F238E27FC236}">
                <a16:creationId xmlns:a16="http://schemas.microsoft.com/office/drawing/2014/main" id="{2AA91CC8-A454-3C94-FFE5-92DD59C39A9C}"/>
              </a:ext>
            </a:extLst>
          </p:cNvPr>
          <p:cNvSpPr txBox="1"/>
          <p:nvPr/>
        </p:nvSpPr>
        <p:spPr>
          <a:xfrm>
            <a:off x="79699" y="5029200"/>
            <a:ext cx="5711502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https://www.figma.com/make/FdoqgZnGJiQdIJE3Mwtb3X/DataGoal?node-id=0-1&amp;p=f&amp;t=Ib3xfImkZXtUxrL1-0&amp;fullscreen=1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6249FC1-D0C9-1ADE-B209-9D9CCC8C413C}"/>
              </a:ext>
            </a:extLst>
          </p:cNvPr>
          <p:cNvSpPr txBox="1"/>
          <p:nvPr/>
        </p:nvSpPr>
        <p:spPr>
          <a:xfrm>
            <a:off x="6095945" y="5029200"/>
            <a:ext cx="60162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https://www.figma.com/proto/GJFgbYBbkADbQYOZiHab6m/DataGoal?node-id=15-109&amp;p=f&amp;t=RrxLPN7Ek8LJDlxY-0&amp;scaling=contain&amp;content-scaling=fixed&amp;page-id=0%3A1&amp;starting-point-node-id=15%3A109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7202753C-0650-FE87-434B-512E4FCFF6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612" y="165237"/>
            <a:ext cx="5238388" cy="4559163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9AF44A65-13B7-5BCF-8447-EC09604A79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44" y="165237"/>
            <a:ext cx="4953055" cy="4528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96847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5102AB-BA29-F839-354F-B625BF0E5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6612" y="1314177"/>
            <a:ext cx="7143388" cy="492443"/>
          </a:xfrm>
        </p:spPr>
        <p:txBody>
          <a:bodyPr/>
          <a:lstStyle/>
          <a:p>
            <a:r>
              <a:rPr lang="es-ES" dirty="0"/>
              <a:t>https://github.com/alejo8933/DataGoal-Cantera-Patriotas-Sport-Bacata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450C0D9-EDFB-F995-693E-7EB6C4EA3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03838"/>
            <a:ext cx="12192000" cy="3450323"/>
          </a:xfrm>
          <a:prstGeom prst="rect">
            <a:avLst/>
          </a:prstGeom>
        </p:spPr>
      </p:pic>
      <p:sp>
        <p:nvSpPr>
          <p:cNvPr id="6" name="Google Shape;254;g3824759f374_0_0">
            <a:extLst>
              <a:ext uri="{FF2B5EF4-FFF2-40B4-BE49-F238E27FC236}">
                <a16:creationId xmlns:a16="http://schemas.microsoft.com/office/drawing/2014/main" id="{44217649-54FF-6865-69B2-A608313117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8638" y="379413"/>
            <a:ext cx="9910762" cy="800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4000" b="1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Sistema de control de versiones</a:t>
            </a:r>
            <a:endParaRPr sz="4000" b="1" dirty="0">
              <a:solidFill>
                <a:srgbClr val="00B05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56969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534A5-708D-2545-8E0E-DC613E83C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>
            <a:extLst>
              <a:ext uri="{FF2B5EF4-FFF2-40B4-BE49-F238E27FC236}">
                <a16:creationId xmlns:a16="http://schemas.microsoft.com/office/drawing/2014/main" id="{619C9678-D971-1732-FD8B-2FDC934F647D}"/>
              </a:ext>
            </a:extLst>
          </p:cNvPr>
          <p:cNvSpPr/>
          <p:nvPr/>
        </p:nvSpPr>
        <p:spPr>
          <a:xfrm>
            <a:off x="4972227" y="3324314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>
                <a:moveTo>
                  <a:pt x="0" y="0"/>
                </a:moveTo>
                <a:lnTo>
                  <a:pt x="2247543" y="0"/>
                </a:lnTo>
              </a:path>
            </a:pathLst>
          </a:custGeom>
          <a:ln w="12699">
            <a:solidFill>
              <a:srgbClr val="37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3F029AC1-0E5E-1467-E488-7D8DD5758222}"/>
              </a:ext>
            </a:extLst>
          </p:cNvPr>
          <p:cNvSpPr txBox="1"/>
          <p:nvPr/>
        </p:nvSpPr>
        <p:spPr>
          <a:xfrm>
            <a:off x="4680185" y="3429000"/>
            <a:ext cx="2831630" cy="103618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0525" marR="5080" indent="-378460" algn="ctr">
              <a:lnSpc>
                <a:spcPct val="100000"/>
              </a:lnSpc>
              <a:spcBef>
                <a:spcPts val="100"/>
              </a:spcBef>
            </a:pPr>
            <a:r>
              <a:rPr lang="es-MX" sz="1600" dirty="0">
                <a:latin typeface="Times New Roman"/>
                <a:cs typeface="Times New Roman"/>
              </a:rPr>
              <a:t>Brayan David </a:t>
            </a:r>
            <a:r>
              <a:rPr lang="es-MX" sz="1600" dirty="0" err="1">
                <a:latin typeface="Times New Roman"/>
                <a:cs typeface="Times New Roman"/>
              </a:rPr>
              <a:t>Martinez</a:t>
            </a:r>
            <a:r>
              <a:rPr lang="es-MX" sz="1600" dirty="0">
                <a:latin typeface="Times New Roman"/>
                <a:cs typeface="Times New Roman"/>
              </a:rPr>
              <a:t> Hincapié</a:t>
            </a:r>
          </a:p>
          <a:p>
            <a:pPr marL="390525" marR="5080" indent="-378460" algn="ctr">
              <a:lnSpc>
                <a:spcPct val="100000"/>
              </a:lnSpc>
              <a:spcBef>
                <a:spcPts val="100"/>
              </a:spcBef>
            </a:pPr>
            <a:r>
              <a:rPr lang="es-MX" sz="1600" dirty="0">
                <a:latin typeface="Times New Roman"/>
                <a:cs typeface="Times New Roman"/>
              </a:rPr>
              <a:t>Carlos Alberto Meléndez Correa</a:t>
            </a:r>
          </a:p>
          <a:p>
            <a:pPr marL="390525" marR="5080" indent="-378460" algn="ctr">
              <a:lnSpc>
                <a:spcPct val="100000"/>
              </a:lnSpc>
              <a:spcBef>
                <a:spcPts val="100"/>
              </a:spcBef>
            </a:pPr>
            <a:r>
              <a:rPr lang="es-MX" sz="1600" dirty="0">
                <a:latin typeface="Times New Roman"/>
                <a:cs typeface="Times New Roman"/>
              </a:rPr>
              <a:t>Alejandro Bocanegra Pérez </a:t>
            </a:r>
          </a:p>
          <a:p>
            <a:pPr marL="390525" marR="5080" indent="-378460" algn="ctr">
              <a:lnSpc>
                <a:spcPct val="100000"/>
              </a:lnSpc>
              <a:spcBef>
                <a:spcPts val="100"/>
              </a:spcBef>
            </a:pPr>
            <a:r>
              <a:rPr lang="es-MX" sz="1600" dirty="0">
                <a:latin typeface="Times New Roman"/>
                <a:cs typeface="Times New Roman"/>
              </a:rPr>
              <a:t>Juan Esteban Diaz Galindo</a:t>
            </a:r>
            <a:endParaRPr sz="1600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04086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209800" y="1341720"/>
            <a:ext cx="7772400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MX" sz="3200" spc="-10" dirty="0">
                <a:solidFill>
                  <a:srgbClr val="4D4D4C"/>
                </a:solidFill>
              </a:rPr>
              <a:t>Sistema de información para la gestión y análisis de datos deportivos en la escuela de fútbol </a:t>
            </a:r>
            <a:r>
              <a:rPr lang="es-MX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CANTERA PATRIOTA SB</a:t>
            </a:r>
            <a:endParaRPr lang="es-MX" sz="3200" dirty="0">
              <a:solidFill>
                <a:schemeClr val="tx1"/>
              </a:solidFill>
            </a:endParaRPr>
          </a:p>
        </p:txBody>
      </p:sp>
      <p:sp>
        <p:nvSpPr>
          <p:cNvPr id="3" name="object 3"/>
          <p:cNvSpPr/>
          <p:nvPr/>
        </p:nvSpPr>
        <p:spPr>
          <a:xfrm>
            <a:off x="4972227" y="3324314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>
                <a:moveTo>
                  <a:pt x="0" y="0"/>
                </a:moveTo>
                <a:lnTo>
                  <a:pt x="2247543" y="0"/>
                </a:lnTo>
              </a:path>
            </a:pathLst>
          </a:custGeom>
          <a:ln w="12699">
            <a:solidFill>
              <a:srgbClr val="37AA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6600" y="2499258"/>
            <a:ext cx="7315200" cy="18594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z="6000" spc="-10" dirty="0"/>
              <a:t>FORMULACIÓN DEL PROYECTO </a:t>
            </a:r>
            <a:endParaRPr sz="6000" dirty="0"/>
          </a:p>
        </p:txBody>
      </p:sp>
      <p:sp>
        <p:nvSpPr>
          <p:cNvPr id="5" name="object 5"/>
          <p:cNvSpPr/>
          <p:nvPr/>
        </p:nvSpPr>
        <p:spPr>
          <a:xfrm>
            <a:off x="4972050" y="4495800"/>
            <a:ext cx="2247900" cy="0"/>
          </a:xfrm>
          <a:custGeom>
            <a:avLst/>
            <a:gdLst/>
            <a:ahLst/>
            <a:cxnLst/>
            <a:rect l="l" t="t" r="r" b="b"/>
            <a:pathLst>
              <a:path w="2247900">
                <a:moveTo>
                  <a:pt x="0" y="0"/>
                </a:moveTo>
                <a:lnTo>
                  <a:pt x="2247544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64844-74DF-F572-BFB5-CE836A91F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A6EE7EE-0479-227F-E38D-154080EC21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745269" y="2396048"/>
            <a:ext cx="6701462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s-MX" sz="6000" spc="-10" dirty="0">
                <a:solidFill>
                  <a:srgbClr val="00B050"/>
                </a:solidFill>
              </a:rPr>
              <a:t>Objetivo General </a:t>
            </a:r>
            <a:br>
              <a:rPr lang="es-MX" spc="-10" dirty="0">
                <a:solidFill>
                  <a:srgbClr val="4D4D4C"/>
                </a:solidFill>
              </a:rPr>
            </a:br>
            <a:endParaRPr spc="-10" dirty="0">
              <a:solidFill>
                <a:srgbClr val="4D4D4C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3DDE7FD-9983-088A-1CB2-E51731B246A5}"/>
              </a:ext>
            </a:extLst>
          </p:cNvPr>
          <p:cNvSpPr txBox="1"/>
          <p:nvPr/>
        </p:nvSpPr>
        <p:spPr>
          <a:xfrm>
            <a:off x="1983269" y="3886200"/>
            <a:ext cx="8225462" cy="9643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700" marR="5080" algn="l">
              <a:lnSpc>
                <a:spcPts val="1730"/>
              </a:lnSpc>
              <a:spcBef>
                <a:spcPts val="315"/>
              </a:spcBef>
            </a:pPr>
            <a:r>
              <a:rPr lang="es-E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Desarrollar un sistema de información llamado </a:t>
            </a:r>
            <a:r>
              <a:rPr lang="es-E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s-ES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s-E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permita manejar y analizar los datos deportivos de la Escuela de Fútbol </a:t>
            </a:r>
            <a:r>
              <a:rPr lang="es-E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Cantera Patriota SB</a:t>
            </a:r>
            <a:r>
              <a:rPr lang="es-E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s-E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 el fin de optimizar la organización, mejorar la toma de decisiones y fortalecer el proceso de formación deportiva.</a:t>
            </a:r>
            <a:endParaRPr lang="es-MX" sz="1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Google Shape;79;g3764b2b97ea_0_25">
            <a:extLst>
              <a:ext uri="{FF2B5EF4-FFF2-40B4-BE49-F238E27FC236}">
                <a16:creationId xmlns:a16="http://schemas.microsoft.com/office/drawing/2014/main" id="{F23D741B-2BE2-845C-7935-059AA1F3B07B}"/>
              </a:ext>
            </a:extLst>
          </p:cNvPr>
          <p:cNvCxnSpPr/>
          <p:nvPr/>
        </p:nvCxnSpPr>
        <p:spPr>
          <a:xfrm>
            <a:off x="4972228" y="3324314"/>
            <a:ext cx="2247600" cy="0"/>
          </a:xfrm>
          <a:prstGeom prst="straightConnector1">
            <a:avLst/>
          </a:prstGeom>
          <a:noFill/>
          <a:ln w="12700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1048629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05840" y="664310"/>
            <a:ext cx="449089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pc="-10" dirty="0">
                <a:solidFill>
                  <a:srgbClr val="00B050"/>
                </a:solidFill>
              </a:rPr>
              <a:t>Objetivos Específicos</a:t>
            </a:r>
            <a:endParaRPr spc="-10" dirty="0">
              <a:solidFill>
                <a:srgbClr val="00B050"/>
              </a:solidFill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78408" y="1671755"/>
            <a:ext cx="5029201" cy="36907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69" marR="179070">
              <a:lnSpc>
                <a:spcPct val="100000"/>
              </a:lnSpc>
              <a:spcBef>
                <a:spcPts val="100"/>
              </a:spcBef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 Gestionar jugadores y equipos mediante un módulo de registro y actualización de perfiles.</a:t>
            </a:r>
          </a:p>
          <a:p>
            <a:pPr marL="64769" marR="179070">
              <a:lnSpc>
                <a:spcPct val="100000"/>
              </a:lnSpc>
              <a:spcBef>
                <a:spcPts val="100"/>
              </a:spcBef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69" marR="179070">
              <a:lnSpc>
                <a:spcPct val="100000"/>
              </a:lnSpc>
              <a:spcBef>
                <a:spcPts val="100"/>
              </a:spcBef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 Implementar un sistema para controlar partidos y entrenamientos con sus eventos clave.</a:t>
            </a:r>
          </a:p>
          <a:p>
            <a:pPr marL="64769" marR="179070">
              <a:lnSpc>
                <a:spcPct val="100000"/>
              </a:lnSpc>
              <a:spcBef>
                <a:spcPts val="100"/>
              </a:spcBef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69" marR="179070">
              <a:lnSpc>
                <a:spcPct val="100000"/>
              </a:lnSpc>
              <a:spcBef>
                <a:spcPts val="100"/>
              </a:spcBef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 Facilitar el análisis del rendimiento con estadísticas y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dashboards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interactivos.</a:t>
            </a:r>
          </a:p>
          <a:p>
            <a:pPr marL="64769" marR="179070">
              <a:lnSpc>
                <a:spcPct val="100000"/>
              </a:lnSpc>
              <a:spcBef>
                <a:spcPts val="100"/>
              </a:spcBef>
            </a:pP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4769" marR="179070">
              <a:lnSpc>
                <a:spcPct val="100000"/>
              </a:lnSpc>
              <a:spcBef>
                <a:spcPts val="100"/>
              </a:spcBef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 Optimizar la organización de torneos con inscripciones, programación y reportes automáticos.</a:t>
            </a:r>
          </a:p>
        </p:txBody>
      </p:sp>
      <p:sp>
        <p:nvSpPr>
          <p:cNvPr id="4" name="object 4"/>
          <p:cNvSpPr/>
          <p:nvPr/>
        </p:nvSpPr>
        <p:spPr>
          <a:xfrm>
            <a:off x="1066800" y="1413343"/>
            <a:ext cx="4114800" cy="76200"/>
          </a:xfrm>
          <a:custGeom>
            <a:avLst/>
            <a:gdLst/>
            <a:ahLst/>
            <a:cxnLst/>
            <a:rect l="l" t="t" r="r" b="b"/>
            <a:pathLst>
              <a:path w="1426210">
                <a:moveTo>
                  <a:pt x="0" y="0"/>
                </a:moveTo>
                <a:lnTo>
                  <a:pt x="1425933" y="0"/>
                </a:lnTo>
              </a:path>
            </a:pathLst>
          </a:custGeom>
          <a:ln w="12699">
            <a:solidFill>
              <a:srgbClr val="4D4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E8C78EFF-20D0-989E-6C4C-BCDC430D16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7000" y="1231132"/>
            <a:ext cx="5535706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24000" y="4003768"/>
            <a:ext cx="465233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pc="-10" dirty="0">
                <a:solidFill>
                  <a:srgbClr val="00B050"/>
                </a:solidFill>
              </a:rPr>
              <a:t>Pregunta Problema</a:t>
            </a:r>
            <a:br>
              <a:rPr lang="es-MX" spc="-10" dirty="0">
                <a:solidFill>
                  <a:srgbClr val="4D4D4C"/>
                </a:solidFill>
              </a:rPr>
            </a:br>
            <a:endParaRPr spc="-10" dirty="0">
              <a:solidFill>
                <a:srgbClr val="4D4D4C"/>
              </a:solidFill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891095" y="4625734"/>
            <a:ext cx="5533009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4769" marR="5080">
              <a:lnSpc>
                <a:spcPct val="100000"/>
              </a:lnSpc>
              <a:spcBef>
                <a:spcPts val="100"/>
              </a:spcBef>
            </a:pPr>
            <a:r>
              <a:rPr lang="es-ES" spc="-25" dirty="0"/>
              <a:t>¿Cómo puede un sistema de información mejorar el manejo y el análisis de los datos deportivos en la Escuela de Fútbol Cantera Patriota SB para incrementar su organización y fortalecer los procesos deportivos?</a:t>
            </a:r>
            <a:endParaRPr spc="-25" dirty="0"/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72FD2FF1-B0E2-66EF-ACAC-0D226269C6CA}"/>
              </a:ext>
            </a:extLst>
          </p:cNvPr>
          <p:cNvSpPr txBox="1">
            <a:spLocks/>
          </p:cNvSpPr>
          <p:nvPr/>
        </p:nvSpPr>
        <p:spPr>
          <a:xfrm>
            <a:off x="3657600" y="1115063"/>
            <a:ext cx="6163945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es-MX" spc="-10" dirty="0">
                <a:solidFill>
                  <a:srgbClr val="00B050"/>
                </a:solidFill>
              </a:rPr>
              <a:t>Planteamiento del Problema</a:t>
            </a:r>
            <a:br>
              <a:rPr lang="es-MX" spc="-10" dirty="0">
                <a:solidFill>
                  <a:srgbClr val="4D4D4C"/>
                </a:solidFill>
              </a:rPr>
            </a:br>
            <a:endParaRPr lang="es-MX" spc="-10" dirty="0">
              <a:solidFill>
                <a:srgbClr val="4D4D4C"/>
              </a:solidFill>
            </a:endParaRPr>
          </a:p>
        </p:txBody>
      </p:sp>
      <p:sp>
        <p:nvSpPr>
          <p:cNvPr id="5" name="object 3">
            <a:extLst>
              <a:ext uri="{FF2B5EF4-FFF2-40B4-BE49-F238E27FC236}">
                <a16:creationId xmlns:a16="http://schemas.microsoft.com/office/drawing/2014/main" id="{992EE7FB-637B-B868-F710-59376ACDFE13}"/>
              </a:ext>
            </a:extLst>
          </p:cNvPr>
          <p:cNvSpPr txBox="1">
            <a:spLocks/>
          </p:cNvSpPr>
          <p:nvPr/>
        </p:nvSpPr>
        <p:spPr>
          <a:xfrm>
            <a:off x="1691195" y="2031181"/>
            <a:ext cx="9114409" cy="139781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>
              <a:defRPr sz="1600" b="0" i="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pPr marL="64769" marR="5080" algn="ctr">
              <a:spcBef>
                <a:spcPts val="100"/>
              </a:spcBef>
            </a:pP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Actualmente, la Escuela de Fútbol Cantera Patriota SB lleva el manejo de la información de manera manual, sin contar con un sistema que organice y centralice los datos. Esto provoca desorden, pérdida de información y dificultad para consultar lo registrado, lo que retrasa las actividades administrativas y limita el seguimiento del rendimiento de los jugadores y equipos.</a:t>
            </a: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13E963E1-0770-3783-5E67-062BC5850C1F}"/>
              </a:ext>
            </a:extLst>
          </p:cNvPr>
          <p:cNvSpPr/>
          <p:nvPr/>
        </p:nvSpPr>
        <p:spPr>
          <a:xfrm>
            <a:off x="4038600" y="1828800"/>
            <a:ext cx="4114800" cy="76200"/>
          </a:xfrm>
          <a:custGeom>
            <a:avLst/>
            <a:gdLst/>
            <a:ahLst/>
            <a:cxnLst/>
            <a:rect l="l" t="t" r="r" b="b"/>
            <a:pathLst>
              <a:path w="1426210">
                <a:moveTo>
                  <a:pt x="0" y="0"/>
                </a:moveTo>
                <a:lnTo>
                  <a:pt x="1425933" y="0"/>
                </a:lnTo>
              </a:path>
            </a:pathLst>
          </a:custGeom>
          <a:ln w="12699">
            <a:solidFill>
              <a:srgbClr val="4D4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4">
            <a:extLst>
              <a:ext uri="{FF2B5EF4-FFF2-40B4-BE49-F238E27FC236}">
                <a16:creationId xmlns:a16="http://schemas.microsoft.com/office/drawing/2014/main" id="{27FCFE55-0FD9-F86E-5EDB-8EA2ED44C28F}"/>
              </a:ext>
            </a:extLst>
          </p:cNvPr>
          <p:cNvSpPr/>
          <p:nvPr/>
        </p:nvSpPr>
        <p:spPr>
          <a:xfrm>
            <a:off x="1331429" y="4587634"/>
            <a:ext cx="4114800" cy="76200"/>
          </a:xfrm>
          <a:custGeom>
            <a:avLst/>
            <a:gdLst/>
            <a:ahLst/>
            <a:cxnLst/>
            <a:rect l="l" t="t" r="r" b="b"/>
            <a:pathLst>
              <a:path w="1426210">
                <a:moveTo>
                  <a:pt x="0" y="0"/>
                </a:moveTo>
                <a:lnTo>
                  <a:pt x="1425933" y="0"/>
                </a:lnTo>
              </a:path>
            </a:pathLst>
          </a:custGeom>
          <a:ln w="12699">
            <a:solidFill>
              <a:srgbClr val="4D4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028" name="Picture 4" descr="LOS PROBLEMAS Y LOS PROYECTOS">
            <a:extLst>
              <a:ext uri="{FF2B5EF4-FFF2-40B4-BE49-F238E27FC236}">
                <a16:creationId xmlns:a16="http://schemas.microsoft.com/office/drawing/2014/main" id="{D29C5FEE-E4C1-2917-F7F9-F9DB979C8D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7009" y="3444260"/>
            <a:ext cx="3210874" cy="26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DE7A9-871E-2143-7BE4-323F43330E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589FEEE-B808-2F61-15E6-0D772D5B42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38598" y="1371600"/>
            <a:ext cx="465233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s-MX" spc="-10" dirty="0">
                <a:solidFill>
                  <a:srgbClr val="00B050"/>
                </a:solidFill>
              </a:rPr>
              <a:t>Alcance del Proyecto </a:t>
            </a:r>
            <a:br>
              <a:rPr lang="es-MX" spc="-10" dirty="0">
                <a:solidFill>
                  <a:srgbClr val="4D4D4C"/>
                </a:solidFill>
              </a:rPr>
            </a:br>
            <a:endParaRPr spc="-10" dirty="0">
              <a:solidFill>
                <a:srgbClr val="4D4D4C"/>
              </a:solidFill>
            </a:endParaRP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B2F567CE-CEEA-8FC7-6186-C1F011566B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572000" y="2590800"/>
            <a:ext cx="6553200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just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El sistema de información Data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se desarrollará para la Escuela de Fútbol Cantera Patriota SB y servirá para organizar en un solo lugar los datos de jugadores, equipos, partidos, entrenamientos y torneos internos.</a:t>
            </a:r>
          </a:p>
          <a:p>
            <a:pPr algn="just"/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En esta primera etapa permitirá registrar información básica, generar reportes sencillos y apoyar la organización de torneos. Más adelante, se buscará mejorar el sistema y adaptarlo para que pueda ser usado por más personas o instituciones deportivas.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E4D4ED26-FC76-D618-F093-B9DDB6D704A8}"/>
              </a:ext>
            </a:extLst>
          </p:cNvPr>
          <p:cNvSpPr/>
          <p:nvPr/>
        </p:nvSpPr>
        <p:spPr>
          <a:xfrm>
            <a:off x="4038598" y="2133600"/>
            <a:ext cx="4114800" cy="76200"/>
          </a:xfrm>
          <a:custGeom>
            <a:avLst/>
            <a:gdLst/>
            <a:ahLst/>
            <a:cxnLst/>
            <a:rect l="l" t="t" r="r" b="b"/>
            <a:pathLst>
              <a:path w="1426210">
                <a:moveTo>
                  <a:pt x="0" y="0"/>
                </a:moveTo>
                <a:lnTo>
                  <a:pt x="1425933" y="0"/>
                </a:lnTo>
              </a:path>
            </a:pathLst>
          </a:custGeom>
          <a:ln w="12699">
            <a:solidFill>
              <a:srgbClr val="4D4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50" name="Picture 2" descr="Página 7 | Vectores de Ruta directa hacia futuro - Descarga vectores gratis  de gran calidad de Freepik | Freepik">
            <a:extLst>
              <a:ext uri="{FF2B5EF4-FFF2-40B4-BE49-F238E27FC236}">
                <a16:creationId xmlns:a16="http://schemas.microsoft.com/office/drawing/2014/main" id="{1A6CC98C-7FAB-D570-7E67-C56F4F8DA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743200"/>
            <a:ext cx="3159886" cy="3159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93692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B0C33-687C-0284-5CBD-852DD9EA05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BC6B7BA-A118-2019-64DB-B31E6BD392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29261" y="379909"/>
            <a:ext cx="1830070" cy="574041"/>
          </a:xfrm>
        </p:spPr>
        <p:txBody>
          <a:bodyPr vert="horz" wrap="square" lIns="0" tIns="12700" rIns="0" bIns="0" rtlCol="0">
            <a:normAutofit/>
          </a:bodyPr>
          <a:lstStyle/>
          <a:p>
            <a:pPr marL="12700">
              <a:lnSpc>
                <a:spcPct val="90000"/>
              </a:lnSpc>
              <a:spcBef>
                <a:spcPts val="100"/>
              </a:spcBef>
            </a:pPr>
            <a:r>
              <a:rPr lang="es-MX" sz="2000" spc="-10"/>
              <a:t>Justificación </a:t>
            </a:r>
            <a:br>
              <a:rPr lang="es-MX" sz="2000" spc="-10"/>
            </a:br>
            <a:endParaRPr lang="es-MX" sz="2000" spc="-10"/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644A37BF-E903-6EF2-E9FC-8D5FD1CC2CD4}"/>
              </a:ext>
            </a:extLst>
          </p:cNvPr>
          <p:cNvSpPr txBox="1">
            <a:spLocks noGrp="1"/>
          </p:cNvSpPr>
          <p:nvPr>
            <p:ph sz="half" idx="2"/>
          </p:nvPr>
        </p:nvSpPr>
        <p:spPr>
          <a:xfrm>
            <a:off x="838200" y="1935480"/>
            <a:ext cx="5303520" cy="3810000"/>
          </a:xfrm>
        </p:spPr>
        <p:txBody>
          <a:bodyPr vert="horz" wrap="square" lIns="0" tIns="12700" rIns="0" bIns="0" rtlCol="0">
            <a:noAutofit/>
          </a:bodyPr>
          <a:lstStyle/>
          <a:p>
            <a:pPr algn="just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El proyecto Data </a:t>
            </a:r>
            <a:r>
              <a:rPr lang="es-ES" sz="1800" dirty="0" err="1">
                <a:latin typeface="Arial" panose="020B0604020202020204" pitchFamily="34" charset="0"/>
                <a:cs typeface="Arial" panose="020B0604020202020204" pitchFamily="34" charset="0"/>
              </a:rPr>
              <a:t>Goal</a:t>
            </a:r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 surge como respuesta a la necesidad de la Escuela de Fútbol Cantera Patriota SB de mejorar la organización de su información, ya que el manejo manual ha generado desorden, pérdida de datos y dificultad para dar seguimiento al proceso deportivo.</a:t>
            </a:r>
          </a:p>
          <a:p>
            <a:pPr algn="just"/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s-ES" sz="1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s-ES" sz="1800" dirty="0">
                <a:latin typeface="Arial" panose="020B0604020202020204" pitchFamily="34" charset="0"/>
                <a:cs typeface="Arial" panose="020B0604020202020204" pitchFamily="34" charset="0"/>
              </a:rPr>
              <a:t>Con esta herramienta se busca centralizar la información y facilitar el trabajo de entrenadores y directivos, ofreciendo datos claros que apoyen la toma de decisiones. Al mismo tiempo, permitirá un mejor seguimiento del rendimiento de los jugadores, fortaleciendo tanto su formación deportiva como su desarrollo personal.</a:t>
            </a:r>
          </a:p>
        </p:txBody>
      </p:sp>
      <p:pic>
        <p:nvPicPr>
          <p:cNvPr id="3074" name="Picture 2" descr="1.4.- Justificación y Delimitación | PROYECTOS EDUCATIVOS CR">
            <a:extLst>
              <a:ext uri="{FF2B5EF4-FFF2-40B4-BE49-F238E27FC236}">
                <a16:creationId xmlns:a16="http://schemas.microsoft.com/office/drawing/2014/main" id="{A5AD0F72-DBE2-9DDA-0809-5FF772C94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3">
                <a:shade val="45000"/>
                <a:satMod val="135000"/>
              </a:schemeClr>
              <a:prstClr val="white"/>
            </a:duotone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7000"/>
                    </a14:imgEffect>
                    <a14:imgEffect>
                      <a14:colorTemperature colorTemp="3884"/>
                    </a14:imgEffect>
                    <a14:imgEffect>
                      <a14:saturation sat="264000"/>
                    </a14:imgEffect>
                    <a14:imgEffect>
                      <a14:brightnessContrast bright="3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9140" r="2" b="12446"/>
          <a:stretch>
            <a:fillRect/>
          </a:stretch>
        </p:blipFill>
        <p:spPr bwMode="auto">
          <a:xfrm>
            <a:off x="6278880" y="1577340"/>
            <a:ext cx="5303520" cy="4526280"/>
          </a:xfrm>
          <a:prstGeom prst="rect">
            <a:avLst/>
          </a:prstGeom>
          <a:solidFill>
            <a:srgbClr val="FFFFFF"/>
          </a:solidFill>
          <a:effectLst>
            <a:outerShdw blurRad="50800" dist="50800" dir="5400000" algn="ctr" rotWithShape="0">
              <a:schemeClr val="bg1"/>
            </a:outerShdw>
          </a:effectLst>
        </p:spPr>
      </p:pic>
      <p:sp>
        <p:nvSpPr>
          <p:cNvPr id="4" name="object 4">
            <a:extLst>
              <a:ext uri="{FF2B5EF4-FFF2-40B4-BE49-F238E27FC236}">
                <a16:creationId xmlns:a16="http://schemas.microsoft.com/office/drawing/2014/main" id="{24EA3628-CB00-6AE5-03AA-AC79751A8A54}"/>
              </a:ext>
            </a:extLst>
          </p:cNvPr>
          <p:cNvSpPr/>
          <p:nvPr/>
        </p:nvSpPr>
        <p:spPr>
          <a:xfrm>
            <a:off x="1407720" y="1613916"/>
            <a:ext cx="4114800" cy="76200"/>
          </a:xfrm>
          <a:custGeom>
            <a:avLst/>
            <a:gdLst/>
            <a:ahLst/>
            <a:cxnLst/>
            <a:rect l="l" t="t" r="r" b="b"/>
            <a:pathLst>
              <a:path w="1426210">
                <a:moveTo>
                  <a:pt x="0" y="0"/>
                </a:moveTo>
                <a:lnTo>
                  <a:pt x="1425933" y="0"/>
                </a:lnTo>
              </a:path>
            </a:pathLst>
          </a:custGeom>
          <a:ln w="12699">
            <a:solidFill>
              <a:srgbClr val="4D4D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DE228867-616C-55AB-23AD-683F628EC235}"/>
              </a:ext>
            </a:extLst>
          </p:cNvPr>
          <p:cNvSpPr txBox="1">
            <a:spLocks/>
          </p:cNvSpPr>
          <p:nvPr/>
        </p:nvSpPr>
        <p:spPr>
          <a:xfrm>
            <a:off x="1407720" y="851236"/>
            <a:ext cx="4652339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 sz="3600" b="1" i="0">
                <a:solidFill>
                  <a:schemeClr val="bg1"/>
                </a:solidFill>
                <a:latin typeface="Times New Roman"/>
                <a:ea typeface="+mj-ea"/>
                <a:cs typeface="Times New Roman"/>
              </a:defRPr>
            </a:lvl1pPr>
          </a:lstStyle>
          <a:p>
            <a:pPr marL="12700" algn="ctr">
              <a:spcBef>
                <a:spcPts val="100"/>
              </a:spcBef>
            </a:pPr>
            <a:r>
              <a:rPr lang="es-MX" spc="-10" dirty="0">
                <a:solidFill>
                  <a:srgbClr val="00B050"/>
                </a:solidFill>
              </a:rPr>
              <a:t>Justificación</a:t>
            </a:r>
            <a:br>
              <a:rPr lang="es-MX" spc="-10" dirty="0">
                <a:solidFill>
                  <a:srgbClr val="4D4D4C"/>
                </a:solidFill>
              </a:rPr>
            </a:br>
            <a:endParaRPr lang="es-MX" spc="-10" dirty="0">
              <a:solidFill>
                <a:srgbClr val="4D4D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4551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4049</TotalTime>
  <Words>659</Words>
  <Application>Microsoft Office PowerPoint</Application>
  <PresentationFormat>Panorámica</PresentationFormat>
  <Paragraphs>59</Paragraphs>
  <Slides>20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1" baseType="lpstr">
      <vt:lpstr>Office Theme</vt:lpstr>
      <vt:lpstr>DataGoal</vt:lpstr>
      <vt:lpstr>Presentación de PowerPoint</vt:lpstr>
      <vt:lpstr>Sistema de información para la gestión y análisis de datos deportivos en la escuela de fútbol CANTERA PATRIOTA SB</vt:lpstr>
      <vt:lpstr>FORMULACIÓN DEL PROYECTO </vt:lpstr>
      <vt:lpstr>Objetivo General  </vt:lpstr>
      <vt:lpstr>Objetivos Específicos</vt:lpstr>
      <vt:lpstr>Pregunta Problema </vt:lpstr>
      <vt:lpstr>Alcance del Proyecto  </vt:lpstr>
      <vt:lpstr>Justificación  </vt:lpstr>
      <vt:lpstr>Diagrama de procesos</vt:lpstr>
      <vt:lpstr>Presentación de PowerPoint</vt:lpstr>
      <vt:lpstr>Técnicas de recolección de información y análisis de resultados</vt:lpstr>
      <vt:lpstr>Técnica de recolección de información y Análisis de resultados </vt:lpstr>
      <vt:lpstr>Historias de usuario y Diagramas de caso de uso</vt:lpstr>
      <vt:lpstr>Presentación de PowerPoint</vt:lpstr>
      <vt:lpstr>Presentación de PowerPoint</vt:lpstr>
      <vt:lpstr>Mockups y  Sistema de control</vt:lpstr>
      <vt:lpstr>Presentación de PowerPoint</vt:lpstr>
      <vt:lpstr>Sistema de control de versiones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DataGoal</dc:title>
  <dc:creator>APRENDIZ</dc:creator>
  <cp:lastModifiedBy>Alejandro Bocanegra</cp:lastModifiedBy>
  <cp:revision>20</cp:revision>
  <dcterms:created xsi:type="dcterms:W3CDTF">2025-08-19T11:36:00Z</dcterms:created>
  <dcterms:modified xsi:type="dcterms:W3CDTF">2025-10-03T13:04:30Z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2025-08-19T00:00:00Z</vt:filetime>
  </property>
  <property fmtid="{D5CDD505-2E9C-101B-9397-08002B2CF9AE}" pid="3" name="Creator">
    <vt:lpwstr>Google</vt:lpwstr>
  </property>
  <property fmtid="{D5CDD505-2E9C-101B-9397-08002B2CF9AE}" pid="4" name="LastSaved">
    <vt:filetime>2025-08-19T00:00:00Z</vt:filetime>
  </property>
</Properties>
</file>