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hUs3K4vkn9jUR0fFumGJpMf1ZFk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34" autoAdjust="0"/>
    <p:restoredTop sz="94660"/>
  </p:normalViewPr>
  <p:slideViewPr>
    <p:cSldViewPr snapToGrid="0">
      <p:cViewPr varScale="1">
        <p:scale>
          <a:sx n="84" d="100"/>
          <a:sy n="84" d="100"/>
        </p:scale>
        <p:origin x="830"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notesMaster" Target="notesMasters/notesMaster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TITLE">
    <p:spTree>
      <p:nvGrpSpPr>
        <p:cNvPr id="1" name="Shape 22"/>
        <p:cNvGrpSpPr/>
        <p:nvPr/>
      </p:nvGrpSpPr>
      <p:grpSpPr>
        <a:xfrm>
          <a:off x="0" y="0"/>
          <a:ext cx="0" cy="0"/>
          <a:chOff x="0" y="0"/>
          <a:chExt cx="0" cy="0"/>
        </a:xfrm>
      </p:grpSpPr>
      <p:grpSp>
        <p:nvGrpSpPr>
          <p:cNvPr id="23" name="Google Shape;23;p16"/>
          <p:cNvGrpSpPr/>
          <p:nvPr/>
        </p:nvGrpSpPr>
        <p:grpSpPr>
          <a:xfrm>
            <a:off x="0" y="-8467"/>
            <a:ext cx="12192000" cy="6866467"/>
            <a:chOff x="0" y="-8467"/>
            <a:chExt cx="12192000" cy="6866467"/>
          </a:xfrm>
        </p:grpSpPr>
        <p:cxnSp>
          <p:nvCxnSpPr>
            <p:cNvPr id="24" name="Google Shape;24;p16"/>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16"/>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6" name="Google Shape;26;p16"/>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16"/>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16"/>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6"/>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16"/>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16"/>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16"/>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6"/>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16"/>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6"/>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36" name="Google Shape;36;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89"/>
        <p:cNvGrpSpPr/>
        <p:nvPr/>
      </p:nvGrpSpPr>
      <p:grpSpPr>
        <a:xfrm>
          <a:off x="0" y="0"/>
          <a:ext cx="0" cy="0"/>
          <a:chOff x="0" y="0"/>
          <a:chExt cx="0" cy="0"/>
        </a:xfrm>
      </p:grpSpPr>
      <p:sp>
        <p:nvSpPr>
          <p:cNvPr id="90" name="Google Shape;90;p25"/>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a:spLocks noGrp="1"/>
          </p:cNvSpPr>
          <p:nvPr>
            <p:ph type="pic" idx="2"/>
          </p:nvPr>
        </p:nvSpPr>
        <p:spPr>
          <a:xfrm>
            <a:off x="677334" y="609600"/>
            <a:ext cx="8596668" cy="3845718"/>
          </a:xfrm>
          <a:prstGeom prst="rect">
            <a:avLst/>
          </a:prstGeom>
          <a:noFill/>
          <a:ln>
            <a:noFill/>
          </a:ln>
        </p:spPr>
      </p:sp>
      <p:sp>
        <p:nvSpPr>
          <p:cNvPr id="92" name="Google Shape;92;p25"/>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3" name="Google Shape;93;p2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ita con descripción">
  <p:cSld name="Cita con descripción">
    <p:spTree>
      <p:nvGrpSpPr>
        <p:cNvPr id="1" name="Shape 96"/>
        <p:cNvGrpSpPr/>
        <p:nvPr/>
      </p:nvGrpSpPr>
      <p:grpSpPr>
        <a:xfrm>
          <a:off x="0" y="0"/>
          <a:ext cx="0" cy="0"/>
          <a:chOff x="0" y="0"/>
          <a:chExt cx="0" cy="0"/>
        </a:xfrm>
      </p:grpSpPr>
      <p:sp>
        <p:nvSpPr>
          <p:cNvPr id="97" name="Google Shape;97;p26"/>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9" name="Google Shape;99;p26"/>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0" name="Google Shape;100;p2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
        <p:nvSpPr>
          <p:cNvPr id="103" name="Google Shape;103;p26"/>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8000" b="0" i="0" u="none" strike="noStrike" cap="none">
                <a:solidFill>
                  <a:srgbClr val="BFE471"/>
                </a:solidFill>
                <a:latin typeface="Arial"/>
                <a:ea typeface="Arial"/>
                <a:cs typeface="Arial"/>
                <a:sym typeface="Arial"/>
              </a:rPr>
              <a:t>“</a:t>
            </a:r>
            <a:endParaRPr/>
          </a:p>
        </p:txBody>
      </p:sp>
      <p:sp>
        <p:nvSpPr>
          <p:cNvPr id="104" name="Google Shape;104;p26"/>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8000" b="0" i="0" u="none" strike="noStrike" cap="none">
                <a:solidFill>
                  <a:srgbClr val="BFE471"/>
                </a:solidFill>
                <a:latin typeface="Arial"/>
                <a:ea typeface="Arial"/>
                <a:cs typeface="Arial"/>
                <a:sym typeface="Arial"/>
              </a:rPr>
              <a:t>”</a:t>
            </a:r>
            <a:endParaRPr sz="1800" b="0" i="0" u="none" strike="noStrike" cap="non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105"/>
        <p:cNvGrpSpPr/>
        <p:nvPr/>
      </p:nvGrpSpPr>
      <p:grpSpPr>
        <a:xfrm>
          <a:off x="0" y="0"/>
          <a:ext cx="0" cy="0"/>
          <a:chOff x="0" y="0"/>
          <a:chExt cx="0" cy="0"/>
        </a:xfrm>
      </p:grpSpPr>
      <p:sp>
        <p:nvSpPr>
          <p:cNvPr id="106" name="Google Shape;106;p27"/>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7"/>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8" name="Google Shape;108;p2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itar la tarjeta de nombre">
  <p:cSld name="Citar la tarjeta de nombre">
    <p:spTree>
      <p:nvGrpSpPr>
        <p:cNvPr id="1" name="Shape 111"/>
        <p:cNvGrpSpPr/>
        <p:nvPr/>
      </p:nvGrpSpPr>
      <p:grpSpPr>
        <a:xfrm>
          <a:off x="0" y="0"/>
          <a:ext cx="0" cy="0"/>
          <a:chOff x="0" y="0"/>
          <a:chExt cx="0" cy="0"/>
        </a:xfrm>
      </p:grpSpPr>
      <p:sp>
        <p:nvSpPr>
          <p:cNvPr id="112" name="Google Shape;112;p28"/>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4" name="Google Shape;114;p28"/>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5" name="Google Shape;115;p2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
        <p:nvSpPr>
          <p:cNvPr id="118" name="Google Shape;118;p28"/>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8000" b="0" i="0" u="none" strike="noStrike" cap="none">
                <a:solidFill>
                  <a:srgbClr val="BFE471"/>
                </a:solidFill>
                <a:latin typeface="Arial"/>
                <a:ea typeface="Arial"/>
                <a:cs typeface="Arial"/>
                <a:sym typeface="Arial"/>
              </a:rPr>
              <a:t>“</a:t>
            </a:r>
            <a:endParaRPr/>
          </a:p>
        </p:txBody>
      </p:sp>
      <p:sp>
        <p:nvSpPr>
          <p:cNvPr id="119" name="Google Shape;119;p28"/>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CO" sz="8000" b="0" i="0" u="none" strike="noStrike" cap="non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dadero o falso">
  <p:cSld name="Verdadero o falso">
    <p:spTree>
      <p:nvGrpSpPr>
        <p:cNvPr id="1" name="Shape 120"/>
        <p:cNvGrpSpPr/>
        <p:nvPr/>
      </p:nvGrpSpPr>
      <p:grpSpPr>
        <a:xfrm>
          <a:off x="0" y="0"/>
          <a:ext cx="0" cy="0"/>
          <a:chOff x="0" y="0"/>
          <a:chExt cx="0" cy="0"/>
        </a:xfrm>
      </p:grpSpPr>
      <p:sp>
        <p:nvSpPr>
          <p:cNvPr id="121" name="Google Shape;121;p29"/>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29"/>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4" name="Google Shape;124;p2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2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27"/>
        <p:cNvGrpSpPr/>
        <p:nvPr/>
      </p:nvGrpSpPr>
      <p:grpSpPr>
        <a:xfrm>
          <a:off x="0" y="0"/>
          <a:ext cx="0" cy="0"/>
          <a:chOff x="0" y="0"/>
          <a:chExt cx="0" cy="0"/>
        </a:xfrm>
      </p:grpSpPr>
      <p:sp>
        <p:nvSpPr>
          <p:cNvPr id="128" name="Google Shape;128;p3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30"/>
          <p:cNvSpPr txBox="1">
            <a:spLocks noGrp="1"/>
          </p:cNvSpPr>
          <p:nvPr>
            <p:ph type="body" idx="1"/>
          </p:nvPr>
        </p:nvSpPr>
        <p:spPr>
          <a:xfrm rot="5400000">
            <a:off x="3035281"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3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3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33"/>
        <p:cNvGrpSpPr/>
        <p:nvPr/>
      </p:nvGrpSpPr>
      <p:grpSpPr>
        <a:xfrm>
          <a:off x="0" y="0"/>
          <a:ext cx="0" cy="0"/>
          <a:chOff x="0" y="0"/>
          <a:chExt cx="0" cy="0"/>
        </a:xfrm>
      </p:grpSpPr>
      <p:sp>
        <p:nvSpPr>
          <p:cNvPr id="134" name="Google Shape;134;p31"/>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1"/>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6" name="Google Shape;136;p3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3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descripción">
  <p:cSld name="Título y descripción">
    <p:spTree>
      <p:nvGrpSpPr>
        <p:cNvPr id="1" name="Shape 39"/>
        <p:cNvGrpSpPr/>
        <p:nvPr/>
      </p:nvGrpSpPr>
      <p:grpSpPr>
        <a:xfrm>
          <a:off x="0" y="0"/>
          <a:ext cx="0" cy="0"/>
          <a:chOff x="0" y="0"/>
          <a:chExt cx="0" cy="0"/>
        </a:xfrm>
      </p:grpSpPr>
      <p:sp>
        <p:nvSpPr>
          <p:cNvPr id="40" name="Google Shape;40;p17"/>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7"/>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42" name="Google Shape;42;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45"/>
        <p:cNvGrpSpPr/>
        <p:nvPr/>
      </p:nvGrpSpPr>
      <p:grpSpPr>
        <a:xfrm>
          <a:off x="0" y="0"/>
          <a:ext cx="0" cy="0"/>
          <a:chOff x="0" y="0"/>
          <a:chExt cx="0" cy="0"/>
        </a:xfrm>
      </p:grpSpPr>
      <p:sp>
        <p:nvSpPr>
          <p:cNvPr id="46" name="Google Shape;46;p1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8"/>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8" name="Google Shape;48;p1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51"/>
        <p:cNvGrpSpPr/>
        <p:nvPr/>
      </p:nvGrpSpPr>
      <p:grpSpPr>
        <a:xfrm>
          <a:off x="0" y="0"/>
          <a:ext cx="0" cy="0"/>
          <a:chOff x="0" y="0"/>
          <a:chExt cx="0" cy="0"/>
        </a:xfrm>
      </p:grpSpPr>
      <p:sp>
        <p:nvSpPr>
          <p:cNvPr id="52" name="Google Shape;52;p19"/>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9"/>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54" name="Google Shape;54;p1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57"/>
        <p:cNvGrpSpPr/>
        <p:nvPr/>
      </p:nvGrpSpPr>
      <p:grpSpPr>
        <a:xfrm>
          <a:off x="0" y="0"/>
          <a:ext cx="0" cy="0"/>
          <a:chOff x="0" y="0"/>
          <a:chExt cx="0" cy="0"/>
        </a:xfrm>
      </p:grpSpPr>
      <p:sp>
        <p:nvSpPr>
          <p:cNvPr id="58" name="Google Shape;58;p2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0" name="Google Shape;60;p20"/>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1" name="Google Shape;61;p2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64"/>
        <p:cNvGrpSpPr/>
        <p:nvPr/>
      </p:nvGrpSpPr>
      <p:grpSpPr>
        <a:xfrm>
          <a:off x="0" y="0"/>
          <a:ext cx="0" cy="0"/>
          <a:chOff x="0" y="0"/>
          <a:chExt cx="0" cy="0"/>
        </a:xfrm>
      </p:grpSpPr>
      <p:sp>
        <p:nvSpPr>
          <p:cNvPr id="65" name="Google Shape;65;p2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1"/>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7" name="Google Shape;67;p21"/>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8" name="Google Shape;68;p21"/>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9" name="Google Shape;69;p21"/>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0" name="Google Shape;70;p2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73"/>
        <p:cNvGrpSpPr/>
        <p:nvPr/>
      </p:nvGrpSpPr>
      <p:grpSpPr>
        <a:xfrm>
          <a:off x="0" y="0"/>
          <a:ext cx="0" cy="0"/>
          <a:chOff x="0" y="0"/>
          <a:chExt cx="0" cy="0"/>
        </a:xfrm>
      </p:grpSpPr>
      <p:sp>
        <p:nvSpPr>
          <p:cNvPr id="74" name="Google Shape;74;p2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78"/>
        <p:cNvGrpSpPr/>
        <p:nvPr/>
      </p:nvGrpSpPr>
      <p:grpSpPr>
        <a:xfrm>
          <a:off x="0" y="0"/>
          <a:ext cx="0" cy="0"/>
          <a:chOff x="0" y="0"/>
          <a:chExt cx="0" cy="0"/>
        </a:xfrm>
      </p:grpSpPr>
      <p:sp>
        <p:nvSpPr>
          <p:cNvPr id="79" name="Google Shape;79;p2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82"/>
        <p:cNvGrpSpPr/>
        <p:nvPr/>
      </p:nvGrpSpPr>
      <p:grpSpPr>
        <a:xfrm>
          <a:off x="0" y="0"/>
          <a:ext cx="0" cy="0"/>
          <a:chOff x="0" y="0"/>
          <a:chExt cx="0" cy="0"/>
        </a:xfrm>
      </p:grpSpPr>
      <p:sp>
        <p:nvSpPr>
          <p:cNvPr id="83" name="Google Shape;83;p24"/>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85" name="Google Shape;85;p24"/>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6" name="Google Shape;86;p2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5"/>
          <p:cNvGrpSpPr/>
          <p:nvPr/>
        </p:nvGrpSpPr>
        <p:grpSpPr>
          <a:xfrm>
            <a:off x="0" y="-8467"/>
            <a:ext cx="12192000" cy="6866467"/>
            <a:chOff x="0" y="-8467"/>
            <a:chExt cx="12192000" cy="6866467"/>
          </a:xfrm>
        </p:grpSpPr>
        <p:cxnSp>
          <p:nvCxnSpPr>
            <p:cNvPr id="7" name="Google Shape;7;p15"/>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5"/>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15"/>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5"/>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5"/>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5"/>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5"/>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5"/>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5"/>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5"/>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5"/>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accent1"/>
              </a:buClr>
              <a:buSzPts val="5400"/>
              <a:buFont typeface="Trebuchet MS"/>
              <a:buNone/>
            </a:pPr>
            <a:r>
              <a:rPr lang="es-CO" dirty="0"/>
              <a:t>Proyecto</a:t>
            </a:r>
            <a:endParaRPr dirty="0"/>
          </a:p>
        </p:txBody>
      </p:sp>
      <p:sp>
        <p:nvSpPr>
          <p:cNvPr id="144" name="Google Shape;144;p1"/>
          <p:cNvSpPr txBox="1">
            <a:spLocks noGrp="1"/>
          </p:cNvSpPr>
          <p:nvPr>
            <p:ph type="subTitle" idx="1"/>
          </p:nvPr>
        </p:nvSpPr>
        <p:spPr>
          <a:xfrm>
            <a:off x="1571075" y="4050836"/>
            <a:ext cx="7766936" cy="1096899"/>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SzPts val="1440"/>
              <a:buNone/>
            </a:pPr>
            <a:r>
              <a:rPr lang="es-CO" dirty="0" smtClean="0"/>
              <a:t>Roomux</a:t>
            </a:r>
          </a:p>
          <a:p>
            <a:pPr marL="0" lvl="0" indent="0" algn="r" rtl="0">
              <a:spcBef>
                <a:spcPts val="0"/>
              </a:spcBef>
              <a:spcAft>
                <a:spcPts val="0"/>
              </a:spcAft>
              <a:buSzPts val="1440"/>
              <a:buNone/>
            </a:pP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677334" y="609600"/>
            <a:ext cx="9659361" cy="66501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accent1"/>
              </a:buClr>
              <a:buSzPct val="100000"/>
              <a:buFont typeface="Trebuchet MS"/>
              <a:buNone/>
            </a:pPr>
            <a:r>
              <a:rPr lang="es-CO"/>
              <a:t>¿Qué tipo de producto se construirá?</a:t>
            </a:r>
            <a:endParaRPr/>
          </a:p>
        </p:txBody>
      </p:sp>
      <p:sp>
        <p:nvSpPr>
          <p:cNvPr id="198" name="Google Shape;198;p10"/>
          <p:cNvSpPr txBox="1">
            <a:spLocks noGrp="1"/>
          </p:cNvSpPr>
          <p:nvPr>
            <p:ph type="body" idx="1"/>
          </p:nvPr>
        </p:nvSpPr>
        <p:spPr>
          <a:xfrm>
            <a:off x="677335" y="1537855"/>
            <a:ext cx="8596668" cy="4503507"/>
          </a:xfrm>
          <a:prstGeom prst="rect">
            <a:avLst/>
          </a:prstGeom>
          <a:noFill/>
          <a:ln>
            <a:noFill/>
          </a:ln>
        </p:spPr>
        <p:txBody>
          <a:bodyPr spcFirstLastPara="1" wrap="square" lIns="91425" tIns="45700" rIns="91425" bIns="45700" anchor="ctr" anchorCtr="0">
            <a:normAutofit/>
          </a:bodyPr>
          <a:lstStyle/>
          <a:p>
            <a:pPr marL="0" lvl="0" indent="0">
              <a:spcBef>
                <a:spcPts val="0"/>
              </a:spcBef>
            </a:pPr>
            <a:r>
              <a:rPr lang="es-ES" dirty="0" smtClean="0"/>
              <a:t>Una aplicación web que </a:t>
            </a:r>
            <a:r>
              <a:rPr lang="es-ES" dirty="0"/>
              <a:t>facilita a la gente de la universidad reservar salas en línea, con horarios claros, notificaciones útiles y todo lo necesario para que el proceso sea cómodo y eficiente.</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1"/>
          <p:cNvSpPr txBox="1">
            <a:spLocks noGrp="1"/>
          </p:cNvSpPr>
          <p:nvPr>
            <p:ph type="title"/>
          </p:nvPr>
        </p:nvSpPr>
        <p:spPr>
          <a:xfrm>
            <a:off x="677334" y="609600"/>
            <a:ext cx="9659361" cy="66501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accent1"/>
              </a:buClr>
              <a:buSzPct val="100000"/>
              <a:buFont typeface="Trebuchet MS"/>
              <a:buNone/>
            </a:pPr>
            <a:r>
              <a:rPr lang="es-CO" dirty="0"/>
              <a:t>¿Existen condiciones o restricciones técnicas especiales?</a:t>
            </a:r>
            <a:endParaRPr dirty="0"/>
          </a:p>
        </p:txBody>
      </p:sp>
      <p:sp>
        <p:nvSpPr>
          <p:cNvPr id="204" name="Google Shape;204;p11"/>
          <p:cNvSpPr txBox="1">
            <a:spLocks noGrp="1"/>
          </p:cNvSpPr>
          <p:nvPr>
            <p:ph type="body" idx="1"/>
          </p:nvPr>
        </p:nvSpPr>
        <p:spPr>
          <a:xfrm>
            <a:off x="677335" y="1537855"/>
            <a:ext cx="8596668" cy="450350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s-CO" dirty="0" smtClean="0"/>
              <a:t>Debemos acoplarnos al manejo y la estructura que tenga la universidad para todo lo relacionado con la infraestructura de los servidores.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2"/>
          <p:cNvSpPr txBox="1">
            <a:spLocks noGrp="1"/>
          </p:cNvSpPr>
          <p:nvPr>
            <p:ph type="title"/>
          </p:nvPr>
        </p:nvSpPr>
        <p:spPr>
          <a:xfrm>
            <a:off x="677334" y="609600"/>
            <a:ext cx="9659361" cy="66501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accent1"/>
              </a:buClr>
              <a:buSzPct val="100000"/>
              <a:buFont typeface="Trebuchet MS"/>
              <a:buNone/>
            </a:pPr>
            <a:r>
              <a:rPr lang="es-CO"/>
              <a:t>¿Existen condiciones o restricciones de negocio especiales?</a:t>
            </a:r>
            <a:endParaRPr/>
          </a:p>
        </p:txBody>
      </p:sp>
      <p:sp>
        <p:nvSpPr>
          <p:cNvPr id="210" name="Google Shape;210;p12"/>
          <p:cNvSpPr txBox="1">
            <a:spLocks noGrp="1"/>
          </p:cNvSpPr>
          <p:nvPr>
            <p:ph type="body" idx="1"/>
          </p:nvPr>
        </p:nvSpPr>
        <p:spPr>
          <a:xfrm>
            <a:off x="677335" y="1537855"/>
            <a:ext cx="8596668" cy="450350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s-ES" dirty="0" smtClean="0"/>
              <a:t>Acoplarse a la metodología de las monitorias de la universidad, también tener en cuenta que se tiene un presupuesto muy bajo, por lo cual se deberán manejar licencias gratuitas para el desarrollo de la aplicación. Se tiene alrededor de 4 meses para presentar el producto funcionando.</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3"/>
          <p:cNvSpPr txBox="1">
            <a:spLocks noGrp="1"/>
          </p:cNvSpPr>
          <p:nvPr>
            <p:ph type="title"/>
          </p:nvPr>
        </p:nvSpPr>
        <p:spPr>
          <a:xfrm>
            <a:off x="677334" y="609600"/>
            <a:ext cx="9659361" cy="66501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accent1"/>
              </a:buClr>
              <a:buSzPct val="100000"/>
              <a:buFont typeface="Trebuchet MS"/>
              <a:buNone/>
            </a:pPr>
            <a:r>
              <a:rPr lang="es-CO"/>
              <a:t>¿Existen otras condiciones o restricciones que se deban tener en cuenta?</a:t>
            </a:r>
            <a:endParaRPr/>
          </a:p>
        </p:txBody>
      </p:sp>
      <p:sp>
        <p:nvSpPr>
          <p:cNvPr id="216" name="Google Shape;216;p13"/>
          <p:cNvSpPr txBox="1">
            <a:spLocks noGrp="1"/>
          </p:cNvSpPr>
          <p:nvPr>
            <p:ph type="body" idx="1"/>
          </p:nvPr>
        </p:nvSpPr>
        <p:spPr>
          <a:xfrm>
            <a:off x="677335" y="1537855"/>
            <a:ext cx="8596668" cy="450350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s-ES" dirty="0" smtClean="0"/>
              <a:t>En el momento no se cuenta con ninguna otra restricción.</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title"/>
          </p:nvPr>
        </p:nvSpPr>
        <p:spPr>
          <a:xfrm>
            <a:off x="677334" y="609600"/>
            <a:ext cx="9659361" cy="66501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accent1"/>
              </a:buClr>
              <a:buSzPct val="100000"/>
              <a:buFont typeface="Trebuchet MS"/>
              <a:buNone/>
            </a:pPr>
            <a:r>
              <a:rPr lang="es-CO"/>
              <a:t>¿Se tienen los artefactos fruto del análisis del sistema? Mencione cuáles tiene</a:t>
            </a:r>
            <a:endParaRPr/>
          </a:p>
        </p:txBody>
      </p:sp>
      <p:sp>
        <p:nvSpPr>
          <p:cNvPr id="222" name="Google Shape;222;p14"/>
          <p:cNvSpPr txBox="1">
            <a:spLocks noGrp="1"/>
          </p:cNvSpPr>
          <p:nvPr>
            <p:ph type="body" idx="1"/>
          </p:nvPr>
        </p:nvSpPr>
        <p:spPr>
          <a:xfrm>
            <a:off x="677335" y="1537855"/>
            <a:ext cx="8596668" cy="450350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s-CO" dirty="0"/>
              <a:t>Se tiene modelo de dominio anémico, muestreo de datos, </a:t>
            </a:r>
            <a:r>
              <a:rPr lang="es-CO" smtClean="0"/>
              <a:t>event </a:t>
            </a:r>
            <a:r>
              <a:rPr lang="es-CO" dirty="0" err="1"/>
              <a:t>Storming</a:t>
            </a:r>
            <a:r>
              <a:rPr lang="es-CO" dirty="0"/>
              <a:t>, </a:t>
            </a:r>
            <a:r>
              <a:rPr lang="es-CO" dirty="0" smtClean="0"/>
              <a:t>témplate, incepción ágil.</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
          <p:cNvSpPr txBox="1">
            <a:spLocks noGrp="1"/>
          </p:cNvSpPr>
          <p:nvPr>
            <p:ph type="title"/>
          </p:nvPr>
        </p:nvSpPr>
        <p:spPr>
          <a:xfrm>
            <a:off x="677335" y="609600"/>
            <a:ext cx="8596668" cy="66501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accent1"/>
              </a:buClr>
              <a:buSzPct val="100000"/>
              <a:buFont typeface="Trebuchet MS"/>
              <a:buNone/>
            </a:pPr>
            <a:r>
              <a:rPr lang="es-CO"/>
              <a:t>¿Cuál es el objetivo del proyecto?</a:t>
            </a:r>
            <a:endParaRPr/>
          </a:p>
        </p:txBody>
      </p:sp>
      <p:sp>
        <p:nvSpPr>
          <p:cNvPr id="150" name="Google Shape;150;p2"/>
          <p:cNvSpPr txBox="1">
            <a:spLocks noGrp="1"/>
          </p:cNvSpPr>
          <p:nvPr>
            <p:ph type="body" idx="1"/>
          </p:nvPr>
        </p:nvSpPr>
        <p:spPr>
          <a:xfrm>
            <a:off x="677335" y="1537855"/>
            <a:ext cx="8596668" cy="450350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s-CO" dirty="0"/>
              <a:t>Gestionar las reservas de los centros de </a:t>
            </a:r>
            <a:r>
              <a:rPr lang="es-CO" dirty="0" smtClean="0"/>
              <a:t>informática y laboratorios, así como otros procesos relacionados a las mismas, Tales como los horarios de los monitores, las solicitudes y configuración de los periodos académicos de funcionamiento según la necesidad.</a:t>
            </a:r>
            <a:endParaRPr dirty="0"/>
          </a:p>
          <a:p>
            <a:pPr marL="0" lvl="0" indent="0" algn="l" rtl="0">
              <a:spcBef>
                <a:spcPts val="1000"/>
              </a:spcBef>
              <a:spcAft>
                <a:spcPts val="0"/>
              </a:spcAft>
              <a:buSzPts val="1440"/>
              <a:buNone/>
            </a:pP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
          <p:cNvSpPr txBox="1">
            <a:spLocks noGrp="1"/>
          </p:cNvSpPr>
          <p:nvPr>
            <p:ph type="title"/>
          </p:nvPr>
        </p:nvSpPr>
        <p:spPr>
          <a:xfrm>
            <a:off x="677335" y="609600"/>
            <a:ext cx="8596668" cy="66501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accent1"/>
              </a:buClr>
              <a:buSzPct val="100000"/>
              <a:buFont typeface="Trebuchet MS"/>
              <a:buNone/>
            </a:pPr>
            <a:r>
              <a:rPr lang="es-CO" dirty="0"/>
              <a:t>¿Cuál es el problema a resolver?</a:t>
            </a:r>
            <a:endParaRPr dirty="0"/>
          </a:p>
        </p:txBody>
      </p:sp>
      <p:sp>
        <p:nvSpPr>
          <p:cNvPr id="156" name="Google Shape;156;p3"/>
          <p:cNvSpPr txBox="1">
            <a:spLocks noGrp="1"/>
          </p:cNvSpPr>
          <p:nvPr>
            <p:ph type="body" idx="1"/>
          </p:nvPr>
        </p:nvSpPr>
        <p:spPr>
          <a:xfrm>
            <a:off x="677335" y="1537855"/>
            <a:ext cx="8596668" cy="450350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s-ES" dirty="0" smtClean="0"/>
              <a:t>Gestionar de manera mas precisa y eficaz los procesos relacionados a la reserva de los laboratorios y centros de informática de la universidad.</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4"/>
          <p:cNvSpPr txBox="1">
            <a:spLocks noGrp="1"/>
          </p:cNvSpPr>
          <p:nvPr>
            <p:ph type="title"/>
          </p:nvPr>
        </p:nvSpPr>
        <p:spPr>
          <a:xfrm>
            <a:off x="677335" y="609600"/>
            <a:ext cx="8596668" cy="66501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accent1"/>
              </a:buClr>
              <a:buSzPct val="100000"/>
              <a:buFont typeface="Trebuchet MS"/>
              <a:buNone/>
            </a:pPr>
            <a:r>
              <a:rPr lang="es-CO"/>
              <a:t>¿Por qué un producto de software?</a:t>
            </a:r>
            <a:endParaRPr/>
          </a:p>
        </p:txBody>
      </p:sp>
      <p:sp>
        <p:nvSpPr>
          <p:cNvPr id="162" name="Google Shape;162;p4"/>
          <p:cNvSpPr txBox="1">
            <a:spLocks noGrp="1"/>
          </p:cNvSpPr>
          <p:nvPr>
            <p:ph type="body" idx="1"/>
          </p:nvPr>
        </p:nvSpPr>
        <p:spPr>
          <a:xfrm>
            <a:off x="677335" y="1537855"/>
            <a:ext cx="8596668" cy="450350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s-CO" dirty="0"/>
              <a:t>Debido a la alta demanda de reservas, se ve la necesidad de automatizar el proceso de las mismas, ya que actualmente se hace a mano lo que lo convierte en una tarea muy tediosa y que consume mucho tiempo, además de otras características que puede ofrecer un producto de software como lo son la alta disponibilidad y la facilidad y comodidad de poder </a:t>
            </a:r>
            <a:r>
              <a:rPr lang="es-CO" dirty="0" smtClean="0"/>
              <a:t>usarlo en cualquier dispositivo que tenga acceso a la web.</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677335" y="609600"/>
            <a:ext cx="8596668" cy="66501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accent1"/>
              </a:buClr>
              <a:buSzPct val="100000"/>
              <a:buFont typeface="Trebuchet MS"/>
              <a:buNone/>
            </a:pPr>
            <a:r>
              <a:rPr lang="es-CO"/>
              <a:t>¿Qué otros productos existen similares al producto a construir y por qué no seleccionar uno de ellos?</a:t>
            </a:r>
            <a:endParaRPr/>
          </a:p>
        </p:txBody>
      </p:sp>
      <p:sp>
        <p:nvSpPr>
          <p:cNvPr id="168" name="Google Shape;168;p5"/>
          <p:cNvSpPr txBox="1">
            <a:spLocks noGrp="1"/>
          </p:cNvSpPr>
          <p:nvPr>
            <p:ph type="body" idx="1"/>
          </p:nvPr>
        </p:nvSpPr>
        <p:spPr>
          <a:xfrm>
            <a:off x="677335" y="1537855"/>
            <a:ext cx="8596668" cy="450350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s-CO" dirty="0" err="1" smtClean="0"/>
              <a:t>Roomzilla</a:t>
            </a:r>
            <a:r>
              <a:rPr lang="es-CO" dirty="0" smtClean="0"/>
              <a:t> </a:t>
            </a:r>
            <a:r>
              <a:rPr lang="es-CO" dirty="0"/>
              <a:t>y </a:t>
            </a:r>
            <a:r>
              <a:rPr lang="es-CO" dirty="0" err="1"/>
              <a:t>Skkeda</a:t>
            </a:r>
            <a:r>
              <a:rPr lang="es-CO" dirty="0"/>
              <a:t>, a diferencia de estos productos, </a:t>
            </a:r>
            <a:r>
              <a:rPr lang="es-CO" dirty="0" smtClean="0"/>
              <a:t>Roomux </a:t>
            </a:r>
            <a:r>
              <a:rPr lang="es-CO" dirty="0"/>
              <a:t>va a estar </a:t>
            </a:r>
            <a:r>
              <a:rPr lang="es-CO" dirty="0" smtClean="0"/>
              <a:t>construido en pro de beneficiar el control y el monitoreo de los centros de informática y laboratorios de la universidad católica de oriente.</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6"/>
          <p:cNvSpPr txBox="1">
            <a:spLocks noGrp="1"/>
          </p:cNvSpPr>
          <p:nvPr>
            <p:ph type="title"/>
          </p:nvPr>
        </p:nvSpPr>
        <p:spPr>
          <a:xfrm>
            <a:off x="677335" y="609600"/>
            <a:ext cx="8596668" cy="66501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accent1"/>
              </a:buClr>
              <a:buSzPct val="100000"/>
              <a:buFont typeface="Trebuchet MS"/>
              <a:buNone/>
            </a:pPr>
            <a:r>
              <a:rPr lang="es-CO"/>
              <a:t>¿Cuál es el público objetivo?</a:t>
            </a:r>
            <a:endParaRPr/>
          </a:p>
        </p:txBody>
      </p:sp>
      <p:sp>
        <p:nvSpPr>
          <p:cNvPr id="174" name="Google Shape;174;p6"/>
          <p:cNvSpPr txBox="1">
            <a:spLocks noGrp="1"/>
          </p:cNvSpPr>
          <p:nvPr>
            <p:ph type="body" idx="1"/>
          </p:nvPr>
        </p:nvSpPr>
        <p:spPr>
          <a:xfrm>
            <a:off x="677335" y="1537855"/>
            <a:ext cx="8596668" cy="450350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s-CO" dirty="0"/>
              <a:t>El software va dirigido principalmente a Docentes en general, personal administrativo y Personal de Educación permanente de la universidad católica de oriente.</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7"/>
          <p:cNvSpPr txBox="1">
            <a:spLocks noGrp="1"/>
          </p:cNvSpPr>
          <p:nvPr>
            <p:ph type="title"/>
          </p:nvPr>
        </p:nvSpPr>
        <p:spPr>
          <a:xfrm>
            <a:off x="677335" y="609600"/>
            <a:ext cx="8596668" cy="66501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accent1"/>
              </a:buClr>
              <a:buSzPct val="100000"/>
              <a:buFont typeface="Trebuchet MS"/>
              <a:buNone/>
            </a:pPr>
            <a:r>
              <a:rPr lang="es-CO"/>
              <a:t>¿Qué se sueña el cliente cuando el software esté funcionando?</a:t>
            </a:r>
            <a:endParaRPr/>
          </a:p>
        </p:txBody>
      </p:sp>
      <p:sp>
        <p:nvSpPr>
          <p:cNvPr id="180" name="Google Shape;180;p7"/>
          <p:cNvSpPr txBox="1">
            <a:spLocks noGrp="1"/>
          </p:cNvSpPr>
          <p:nvPr>
            <p:ph type="body" idx="1"/>
          </p:nvPr>
        </p:nvSpPr>
        <p:spPr>
          <a:xfrm>
            <a:off x="677335" y="1537855"/>
            <a:ext cx="8596668" cy="450350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s-CO" dirty="0"/>
              <a:t>Poder </a:t>
            </a:r>
            <a:r>
              <a:rPr lang="es-CO" dirty="0" smtClean="0"/>
              <a:t>realizar reservas de las salas que requiera(centros de informática y/o laboratorios) acceder, ver información básica de la sala, poder realizar solicitudes para tener los insumos necesarios para su clase. Todo esto desde la comodidad y el alcance de su mano.</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8"/>
          <p:cNvSpPr txBox="1">
            <a:spLocks noGrp="1"/>
          </p:cNvSpPr>
          <p:nvPr>
            <p:ph type="title"/>
          </p:nvPr>
        </p:nvSpPr>
        <p:spPr>
          <a:xfrm>
            <a:off x="677335" y="609600"/>
            <a:ext cx="8596668" cy="66501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accent1"/>
              </a:buClr>
              <a:buSzPct val="100000"/>
              <a:buFont typeface="Trebuchet MS"/>
              <a:buNone/>
            </a:pPr>
            <a:r>
              <a:rPr lang="es-CO"/>
              <a:t>¿Cuáles son los retos del proyecto?</a:t>
            </a:r>
            <a:endParaRPr/>
          </a:p>
        </p:txBody>
      </p:sp>
      <p:sp>
        <p:nvSpPr>
          <p:cNvPr id="186" name="Google Shape;186;p8"/>
          <p:cNvSpPr txBox="1">
            <a:spLocks noGrp="1"/>
          </p:cNvSpPr>
          <p:nvPr>
            <p:ph type="body" idx="1"/>
          </p:nvPr>
        </p:nvSpPr>
        <p:spPr>
          <a:xfrm>
            <a:off x="677335" y="1412240"/>
            <a:ext cx="8596668" cy="450350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s-ES" dirty="0" smtClean="0"/>
              <a:t>Retos :</a:t>
            </a:r>
          </a:p>
          <a:p>
            <a:pPr marL="285750" lvl="0" indent="-285750" algn="l" rtl="0">
              <a:spcBef>
                <a:spcPts val="0"/>
              </a:spcBef>
              <a:spcAft>
                <a:spcPts val="0"/>
              </a:spcAft>
              <a:buSzPts val="1440"/>
              <a:buFont typeface="Arial" panose="020B0604020202020204" pitchFamily="34" charset="0"/>
              <a:buChar char="•"/>
            </a:pPr>
            <a:r>
              <a:rPr lang="es-ES" dirty="0" smtClean="0"/>
              <a:t>La </a:t>
            </a:r>
            <a:r>
              <a:rPr lang="es-ES" dirty="0"/>
              <a:t>universidad podría tener sistemas ya en funcionamiento, como bases de datos de estudiantes y horarios académicos. Integrar el nuevo software de reserva de salas con estos sistemas puede ser complejo y requerir el manejo adecuado de datos y la sincronización de información</a:t>
            </a:r>
            <a:r>
              <a:rPr lang="es-ES" dirty="0" smtClean="0"/>
              <a:t>.</a:t>
            </a:r>
          </a:p>
          <a:p>
            <a:pPr marL="0" lvl="0" indent="0">
              <a:spcBef>
                <a:spcPts val="0"/>
              </a:spcBef>
            </a:pPr>
            <a:endParaRPr lang="es-ES" dirty="0" smtClean="0"/>
          </a:p>
          <a:p>
            <a:pPr marL="285750" indent="-285750">
              <a:spcBef>
                <a:spcPts val="0"/>
              </a:spcBef>
              <a:buFont typeface="Arial" panose="020B0604020202020204" pitchFamily="34" charset="0"/>
              <a:buChar char="•"/>
            </a:pPr>
            <a:r>
              <a:rPr lang="es-ES" dirty="0" smtClean="0"/>
              <a:t>Asegurarse </a:t>
            </a:r>
            <a:r>
              <a:rPr lang="es-ES" dirty="0"/>
              <a:t>de que no haya reservas superpuestas o conflictos en el uso de las salas es esencial. El sistema debe ser capaz de detectar y prevenir estos problemas</a:t>
            </a:r>
            <a:r>
              <a:rPr lang="es-ES" dirty="0" smtClean="0"/>
              <a:t>.</a:t>
            </a:r>
          </a:p>
          <a:p>
            <a:pPr marL="0" indent="0">
              <a:spcBef>
                <a:spcPts val="0"/>
              </a:spcBef>
            </a:pPr>
            <a:endParaRPr lang="es-ES" dirty="0" smtClean="0"/>
          </a:p>
          <a:p>
            <a:pPr marL="285750" indent="-285750">
              <a:spcBef>
                <a:spcPts val="0"/>
              </a:spcBef>
              <a:buFont typeface="Arial" panose="020B0604020202020204" pitchFamily="34" charset="0"/>
              <a:buChar char="•"/>
            </a:pPr>
            <a:r>
              <a:rPr lang="es-ES" dirty="0" smtClean="0"/>
              <a:t>la </a:t>
            </a:r>
            <a:r>
              <a:rPr lang="es-ES" dirty="0"/>
              <a:t>universidad </a:t>
            </a:r>
            <a:r>
              <a:rPr lang="es-ES" dirty="0" smtClean="0"/>
              <a:t>cuenta con muchas </a:t>
            </a:r>
            <a:r>
              <a:rPr lang="es-ES" dirty="0"/>
              <a:t>salas y usuarios, el sistema debe ser escalable para manejar una gran cantidad de transacciones y usuarios concurrentes.</a:t>
            </a:r>
          </a:p>
          <a:p>
            <a:pPr marL="285750" indent="-285750">
              <a:spcBef>
                <a:spcPts val="0"/>
              </a:spcBef>
              <a:buFont typeface="Arial" panose="020B0604020202020204" pitchFamily="34" charset="0"/>
              <a:buChar char="•"/>
            </a:pPr>
            <a:endParaRPr lang="es-ES" dirty="0"/>
          </a:p>
          <a:p>
            <a:pPr marL="285750" lvl="0" indent="-285750">
              <a:spcBef>
                <a:spcPts val="0"/>
              </a:spcBef>
              <a:buFont typeface="Arial" panose="020B0604020202020204" pitchFamily="34" charset="0"/>
              <a:buChar char="•"/>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9"/>
          <p:cNvSpPr txBox="1">
            <a:spLocks noGrp="1"/>
          </p:cNvSpPr>
          <p:nvPr>
            <p:ph type="title"/>
          </p:nvPr>
        </p:nvSpPr>
        <p:spPr>
          <a:xfrm>
            <a:off x="677334" y="609600"/>
            <a:ext cx="9659361" cy="66501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accent1"/>
              </a:buClr>
              <a:buSzPct val="100000"/>
              <a:buFont typeface="Trebuchet MS"/>
              <a:buNone/>
            </a:pPr>
            <a:r>
              <a:rPr lang="es-CO"/>
              <a:t>¿Cuáles son las principales funcionalidades que tendrá el producto?</a:t>
            </a:r>
            <a:endParaRPr/>
          </a:p>
        </p:txBody>
      </p:sp>
      <p:sp>
        <p:nvSpPr>
          <p:cNvPr id="192" name="Google Shape;192;p9"/>
          <p:cNvSpPr txBox="1">
            <a:spLocks noGrp="1"/>
          </p:cNvSpPr>
          <p:nvPr>
            <p:ph type="body" idx="1"/>
          </p:nvPr>
        </p:nvSpPr>
        <p:spPr>
          <a:xfrm>
            <a:off x="677335" y="1537855"/>
            <a:ext cx="8596668" cy="4503507"/>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440"/>
              <a:buFont typeface="Arial" panose="020B0604020202020204" pitchFamily="34" charset="0"/>
              <a:buChar char="•"/>
            </a:pPr>
            <a:r>
              <a:rPr lang="es-ES" dirty="0" smtClean="0"/>
              <a:t>Reserva de salas </a:t>
            </a:r>
          </a:p>
          <a:p>
            <a:pPr marL="285750" lvl="0" indent="-285750" algn="l" rtl="0">
              <a:spcBef>
                <a:spcPts val="0"/>
              </a:spcBef>
              <a:spcAft>
                <a:spcPts val="0"/>
              </a:spcAft>
              <a:buSzPts val="1440"/>
              <a:buFont typeface="Arial" panose="020B0604020202020204" pitchFamily="34" charset="0"/>
              <a:buChar char="•"/>
            </a:pPr>
            <a:r>
              <a:rPr lang="es-ES" dirty="0" smtClean="0"/>
              <a:t>Gestión de solicitudes de horarios y demás requerimientos específicos de cada clase </a:t>
            </a:r>
          </a:p>
          <a:p>
            <a:pPr marL="285750" lvl="0" indent="-285750" algn="l" rtl="0">
              <a:spcBef>
                <a:spcPts val="0"/>
              </a:spcBef>
              <a:spcAft>
                <a:spcPts val="0"/>
              </a:spcAft>
              <a:buSzPts val="1440"/>
              <a:buFont typeface="Arial" panose="020B0604020202020204" pitchFamily="34" charset="0"/>
              <a:buChar char="•"/>
            </a:pPr>
            <a:r>
              <a:rPr lang="es-ES" dirty="0" smtClean="0"/>
              <a:t>Asignación de la agenda del periodo académico </a:t>
            </a:r>
          </a:p>
          <a:p>
            <a:pPr marL="285750" lvl="0" indent="-285750" algn="l" rtl="0">
              <a:spcBef>
                <a:spcPts val="0"/>
              </a:spcBef>
              <a:spcAft>
                <a:spcPts val="0"/>
              </a:spcAft>
              <a:buSzPts val="1440"/>
              <a:buFont typeface="Arial" panose="020B0604020202020204" pitchFamily="34" charset="0"/>
              <a:buChar char="•"/>
            </a:pPr>
            <a:r>
              <a:rPr lang="es-ES" dirty="0" smtClean="0"/>
              <a:t>Gestión de los horarios de los monitores encargados</a:t>
            </a:r>
          </a:p>
          <a:p>
            <a:pPr marL="285750" lvl="0" indent="-285750" algn="l" rtl="0">
              <a:spcBef>
                <a:spcPts val="0"/>
              </a:spcBef>
              <a:spcAft>
                <a:spcPts val="0"/>
              </a:spcAft>
              <a:buSzPts val="1440"/>
              <a:buFont typeface="Arial" panose="020B0604020202020204" pitchFamily="34" charset="0"/>
              <a:buChar char="•"/>
            </a:pPr>
            <a:r>
              <a:rPr lang="es-ES" dirty="0" smtClean="0"/>
              <a:t>Notificación continua con información relacionada de las reservas</a:t>
            </a:r>
          </a:p>
          <a:p>
            <a:pPr marL="285750" lvl="0" indent="-285750" algn="l" rtl="0">
              <a:spcBef>
                <a:spcPts val="0"/>
              </a:spcBef>
              <a:spcAft>
                <a:spcPts val="0"/>
              </a:spcAft>
              <a:buSzPts val="1440"/>
              <a:buFont typeface="Arial" panose="020B0604020202020204" pitchFamily="34" charset="0"/>
              <a:buChar char="•"/>
            </a:pPr>
            <a:endParaRPr dirty="0"/>
          </a:p>
        </p:txBody>
      </p:sp>
    </p:spTree>
  </p:cSld>
  <p:clrMapOvr>
    <a:masterClrMapping/>
  </p:clrMapOvr>
</p:sld>
</file>

<file path=ppt/theme/theme1.xml><?xml version="1.0" encoding="utf-8"?>
<a:theme xmlns:a="http://schemas.openxmlformats.org/drawingml/2006/main" name="Faceta">
  <a:themeElements>
    <a:clrScheme name="Faceta">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664</Words>
  <Application>Microsoft Office PowerPoint</Application>
  <PresentationFormat>Panorámica</PresentationFormat>
  <Paragraphs>37</Paragraphs>
  <Slides>14</Slides>
  <Notes>14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Noto Sans Symbols</vt:lpstr>
      <vt:lpstr>Trebuchet MS</vt:lpstr>
      <vt:lpstr>Faceta</vt:lpstr>
      <vt:lpstr>Proyecto</vt:lpstr>
      <vt:lpstr>¿Cuál es el objetivo del proyecto?</vt:lpstr>
      <vt:lpstr>¿Cuál es el problema a resolver?</vt:lpstr>
      <vt:lpstr>¿Por qué un producto de software?</vt:lpstr>
      <vt:lpstr>¿Qué otros productos existen similares al producto a construir y por qué no seleccionar uno de ellos?</vt:lpstr>
      <vt:lpstr>¿Cuál es el público objetivo?</vt:lpstr>
      <vt:lpstr>¿Qué se sueña el cliente cuando el software esté funcionando?</vt:lpstr>
      <vt:lpstr>¿Cuáles son los retos del proyecto?</vt:lpstr>
      <vt:lpstr>¿Cuáles son las principales funcionalidades que tendrá el producto?</vt:lpstr>
      <vt:lpstr>¿Qué tipo de producto se construirá?</vt:lpstr>
      <vt:lpstr>¿Existen condiciones o restricciones técnicas especiales?</vt:lpstr>
      <vt:lpstr>¿Existen condiciones o restricciones de negocio especiales?</vt:lpstr>
      <vt:lpstr>¿Existen otras condiciones o restricciones que se deban tener en cuenta?</vt:lpstr>
      <vt:lpstr>¿Se tienen los artefactos fruto del análisis del sistema? Mencione cuáles tiene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dc:title>
  <dc:creator>WIDER FARID SANCHEZ GARZON</dc:creator>
  <cp:lastModifiedBy>USUARIO</cp:lastModifiedBy>
  <cp:revision>10</cp:revision>
  <dcterms:created xsi:type="dcterms:W3CDTF">2017-09-20T21:53:11Z</dcterms:created>
  <dcterms:modified xsi:type="dcterms:W3CDTF">2023-09-08T18:56:44Z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0x0101004C046F928740B745A69C794BD66739B9</vt:lpwstr>
  </property>
</Properties>
</file>