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4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45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0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1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1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36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46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06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465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45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297250-6D09-41BC-8E57-B22108793482}" type="datetimeFigureOut">
              <a:rPr lang="es-CO" smtClean="0"/>
              <a:t>12/07/2020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49782C-800A-4CF8-AFE0-03AFDECB1BD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1906F-6C6C-47E8-B612-DA48E226B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TableView - JavaFX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ED7D42F-4930-4799-980B-5AFEC3A50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ALEJANDRO AYALA CHAMORRO</a:t>
            </a:r>
          </a:p>
          <a:p>
            <a:r>
              <a:rPr lang="es-CO" dirty="0"/>
              <a:t>NELSON BOLAÑOS</a:t>
            </a:r>
          </a:p>
        </p:txBody>
      </p:sp>
    </p:spTree>
    <p:extLst>
      <p:ext uri="{BB962C8B-B14F-4D97-AF65-F5344CB8AC3E}">
        <p14:creationId xmlns:p14="http://schemas.microsoft.com/office/powerpoint/2010/main" val="176078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7A39A-6321-4A88-ACEC-B07ED02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FORMATO DE CELDAS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4189CC-C486-449A-8F98-C4DEF244BBAA}"/>
              </a:ext>
            </a:extLst>
          </p:cNvPr>
          <p:cNvSpPr txBox="1">
            <a:spLocks/>
          </p:cNvSpPr>
          <p:nvPr/>
        </p:nvSpPr>
        <p:spPr>
          <a:xfrm>
            <a:off x="1097280" y="1996173"/>
            <a:ext cx="790914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>
                <a:solidFill>
                  <a:srgbClr val="0070C0"/>
                </a:solidFill>
              </a:rPr>
              <a:t>CELL FACTORY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E2EF441-AE8A-4718-A5AE-505722B84F17}"/>
              </a:ext>
            </a:extLst>
          </p:cNvPr>
          <p:cNvSpPr txBox="1">
            <a:spLocks/>
          </p:cNvSpPr>
          <p:nvPr/>
        </p:nvSpPr>
        <p:spPr>
          <a:xfrm>
            <a:off x="1097280" y="2739857"/>
            <a:ext cx="4884070" cy="831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Formato de renderizado para cada celda</a:t>
            </a:r>
          </a:p>
          <a:p>
            <a:r>
              <a:rPr lang="es-CO" sz="2400" dirty="0">
                <a:solidFill>
                  <a:schemeClr val="tx1"/>
                </a:solidFill>
              </a:rPr>
              <a:t> (Función </a:t>
            </a:r>
            <a:r>
              <a:rPr lang="es-CO" sz="2400" dirty="0" err="1">
                <a:solidFill>
                  <a:schemeClr val="tx1"/>
                </a:solidFill>
              </a:rPr>
              <a:t>call</a:t>
            </a:r>
            <a:r>
              <a:rPr lang="es-CO" sz="2400" dirty="0">
                <a:solidFill>
                  <a:schemeClr val="tx1"/>
                </a:solidFill>
              </a:rPr>
              <a:t> de la interfaz </a:t>
            </a:r>
            <a:r>
              <a:rPr lang="es-CO" sz="2400" dirty="0" err="1">
                <a:solidFill>
                  <a:schemeClr val="tx1"/>
                </a:solidFill>
              </a:rPr>
              <a:t>Callback</a:t>
            </a:r>
            <a:r>
              <a:rPr lang="es-CO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C6C6F45-1D0F-481C-BDC4-15E634E3ED05}"/>
              </a:ext>
            </a:extLst>
          </p:cNvPr>
          <p:cNvSpPr txBox="1">
            <a:spLocks/>
          </p:cNvSpPr>
          <p:nvPr/>
        </p:nvSpPr>
        <p:spPr>
          <a:xfrm>
            <a:off x="1097280" y="4353923"/>
            <a:ext cx="3139160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Por defecto en </a:t>
            </a:r>
            <a:r>
              <a:rPr lang="es-CO" sz="2400" dirty="0" err="1">
                <a:solidFill>
                  <a:schemeClr val="tx1"/>
                </a:solidFill>
              </a:rPr>
              <a:t>TableView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9CF39E9-69CB-463D-8A4A-F1F273F74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" t="4126" r="4524"/>
          <a:stretch/>
        </p:blipFill>
        <p:spPr>
          <a:xfrm>
            <a:off x="6445543" y="3930320"/>
            <a:ext cx="1073791" cy="1332073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825E5B76-7F77-4016-BA19-F2B2B811C91B}"/>
              </a:ext>
            </a:extLst>
          </p:cNvPr>
          <p:cNvSpPr txBox="1">
            <a:spLocks/>
          </p:cNvSpPr>
          <p:nvPr/>
        </p:nvSpPr>
        <p:spPr>
          <a:xfrm>
            <a:off x="7864679" y="4065867"/>
            <a:ext cx="3230041" cy="1060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tx1"/>
                </a:solidFill>
              </a:rPr>
              <a:t>Cadenas usadas comúnmente en tablas</a:t>
            </a:r>
          </a:p>
          <a:p>
            <a:pPr algn="ctr"/>
            <a:r>
              <a:rPr lang="es-CO" sz="2400" dirty="0" err="1">
                <a:solidFill>
                  <a:srgbClr val="0070C0"/>
                </a:solidFill>
              </a:rPr>
              <a:t>toString</a:t>
            </a:r>
            <a:r>
              <a:rPr lang="es-CO" sz="2400" dirty="0">
                <a:solidFill>
                  <a:srgbClr val="0070C0"/>
                </a:solidFill>
              </a:rPr>
              <a:t>( )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CE606D0-C266-43FC-BA29-EAA45121A493}"/>
              </a:ext>
            </a:extLst>
          </p:cNvPr>
          <p:cNvSpPr/>
          <p:nvPr/>
        </p:nvSpPr>
        <p:spPr>
          <a:xfrm>
            <a:off x="6089428" y="3022961"/>
            <a:ext cx="1174459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C07EA39-873E-48C3-970A-632C0C3F6465}"/>
              </a:ext>
            </a:extLst>
          </p:cNvPr>
          <p:cNvSpPr txBox="1">
            <a:spLocks/>
          </p:cNvSpPr>
          <p:nvPr/>
        </p:nvSpPr>
        <p:spPr>
          <a:xfrm>
            <a:off x="7581271" y="2792529"/>
            <a:ext cx="3574409" cy="734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tx1"/>
                </a:solidFill>
              </a:rPr>
              <a:t>Dependiendo de lo que se necesite visualizar</a:t>
            </a:r>
          </a:p>
        </p:txBody>
      </p:sp>
    </p:spTree>
    <p:extLst>
      <p:ext uri="{BB962C8B-B14F-4D97-AF65-F5344CB8AC3E}">
        <p14:creationId xmlns:p14="http://schemas.microsoft.com/office/powerpoint/2010/main" val="36512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7A39A-6321-4A88-ACEC-B07ED02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FORMATO DE CELDAS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3F90546-97CF-4F81-9938-C945BDEF9967}"/>
              </a:ext>
            </a:extLst>
          </p:cNvPr>
          <p:cNvSpPr/>
          <p:nvPr/>
        </p:nvSpPr>
        <p:spPr>
          <a:xfrm>
            <a:off x="3959603" y="2435249"/>
            <a:ext cx="1174459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442AF5D-1F7C-4DA2-B479-5EF7787367AE}"/>
              </a:ext>
            </a:extLst>
          </p:cNvPr>
          <p:cNvSpPr txBox="1">
            <a:spLocks/>
          </p:cNvSpPr>
          <p:nvPr/>
        </p:nvSpPr>
        <p:spPr>
          <a:xfrm>
            <a:off x="1097280" y="2332287"/>
            <a:ext cx="2266705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rgbClr val="0070C0"/>
                </a:solidFill>
              </a:rPr>
              <a:t>Modelo de datos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184C986-EF85-41FF-AF3D-A446FA74450B}"/>
              </a:ext>
            </a:extLst>
          </p:cNvPr>
          <p:cNvSpPr txBox="1">
            <a:spLocks/>
          </p:cNvSpPr>
          <p:nvPr/>
        </p:nvSpPr>
        <p:spPr>
          <a:xfrm>
            <a:off x="4218333" y="2714194"/>
            <a:ext cx="656997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asigna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4C41B40-FF95-44A7-8928-0268DD0E7B0F}"/>
              </a:ext>
            </a:extLst>
          </p:cNvPr>
          <p:cNvSpPr txBox="1">
            <a:spLocks/>
          </p:cNvSpPr>
          <p:nvPr/>
        </p:nvSpPr>
        <p:spPr>
          <a:xfrm>
            <a:off x="5469344" y="2332287"/>
            <a:ext cx="2399529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chemeClr val="tx1"/>
                </a:solidFill>
              </a:rPr>
              <a:t>TableView</a:t>
            </a:r>
            <a:r>
              <a:rPr lang="es-CO" sz="2400" dirty="0">
                <a:solidFill>
                  <a:schemeClr val="tx1"/>
                </a:solidFill>
              </a:rPr>
              <a:t> -&gt; Celda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8A96890-5F0D-416C-BD1D-C7BC28D42F5E}"/>
              </a:ext>
            </a:extLst>
          </p:cNvPr>
          <p:cNvSpPr txBox="1">
            <a:spLocks/>
          </p:cNvSpPr>
          <p:nvPr/>
        </p:nvSpPr>
        <p:spPr>
          <a:xfrm>
            <a:off x="4339763" y="2023134"/>
            <a:ext cx="414135" cy="545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>
                <a:solidFill>
                  <a:srgbClr val="FF0000"/>
                </a:solidFill>
              </a:rPr>
              <a:t>?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E159E6C-9A23-43A3-A777-550CEE3FCFBB}"/>
              </a:ext>
            </a:extLst>
          </p:cNvPr>
          <p:cNvSpPr txBox="1">
            <a:spLocks/>
          </p:cNvSpPr>
          <p:nvPr/>
        </p:nvSpPr>
        <p:spPr>
          <a:xfrm>
            <a:off x="1097279" y="3186564"/>
            <a:ext cx="376970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Método </a:t>
            </a:r>
            <a:r>
              <a:rPr lang="es-CO" sz="2400" dirty="0" err="1">
                <a:solidFill>
                  <a:srgbClr val="0070C0"/>
                </a:solidFill>
              </a:rPr>
              <a:t>setCellValueFactory</a:t>
            </a:r>
            <a:r>
              <a:rPr lang="es-CO" sz="2400" dirty="0">
                <a:solidFill>
                  <a:srgbClr val="0070C0"/>
                </a:solidFill>
              </a:rPr>
              <a:t> ( )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C2B4A6E-C74E-4AB6-B365-DC1E3B272912}"/>
              </a:ext>
            </a:extLst>
          </p:cNvPr>
          <p:cNvSpPr/>
          <p:nvPr/>
        </p:nvSpPr>
        <p:spPr>
          <a:xfrm>
            <a:off x="4969045" y="3323082"/>
            <a:ext cx="879479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756D0E1-61FC-4BA4-BCBD-95BADB732A49}"/>
              </a:ext>
            </a:extLst>
          </p:cNvPr>
          <p:cNvSpPr txBox="1">
            <a:spLocks/>
          </p:cNvSpPr>
          <p:nvPr/>
        </p:nvSpPr>
        <p:spPr>
          <a:xfrm>
            <a:off x="5950589" y="3186563"/>
            <a:ext cx="1851172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Cada columna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8CF64144-02E9-4DF7-A788-E8773C3D145A}"/>
              </a:ext>
            </a:extLst>
          </p:cNvPr>
          <p:cNvSpPr txBox="1">
            <a:spLocks/>
          </p:cNvSpPr>
          <p:nvPr/>
        </p:nvSpPr>
        <p:spPr>
          <a:xfrm>
            <a:off x="9005036" y="3070860"/>
            <a:ext cx="1851172" cy="823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 err="1">
                <a:solidFill>
                  <a:schemeClr val="tx1"/>
                </a:solidFill>
              </a:rPr>
              <a:t>Property</a:t>
            </a:r>
            <a:r>
              <a:rPr lang="es-CO" sz="2400" dirty="0">
                <a:solidFill>
                  <a:schemeClr val="tx1"/>
                </a:solidFill>
              </a:rPr>
              <a:t> del objeto</a:t>
            </a: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93D34AAC-B31F-4748-81B3-8D5C0B387CF0}"/>
              </a:ext>
            </a:extLst>
          </p:cNvPr>
          <p:cNvSpPr txBox="1">
            <a:spLocks/>
          </p:cNvSpPr>
          <p:nvPr/>
        </p:nvSpPr>
        <p:spPr>
          <a:xfrm>
            <a:off x="1097279" y="4336425"/>
            <a:ext cx="1142582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rgbClr val="0070C0"/>
                </a:solidFill>
              </a:rPr>
              <a:t>Callback</a:t>
            </a:r>
            <a:endParaRPr lang="es-CO" sz="2400" dirty="0">
              <a:solidFill>
                <a:srgbClr val="0070C0"/>
              </a:solidFill>
            </a:endParaRP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AEC6B474-A451-4C4B-A1A5-FFE4BD54CF7B}"/>
              </a:ext>
            </a:extLst>
          </p:cNvPr>
          <p:cNvSpPr txBox="1">
            <a:spLocks/>
          </p:cNvSpPr>
          <p:nvPr/>
        </p:nvSpPr>
        <p:spPr>
          <a:xfrm>
            <a:off x="1302565" y="4821296"/>
            <a:ext cx="732009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Interfaz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DA751E6A-34A9-4596-97F6-1B20043667E5}"/>
              </a:ext>
            </a:extLst>
          </p:cNvPr>
          <p:cNvSpPr txBox="1">
            <a:spLocks/>
          </p:cNvSpPr>
          <p:nvPr/>
        </p:nvSpPr>
        <p:spPr>
          <a:xfrm>
            <a:off x="4170413" y="4336425"/>
            <a:ext cx="798633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rgbClr val="0070C0"/>
                </a:solidFill>
              </a:rPr>
              <a:t>call</a:t>
            </a:r>
            <a:r>
              <a:rPr lang="es-CO" sz="2400" dirty="0">
                <a:solidFill>
                  <a:srgbClr val="0070C0"/>
                </a:solidFill>
              </a:rPr>
              <a:t>( )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0E97167E-FD58-4D49-806E-950055E69C6E}"/>
              </a:ext>
            </a:extLst>
          </p:cNvPr>
          <p:cNvSpPr txBox="1">
            <a:spLocks/>
          </p:cNvSpPr>
          <p:nvPr/>
        </p:nvSpPr>
        <p:spPr>
          <a:xfrm>
            <a:off x="4170412" y="4821295"/>
            <a:ext cx="798633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Método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902B38C9-6CED-41F7-800A-FCC30C419D7C}"/>
              </a:ext>
            </a:extLst>
          </p:cNvPr>
          <p:cNvSpPr txBox="1">
            <a:spLocks/>
          </p:cNvSpPr>
          <p:nvPr/>
        </p:nvSpPr>
        <p:spPr>
          <a:xfrm>
            <a:off x="2632880" y="4262725"/>
            <a:ext cx="1142583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implementar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5" name="Flecha: a la derecha 64">
            <a:extLst>
              <a:ext uri="{FF2B5EF4-FFF2-40B4-BE49-F238E27FC236}">
                <a16:creationId xmlns:a16="http://schemas.microsoft.com/office/drawing/2014/main" id="{3A2AD0C4-95AF-4400-AEE5-79C61BD132DB}"/>
              </a:ext>
            </a:extLst>
          </p:cNvPr>
          <p:cNvSpPr/>
          <p:nvPr/>
        </p:nvSpPr>
        <p:spPr>
          <a:xfrm>
            <a:off x="2604289" y="4503609"/>
            <a:ext cx="1199767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9C74E171-1F9F-4FB6-BFA6-365B59DA858D}"/>
              </a:ext>
            </a:extLst>
          </p:cNvPr>
          <p:cNvSpPr/>
          <p:nvPr/>
        </p:nvSpPr>
        <p:spPr>
          <a:xfrm>
            <a:off x="5134724" y="4503609"/>
            <a:ext cx="1199767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ACD37D9B-E0A4-4716-937E-297BAC3F1BF2}"/>
              </a:ext>
            </a:extLst>
          </p:cNvPr>
          <p:cNvSpPr txBox="1">
            <a:spLocks/>
          </p:cNvSpPr>
          <p:nvPr/>
        </p:nvSpPr>
        <p:spPr>
          <a:xfrm>
            <a:off x="5335403" y="4262725"/>
            <a:ext cx="798633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devolver</a:t>
            </a:r>
            <a:endParaRPr lang="es-CO" sz="2400" dirty="0">
              <a:solidFill>
                <a:schemeClr val="tx1"/>
              </a:solidFill>
            </a:endParaRPr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8AD0CE47-66BF-493A-8615-5AEB611D55B3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426920" y="3894236"/>
            <a:ext cx="3503702" cy="768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echa: doblada hacia arriba 76">
            <a:extLst>
              <a:ext uri="{FF2B5EF4-FFF2-40B4-BE49-F238E27FC236}">
                <a16:creationId xmlns:a16="http://schemas.microsoft.com/office/drawing/2014/main" id="{026271F1-96B7-48A3-B8DC-B2E486C3F44A}"/>
              </a:ext>
            </a:extLst>
          </p:cNvPr>
          <p:cNvSpPr/>
          <p:nvPr/>
        </p:nvSpPr>
        <p:spPr>
          <a:xfrm rot="5400000">
            <a:off x="1577375" y="5377472"/>
            <a:ext cx="528504" cy="385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Título 1">
            <a:extLst>
              <a:ext uri="{FF2B5EF4-FFF2-40B4-BE49-F238E27FC236}">
                <a16:creationId xmlns:a16="http://schemas.microsoft.com/office/drawing/2014/main" id="{46992C03-6767-458F-BC2C-7A4DE5497741}"/>
              </a:ext>
            </a:extLst>
          </p:cNvPr>
          <p:cNvSpPr txBox="1">
            <a:spLocks/>
          </p:cNvSpPr>
          <p:nvPr/>
        </p:nvSpPr>
        <p:spPr>
          <a:xfrm>
            <a:off x="2157821" y="5447543"/>
            <a:ext cx="6029834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Clase </a:t>
            </a:r>
            <a:r>
              <a:rPr lang="es-CO" sz="2400" dirty="0" err="1">
                <a:solidFill>
                  <a:srgbClr val="0070C0"/>
                </a:solidFill>
              </a:rPr>
              <a:t>PropertyValueFactory</a:t>
            </a:r>
            <a:r>
              <a:rPr lang="es-CO" sz="2400" dirty="0">
                <a:solidFill>
                  <a:srgbClr val="0070C0"/>
                </a:solidFill>
              </a:rPr>
              <a:t>&lt;</a:t>
            </a:r>
            <a:r>
              <a:rPr lang="es-CO" sz="2400" dirty="0" err="1">
                <a:solidFill>
                  <a:srgbClr val="7030A0"/>
                </a:solidFill>
              </a:rPr>
              <a:t>Clase</a:t>
            </a:r>
            <a:r>
              <a:rPr lang="es-CO" sz="2400" dirty="0" err="1">
                <a:solidFill>
                  <a:srgbClr val="0070C0"/>
                </a:solidFill>
              </a:rPr>
              <a:t>,</a:t>
            </a:r>
            <a:r>
              <a:rPr lang="es-CO" sz="2400" dirty="0" err="1">
                <a:solidFill>
                  <a:srgbClr val="7030A0"/>
                </a:solidFill>
              </a:rPr>
              <a:t>ClaseColumna</a:t>
            </a:r>
            <a:r>
              <a:rPr lang="es-CO" sz="2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87" name="Título 1">
            <a:extLst>
              <a:ext uri="{FF2B5EF4-FFF2-40B4-BE49-F238E27FC236}">
                <a16:creationId xmlns:a16="http://schemas.microsoft.com/office/drawing/2014/main" id="{A6EB6100-8292-432C-A131-35D78AEFD0A3}"/>
              </a:ext>
            </a:extLst>
          </p:cNvPr>
          <p:cNvSpPr txBox="1">
            <a:spLocks/>
          </p:cNvSpPr>
          <p:nvPr/>
        </p:nvSpPr>
        <p:spPr>
          <a:xfrm>
            <a:off x="8187655" y="4915296"/>
            <a:ext cx="2968025" cy="1206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tx1"/>
                </a:solidFill>
              </a:rPr>
              <a:t>Recibe el nombre de la 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r>
              <a:rPr lang="es-CO" sz="2400" dirty="0">
                <a:solidFill>
                  <a:schemeClr val="tx1"/>
                </a:solidFill>
              </a:rPr>
              <a:t> específica del atributo </a:t>
            </a:r>
            <a:r>
              <a:rPr lang="es-CO" sz="2400" dirty="0" err="1">
                <a:solidFill>
                  <a:srgbClr val="7030A0"/>
                </a:solidFill>
              </a:rPr>
              <a:t>ClaseColumna</a:t>
            </a:r>
            <a:r>
              <a:rPr lang="es-CO" sz="2400" dirty="0">
                <a:solidFill>
                  <a:schemeClr val="tx1"/>
                </a:solidFill>
              </a:rPr>
              <a:t> de la </a:t>
            </a:r>
            <a:r>
              <a:rPr lang="es-CO" sz="2400" dirty="0">
                <a:solidFill>
                  <a:srgbClr val="7030A0"/>
                </a:solidFill>
              </a:rPr>
              <a:t>Clase</a:t>
            </a:r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9377541E-8334-4501-AC7D-F677E3229B4E}"/>
              </a:ext>
            </a:extLst>
          </p:cNvPr>
          <p:cNvSpPr/>
          <p:nvPr/>
        </p:nvSpPr>
        <p:spPr>
          <a:xfrm>
            <a:off x="7903826" y="3319717"/>
            <a:ext cx="879479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07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7A39A-6321-4A88-ACEC-B07ED02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FORMATO DE CELDAS PERSONALIZADO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94C3220-9135-435F-AD5C-5F43C5F7D63A}"/>
              </a:ext>
            </a:extLst>
          </p:cNvPr>
          <p:cNvSpPr txBox="1">
            <a:spLocks/>
          </p:cNvSpPr>
          <p:nvPr/>
        </p:nvSpPr>
        <p:spPr>
          <a:xfrm>
            <a:off x="1097281" y="2200817"/>
            <a:ext cx="3852224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Implementación del </a:t>
            </a:r>
            <a:r>
              <a:rPr lang="es-CO" sz="2400" dirty="0" err="1">
                <a:solidFill>
                  <a:schemeClr val="tx1"/>
                </a:solidFill>
              </a:rPr>
              <a:t>CellFactory</a:t>
            </a:r>
            <a:r>
              <a:rPr lang="es-CO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849BC90-105C-4AD3-A41F-3C03DDC8AACC}"/>
              </a:ext>
            </a:extLst>
          </p:cNvPr>
          <p:cNvSpPr/>
          <p:nvPr/>
        </p:nvSpPr>
        <p:spPr>
          <a:xfrm>
            <a:off x="5149861" y="2345724"/>
            <a:ext cx="1174459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311E50-E4A2-4184-964D-2F843438CE7D}"/>
              </a:ext>
            </a:extLst>
          </p:cNvPr>
          <p:cNvSpPr txBox="1">
            <a:spLocks/>
          </p:cNvSpPr>
          <p:nvPr/>
        </p:nvSpPr>
        <p:spPr>
          <a:xfrm>
            <a:off x="6524676" y="2107691"/>
            <a:ext cx="4631004" cy="755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tx1"/>
                </a:solidFill>
              </a:rPr>
              <a:t>Sobrescribir el método de renderizado de la interfaz </a:t>
            </a:r>
            <a:r>
              <a:rPr lang="es-CO" sz="2400" dirty="0" err="1">
                <a:solidFill>
                  <a:srgbClr val="0070C0"/>
                </a:solidFill>
              </a:rPr>
              <a:t>Callback</a:t>
            </a:r>
            <a:endParaRPr lang="es-CO" sz="2400" dirty="0">
              <a:solidFill>
                <a:srgbClr val="0070C0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280147C-D6C5-48CD-8C14-2F4D9DF40E16}"/>
              </a:ext>
            </a:extLst>
          </p:cNvPr>
          <p:cNvSpPr txBox="1">
            <a:spLocks/>
          </p:cNvSpPr>
          <p:nvPr/>
        </p:nvSpPr>
        <p:spPr>
          <a:xfrm>
            <a:off x="1097280" y="4069001"/>
            <a:ext cx="1142582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rgbClr val="0070C0"/>
                </a:solidFill>
              </a:rPr>
              <a:t>Callback</a:t>
            </a:r>
            <a:endParaRPr lang="es-CO" sz="2400" dirty="0">
              <a:solidFill>
                <a:srgbClr val="0070C0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1C3DD91-E687-42D1-ADBC-D4572402760B}"/>
              </a:ext>
            </a:extLst>
          </p:cNvPr>
          <p:cNvSpPr txBox="1">
            <a:spLocks/>
          </p:cNvSpPr>
          <p:nvPr/>
        </p:nvSpPr>
        <p:spPr>
          <a:xfrm>
            <a:off x="1302566" y="4553872"/>
            <a:ext cx="732009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Interfaz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AA09AC-F97A-41C8-9E1F-9DA58E5A12A8}"/>
              </a:ext>
            </a:extLst>
          </p:cNvPr>
          <p:cNvSpPr txBox="1">
            <a:spLocks/>
          </p:cNvSpPr>
          <p:nvPr/>
        </p:nvSpPr>
        <p:spPr>
          <a:xfrm>
            <a:off x="4170414" y="4069001"/>
            <a:ext cx="798633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rgbClr val="0070C0"/>
                </a:solidFill>
              </a:rPr>
              <a:t>call</a:t>
            </a:r>
            <a:r>
              <a:rPr lang="es-CO" sz="2400" dirty="0">
                <a:solidFill>
                  <a:srgbClr val="0070C0"/>
                </a:solidFill>
              </a:rPr>
              <a:t>( )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4172101E-79CF-4F5D-AAA8-34D01B47A380}"/>
              </a:ext>
            </a:extLst>
          </p:cNvPr>
          <p:cNvSpPr txBox="1">
            <a:spLocks/>
          </p:cNvSpPr>
          <p:nvPr/>
        </p:nvSpPr>
        <p:spPr>
          <a:xfrm>
            <a:off x="4170413" y="4553871"/>
            <a:ext cx="798633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Método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5E376A4D-29D9-4A7D-B2C5-94689B81DBDD}"/>
              </a:ext>
            </a:extLst>
          </p:cNvPr>
          <p:cNvSpPr txBox="1">
            <a:spLocks/>
          </p:cNvSpPr>
          <p:nvPr/>
        </p:nvSpPr>
        <p:spPr>
          <a:xfrm>
            <a:off x="2632881" y="3995301"/>
            <a:ext cx="1142583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implementar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4AB028D4-D5B3-454B-9FD4-B8E447FA9A6F}"/>
              </a:ext>
            </a:extLst>
          </p:cNvPr>
          <p:cNvSpPr/>
          <p:nvPr/>
        </p:nvSpPr>
        <p:spPr>
          <a:xfrm>
            <a:off x="5333475" y="4236185"/>
            <a:ext cx="1199767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D6A5721F-25FC-4ABD-8BD9-7B140ED186CC}"/>
              </a:ext>
            </a:extLst>
          </p:cNvPr>
          <p:cNvSpPr txBox="1">
            <a:spLocks/>
          </p:cNvSpPr>
          <p:nvPr/>
        </p:nvSpPr>
        <p:spPr>
          <a:xfrm>
            <a:off x="6897670" y="4074600"/>
            <a:ext cx="1648366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rgbClr val="0070C0"/>
                </a:solidFill>
              </a:rPr>
              <a:t>updateItem</a:t>
            </a:r>
            <a:r>
              <a:rPr lang="es-CO" sz="2400" dirty="0">
                <a:solidFill>
                  <a:srgbClr val="0070C0"/>
                </a:solidFill>
              </a:rPr>
              <a:t>( )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953850A7-1D92-4D6F-B3B9-794DBFFE38CE}"/>
              </a:ext>
            </a:extLst>
          </p:cNvPr>
          <p:cNvSpPr txBox="1">
            <a:spLocks/>
          </p:cNvSpPr>
          <p:nvPr/>
        </p:nvSpPr>
        <p:spPr>
          <a:xfrm>
            <a:off x="7322536" y="4559470"/>
            <a:ext cx="798633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Método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D2A0C16D-9D6F-46EA-AEFC-097FFEA69403}"/>
              </a:ext>
            </a:extLst>
          </p:cNvPr>
          <p:cNvSpPr txBox="1">
            <a:spLocks/>
          </p:cNvSpPr>
          <p:nvPr/>
        </p:nvSpPr>
        <p:spPr>
          <a:xfrm>
            <a:off x="8910464" y="4142183"/>
            <a:ext cx="2238464" cy="823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bg1"/>
                </a:solidFill>
              </a:rPr>
              <a:t>Método encargado de renderizar la celda</a:t>
            </a:r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4F2FCFDC-D30C-437C-B9A4-1661E1D793DD}"/>
              </a:ext>
            </a:extLst>
          </p:cNvPr>
          <p:cNvSpPr/>
          <p:nvPr/>
        </p:nvSpPr>
        <p:spPr>
          <a:xfrm>
            <a:off x="2604290" y="4236185"/>
            <a:ext cx="1199767" cy="2789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5E8F9893-1D56-431F-8B73-D2A706A3ACDE}"/>
              </a:ext>
            </a:extLst>
          </p:cNvPr>
          <p:cNvSpPr txBox="1">
            <a:spLocks/>
          </p:cNvSpPr>
          <p:nvPr/>
        </p:nvSpPr>
        <p:spPr>
          <a:xfrm>
            <a:off x="4537937" y="5025791"/>
            <a:ext cx="3177085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“Tratamiento de la celda”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A38BDFF3-070F-49B6-8C3E-13CEE27F0135}"/>
              </a:ext>
            </a:extLst>
          </p:cNvPr>
          <p:cNvSpPr txBox="1">
            <a:spLocks/>
          </p:cNvSpPr>
          <p:nvPr/>
        </p:nvSpPr>
        <p:spPr>
          <a:xfrm>
            <a:off x="5360439" y="3993323"/>
            <a:ext cx="1142583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>
                <a:solidFill>
                  <a:schemeClr val="tx1"/>
                </a:solidFill>
              </a:rPr>
              <a:t>implementar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44" name="Flecha: doblada hacia arriba 43">
            <a:extLst>
              <a:ext uri="{FF2B5EF4-FFF2-40B4-BE49-F238E27FC236}">
                <a16:creationId xmlns:a16="http://schemas.microsoft.com/office/drawing/2014/main" id="{50D395F2-3BB1-45D1-AF35-9FC611F97C56}"/>
              </a:ext>
            </a:extLst>
          </p:cNvPr>
          <p:cNvSpPr/>
          <p:nvPr/>
        </p:nvSpPr>
        <p:spPr>
          <a:xfrm rot="5400000">
            <a:off x="2759141" y="3003737"/>
            <a:ext cx="528504" cy="3858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CB7CF229-0E3B-42A7-BF9E-BE3DCB20D02E}"/>
              </a:ext>
            </a:extLst>
          </p:cNvPr>
          <p:cNvSpPr txBox="1">
            <a:spLocks/>
          </p:cNvSpPr>
          <p:nvPr/>
        </p:nvSpPr>
        <p:spPr>
          <a:xfrm>
            <a:off x="3407363" y="3098059"/>
            <a:ext cx="3095659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Método </a:t>
            </a:r>
            <a:r>
              <a:rPr lang="es-CO" sz="2400" dirty="0" err="1">
                <a:solidFill>
                  <a:srgbClr val="0070C0"/>
                </a:solidFill>
              </a:rPr>
              <a:t>setCellFactory</a:t>
            </a:r>
            <a:r>
              <a:rPr lang="es-CO" sz="2400" dirty="0">
                <a:solidFill>
                  <a:srgbClr val="0070C0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15614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F6DD1-E533-4F4D-8AF7-B5DB11A9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DIFERENCIA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D376DA7-2C03-4528-91EF-9B26D7A2A3FC}"/>
              </a:ext>
            </a:extLst>
          </p:cNvPr>
          <p:cNvSpPr txBox="1">
            <a:spLocks/>
          </p:cNvSpPr>
          <p:nvPr/>
        </p:nvSpPr>
        <p:spPr>
          <a:xfrm>
            <a:off x="1097279" y="2348508"/>
            <a:ext cx="10058400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Método </a:t>
            </a:r>
            <a:r>
              <a:rPr lang="es-CO" sz="2400" dirty="0" err="1">
                <a:solidFill>
                  <a:srgbClr val="0070C0"/>
                </a:solidFill>
              </a:rPr>
              <a:t>setCellValueFactory</a:t>
            </a:r>
            <a:r>
              <a:rPr lang="es-CO" sz="2400" dirty="0">
                <a:solidFill>
                  <a:srgbClr val="0070C0"/>
                </a:solidFill>
              </a:rPr>
              <a:t> ( ) </a:t>
            </a:r>
            <a:r>
              <a:rPr lang="es-CO" sz="2400" dirty="0">
                <a:solidFill>
                  <a:schemeClr val="tx1"/>
                </a:solidFill>
              </a:rPr>
              <a:t>es el QÚE voy a mostrar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9F835B-7A67-4112-8EA8-86B3D7439ECF}"/>
              </a:ext>
            </a:extLst>
          </p:cNvPr>
          <p:cNvSpPr txBox="1">
            <a:spLocks/>
          </p:cNvSpPr>
          <p:nvPr/>
        </p:nvSpPr>
        <p:spPr>
          <a:xfrm>
            <a:off x="1097279" y="2944129"/>
            <a:ext cx="10058400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Método </a:t>
            </a:r>
            <a:r>
              <a:rPr lang="es-CO" sz="2400" dirty="0" err="1">
                <a:solidFill>
                  <a:srgbClr val="0070C0"/>
                </a:solidFill>
              </a:rPr>
              <a:t>setCellFactory</a:t>
            </a:r>
            <a:r>
              <a:rPr lang="es-CO" sz="2400" dirty="0">
                <a:solidFill>
                  <a:srgbClr val="0070C0"/>
                </a:solidFill>
              </a:rPr>
              <a:t>( ) </a:t>
            </a:r>
            <a:r>
              <a:rPr lang="es-CO" sz="2400" dirty="0">
                <a:solidFill>
                  <a:schemeClr val="tx1"/>
                </a:solidFill>
              </a:rPr>
              <a:t>es CÓMO lo voy a mostrar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10FBC7-A94D-412D-90E5-874F817E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13" y="3838496"/>
            <a:ext cx="7548974" cy="1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2A053A3-1804-49A3-85A3-1E7EBE1B191D}"/>
              </a:ext>
            </a:extLst>
          </p:cNvPr>
          <p:cNvSpPr txBox="1">
            <a:spLocks/>
          </p:cNvSpPr>
          <p:nvPr/>
        </p:nvSpPr>
        <p:spPr>
          <a:xfrm>
            <a:off x="2321513" y="5666763"/>
            <a:ext cx="1825446" cy="2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i="1" dirty="0">
                <a:solidFill>
                  <a:schemeClr val="tx1"/>
                </a:solidFill>
              </a:rPr>
              <a:t>Fuente: </a:t>
            </a:r>
            <a:r>
              <a:rPr lang="es-CO" sz="1600" i="1" dirty="0" err="1">
                <a:solidFill>
                  <a:schemeClr val="tx1"/>
                </a:solidFill>
              </a:rPr>
              <a:t>thickclient.blog</a:t>
            </a:r>
            <a:r>
              <a:rPr lang="es-CO" sz="1600" i="1" dirty="0">
                <a:solidFill>
                  <a:schemeClr val="tx1"/>
                </a:solidFill>
              </a:rPr>
              <a:t> </a:t>
            </a:r>
            <a:endParaRPr lang="es-CO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5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C6CDE-BF50-44F1-BDA4-C7E9D4A6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3B2A1-D80B-4442-9D2F-8F113AF6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2571"/>
            <a:ext cx="10058400" cy="3732945"/>
          </a:xfrm>
        </p:spPr>
        <p:txBody>
          <a:bodyPr>
            <a:normAutofit fontScale="70000" lnSpcReduction="20000"/>
          </a:bodyPr>
          <a:lstStyle/>
          <a:p>
            <a:r>
              <a:rPr lang="es-MX" dirty="0" err="1"/>
              <a:t>Lowe</a:t>
            </a:r>
            <a:r>
              <a:rPr lang="es-MX" dirty="0"/>
              <a:t>, D. (s.f.). </a:t>
            </a:r>
            <a:r>
              <a:rPr lang="es-MX" dirty="0" err="1"/>
              <a:t>Creating</a:t>
            </a:r>
            <a:r>
              <a:rPr lang="es-MX" dirty="0"/>
              <a:t> </a:t>
            </a:r>
            <a:r>
              <a:rPr lang="es-MX" dirty="0" err="1"/>
              <a:t>Properties</a:t>
            </a:r>
            <a:r>
              <a:rPr lang="es-MX" dirty="0"/>
              <a:t> More </a:t>
            </a:r>
            <a:r>
              <a:rPr lang="es-MX" dirty="0" err="1"/>
              <a:t>Efficiently</a:t>
            </a:r>
            <a:r>
              <a:rPr lang="es-MX" dirty="0"/>
              <a:t> in JavaFX. Recuperado el 2020, de https://www.dummies.com/programming/java/creating-properties-more-efficiently-in-javafx/</a:t>
            </a:r>
          </a:p>
          <a:p>
            <a:r>
              <a:rPr lang="es-MX" dirty="0" err="1"/>
              <a:t>Lowe</a:t>
            </a:r>
            <a:r>
              <a:rPr lang="es-MX" dirty="0"/>
              <a:t>, D. (s.f.). JavaFX </a:t>
            </a:r>
            <a:r>
              <a:rPr lang="es-MX" dirty="0" err="1"/>
              <a:t>Property</a:t>
            </a:r>
            <a:r>
              <a:rPr lang="es-MX" dirty="0"/>
              <a:t> </a:t>
            </a:r>
            <a:r>
              <a:rPr lang="es-MX" dirty="0" err="1"/>
              <a:t>Classes</a:t>
            </a:r>
            <a:r>
              <a:rPr lang="es-MX" dirty="0"/>
              <a:t>. Recuperado el 2020, de https://www.dummies.com/programming/java/javafx-property-classes/</a:t>
            </a:r>
          </a:p>
          <a:p>
            <a:r>
              <a:rPr lang="es-MX" dirty="0" err="1"/>
              <a:t>Merzliakov</a:t>
            </a:r>
            <a:r>
              <a:rPr lang="es-MX" dirty="0"/>
              <a:t>, S. (2019). </a:t>
            </a:r>
            <a:r>
              <a:rPr lang="es-MX" dirty="0" err="1"/>
              <a:t>TableView</a:t>
            </a:r>
            <a:r>
              <a:rPr lang="es-MX" dirty="0"/>
              <a:t> Cell </a:t>
            </a:r>
            <a:r>
              <a:rPr lang="es-MX" dirty="0" err="1"/>
              <a:t>Factories</a:t>
            </a:r>
            <a:r>
              <a:rPr lang="es-MX" dirty="0"/>
              <a:t>. Obtenido de https://thickclient.blog/2019/09/22/tableview-cell-factories/</a:t>
            </a:r>
          </a:p>
          <a:p>
            <a:r>
              <a:rPr lang="es-MX" dirty="0"/>
              <a:t>openjfx.io. (2008). </a:t>
            </a:r>
            <a:r>
              <a:rPr lang="es-MX" dirty="0" err="1"/>
              <a:t>Callback</a:t>
            </a:r>
            <a:r>
              <a:rPr lang="es-MX" dirty="0"/>
              <a:t>. Recuperado el 2020, de https://openjfx.io/javadoc/14/javafx.base/javafx/util/Callback.html</a:t>
            </a:r>
          </a:p>
          <a:p>
            <a:r>
              <a:rPr lang="es-MX" dirty="0"/>
              <a:t>openjfx.io. (2008). Cell. Recuperado el 2020, de https://openjfx.io/javadoc/14/javafx.controls/javafx/scene/control/Cell.html</a:t>
            </a:r>
          </a:p>
          <a:p>
            <a:r>
              <a:rPr lang="es-MX" dirty="0"/>
              <a:t>openjfx.io. (2008). </a:t>
            </a:r>
            <a:r>
              <a:rPr lang="es-MX" dirty="0" err="1"/>
              <a:t>Property</a:t>
            </a:r>
            <a:r>
              <a:rPr lang="es-MX" dirty="0"/>
              <a:t>. Recuperado el 2020, de https://openjfx.io/javadoc/14/javafx.base/javafx/beans/property/Property.html</a:t>
            </a:r>
          </a:p>
          <a:p>
            <a:r>
              <a:rPr lang="es-MX" dirty="0"/>
              <a:t>openjfx.io. (2008). </a:t>
            </a:r>
            <a:r>
              <a:rPr lang="es-MX" dirty="0" err="1"/>
              <a:t>SimpleStringProperty</a:t>
            </a:r>
            <a:r>
              <a:rPr lang="es-MX" dirty="0"/>
              <a:t>. Recuperado el 2020, de https://openjfx.io/javadoc/14/javafx.base/javafx/beans/property/SimpleStringProperty.html</a:t>
            </a:r>
          </a:p>
          <a:p>
            <a:r>
              <a:rPr lang="es-MX" dirty="0"/>
              <a:t>openjfx.io. (2008). TableColumn. Recuperado el 2020, de https://openjfx.io/javadoc/14/javafx.controls/javafx/scene/control/TableColumn.html</a:t>
            </a:r>
          </a:p>
          <a:p>
            <a:r>
              <a:rPr lang="es-MX" dirty="0"/>
              <a:t>openjfx.io. (2008). </a:t>
            </a:r>
            <a:r>
              <a:rPr lang="es-MX" dirty="0" err="1"/>
              <a:t>TableView</a:t>
            </a:r>
            <a:r>
              <a:rPr lang="es-MX" dirty="0"/>
              <a:t>. Recuperado el 2020, de https://openjfx.io/javadoc/14/javafx.controls/javafx/scene/control/TableView.html</a:t>
            </a:r>
          </a:p>
          <a:p>
            <a:r>
              <a:rPr lang="es-MX" dirty="0" err="1"/>
              <a:t>Redko</a:t>
            </a:r>
            <a:r>
              <a:rPr lang="es-MX" dirty="0"/>
              <a:t>, A. (2013). Oracle: Table View. Recuperado el 2020, de https://docs.oracle.com/javafx/2/ui_controls/table-view.htm</a:t>
            </a:r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210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A23C8-0841-4A79-8B5D-66E9A40BDB03}"/>
              </a:ext>
            </a:extLst>
          </p:cNvPr>
          <p:cNvSpPr txBox="1">
            <a:spLocks/>
          </p:cNvSpPr>
          <p:nvPr/>
        </p:nvSpPr>
        <p:spPr>
          <a:xfrm>
            <a:off x="1066800" y="291334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6600" dirty="0"/>
              <a:t>¡GRACIAS!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99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F6B9D-4F98-40C1-AC7E-087178F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TABLEVIEW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93E8794-EA2B-4E45-AF3F-87D3440A2E40}"/>
              </a:ext>
            </a:extLst>
          </p:cNvPr>
          <p:cNvSpPr txBox="1">
            <a:spLocks/>
          </p:cNvSpPr>
          <p:nvPr/>
        </p:nvSpPr>
        <p:spPr>
          <a:xfrm>
            <a:off x="1066800" y="2846643"/>
            <a:ext cx="10058400" cy="648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0070C0"/>
                </a:solidFill>
              </a:rPr>
              <a:t>TableView</a:t>
            </a:r>
            <a:r>
              <a:rPr lang="es-CO" sz="4000" dirty="0"/>
              <a:t>&lt;</a:t>
            </a:r>
            <a:r>
              <a:rPr lang="es-CO" sz="4000" dirty="0">
                <a:solidFill>
                  <a:srgbClr val="7030A0"/>
                </a:solidFill>
              </a:rPr>
              <a:t>Clase</a:t>
            </a:r>
            <a:r>
              <a:rPr lang="es-CO" sz="4000" dirty="0"/>
              <a:t>&gt; tabla = new </a:t>
            </a:r>
            <a:r>
              <a:rPr lang="es-CO" sz="4000" dirty="0">
                <a:solidFill>
                  <a:srgbClr val="0070C0"/>
                </a:solidFill>
              </a:rPr>
              <a:t>TableView</a:t>
            </a:r>
            <a:r>
              <a:rPr lang="es-CO" sz="4000" dirty="0"/>
              <a:t>&lt;&gt;();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135C3D-F28A-4CF5-A24A-4DEBE7F35988}"/>
              </a:ext>
            </a:extLst>
          </p:cNvPr>
          <p:cNvSpPr txBox="1">
            <a:spLocks/>
          </p:cNvSpPr>
          <p:nvPr/>
        </p:nvSpPr>
        <p:spPr>
          <a:xfrm>
            <a:off x="2366395" y="4401982"/>
            <a:ext cx="3152862" cy="648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tx1"/>
                </a:solidFill>
              </a:rPr>
              <a:t>Clase modelo de los ítems que representará el TableView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endParaRPr lang="es-CO" sz="20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C3D0B82-E6F7-4B51-9600-E03A2CF509E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42826" y="3429000"/>
            <a:ext cx="0" cy="97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9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F6B9D-4F98-40C1-AC7E-087178F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TABLECOLUMN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93E8794-EA2B-4E45-AF3F-87D3440A2E40}"/>
              </a:ext>
            </a:extLst>
          </p:cNvPr>
          <p:cNvSpPr txBox="1">
            <a:spLocks/>
          </p:cNvSpPr>
          <p:nvPr/>
        </p:nvSpPr>
        <p:spPr>
          <a:xfrm>
            <a:off x="1175857" y="2761665"/>
            <a:ext cx="10058400" cy="692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rgbClr val="0070C0"/>
                </a:solidFill>
              </a:rPr>
              <a:t>TableColumn</a:t>
            </a:r>
            <a:r>
              <a:rPr lang="es-CO" sz="2400" dirty="0"/>
              <a:t>&lt;</a:t>
            </a:r>
            <a:r>
              <a:rPr lang="es-CO" sz="2400" dirty="0">
                <a:solidFill>
                  <a:srgbClr val="7030A0"/>
                </a:solidFill>
              </a:rPr>
              <a:t>Clase</a:t>
            </a:r>
            <a:r>
              <a:rPr lang="es-CO" sz="2400" dirty="0">
                <a:solidFill>
                  <a:schemeClr val="tx1"/>
                </a:solidFill>
              </a:rPr>
              <a:t>,</a:t>
            </a:r>
            <a:r>
              <a:rPr lang="es-CO" sz="2400" dirty="0">
                <a:solidFill>
                  <a:srgbClr val="7030A0"/>
                </a:solidFill>
              </a:rPr>
              <a:t>ClaseColumna</a:t>
            </a:r>
            <a:r>
              <a:rPr lang="es-CO" sz="2400" dirty="0"/>
              <a:t>&gt; </a:t>
            </a:r>
            <a:r>
              <a:rPr lang="es-CO" sz="2400" dirty="0" err="1"/>
              <a:t>columnaX</a:t>
            </a:r>
            <a:r>
              <a:rPr lang="es-CO" sz="2400" dirty="0"/>
              <a:t> = new </a:t>
            </a:r>
            <a:r>
              <a:rPr lang="es-CO" sz="2400" dirty="0">
                <a:solidFill>
                  <a:srgbClr val="0070C0"/>
                </a:solidFill>
              </a:rPr>
              <a:t>TableColumn</a:t>
            </a:r>
            <a:r>
              <a:rPr lang="es-CO" sz="2400" dirty="0"/>
              <a:t>&lt;&gt;(“</a:t>
            </a:r>
            <a:r>
              <a:rPr lang="es-CO" sz="2400" dirty="0">
                <a:solidFill>
                  <a:srgbClr val="00B050"/>
                </a:solidFill>
              </a:rPr>
              <a:t>Columna X</a:t>
            </a:r>
            <a:r>
              <a:rPr lang="es-CO" sz="2400" dirty="0"/>
              <a:t>”);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135C3D-F28A-4CF5-A24A-4DEBE7F35988}"/>
              </a:ext>
            </a:extLst>
          </p:cNvPr>
          <p:cNvSpPr txBox="1">
            <a:spLocks/>
          </p:cNvSpPr>
          <p:nvPr/>
        </p:nvSpPr>
        <p:spPr>
          <a:xfrm>
            <a:off x="672589" y="4508245"/>
            <a:ext cx="3152862" cy="612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tx1"/>
                </a:solidFill>
              </a:rPr>
              <a:t>Clase modelo de los ítems que mostrará el TableView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endParaRPr lang="es-CO" sz="20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889C28E-7CE6-4745-BCEA-6DB5D999BF18}"/>
              </a:ext>
            </a:extLst>
          </p:cNvPr>
          <p:cNvSpPr txBox="1">
            <a:spLocks/>
          </p:cNvSpPr>
          <p:nvPr/>
        </p:nvSpPr>
        <p:spPr>
          <a:xfrm>
            <a:off x="4495801" y="4459568"/>
            <a:ext cx="3152862" cy="61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tx1"/>
                </a:solidFill>
              </a:rPr>
              <a:t>Clase modelo de los objetos que estarán en cada Columna</a:t>
            </a:r>
            <a:endParaRPr lang="es-CO" sz="2000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4FE033F-DD86-40D0-AFBD-319D4545E122}"/>
              </a:ext>
            </a:extLst>
          </p:cNvPr>
          <p:cNvCxnSpPr/>
          <p:nvPr/>
        </p:nvCxnSpPr>
        <p:spPr>
          <a:xfrm>
            <a:off x="9688306" y="3428999"/>
            <a:ext cx="0" cy="8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ítulo 1">
            <a:extLst>
              <a:ext uri="{FF2B5EF4-FFF2-40B4-BE49-F238E27FC236}">
                <a16:creationId xmlns:a16="http://schemas.microsoft.com/office/drawing/2014/main" id="{5CE1DAA9-5273-42B2-8827-C7C5083B4D79}"/>
              </a:ext>
            </a:extLst>
          </p:cNvPr>
          <p:cNvSpPr txBox="1">
            <a:spLocks/>
          </p:cNvSpPr>
          <p:nvPr/>
        </p:nvSpPr>
        <p:spPr>
          <a:xfrm>
            <a:off x="8111875" y="4481360"/>
            <a:ext cx="3152862" cy="639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000" dirty="0">
                <a:solidFill>
                  <a:schemeClr val="tx1"/>
                </a:solidFill>
              </a:rPr>
              <a:t>Encabezado o título de la columna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6EF178DA-8A4E-49EE-9DCA-8069B87EFBE7}"/>
              </a:ext>
            </a:extLst>
          </p:cNvPr>
          <p:cNvCxnSpPr>
            <a:cxnSpLocks/>
          </p:cNvCxnSpPr>
          <p:nvPr/>
        </p:nvCxnSpPr>
        <p:spPr>
          <a:xfrm rot="5400000">
            <a:off x="2242231" y="3630994"/>
            <a:ext cx="1053671" cy="700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9C1B2970-58B1-493B-930C-0E47F0EAC0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70635" y="3537417"/>
            <a:ext cx="1030572" cy="813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4F592-3E7E-4BAC-B176-DA5B5A61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AÑADIR COLUMNAS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0BADB7-0B42-4314-80C6-DB715D1C6AAA}"/>
              </a:ext>
            </a:extLst>
          </p:cNvPr>
          <p:cNvSpPr txBox="1">
            <a:spLocks/>
          </p:cNvSpPr>
          <p:nvPr/>
        </p:nvSpPr>
        <p:spPr>
          <a:xfrm>
            <a:off x="5392023" y="2340528"/>
            <a:ext cx="5891169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chemeClr val="tx1"/>
                </a:solidFill>
              </a:rPr>
              <a:t>tabla</a:t>
            </a:r>
            <a:r>
              <a:rPr lang="es-CO" sz="2400" dirty="0" err="1">
                <a:solidFill>
                  <a:srgbClr val="0070C0"/>
                </a:solidFill>
              </a:rPr>
              <a:t>.getColumns</a:t>
            </a:r>
            <a:r>
              <a:rPr lang="es-CO" sz="2400" dirty="0">
                <a:solidFill>
                  <a:srgbClr val="0070C0"/>
                </a:solidFill>
              </a:rPr>
              <a:t>( ).</a:t>
            </a:r>
            <a:r>
              <a:rPr lang="es-CO" sz="2400" dirty="0" err="1">
                <a:solidFill>
                  <a:srgbClr val="7030A0"/>
                </a:solidFill>
              </a:rPr>
              <a:t>addAll</a:t>
            </a:r>
            <a:r>
              <a:rPr lang="es-CO" sz="2400" dirty="0">
                <a:solidFill>
                  <a:schemeClr val="tx1"/>
                </a:solidFill>
              </a:rPr>
              <a:t>(</a:t>
            </a:r>
            <a:r>
              <a:rPr lang="es-CO" sz="2400" dirty="0" err="1">
                <a:solidFill>
                  <a:schemeClr val="tx1"/>
                </a:solidFill>
              </a:rPr>
              <a:t>columnaX,columnaY</a:t>
            </a:r>
            <a:r>
              <a:rPr lang="es-CO" sz="24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4D1B79-5034-4A4C-A477-ACE2309A2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" t="5925" r="1001"/>
          <a:stretch/>
        </p:blipFill>
        <p:spPr>
          <a:xfrm>
            <a:off x="2812828" y="3856406"/>
            <a:ext cx="6627303" cy="10752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8C521776-A87D-4968-A26B-D93B9A1873F6}"/>
              </a:ext>
            </a:extLst>
          </p:cNvPr>
          <p:cNvCxnSpPr>
            <a:stCxn id="7" idx="3"/>
          </p:cNvCxnSpPr>
          <p:nvPr/>
        </p:nvCxnSpPr>
        <p:spPr>
          <a:xfrm>
            <a:off x="9440131" y="4394042"/>
            <a:ext cx="599608" cy="812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ABC2B493-13C4-47DC-86DD-1A43735A03BA}"/>
              </a:ext>
            </a:extLst>
          </p:cNvPr>
          <p:cNvSpPr txBox="1">
            <a:spLocks/>
          </p:cNvSpPr>
          <p:nvPr/>
        </p:nvSpPr>
        <p:spPr>
          <a:xfrm>
            <a:off x="8491620" y="5292510"/>
            <a:ext cx="3096237" cy="451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chemeClr val="tx1"/>
                </a:solidFill>
              </a:rPr>
              <a:t>TableView</a:t>
            </a:r>
            <a:r>
              <a:rPr lang="es-CO" sz="2400" dirty="0">
                <a:solidFill>
                  <a:schemeClr val="tx1"/>
                </a:solidFill>
              </a:rPr>
              <a:t> llamada tabla</a:t>
            </a:r>
            <a:endParaRPr lang="es-CO" sz="2400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821DDA03-D55D-4386-829B-82DEE056587F}"/>
              </a:ext>
            </a:extLst>
          </p:cNvPr>
          <p:cNvSpPr txBox="1">
            <a:spLocks/>
          </p:cNvSpPr>
          <p:nvPr/>
        </p:nvSpPr>
        <p:spPr>
          <a:xfrm>
            <a:off x="711744" y="3233935"/>
            <a:ext cx="1360336" cy="763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tx1"/>
                </a:solidFill>
              </a:rPr>
              <a:t>Columnas añadidas</a:t>
            </a:r>
            <a:endParaRPr lang="es-CO" sz="2400" dirty="0"/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B01CE961-FDEE-4EB1-8EE9-96A69C3DBA1F}"/>
              </a:ext>
            </a:extLst>
          </p:cNvPr>
          <p:cNvCxnSpPr/>
          <p:nvPr/>
        </p:nvCxnSpPr>
        <p:spPr>
          <a:xfrm rot="10800000">
            <a:off x="2172750" y="3615655"/>
            <a:ext cx="640079" cy="40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0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7AA6C-6C8B-4B50-9516-892B005F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COLUMNAS ANIDADAS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5C2742-1F8E-4234-B9DB-777CADE6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9" t="1316" r="4983" b="1526"/>
          <a:stretch/>
        </p:blipFill>
        <p:spPr>
          <a:xfrm>
            <a:off x="1241571" y="2286642"/>
            <a:ext cx="1208014" cy="3204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FBC891C-538D-47BE-8A35-C70BFFE1ED4C}"/>
              </a:ext>
            </a:extLst>
          </p:cNvPr>
          <p:cNvSpPr txBox="1">
            <a:spLocks/>
          </p:cNvSpPr>
          <p:nvPr/>
        </p:nvSpPr>
        <p:spPr>
          <a:xfrm>
            <a:off x="3246539" y="2944129"/>
            <a:ext cx="790914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chemeClr val="tx1"/>
                </a:solidFill>
              </a:rPr>
              <a:t>columnaPadre</a:t>
            </a:r>
            <a:r>
              <a:rPr lang="es-CO" sz="2400" dirty="0" err="1">
                <a:solidFill>
                  <a:srgbClr val="0070C0"/>
                </a:solidFill>
              </a:rPr>
              <a:t>.getColumns</a:t>
            </a:r>
            <a:r>
              <a:rPr lang="es-CO" sz="2400" dirty="0">
                <a:solidFill>
                  <a:srgbClr val="0070C0"/>
                </a:solidFill>
              </a:rPr>
              <a:t>( ).</a:t>
            </a:r>
            <a:r>
              <a:rPr lang="es-CO" sz="2400" dirty="0" err="1">
                <a:solidFill>
                  <a:srgbClr val="7030A0"/>
                </a:solidFill>
              </a:rPr>
              <a:t>addAll</a:t>
            </a:r>
            <a:r>
              <a:rPr lang="es-CO" sz="2400" dirty="0">
                <a:solidFill>
                  <a:schemeClr val="tx1"/>
                </a:solidFill>
              </a:rPr>
              <a:t>(hija1,hija2);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3FDB942-B318-44EA-BFE6-E8838D9F8332}"/>
              </a:ext>
            </a:extLst>
          </p:cNvPr>
          <p:cNvSpPr txBox="1">
            <a:spLocks/>
          </p:cNvSpPr>
          <p:nvPr/>
        </p:nvSpPr>
        <p:spPr>
          <a:xfrm>
            <a:off x="3246538" y="4352196"/>
            <a:ext cx="790914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chemeClr val="tx1"/>
                </a:solidFill>
              </a:rPr>
              <a:t>tabla</a:t>
            </a:r>
            <a:r>
              <a:rPr lang="es-CO" sz="2400" dirty="0" err="1">
                <a:solidFill>
                  <a:srgbClr val="0070C0"/>
                </a:solidFill>
              </a:rPr>
              <a:t>.getColumns</a:t>
            </a:r>
            <a:r>
              <a:rPr lang="es-CO" sz="2400" dirty="0">
                <a:solidFill>
                  <a:srgbClr val="0070C0"/>
                </a:solidFill>
              </a:rPr>
              <a:t>( ).</a:t>
            </a:r>
            <a:r>
              <a:rPr lang="es-CO" sz="2400" dirty="0" err="1">
                <a:solidFill>
                  <a:srgbClr val="7030A0"/>
                </a:solidFill>
              </a:rPr>
              <a:t>add</a:t>
            </a:r>
            <a:r>
              <a:rPr lang="es-CO" sz="2400" dirty="0">
                <a:solidFill>
                  <a:schemeClr val="tx1"/>
                </a:solidFill>
              </a:rPr>
              <a:t>(</a:t>
            </a:r>
            <a:r>
              <a:rPr lang="es-CO" sz="2400" dirty="0" err="1">
                <a:solidFill>
                  <a:schemeClr val="tx1"/>
                </a:solidFill>
              </a:rPr>
              <a:t>columnaPadre</a:t>
            </a:r>
            <a:r>
              <a:rPr lang="es-CO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79CDD68-FA29-4590-B329-6C5ACA5C4037}"/>
              </a:ext>
            </a:extLst>
          </p:cNvPr>
          <p:cNvSpPr txBox="1">
            <a:spLocks/>
          </p:cNvSpPr>
          <p:nvPr/>
        </p:nvSpPr>
        <p:spPr>
          <a:xfrm>
            <a:off x="3246538" y="2297770"/>
            <a:ext cx="790914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Primero se agrega las columnas hijas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20D7861-ADDD-4352-BE2A-AEF946759809}"/>
              </a:ext>
            </a:extLst>
          </p:cNvPr>
          <p:cNvSpPr txBox="1">
            <a:spLocks/>
          </p:cNvSpPr>
          <p:nvPr/>
        </p:nvSpPr>
        <p:spPr>
          <a:xfrm>
            <a:off x="3246538" y="3648162"/>
            <a:ext cx="790914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Después se agrega la columna padre al </a:t>
            </a:r>
            <a:r>
              <a:rPr lang="es-CO" sz="2400" dirty="0" err="1">
                <a:solidFill>
                  <a:schemeClr val="tx1"/>
                </a:solidFill>
              </a:rPr>
              <a:t>tableview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2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512E-724F-453C-9C5C-95750155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DE DATOS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750973-3AF8-48FB-9A5F-F34146BFA485}"/>
              </a:ext>
            </a:extLst>
          </p:cNvPr>
          <p:cNvSpPr txBox="1">
            <a:spLocks/>
          </p:cNvSpPr>
          <p:nvPr/>
        </p:nvSpPr>
        <p:spPr>
          <a:xfrm>
            <a:off x="1097280" y="1996173"/>
            <a:ext cx="790914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>
                <a:solidFill>
                  <a:srgbClr val="0070C0"/>
                </a:solidFill>
              </a:rPr>
              <a:t>CLASE PROPERTY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C16052D-C39A-410B-BB52-E6B63C1C40DE}"/>
              </a:ext>
            </a:extLst>
          </p:cNvPr>
          <p:cNvSpPr txBox="1">
            <a:spLocks/>
          </p:cNvSpPr>
          <p:nvPr/>
        </p:nvSpPr>
        <p:spPr>
          <a:xfrm>
            <a:off x="1097280" y="2739857"/>
            <a:ext cx="4934405" cy="1243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2400" dirty="0">
                <a:solidFill>
                  <a:schemeClr val="tx1"/>
                </a:solidFill>
              </a:rPr>
              <a:t>Interfaz que define los métodos comunes a todas las propiedades independientes de su tipo.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7C5E9C6F-91E3-42AE-9058-50B1CAB95091}"/>
              </a:ext>
            </a:extLst>
          </p:cNvPr>
          <p:cNvSpPr/>
          <p:nvPr/>
        </p:nvSpPr>
        <p:spPr>
          <a:xfrm>
            <a:off x="3400897" y="4242338"/>
            <a:ext cx="327170" cy="947956"/>
          </a:xfrm>
          <a:prstGeom prst="downArrow">
            <a:avLst>
              <a:gd name="adj1" fmla="val 50000"/>
              <a:gd name="adj2" fmla="val 807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657125E-C37F-4EEF-8542-24F447AC2752}"/>
              </a:ext>
            </a:extLst>
          </p:cNvPr>
          <p:cNvSpPr txBox="1">
            <a:spLocks/>
          </p:cNvSpPr>
          <p:nvPr/>
        </p:nvSpPr>
        <p:spPr>
          <a:xfrm>
            <a:off x="2863162" y="5339517"/>
            <a:ext cx="1402640" cy="437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2400" dirty="0">
                <a:solidFill>
                  <a:srgbClr val="FF0000"/>
                </a:solidFill>
              </a:rPr>
              <a:t>JavaBeans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3B102D9-E609-48C2-88F7-98FE81B16FF7}"/>
              </a:ext>
            </a:extLst>
          </p:cNvPr>
          <p:cNvSpPr txBox="1">
            <a:spLocks/>
          </p:cNvSpPr>
          <p:nvPr/>
        </p:nvSpPr>
        <p:spPr>
          <a:xfrm>
            <a:off x="7492488" y="2408917"/>
            <a:ext cx="3672700" cy="31492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CO" sz="2400" dirty="0" err="1">
                <a:solidFill>
                  <a:srgbClr val="0070C0"/>
                </a:solidFill>
              </a:rPr>
              <a:t>ReadOnly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endParaRPr lang="es-CO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CO" sz="2400" dirty="0" err="1">
                <a:solidFill>
                  <a:srgbClr val="0070C0"/>
                </a:solidFill>
              </a:rPr>
              <a:t>String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endParaRPr lang="es-CO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CO" sz="2400" dirty="0" err="1">
                <a:solidFill>
                  <a:srgbClr val="0070C0"/>
                </a:solidFill>
              </a:rPr>
              <a:t>Double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endParaRPr lang="es-CO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CO" sz="2400" dirty="0" err="1">
                <a:solidFill>
                  <a:srgbClr val="0070C0"/>
                </a:solidFill>
              </a:rPr>
              <a:t>Float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endParaRPr lang="es-CO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CO" sz="2400" dirty="0" err="1">
                <a:solidFill>
                  <a:srgbClr val="0070C0"/>
                </a:solidFill>
              </a:rPr>
              <a:t>Integer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endParaRPr lang="es-CO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CO" sz="2400" dirty="0" err="1">
                <a:solidFill>
                  <a:srgbClr val="0070C0"/>
                </a:solidFill>
              </a:rPr>
              <a:t>Object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5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D313-25F3-4234-826B-6A70CE0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DE DATOS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B6EA678-6222-4978-B6D6-A1D68E763BDC}"/>
              </a:ext>
            </a:extLst>
          </p:cNvPr>
          <p:cNvSpPr txBox="1">
            <a:spLocks/>
          </p:cNvSpPr>
          <p:nvPr/>
        </p:nvSpPr>
        <p:spPr>
          <a:xfrm>
            <a:off x="1097280" y="2105230"/>
            <a:ext cx="1268415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chemeClr val="tx1"/>
                </a:solidFill>
              </a:rPr>
              <a:t>Property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626A425-EFC6-4C14-84DF-FE78E773CC5D}"/>
              </a:ext>
            </a:extLst>
          </p:cNvPr>
          <p:cNvSpPr/>
          <p:nvPr/>
        </p:nvSpPr>
        <p:spPr>
          <a:xfrm>
            <a:off x="2608976" y="2238608"/>
            <a:ext cx="1107347" cy="2852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745563D-5A4B-42CB-AFFD-A749B39C1BE0}"/>
              </a:ext>
            </a:extLst>
          </p:cNvPr>
          <p:cNvSpPr txBox="1">
            <a:spLocks/>
          </p:cNvSpPr>
          <p:nvPr/>
        </p:nvSpPr>
        <p:spPr>
          <a:xfrm>
            <a:off x="3959604" y="2105230"/>
            <a:ext cx="1375794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“</a:t>
            </a:r>
            <a:r>
              <a:rPr lang="es-CO" sz="2400" dirty="0" err="1">
                <a:solidFill>
                  <a:schemeClr val="tx1"/>
                </a:solidFill>
              </a:rPr>
              <a:t>Binding</a:t>
            </a:r>
            <a:r>
              <a:rPr lang="es-CO" sz="24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43869E0-4E69-46E3-A826-EB6D74DAE9A1}"/>
              </a:ext>
            </a:extLst>
          </p:cNvPr>
          <p:cNvSpPr txBox="1">
            <a:spLocks/>
          </p:cNvSpPr>
          <p:nvPr/>
        </p:nvSpPr>
        <p:spPr>
          <a:xfrm>
            <a:off x="6126480" y="2122654"/>
            <a:ext cx="4573119" cy="484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chemeClr val="tx1"/>
                </a:solidFill>
              </a:rPr>
              <a:t>TableView</a:t>
            </a:r>
            <a:r>
              <a:rPr lang="es-CO" sz="2400" dirty="0">
                <a:solidFill>
                  <a:schemeClr val="tx1"/>
                </a:solidFill>
              </a:rPr>
              <a:t> se actualiza en tiempo real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7AF6A6B-CF9B-483C-8A31-04F786F13D6C}"/>
              </a:ext>
            </a:extLst>
          </p:cNvPr>
          <p:cNvSpPr txBox="1">
            <a:spLocks/>
          </p:cNvSpPr>
          <p:nvPr/>
        </p:nvSpPr>
        <p:spPr>
          <a:xfrm>
            <a:off x="2501318" y="3271296"/>
            <a:ext cx="6424568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err="1">
                <a:solidFill>
                  <a:srgbClr val="0070C0"/>
                </a:solidFill>
              </a:rPr>
              <a:t>StringProperty</a:t>
            </a:r>
            <a:r>
              <a:rPr lang="es-CO" sz="2400" dirty="0">
                <a:solidFill>
                  <a:schemeClr val="tx1"/>
                </a:solidFill>
              </a:rPr>
              <a:t> cadena = </a:t>
            </a:r>
            <a:r>
              <a:rPr lang="es-CO" sz="2400" dirty="0">
                <a:solidFill>
                  <a:srgbClr val="FF0000"/>
                </a:solidFill>
              </a:rPr>
              <a:t>new</a:t>
            </a:r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err="1">
                <a:solidFill>
                  <a:srgbClr val="0070C0"/>
                </a:solidFill>
              </a:rPr>
              <a:t>SimpleStringProperty</a:t>
            </a:r>
            <a:r>
              <a:rPr lang="es-CO" sz="2400" dirty="0">
                <a:solidFill>
                  <a:schemeClr val="tx1"/>
                </a:solidFill>
              </a:rPr>
              <a:t>( );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EAF71AA-A268-43A5-8422-14FC0CECD2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9978" y="4056863"/>
            <a:ext cx="979442" cy="416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96BB929D-C70E-45F2-A810-83774A717859}"/>
              </a:ext>
            </a:extLst>
          </p:cNvPr>
          <p:cNvSpPr txBox="1">
            <a:spLocks/>
          </p:cNvSpPr>
          <p:nvPr/>
        </p:nvSpPr>
        <p:spPr>
          <a:xfrm>
            <a:off x="2316760" y="4735610"/>
            <a:ext cx="2642533" cy="1108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tx1"/>
                </a:solidFill>
              </a:rPr>
              <a:t>Clase abstracta (necesita implementar todos sus métodos)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A4A248FC-F043-4311-A5CD-D6BAF8A7B9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8398" y="3966840"/>
            <a:ext cx="940840" cy="57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69A6BFEF-A308-4F52-A899-BD4D7BA2D081}"/>
              </a:ext>
            </a:extLst>
          </p:cNvPr>
          <p:cNvSpPr txBox="1">
            <a:spLocks/>
          </p:cNvSpPr>
          <p:nvPr/>
        </p:nvSpPr>
        <p:spPr>
          <a:xfrm>
            <a:off x="7232707" y="4735611"/>
            <a:ext cx="2642533" cy="1108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chemeClr val="tx1"/>
                </a:solidFill>
              </a:rPr>
              <a:t>Clase que implementa concretamente un </a:t>
            </a:r>
            <a:r>
              <a:rPr lang="es-CO" sz="2400" dirty="0" err="1">
                <a:solidFill>
                  <a:schemeClr val="tx1"/>
                </a:solidFill>
              </a:rPr>
              <a:t>String</a:t>
            </a:r>
            <a:r>
              <a:rPr lang="es-CO" sz="2400" dirty="0">
                <a:solidFill>
                  <a:schemeClr val="tx1"/>
                </a:solidFill>
              </a:rPr>
              <a:t> arbitrario</a:t>
            </a:r>
          </a:p>
        </p:txBody>
      </p:sp>
    </p:spTree>
    <p:extLst>
      <p:ext uri="{BB962C8B-B14F-4D97-AF65-F5344CB8AC3E}">
        <p14:creationId xmlns:p14="http://schemas.microsoft.com/office/powerpoint/2010/main" val="252487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B79F0-7374-411C-91D2-800EDBC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CC540E-2D9E-4A02-832E-3172D143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59" y="2142520"/>
            <a:ext cx="4541881" cy="38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3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890F9-A59D-410F-80AF-E875A8A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FORMATO DE CELDAS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7C18E5C-FD05-4609-8975-CB41EE0BF2FB}"/>
              </a:ext>
            </a:extLst>
          </p:cNvPr>
          <p:cNvSpPr txBox="1">
            <a:spLocks/>
          </p:cNvSpPr>
          <p:nvPr/>
        </p:nvSpPr>
        <p:spPr>
          <a:xfrm>
            <a:off x="1097280" y="1996173"/>
            <a:ext cx="7909141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>
                <a:solidFill>
                  <a:srgbClr val="0070C0"/>
                </a:solidFill>
              </a:rPr>
              <a:t>CLASE CELL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B6FBC55-4638-45C2-A061-3D4A311531EB}"/>
              </a:ext>
            </a:extLst>
          </p:cNvPr>
          <p:cNvSpPr txBox="1">
            <a:spLocks/>
          </p:cNvSpPr>
          <p:nvPr/>
        </p:nvSpPr>
        <p:spPr>
          <a:xfrm>
            <a:off x="1097280" y="2659748"/>
            <a:ext cx="6089009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Es un control usado para renderizar una fila o celda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FF1FE34-C6F2-4EE1-AF5A-E6C3A916582B}"/>
              </a:ext>
            </a:extLst>
          </p:cNvPr>
          <p:cNvSpPr txBox="1">
            <a:spLocks/>
          </p:cNvSpPr>
          <p:nvPr/>
        </p:nvSpPr>
        <p:spPr>
          <a:xfrm>
            <a:off x="1097280" y="3080887"/>
            <a:ext cx="10058400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Cada celda es asociada con un </a:t>
            </a:r>
            <a:r>
              <a:rPr lang="es-CO" sz="2400" dirty="0">
                <a:solidFill>
                  <a:srgbClr val="0070C0"/>
                </a:solidFill>
              </a:rPr>
              <a:t>modelo de datos </a:t>
            </a:r>
            <a:r>
              <a:rPr lang="es-CO" sz="2400" dirty="0">
                <a:solidFill>
                  <a:schemeClr val="tx1"/>
                </a:solidFill>
              </a:rPr>
              <a:t>(</a:t>
            </a:r>
            <a:r>
              <a:rPr lang="es-CO" sz="2400" dirty="0" err="1">
                <a:solidFill>
                  <a:schemeClr val="tx1"/>
                </a:solidFill>
              </a:rPr>
              <a:t>Property</a:t>
            </a:r>
            <a:r>
              <a:rPr lang="es-CO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8F8E463-6C2B-40BE-AD43-FB569BAF7007}"/>
              </a:ext>
            </a:extLst>
          </p:cNvPr>
          <p:cNvSpPr txBox="1">
            <a:spLocks/>
          </p:cNvSpPr>
          <p:nvPr/>
        </p:nvSpPr>
        <p:spPr>
          <a:xfrm>
            <a:off x="8294755" y="2446033"/>
            <a:ext cx="2860925" cy="1397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rgbClr val="0070C0"/>
                </a:solidFill>
              </a:rPr>
              <a:t>Controles</a:t>
            </a:r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>
                <a:solidFill>
                  <a:srgbClr val="0070C0"/>
                </a:solidFill>
              </a:rPr>
              <a:t>virtualizados</a:t>
            </a:r>
          </a:p>
          <a:p>
            <a:r>
              <a:rPr lang="es-CO" sz="2400" dirty="0" err="1">
                <a:solidFill>
                  <a:schemeClr val="tx1"/>
                </a:solidFill>
              </a:rPr>
              <a:t>ListView</a:t>
            </a:r>
            <a:endParaRPr lang="es-CO" sz="2400" dirty="0">
              <a:solidFill>
                <a:schemeClr val="tx1"/>
              </a:solidFill>
            </a:endParaRPr>
          </a:p>
          <a:p>
            <a:r>
              <a:rPr lang="es-CO" sz="2400" dirty="0" err="1">
                <a:solidFill>
                  <a:schemeClr val="tx1"/>
                </a:solidFill>
              </a:rPr>
              <a:t>TreeTableView</a:t>
            </a:r>
            <a:endParaRPr lang="es-CO" sz="2400" dirty="0">
              <a:solidFill>
                <a:schemeClr val="tx1"/>
              </a:solidFill>
            </a:endParaRPr>
          </a:p>
          <a:p>
            <a:r>
              <a:rPr lang="es-CO" sz="2400" dirty="0" err="1">
                <a:solidFill>
                  <a:schemeClr val="tx1"/>
                </a:solidFill>
              </a:rPr>
              <a:t>TableView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F462D292-ECA5-41D9-A9F7-366210536118}"/>
              </a:ext>
            </a:extLst>
          </p:cNvPr>
          <p:cNvSpPr/>
          <p:nvPr/>
        </p:nvSpPr>
        <p:spPr>
          <a:xfrm>
            <a:off x="9574214" y="4070102"/>
            <a:ext cx="302003" cy="7550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1ED4F8A-0CE0-4A1B-937B-68B65C46C9E7}"/>
              </a:ext>
            </a:extLst>
          </p:cNvPr>
          <p:cNvSpPr txBox="1">
            <a:spLocks/>
          </p:cNvSpPr>
          <p:nvPr/>
        </p:nvSpPr>
        <p:spPr>
          <a:xfrm>
            <a:off x="8848425" y="5053844"/>
            <a:ext cx="1753579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20,000 celdas</a:t>
            </a:r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794D1AB8-F811-4EF5-9484-E420B7FF29DA}"/>
              </a:ext>
            </a:extLst>
          </p:cNvPr>
          <p:cNvSpPr/>
          <p:nvPr/>
        </p:nvSpPr>
        <p:spPr>
          <a:xfrm>
            <a:off x="7722833" y="5203008"/>
            <a:ext cx="1060296" cy="2983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4E92062-2919-4C97-9DD2-FD2DBE1485EE}"/>
              </a:ext>
            </a:extLst>
          </p:cNvPr>
          <p:cNvSpPr txBox="1">
            <a:spLocks/>
          </p:cNvSpPr>
          <p:nvPr/>
        </p:nvSpPr>
        <p:spPr>
          <a:xfrm>
            <a:off x="3825031" y="5109739"/>
            <a:ext cx="3832507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Celda es una plantilla o modelo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C597228B-D5FF-4A10-A11D-697C6BAE3B56}"/>
              </a:ext>
            </a:extLst>
          </p:cNvPr>
          <p:cNvSpPr txBox="1">
            <a:spLocks/>
          </p:cNvSpPr>
          <p:nvPr/>
        </p:nvSpPr>
        <p:spPr>
          <a:xfrm>
            <a:off x="1097279" y="5109739"/>
            <a:ext cx="1536865" cy="484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tx1"/>
                </a:solidFill>
              </a:rPr>
              <a:t>Reutilizable</a:t>
            </a: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F816025A-0103-4F73-AC0F-2101DB6BC764}"/>
              </a:ext>
            </a:extLst>
          </p:cNvPr>
          <p:cNvSpPr/>
          <p:nvPr/>
        </p:nvSpPr>
        <p:spPr>
          <a:xfrm>
            <a:off x="2756552" y="5208808"/>
            <a:ext cx="946071" cy="2983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901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735</Words>
  <Application>Microsoft Office PowerPoint</Application>
  <PresentationFormat>Panorámica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Retrospección</vt:lpstr>
      <vt:lpstr>TableView - JavaFX</vt:lpstr>
      <vt:lpstr>TABLEVIEW</vt:lpstr>
      <vt:lpstr>TABLECOLUMN</vt:lpstr>
      <vt:lpstr>AÑADIR COLUMNAS</vt:lpstr>
      <vt:lpstr>COLUMNAS ANIDADAS</vt:lpstr>
      <vt:lpstr>MODELO DE DATOS</vt:lpstr>
      <vt:lpstr>MODELO DE DATOS</vt:lpstr>
      <vt:lpstr>MODELO DE DATOS</vt:lpstr>
      <vt:lpstr>FORMATO DE CELDAS</vt:lpstr>
      <vt:lpstr>FORMATO DE CELDAS</vt:lpstr>
      <vt:lpstr>FORMATO DE CELDAS</vt:lpstr>
      <vt:lpstr>FORMATO DE CELDAS PERSONALIZADO</vt:lpstr>
      <vt:lpstr>DIFERENCIA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TableView - JavaFX</dc:title>
  <dc:creator>Alienware</dc:creator>
  <cp:lastModifiedBy>Alienware</cp:lastModifiedBy>
  <cp:revision>91</cp:revision>
  <dcterms:created xsi:type="dcterms:W3CDTF">2020-07-12T20:44:57Z</dcterms:created>
  <dcterms:modified xsi:type="dcterms:W3CDTF">2020-07-13T05:43:35Z</dcterms:modified>
</cp:coreProperties>
</file>