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323" r:id="rId3"/>
    <p:sldId id="258" r:id="rId4"/>
    <p:sldId id="318" r:id="rId5"/>
    <p:sldId id="319" r:id="rId6"/>
    <p:sldId id="320" r:id="rId7"/>
    <p:sldId id="321" r:id="rId8"/>
    <p:sldId id="324" r:id="rId9"/>
    <p:sldId id="325" r:id="rId10"/>
    <p:sldId id="326" r:id="rId11"/>
    <p:sldId id="327" r:id="rId12"/>
    <p:sldId id="328" r:id="rId13"/>
    <p:sldId id="316"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iiujMceLtL6IaskV0cJVL0nF+H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4E594-9592-4A28-994B-4083534F1F53}">
  <a:tblStyle styleId="{F804E594-9592-4A28-994B-4083534F1F5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10FEB8A-3844-41CE-B978-2864A16A88C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snapToGrid="0">
      <p:cViewPr varScale="1">
        <p:scale>
          <a:sx n="74" d="100"/>
          <a:sy n="74" d="100"/>
        </p:scale>
        <p:origin x="7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72"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6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1737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72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300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147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351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9" name="Google Shape;839;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0" name="Google Shape;840;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13</a:t>
            </a:fld>
            <a:endParaRPr/>
          </a:p>
        </p:txBody>
      </p:sp>
    </p:spTree>
    <p:extLst>
      <p:ext uri="{BB962C8B-B14F-4D97-AF65-F5344CB8AC3E}">
        <p14:creationId xmlns:p14="http://schemas.microsoft.com/office/powerpoint/2010/main" val="322118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5169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662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237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42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98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55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7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6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7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7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74"/>
          <p:cNvSpPr>
            <a:spLocks noGrp="1"/>
          </p:cNvSpPr>
          <p:nvPr>
            <p:ph type="pic" idx="2"/>
          </p:nvPr>
        </p:nvSpPr>
        <p:spPr>
          <a:xfrm>
            <a:off x="5183188" y="987425"/>
            <a:ext cx="6172200" cy="4873625"/>
          </a:xfrm>
          <a:prstGeom prst="rect">
            <a:avLst/>
          </a:prstGeom>
          <a:noFill/>
          <a:ln>
            <a:noFill/>
          </a:ln>
        </p:spPr>
      </p:sp>
      <p:sp>
        <p:nvSpPr>
          <p:cNvPr id="68" name="Google Shape;68;p7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 descr="Imagen que contiene señal, firmar&#10;&#10;Descripción generada automáticamente"/>
          <p:cNvPicPr preferRelativeResize="0"/>
          <p:nvPr/>
        </p:nvPicPr>
        <p:blipFill rotWithShape="1">
          <a:blip r:embed="rId3">
            <a:alphaModFix/>
          </a:blip>
          <a:srcRect/>
          <a:stretch/>
        </p:blipFill>
        <p:spPr>
          <a:xfrm>
            <a:off x="0" y="428"/>
            <a:ext cx="12192000" cy="68571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0" y="-5479"/>
            <a:ext cx="12193522" cy="6858000"/>
          </a:xfrm>
          <a:prstGeom prst="rect">
            <a:avLst/>
          </a:prstGeom>
          <a:noFill/>
          <a:ln>
            <a:noFill/>
          </a:ln>
        </p:spPr>
      </p:pic>
      <p:sp>
        <p:nvSpPr>
          <p:cNvPr id="6" name="Google Shape;175;p3">
            <a:extLst>
              <a:ext uri="{FF2B5EF4-FFF2-40B4-BE49-F238E27FC236}">
                <a16:creationId xmlns:a16="http://schemas.microsoft.com/office/drawing/2014/main" id="{237EFB29-5BF6-429A-995C-9DE21738164E}"/>
              </a:ext>
            </a:extLst>
          </p:cNvPr>
          <p:cNvSpPr txBox="1">
            <a:spLocks noGrp="1"/>
          </p:cNvSpPr>
          <p:nvPr>
            <p:ph type="title"/>
          </p:nvPr>
        </p:nvSpPr>
        <p:spPr>
          <a:xfrm>
            <a:off x="775434" y="142103"/>
            <a:ext cx="10173146" cy="8715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sz="2400" b="1" dirty="0"/>
              <a:t>Requerimientos</a:t>
            </a:r>
            <a:endParaRPr sz="2400" b="1" dirty="0"/>
          </a:p>
        </p:txBody>
      </p:sp>
      <p:sp>
        <p:nvSpPr>
          <p:cNvPr id="14" name="Google Shape;175;p3">
            <a:extLst>
              <a:ext uri="{FF2B5EF4-FFF2-40B4-BE49-F238E27FC236}">
                <a16:creationId xmlns:a16="http://schemas.microsoft.com/office/drawing/2014/main" id="{1CF552B7-C0F5-4316-8936-774B6C5ECACD}"/>
              </a:ext>
            </a:extLst>
          </p:cNvPr>
          <p:cNvSpPr txBox="1">
            <a:spLocks/>
          </p:cNvSpPr>
          <p:nvPr/>
        </p:nvSpPr>
        <p:spPr>
          <a:xfrm>
            <a:off x="659525" y="794577"/>
            <a:ext cx="10017061" cy="139483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200000"/>
              </a:lnSpc>
              <a:spcAft>
                <a:spcPts val="800"/>
              </a:spcAft>
            </a:pPr>
            <a:r>
              <a:rPr lang="es-CO" sz="1800" dirty="0">
                <a:effectLst/>
                <a:latin typeface="Calibri" panose="020F0502020204030204" pitchFamily="34" charset="0"/>
                <a:ea typeface="Calibri" panose="020F0502020204030204" pitchFamily="34" charset="0"/>
                <a:cs typeface="Calibri" panose="020F0502020204030204" pitchFamily="34" charset="0"/>
              </a:rPr>
              <a:t>En las técnicas de recolección de requerimientos se hizo una encuesta al usuario directo, teniendo como base el problema de que se apuntaban las citas de forma manual. Se tomaron los siguientes requisitos funcionales y no funcionales.</a:t>
            </a:r>
            <a:endParaRPr lang="es-CO" sz="1800" dirty="0">
              <a:effectLst/>
              <a:latin typeface="Calibri" panose="020F0502020204030204" pitchFamily="34" charset="0"/>
              <a:ea typeface="Calibri" panose="020F0502020204030204" pitchFamily="34" charset="0"/>
            </a:endParaRPr>
          </a:p>
        </p:txBody>
      </p:sp>
      <p:pic>
        <p:nvPicPr>
          <p:cNvPr id="4" name="Imagen 3">
            <a:extLst>
              <a:ext uri="{FF2B5EF4-FFF2-40B4-BE49-F238E27FC236}">
                <a16:creationId xmlns:a16="http://schemas.microsoft.com/office/drawing/2014/main" id="{E379D3AC-F445-440A-A028-AA47E297FC90}"/>
              </a:ext>
            </a:extLst>
          </p:cNvPr>
          <p:cNvPicPr>
            <a:picLocks noChangeAspect="1"/>
          </p:cNvPicPr>
          <p:nvPr/>
        </p:nvPicPr>
        <p:blipFill>
          <a:blip r:embed="rId4"/>
          <a:stretch>
            <a:fillRect/>
          </a:stretch>
        </p:blipFill>
        <p:spPr>
          <a:xfrm>
            <a:off x="3736561" y="1988217"/>
            <a:ext cx="6579415" cy="3156790"/>
          </a:xfrm>
          <a:prstGeom prst="rect">
            <a:avLst/>
          </a:prstGeom>
        </p:spPr>
      </p:pic>
      <p:sp>
        <p:nvSpPr>
          <p:cNvPr id="9" name="CuadroTexto 8">
            <a:extLst>
              <a:ext uri="{FF2B5EF4-FFF2-40B4-BE49-F238E27FC236}">
                <a16:creationId xmlns:a16="http://schemas.microsoft.com/office/drawing/2014/main" id="{1BD1DCB4-C34C-4CF7-9351-5322EF5EDBEA}"/>
              </a:ext>
            </a:extLst>
          </p:cNvPr>
          <p:cNvSpPr txBox="1"/>
          <p:nvPr/>
        </p:nvSpPr>
        <p:spPr>
          <a:xfrm>
            <a:off x="775434" y="4977103"/>
            <a:ext cx="10738280" cy="978858"/>
          </a:xfrm>
          <a:prstGeom prst="rect">
            <a:avLst/>
          </a:prstGeom>
          <a:noFill/>
        </p:spPr>
        <p:txBody>
          <a:bodyPr wrap="square">
            <a:spAutoFit/>
          </a:bodyPr>
          <a:lstStyle/>
          <a:p>
            <a:pPr>
              <a:lnSpc>
                <a:spcPct val="107000"/>
              </a:lnSpc>
              <a:spcAft>
                <a:spcPts val="800"/>
              </a:spcAft>
            </a:pPr>
            <a:r>
              <a:rPr lang="es-CO" sz="1400" b="1" i="1" dirty="0">
                <a:effectLst/>
                <a:latin typeface="Calibri" panose="020F0502020204030204" pitchFamily="34" charset="0"/>
                <a:ea typeface="Calibri" panose="020F0502020204030204" pitchFamily="34" charset="0"/>
                <a:cs typeface="Calibri" panose="020F0502020204030204" pitchFamily="34" charset="0"/>
              </a:rPr>
              <a:t>NOTA:</a:t>
            </a:r>
            <a:endParaRPr lang="es-CO" sz="1400" dirty="0">
              <a:effectLst/>
              <a:latin typeface="Calibri" panose="020F0502020204030204" pitchFamily="34" charset="0"/>
              <a:ea typeface="Calibri" panose="020F0502020204030204" pitchFamily="34" charset="0"/>
            </a:endParaRPr>
          </a:p>
          <a:p>
            <a:pPr>
              <a:lnSpc>
                <a:spcPct val="107000"/>
              </a:lnSpc>
              <a:spcAft>
                <a:spcPts val="800"/>
              </a:spcAft>
            </a:pPr>
            <a:r>
              <a:rPr lang="es-CO" sz="1400" b="1" dirty="0">
                <a:effectLst/>
                <a:latin typeface="Calibri" panose="020F0502020204030204" pitchFamily="34" charset="0"/>
                <a:ea typeface="Calibri" panose="020F0502020204030204" pitchFamily="34" charset="0"/>
                <a:cs typeface="Calibri" panose="020F0502020204030204" pitchFamily="34" charset="0"/>
              </a:rPr>
              <a:t> *(1-</a:t>
            </a:r>
            <a:r>
              <a:rPr lang="es-CO" sz="1400" dirty="0">
                <a:effectLst/>
                <a:latin typeface="Calibri" panose="020F0502020204030204" pitchFamily="34" charset="0"/>
                <a:ea typeface="Calibri" panose="020F0502020204030204" pitchFamily="34" charset="0"/>
                <a:cs typeface="Calibri" panose="020F0502020204030204" pitchFamily="34" charset="0"/>
              </a:rPr>
              <a:t>Obligatorio </a:t>
            </a:r>
            <a:r>
              <a:rPr lang="es-CO" sz="1400" b="1" dirty="0">
                <a:effectLst/>
                <a:latin typeface="Calibri" panose="020F0502020204030204" pitchFamily="34" charset="0"/>
                <a:ea typeface="Calibri" panose="020F0502020204030204" pitchFamily="34" charset="0"/>
                <a:cs typeface="Calibri" panose="020F0502020204030204" pitchFamily="34" charset="0"/>
              </a:rPr>
              <a:t>2-</a:t>
            </a:r>
            <a:r>
              <a:rPr lang="es-CO" sz="1400" dirty="0">
                <a:effectLst/>
                <a:latin typeface="Calibri" panose="020F0502020204030204" pitchFamily="34" charset="0"/>
                <a:ea typeface="Calibri" panose="020F0502020204030204" pitchFamily="34" charset="0"/>
                <a:cs typeface="Calibri" panose="020F0502020204030204" pitchFamily="34" charset="0"/>
              </a:rPr>
              <a:t>Importante-Puede Esperar, </a:t>
            </a:r>
            <a:r>
              <a:rPr lang="es-CO" sz="1400" b="1" dirty="0">
                <a:effectLst/>
                <a:latin typeface="Calibri" panose="020F0502020204030204" pitchFamily="34" charset="0"/>
                <a:ea typeface="Calibri" panose="020F0502020204030204" pitchFamily="34" charset="0"/>
                <a:cs typeface="Calibri" panose="020F0502020204030204" pitchFamily="34" charset="0"/>
              </a:rPr>
              <a:t>3-</a:t>
            </a:r>
            <a:r>
              <a:rPr lang="es-CO" sz="1400" dirty="0">
                <a:effectLst/>
                <a:latin typeface="Calibri" panose="020F0502020204030204" pitchFamily="34" charset="0"/>
                <a:ea typeface="Calibri" panose="020F0502020204030204" pitchFamily="34" charset="0"/>
                <a:cs typeface="Calibri" panose="020F0502020204030204" pitchFamily="34" charset="0"/>
              </a:rPr>
              <a:t>Deseable-Esteticos, </a:t>
            </a:r>
            <a:r>
              <a:rPr lang="es-CO" sz="1400" b="1" dirty="0">
                <a:effectLst/>
                <a:latin typeface="Calibri" panose="020F0502020204030204" pitchFamily="34" charset="0"/>
                <a:ea typeface="Calibri" panose="020F0502020204030204" pitchFamily="34" charset="0"/>
                <a:cs typeface="Calibri" panose="020F0502020204030204" pitchFamily="34" charset="0"/>
              </a:rPr>
              <a:t>4-</a:t>
            </a:r>
            <a:r>
              <a:rPr lang="es-CO" sz="1400" dirty="0">
                <a:effectLst/>
                <a:latin typeface="Calibri" panose="020F0502020204030204" pitchFamily="34" charset="0"/>
                <a:ea typeface="Calibri" panose="020F0502020204030204" pitchFamily="34" charset="0"/>
                <a:cs typeface="Calibri" panose="020F0502020204030204" pitchFamily="34" charset="0"/>
              </a:rPr>
              <a:t>No Implementables-Poco Valor-Alto Costo.)</a:t>
            </a:r>
            <a:endParaRPr lang="es-CO" sz="1400" dirty="0">
              <a:effectLst/>
              <a:latin typeface="Calibri" panose="020F0502020204030204" pitchFamily="34" charset="0"/>
              <a:ea typeface="Calibri" panose="020F0502020204030204" pitchFamily="34" charset="0"/>
            </a:endParaRPr>
          </a:p>
          <a:p>
            <a:pPr>
              <a:lnSpc>
                <a:spcPct val="107000"/>
              </a:lnSpc>
              <a:spcAft>
                <a:spcPts val="800"/>
              </a:spcAft>
            </a:pPr>
            <a:r>
              <a:rPr lang="es-CO" sz="1400" dirty="0">
                <a:effectLst/>
                <a:latin typeface="Calibri" panose="020F0502020204030204" pitchFamily="34" charset="0"/>
                <a:ea typeface="Calibri" panose="020F0502020204030204" pitchFamily="34" charset="0"/>
                <a:cs typeface="Calibri" panose="020F0502020204030204" pitchFamily="34" charset="0"/>
              </a:rPr>
              <a:t>*(hacer, haciendo, hecho)</a:t>
            </a:r>
            <a:endParaRPr lang="es-CO"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3981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0" y="-5479"/>
            <a:ext cx="12193522" cy="6858000"/>
          </a:xfrm>
          <a:prstGeom prst="rect">
            <a:avLst/>
          </a:prstGeom>
          <a:noFill/>
          <a:ln>
            <a:noFill/>
          </a:ln>
        </p:spPr>
      </p:pic>
      <p:pic>
        <p:nvPicPr>
          <p:cNvPr id="3" name="Imagen 2">
            <a:extLst>
              <a:ext uri="{FF2B5EF4-FFF2-40B4-BE49-F238E27FC236}">
                <a16:creationId xmlns:a16="http://schemas.microsoft.com/office/drawing/2014/main" id="{A310EDA8-4D07-4CC3-8B08-5C1948B8AFA7}"/>
              </a:ext>
            </a:extLst>
          </p:cNvPr>
          <p:cNvPicPr>
            <a:picLocks noChangeAspect="1"/>
          </p:cNvPicPr>
          <p:nvPr/>
        </p:nvPicPr>
        <p:blipFill>
          <a:blip r:embed="rId4"/>
          <a:stretch>
            <a:fillRect/>
          </a:stretch>
        </p:blipFill>
        <p:spPr>
          <a:xfrm>
            <a:off x="1881238" y="888642"/>
            <a:ext cx="8499775" cy="4845413"/>
          </a:xfrm>
          <a:prstGeom prst="rect">
            <a:avLst/>
          </a:prstGeom>
        </p:spPr>
      </p:pic>
    </p:spTree>
    <p:extLst>
      <p:ext uri="{BB962C8B-B14F-4D97-AF65-F5344CB8AC3E}">
        <p14:creationId xmlns:p14="http://schemas.microsoft.com/office/powerpoint/2010/main" val="232416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0" y="-5479"/>
            <a:ext cx="12193522" cy="6858000"/>
          </a:xfrm>
          <a:prstGeom prst="rect">
            <a:avLst/>
          </a:prstGeom>
          <a:noFill/>
          <a:ln>
            <a:noFill/>
          </a:ln>
        </p:spPr>
      </p:pic>
      <p:sp>
        <p:nvSpPr>
          <p:cNvPr id="4" name="Google Shape;175;p3">
            <a:extLst>
              <a:ext uri="{FF2B5EF4-FFF2-40B4-BE49-F238E27FC236}">
                <a16:creationId xmlns:a16="http://schemas.microsoft.com/office/drawing/2014/main" id="{99D25A64-16A0-4C64-95BE-6EBD104210C9}"/>
              </a:ext>
            </a:extLst>
          </p:cNvPr>
          <p:cNvSpPr txBox="1">
            <a:spLocks noGrp="1"/>
          </p:cNvSpPr>
          <p:nvPr>
            <p:ph type="title"/>
          </p:nvPr>
        </p:nvSpPr>
        <p:spPr>
          <a:xfrm>
            <a:off x="736798" y="520508"/>
            <a:ext cx="10173146" cy="8715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sz="2400" b="1" dirty="0"/>
              <a:t>Bibliografía</a:t>
            </a:r>
            <a:endParaRPr sz="2400" b="1" dirty="0"/>
          </a:p>
        </p:txBody>
      </p:sp>
      <p:pic>
        <p:nvPicPr>
          <p:cNvPr id="5" name="Imagen 4">
            <a:extLst>
              <a:ext uri="{FF2B5EF4-FFF2-40B4-BE49-F238E27FC236}">
                <a16:creationId xmlns:a16="http://schemas.microsoft.com/office/drawing/2014/main" id="{75714955-F3E8-44AB-BF7F-1B71382A7600}"/>
              </a:ext>
            </a:extLst>
          </p:cNvPr>
          <p:cNvPicPr>
            <a:picLocks noChangeAspect="1"/>
          </p:cNvPicPr>
          <p:nvPr/>
        </p:nvPicPr>
        <p:blipFill>
          <a:blip r:embed="rId4"/>
          <a:stretch>
            <a:fillRect/>
          </a:stretch>
        </p:blipFill>
        <p:spPr>
          <a:xfrm>
            <a:off x="1682414" y="1571222"/>
            <a:ext cx="8541246" cy="4230585"/>
          </a:xfrm>
          <a:prstGeom prst="rect">
            <a:avLst/>
          </a:prstGeom>
        </p:spPr>
      </p:pic>
    </p:spTree>
    <p:extLst>
      <p:ext uri="{BB962C8B-B14F-4D97-AF65-F5344CB8AC3E}">
        <p14:creationId xmlns:p14="http://schemas.microsoft.com/office/powerpoint/2010/main" val="21268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1"/>
        <p:cNvGrpSpPr/>
        <p:nvPr/>
      </p:nvGrpSpPr>
      <p:grpSpPr>
        <a:xfrm>
          <a:off x="0" y="0"/>
          <a:ext cx="0" cy="0"/>
          <a:chOff x="0" y="0"/>
          <a:chExt cx="0" cy="0"/>
        </a:xfrm>
      </p:grpSpPr>
      <p:sp>
        <p:nvSpPr>
          <p:cNvPr id="842" name="Google Shape;842;p61"/>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43" name="Google Shape;843;p61" descr="Imagen que contiene Diagrama&#10;&#10;Descripción generada automáticamente"/>
          <p:cNvPicPr preferRelativeResize="0"/>
          <p:nvPr/>
        </p:nvPicPr>
        <p:blipFill rotWithShape="1">
          <a:blip r:embed="rId3">
            <a:alphaModFix/>
          </a:blip>
          <a:srcRect/>
          <a:stretch/>
        </p:blipFill>
        <p:spPr>
          <a:xfrm>
            <a:off x="0" y="428"/>
            <a:ext cx="12192000" cy="68571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descr="Imagen que contiene Flecha"/>
          <p:cNvPicPr preferRelativeResize="0">
            <a:picLocks noGrp="1"/>
          </p:cNvPicPr>
          <p:nvPr>
            <p:ph type="body" idx="1"/>
          </p:nvPr>
        </p:nvPicPr>
        <p:blipFill rotWithShape="1">
          <a:blip r:embed="rId3">
            <a:alphaModFix/>
          </a:blip>
          <a:srcRect/>
          <a:stretch/>
        </p:blipFill>
        <p:spPr>
          <a:xfrm>
            <a:off x="-750" y="-57725"/>
            <a:ext cx="12193500" cy="6858000"/>
          </a:xfrm>
          <a:prstGeom prst="rect">
            <a:avLst/>
          </a:prstGeom>
          <a:noFill/>
          <a:ln>
            <a:noFill/>
          </a:ln>
        </p:spPr>
      </p:pic>
      <p:sp>
        <p:nvSpPr>
          <p:cNvPr id="94" name="Google Shape;94;p14"/>
          <p:cNvSpPr txBox="1">
            <a:spLocks noGrp="1"/>
          </p:cNvSpPr>
          <p:nvPr>
            <p:ph type="title"/>
          </p:nvPr>
        </p:nvSpPr>
        <p:spPr>
          <a:xfrm>
            <a:off x="597402" y="1359394"/>
            <a:ext cx="105156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s-ES" sz="3000" b="1" dirty="0">
                <a:latin typeface="Arial"/>
                <a:ea typeface="Arial"/>
                <a:cs typeface="Arial"/>
                <a:sym typeface="Arial"/>
              </a:rPr>
              <a:t>Técnico Profesional en Programación de Sistemas de Información</a:t>
            </a:r>
            <a:br>
              <a:rPr lang="es-ES" sz="3000" b="1" dirty="0">
                <a:latin typeface="Arial"/>
                <a:ea typeface="Arial"/>
                <a:cs typeface="Arial"/>
                <a:sym typeface="Arial"/>
              </a:rPr>
            </a:br>
            <a:br>
              <a:rPr lang="es-ES" sz="3000" dirty="0">
                <a:latin typeface="Arial"/>
                <a:ea typeface="Arial"/>
                <a:cs typeface="Arial"/>
                <a:sym typeface="Arial"/>
              </a:rPr>
            </a:br>
            <a:r>
              <a:rPr lang="es-ES" sz="3000" b="1" dirty="0">
                <a:latin typeface="Arial"/>
                <a:ea typeface="Arial"/>
                <a:cs typeface="Arial"/>
                <a:sym typeface="Arial"/>
              </a:rPr>
              <a:t>Facultad de Ingeniería.</a:t>
            </a:r>
            <a:endParaRPr sz="3000" dirty="0"/>
          </a:p>
        </p:txBody>
      </p:sp>
      <p:sp>
        <p:nvSpPr>
          <p:cNvPr id="95" name="Google Shape;95;p14"/>
          <p:cNvSpPr/>
          <p:nvPr/>
        </p:nvSpPr>
        <p:spPr>
          <a:xfrm>
            <a:off x="1093602" y="3517050"/>
            <a:ext cx="6096000" cy="20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ES" sz="2400" b="1" dirty="0"/>
              <a:t>Aplicación de escritorio para la gestión de agendamiento de citas de la empresa mundo mascotas </a:t>
            </a:r>
            <a:endParaRPr sz="2400" b="1" dirty="0"/>
          </a:p>
          <a:p>
            <a:pPr marL="0" marR="0" lvl="0" indent="0" algn="l" rtl="0">
              <a:lnSpc>
                <a:spcPct val="100000"/>
              </a:lnSpc>
              <a:spcBef>
                <a:spcPts val="0"/>
              </a:spcBef>
              <a:spcAft>
                <a:spcPts val="0"/>
              </a:spcAft>
              <a:buClr>
                <a:srgbClr val="000000"/>
              </a:buClr>
              <a:buSzPts val="1800"/>
              <a:buFont typeface="Arial"/>
              <a:buNone/>
            </a:pPr>
            <a:endParaRPr sz="2400" b="1" dirty="0"/>
          </a:p>
          <a:p>
            <a:pPr marL="0" marR="0" lvl="0" indent="0" algn="l" rtl="0">
              <a:lnSpc>
                <a:spcPct val="100000"/>
              </a:lnSpc>
              <a:spcBef>
                <a:spcPts val="0"/>
              </a:spcBef>
              <a:spcAft>
                <a:spcPts val="0"/>
              </a:spcAft>
              <a:buClr>
                <a:srgbClr val="000000"/>
              </a:buClr>
              <a:buSzPts val="1800"/>
              <a:buFont typeface="Arial"/>
              <a:buNone/>
            </a:pPr>
            <a:r>
              <a:rPr lang="es-ES" sz="2200" dirty="0">
                <a:solidFill>
                  <a:schemeClr val="dk1"/>
                </a:solidFill>
              </a:rPr>
              <a:t>Alejandro Bedoya Suárez</a:t>
            </a:r>
            <a:endParaRPr sz="22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s-ES" sz="2200" b="0" i="0" u="none" strike="noStrike" cap="none" dirty="0">
                <a:solidFill>
                  <a:schemeClr val="dk1"/>
                </a:solidFill>
                <a:latin typeface="Arial"/>
                <a:ea typeface="Arial"/>
                <a:cs typeface="Arial"/>
                <a:sym typeface="Arial"/>
              </a:rPr>
              <a:t>Erick Santiago Mosquera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2200" b="0" i="0" u="none" strike="noStrike" cap="none" dirty="0">
                <a:solidFill>
                  <a:schemeClr val="dk1"/>
                </a:solidFill>
                <a:latin typeface="Arial"/>
                <a:ea typeface="Arial"/>
                <a:cs typeface="Arial"/>
                <a:sym typeface="Arial"/>
              </a:rPr>
              <a:t>Alejandro Henao Isaza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br>
              <a:rPr lang="es-ES" sz="1800" b="0" i="0" u="none" strike="noStrike" cap="none" dirty="0">
                <a:solidFill>
                  <a:schemeClr val="dk1"/>
                </a:solidFill>
                <a:latin typeface="Calibri"/>
                <a:ea typeface="Calibri"/>
                <a:cs typeface="Calibri"/>
                <a:sym typeface="Calibri"/>
              </a:rPr>
            </a:br>
            <a:br>
              <a:rPr lang="es-ES" sz="1800" b="0" i="0" u="none" strike="noStrike" cap="none" dirty="0">
                <a:solidFill>
                  <a:schemeClr val="dk1"/>
                </a:solidFill>
                <a:latin typeface="Calibri"/>
                <a:ea typeface="Calibri"/>
                <a:cs typeface="Calibri"/>
                <a:sym typeface="Calibri"/>
              </a:rPr>
            </a:br>
            <a:endParaRPr sz="1800" b="0" i="0" u="none" strike="noStrike" cap="none" dirty="0">
              <a:solidFill>
                <a:schemeClr val="dk1"/>
              </a:solidFill>
              <a:latin typeface="Calibri"/>
              <a:ea typeface="Calibri"/>
              <a:cs typeface="Calibri"/>
              <a:sym typeface="Calibri"/>
            </a:endParaRPr>
          </a:p>
        </p:txBody>
      </p:sp>
      <p:pic>
        <p:nvPicPr>
          <p:cNvPr id="96" name="Google Shape;96;p14"/>
          <p:cNvPicPr preferRelativeResize="0"/>
          <p:nvPr/>
        </p:nvPicPr>
        <p:blipFill>
          <a:blip r:embed="rId4">
            <a:alphaModFix/>
          </a:blip>
          <a:stretch>
            <a:fillRect/>
          </a:stretch>
        </p:blipFill>
        <p:spPr>
          <a:xfrm>
            <a:off x="6112325" y="2685100"/>
            <a:ext cx="5734476" cy="334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149148" y="0"/>
            <a:ext cx="12193522" cy="6858000"/>
          </a:xfrm>
          <a:prstGeom prst="rect">
            <a:avLst/>
          </a:prstGeom>
          <a:noFill/>
          <a:ln>
            <a:noFill/>
          </a:ln>
        </p:spPr>
      </p:pic>
      <p:sp>
        <p:nvSpPr>
          <p:cNvPr id="7" name="Google Shape;175;p3">
            <a:extLst>
              <a:ext uri="{FF2B5EF4-FFF2-40B4-BE49-F238E27FC236}">
                <a16:creationId xmlns:a16="http://schemas.microsoft.com/office/drawing/2014/main" id="{F17D0606-A4E6-479C-B555-BAF90FD1D823}"/>
              </a:ext>
            </a:extLst>
          </p:cNvPr>
          <p:cNvSpPr txBox="1">
            <a:spLocks noGrp="1"/>
          </p:cNvSpPr>
          <p:nvPr>
            <p:ph type="title"/>
          </p:nvPr>
        </p:nvSpPr>
        <p:spPr>
          <a:xfrm>
            <a:off x="861039" y="390870"/>
            <a:ext cx="10173146" cy="871538"/>
          </a:xfrm>
          <a:prstGeom prst="rect">
            <a:avLst/>
          </a:prstGeom>
          <a:noFill/>
          <a:ln>
            <a:noFill/>
          </a:ln>
        </p:spPr>
        <p:txBody>
          <a:bodyPr spcFirstLastPara="1" wrap="square" lIns="91425" tIns="45700" rIns="91425" bIns="45700" anchor="ctr" anchorCtr="0">
            <a:normAutofit/>
          </a:bodyPr>
          <a:lstStyle/>
          <a:p>
            <a:pPr algn="ctr">
              <a:buSzPts val="4400"/>
            </a:pPr>
            <a:r>
              <a:rPr lang="es-CO" sz="2000" b="1" kern="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Necesidad/Problema</a:t>
            </a:r>
            <a:br>
              <a:rPr lang="es-CO"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s-CO" sz="2400" dirty="0"/>
          </a:p>
        </p:txBody>
      </p:sp>
      <p:sp>
        <p:nvSpPr>
          <p:cNvPr id="8" name="Google Shape;175;p3">
            <a:extLst>
              <a:ext uri="{FF2B5EF4-FFF2-40B4-BE49-F238E27FC236}">
                <a16:creationId xmlns:a16="http://schemas.microsoft.com/office/drawing/2014/main" id="{E60DE1B6-5503-4182-B8F1-02A64026376F}"/>
              </a:ext>
            </a:extLst>
          </p:cNvPr>
          <p:cNvSpPr txBox="1">
            <a:spLocks/>
          </p:cNvSpPr>
          <p:nvPr/>
        </p:nvSpPr>
        <p:spPr>
          <a:xfrm>
            <a:off x="288849" y="839063"/>
            <a:ext cx="10838497" cy="562806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150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El problema nace en la veterinaria mundo mascotas en el corregimiento de san Cristóbal en la ciudad de Medellín.</a:t>
            </a:r>
          </a:p>
          <a:p>
            <a:pPr>
              <a:lnSpc>
                <a:spcPct val="150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En </a:t>
            </a:r>
            <a:r>
              <a:rPr lang="es-ES" sz="1800" dirty="0">
                <a:effectLst/>
                <a:latin typeface="Calibri" panose="020F0502020204030204" pitchFamily="34" charset="0"/>
                <a:ea typeface="Calibri" panose="020F0502020204030204" pitchFamily="34" charset="0"/>
              </a:rPr>
              <a:t>dicho establecimiento</a:t>
            </a:r>
            <a:r>
              <a:rPr lang="es-CO" sz="1800" dirty="0">
                <a:latin typeface="Calibri" panose="020F0502020204030204" pitchFamily="34" charset="0"/>
                <a:ea typeface="Calibri" panose="020F0502020204030204" pitchFamily="34" charset="0"/>
                <a:cs typeface="Times New Roman" panose="02020603050405020304" pitchFamily="18" charset="0"/>
              </a:rPr>
              <a:t>,</a:t>
            </a:r>
            <a:r>
              <a:rPr lang="es-CO" sz="1800" dirty="0">
                <a:effectLst/>
                <a:latin typeface="Calibri" panose="020F0502020204030204" pitchFamily="34" charset="0"/>
                <a:ea typeface="Calibri" panose="020F0502020204030204" pitchFamily="34" charset="0"/>
                <a:cs typeface="Times New Roman" panose="02020603050405020304" pitchFamily="18" charset="0"/>
              </a:rPr>
              <a:t> el agendamiento de citas para pasear perros, se toma de manera telefónica y por WhatsApp, además se lleva el control de forma manual en un cuaderno.</a:t>
            </a:r>
          </a:p>
          <a:p>
            <a:pPr>
              <a:lnSpc>
                <a:spcPct val="150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Se evidencia que el agendamiento de citas ha disminuido, dentro de los principales motivos están: se pierden los datos de las citas, hay cancelaciones y no se </a:t>
            </a:r>
            <a:r>
              <a:rPr lang="es-CO" sz="1800" dirty="0">
                <a:latin typeface="Calibri" panose="020F0502020204030204" pitchFamily="34" charset="0"/>
                <a:ea typeface="Calibri" panose="020F0502020204030204" pitchFamily="34" charset="0"/>
                <a:cs typeface="Times New Roman" panose="02020603050405020304" pitchFamily="18" charset="0"/>
              </a:rPr>
              <a:t>actualiza</a:t>
            </a:r>
            <a:r>
              <a:rPr lang="es-CO" sz="18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a:effectLst/>
                <a:latin typeface="Calibri" panose="020F0502020204030204" pitchFamily="34" charset="0"/>
                <a:ea typeface="Calibri" panose="020F0502020204030204" pitchFamily="34" charset="0"/>
              </a:rPr>
              <a:t>confusión y trocamientos de fechas</a:t>
            </a:r>
            <a:r>
              <a:rPr lang="es-CO"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50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“La pandemia en Colombia ha aumentado la adopción o adquisición de mascotas en un 35%, pero el siguiente paso es educar a los propietarios con un servicio de calidad.” (MyWak, 2021).</a:t>
            </a:r>
          </a:p>
          <a:p>
            <a:pPr>
              <a:lnSpc>
                <a:spcPct val="150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Los habitantes del barrio están prefiriendo ir a otras tiendas de mascotas porque todos los procesos los manejan mediante un sistema Informático y  permite gestionar el agendamiento de citas de manera más rápida, segura y confiable.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0" y="-5479"/>
            <a:ext cx="12193522" cy="6858000"/>
          </a:xfrm>
          <a:prstGeom prst="rect">
            <a:avLst/>
          </a:prstGeom>
          <a:noFill/>
          <a:ln>
            <a:noFill/>
          </a:ln>
        </p:spPr>
      </p:pic>
      <p:sp>
        <p:nvSpPr>
          <p:cNvPr id="7" name="CuadroTexto 6">
            <a:extLst>
              <a:ext uri="{FF2B5EF4-FFF2-40B4-BE49-F238E27FC236}">
                <a16:creationId xmlns:a16="http://schemas.microsoft.com/office/drawing/2014/main" id="{24DC80E1-9E44-411F-BC20-34A6DB0B9096}"/>
              </a:ext>
            </a:extLst>
          </p:cNvPr>
          <p:cNvSpPr txBox="1"/>
          <p:nvPr/>
        </p:nvSpPr>
        <p:spPr>
          <a:xfrm>
            <a:off x="1213832" y="1413502"/>
            <a:ext cx="10222607" cy="727571"/>
          </a:xfrm>
          <a:prstGeom prst="rect">
            <a:avLst/>
          </a:prstGeom>
          <a:noFill/>
        </p:spPr>
        <p:txBody>
          <a:bodyPr wrap="square">
            <a:spAutoFit/>
          </a:bodyPr>
          <a:lstStyle/>
          <a:p>
            <a:pPr algn="ctr">
              <a:lnSpc>
                <a:spcPct val="200000"/>
              </a:lnSpc>
              <a:spcBef>
                <a:spcPts val="1200"/>
              </a:spcBef>
            </a:pPr>
            <a:r>
              <a:rPr lang="es-CO" sz="2400" b="1"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Objetivo General</a:t>
            </a:r>
            <a:endParaRPr lang="es-CO" sz="3200" b="1"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 name="CuadroTexto 4">
            <a:extLst>
              <a:ext uri="{FF2B5EF4-FFF2-40B4-BE49-F238E27FC236}">
                <a16:creationId xmlns:a16="http://schemas.microsoft.com/office/drawing/2014/main" id="{21D7B685-53D2-4969-9086-F477EC2E1AB1}"/>
              </a:ext>
            </a:extLst>
          </p:cNvPr>
          <p:cNvSpPr txBox="1"/>
          <p:nvPr/>
        </p:nvSpPr>
        <p:spPr>
          <a:xfrm>
            <a:off x="824248" y="2471909"/>
            <a:ext cx="10509160" cy="1122743"/>
          </a:xfrm>
          <a:prstGeom prst="rect">
            <a:avLst/>
          </a:prstGeom>
          <a:noFill/>
        </p:spPr>
        <p:txBody>
          <a:bodyPr wrap="square">
            <a:spAutoFit/>
          </a:bodyPr>
          <a:lstStyle/>
          <a:p>
            <a:pPr>
              <a:lnSpc>
                <a:spcPct val="200000"/>
              </a:lnSpc>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Desarrollar una aplicación de escritorio mediante el lenguaje de programación Java para la gestión de agendamientos de citas para caminatas de perros de la empresa mundo mascotas.</a:t>
            </a:r>
            <a:endParaRPr lang="es-CO"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3832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0" y="0"/>
            <a:ext cx="12193522" cy="6858000"/>
          </a:xfrm>
          <a:prstGeom prst="rect">
            <a:avLst/>
          </a:prstGeom>
          <a:noFill/>
          <a:ln>
            <a:noFill/>
          </a:ln>
        </p:spPr>
      </p:pic>
      <p:sp>
        <p:nvSpPr>
          <p:cNvPr id="5" name="CuadroTexto 4">
            <a:extLst>
              <a:ext uri="{FF2B5EF4-FFF2-40B4-BE49-F238E27FC236}">
                <a16:creationId xmlns:a16="http://schemas.microsoft.com/office/drawing/2014/main" id="{7FE90FDA-B307-40B2-B790-006C1CA1E337}"/>
              </a:ext>
            </a:extLst>
          </p:cNvPr>
          <p:cNvSpPr txBox="1"/>
          <p:nvPr/>
        </p:nvSpPr>
        <p:spPr>
          <a:xfrm>
            <a:off x="600477" y="458290"/>
            <a:ext cx="10991046" cy="5163978"/>
          </a:xfrm>
          <a:prstGeom prst="rect">
            <a:avLst/>
          </a:prstGeom>
          <a:noFill/>
        </p:spPr>
        <p:txBody>
          <a:bodyPr wrap="square">
            <a:spAutoFit/>
          </a:bodyPr>
          <a:lstStyle/>
          <a:p>
            <a:pPr algn="ctr">
              <a:lnSpc>
                <a:spcPct val="150000"/>
              </a:lnSpc>
              <a:spcBef>
                <a:spcPts val="1200"/>
              </a:spcBef>
            </a:pPr>
            <a:r>
              <a:rPr lang="es-CO" sz="2400" b="1" kern="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Objetivos Específicos</a:t>
            </a:r>
            <a:endParaRPr lang="es-CO" sz="3200" b="1" kern="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s-CO"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-Analizar los requerimientos de los clientes mediante una encuesta para obtener información clasificada.</a:t>
            </a:r>
            <a:endParaRPr lang="es-CO"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s-CO"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-Diseñar la interfaz gráfica y mapa de navegación para la obtención del prototipo del software.</a:t>
            </a:r>
            <a:endParaRPr lang="es-CO"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s-CO"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-Codificar el software diseñado mediante ingeniería de software y lenguaje de programación </a:t>
            </a:r>
            <a:r>
              <a:rPr lang="es-CO" sz="2000" dirty="0">
                <a:solidFill>
                  <a:schemeClr val="tx1"/>
                </a:solidFill>
                <a:latin typeface="Calibri" panose="020F0502020204030204" pitchFamily="34" charset="0"/>
                <a:ea typeface="Calibri" panose="020F0502020204030204" pitchFamily="34" charset="0"/>
                <a:cs typeface="Calibri" panose="020F0502020204030204" pitchFamily="34" charset="0"/>
              </a:rPr>
              <a:t>Java</a:t>
            </a:r>
            <a:r>
              <a:rPr lang="es-CO"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para suplir las necesidades analizadas.</a:t>
            </a:r>
            <a:endParaRPr lang="es-CO"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s-CO"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s-CO" sz="2000" dirty="0">
                <a:solidFill>
                  <a:schemeClr val="tx1"/>
                </a:solidFill>
                <a:latin typeface="Calibri" panose="020F0502020204030204" pitchFamily="34" charset="0"/>
                <a:ea typeface="Calibri" panose="020F0502020204030204" pitchFamily="34" charset="0"/>
                <a:cs typeface="Calibri" panose="020F0502020204030204" pitchFamily="34" charset="0"/>
              </a:rPr>
              <a:t>Testear</a:t>
            </a:r>
            <a:r>
              <a:rPr lang="es-CO"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el software mediante pruebas de usabilidad, validación con usuarios finales y usuarios primarios para su correcto funcionamiento y acreditación.</a:t>
            </a:r>
            <a:endParaRPr lang="es-CO"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s-CO"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-Desplegar el software validado mediante manual de usuario y configuración para que la tienda mundo mascotas use el sistema informático.</a:t>
            </a:r>
            <a:endParaRPr lang="es-CO"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182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0" y="-5479"/>
            <a:ext cx="12193522" cy="6858000"/>
          </a:xfrm>
          <a:prstGeom prst="rect">
            <a:avLst/>
          </a:prstGeom>
          <a:noFill/>
          <a:ln>
            <a:noFill/>
          </a:ln>
        </p:spPr>
      </p:pic>
      <p:sp>
        <p:nvSpPr>
          <p:cNvPr id="175" name="Google Shape;175;p3"/>
          <p:cNvSpPr txBox="1">
            <a:spLocks noGrp="1"/>
          </p:cNvSpPr>
          <p:nvPr>
            <p:ph type="title"/>
          </p:nvPr>
        </p:nvSpPr>
        <p:spPr>
          <a:xfrm>
            <a:off x="721800" y="247293"/>
            <a:ext cx="10173146" cy="8715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sz="2400" dirty="0"/>
              <a:t>Proyectos similares</a:t>
            </a:r>
            <a:endParaRPr sz="2400" dirty="0"/>
          </a:p>
        </p:txBody>
      </p:sp>
      <p:pic>
        <p:nvPicPr>
          <p:cNvPr id="6" name="Imagen 5">
            <a:extLst>
              <a:ext uri="{FF2B5EF4-FFF2-40B4-BE49-F238E27FC236}">
                <a16:creationId xmlns:a16="http://schemas.microsoft.com/office/drawing/2014/main" id="{3DDACFE9-BA8F-47D0-8D9B-62D6CD377953}"/>
              </a:ext>
            </a:extLst>
          </p:cNvPr>
          <p:cNvPicPr>
            <a:picLocks noChangeAspect="1"/>
          </p:cNvPicPr>
          <p:nvPr/>
        </p:nvPicPr>
        <p:blipFill>
          <a:blip r:embed="rId4"/>
          <a:stretch>
            <a:fillRect/>
          </a:stretch>
        </p:blipFill>
        <p:spPr>
          <a:xfrm>
            <a:off x="737708" y="914344"/>
            <a:ext cx="10157238" cy="5029312"/>
          </a:xfrm>
          <a:prstGeom prst="rect">
            <a:avLst/>
          </a:prstGeom>
        </p:spPr>
      </p:pic>
    </p:spTree>
    <p:extLst>
      <p:ext uri="{BB962C8B-B14F-4D97-AF65-F5344CB8AC3E}">
        <p14:creationId xmlns:p14="http://schemas.microsoft.com/office/powerpoint/2010/main" val="259748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0" y="-5479"/>
            <a:ext cx="12193522" cy="6858000"/>
          </a:xfrm>
          <a:prstGeom prst="rect">
            <a:avLst/>
          </a:prstGeom>
          <a:noFill/>
          <a:ln>
            <a:noFill/>
          </a:ln>
        </p:spPr>
      </p:pic>
      <p:sp>
        <p:nvSpPr>
          <p:cNvPr id="6" name="Google Shape;175;p3">
            <a:extLst>
              <a:ext uri="{FF2B5EF4-FFF2-40B4-BE49-F238E27FC236}">
                <a16:creationId xmlns:a16="http://schemas.microsoft.com/office/drawing/2014/main" id="{237EFB29-5BF6-429A-995C-9DE21738164E}"/>
              </a:ext>
            </a:extLst>
          </p:cNvPr>
          <p:cNvSpPr txBox="1">
            <a:spLocks noGrp="1"/>
          </p:cNvSpPr>
          <p:nvPr>
            <p:ph type="title"/>
          </p:nvPr>
        </p:nvSpPr>
        <p:spPr>
          <a:xfrm>
            <a:off x="513904" y="500063"/>
            <a:ext cx="10173146" cy="8715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sz="2400" b="1" dirty="0"/>
              <a:t>Cronograma</a:t>
            </a:r>
            <a:endParaRPr sz="2400" b="1" dirty="0"/>
          </a:p>
        </p:txBody>
      </p:sp>
      <p:pic>
        <p:nvPicPr>
          <p:cNvPr id="4" name="Imagen 3">
            <a:extLst>
              <a:ext uri="{FF2B5EF4-FFF2-40B4-BE49-F238E27FC236}">
                <a16:creationId xmlns:a16="http://schemas.microsoft.com/office/drawing/2014/main" id="{CD9D246E-566E-4425-B642-F3CCA51BB677}"/>
              </a:ext>
            </a:extLst>
          </p:cNvPr>
          <p:cNvPicPr>
            <a:picLocks noChangeAspect="1"/>
          </p:cNvPicPr>
          <p:nvPr/>
        </p:nvPicPr>
        <p:blipFill>
          <a:blip r:embed="rId4"/>
          <a:stretch>
            <a:fillRect/>
          </a:stretch>
        </p:blipFill>
        <p:spPr>
          <a:xfrm>
            <a:off x="1228704" y="1202477"/>
            <a:ext cx="9458346" cy="4909762"/>
          </a:xfrm>
          <a:prstGeom prst="rect">
            <a:avLst/>
          </a:prstGeom>
        </p:spPr>
      </p:pic>
    </p:spTree>
    <p:extLst>
      <p:ext uri="{BB962C8B-B14F-4D97-AF65-F5344CB8AC3E}">
        <p14:creationId xmlns:p14="http://schemas.microsoft.com/office/powerpoint/2010/main" val="418099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0" y="-5479"/>
            <a:ext cx="12193522" cy="6858000"/>
          </a:xfrm>
          <a:prstGeom prst="rect">
            <a:avLst/>
          </a:prstGeom>
          <a:noFill/>
          <a:ln>
            <a:noFill/>
          </a:ln>
        </p:spPr>
      </p:pic>
      <p:sp>
        <p:nvSpPr>
          <p:cNvPr id="6" name="Google Shape;175;p3">
            <a:extLst>
              <a:ext uri="{FF2B5EF4-FFF2-40B4-BE49-F238E27FC236}">
                <a16:creationId xmlns:a16="http://schemas.microsoft.com/office/drawing/2014/main" id="{237EFB29-5BF6-429A-995C-9DE21738164E}"/>
              </a:ext>
            </a:extLst>
          </p:cNvPr>
          <p:cNvSpPr txBox="1">
            <a:spLocks noGrp="1"/>
          </p:cNvSpPr>
          <p:nvPr>
            <p:ph type="title"/>
          </p:nvPr>
        </p:nvSpPr>
        <p:spPr>
          <a:xfrm>
            <a:off x="578298" y="199110"/>
            <a:ext cx="10173146" cy="8715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sz="2400" b="1" dirty="0"/>
              <a:t>Validaciones</a:t>
            </a:r>
            <a:endParaRPr sz="2400" b="1" dirty="0"/>
          </a:p>
        </p:txBody>
      </p:sp>
      <p:pic>
        <p:nvPicPr>
          <p:cNvPr id="8" name="Imagen 7">
            <a:extLst>
              <a:ext uri="{FF2B5EF4-FFF2-40B4-BE49-F238E27FC236}">
                <a16:creationId xmlns:a16="http://schemas.microsoft.com/office/drawing/2014/main" id="{280EB9F2-C420-441D-8555-B59A5FC062B9}"/>
              </a:ext>
            </a:extLst>
          </p:cNvPr>
          <p:cNvPicPr>
            <a:picLocks noChangeAspect="1"/>
          </p:cNvPicPr>
          <p:nvPr/>
        </p:nvPicPr>
        <p:blipFill>
          <a:blip r:embed="rId4"/>
          <a:stretch>
            <a:fillRect/>
          </a:stretch>
        </p:blipFill>
        <p:spPr>
          <a:xfrm>
            <a:off x="1923780" y="1622738"/>
            <a:ext cx="7935687" cy="4601264"/>
          </a:xfrm>
          <a:prstGeom prst="rect">
            <a:avLst/>
          </a:prstGeom>
        </p:spPr>
      </p:pic>
      <p:sp>
        <p:nvSpPr>
          <p:cNvPr id="14" name="Google Shape;175;p3">
            <a:extLst>
              <a:ext uri="{FF2B5EF4-FFF2-40B4-BE49-F238E27FC236}">
                <a16:creationId xmlns:a16="http://schemas.microsoft.com/office/drawing/2014/main" id="{1CF552B7-C0F5-4316-8936-774B6C5ECACD}"/>
              </a:ext>
            </a:extLst>
          </p:cNvPr>
          <p:cNvSpPr txBox="1">
            <a:spLocks/>
          </p:cNvSpPr>
          <p:nvPr/>
        </p:nvSpPr>
        <p:spPr>
          <a:xfrm>
            <a:off x="1132090" y="932758"/>
            <a:ext cx="9366149" cy="40127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s-CO" sz="1800" dirty="0">
                <a:effectLst/>
                <a:latin typeface="Calibri" panose="020F0502020204030204" pitchFamily="34" charset="0"/>
                <a:ea typeface="Calibri" panose="020F0502020204030204" pitchFamily="34" charset="0"/>
              </a:rPr>
              <a:t>La </a:t>
            </a:r>
            <a:r>
              <a:rPr lang="es-ES" sz="1800" dirty="0">
                <a:effectLst/>
                <a:latin typeface="Calibri" panose="020F0502020204030204" pitchFamily="34" charset="0"/>
                <a:ea typeface="Calibri" panose="020F0502020204030204" pitchFamily="34" charset="0"/>
              </a:rPr>
              <a:t>primera validación de usuarios tiene como objetivo indagar acerca de lo que se pretende lograr con el diseño del aplicativo</a:t>
            </a:r>
            <a:endParaRPr lang="es-CO" sz="1800" b="1" dirty="0"/>
          </a:p>
        </p:txBody>
      </p:sp>
    </p:spTree>
    <p:extLst>
      <p:ext uri="{BB962C8B-B14F-4D97-AF65-F5344CB8AC3E}">
        <p14:creationId xmlns:p14="http://schemas.microsoft.com/office/powerpoint/2010/main" val="2610086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 descr="Imagen que contiene Flecha"/>
          <p:cNvPicPr preferRelativeResize="0">
            <a:picLocks noGrp="1"/>
          </p:cNvPicPr>
          <p:nvPr>
            <p:ph type="body" idx="1"/>
          </p:nvPr>
        </p:nvPicPr>
        <p:blipFill rotWithShape="1">
          <a:blip r:embed="rId3">
            <a:alphaModFix/>
          </a:blip>
          <a:srcRect/>
          <a:stretch/>
        </p:blipFill>
        <p:spPr>
          <a:xfrm>
            <a:off x="0" y="-5479"/>
            <a:ext cx="12193522" cy="6858000"/>
          </a:xfrm>
          <a:prstGeom prst="rect">
            <a:avLst/>
          </a:prstGeom>
          <a:noFill/>
          <a:ln>
            <a:noFill/>
          </a:ln>
        </p:spPr>
      </p:pic>
      <p:sp>
        <p:nvSpPr>
          <p:cNvPr id="6" name="Google Shape;175;p3">
            <a:extLst>
              <a:ext uri="{FF2B5EF4-FFF2-40B4-BE49-F238E27FC236}">
                <a16:creationId xmlns:a16="http://schemas.microsoft.com/office/drawing/2014/main" id="{237EFB29-5BF6-429A-995C-9DE21738164E}"/>
              </a:ext>
            </a:extLst>
          </p:cNvPr>
          <p:cNvSpPr txBox="1">
            <a:spLocks noGrp="1"/>
          </p:cNvSpPr>
          <p:nvPr>
            <p:ph type="title"/>
          </p:nvPr>
        </p:nvSpPr>
        <p:spPr>
          <a:xfrm>
            <a:off x="775434" y="142103"/>
            <a:ext cx="10173146" cy="8715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sz="2400" b="1" dirty="0"/>
              <a:t>Validaciones</a:t>
            </a:r>
            <a:endParaRPr sz="2400" b="1" dirty="0"/>
          </a:p>
        </p:txBody>
      </p:sp>
      <p:sp>
        <p:nvSpPr>
          <p:cNvPr id="14" name="Google Shape;175;p3">
            <a:extLst>
              <a:ext uri="{FF2B5EF4-FFF2-40B4-BE49-F238E27FC236}">
                <a16:creationId xmlns:a16="http://schemas.microsoft.com/office/drawing/2014/main" id="{1CF552B7-C0F5-4316-8936-774B6C5ECACD}"/>
              </a:ext>
            </a:extLst>
          </p:cNvPr>
          <p:cNvSpPr txBox="1">
            <a:spLocks/>
          </p:cNvSpPr>
          <p:nvPr/>
        </p:nvSpPr>
        <p:spPr>
          <a:xfrm>
            <a:off x="1136043" y="884729"/>
            <a:ext cx="8838115" cy="40127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s-CO" sz="1800" dirty="0">
                <a:effectLst/>
                <a:latin typeface="Calibri" panose="020F0502020204030204" pitchFamily="34" charset="0"/>
                <a:ea typeface="Calibri" panose="020F0502020204030204" pitchFamily="34" charset="0"/>
              </a:rPr>
              <a:t>La </a:t>
            </a:r>
            <a:r>
              <a:rPr lang="es-ES" sz="1800" dirty="0">
                <a:effectLst/>
                <a:latin typeface="Calibri" panose="020F0502020204030204" pitchFamily="34" charset="0"/>
                <a:ea typeface="Calibri" panose="020F0502020204030204" pitchFamily="34" charset="0"/>
              </a:rPr>
              <a:t>segunda validación de usuarios tiene como objetivo indagar acerca de las mejoras que podría lograr el software a la tienda de mascotas</a:t>
            </a:r>
            <a:endParaRPr lang="es-CO" sz="1800" b="1" dirty="0"/>
          </a:p>
        </p:txBody>
      </p:sp>
      <p:pic>
        <p:nvPicPr>
          <p:cNvPr id="3" name="Imagen 2">
            <a:extLst>
              <a:ext uri="{FF2B5EF4-FFF2-40B4-BE49-F238E27FC236}">
                <a16:creationId xmlns:a16="http://schemas.microsoft.com/office/drawing/2014/main" id="{897CBF39-0314-4174-8EE9-740269F8FDFE}"/>
              </a:ext>
            </a:extLst>
          </p:cNvPr>
          <p:cNvPicPr>
            <a:picLocks noChangeAspect="1"/>
          </p:cNvPicPr>
          <p:nvPr/>
        </p:nvPicPr>
        <p:blipFill>
          <a:blip r:embed="rId4"/>
          <a:stretch>
            <a:fillRect/>
          </a:stretch>
        </p:blipFill>
        <p:spPr>
          <a:xfrm>
            <a:off x="2098421" y="1593944"/>
            <a:ext cx="7728159" cy="4565559"/>
          </a:xfrm>
          <a:prstGeom prst="rect">
            <a:avLst/>
          </a:prstGeom>
        </p:spPr>
      </p:pic>
    </p:spTree>
    <p:extLst>
      <p:ext uri="{BB962C8B-B14F-4D97-AF65-F5344CB8AC3E}">
        <p14:creationId xmlns:p14="http://schemas.microsoft.com/office/powerpoint/2010/main" val="3682887364"/>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453</Words>
  <Application>Microsoft Office PowerPoint</Application>
  <PresentationFormat>Panorámica</PresentationFormat>
  <Paragraphs>34</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 Light</vt:lpstr>
      <vt:lpstr>Calibri</vt:lpstr>
      <vt:lpstr>Tema de Office</vt:lpstr>
      <vt:lpstr>Presentación de PowerPoint</vt:lpstr>
      <vt:lpstr>Técnico Profesional en Programación de Sistemas de Información  Facultad de Ingeniería.</vt:lpstr>
      <vt:lpstr>Necesidad/Problema </vt:lpstr>
      <vt:lpstr>Presentación de PowerPoint</vt:lpstr>
      <vt:lpstr>Presentación de PowerPoint</vt:lpstr>
      <vt:lpstr>Proyectos similares</vt:lpstr>
      <vt:lpstr>Cronograma</vt:lpstr>
      <vt:lpstr>Validaciones</vt:lpstr>
      <vt:lpstr>Validaciones</vt:lpstr>
      <vt:lpstr>Requerimientos</vt:lpstr>
      <vt:lpstr>Presentación de PowerPoint</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Milé MuñozClaros</dc:creator>
  <cp:lastModifiedBy>Personal</cp:lastModifiedBy>
  <cp:revision>52</cp:revision>
  <dcterms:created xsi:type="dcterms:W3CDTF">2022-09-05T15:33:11Z</dcterms:created>
  <dcterms:modified xsi:type="dcterms:W3CDTF">2023-09-29T19:28:04Z</dcterms:modified>
</cp:coreProperties>
</file>