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2" r:id="rId2"/>
  </p:sldMasterIdLst>
  <p:notesMasterIdLst>
    <p:notesMasterId r:id="rId6"/>
  </p:notesMasterIdLst>
  <p:sldIdLst>
    <p:sldId id="256" r:id="rId3"/>
    <p:sldId id="257" r:id="rId4"/>
    <p:sldId id="258"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jM0q2gwZIJHvGQWKO66VHermNxW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9"/>
  </p:normalViewPr>
  <p:slideViewPr>
    <p:cSldViewPr snapToGrid="0">
      <p:cViewPr varScale="1">
        <p:scale>
          <a:sx n="160" d="100"/>
          <a:sy n="160" d="100"/>
        </p:scale>
        <p:origin x="24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3.xml"/><Relationship Id="rId10" Type="http://customschemas.google.com/relationships/presentationmetadata" Target="metadata"/><Relationship Id="rId4" Type="http://schemas.openxmlformats.org/officeDocument/2006/relationships/slide" Target="slides/slide2.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5"/>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5"/>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5"/>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16"/>
          <p:cNvSpPr txBox="1">
            <a:spLocks noGrp="1"/>
          </p:cNvSpPr>
          <p:nvPr>
            <p:ph type="title"/>
          </p:nvPr>
        </p:nvSpPr>
        <p:spPr>
          <a:xfrm>
            <a:off x="457200" y="204788"/>
            <a:ext cx="3008313" cy="871537"/>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6"/>
          <p:cNvSpPr txBox="1">
            <a:spLocks noGrp="1"/>
          </p:cNvSpPr>
          <p:nvPr>
            <p:ph type="body" idx="1"/>
          </p:nvPr>
        </p:nvSpPr>
        <p:spPr>
          <a:xfrm>
            <a:off x="3575050" y="204788"/>
            <a:ext cx="5111750" cy="4389437"/>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7" name="Google Shape;67;p16"/>
          <p:cNvSpPr txBox="1">
            <a:spLocks noGrp="1"/>
          </p:cNvSpPr>
          <p:nvPr>
            <p:ph type="body" idx="2"/>
          </p:nvPr>
        </p:nvSpPr>
        <p:spPr>
          <a:xfrm>
            <a:off x="457200" y="1076325"/>
            <a:ext cx="3008313" cy="35179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8" name="Google Shape;68;p16"/>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6"/>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6"/>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17"/>
          <p:cNvSpPr txBox="1">
            <a:spLocks noGrp="1"/>
          </p:cNvSpPr>
          <p:nvPr>
            <p:ph type="title"/>
          </p:nvPr>
        </p:nvSpPr>
        <p:spPr>
          <a:xfrm>
            <a:off x="1792288" y="3600450"/>
            <a:ext cx="5486400" cy="4254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7"/>
          <p:cNvSpPr>
            <a:spLocks noGrp="1"/>
          </p:cNvSpPr>
          <p:nvPr>
            <p:ph type="pic" idx="2"/>
          </p:nvPr>
        </p:nvSpPr>
        <p:spPr>
          <a:xfrm>
            <a:off x="1792288" y="460375"/>
            <a:ext cx="5486400" cy="30861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4" name="Google Shape;74;p17"/>
          <p:cNvSpPr txBox="1">
            <a:spLocks noGrp="1"/>
          </p:cNvSpPr>
          <p:nvPr>
            <p:ph type="body" idx="1"/>
          </p:nvPr>
        </p:nvSpPr>
        <p:spPr>
          <a:xfrm>
            <a:off x="1792288" y="4025900"/>
            <a:ext cx="5486400" cy="60325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5" name="Google Shape;75;p17"/>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8"/>
          <p:cNvSpPr txBox="1">
            <a:spLocks noGrp="1"/>
          </p:cNvSpPr>
          <p:nvPr>
            <p:ph type="body" idx="1"/>
          </p:nvPr>
        </p:nvSpPr>
        <p:spPr>
          <a:xfrm rot="5400000">
            <a:off x="2874962" y="-1217613"/>
            <a:ext cx="3394075"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8"/>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8"/>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8"/>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19"/>
          <p:cNvSpPr txBox="1">
            <a:spLocks noGrp="1"/>
          </p:cNvSpPr>
          <p:nvPr>
            <p:ph type="title"/>
          </p:nvPr>
        </p:nvSpPr>
        <p:spPr>
          <a:xfrm rot="5400000">
            <a:off x="5464175" y="1371600"/>
            <a:ext cx="4387850"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9"/>
          <p:cNvSpPr txBox="1">
            <a:spLocks noGrp="1"/>
          </p:cNvSpPr>
          <p:nvPr>
            <p:ph type="body" idx="1"/>
          </p:nvPr>
        </p:nvSpPr>
        <p:spPr>
          <a:xfrm rot="5400000">
            <a:off x="1273175" y="-609600"/>
            <a:ext cx="4387850"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 name="Google Shape;87;p19"/>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9"/>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9"/>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blipFill>
          <a:blip r:embed="rId2">
            <a:alphaModFix/>
          </a:blip>
          <a:stretch>
            <a:fillRect/>
          </a:stretch>
        </a:blipFill>
        <a:effectLst/>
      </p:bgPr>
    </p:bg>
    <p:spTree>
      <p:nvGrpSpPr>
        <p:cNvPr id="1" name="Shape 7"/>
        <p:cNvGrpSpPr/>
        <p:nvPr/>
      </p:nvGrpSpPr>
      <p:grpSpPr>
        <a:xfrm>
          <a:off x="0" y="0"/>
          <a:ext cx="0" cy="0"/>
          <a:chOff x="0" y="0"/>
          <a:chExt cx="0" cy="0"/>
        </a:xfrm>
      </p:grpSpPr>
      <p:sp>
        <p:nvSpPr>
          <p:cNvPr id="8" name="Google Shape;8;p6"/>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1"/>
              </a:buClr>
              <a:buSzPts val="3600"/>
              <a:buFont typeface="Arial"/>
              <a:buNone/>
              <a:defRPr sz="36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6"/>
          <p:cNvSpPr txBox="1">
            <a:spLocks noGrp="1"/>
          </p:cNvSpPr>
          <p:nvPr>
            <p:ph type="body" idx="1"/>
          </p:nvPr>
        </p:nvSpPr>
        <p:spPr>
          <a:xfrm>
            <a:off x="395536" y="1131590"/>
            <a:ext cx="8496944" cy="460648"/>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00"/>
              </a:spcBef>
              <a:spcAft>
                <a:spcPts val="0"/>
              </a:spcAft>
              <a:buClr>
                <a:srgbClr val="3F3F3F"/>
              </a:buClr>
              <a:buSzPts val="2000"/>
              <a:buFont typeface="Arial"/>
              <a:buNone/>
              <a:defRPr sz="20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9pPr>
          </a:lstStyle>
          <a:p>
            <a:endParaRPr/>
          </a:p>
        </p:txBody>
      </p:sp>
      <p:sp>
        <p:nvSpPr>
          <p:cNvPr id="10" name="Google Shape;10;p6"/>
          <p:cNvSpPr txBox="1">
            <a:spLocks noGrp="1"/>
          </p:cNvSpPr>
          <p:nvPr>
            <p:ph type="body" idx="2"/>
          </p:nvPr>
        </p:nvSpPr>
        <p:spPr>
          <a:xfrm>
            <a:off x="405880" y="1808261"/>
            <a:ext cx="8496944" cy="2995737"/>
          </a:xfrm>
          <a:prstGeom prst="rect">
            <a:avLst/>
          </a:prstGeom>
          <a:noFill/>
          <a:ln>
            <a:noFill/>
          </a:ln>
        </p:spPr>
        <p:txBody>
          <a:bodyPr spcFirstLastPara="1" wrap="square" lIns="396000" tIns="45700" rIns="91425" bIns="45700" anchor="t" anchorCtr="0">
            <a:noAutofit/>
          </a:bodyPr>
          <a:lstStyle>
            <a:lvl1pPr marL="457200" marR="0" lvl="0" indent="-228600" algn="l"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7"/>
          <p:cNvSpPr txBox="1">
            <a:spLocks noGrp="1"/>
          </p:cNvSpPr>
          <p:nvPr>
            <p:ph type="title"/>
          </p:nvPr>
        </p:nvSpPr>
        <p:spPr>
          <a:xfrm>
            <a:off x="1619672" y="0"/>
            <a:ext cx="7524328" cy="884466"/>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3F3F3F"/>
              </a:buClr>
              <a:buSzPts val="3600"/>
              <a:buFont typeface="Arial"/>
              <a:buNone/>
              <a:defRPr sz="3600" b="1" i="0" u="none" strike="noStrike" cap="non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7"/>
          <p:cNvSpPr txBox="1">
            <a:spLocks noGrp="1"/>
          </p:cNvSpPr>
          <p:nvPr>
            <p:ph type="body" idx="1"/>
          </p:nvPr>
        </p:nvSpPr>
        <p:spPr>
          <a:xfrm>
            <a:off x="1979712" y="987574"/>
            <a:ext cx="6912768" cy="460648"/>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00"/>
              </a:spcBef>
              <a:spcAft>
                <a:spcPts val="0"/>
              </a:spcAft>
              <a:buClr>
                <a:srgbClr val="3F3F3F"/>
              </a:buClr>
              <a:buSzPts val="2000"/>
              <a:buFont typeface="Arial"/>
              <a:buNone/>
              <a:defRPr sz="20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9pPr>
          </a:lstStyle>
          <a:p>
            <a:endParaRPr/>
          </a:p>
        </p:txBody>
      </p:sp>
      <p:sp>
        <p:nvSpPr>
          <p:cNvPr id="14" name="Google Shape;14;p7"/>
          <p:cNvSpPr txBox="1">
            <a:spLocks noGrp="1"/>
          </p:cNvSpPr>
          <p:nvPr>
            <p:ph type="body" idx="2"/>
          </p:nvPr>
        </p:nvSpPr>
        <p:spPr>
          <a:xfrm>
            <a:off x="1990056" y="1664245"/>
            <a:ext cx="6912768" cy="2995737"/>
          </a:xfrm>
          <a:prstGeom prst="rect">
            <a:avLst/>
          </a:prstGeom>
          <a:noFill/>
          <a:ln>
            <a:noFill/>
          </a:ln>
        </p:spPr>
        <p:txBody>
          <a:bodyPr spcFirstLastPara="1" wrap="square" lIns="396000" tIns="45700" rIns="91425" bIns="45700" anchor="t" anchorCtr="0">
            <a:noAutofit/>
          </a:bodyPr>
          <a:lstStyle>
            <a:lvl1pPr marL="457200" marR="0" lvl="0" indent="-228600" algn="l"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9"/>
          <p:cNvSpPr txBox="1">
            <a:spLocks noGrp="1"/>
          </p:cNvSpPr>
          <p:nvPr>
            <p:ph type="ctrTitle"/>
          </p:nvPr>
        </p:nvSpPr>
        <p:spPr>
          <a:xfrm>
            <a:off x="685800" y="1598613"/>
            <a:ext cx="7772400" cy="11017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9"/>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4" name="Google Shape;24;p9"/>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9"/>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9"/>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10"/>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0"/>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10"/>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0"/>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0"/>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11"/>
          <p:cNvSpPr txBox="1">
            <a:spLocks noGrp="1"/>
          </p:cNvSpPr>
          <p:nvPr>
            <p:ph type="title"/>
          </p:nvPr>
        </p:nvSpPr>
        <p:spPr>
          <a:xfrm>
            <a:off x="722313" y="3305175"/>
            <a:ext cx="7772400" cy="102235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1"/>
          <p:cNvSpPr txBox="1">
            <a:spLocks noGrp="1"/>
          </p:cNvSpPr>
          <p:nvPr>
            <p:ph type="body" idx="1"/>
          </p:nvPr>
        </p:nvSpPr>
        <p:spPr>
          <a:xfrm>
            <a:off x="722313" y="2179638"/>
            <a:ext cx="7772400" cy="112553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6" name="Google Shape;36;p11"/>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1"/>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1"/>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12"/>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12"/>
          <p:cNvSpPr txBox="1">
            <a:spLocks noGrp="1"/>
          </p:cNvSpPr>
          <p:nvPr>
            <p:ph type="body" idx="1"/>
          </p:nvPr>
        </p:nvSpPr>
        <p:spPr>
          <a:xfrm>
            <a:off x="457200" y="1200150"/>
            <a:ext cx="4038600" cy="3394075"/>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2" name="Google Shape;42;p12"/>
          <p:cNvSpPr txBox="1">
            <a:spLocks noGrp="1"/>
          </p:cNvSpPr>
          <p:nvPr>
            <p:ph type="body" idx="2"/>
          </p:nvPr>
        </p:nvSpPr>
        <p:spPr>
          <a:xfrm>
            <a:off x="4648200" y="1200150"/>
            <a:ext cx="4038600" cy="3394075"/>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3" name="Google Shape;43;p12"/>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2"/>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2"/>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13"/>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3"/>
          <p:cNvSpPr txBox="1">
            <a:spLocks noGrp="1"/>
          </p:cNvSpPr>
          <p:nvPr>
            <p:ph type="body" idx="1"/>
          </p:nvPr>
        </p:nvSpPr>
        <p:spPr>
          <a:xfrm>
            <a:off x="457200" y="1150938"/>
            <a:ext cx="4040188" cy="48101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13"/>
          <p:cNvSpPr txBox="1">
            <a:spLocks noGrp="1"/>
          </p:cNvSpPr>
          <p:nvPr>
            <p:ph type="body" idx="2"/>
          </p:nvPr>
        </p:nvSpPr>
        <p:spPr>
          <a:xfrm>
            <a:off x="457200" y="1631950"/>
            <a:ext cx="4040188" cy="2962275"/>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13"/>
          <p:cNvSpPr txBox="1">
            <a:spLocks noGrp="1"/>
          </p:cNvSpPr>
          <p:nvPr>
            <p:ph type="body" idx="3"/>
          </p:nvPr>
        </p:nvSpPr>
        <p:spPr>
          <a:xfrm>
            <a:off x="4645025" y="1150938"/>
            <a:ext cx="4041775" cy="48101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1" name="Google Shape;51;p13"/>
          <p:cNvSpPr txBox="1">
            <a:spLocks noGrp="1"/>
          </p:cNvSpPr>
          <p:nvPr>
            <p:ph type="body" idx="4"/>
          </p:nvPr>
        </p:nvSpPr>
        <p:spPr>
          <a:xfrm>
            <a:off x="4645025" y="1631950"/>
            <a:ext cx="4041775" cy="2962275"/>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2" name="Google Shape;52;p13"/>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3"/>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14"/>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4"/>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4"/>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
        <p:cNvGrpSpPr/>
        <p:nvPr/>
      </p:nvGrpSpPr>
      <p:grpSpPr>
        <a:xfrm>
          <a:off x="0" y="0"/>
          <a:ext cx="0" cy="0"/>
          <a:chOff x="0" y="0"/>
          <a:chExt cx="0" cy="0"/>
        </a:xfrm>
      </p:grpSpPr>
      <p:sp>
        <p:nvSpPr>
          <p:cNvPr id="16" name="Google Shape;16;p8"/>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8"/>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8" name="Google Shape;18;p8"/>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8"/>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8"/>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ikit-learn.org/stable/modules/generated/sklearn.cluster.KMeans.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
          <p:cNvSpPr txBox="1"/>
          <p:nvPr/>
        </p:nvSpPr>
        <p:spPr>
          <a:xfrm>
            <a:off x="3923929" y="4126309"/>
            <a:ext cx="4860030" cy="276959"/>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CO" sz="1200" b="1" i="0" u="none" strike="noStrike" cap="none" dirty="0">
                <a:solidFill>
                  <a:schemeClr val="lt1"/>
                </a:solidFill>
                <a:latin typeface="Arial"/>
                <a:ea typeface="Arial"/>
                <a:cs typeface="Arial"/>
                <a:sym typeface="Arial"/>
              </a:rPr>
              <a:t>Junio, 20</a:t>
            </a:r>
            <a:r>
              <a:rPr lang="es-CO" sz="1200" b="1" dirty="0">
                <a:solidFill>
                  <a:schemeClr val="lt1"/>
                </a:solidFill>
              </a:rPr>
              <a:t>21</a:t>
            </a:r>
            <a:r>
              <a:rPr lang="es-CO" sz="1200" b="1" i="0" u="none" strike="noStrike" cap="none" dirty="0">
                <a:solidFill>
                  <a:schemeClr val="lt1"/>
                </a:solidFill>
                <a:latin typeface="Arial"/>
                <a:ea typeface="Arial"/>
                <a:cs typeface="Arial"/>
                <a:sym typeface="Arial"/>
              </a:rPr>
              <a:t>    </a:t>
            </a:r>
            <a:endParaRPr dirty="0"/>
          </a:p>
        </p:txBody>
      </p:sp>
      <p:sp>
        <p:nvSpPr>
          <p:cNvPr id="95" name="Google Shape;95;p1"/>
          <p:cNvSpPr txBox="1"/>
          <p:nvPr/>
        </p:nvSpPr>
        <p:spPr>
          <a:xfrm>
            <a:off x="3923928" y="3291830"/>
            <a:ext cx="4860032" cy="492443"/>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CO" sz="2600" b="1" i="0" u="none" strike="noStrike" cap="none" dirty="0">
                <a:solidFill>
                  <a:schemeClr val="lt1"/>
                </a:solidFill>
                <a:latin typeface="Arial"/>
                <a:ea typeface="Arial"/>
                <a:cs typeface="Arial"/>
                <a:sym typeface="Arial"/>
              </a:rPr>
              <a:t>Subsidio Familiar</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Arial"/>
              <a:buNone/>
            </a:pPr>
            <a:r>
              <a:rPr lang="es-CO"/>
              <a:t>Objetivo</a:t>
            </a:r>
            <a:endParaRPr/>
          </a:p>
        </p:txBody>
      </p:sp>
      <p:sp>
        <p:nvSpPr>
          <p:cNvPr id="101" name="Google Shape;101;p2"/>
          <p:cNvSpPr txBox="1">
            <a:spLocks noGrp="1"/>
          </p:cNvSpPr>
          <p:nvPr>
            <p:ph type="body" idx="2"/>
          </p:nvPr>
        </p:nvSpPr>
        <p:spPr>
          <a:xfrm>
            <a:off x="251520" y="1203599"/>
            <a:ext cx="8342584" cy="3600400"/>
          </a:xfrm>
          <a:prstGeom prst="rect">
            <a:avLst/>
          </a:prstGeom>
          <a:noFill/>
          <a:ln>
            <a:noFill/>
          </a:ln>
        </p:spPr>
        <p:txBody>
          <a:bodyPr spcFirstLastPara="1" wrap="square" lIns="396000" tIns="45700" rIns="91425" bIns="45700" anchor="t" anchorCtr="0">
            <a:noAutofit/>
          </a:bodyPr>
          <a:lstStyle/>
          <a:p>
            <a:pPr marL="0" lvl="0" indent="0" algn="ctr" rtl="0">
              <a:spcBef>
                <a:spcPts val="0"/>
              </a:spcBef>
              <a:spcAft>
                <a:spcPts val="0"/>
              </a:spcAft>
              <a:buClr>
                <a:srgbClr val="3F3F3F"/>
              </a:buClr>
              <a:buSzPts val="3200"/>
              <a:buNone/>
            </a:pPr>
            <a:endParaRPr sz="3200" b="1" dirty="0"/>
          </a:p>
          <a:p>
            <a:pPr marL="0" lvl="0" indent="0" algn="ctr" rtl="0">
              <a:spcBef>
                <a:spcPts val="640"/>
              </a:spcBef>
              <a:spcAft>
                <a:spcPts val="0"/>
              </a:spcAft>
              <a:buClr>
                <a:srgbClr val="3F3F3F"/>
              </a:buClr>
              <a:buSzPts val="3200"/>
              <a:buNone/>
            </a:pPr>
            <a:endParaRPr sz="3200" b="1" dirty="0"/>
          </a:p>
          <a:p>
            <a:pPr marL="0" lvl="0" indent="0" algn="ctr" rtl="0">
              <a:spcBef>
                <a:spcPts val="640"/>
              </a:spcBef>
              <a:spcAft>
                <a:spcPts val="0"/>
              </a:spcAft>
              <a:buClr>
                <a:srgbClr val="3F3F3F"/>
              </a:buClr>
              <a:buSzPts val="3200"/>
              <a:buNone/>
            </a:pPr>
            <a:r>
              <a:rPr lang="es-CO" sz="3200" b="1" dirty="0"/>
              <a:t>Solucionar un problema de </a:t>
            </a:r>
            <a:r>
              <a:rPr lang="es-CO" sz="3200" b="1" dirty="0" err="1"/>
              <a:t>clustering</a:t>
            </a:r>
            <a:r>
              <a:rPr lang="es-CO" sz="3200" b="1" dirty="0"/>
              <a:t>    aplicando K-</a:t>
            </a:r>
            <a:r>
              <a:rPr lang="es-CO" sz="3200" b="1" dirty="0" err="1"/>
              <a:t>Means</a:t>
            </a:r>
            <a:endParaRPr sz="3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Arial"/>
              <a:buNone/>
            </a:pPr>
            <a:r>
              <a:rPr lang="es-CO"/>
              <a:t>Pasos</a:t>
            </a:r>
            <a:endParaRPr/>
          </a:p>
        </p:txBody>
      </p:sp>
      <p:sp>
        <p:nvSpPr>
          <p:cNvPr id="107" name="Google Shape;107;p3"/>
          <p:cNvSpPr txBox="1">
            <a:spLocks noGrp="1"/>
          </p:cNvSpPr>
          <p:nvPr>
            <p:ph type="body" idx="2"/>
          </p:nvPr>
        </p:nvSpPr>
        <p:spPr>
          <a:xfrm>
            <a:off x="405880" y="1203599"/>
            <a:ext cx="8496944" cy="3600400"/>
          </a:xfrm>
          <a:prstGeom prst="rect">
            <a:avLst/>
          </a:prstGeom>
          <a:noFill/>
          <a:ln>
            <a:noFill/>
          </a:ln>
        </p:spPr>
        <p:txBody>
          <a:bodyPr spcFirstLastPara="1" wrap="square" lIns="396000" tIns="45700" rIns="91425" bIns="45700" anchor="t" anchorCtr="0">
            <a:noAutofit/>
          </a:bodyPr>
          <a:lstStyle/>
          <a:p>
            <a:pPr marL="342900" lvl="0" indent="-342900" algn="l" rtl="0">
              <a:spcBef>
                <a:spcPts val="0"/>
              </a:spcBef>
              <a:spcAft>
                <a:spcPts val="0"/>
              </a:spcAft>
              <a:buClr>
                <a:srgbClr val="3F3F3F"/>
              </a:buClr>
              <a:buSzPts val="1400"/>
              <a:buFont typeface="Malgun Gothic"/>
              <a:buAutoNum type="arabicPeriod"/>
            </a:pPr>
            <a:r>
              <a:rPr lang="es-CO"/>
              <a:t>Abra el script correspondiente a la práctica y ejecútelo</a:t>
            </a:r>
            <a:endParaRPr/>
          </a:p>
          <a:p>
            <a:pPr marL="342900" lvl="0" indent="-342900" algn="l" rtl="0">
              <a:spcBef>
                <a:spcPts val="280"/>
              </a:spcBef>
              <a:spcAft>
                <a:spcPts val="0"/>
              </a:spcAft>
              <a:buClr>
                <a:srgbClr val="3F3F3F"/>
              </a:buClr>
              <a:buSzPts val="1400"/>
              <a:buFont typeface="Malgun Gothic"/>
              <a:buAutoNum type="arabicPeriod"/>
            </a:pPr>
            <a:r>
              <a:rPr lang="es-CO"/>
              <a:t>Realice variaciones a nivel del número de clusters</a:t>
            </a:r>
            <a:endParaRPr/>
          </a:p>
          <a:p>
            <a:pPr marL="342900" lvl="0" indent="-342900" algn="l" rtl="0">
              <a:spcBef>
                <a:spcPts val="280"/>
              </a:spcBef>
              <a:spcAft>
                <a:spcPts val="0"/>
              </a:spcAft>
              <a:buClr>
                <a:srgbClr val="3F3F3F"/>
              </a:buClr>
              <a:buSzPts val="1400"/>
              <a:buFont typeface="Malgun Gothic"/>
              <a:buAutoNum type="arabicPeriod"/>
            </a:pPr>
            <a:r>
              <a:rPr lang="es-CO" b="1">
                <a:solidFill>
                  <a:srgbClr val="3F3F3F"/>
                </a:solidFill>
                <a:latin typeface="Arial"/>
                <a:ea typeface="Arial"/>
                <a:cs typeface="Arial"/>
                <a:sym typeface="Arial"/>
              </a:rPr>
              <a:t>¿Qué decisión </a:t>
            </a:r>
            <a:r>
              <a:rPr lang="es-CO" b="1" i="1">
                <a:solidFill>
                  <a:srgbClr val="3F3F3F"/>
                </a:solidFill>
                <a:latin typeface="Arial"/>
                <a:ea typeface="Arial"/>
                <a:cs typeface="Arial"/>
                <a:sym typeface="Arial"/>
              </a:rPr>
              <a:t>arbitraria</a:t>
            </a:r>
            <a:r>
              <a:rPr lang="es-CO" b="1">
                <a:solidFill>
                  <a:srgbClr val="3F3F3F"/>
                </a:solidFill>
                <a:latin typeface="Arial"/>
                <a:ea typeface="Arial"/>
                <a:cs typeface="Arial"/>
                <a:sym typeface="Arial"/>
              </a:rPr>
              <a:t> (o de negocio) tomaría con respecto a la cantidad de clusters a    crear?</a:t>
            </a:r>
            <a:endParaRPr/>
          </a:p>
          <a:p>
            <a:pPr marL="342900" lvl="0" indent="-342900" algn="l" rtl="0">
              <a:spcBef>
                <a:spcPts val="280"/>
              </a:spcBef>
              <a:spcAft>
                <a:spcPts val="0"/>
              </a:spcAft>
              <a:buClr>
                <a:srgbClr val="3F3F3F"/>
              </a:buClr>
              <a:buSzPts val="1400"/>
              <a:buFont typeface="Malgun Gothic"/>
              <a:buAutoNum type="arabicPeriod"/>
            </a:pPr>
            <a:r>
              <a:rPr lang="es-CO" b="1"/>
              <a:t>¿Qué puede decir de la distribución de los datos en cada cluster obtenido? ¿Se evidencia homogeneidad de cada una de las dimensiones? ¿Cuáles son las características de los    datos que no se ajustan a ningún cluster?</a:t>
            </a:r>
            <a:endParaRPr b="1">
              <a:solidFill>
                <a:srgbClr val="3F3F3F"/>
              </a:solidFill>
              <a:latin typeface="Arial"/>
              <a:ea typeface="Arial"/>
              <a:cs typeface="Arial"/>
              <a:sym typeface="Arial"/>
            </a:endParaRPr>
          </a:p>
          <a:p>
            <a:pPr marL="342900" lvl="0" indent="-342900" algn="l" rtl="0">
              <a:spcBef>
                <a:spcPts val="280"/>
              </a:spcBef>
              <a:spcAft>
                <a:spcPts val="0"/>
              </a:spcAft>
              <a:buClr>
                <a:srgbClr val="3F3F3F"/>
              </a:buClr>
              <a:buSzPts val="1400"/>
              <a:buFont typeface="Malgun Gothic"/>
              <a:buAutoNum type="arabicPeriod"/>
            </a:pPr>
            <a:r>
              <a:rPr lang="es-CO"/>
              <a:t>Realice un proceso similar incluyendo datos históricos</a:t>
            </a:r>
            <a:endParaRPr/>
          </a:p>
          <a:p>
            <a:pPr marL="342900" lvl="0" indent="-342900" algn="l" rtl="0">
              <a:spcBef>
                <a:spcPts val="280"/>
              </a:spcBef>
              <a:spcAft>
                <a:spcPts val="0"/>
              </a:spcAft>
              <a:buClr>
                <a:srgbClr val="3F3F3F"/>
              </a:buClr>
              <a:buSzPts val="1400"/>
              <a:buFont typeface="Malgun Gothic"/>
              <a:buAutoNum type="arabicPeriod"/>
            </a:pPr>
            <a:r>
              <a:rPr lang="es-CO" b="1"/>
              <a:t>¿Cómo se comporta la silueta con este cambio?</a:t>
            </a:r>
            <a:endParaRPr/>
          </a:p>
          <a:p>
            <a:pPr marL="342900" lvl="0" indent="-342900" algn="l" rtl="0">
              <a:spcBef>
                <a:spcPts val="280"/>
              </a:spcBef>
              <a:spcAft>
                <a:spcPts val="0"/>
              </a:spcAft>
              <a:buClr>
                <a:srgbClr val="3F3F3F"/>
              </a:buClr>
              <a:buSzPts val="1400"/>
              <a:buFont typeface="Malgun Gothic"/>
              <a:buAutoNum type="arabicPeriod"/>
            </a:pPr>
            <a:r>
              <a:rPr lang="es-CO" b="1"/>
              <a:t>¿Se puede evidenciar estabilidad entre los conjuntos de datos que hacen parte de la         misma entidad?</a:t>
            </a:r>
            <a:endParaRPr b="1"/>
          </a:p>
          <a:p>
            <a:pPr marL="0" lvl="0" indent="0" algn="l" rtl="0">
              <a:spcBef>
                <a:spcPts val="280"/>
              </a:spcBef>
              <a:spcAft>
                <a:spcPts val="0"/>
              </a:spcAft>
              <a:buClr>
                <a:srgbClr val="3F3F3F"/>
              </a:buClr>
              <a:buSzPts val="1400"/>
              <a:buNone/>
            </a:pPr>
            <a:endParaRPr b="1"/>
          </a:p>
          <a:p>
            <a:pPr marL="0" lvl="0" indent="0" algn="l" rtl="0">
              <a:spcBef>
                <a:spcPts val="280"/>
              </a:spcBef>
              <a:spcAft>
                <a:spcPts val="0"/>
              </a:spcAft>
              <a:buClr>
                <a:srgbClr val="3F3F3F"/>
              </a:buClr>
              <a:buSzPts val="1400"/>
              <a:buNone/>
            </a:pPr>
            <a:endParaRPr/>
          </a:p>
          <a:p>
            <a:pPr marL="0" lvl="0" indent="0" algn="l" rtl="0">
              <a:spcBef>
                <a:spcPts val="280"/>
              </a:spcBef>
              <a:spcAft>
                <a:spcPts val="0"/>
              </a:spcAft>
              <a:buClr>
                <a:srgbClr val="3F3F3F"/>
              </a:buClr>
              <a:buSzPts val="1400"/>
              <a:buNone/>
            </a:pPr>
            <a:r>
              <a:rPr lang="es-CO" i="1"/>
              <a:t>* Para poder usar las dimensiones categóricas, se requiere realizar una conversión a int</a:t>
            </a:r>
            <a:endParaRPr i="1"/>
          </a:p>
          <a:p>
            <a:pPr marL="0" lvl="0" indent="0" algn="l" rtl="0">
              <a:spcBef>
                <a:spcPts val="280"/>
              </a:spcBef>
              <a:spcAft>
                <a:spcPts val="0"/>
              </a:spcAft>
              <a:buClr>
                <a:srgbClr val="3F3F3F"/>
              </a:buClr>
              <a:buSzPts val="1400"/>
              <a:buNone/>
            </a:pPr>
            <a:r>
              <a:rPr lang="es-CO"/>
              <a:t>Doc: </a:t>
            </a:r>
            <a:r>
              <a:rPr lang="es-CO" u="sng">
                <a:solidFill>
                  <a:schemeClr val="hlink"/>
                </a:solidFill>
                <a:hlinkClick r:id="rId3"/>
              </a:rPr>
              <a:t>KMeans</a:t>
            </a:r>
            <a:endParaRPr/>
          </a:p>
          <a:p>
            <a:pPr marL="0" lvl="0" indent="0" algn="l" rtl="0">
              <a:spcBef>
                <a:spcPts val="280"/>
              </a:spcBef>
              <a:spcAft>
                <a:spcPts val="0"/>
              </a:spcAft>
              <a:buClr>
                <a:srgbClr val="3F3F3F"/>
              </a:buClr>
              <a:buSzPts val="1400"/>
              <a:buNone/>
            </a:pPr>
            <a:endParaRPr b="1"/>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146</Words>
  <Application>Microsoft Macintosh PowerPoint</Application>
  <PresentationFormat>On-screen Show (16:9)</PresentationFormat>
  <Paragraphs>18</Paragraphs>
  <Slides>3</Slides>
  <Notes>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vt:i4>
      </vt:variant>
    </vt:vector>
  </HeadingPairs>
  <TitlesOfParts>
    <vt:vector size="8" baseType="lpstr">
      <vt:lpstr>Malgun Gothic</vt:lpstr>
      <vt:lpstr>Arial</vt:lpstr>
      <vt:lpstr>Calibri</vt:lpstr>
      <vt:lpstr>Office Theme</vt:lpstr>
      <vt:lpstr>Custom Design</vt:lpstr>
      <vt:lpstr>PowerPoint Presentation</vt:lpstr>
      <vt:lpstr>Objetivo</vt:lpstr>
      <vt:lpstr>Pasos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Fabian Camilo Peña Lozano</cp:lastModifiedBy>
  <cp:revision>2</cp:revision>
  <dcterms:created xsi:type="dcterms:W3CDTF">2014-04-01T16:27:38Z</dcterms:created>
  <dcterms:modified xsi:type="dcterms:W3CDTF">2021-06-07T13:02:31Z</dcterms:modified>
</cp:coreProperties>
</file>