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0" y="-27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26/03/2018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26/03/2018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t>Diseñando patrones y principios</a:t>
            </a:r>
            <a:endParaRPr lang="es-CO" dirty="0"/>
          </a:p>
        </p:txBody>
      </p:sp>
      <p:sp>
        <p:nvSpPr>
          <p:cNvPr id="3" name="2 Subtítulo"/>
          <p:cNvSpPr>
            <a:spLocks noGrp="1"/>
          </p:cNvSpPr>
          <p:nvPr>
            <p:ph type="subTitle" idx="1"/>
          </p:nvPr>
        </p:nvSpPr>
        <p:spPr/>
        <p:txBody>
          <a:bodyPr/>
          <a:lstStyle/>
          <a:p>
            <a:r>
              <a:rPr lang="es-CO" dirty="0" smtClean="0"/>
              <a:t>Examen OCP</a:t>
            </a:r>
            <a:endParaRPr lang="es-CO" dirty="0"/>
          </a:p>
        </p:txBody>
      </p:sp>
    </p:spTree>
    <p:extLst>
      <p:ext uri="{BB962C8B-B14F-4D97-AF65-F5344CB8AC3E}">
        <p14:creationId xmlns:p14="http://schemas.microsoft.com/office/powerpoint/2010/main" val="52178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05064"/>
            <a:ext cx="8229600" cy="2121099"/>
          </a:xfrm>
        </p:spPr>
        <p:txBody>
          <a:bodyPr>
            <a:normAutofit fontScale="62500" lnSpcReduction="20000"/>
          </a:bodyPr>
          <a:lstStyle/>
          <a:p>
            <a:pPr>
              <a:buFontTx/>
              <a:buChar char="-"/>
            </a:pPr>
            <a:r>
              <a:rPr lang="es-CO" dirty="0" smtClean="0"/>
              <a:t>LINEA 1: No cumple con las condiciones de una interface funcional porque no hereda y no declara un método abstracto.</a:t>
            </a:r>
          </a:p>
          <a:p>
            <a:pPr>
              <a:buFontTx/>
              <a:buChar char="-"/>
            </a:pPr>
            <a:r>
              <a:rPr lang="es-CO" dirty="0" smtClean="0"/>
              <a:t>LINEA 2: No cumple con las condiciones de una interface funcional porque contiene dos métodos abstractos. Uno que hereda de la interface </a:t>
            </a:r>
            <a:r>
              <a:rPr lang="es-CO" i="1" dirty="0" err="1" smtClean="0"/>
              <a:t>CarreraCorta</a:t>
            </a:r>
            <a:r>
              <a:rPr lang="es-CO" dirty="0" smtClean="0"/>
              <a:t> y otra que declara en su bloque de código llamada </a:t>
            </a:r>
            <a:r>
              <a:rPr lang="es-CO" i="1" dirty="0" smtClean="0"/>
              <a:t>bailar</a:t>
            </a:r>
            <a:r>
              <a:rPr lang="es-CO" dirty="0" smtClean="0"/>
              <a:t>.</a:t>
            </a:r>
          </a:p>
          <a:p>
            <a:pPr>
              <a:buFontTx/>
              <a:buChar char="-"/>
            </a:pPr>
            <a:r>
              <a:rPr lang="es-CO" dirty="0" smtClean="0"/>
              <a:t>LINEA 3: No cumple con las condiciones de una interface funcional porque declara dos métodos abstractos.</a:t>
            </a:r>
            <a:endParaRPr lang="es-CO" dirty="0"/>
          </a:p>
        </p:txBody>
      </p:sp>
      <p:graphicFrame>
        <p:nvGraphicFramePr>
          <p:cNvPr id="4" name="3 Tabla"/>
          <p:cNvGraphicFramePr>
            <a:graphicFrameLocks noGrp="1"/>
          </p:cNvGraphicFramePr>
          <p:nvPr>
            <p:extLst>
              <p:ext uri="{D42A27DB-BD31-4B8C-83A1-F6EECF244321}">
                <p14:modId xmlns:p14="http://schemas.microsoft.com/office/powerpoint/2010/main" val="497779975"/>
              </p:ext>
            </p:extLst>
          </p:nvPr>
        </p:nvGraphicFramePr>
        <p:xfrm>
          <a:off x="899592" y="692696"/>
          <a:ext cx="7272808" cy="3108960"/>
        </p:xfrm>
        <a:graphic>
          <a:graphicData uri="http://schemas.openxmlformats.org/drawingml/2006/table">
            <a:tbl>
              <a:tblPr firstRow="1" bandRow="1">
                <a:tableStyleId>{16D9F66E-5EB9-4882-86FB-DCBF35E3C3E4}</a:tableStyleId>
              </a:tblPr>
              <a:tblGrid>
                <a:gridCol w="7272808"/>
              </a:tblGrid>
              <a:tr h="370840">
                <a:tc>
                  <a:txBody>
                    <a:bodyPr/>
                    <a:lstStyle/>
                    <a:p>
                      <a:r>
                        <a:rPr lang="es-CO" dirty="0" err="1" smtClean="0"/>
                        <a:t>public</a:t>
                      </a:r>
                      <a:r>
                        <a:rPr lang="es-CO" dirty="0" smtClean="0"/>
                        <a:t> interface Pasear</a:t>
                      </a:r>
                      <a:r>
                        <a:rPr lang="es-CO" baseline="0" dirty="0" smtClean="0"/>
                        <a:t> { }				</a:t>
                      </a:r>
                      <a:r>
                        <a:rPr lang="es-CO" dirty="0" smtClean="0">
                          <a:solidFill>
                            <a:srgbClr val="FF0000"/>
                          </a:solidFill>
                        </a:rPr>
                        <a:t>//LINEA 1</a:t>
                      </a:r>
                      <a:endParaRPr lang="es-CO" baseline="0" dirty="0" smtClean="0">
                        <a:solidFill>
                          <a:srgbClr val="FF0000"/>
                        </a:solidFill>
                      </a:endParaRPr>
                    </a:p>
                    <a:p>
                      <a:endParaRPr lang="es-CO" baseline="0" dirty="0" smtClean="0"/>
                    </a:p>
                    <a:p>
                      <a:r>
                        <a:rPr lang="es-CO" baseline="0" dirty="0" err="1" smtClean="0"/>
                        <a:t>public</a:t>
                      </a:r>
                      <a:r>
                        <a:rPr lang="es-CO" baseline="0" dirty="0" smtClean="0"/>
                        <a:t> interface Bailar </a:t>
                      </a:r>
                      <a:r>
                        <a:rPr lang="es-CO" baseline="0" dirty="0" err="1" smtClean="0"/>
                        <a:t>extends</a:t>
                      </a:r>
                      <a:r>
                        <a:rPr lang="es-CO" baseline="0" dirty="0" smtClean="0"/>
                        <a:t> </a:t>
                      </a:r>
                      <a:r>
                        <a:rPr lang="es-CO" baseline="0" dirty="0" err="1" smtClean="0"/>
                        <a:t>carreraCorta</a:t>
                      </a:r>
                      <a:r>
                        <a:rPr lang="es-CO" baseline="0" dirty="0" smtClean="0"/>
                        <a:t> {		</a:t>
                      </a:r>
                      <a:r>
                        <a:rPr lang="es-CO" dirty="0" smtClean="0">
                          <a:solidFill>
                            <a:srgbClr val="FF0000"/>
                          </a:solidFill>
                        </a:rPr>
                        <a:t>//LINEA 2</a:t>
                      </a:r>
                      <a:endParaRPr lang="es-CO" baseline="0" dirty="0" smtClean="0"/>
                    </a:p>
                    <a:p>
                      <a:r>
                        <a:rPr lang="es-CO" baseline="0" dirty="0" smtClean="0"/>
                        <a:t>	</a:t>
                      </a:r>
                      <a:r>
                        <a:rPr lang="es-CO" baseline="0" dirty="0" err="1" smtClean="0"/>
                        <a:t>public</a:t>
                      </a:r>
                      <a:r>
                        <a:rPr lang="es-CO" baseline="0" dirty="0" smtClean="0"/>
                        <a:t> </a:t>
                      </a:r>
                      <a:r>
                        <a:rPr lang="es-CO" baseline="0" dirty="0" err="1" smtClean="0"/>
                        <a:t>void</a:t>
                      </a:r>
                      <a:r>
                        <a:rPr lang="es-CO" baseline="0" dirty="0" smtClean="0"/>
                        <a:t> bailar(Animal animal);</a:t>
                      </a:r>
                    </a:p>
                    <a:p>
                      <a:r>
                        <a:rPr lang="es-CO" baseline="0" dirty="0" smtClean="0"/>
                        <a:t>}</a:t>
                      </a:r>
                    </a:p>
                    <a:p>
                      <a:endParaRPr lang="es-CO" baseline="0" dirty="0" smtClean="0"/>
                    </a:p>
                    <a:p>
                      <a:r>
                        <a:rPr lang="es-CO" baseline="0" dirty="0" err="1" smtClean="0"/>
                        <a:t>public</a:t>
                      </a:r>
                      <a:r>
                        <a:rPr lang="es-CO" baseline="0" dirty="0" smtClean="0"/>
                        <a:t> interface Arrastrarse {				</a:t>
                      </a:r>
                      <a:r>
                        <a:rPr lang="es-CO" dirty="0" smtClean="0">
                          <a:solidFill>
                            <a:srgbClr val="FF0000"/>
                          </a:solidFill>
                        </a:rPr>
                        <a:t>//LINEA 3</a:t>
                      </a:r>
                      <a:endParaRPr lang="es-CO" baseline="0" dirty="0" smtClean="0"/>
                    </a:p>
                    <a:p>
                      <a:r>
                        <a:rPr lang="es-CO" baseline="0" dirty="0" smtClean="0"/>
                        <a:t>	</a:t>
                      </a:r>
                      <a:r>
                        <a:rPr lang="es-CO" baseline="0" dirty="0" err="1" smtClean="0"/>
                        <a:t>public</a:t>
                      </a:r>
                      <a:r>
                        <a:rPr lang="es-CO" baseline="0" dirty="0" smtClean="0"/>
                        <a:t> </a:t>
                      </a:r>
                      <a:r>
                        <a:rPr lang="es-CO" baseline="0" dirty="0" err="1" smtClean="0"/>
                        <a:t>vois</a:t>
                      </a:r>
                      <a:r>
                        <a:rPr lang="es-CO" baseline="0" dirty="0" smtClean="0"/>
                        <a:t> arrastrarse();</a:t>
                      </a:r>
                    </a:p>
                    <a:p>
                      <a:r>
                        <a:rPr lang="es-CO" baseline="0" dirty="0" smtClean="0"/>
                        <a:t>	</a:t>
                      </a:r>
                      <a:r>
                        <a:rPr lang="es-CO" baseline="0" dirty="0" err="1" smtClean="0"/>
                        <a:t>public</a:t>
                      </a:r>
                      <a:r>
                        <a:rPr lang="es-CO" baseline="0" dirty="0" smtClean="0"/>
                        <a:t> </a:t>
                      </a:r>
                      <a:r>
                        <a:rPr lang="es-CO" baseline="0" dirty="0" err="1" smtClean="0"/>
                        <a:t>int</a:t>
                      </a:r>
                      <a:r>
                        <a:rPr lang="es-CO" baseline="0" dirty="0" smtClean="0"/>
                        <a:t> </a:t>
                      </a:r>
                      <a:r>
                        <a:rPr lang="es-CO" baseline="0" dirty="0" err="1" smtClean="0"/>
                        <a:t>getCantidad</a:t>
                      </a:r>
                      <a:r>
                        <a:rPr lang="es-CO" baseline="0" dirty="0" smtClean="0"/>
                        <a:t>();</a:t>
                      </a:r>
                    </a:p>
                    <a:p>
                      <a:r>
                        <a:rPr lang="es-CO" baseline="0" dirty="0" smtClean="0"/>
                        <a:t>}</a:t>
                      </a:r>
                    </a:p>
                    <a:p>
                      <a:endParaRPr lang="es-CO" dirty="0"/>
                    </a:p>
                  </a:txBody>
                  <a:tcPr/>
                </a:tc>
              </a:tr>
            </a:tbl>
          </a:graphicData>
        </a:graphic>
      </p:graphicFrame>
    </p:spTree>
    <p:extLst>
      <p:ext uri="{BB962C8B-B14F-4D97-AF65-F5344CB8AC3E}">
        <p14:creationId xmlns:p14="http://schemas.microsoft.com/office/powerpoint/2010/main" val="374216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implementando interfaces funcionales con lambdas</a:t>
            </a:r>
            <a:endParaRPr lang="es-CO" dirty="0"/>
          </a:p>
        </p:txBody>
      </p:sp>
    </p:spTree>
    <p:extLst>
      <p:ext uri="{BB962C8B-B14F-4D97-AF65-F5344CB8AC3E}">
        <p14:creationId xmlns:p14="http://schemas.microsoft.com/office/powerpoint/2010/main" val="4223631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 Antes de empezar</a:t>
            </a:r>
            <a:endParaRPr lang="es-CO" dirty="0"/>
          </a:p>
        </p:txBody>
      </p:sp>
      <p:sp>
        <p:nvSpPr>
          <p:cNvPr id="3" name="2 Marcador de contenido"/>
          <p:cNvSpPr>
            <a:spLocks noGrp="1"/>
          </p:cNvSpPr>
          <p:nvPr>
            <p:ph idx="1"/>
          </p:nvPr>
        </p:nvSpPr>
        <p:spPr/>
        <p:txBody>
          <a:bodyPr/>
          <a:lstStyle/>
          <a:p>
            <a:pPr marL="0" indent="0">
              <a:buNone/>
            </a:pPr>
            <a:r>
              <a:rPr lang="es-CO" dirty="0" smtClean="0"/>
              <a:t>Antes de empezar debemos tener en claro los paradigmas de programación (tipos de programación) que hay. </a:t>
            </a:r>
            <a:endParaRPr lang="es-CO" dirty="0"/>
          </a:p>
        </p:txBody>
      </p:sp>
    </p:spTree>
    <p:extLst>
      <p:ext uri="{BB962C8B-B14F-4D97-AF65-F5344CB8AC3E}">
        <p14:creationId xmlns:p14="http://schemas.microsoft.com/office/powerpoint/2010/main" val="66270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Tipos de programación</a:t>
            </a:r>
            <a:endParaRPr lang="es-CO" dirty="0"/>
          </a:p>
        </p:txBody>
      </p:sp>
      <p:sp>
        <p:nvSpPr>
          <p:cNvPr id="4" name="3 Marcador de texto"/>
          <p:cNvSpPr>
            <a:spLocks noGrp="1"/>
          </p:cNvSpPr>
          <p:nvPr>
            <p:ph type="body" idx="1"/>
          </p:nvPr>
        </p:nvSpPr>
        <p:spPr/>
        <p:txBody>
          <a:bodyPr/>
          <a:lstStyle/>
          <a:p>
            <a:r>
              <a:rPr lang="es-CO" dirty="0" smtClean="0"/>
              <a:t>Programación Declarativa</a:t>
            </a:r>
            <a:endParaRPr lang="es-CO" dirty="0"/>
          </a:p>
        </p:txBody>
      </p:sp>
      <p:sp>
        <p:nvSpPr>
          <p:cNvPr id="5" name="4 Marcador de contenido"/>
          <p:cNvSpPr>
            <a:spLocks noGrp="1"/>
          </p:cNvSpPr>
          <p:nvPr>
            <p:ph sz="half" idx="2"/>
          </p:nvPr>
        </p:nvSpPr>
        <p:spPr/>
        <p:txBody>
          <a:bodyPr>
            <a:normAutofit lnSpcReduction="10000"/>
          </a:bodyPr>
          <a:lstStyle/>
          <a:p>
            <a:pPr marL="0" indent="0">
              <a:buNone/>
            </a:pPr>
            <a:r>
              <a:rPr lang="es-CO" dirty="0" smtClean="0"/>
              <a:t>También llamado Programación funcional.</a:t>
            </a:r>
          </a:p>
          <a:p>
            <a:pPr marL="0" indent="0">
              <a:buNone/>
            </a:pPr>
            <a:r>
              <a:rPr lang="es-CO" dirty="0" smtClean="0"/>
              <a:t>Hago un llamado de la operación que es lo que quiero mas no como implementarlo para lograr un objetivo . </a:t>
            </a:r>
          </a:p>
          <a:p>
            <a:pPr marL="0" indent="0">
              <a:buNone/>
            </a:pPr>
            <a:r>
              <a:rPr lang="es-CO" dirty="0" smtClean="0"/>
              <a:t>Por ejemplo: </a:t>
            </a:r>
          </a:p>
          <a:p>
            <a:pPr marL="0" indent="0">
              <a:buNone/>
            </a:pPr>
            <a:r>
              <a:rPr lang="es-CO" dirty="0" smtClean="0"/>
              <a:t>Llamo a la función </a:t>
            </a:r>
            <a:r>
              <a:rPr lang="es-CO" i="1" dirty="0" smtClean="0"/>
              <a:t>modulo()</a:t>
            </a:r>
            <a:r>
              <a:rPr lang="es-CO" dirty="0" smtClean="0"/>
              <a:t> para hacer el resto de una división</a:t>
            </a:r>
            <a:endParaRPr lang="es-CO" dirty="0"/>
          </a:p>
        </p:txBody>
      </p:sp>
      <p:sp>
        <p:nvSpPr>
          <p:cNvPr id="6" name="5 Marcador de texto"/>
          <p:cNvSpPr>
            <a:spLocks noGrp="1"/>
          </p:cNvSpPr>
          <p:nvPr>
            <p:ph type="body" sz="quarter" idx="3"/>
          </p:nvPr>
        </p:nvSpPr>
        <p:spPr/>
        <p:txBody>
          <a:bodyPr/>
          <a:lstStyle/>
          <a:p>
            <a:r>
              <a:rPr lang="es-CO" dirty="0" smtClean="0"/>
              <a:t>Programación imperativa</a:t>
            </a:r>
            <a:endParaRPr lang="es-CO" dirty="0"/>
          </a:p>
        </p:txBody>
      </p:sp>
      <p:sp>
        <p:nvSpPr>
          <p:cNvPr id="7" name="6 Marcador de contenido"/>
          <p:cNvSpPr>
            <a:spLocks noGrp="1"/>
          </p:cNvSpPr>
          <p:nvPr>
            <p:ph sz="quarter" idx="4"/>
          </p:nvPr>
        </p:nvSpPr>
        <p:spPr/>
        <p:txBody>
          <a:bodyPr>
            <a:normAutofit lnSpcReduction="10000"/>
          </a:bodyPr>
          <a:lstStyle/>
          <a:p>
            <a:pPr marL="0" indent="0">
              <a:buNone/>
            </a:pPr>
            <a:r>
              <a:rPr lang="es-CO" dirty="0" smtClean="0"/>
              <a:t>Hago un llamado a todos los pasos para implementarlo y lograr un objetivo.</a:t>
            </a:r>
          </a:p>
          <a:p>
            <a:pPr marL="0" indent="0">
              <a:buNone/>
            </a:pPr>
            <a:r>
              <a:rPr lang="es-CO" dirty="0" smtClean="0"/>
              <a:t>Por ejemplo:</a:t>
            </a:r>
          </a:p>
          <a:p>
            <a:pPr marL="0" indent="0">
              <a:buNone/>
            </a:pPr>
            <a:r>
              <a:rPr lang="es-CO" dirty="0" smtClean="0"/>
              <a:t>Declaro e inicializo dos variables de tipo </a:t>
            </a:r>
            <a:r>
              <a:rPr lang="es-CO" i="1" dirty="0" err="1" smtClean="0"/>
              <a:t>double</a:t>
            </a:r>
            <a:r>
              <a:rPr lang="es-CO" dirty="0" smtClean="0"/>
              <a:t>, utilizo el operador % para hallar el resultado del resto de una división y el resultado es almacenado en una variable de tipo </a:t>
            </a:r>
            <a:r>
              <a:rPr lang="es-CO" i="1" dirty="0" err="1" smtClean="0"/>
              <a:t>double</a:t>
            </a:r>
            <a:endParaRPr lang="es-CO" dirty="0"/>
          </a:p>
        </p:txBody>
      </p:sp>
    </p:spTree>
    <p:extLst>
      <p:ext uri="{BB962C8B-B14F-4D97-AF65-F5344CB8AC3E}">
        <p14:creationId xmlns:p14="http://schemas.microsoft.com/office/powerpoint/2010/main" val="98863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Tipos de programación</a:t>
            </a:r>
            <a:endParaRPr lang="es-CO" dirty="0"/>
          </a:p>
        </p:txBody>
      </p:sp>
      <p:sp>
        <p:nvSpPr>
          <p:cNvPr id="4" name="3 Marcador de texto"/>
          <p:cNvSpPr>
            <a:spLocks noGrp="1"/>
          </p:cNvSpPr>
          <p:nvPr>
            <p:ph type="body" idx="1"/>
          </p:nvPr>
        </p:nvSpPr>
        <p:spPr/>
        <p:txBody>
          <a:bodyPr>
            <a:normAutofit fontScale="92500" lnSpcReduction="20000"/>
          </a:bodyPr>
          <a:lstStyle/>
          <a:p>
            <a:r>
              <a:rPr lang="es-CO" dirty="0" smtClean="0"/>
              <a:t>Programación Declarativa o funcional</a:t>
            </a:r>
            <a:endParaRPr lang="es-CO" dirty="0"/>
          </a:p>
        </p:txBody>
      </p:sp>
      <p:sp>
        <p:nvSpPr>
          <p:cNvPr id="5" name="4 Marcador de contenido"/>
          <p:cNvSpPr>
            <a:spLocks noGrp="1"/>
          </p:cNvSpPr>
          <p:nvPr>
            <p:ph sz="half" idx="2"/>
          </p:nvPr>
        </p:nvSpPr>
        <p:spPr/>
        <p:txBody>
          <a:bodyPr>
            <a:normAutofit/>
          </a:bodyPr>
          <a:lstStyle/>
          <a:p>
            <a:pPr marL="0" indent="0">
              <a:buNone/>
            </a:pPr>
            <a:r>
              <a:rPr lang="es-CO" sz="4800" dirty="0" smtClean="0">
                <a:solidFill>
                  <a:srgbClr val="FF0000"/>
                </a:solidFill>
              </a:rPr>
              <a:t>QUE ES LO QUE HACE?</a:t>
            </a:r>
            <a:endParaRPr lang="es-CO" sz="4800" dirty="0">
              <a:solidFill>
                <a:srgbClr val="FF0000"/>
              </a:solidFill>
            </a:endParaRPr>
          </a:p>
        </p:txBody>
      </p:sp>
      <p:sp>
        <p:nvSpPr>
          <p:cNvPr id="6" name="5 Marcador de texto"/>
          <p:cNvSpPr>
            <a:spLocks noGrp="1"/>
          </p:cNvSpPr>
          <p:nvPr>
            <p:ph type="body" sz="quarter" idx="3"/>
          </p:nvPr>
        </p:nvSpPr>
        <p:spPr/>
        <p:txBody>
          <a:bodyPr/>
          <a:lstStyle/>
          <a:p>
            <a:r>
              <a:rPr lang="es-CO" dirty="0" smtClean="0"/>
              <a:t>Programación imperativa</a:t>
            </a:r>
            <a:endParaRPr lang="es-CO" dirty="0"/>
          </a:p>
        </p:txBody>
      </p:sp>
      <p:sp>
        <p:nvSpPr>
          <p:cNvPr id="7" name="6 Marcador de contenido"/>
          <p:cNvSpPr>
            <a:spLocks noGrp="1"/>
          </p:cNvSpPr>
          <p:nvPr>
            <p:ph sz="quarter" idx="4"/>
          </p:nvPr>
        </p:nvSpPr>
        <p:spPr/>
        <p:txBody>
          <a:bodyPr>
            <a:normAutofit/>
          </a:bodyPr>
          <a:lstStyle/>
          <a:p>
            <a:pPr marL="0" indent="0">
              <a:buNone/>
            </a:pPr>
            <a:r>
              <a:rPr lang="es-CO" sz="4800" dirty="0" smtClean="0">
                <a:solidFill>
                  <a:srgbClr val="FF0000"/>
                </a:solidFill>
              </a:rPr>
              <a:t>COMO LO HACE?</a:t>
            </a:r>
            <a:endParaRPr lang="es-CO" sz="4800" dirty="0">
              <a:solidFill>
                <a:srgbClr val="FF0000"/>
              </a:solidFill>
            </a:endParaRPr>
          </a:p>
        </p:txBody>
      </p:sp>
    </p:spTree>
    <p:extLst>
      <p:ext uri="{BB962C8B-B14F-4D97-AF65-F5344CB8AC3E}">
        <p14:creationId xmlns:p14="http://schemas.microsoft.com/office/powerpoint/2010/main" val="209761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EJEMPLO (</a:t>
            </a:r>
            <a:r>
              <a:rPr lang="es-CO" dirty="0" smtClean="0">
                <a:solidFill>
                  <a:srgbClr val="FF0000"/>
                </a:solidFill>
              </a:rPr>
              <a:t>COMO LO HACE?)</a:t>
            </a:r>
            <a:endParaRPr lang="es-CO" dirty="0">
              <a:solidFill>
                <a:srgbClr val="FF0000"/>
              </a:solidFill>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95918690"/>
              </p:ext>
            </p:extLst>
          </p:nvPr>
        </p:nvGraphicFramePr>
        <p:xfrm>
          <a:off x="457200" y="1600200"/>
          <a:ext cx="8229600" cy="1737360"/>
        </p:xfrm>
        <a:graphic>
          <a:graphicData uri="http://schemas.openxmlformats.org/drawingml/2006/table">
            <a:tbl>
              <a:tblPr firstRow="1" bandRow="1">
                <a:tableStyleId>{16D9F66E-5EB9-4882-86FB-DCBF35E3C3E4}</a:tableStyleId>
              </a:tblPr>
              <a:tblGrid>
                <a:gridCol w="8229600"/>
              </a:tblGrid>
              <a:tr h="370840">
                <a:tc>
                  <a:txBody>
                    <a:bodyPr/>
                    <a:lstStyle/>
                    <a:p>
                      <a:r>
                        <a:rPr lang="es-CO" dirty="0" err="1" smtClean="0">
                          <a:solidFill>
                            <a:schemeClr val="tx2"/>
                          </a:solidFill>
                        </a:rPr>
                        <a:t>public</a:t>
                      </a:r>
                      <a:r>
                        <a:rPr lang="es-CO" baseline="0" dirty="0" smtClean="0">
                          <a:solidFill>
                            <a:schemeClr val="tx2"/>
                          </a:solidFill>
                        </a:rPr>
                        <a:t> </a:t>
                      </a:r>
                      <a:r>
                        <a:rPr lang="es-CO" baseline="0" dirty="0" err="1" smtClean="0">
                          <a:solidFill>
                            <a:schemeClr val="tx2"/>
                          </a:solidFill>
                        </a:rPr>
                        <a:t>class</a:t>
                      </a:r>
                      <a:r>
                        <a:rPr lang="es-CO" baseline="0" dirty="0" smtClean="0">
                          <a:solidFill>
                            <a:schemeClr val="tx2"/>
                          </a:solidFill>
                        </a:rPr>
                        <a:t> </a:t>
                      </a:r>
                      <a:r>
                        <a:rPr lang="es-CO" baseline="0" dirty="0" err="1" smtClean="0">
                          <a:solidFill>
                            <a:schemeClr val="tx2"/>
                          </a:solidFill>
                        </a:rPr>
                        <a:t>ClaseFuncion</a:t>
                      </a:r>
                      <a:r>
                        <a:rPr lang="es-CO" baseline="0" dirty="0" smtClean="0">
                          <a:solidFill>
                            <a:schemeClr val="tx2"/>
                          </a:solidFill>
                        </a:rPr>
                        <a:t>{</a:t>
                      </a:r>
                    </a:p>
                    <a:p>
                      <a:endParaRPr lang="es-CO" baseline="0" dirty="0" smtClean="0">
                        <a:solidFill>
                          <a:schemeClr val="tx2"/>
                        </a:solidFill>
                      </a:endParaRPr>
                    </a:p>
                    <a:p>
                      <a:r>
                        <a:rPr lang="es-CO" baseline="0" dirty="0" smtClean="0">
                          <a:solidFill>
                            <a:schemeClr val="tx2"/>
                          </a:solidFill>
                        </a:rPr>
                        <a:t>	</a:t>
                      </a:r>
                      <a:r>
                        <a:rPr lang="es-CO" baseline="0" dirty="0" err="1" smtClean="0">
                          <a:solidFill>
                            <a:schemeClr val="tx2"/>
                          </a:solidFill>
                        </a:rPr>
                        <a:t>public</a:t>
                      </a:r>
                      <a:r>
                        <a:rPr lang="es-CO" baseline="0" dirty="0" smtClean="0">
                          <a:solidFill>
                            <a:schemeClr val="tx2"/>
                          </a:solidFill>
                        </a:rPr>
                        <a:t> </a:t>
                      </a:r>
                      <a:r>
                        <a:rPr lang="es-CO" baseline="0" dirty="0" err="1" smtClean="0">
                          <a:solidFill>
                            <a:schemeClr val="tx2"/>
                          </a:solidFill>
                        </a:rPr>
                        <a:t>boolean</a:t>
                      </a:r>
                      <a:r>
                        <a:rPr lang="es-CO" baseline="0" dirty="0" smtClean="0">
                          <a:solidFill>
                            <a:schemeClr val="tx2"/>
                          </a:solidFill>
                        </a:rPr>
                        <a:t> test(Animal animal){</a:t>
                      </a:r>
                    </a:p>
                    <a:p>
                      <a:r>
                        <a:rPr lang="es-CO" baseline="0" dirty="0" smtClean="0">
                          <a:solidFill>
                            <a:schemeClr val="tx2"/>
                          </a:solidFill>
                        </a:rPr>
                        <a:t>		</a:t>
                      </a:r>
                      <a:r>
                        <a:rPr lang="es-CO" baseline="0" dirty="0" err="1" smtClean="0">
                          <a:solidFill>
                            <a:schemeClr val="tx2"/>
                          </a:solidFill>
                        </a:rPr>
                        <a:t>return</a:t>
                      </a:r>
                      <a:r>
                        <a:rPr lang="es-CO" baseline="0" dirty="0" smtClean="0">
                          <a:solidFill>
                            <a:schemeClr val="tx2"/>
                          </a:solidFill>
                        </a:rPr>
                        <a:t> </a:t>
                      </a:r>
                      <a:r>
                        <a:rPr lang="es-CO" baseline="0" dirty="0" err="1" smtClean="0">
                          <a:solidFill>
                            <a:schemeClr val="tx2"/>
                          </a:solidFill>
                        </a:rPr>
                        <a:t>animal.isPuedeSaltar</a:t>
                      </a:r>
                      <a:r>
                        <a:rPr lang="es-CO" baseline="0" dirty="0" smtClean="0">
                          <a:solidFill>
                            <a:schemeClr val="tx2"/>
                          </a:solidFill>
                        </a:rPr>
                        <a:t>();</a:t>
                      </a:r>
                    </a:p>
                    <a:p>
                      <a:r>
                        <a:rPr lang="es-CO" baseline="0" dirty="0" smtClean="0">
                          <a:solidFill>
                            <a:schemeClr val="tx2"/>
                          </a:solidFill>
                        </a:rPr>
                        <a:t>	}</a:t>
                      </a:r>
                    </a:p>
                    <a:p>
                      <a:r>
                        <a:rPr lang="es-CO" baseline="0" dirty="0" smtClean="0">
                          <a:solidFill>
                            <a:schemeClr val="tx2"/>
                          </a:solidFill>
                        </a:rPr>
                        <a:t>}</a:t>
                      </a:r>
                      <a:endParaRPr lang="es-CO" dirty="0">
                        <a:solidFill>
                          <a:schemeClr val="tx2"/>
                        </a:solidFill>
                      </a:endParaRPr>
                    </a:p>
                  </a:txBody>
                  <a:tcPr/>
                </a:tc>
              </a:tr>
            </a:tbl>
          </a:graphicData>
        </a:graphic>
      </p:graphicFrame>
    </p:spTree>
    <p:extLst>
      <p:ext uri="{BB962C8B-B14F-4D97-AF65-F5344CB8AC3E}">
        <p14:creationId xmlns:p14="http://schemas.microsoft.com/office/powerpoint/2010/main" val="243704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771880917"/>
              </p:ext>
            </p:extLst>
          </p:nvPr>
        </p:nvGraphicFramePr>
        <p:xfrm>
          <a:off x="467544" y="260648"/>
          <a:ext cx="8229600" cy="6400800"/>
        </p:xfrm>
        <a:graphic>
          <a:graphicData uri="http://schemas.openxmlformats.org/drawingml/2006/table">
            <a:tbl>
              <a:tblPr firstRow="1" bandRow="1">
                <a:tableStyleId>{16D9F66E-5EB9-4882-86FB-DCBF35E3C3E4}</a:tableStyleId>
              </a:tblPr>
              <a:tblGrid>
                <a:gridCol w="8229600"/>
              </a:tblGrid>
              <a:tr h="370840">
                <a:tc>
                  <a:txBody>
                    <a:bodyPr/>
                    <a:lstStyle/>
                    <a:p>
                      <a:r>
                        <a:rPr lang="es-CO" dirty="0" err="1" smtClean="0"/>
                        <a:t>public</a:t>
                      </a:r>
                      <a:r>
                        <a:rPr lang="es-CO" dirty="0" smtClean="0"/>
                        <a:t> </a:t>
                      </a:r>
                      <a:r>
                        <a:rPr lang="es-CO" dirty="0" err="1" smtClean="0"/>
                        <a:t>class</a:t>
                      </a:r>
                      <a:r>
                        <a:rPr lang="es-CO" dirty="0" smtClean="0"/>
                        <a:t> Animal {</a:t>
                      </a:r>
                    </a:p>
                    <a:p>
                      <a:r>
                        <a:rPr lang="es-CO" dirty="0" smtClean="0"/>
                        <a:t>    </a:t>
                      </a:r>
                    </a:p>
                    <a:p>
                      <a:r>
                        <a:rPr lang="es-CO" dirty="0" smtClean="0"/>
                        <a:t>    </a:t>
                      </a:r>
                      <a:r>
                        <a:rPr lang="es-CO" dirty="0" err="1" smtClean="0"/>
                        <a:t>private</a:t>
                      </a:r>
                      <a:r>
                        <a:rPr lang="es-CO" dirty="0" smtClean="0"/>
                        <a:t> </a:t>
                      </a:r>
                      <a:r>
                        <a:rPr lang="es-CO" dirty="0" err="1" smtClean="0"/>
                        <a:t>String</a:t>
                      </a:r>
                      <a:r>
                        <a:rPr lang="es-CO" dirty="0" smtClean="0"/>
                        <a:t> especie;</a:t>
                      </a:r>
                    </a:p>
                    <a:p>
                      <a:r>
                        <a:rPr lang="es-CO" dirty="0" smtClean="0"/>
                        <a:t>    </a:t>
                      </a:r>
                      <a:r>
                        <a:rPr lang="es-CO" dirty="0" err="1" smtClean="0"/>
                        <a:t>private</a:t>
                      </a:r>
                      <a:r>
                        <a:rPr lang="es-CO" dirty="0" smtClean="0"/>
                        <a:t> </a:t>
                      </a:r>
                      <a:r>
                        <a:rPr lang="es-CO" dirty="0" err="1" smtClean="0"/>
                        <a:t>boolean</a:t>
                      </a:r>
                      <a:r>
                        <a:rPr lang="es-CO" dirty="0" smtClean="0"/>
                        <a:t> </a:t>
                      </a:r>
                      <a:r>
                        <a:rPr lang="es-CO" dirty="0" err="1" smtClean="0"/>
                        <a:t>puedeSaltar</a:t>
                      </a:r>
                      <a:r>
                        <a:rPr lang="es-CO" dirty="0" smtClean="0"/>
                        <a:t>;</a:t>
                      </a:r>
                    </a:p>
                    <a:p>
                      <a:r>
                        <a:rPr lang="es-CO" dirty="0" smtClean="0"/>
                        <a:t>    </a:t>
                      </a:r>
                      <a:r>
                        <a:rPr lang="es-CO" dirty="0" err="1" smtClean="0"/>
                        <a:t>private</a:t>
                      </a:r>
                      <a:r>
                        <a:rPr lang="es-CO" dirty="0" smtClean="0"/>
                        <a:t> </a:t>
                      </a:r>
                      <a:r>
                        <a:rPr lang="es-CO" dirty="0" err="1" smtClean="0"/>
                        <a:t>boolean</a:t>
                      </a:r>
                      <a:r>
                        <a:rPr lang="es-CO" dirty="0" smtClean="0"/>
                        <a:t> </a:t>
                      </a:r>
                      <a:r>
                        <a:rPr lang="es-CO" dirty="0" err="1" smtClean="0"/>
                        <a:t>puedeNadar</a:t>
                      </a:r>
                      <a:r>
                        <a:rPr lang="es-CO" dirty="0" smtClean="0"/>
                        <a:t>;</a:t>
                      </a:r>
                    </a:p>
                    <a:p>
                      <a:r>
                        <a:rPr lang="es-CO" dirty="0" smtClean="0"/>
                        <a:t>    </a:t>
                      </a:r>
                    </a:p>
                    <a:p>
                      <a:r>
                        <a:rPr lang="es-CO" dirty="0" smtClean="0"/>
                        <a:t>    </a:t>
                      </a:r>
                      <a:r>
                        <a:rPr lang="es-CO" dirty="0" err="1" smtClean="0"/>
                        <a:t>public</a:t>
                      </a:r>
                      <a:r>
                        <a:rPr lang="es-CO" dirty="0" smtClean="0"/>
                        <a:t> Animal(</a:t>
                      </a:r>
                      <a:r>
                        <a:rPr lang="es-CO" dirty="0" err="1" smtClean="0"/>
                        <a:t>String</a:t>
                      </a:r>
                      <a:r>
                        <a:rPr lang="es-CO" dirty="0" smtClean="0"/>
                        <a:t> especie, </a:t>
                      </a:r>
                      <a:r>
                        <a:rPr lang="es-CO" dirty="0" err="1" smtClean="0"/>
                        <a:t>boolean</a:t>
                      </a:r>
                      <a:r>
                        <a:rPr lang="es-CO" dirty="0" smtClean="0"/>
                        <a:t> </a:t>
                      </a:r>
                      <a:r>
                        <a:rPr lang="es-CO" dirty="0" err="1" smtClean="0"/>
                        <a:t>puedeSaltar</a:t>
                      </a:r>
                      <a:r>
                        <a:rPr lang="es-CO" dirty="0" smtClean="0"/>
                        <a:t>, </a:t>
                      </a:r>
                      <a:r>
                        <a:rPr lang="es-CO" dirty="0" err="1" smtClean="0"/>
                        <a:t>boolean</a:t>
                      </a:r>
                      <a:r>
                        <a:rPr lang="es-CO" dirty="0" smtClean="0"/>
                        <a:t> </a:t>
                      </a:r>
                      <a:r>
                        <a:rPr lang="es-CO" dirty="0" err="1" smtClean="0"/>
                        <a:t>puedeNadar</a:t>
                      </a:r>
                      <a:r>
                        <a:rPr lang="es-CO" dirty="0" smtClean="0"/>
                        <a:t>){</a:t>
                      </a:r>
                    </a:p>
                    <a:p>
                      <a:r>
                        <a:rPr lang="es-CO" dirty="0" smtClean="0"/>
                        <a:t>        </a:t>
                      </a:r>
                      <a:r>
                        <a:rPr lang="es-CO" dirty="0" err="1" smtClean="0"/>
                        <a:t>this.especie</a:t>
                      </a:r>
                      <a:r>
                        <a:rPr lang="es-CO" dirty="0" smtClean="0"/>
                        <a:t> = especie;</a:t>
                      </a:r>
                    </a:p>
                    <a:p>
                      <a:r>
                        <a:rPr lang="es-CO" dirty="0" smtClean="0"/>
                        <a:t>        </a:t>
                      </a:r>
                      <a:r>
                        <a:rPr lang="es-CO" dirty="0" err="1" smtClean="0"/>
                        <a:t>this.puedeSaltar</a:t>
                      </a:r>
                      <a:r>
                        <a:rPr lang="es-CO" dirty="0" smtClean="0"/>
                        <a:t> = </a:t>
                      </a:r>
                      <a:r>
                        <a:rPr lang="es-CO" dirty="0" err="1" smtClean="0"/>
                        <a:t>puedeSaltar</a:t>
                      </a:r>
                      <a:r>
                        <a:rPr lang="es-CO" dirty="0" smtClean="0"/>
                        <a:t>;</a:t>
                      </a:r>
                    </a:p>
                    <a:p>
                      <a:r>
                        <a:rPr lang="es-CO" dirty="0" smtClean="0"/>
                        <a:t>        </a:t>
                      </a:r>
                      <a:r>
                        <a:rPr lang="es-CO" dirty="0" err="1" smtClean="0"/>
                        <a:t>this.puedeNadar</a:t>
                      </a:r>
                      <a:r>
                        <a:rPr lang="es-CO" dirty="0" smtClean="0"/>
                        <a:t> = </a:t>
                      </a:r>
                      <a:r>
                        <a:rPr lang="es-CO" dirty="0" err="1" smtClean="0"/>
                        <a:t>puedeNadar</a:t>
                      </a:r>
                      <a:r>
                        <a:rPr lang="es-CO" dirty="0" smtClean="0"/>
                        <a:t>;</a:t>
                      </a:r>
                    </a:p>
                    <a:p>
                      <a:r>
                        <a:rPr lang="es-CO" dirty="0" smtClean="0"/>
                        <a:t>    }</a:t>
                      </a:r>
                    </a:p>
                    <a:p>
                      <a:endParaRPr lang="es-CO" dirty="0" smtClean="0"/>
                    </a:p>
                    <a:p>
                      <a:r>
                        <a:rPr lang="es-CO" dirty="0" smtClean="0"/>
                        <a:t>    </a:t>
                      </a:r>
                      <a:r>
                        <a:rPr lang="es-CO" dirty="0" smtClean="0">
                          <a:solidFill>
                            <a:srgbClr val="FF0000"/>
                          </a:solidFill>
                        </a:rPr>
                        <a:t>@</a:t>
                      </a:r>
                      <a:r>
                        <a:rPr lang="es-CO" dirty="0" err="1" smtClean="0">
                          <a:solidFill>
                            <a:srgbClr val="FF0000"/>
                          </a:solidFill>
                        </a:rPr>
                        <a:t>Override</a:t>
                      </a:r>
                      <a:endParaRPr lang="es-CO" dirty="0" smtClean="0">
                        <a:solidFill>
                          <a:srgbClr val="FF0000"/>
                        </a:solidFill>
                      </a:endParaRPr>
                    </a:p>
                    <a:p>
                      <a:r>
                        <a:rPr lang="es-CO" dirty="0" smtClean="0"/>
                        <a:t>    </a:t>
                      </a:r>
                      <a:r>
                        <a:rPr lang="es-CO" dirty="0" err="1" smtClean="0"/>
                        <a:t>public</a:t>
                      </a:r>
                      <a:r>
                        <a:rPr lang="es-CO" dirty="0" smtClean="0"/>
                        <a:t> </a:t>
                      </a:r>
                      <a:r>
                        <a:rPr lang="es-CO" dirty="0" err="1" smtClean="0"/>
                        <a:t>String</a:t>
                      </a:r>
                      <a:r>
                        <a:rPr lang="es-CO" dirty="0" smtClean="0"/>
                        <a:t> </a:t>
                      </a:r>
                      <a:r>
                        <a:rPr lang="es-CO" dirty="0" err="1" smtClean="0"/>
                        <a:t>toString</a:t>
                      </a:r>
                      <a:r>
                        <a:rPr lang="es-CO" dirty="0" smtClean="0"/>
                        <a:t>() {</a:t>
                      </a:r>
                    </a:p>
                    <a:p>
                      <a:r>
                        <a:rPr lang="es-CO" dirty="0" smtClean="0"/>
                        <a:t>        </a:t>
                      </a:r>
                      <a:r>
                        <a:rPr lang="es-CO" dirty="0" err="1" smtClean="0"/>
                        <a:t>return</a:t>
                      </a:r>
                      <a:r>
                        <a:rPr lang="es-CO" dirty="0" smtClean="0"/>
                        <a:t> especie;</a:t>
                      </a:r>
                    </a:p>
                    <a:p>
                      <a:r>
                        <a:rPr lang="es-CO" dirty="0" smtClean="0"/>
                        <a:t>    }</a:t>
                      </a:r>
                    </a:p>
                    <a:p>
                      <a:r>
                        <a:rPr lang="es-CO" dirty="0" smtClean="0"/>
                        <a:t>    </a:t>
                      </a:r>
                      <a:r>
                        <a:rPr lang="es-CO" dirty="0" err="1" smtClean="0"/>
                        <a:t>public</a:t>
                      </a:r>
                      <a:r>
                        <a:rPr lang="es-CO" dirty="0" smtClean="0"/>
                        <a:t> </a:t>
                      </a:r>
                      <a:r>
                        <a:rPr lang="es-CO" dirty="0" err="1" smtClean="0"/>
                        <a:t>boolean</a:t>
                      </a:r>
                      <a:r>
                        <a:rPr lang="es-CO" dirty="0" smtClean="0"/>
                        <a:t> </a:t>
                      </a:r>
                      <a:r>
                        <a:rPr lang="es-CO" dirty="0" err="1" smtClean="0"/>
                        <a:t>isPuedeSaltar</a:t>
                      </a:r>
                      <a:r>
                        <a:rPr lang="es-CO" dirty="0" smtClean="0"/>
                        <a:t>() {</a:t>
                      </a:r>
                    </a:p>
                    <a:p>
                      <a:r>
                        <a:rPr lang="es-CO" dirty="0" smtClean="0"/>
                        <a:t>        </a:t>
                      </a:r>
                      <a:r>
                        <a:rPr lang="es-CO" dirty="0" err="1" smtClean="0"/>
                        <a:t>return</a:t>
                      </a:r>
                      <a:r>
                        <a:rPr lang="es-CO" dirty="0" smtClean="0"/>
                        <a:t> </a:t>
                      </a:r>
                      <a:r>
                        <a:rPr lang="es-CO" dirty="0" err="1" smtClean="0"/>
                        <a:t>puedeSaltar</a:t>
                      </a:r>
                      <a:r>
                        <a:rPr lang="es-CO" dirty="0" smtClean="0"/>
                        <a:t>;</a:t>
                      </a:r>
                    </a:p>
                    <a:p>
                      <a:r>
                        <a:rPr lang="es-CO" dirty="0" smtClean="0"/>
                        <a:t>    }</a:t>
                      </a:r>
                    </a:p>
                    <a:p>
                      <a:r>
                        <a:rPr lang="es-CO" dirty="0" smtClean="0"/>
                        <a:t>    </a:t>
                      </a:r>
                      <a:r>
                        <a:rPr lang="es-CO" dirty="0" err="1" smtClean="0"/>
                        <a:t>public</a:t>
                      </a:r>
                      <a:r>
                        <a:rPr lang="es-CO" dirty="0" smtClean="0"/>
                        <a:t> </a:t>
                      </a:r>
                      <a:r>
                        <a:rPr lang="es-CO" dirty="0" err="1" smtClean="0"/>
                        <a:t>boolean</a:t>
                      </a:r>
                      <a:r>
                        <a:rPr lang="es-CO" dirty="0" smtClean="0"/>
                        <a:t> </a:t>
                      </a:r>
                      <a:r>
                        <a:rPr lang="es-CO" dirty="0" err="1" smtClean="0"/>
                        <a:t>isPuedeNadar</a:t>
                      </a:r>
                      <a:r>
                        <a:rPr lang="es-CO" dirty="0" smtClean="0"/>
                        <a:t>() {</a:t>
                      </a:r>
                    </a:p>
                    <a:p>
                      <a:r>
                        <a:rPr lang="es-CO" dirty="0" smtClean="0"/>
                        <a:t>        </a:t>
                      </a:r>
                      <a:r>
                        <a:rPr lang="es-CO" dirty="0" err="1" smtClean="0"/>
                        <a:t>return</a:t>
                      </a:r>
                      <a:r>
                        <a:rPr lang="es-CO" dirty="0" smtClean="0"/>
                        <a:t> </a:t>
                      </a:r>
                      <a:r>
                        <a:rPr lang="es-CO" dirty="0" err="1" smtClean="0"/>
                        <a:t>puedeNadar</a:t>
                      </a:r>
                      <a:r>
                        <a:rPr lang="es-CO" dirty="0" smtClean="0"/>
                        <a:t>;</a:t>
                      </a:r>
                    </a:p>
                    <a:p>
                      <a:r>
                        <a:rPr lang="es-CO" dirty="0" smtClean="0"/>
                        <a:t>    }    </a:t>
                      </a:r>
                    </a:p>
                    <a:p>
                      <a:r>
                        <a:rPr lang="es-CO" dirty="0" smtClean="0"/>
                        <a:t>}</a:t>
                      </a:r>
                      <a:endParaRPr lang="es-CO" dirty="0"/>
                    </a:p>
                  </a:txBody>
                  <a:tcPr/>
                </a:tc>
              </a:tr>
            </a:tbl>
          </a:graphicData>
        </a:graphic>
      </p:graphicFrame>
    </p:spTree>
    <p:extLst>
      <p:ext uri="{BB962C8B-B14F-4D97-AF65-F5344CB8AC3E}">
        <p14:creationId xmlns:p14="http://schemas.microsoft.com/office/powerpoint/2010/main" val="2527661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46853992"/>
              </p:ext>
            </p:extLst>
          </p:nvPr>
        </p:nvGraphicFramePr>
        <p:xfrm>
          <a:off x="467544" y="692696"/>
          <a:ext cx="8229600" cy="5577840"/>
        </p:xfrm>
        <a:graphic>
          <a:graphicData uri="http://schemas.openxmlformats.org/drawingml/2006/table">
            <a:tbl>
              <a:tblPr firstRow="1" bandRow="1">
                <a:tableStyleId>{16D9F66E-5EB9-4882-86FB-DCBF35E3C3E4}</a:tableStyleId>
              </a:tblPr>
              <a:tblGrid>
                <a:gridCol w="8229600"/>
              </a:tblGrid>
              <a:tr h="370840">
                <a:tc>
                  <a:txBody>
                    <a:bodyPr/>
                    <a:lstStyle/>
                    <a:p>
                      <a:r>
                        <a:rPr lang="es-CO" dirty="0" err="1" smtClean="0"/>
                        <a:t>public</a:t>
                      </a:r>
                      <a:r>
                        <a:rPr lang="es-CO" dirty="0" smtClean="0"/>
                        <a:t> </a:t>
                      </a:r>
                      <a:r>
                        <a:rPr lang="es-CO" dirty="0" err="1" smtClean="0"/>
                        <a:t>class</a:t>
                      </a:r>
                      <a:r>
                        <a:rPr lang="es-CO" dirty="0" smtClean="0"/>
                        <a:t> </a:t>
                      </a:r>
                      <a:r>
                        <a:rPr lang="es-CO" dirty="0" err="1" smtClean="0"/>
                        <a:t>EncontrandoAnimal</a:t>
                      </a:r>
                      <a:r>
                        <a:rPr lang="es-CO" dirty="0" smtClean="0"/>
                        <a:t> {</a:t>
                      </a:r>
                    </a:p>
                    <a:p>
                      <a:r>
                        <a:rPr lang="es-CO" dirty="0" smtClean="0"/>
                        <a:t> </a:t>
                      </a:r>
                    </a:p>
                    <a:p>
                      <a:r>
                        <a:rPr lang="es-CO" dirty="0" smtClean="0"/>
                        <a:t>    </a:t>
                      </a:r>
                      <a:r>
                        <a:rPr lang="es-CO" dirty="0" err="1" smtClean="0"/>
                        <a:t>private</a:t>
                      </a:r>
                      <a:r>
                        <a:rPr lang="es-CO" dirty="0" smtClean="0"/>
                        <a:t> </a:t>
                      </a:r>
                      <a:r>
                        <a:rPr lang="es-CO" dirty="0" err="1" smtClean="0"/>
                        <a:t>static</a:t>
                      </a:r>
                      <a:r>
                        <a:rPr lang="es-CO" dirty="0" smtClean="0"/>
                        <a:t> </a:t>
                      </a:r>
                      <a:r>
                        <a:rPr lang="es-CO" dirty="0" err="1" smtClean="0"/>
                        <a:t>void</a:t>
                      </a:r>
                      <a:r>
                        <a:rPr lang="es-CO" dirty="0" smtClean="0"/>
                        <a:t> imprimir(Animal </a:t>
                      </a:r>
                      <a:r>
                        <a:rPr lang="es-CO" dirty="0" err="1" smtClean="0"/>
                        <a:t>animal,ClaseFuncion</a:t>
                      </a:r>
                      <a:r>
                        <a:rPr lang="es-CO" baseline="0" dirty="0" smtClean="0"/>
                        <a:t> </a:t>
                      </a:r>
                      <a:r>
                        <a:rPr lang="es-CO" baseline="0" dirty="0" err="1" smtClean="0"/>
                        <a:t>claseF</a:t>
                      </a:r>
                      <a:r>
                        <a:rPr lang="es-CO" dirty="0" smtClean="0"/>
                        <a:t>){</a:t>
                      </a:r>
                    </a:p>
                    <a:p>
                      <a:r>
                        <a:rPr lang="es-CO" dirty="0" smtClean="0"/>
                        <a:t>        </a:t>
                      </a:r>
                    </a:p>
                    <a:p>
                      <a:r>
                        <a:rPr lang="es-CO" dirty="0" smtClean="0"/>
                        <a:t>        </a:t>
                      </a:r>
                      <a:r>
                        <a:rPr lang="es-CO" dirty="0" err="1" smtClean="0"/>
                        <a:t>if</a:t>
                      </a:r>
                      <a:r>
                        <a:rPr lang="es-CO" dirty="0" smtClean="0"/>
                        <a:t>(</a:t>
                      </a:r>
                      <a:r>
                        <a:rPr lang="es-CO" dirty="0" err="1" smtClean="0"/>
                        <a:t>claseF.test</a:t>
                      </a:r>
                      <a:r>
                        <a:rPr lang="es-CO" dirty="0" smtClean="0"/>
                        <a:t>(animal)){</a:t>
                      </a:r>
                    </a:p>
                    <a:p>
                      <a:r>
                        <a:rPr lang="es-CO" dirty="0" smtClean="0"/>
                        <a:t>            </a:t>
                      </a:r>
                      <a:r>
                        <a:rPr lang="es-CO" dirty="0" err="1" smtClean="0"/>
                        <a:t>System.out.println</a:t>
                      </a:r>
                      <a:r>
                        <a:rPr lang="es-CO" dirty="0" smtClean="0"/>
                        <a:t>(animal);</a:t>
                      </a:r>
                    </a:p>
                    <a:p>
                      <a:r>
                        <a:rPr lang="es-CO" dirty="0" smtClean="0"/>
                        <a:t>        }</a:t>
                      </a:r>
                    </a:p>
                    <a:p>
                      <a:r>
                        <a:rPr lang="es-CO" dirty="0" smtClean="0"/>
                        <a:t>    }</a:t>
                      </a:r>
                    </a:p>
                    <a:p>
                      <a:r>
                        <a:rPr lang="es-CO" dirty="0" smtClean="0"/>
                        <a:t>    </a:t>
                      </a:r>
                    </a:p>
                    <a:p>
                      <a:r>
                        <a:rPr lang="es-CO" dirty="0" smtClean="0"/>
                        <a:t>    </a:t>
                      </a:r>
                      <a:r>
                        <a:rPr lang="es-CO" dirty="0" err="1" smtClean="0"/>
                        <a:t>public</a:t>
                      </a:r>
                      <a:r>
                        <a:rPr lang="es-CO" dirty="0" smtClean="0"/>
                        <a:t> </a:t>
                      </a:r>
                      <a:r>
                        <a:rPr lang="es-CO" dirty="0" err="1" smtClean="0"/>
                        <a:t>static</a:t>
                      </a:r>
                      <a:r>
                        <a:rPr lang="es-CO" dirty="0" smtClean="0"/>
                        <a:t> </a:t>
                      </a:r>
                      <a:r>
                        <a:rPr lang="es-CO" dirty="0" err="1" smtClean="0"/>
                        <a:t>void</a:t>
                      </a:r>
                      <a:r>
                        <a:rPr lang="es-CO" dirty="0" smtClean="0"/>
                        <a:t> </a:t>
                      </a:r>
                      <a:r>
                        <a:rPr lang="es-CO" dirty="0" err="1" smtClean="0"/>
                        <a:t>main</a:t>
                      </a:r>
                      <a:r>
                        <a:rPr lang="es-CO" dirty="0" smtClean="0"/>
                        <a:t>(</a:t>
                      </a:r>
                      <a:r>
                        <a:rPr lang="es-CO" dirty="0" err="1" smtClean="0"/>
                        <a:t>String</a:t>
                      </a:r>
                      <a:r>
                        <a:rPr lang="es-CO" dirty="0" smtClean="0"/>
                        <a:t>[] </a:t>
                      </a:r>
                      <a:r>
                        <a:rPr lang="es-CO" dirty="0" err="1" smtClean="0"/>
                        <a:t>args</a:t>
                      </a:r>
                      <a:r>
                        <a:rPr lang="es-CO" dirty="0" smtClean="0"/>
                        <a:t>){</a:t>
                      </a:r>
                    </a:p>
                    <a:p>
                      <a:r>
                        <a:rPr lang="es-CO" dirty="0" smtClean="0"/>
                        <a:t>        </a:t>
                      </a:r>
                    </a:p>
                    <a:p>
                      <a:r>
                        <a:rPr lang="es-CO" dirty="0" smtClean="0"/>
                        <a:t>     </a:t>
                      </a:r>
                      <a:r>
                        <a:rPr lang="es-CO" dirty="0" err="1" smtClean="0"/>
                        <a:t>ClaseFuncion</a:t>
                      </a:r>
                      <a:r>
                        <a:rPr lang="es-CO" dirty="0" smtClean="0"/>
                        <a:t> </a:t>
                      </a:r>
                      <a:r>
                        <a:rPr lang="es-CO" dirty="0" err="1" smtClean="0"/>
                        <a:t>ref</a:t>
                      </a:r>
                      <a:r>
                        <a:rPr lang="es-CO" dirty="0" smtClean="0"/>
                        <a:t> = new </a:t>
                      </a:r>
                      <a:r>
                        <a:rPr lang="es-CO" dirty="0" err="1" smtClean="0"/>
                        <a:t>ClaseFuncion</a:t>
                      </a:r>
                      <a:r>
                        <a:rPr lang="es-CO" dirty="0" smtClean="0"/>
                        <a:t>();		</a:t>
                      </a:r>
                      <a:r>
                        <a:rPr lang="es-CO" dirty="0" smtClean="0">
                          <a:solidFill>
                            <a:srgbClr val="FF0000"/>
                          </a:solidFill>
                        </a:rPr>
                        <a:t>//LINEA</a:t>
                      </a:r>
                      <a:r>
                        <a:rPr lang="es-CO" baseline="0" dirty="0" smtClean="0">
                          <a:solidFill>
                            <a:srgbClr val="FF0000"/>
                          </a:solidFill>
                        </a:rPr>
                        <a:t> 1</a:t>
                      </a:r>
                    </a:p>
                    <a:p>
                      <a:r>
                        <a:rPr lang="es-CO" dirty="0" smtClean="0"/>
                        <a:t>	</a:t>
                      </a:r>
                    </a:p>
                    <a:p>
                      <a:r>
                        <a:rPr lang="es-CO" dirty="0" smtClean="0"/>
                        <a:t>     imprimir(new Animal("Perico",</a:t>
                      </a:r>
                      <a:r>
                        <a:rPr lang="es-CO" dirty="0" err="1" smtClean="0"/>
                        <a:t>false,false</a:t>
                      </a:r>
                      <a:r>
                        <a:rPr lang="es-CO" dirty="0" smtClean="0"/>
                        <a:t>), </a:t>
                      </a:r>
                      <a:r>
                        <a:rPr lang="es-CO" dirty="0" err="1" smtClean="0"/>
                        <a:t>ref</a:t>
                      </a:r>
                      <a:r>
                        <a:rPr lang="es-CO" dirty="0" smtClean="0"/>
                        <a:t>);	</a:t>
                      </a:r>
                      <a:r>
                        <a:rPr lang="es-CO" dirty="0" smtClean="0">
                          <a:solidFill>
                            <a:srgbClr val="FF0000"/>
                          </a:solidFill>
                        </a:rPr>
                        <a:t>//LINEA</a:t>
                      </a:r>
                      <a:r>
                        <a:rPr lang="es-CO" baseline="0" dirty="0" smtClean="0">
                          <a:solidFill>
                            <a:srgbClr val="FF0000"/>
                          </a:solidFill>
                        </a:rPr>
                        <a:t> 2</a:t>
                      </a:r>
                    </a:p>
                    <a:p>
                      <a:r>
                        <a:rPr lang="es-CO" baseline="0" dirty="0" smtClean="0"/>
                        <a:t>     </a:t>
                      </a:r>
                      <a:r>
                        <a:rPr lang="es-CO" dirty="0" smtClean="0"/>
                        <a:t>imprimir(new Animal("Perro",</a:t>
                      </a:r>
                      <a:r>
                        <a:rPr lang="es-CO" dirty="0" err="1" smtClean="0"/>
                        <a:t>true,true</a:t>
                      </a:r>
                      <a:r>
                        <a:rPr lang="es-CO" dirty="0" smtClean="0"/>
                        <a:t>),</a:t>
                      </a:r>
                      <a:r>
                        <a:rPr lang="es-CO" dirty="0" err="1" smtClean="0"/>
                        <a:t>ref</a:t>
                      </a:r>
                      <a:r>
                        <a:rPr lang="es-CO" dirty="0" smtClean="0"/>
                        <a:t> );	</a:t>
                      </a:r>
                    </a:p>
                    <a:p>
                      <a:r>
                        <a:rPr lang="es-CO" dirty="0" smtClean="0"/>
                        <a:t>     imprimir(new Animal("Pez",</a:t>
                      </a:r>
                      <a:r>
                        <a:rPr lang="es-CO" dirty="0" err="1" smtClean="0"/>
                        <a:t>true,false</a:t>
                      </a:r>
                      <a:r>
                        <a:rPr lang="es-CO" dirty="0" smtClean="0"/>
                        <a:t>),</a:t>
                      </a:r>
                      <a:r>
                        <a:rPr lang="es-CO" dirty="0" err="1" smtClean="0"/>
                        <a:t>ref</a:t>
                      </a:r>
                      <a:r>
                        <a:rPr lang="es-CO" dirty="0" smtClean="0"/>
                        <a:t>);</a:t>
                      </a:r>
                    </a:p>
                    <a:p>
                      <a:r>
                        <a:rPr lang="es-CO" dirty="0" smtClean="0"/>
                        <a:t>            </a:t>
                      </a:r>
                    </a:p>
                    <a:p>
                      <a:r>
                        <a:rPr lang="es-CO" dirty="0" smtClean="0"/>
                        <a:t>    }    </a:t>
                      </a:r>
                    </a:p>
                    <a:p>
                      <a:r>
                        <a:rPr lang="es-CO" dirty="0" smtClean="0"/>
                        <a:t>}</a:t>
                      </a:r>
                    </a:p>
                    <a:p>
                      <a:endParaRPr lang="es-CO" dirty="0"/>
                    </a:p>
                  </a:txBody>
                  <a:tcPr/>
                </a:tc>
              </a:tr>
            </a:tbl>
          </a:graphicData>
        </a:graphic>
      </p:graphicFrame>
    </p:spTree>
    <p:extLst>
      <p:ext uri="{BB962C8B-B14F-4D97-AF65-F5344CB8AC3E}">
        <p14:creationId xmlns:p14="http://schemas.microsoft.com/office/powerpoint/2010/main" val="319727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 de acuerdo a lo anterior</a:t>
            </a:r>
            <a:endParaRPr lang="es-CO" dirty="0"/>
          </a:p>
        </p:txBody>
      </p:sp>
      <p:sp>
        <p:nvSpPr>
          <p:cNvPr id="3" name="2 Marcador de contenido"/>
          <p:cNvSpPr>
            <a:spLocks noGrp="1"/>
          </p:cNvSpPr>
          <p:nvPr>
            <p:ph idx="1"/>
          </p:nvPr>
        </p:nvSpPr>
        <p:spPr/>
        <p:txBody>
          <a:bodyPr>
            <a:normAutofit fontScale="92500" lnSpcReduction="20000"/>
          </a:bodyPr>
          <a:lstStyle/>
          <a:p>
            <a:pPr>
              <a:buFontTx/>
              <a:buChar char="-"/>
            </a:pPr>
            <a:r>
              <a:rPr lang="es-CO" dirty="0" smtClean="0"/>
              <a:t>LINEA 1: La clase </a:t>
            </a:r>
            <a:r>
              <a:rPr lang="es-CO" i="1" dirty="0" err="1" smtClean="0"/>
              <a:t>ClaseFuncion</a:t>
            </a:r>
            <a:r>
              <a:rPr lang="es-CO" dirty="0"/>
              <a:t> </a:t>
            </a:r>
            <a:r>
              <a:rPr lang="es-CO" dirty="0" smtClean="0"/>
              <a:t>representa una acción de dos que existen en un animal. Para crear representar la otra acción es necesario otra clase y/o mas líneas de código.</a:t>
            </a:r>
          </a:p>
          <a:p>
            <a:pPr>
              <a:buFontTx/>
              <a:buChar char="-"/>
            </a:pPr>
            <a:r>
              <a:rPr lang="es-CO" dirty="0" smtClean="0"/>
              <a:t>LINEA 2: Para representar ambas acciones, hay que crear </a:t>
            </a:r>
            <a:r>
              <a:rPr lang="es-CO" smtClean="0"/>
              <a:t>dos clases con </a:t>
            </a:r>
            <a:r>
              <a:rPr lang="es-CO" dirty="0" smtClean="0"/>
              <a:t>cada acción o/y implica mas líneas de código.</a:t>
            </a:r>
          </a:p>
          <a:p>
            <a:pPr marL="0" indent="0">
              <a:buNone/>
            </a:pPr>
            <a:endParaRPr lang="es-CO" dirty="0" smtClean="0"/>
          </a:p>
          <a:p>
            <a:pPr marL="0" indent="0">
              <a:buNone/>
            </a:pPr>
            <a:r>
              <a:rPr lang="es-CO" dirty="0" smtClean="0"/>
              <a:t>RESUMEN: debe describir cada acción para entregar un proceso, sea realizando un método mas o una clase mas. </a:t>
            </a:r>
          </a:p>
          <a:p>
            <a:pPr marL="0" indent="0">
              <a:buNone/>
            </a:pPr>
            <a:endParaRPr lang="es-CO" dirty="0" smtClean="0"/>
          </a:p>
          <a:p>
            <a:pPr marL="0" indent="0">
              <a:buNone/>
            </a:pPr>
            <a:endParaRPr lang="es-CO" dirty="0" smtClean="0"/>
          </a:p>
          <a:p>
            <a:pPr marL="0" indent="0">
              <a:buNone/>
            </a:pPr>
            <a:endParaRPr lang="es-CO" dirty="0"/>
          </a:p>
        </p:txBody>
      </p:sp>
    </p:spTree>
    <p:extLst>
      <p:ext uri="{BB962C8B-B14F-4D97-AF65-F5344CB8AC3E}">
        <p14:creationId xmlns:p14="http://schemas.microsoft.com/office/powerpoint/2010/main" val="130294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EJEMPLO (</a:t>
            </a:r>
            <a:r>
              <a:rPr lang="es-CO" dirty="0" smtClean="0">
                <a:solidFill>
                  <a:srgbClr val="FF0000"/>
                </a:solidFill>
              </a:rPr>
              <a:t>QUE ES LO QUE HACE?)</a:t>
            </a:r>
            <a:endParaRPr lang="es-CO" dirty="0">
              <a:solidFill>
                <a:srgbClr val="FF0000"/>
              </a:solidFill>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655308556"/>
              </p:ext>
            </p:extLst>
          </p:nvPr>
        </p:nvGraphicFramePr>
        <p:xfrm>
          <a:off x="457200" y="1600200"/>
          <a:ext cx="8229600" cy="1188720"/>
        </p:xfrm>
        <a:graphic>
          <a:graphicData uri="http://schemas.openxmlformats.org/drawingml/2006/table">
            <a:tbl>
              <a:tblPr firstRow="1" bandRow="1">
                <a:tableStyleId>{16D9F66E-5EB9-4882-86FB-DCBF35E3C3E4}</a:tableStyleId>
              </a:tblPr>
              <a:tblGrid>
                <a:gridCol w="8229600"/>
              </a:tblGrid>
              <a:tr h="370840">
                <a:tc>
                  <a:txBody>
                    <a:bodyPr/>
                    <a:lstStyle/>
                    <a:p>
                      <a:r>
                        <a:rPr lang="en-US" dirty="0" smtClean="0">
                          <a:solidFill>
                            <a:schemeClr val="tx2"/>
                          </a:solidFill>
                        </a:rPr>
                        <a:t>public interface </a:t>
                      </a:r>
                      <a:r>
                        <a:rPr lang="en-US" dirty="0" err="1" smtClean="0">
                          <a:solidFill>
                            <a:schemeClr val="tx2"/>
                          </a:solidFill>
                        </a:rPr>
                        <a:t>InterfaceFuncional</a:t>
                      </a:r>
                      <a:r>
                        <a:rPr lang="en-US" dirty="0" smtClean="0">
                          <a:solidFill>
                            <a:schemeClr val="tx2"/>
                          </a:solidFill>
                        </a:rPr>
                        <a:t> {</a:t>
                      </a:r>
                    </a:p>
                    <a:p>
                      <a:r>
                        <a:rPr lang="en-US" dirty="0" smtClean="0">
                          <a:solidFill>
                            <a:schemeClr val="tx2"/>
                          </a:solidFill>
                        </a:rPr>
                        <a:t>    </a:t>
                      </a:r>
                    </a:p>
                    <a:p>
                      <a:r>
                        <a:rPr lang="en-US" dirty="0" smtClean="0">
                          <a:solidFill>
                            <a:schemeClr val="tx2"/>
                          </a:solidFill>
                        </a:rPr>
                        <a:t>    public abstract </a:t>
                      </a:r>
                      <a:r>
                        <a:rPr lang="en-US" dirty="0" err="1" smtClean="0">
                          <a:solidFill>
                            <a:schemeClr val="tx2"/>
                          </a:solidFill>
                        </a:rPr>
                        <a:t>boolean</a:t>
                      </a:r>
                      <a:r>
                        <a:rPr lang="en-US" dirty="0" smtClean="0">
                          <a:solidFill>
                            <a:schemeClr val="tx2"/>
                          </a:solidFill>
                        </a:rPr>
                        <a:t> test(Animal animal);</a:t>
                      </a:r>
                    </a:p>
                    <a:p>
                      <a:r>
                        <a:rPr lang="en-US" dirty="0" smtClean="0">
                          <a:solidFill>
                            <a:schemeClr val="tx2"/>
                          </a:solidFill>
                        </a:rPr>
                        <a:t>}</a:t>
                      </a:r>
                      <a:endParaRPr lang="es-CO" dirty="0">
                        <a:solidFill>
                          <a:schemeClr val="tx2"/>
                        </a:solidFill>
                      </a:endParaRPr>
                    </a:p>
                  </a:txBody>
                  <a:tcPr/>
                </a:tc>
              </a:tr>
            </a:tbl>
          </a:graphicData>
        </a:graphic>
      </p:graphicFrame>
    </p:spTree>
    <p:extLst>
      <p:ext uri="{BB962C8B-B14F-4D97-AF65-F5344CB8AC3E}">
        <p14:creationId xmlns:p14="http://schemas.microsoft.com/office/powerpoint/2010/main" val="179961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Los temas del examen OCP cubiertos en este capitulo incluye lo siguiente:</a:t>
            </a:r>
            <a:endParaRPr lang="es-CO" dirty="0"/>
          </a:p>
        </p:txBody>
      </p:sp>
      <p:sp>
        <p:nvSpPr>
          <p:cNvPr id="3" name="2 Marcador de contenido"/>
          <p:cNvSpPr>
            <a:spLocks noGrp="1"/>
          </p:cNvSpPr>
          <p:nvPr>
            <p:ph idx="1"/>
          </p:nvPr>
        </p:nvSpPr>
        <p:spPr/>
        <p:txBody>
          <a:bodyPr>
            <a:normAutofit/>
          </a:bodyPr>
          <a:lstStyle/>
          <a:p>
            <a:pPr marL="0" indent="0">
              <a:buNone/>
            </a:pPr>
            <a:r>
              <a:rPr lang="es-CO" dirty="0" smtClean="0"/>
              <a:t>Diseño de clases Java avanzado</a:t>
            </a:r>
          </a:p>
          <a:p>
            <a:r>
              <a:rPr lang="es-CO" dirty="0" smtClean="0"/>
              <a:t>Desarrollar código que declara, implementa, y/o extiende interfaces y usa la anotación </a:t>
            </a:r>
            <a:r>
              <a:rPr lang="es-CO" i="1" dirty="0" smtClean="0"/>
              <a:t>@</a:t>
            </a:r>
            <a:r>
              <a:rPr lang="es-CO" i="1" dirty="0" err="1" smtClean="0"/>
              <a:t>Override</a:t>
            </a:r>
            <a:endParaRPr lang="es-CO" dirty="0" smtClean="0"/>
          </a:p>
          <a:p>
            <a:r>
              <a:rPr lang="es-CO" dirty="0" smtClean="0"/>
              <a:t>Crea y usa expresiones Lambda</a:t>
            </a:r>
          </a:p>
          <a:p>
            <a:pPr marL="0" indent="0">
              <a:buNone/>
            </a:pPr>
            <a:endParaRPr lang="es-CO" dirty="0" smtClean="0"/>
          </a:p>
        </p:txBody>
      </p:sp>
    </p:spTree>
    <p:extLst>
      <p:ext uri="{BB962C8B-B14F-4D97-AF65-F5344CB8AC3E}">
        <p14:creationId xmlns:p14="http://schemas.microsoft.com/office/powerpoint/2010/main" val="1060886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1279974855"/>
              </p:ext>
            </p:extLst>
          </p:nvPr>
        </p:nvGraphicFramePr>
        <p:xfrm>
          <a:off x="467544" y="260648"/>
          <a:ext cx="8229600" cy="6400800"/>
        </p:xfrm>
        <a:graphic>
          <a:graphicData uri="http://schemas.openxmlformats.org/drawingml/2006/table">
            <a:tbl>
              <a:tblPr firstRow="1" bandRow="1">
                <a:tableStyleId>{16D9F66E-5EB9-4882-86FB-DCBF35E3C3E4}</a:tableStyleId>
              </a:tblPr>
              <a:tblGrid>
                <a:gridCol w="8229600"/>
              </a:tblGrid>
              <a:tr h="370840">
                <a:tc>
                  <a:txBody>
                    <a:bodyPr/>
                    <a:lstStyle/>
                    <a:p>
                      <a:r>
                        <a:rPr lang="es-CO" dirty="0" err="1" smtClean="0"/>
                        <a:t>public</a:t>
                      </a:r>
                      <a:r>
                        <a:rPr lang="es-CO" dirty="0" smtClean="0"/>
                        <a:t> </a:t>
                      </a:r>
                      <a:r>
                        <a:rPr lang="es-CO" dirty="0" err="1" smtClean="0"/>
                        <a:t>class</a:t>
                      </a:r>
                      <a:r>
                        <a:rPr lang="es-CO" dirty="0" smtClean="0"/>
                        <a:t> Animal {</a:t>
                      </a:r>
                    </a:p>
                    <a:p>
                      <a:r>
                        <a:rPr lang="es-CO" dirty="0" smtClean="0"/>
                        <a:t>    </a:t>
                      </a:r>
                    </a:p>
                    <a:p>
                      <a:r>
                        <a:rPr lang="es-CO" dirty="0" smtClean="0"/>
                        <a:t>    </a:t>
                      </a:r>
                      <a:r>
                        <a:rPr lang="es-CO" dirty="0" err="1" smtClean="0"/>
                        <a:t>private</a:t>
                      </a:r>
                      <a:r>
                        <a:rPr lang="es-CO" dirty="0" smtClean="0"/>
                        <a:t> </a:t>
                      </a:r>
                      <a:r>
                        <a:rPr lang="es-CO" dirty="0" err="1" smtClean="0"/>
                        <a:t>String</a:t>
                      </a:r>
                      <a:r>
                        <a:rPr lang="es-CO" dirty="0" smtClean="0"/>
                        <a:t> especie;</a:t>
                      </a:r>
                    </a:p>
                    <a:p>
                      <a:r>
                        <a:rPr lang="es-CO" dirty="0" smtClean="0"/>
                        <a:t>    </a:t>
                      </a:r>
                      <a:r>
                        <a:rPr lang="es-CO" dirty="0" err="1" smtClean="0"/>
                        <a:t>private</a:t>
                      </a:r>
                      <a:r>
                        <a:rPr lang="es-CO" dirty="0" smtClean="0"/>
                        <a:t> </a:t>
                      </a:r>
                      <a:r>
                        <a:rPr lang="es-CO" dirty="0" err="1" smtClean="0"/>
                        <a:t>boolean</a:t>
                      </a:r>
                      <a:r>
                        <a:rPr lang="es-CO" dirty="0" smtClean="0"/>
                        <a:t> </a:t>
                      </a:r>
                      <a:r>
                        <a:rPr lang="es-CO" dirty="0" err="1" smtClean="0"/>
                        <a:t>puedeSaltar</a:t>
                      </a:r>
                      <a:r>
                        <a:rPr lang="es-CO" dirty="0" smtClean="0"/>
                        <a:t>;</a:t>
                      </a:r>
                    </a:p>
                    <a:p>
                      <a:r>
                        <a:rPr lang="es-CO" dirty="0" smtClean="0"/>
                        <a:t>    </a:t>
                      </a:r>
                      <a:r>
                        <a:rPr lang="es-CO" dirty="0" err="1" smtClean="0"/>
                        <a:t>private</a:t>
                      </a:r>
                      <a:r>
                        <a:rPr lang="es-CO" dirty="0" smtClean="0"/>
                        <a:t> </a:t>
                      </a:r>
                      <a:r>
                        <a:rPr lang="es-CO" dirty="0" err="1" smtClean="0"/>
                        <a:t>boolean</a:t>
                      </a:r>
                      <a:r>
                        <a:rPr lang="es-CO" dirty="0" smtClean="0"/>
                        <a:t> </a:t>
                      </a:r>
                      <a:r>
                        <a:rPr lang="es-CO" dirty="0" err="1" smtClean="0"/>
                        <a:t>puedeNadar</a:t>
                      </a:r>
                      <a:r>
                        <a:rPr lang="es-CO" dirty="0" smtClean="0"/>
                        <a:t>;</a:t>
                      </a:r>
                    </a:p>
                    <a:p>
                      <a:r>
                        <a:rPr lang="es-CO" dirty="0" smtClean="0"/>
                        <a:t>    </a:t>
                      </a:r>
                    </a:p>
                    <a:p>
                      <a:r>
                        <a:rPr lang="es-CO" dirty="0" smtClean="0"/>
                        <a:t>    </a:t>
                      </a:r>
                      <a:r>
                        <a:rPr lang="es-CO" dirty="0" err="1" smtClean="0"/>
                        <a:t>public</a:t>
                      </a:r>
                      <a:r>
                        <a:rPr lang="es-CO" dirty="0" smtClean="0"/>
                        <a:t> Animal(</a:t>
                      </a:r>
                      <a:r>
                        <a:rPr lang="es-CO" dirty="0" err="1" smtClean="0"/>
                        <a:t>String</a:t>
                      </a:r>
                      <a:r>
                        <a:rPr lang="es-CO" dirty="0" smtClean="0"/>
                        <a:t> especie, </a:t>
                      </a:r>
                      <a:r>
                        <a:rPr lang="es-CO" dirty="0" err="1" smtClean="0"/>
                        <a:t>boolean</a:t>
                      </a:r>
                      <a:r>
                        <a:rPr lang="es-CO" dirty="0" smtClean="0"/>
                        <a:t> </a:t>
                      </a:r>
                      <a:r>
                        <a:rPr lang="es-CO" dirty="0" err="1" smtClean="0"/>
                        <a:t>puedeSaltar</a:t>
                      </a:r>
                      <a:r>
                        <a:rPr lang="es-CO" dirty="0" smtClean="0"/>
                        <a:t>, </a:t>
                      </a:r>
                      <a:r>
                        <a:rPr lang="es-CO" dirty="0" err="1" smtClean="0"/>
                        <a:t>boolean</a:t>
                      </a:r>
                      <a:r>
                        <a:rPr lang="es-CO" dirty="0" smtClean="0"/>
                        <a:t> </a:t>
                      </a:r>
                      <a:r>
                        <a:rPr lang="es-CO" dirty="0" err="1" smtClean="0"/>
                        <a:t>puedeNadar</a:t>
                      </a:r>
                      <a:r>
                        <a:rPr lang="es-CO" dirty="0" smtClean="0"/>
                        <a:t>){</a:t>
                      </a:r>
                    </a:p>
                    <a:p>
                      <a:r>
                        <a:rPr lang="es-CO" dirty="0" smtClean="0"/>
                        <a:t>        </a:t>
                      </a:r>
                      <a:r>
                        <a:rPr lang="es-CO" dirty="0" err="1" smtClean="0"/>
                        <a:t>this.especie</a:t>
                      </a:r>
                      <a:r>
                        <a:rPr lang="es-CO" dirty="0" smtClean="0"/>
                        <a:t> = especie;</a:t>
                      </a:r>
                    </a:p>
                    <a:p>
                      <a:r>
                        <a:rPr lang="es-CO" dirty="0" smtClean="0"/>
                        <a:t>        </a:t>
                      </a:r>
                      <a:r>
                        <a:rPr lang="es-CO" dirty="0" err="1" smtClean="0"/>
                        <a:t>this.puedeSaltar</a:t>
                      </a:r>
                      <a:r>
                        <a:rPr lang="es-CO" dirty="0" smtClean="0"/>
                        <a:t> = </a:t>
                      </a:r>
                      <a:r>
                        <a:rPr lang="es-CO" dirty="0" err="1" smtClean="0"/>
                        <a:t>puedeSaltar</a:t>
                      </a:r>
                      <a:r>
                        <a:rPr lang="es-CO" dirty="0" smtClean="0"/>
                        <a:t>;</a:t>
                      </a:r>
                    </a:p>
                    <a:p>
                      <a:r>
                        <a:rPr lang="es-CO" dirty="0" smtClean="0"/>
                        <a:t>        </a:t>
                      </a:r>
                      <a:r>
                        <a:rPr lang="es-CO" dirty="0" err="1" smtClean="0"/>
                        <a:t>this.puedeNadar</a:t>
                      </a:r>
                      <a:r>
                        <a:rPr lang="es-CO" dirty="0" smtClean="0"/>
                        <a:t> = </a:t>
                      </a:r>
                      <a:r>
                        <a:rPr lang="es-CO" dirty="0" err="1" smtClean="0"/>
                        <a:t>puedeNadar</a:t>
                      </a:r>
                      <a:r>
                        <a:rPr lang="es-CO" dirty="0" smtClean="0"/>
                        <a:t>;</a:t>
                      </a:r>
                    </a:p>
                    <a:p>
                      <a:r>
                        <a:rPr lang="es-CO" dirty="0" smtClean="0"/>
                        <a:t>    }</a:t>
                      </a:r>
                    </a:p>
                    <a:p>
                      <a:endParaRPr lang="es-CO" dirty="0" smtClean="0"/>
                    </a:p>
                    <a:p>
                      <a:r>
                        <a:rPr lang="es-CO" dirty="0" smtClean="0"/>
                        <a:t>    </a:t>
                      </a:r>
                      <a:r>
                        <a:rPr lang="es-CO" dirty="0" smtClean="0">
                          <a:solidFill>
                            <a:srgbClr val="FF0000"/>
                          </a:solidFill>
                        </a:rPr>
                        <a:t>@</a:t>
                      </a:r>
                      <a:r>
                        <a:rPr lang="es-CO" dirty="0" err="1" smtClean="0">
                          <a:solidFill>
                            <a:srgbClr val="FF0000"/>
                          </a:solidFill>
                        </a:rPr>
                        <a:t>Override</a:t>
                      </a:r>
                      <a:endParaRPr lang="es-CO" dirty="0" smtClean="0">
                        <a:solidFill>
                          <a:srgbClr val="FF0000"/>
                        </a:solidFill>
                      </a:endParaRPr>
                    </a:p>
                    <a:p>
                      <a:r>
                        <a:rPr lang="es-CO" dirty="0" smtClean="0"/>
                        <a:t>    </a:t>
                      </a:r>
                      <a:r>
                        <a:rPr lang="es-CO" dirty="0" err="1" smtClean="0"/>
                        <a:t>public</a:t>
                      </a:r>
                      <a:r>
                        <a:rPr lang="es-CO" dirty="0" smtClean="0"/>
                        <a:t> </a:t>
                      </a:r>
                      <a:r>
                        <a:rPr lang="es-CO" dirty="0" err="1" smtClean="0"/>
                        <a:t>String</a:t>
                      </a:r>
                      <a:r>
                        <a:rPr lang="es-CO" dirty="0" smtClean="0"/>
                        <a:t> </a:t>
                      </a:r>
                      <a:r>
                        <a:rPr lang="es-CO" dirty="0" err="1" smtClean="0"/>
                        <a:t>toString</a:t>
                      </a:r>
                      <a:r>
                        <a:rPr lang="es-CO" dirty="0" smtClean="0"/>
                        <a:t>() {</a:t>
                      </a:r>
                    </a:p>
                    <a:p>
                      <a:r>
                        <a:rPr lang="es-CO" dirty="0" smtClean="0"/>
                        <a:t>        </a:t>
                      </a:r>
                      <a:r>
                        <a:rPr lang="es-CO" dirty="0" err="1" smtClean="0"/>
                        <a:t>return</a:t>
                      </a:r>
                      <a:r>
                        <a:rPr lang="es-CO" dirty="0" smtClean="0"/>
                        <a:t> especie;</a:t>
                      </a:r>
                    </a:p>
                    <a:p>
                      <a:r>
                        <a:rPr lang="es-CO" dirty="0" smtClean="0"/>
                        <a:t>    }</a:t>
                      </a:r>
                    </a:p>
                    <a:p>
                      <a:r>
                        <a:rPr lang="es-CO" dirty="0" smtClean="0"/>
                        <a:t>    </a:t>
                      </a:r>
                      <a:r>
                        <a:rPr lang="es-CO" dirty="0" err="1" smtClean="0"/>
                        <a:t>public</a:t>
                      </a:r>
                      <a:r>
                        <a:rPr lang="es-CO" dirty="0" smtClean="0"/>
                        <a:t> </a:t>
                      </a:r>
                      <a:r>
                        <a:rPr lang="es-CO" dirty="0" err="1" smtClean="0"/>
                        <a:t>boolean</a:t>
                      </a:r>
                      <a:r>
                        <a:rPr lang="es-CO" dirty="0" smtClean="0"/>
                        <a:t> </a:t>
                      </a:r>
                      <a:r>
                        <a:rPr lang="es-CO" dirty="0" err="1" smtClean="0"/>
                        <a:t>isPuedeSaltar</a:t>
                      </a:r>
                      <a:r>
                        <a:rPr lang="es-CO" dirty="0" smtClean="0"/>
                        <a:t>() {</a:t>
                      </a:r>
                    </a:p>
                    <a:p>
                      <a:r>
                        <a:rPr lang="es-CO" dirty="0" smtClean="0"/>
                        <a:t>        </a:t>
                      </a:r>
                      <a:r>
                        <a:rPr lang="es-CO" dirty="0" err="1" smtClean="0"/>
                        <a:t>return</a:t>
                      </a:r>
                      <a:r>
                        <a:rPr lang="es-CO" dirty="0" smtClean="0"/>
                        <a:t> </a:t>
                      </a:r>
                      <a:r>
                        <a:rPr lang="es-CO" dirty="0" err="1" smtClean="0"/>
                        <a:t>puedeSaltar</a:t>
                      </a:r>
                      <a:r>
                        <a:rPr lang="es-CO" dirty="0" smtClean="0"/>
                        <a:t>;</a:t>
                      </a:r>
                    </a:p>
                    <a:p>
                      <a:r>
                        <a:rPr lang="es-CO" dirty="0" smtClean="0"/>
                        <a:t>    }</a:t>
                      </a:r>
                    </a:p>
                    <a:p>
                      <a:r>
                        <a:rPr lang="es-CO" dirty="0" smtClean="0"/>
                        <a:t>    </a:t>
                      </a:r>
                      <a:r>
                        <a:rPr lang="es-CO" dirty="0" err="1" smtClean="0"/>
                        <a:t>public</a:t>
                      </a:r>
                      <a:r>
                        <a:rPr lang="es-CO" dirty="0" smtClean="0"/>
                        <a:t> </a:t>
                      </a:r>
                      <a:r>
                        <a:rPr lang="es-CO" dirty="0" err="1" smtClean="0"/>
                        <a:t>boolean</a:t>
                      </a:r>
                      <a:r>
                        <a:rPr lang="es-CO" dirty="0" smtClean="0"/>
                        <a:t> </a:t>
                      </a:r>
                      <a:r>
                        <a:rPr lang="es-CO" dirty="0" err="1" smtClean="0"/>
                        <a:t>isPuedeNadar</a:t>
                      </a:r>
                      <a:r>
                        <a:rPr lang="es-CO" dirty="0" smtClean="0"/>
                        <a:t>() {</a:t>
                      </a:r>
                    </a:p>
                    <a:p>
                      <a:r>
                        <a:rPr lang="es-CO" dirty="0" smtClean="0"/>
                        <a:t>        </a:t>
                      </a:r>
                      <a:r>
                        <a:rPr lang="es-CO" dirty="0" err="1" smtClean="0"/>
                        <a:t>return</a:t>
                      </a:r>
                      <a:r>
                        <a:rPr lang="es-CO" dirty="0" smtClean="0"/>
                        <a:t> </a:t>
                      </a:r>
                      <a:r>
                        <a:rPr lang="es-CO" dirty="0" err="1" smtClean="0"/>
                        <a:t>puedeNadar</a:t>
                      </a:r>
                      <a:r>
                        <a:rPr lang="es-CO" dirty="0" smtClean="0"/>
                        <a:t>;</a:t>
                      </a:r>
                    </a:p>
                    <a:p>
                      <a:r>
                        <a:rPr lang="es-CO" dirty="0" smtClean="0"/>
                        <a:t>    }    </a:t>
                      </a:r>
                    </a:p>
                    <a:p>
                      <a:r>
                        <a:rPr lang="es-CO" dirty="0" smtClean="0"/>
                        <a:t>}</a:t>
                      </a:r>
                      <a:endParaRPr lang="es-CO" dirty="0"/>
                    </a:p>
                  </a:txBody>
                  <a:tcPr/>
                </a:tc>
              </a:tr>
            </a:tbl>
          </a:graphicData>
        </a:graphic>
      </p:graphicFrame>
    </p:spTree>
    <p:extLst>
      <p:ext uri="{BB962C8B-B14F-4D97-AF65-F5344CB8AC3E}">
        <p14:creationId xmlns:p14="http://schemas.microsoft.com/office/powerpoint/2010/main" val="830686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692201864"/>
              </p:ext>
            </p:extLst>
          </p:nvPr>
        </p:nvGraphicFramePr>
        <p:xfrm>
          <a:off x="467544" y="692696"/>
          <a:ext cx="8229600" cy="5303520"/>
        </p:xfrm>
        <a:graphic>
          <a:graphicData uri="http://schemas.openxmlformats.org/drawingml/2006/table">
            <a:tbl>
              <a:tblPr firstRow="1" bandRow="1">
                <a:tableStyleId>{16D9F66E-5EB9-4882-86FB-DCBF35E3C3E4}</a:tableStyleId>
              </a:tblPr>
              <a:tblGrid>
                <a:gridCol w="8229600"/>
              </a:tblGrid>
              <a:tr h="370840">
                <a:tc>
                  <a:txBody>
                    <a:bodyPr/>
                    <a:lstStyle/>
                    <a:p>
                      <a:r>
                        <a:rPr lang="es-CO" dirty="0" err="1" smtClean="0"/>
                        <a:t>public</a:t>
                      </a:r>
                      <a:r>
                        <a:rPr lang="es-CO" dirty="0" smtClean="0"/>
                        <a:t> </a:t>
                      </a:r>
                      <a:r>
                        <a:rPr lang="es-CO" dirty="0" err="1" smtClean="0"/>
                        <a:t>class</a:t>
                      </a:r>
                      <a:r>
                        <a:rPr lang="es-CO" dirty="0" smtClean="0"/>
                        <a:t> </a:t>
                      </a:r>
                      <a:r>
                        <a:rPr lang="es-CO" dirty="0" err="1" smtClean="0"/>
                        <a:t>EncontrandoAnimal</a:t>
                      </a:r>
                      <a:r>
                        <a:rPr lang="es-CO" dirty="0" smtClean="0"/>
                        <a:t> {</a:t>
                      </a:r>
                    </a:p>
                    <a:p>
                      <a:r>
                        <a:rPr lang="es-CO" dirty="0" smtClean="0"/>
                        <a:t> </a:t>
                      </a:r>
                    </a:p>
                    <a:p>
                      <a:r>
                        <a:rPr lang="es-CO" dirty="0" smtClean="0"/>
                        <a:t>    </a:t>
                      </a:r>
                      <a:r>
                        <a:rPr lang="es-CO" dirty="0" err="1" smtClean="0"/>
                        <a:t>private</a:t>
                      </a:r>
                      <a:r>
                        <a:rPr lang="es-CO" dirty="0" smtClean="0"/>
                        <a:t> </a:t>
                      </a:r>
                      <a:r>
                        <a:rPr lang="es-CO" dirty="0" err="1" smtClean="0"/>
                        <a:t>static</a:t>
                      </a:r>
                      <a:r>
                        <a:rPr lang="es-CO" dirty="0" smtClean="0"/>
                        <a:t> </a:t>
                      </a:r>
                      <a:r>
                        <a:rPr lang="es-CO" dirty="0" err="1" smtClean="0"/>
                        <a:t>void</a:t>
                      </a:r>
                      <a:r>
                        <a:rPr lang="es-CO" dirty="0" smtClean="0"/>
                        <a:t> imprimir(Animal </a:t>
                      </a:r>
                      <a:r>
                        <a:rPr lang="es-CO" dirty="0" err="1" smtClean="0"/>
                        <a:t>animal</a:t>
                      </a:r>
                      <a:r>
                        <a:rPr lang="es-CO" dirty="0" smtClean="0"/>
                        <a:t>, </a:t>
                      </a:r>
                      <a:r>
                        <a:rPr lang="es-CO" dirty="0" err="1" smtClean="0"/>
                        <a:t>InterfaceFuncional</a:t>
                      </a:r>
                      <a:r>
                        <a:rPr lang="es-CO" dirty="0" smtClean="0"/>
                        <a:t> inter){</a:t>
                      </a:r>
                    </a:p>
                    <a:p>
                      <a:r>
                        <a:rPr lang="es-CO" dirty="0" smtClean="0"/>
                        <a:t>        </a:t>
                      </a:r>
                    </a:p>
                    <a:p>
                      <a:r>
                        <a:rPr lang="es-CO" dirty="0" smtClean="0"/>
                        <a:t>        </a:t>
                      </a:r>
                      <a:r>
                        <a:rPr lang="es-CO" dirty="0" err="1" smtClean="0"/>
                        <a:t>if</a:t>
                      </a:r>
                      <a:r>
                        <a:rPr lang="es-CO" dirty="0" smtClean="0"/>
                        <a:t>(</a:t>
                      </a:r>
                      <a:r>
                        <a:rPr lang="es-CO" dirty="0" err="1" smtClean="0"/>
                        <a:t>inter.test</a:t>
                      </a:r>
                      <a:r>
                        <a:rPr lang="es-CO" dirty="0" smtClean="0"/>
                        <a:t>(animal)){</a:t>
                      </a:r>
                    </a:p>
                    <a:p>
                      <a:r>
                        <a:rPr lang="es-CO" dirty="0" smtClean="0"/>
                        <a:t>            </a:t>
                      </a:r>
                      <a:r>
                        <a:rPr lang="es-CO" dirty="0" err="1" smtClean="0"/>
                        <a:t>System.out.println</a:t>
                      </a:r>
                      <a:r>
                        <a:rPr lang="es-CO" dirty="0" smtClean="0"/>
                        <a:t>(animal);</a:t>
                      </a:r>
                    </a:p>
                    <a:p>
                      <a:r>
                        <a:rPr lang="es-CO" dirty="0" smtClean="0"/>
                        <a:t>        }</a:t>
                      </a:r>
                    </a:p>
                    <a:p>
                      <a:r>
                        <a:rPr lang="es-CO" dirty="0" smtClean="0"/>
                        <a:t>    }</a:t>
                      </a:r>
                    </a:p>
                    <a:p>
                      <a:r>
                        <a:rPr lang="es-CO" dirty="0" smtClean="0"/>
                        <a:t>    </a:t>
                      </a:r>
                    </a:p>
                    <a:p>
                      <a:r>
                        <a:rPr lang="es-CO" dirty="0" smtClean="0"/>
                        <a:t>    </a:t>
                      </a:r>
                      <a:r>
                        <a:rPr lang="es-CO" dirty="0" err="1" smtClean="0"/>
                        <a:t>public</a:t>
                      </a:r>
                      <a:r>
                        <a:rPr lang="es-CO" dirty="0" smtClean="0"/>
                        <a:t> </a:t>
                      </a:r>
                      <a:r>
                        <a:rPr lang="es-CO" dirty="0" err="1" smtClean="0"/>
                        <a:t>static</a:t>
                      </a:r>
                      <a:r>
                        <a:rPr lang="es-CO" dirty="0" smtClean="0"/>
                        <a:t> </a:t>
                      </a:r>
                      <a:r>
                        <a:rPr lang="es-CO" dirty="0" err="1" smtClean="0"/>
                        <a:t>void</a:t>
                      </a:r>
                      <a:r>
                        <a:rPr lang="es-CO" dirty="0" smtClean="0"/>
                        <a:t> </a:t>
                      </a:r>
                      <a:r>
                        <a:rPr lang="es-CO" dirty="0" err="1" smtClean="0"/>
                        <a:t>main</a:t>
                      </a:r>
                      <a:r>
                        <a:rPr lang="es-CO" dirty="0" smtClean="0"/>
                        <a:t>(</a:t>
                      </a:r>
                      <a:r>
                        <a:rPr lang="es-CO" dirty="0" err="1" smtClean="0"/>
                        <a:t>String</a:t>
                      </a:r>
                      <a:r>
                        <a:rPr lang="es-CO" dirty="0" smtClean="0"/>
                        <a:t>[] </a:t>
                      </a:r>
                      <a:r>
                        <a:rPr lang="es-CO" dirty="0" err="1" smtClean="0"/>
                        <a:t>args</a:t>
                      </a:r>
                      <a:r>
                        <a:rPr lang="es-CO" dirty="0" smtClean="0"/>
                        <a:t>){</a:t>
                      </a:r>
                    </a:p>
                    <a:p>
                      <a:r>
                        <a:rPr lang="es-CO" dirty="0" smtClean="0"/>
                        <a:t>        </a:t>
                      </a:r>
                    </a:p>
                    <a:p>
                      <a:r>
                        <a:rPr lang="es-CO" dirty="0" smtClean="0"/>
                        <a:t>     imprimir(new Animal("Perico",</a:t>
                      </a:r>
                      <a:r>
                        <a:rPr lang="es-CO" dirty="0" err="1" smtClean="0"/>
                        <a:t>false,false</a:t>
                      </a:r>
                      <a:r>
                        <a:rPr lang="es-CO" dirty="0" smtClean="0"/>
                        <a:t>),</a:t>
                      </a:r>
                      <a:r>
                        <a:rPr lang="es-CO" dirty="0" smtClean="0">
                          <a:solidFill>
                            <a:schemeClr val="accent2"/>
                          </a:solidFill>
                        </a:rPr>
                        <a:t>a-&gt;</a:t>
                      </a:r>
                      <a:r>
                        <a:rPr lang="es-CO" dirty="0" err="1" smtClean="0">
                          <a:solidFill>
                            <a:schemeClr val="accent2"/>
                          </a:solidFill>
                        </a:rPr>
                        <a:t>a.isPuedeNadar</a:t>
                      </a:r>
                      <a:r>
                        <a:rPr lang="es-CO" dirty="0" smtClean="0">
                          <a:solidFill>
                            <a:schemeClr val="accent2"/>
                          </a:solidFill>
                        </a:rPr>
                        <a:t>()</a:t>
                      </a:r>
                      <a:r>
                        <a:rPr lang="es-CO" dirty="0" smtClean="0"/>
                        <a:t>);   </a:t>
                      </a:r>
                      <a:r>
                        <a:rPr lang="es-CO" dirty="0" smtClean="0">
                          <a:solidFill>
                            <a:srgbClr val="FF0000"/>
                          </a:solidFill>
                        </a:rPr>
                        <a:t>//LINEA1</a:t>
                      </a:r>
                    </a:p>
                    <a:p>
                      <a:r>
                        <a:rPr lang="es-CO" dirty="0" smtClean="0"/>
                        <a:t>    </a:t>
                      </a:r>
                      <a:r>
                        <a:rPr lang="es-CO" baseline="0" dirty="0" smtClean="0"/>
                        <a:t> </a:t>
                      </a:r>
                      <a:r>
                        <a:rPr lang="es-CO" dirty="0" smtClean="0"/>
                        <a:t>imprimir(new Animal("Perico",</a:t>
                      </a:r>
                      <a:r>
                        <a:rPr lang="es-CO" dirty="0" err="1" smtClean="0"/>
                        <a:t>false,false</a:t>
                      </a:r>
                      <a:r>
                        <a:rPr lang="es-CO" dirty="0" smtClean="0"/>
                        <a:t>),</a:t>
                      </a:r>
                      <a:r>
                        <a:rPr lang="es-CO" dirty="0" smtClean="0">
                          <a:solidFill>
                            <a:schemeClr val="accent2"/>
                          </a:solidFill>
                        </a:rPr>
                        <a:t>a-&gt;</a:t>
                      </a:r>
                      <a:r>
                        <a:rPr lang="es-CO" dirty="0" err="1" smtClean="0">
                          <a:solidFill>
                            <a:schemeClr val="accent2"/>
                          </a:solidFill>
                        </a:rPr>
                        <a:t>a.isPuedeSaltar</a:t>
                      </a:r>
                      <a:r>
                        <a:rPr lang="es-CO" dirty="0" smtClean="0">
                          <a:solidFill>
                            <a:schemeClr val="accent2"/>
                          </a:solidFill>
                        </a:rPr>
                        <a:t>()</a:t>
                      </a:r>
                      <a:r>
                        <a:rPr lang="es-CO" dirty="0" smtClean="0"/>
                        <a:t>);   </a:t>
                      </a:r>
                      <a:r>
                        <a:rPr lang="es-CO" dirty="0" smtClean="0">
                          <a:solidFill>
                            <a:srgbClr val="FF0000"/>
                          </a:solidFill>
                        </a:rPr>
                        <a:t>//LINEA2</a:t>
                      </a:r>
                    </a:p>
                    <a:p>
                      <a:r>
                        <a:rPr lang="es-CO" dirty="0" smtClean="0"/>
                        <a:t>     imprimir(new Animal("Perro",</a:t>
                      </a:r>
                      <a:r>
                        <a:rPr lang="es-CO" dirty="0" err="1" smtClean="0"/>
                        <a:t>true,true</a:t>
                      </a:r>
                      <a:r>
                        <a:rPr lang="es-CO" dirty="0" smtClean="0"/>
                        <a:t>),</a:t>
                      </a:r>
                      <a:r>
                        <a:rPr lang="es-CO" dirty="0" smtClean="0">
                          <a:solidFill>
                            <a:schemeClr val="accent2"/>
                          </a:solidFill>
                        </a:rPr>
                        <a:t>a-&gt;</a:t>
                      </a:r>
                      <a:r>
                        <a:rPr lang="es-CO" dirty="0" err="1" smtClean="0">
                          <a:solidFill>
                            <a:schemeClr val="accent2"/>
                          </a:solidFill>
                        </a:rPr>
                        <a:t>a.isPuedeNadar</a:t>
                      </a:r>
                      <a:r>
                        <a:rPr lang="es-CO" dirty="0" smtClean="0">
                          <a:solidFill>
                            <a:schemeClr val="accent2"/>
                          </a:solidFill>
                        </a:rPr>
                        <a:t>()</a:t>
                      </a:r>
                      <a:r>
                        <a:rPr lang="es-CO" dirty="0" smtClean="0"/>
                        <a:t>);</a:t>
                      </a:r>
                    </a:p>
                    <a:p>
                      <a:r>
                        <a:rPr lang="es-CO" dirty="0" smtClean="0"/>
                        <a:t>     imprimir(new Animal("Perro",</a:t>
                      </a:r>
                      <a:r>
                        <a:rPr lang="es-CO" dirty="0" err="1" smtClean="0"/>
                        <a:t>true,true</a:t>
                      </a:r>
                      <a:r>
                        <a:rPr lang="es-CO" dirty="0" smtClean="0"/>
                        <a:t>),</a:t>
                      </a:r>
                      <a:r>
                        <a:rPr lang="es-CO" dirty="0" smtClean="0">
                          <a:solidFill>
                            <a:schemeClr val="accent2"/>
                          </a:solidFill>
                        </a:rPr>
                        <a:t>a-&gt;</a:t>
                      </a:r>
                      <a:r>
                        <a:rPr lang="es-CO" dirty="0" err="1" smtClean="0">
                          <a:solidFill>
                            <a:schemeClr val="accent2"/>
                          </a:solidFill>
                        </a:rPr>
                        <a:t>a.isPuedeSaltar</a:t>
                      </a:r>
                      <a:r>
                        <a:rPr lang="es-CO" dirty="0" smtClean="0">
                          <a:solidFill>
                            <a:schemeClr val="accent2"/>
                          </a:solidFill>
                        </a:rPr>
                        <a:t>()</a:t>
                      </a:r>
                      <a:r>
                        <a:rPr lang="es-CO" dirty="0" smtClean="0"/>
                        <a:t>);</a:t>
                      </a:r>
                    </a:p>
                    <a:p>
                      <a:r>
                        <a:rPr lang="es-CO" dirty="0" smtClean="0"/>
                        <a:t>     imprimir(new Animal("Pez",</a:t>
                      </a:r>
                      <a:r>
                        <a:rPr lang="es-CO" dirty="0" err="1" smtClean="0"/>
                        <a:t>true,false</a:t>
                      </a:r>
                      <a:r>
                        <a:rPr lang="es-CO" dirty="0" smtClean="0"/>
                        <a:t>),</a:t>
                      </a:r>
                      <a:r>
                        <a:rPr lang="es-CO" dirty="0" smtClean="0">
                          <a:solidFill>
                            <a:schemeClr val="accent2"/>
                          </a:solidFill>
                        </a:rPr>
                        <a:t>a-&gt;</a:t>
                      </a:r>
                      <a:r>
                        <a:rPr lang="es-CO" dirty="0" err="1" smtClean="0">
                          <a:solidFill>
                            <a:schemeClr val="accent2"/>
                          </a:solidFill>
                        </a:rPr>
                        <a:t>a.isPuedeNadar</a:t>
                      </a:r>
                      <a:r>
                        <a:rPr lang="es-CO" dirty="0" smtClean="0">
                          <a:solidFill>
                            <a:schemeClr val="accent2"/>
                          </a:solidFill>
                        </a:rPr>
                        <a:t>()</a:t>
                      </a:r>
                      <a:r>
                        <a:rPr lang="es-CO" dirty="0" smtClean="0"/>
                        <a:t>);</a:t>
                      </a:r>
                    </a:p>
                    <a:p>
                      <a:r>
                        <a:rPr lang="es-CO" dirty="0" smtClean="0"/>
                        <a:t>     imprimir(new Animal("Pez",</a:t>
                      </a:r>
                      <a:r>
                        <a:rPr lang="es-CO" dirty="0" err="1" smtClean="0"/>
                        <a:t>true,false</a:t>
                      </a:r>
                      <a:r>
                        <a:rPr lang="es-CO" dirty="0" smtClean="0"/>
                        <a:t>),</a:t>
                      </a:r>
                      <a:r>
                        <a:rPr lang="es-CO" dirty="0" smtClean="0">
                          <a:solidFill>
                            <a:schemeClr val="accent2"/>
                          </a:solidFill>
                        </a:rPr>
                        <a:t>a-&gt;</a:t>
                      </a:r>
                      <a:r>
                        <a:rPr lang="es-CO" dirty="0" err="1" smtClean="0">
                          <a:solidFill>
                            <a:schemeClr val="accent2"/>
                          </a:solidFill>
                        </a:rPr>
                        <a:t>a.isPuedeSaltar</a:t>
                      </a:r>
                      <a:r>
                        <a:rPr lang="es-CO" dirty="0" smtClean="0">
                          <a:solidFill>
                            <a:schemeClr val="accent2"/>
                          </a:solidFill>
                        </a:rPr>
                        <a:t>()</a:t>
                      </a:r>
                      <a:r>
                        <a:rPr lang="es-CO" dirty="0" smtClean="0"/>
                        <a:t>);</a:t>
                      </a:r>
                    </a:p>
                    <a:p>
                      <a:r>
                        <a:rPr lang="es-CO" dirty="0" smtClean="0"/>
                        <a:t>     }    </a:t>
                      </a:r>
                    </a:p>
                    <a:p>
                      <a:r>
                        <a:rPr lang="es-CO" dirty="0" smtClean="0"/>
                        <a:t>}</a:t>
                      </a:r>
                      <a:endParaRPr lang="es-CO" dirty="0"/>
                    </a:p>
                  </a:txBody>
                  <a:tcPr/>
                </a:tc>
              </a:tr>
            </a:tbl>
          </a:graphicData>
        </a:graphic>
      </p:graphicFrame>
    </p:spTree>
    <p:extLst>
      <p:ext uri="{BB962C8B-B14F-4D97-AF65-F5344CB8AC3E}">
        <p14:creationId xmlns:p14="http://schemas.microsoft.com/office/powerpoint/2010/main" val="1486801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 de acuerdo a lo anterior</a:t>
            </a:r>
          </a:p>
        </p:txBody>
      </p:sp>
      <p:sp>
        <p:nvSpPr>
          <p:cNvPr id="3" name="2 Marcador de contenido"/>
          <p:cNvSpPr>
            <a:spLocks noGrp="1"/>
          </p:cNvSpPr>
          <p:nvPr>
            <p:ph idx="1"/>
          </p:nvPr>
        </p:nvSpPr>
        <p:spPr>
          <a:xfrm>
            <a:off x="457200" y="1600201"/>
            <a:ext cx="8229600" cy="1828800"/>
          </a:xfrm>
        </p:spPr>
        <p:txBody>
          <a:bodyPr>
            <a:normAutofit fontScale="85000" lnSpcReduction="20000"/>
          </a:bodyPr>
          <a:lstStyle/>
          <a:p>
            <a:pPr>
              <a:buFontTx/>
              <a:buChar char="-"/>
            </a:pPr>
            <a:r>
              <a:rPr lang="es-CO" dirty="0" smtClean="0"/>
              <a:t>La </a:t>
            </a:r>
            <a:r>
              <a:rPr lang="es-CO" dirty="0" smtClean="0"/>
              <a:t>función </a:t>
            </a:r>
            <a:r>
              <a:rPr lang="es-CO" i="1" dirty="0" smtClean="0"/>
              <a:t>imprimir()</a:t>
            </a:r>
            <a:r>
              <a:rPr lang="es-CO" dirty="0" smtClean="0"/>
              <a:t> recibe dos parámetros. Una referencia animal y una referencia de la interface funcional. Al recibir una expresión lambda le indica puntualmente el tipo de acción al método abstracto de la interface funcional</a:t>
            </a:r>
          </a:p>
          <a:p>
            <a:pPr marL="0" indent="0">
              <a:buNone/>
            </a:pPr>
            <a:endParaRPr lang="es-CO" dirty="0"/>
          </a:p>
        </p:txBody>
      </p:sp>
      <p:graphicFrame>
        <p:nvGraphicFramePr>
          <p:cNvPr id="4" name="3 Tabla"/>
          <p:cNvGraphicFramePr>
            <a:graphicFrameLocks noGrp="1"/>
          </p:cNvGraphicFramePr>
          <p:nvPr>
            <p:extLst>
              <p:ext uri="{D42A27DB-BD31-4B8C-83A1-F6EECF244321}">
                <p14:modId xmlns:p14="http://schemas.microsoft.com/office/powerpoint/2010/main" val="3441071045"/>
              </p:ext>
            </p:extLst>
          </p:nvPr>
        </p:nvGraphicFramePr>
        <p:xfrm>
          <a:off x="3808513" y="4449497"/>
          <a:ext cx="1872208" cy="370840"/>
        </p:xfrm>
        <a:graphic>
          <a:graphicData uri="http://schemas.openxmlformats.org/drawingml/2006/table">
            <a:tbl>
              <a:tblPr firstRow="1" bandRow="1">
                <a:tableStyleId>{16D9F66E-5EB9-4882-86FB-DCBF35E3C3E4}</a:tableStyleId>
              </a:tblPr>
              <a:tblGrid>
                <a:gridCol w="1872208"/>
              </a:tblGrid>
              <a:tr h="370840">
                <a:tc>
                  <a:txBody>
                    <a:bodyPr/>
                    <a:lstStyle/>
                    <a:p>
                      <a:r>
                        <a:rPr lang="es-CO" dirty="0" err="1" smtClean="0"/>
                        <a:t>inter.test</a:t>
                      </a:r>
                      <a:r>
                        <a:rPr lang="es-CO" dirty="0" smtClean="0"/>
                        <a:t>(animal)</a:t>
                      </a:r>
                      <a:endParaRPr lang="es-CO" dirty="0"/>
                    </a:p>
                  </a:txBody>
                  <a:tcPr/>
                </a:tc>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2081979725"/>
              </p:ext>
            </p:extLst>
          </p:nvPr>
        </p:nvGraphicFramePr>
        <p:xfrm>
          <a:off x="539552" y="3789040"/>
          <a:ext cx="2160240" cy="370840"/>
        </p:xfrm>
        <a:graphic>
          <a:graphicData uri="http://schemas.openxmlformats.org/drawingml/2006/table">
            <a:tbl>
              <a:tblPr firstRow="1" bandRow="1">
                <a:tableStyleId>{16D9F66E-5EB9-4882-86FB-DCBF35E3C3E4}</a:tableStyleId>
              </a:tblPr>
              <a:tblGrid>
                <a:gridCol w="2160240"/>
              </a:tblGrid>
              <a:tr h="370840">
                <a:tc>
                  <a:txBody>
                    <a:bodyPr/>
                    <a:lstStyle/>
                    <a:p>
                      <a:r>
                        <a:rPr lang="es-CO" dirty="0" smtClean="0">
                          <a:solidFill>
                            <a:schemeClr val="accent2"/>
                          </a:solidFill>
                        </a:rPr>
                        <a:t>a-&gt;</a:t>
                      </a:r>
                      <a:r>
                        <a:rPr lang="es-CO" dirty="0" err="1" smtClean="0">
                          <a:solidFill>
                            <a:schemeClr val="accent2"/>
                          </a:solidFill>
                        </a:rPr>
                        <a:t>a.isPuedeNadar</a:t>
                      </a:r>
                      <a:r>
                        <a:rPr lang="es-CO" dirty="0" smtClean="0">
                          <a:solidFill>
                            <a:schemeClr val="accent2"/>
                          </a:solidFill>
                        </a:rPr>
                        <a:t>()</a:t>
                      </a:r>
                      <a:endParaRPr lang="es-CO" dirty="0"/>
                    </a:p>
                  </a:txBody>
                  <a:tcPr/>
                </a:tc>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048472053"/>
              </p:ext>
            </p:extLst>
          </p:nvPr>
        </p:nvGraphicFramePr>
        <p:xfrm>
          <a:off x="5292080" y="5225643"/>
          <a:ext cx="3600400" cy="914400"/>
        </p:xfrm>
        <a:graphic>
          <a:graphicData uri="http://schemas.openxmlformats.org/drawingml/2006/table">
            <a:tbl>
              <a:tblPr firstRow="1" bandRow="1">
                <a:tableStyleId>{16D9F66E-5EB9-4882-86FB-DCBF35E3C3E4}</a:tableStyleId>
              </a:tblPr>
              <a:tblGrid>
                <a:gridCol w="3600400"/>
              </a:tblGrid>
              <a:tr h="370840">
                <a:tc>
                  <a:txBody>
                    <a:bodyPr/>
                    <a:lstStyle/>
                    <a:p>
                      <a:r>
                        <a:rPr lang="en-US" dirty="0" smtClean="0">
                          <a:solidFill>
                            <a:schemeClr val="tx2"/>
                          </a:solidFill>
                        </a:rPr>
                        <a:t>public </a:t>
                      </a:r>
                      <a:r>
                        <a:rPr lang="en-US" dirty="0" err="1" smtClean="0">
                          <a:solidFill>
                            <a:schemeClr val="tx2"/>
                          </a:solidFill>
                        </a:rPr>
                        <a:t>boolean</a:t>
                      </a:r>
                      <a:r>
                        <a:rPr lang="en-US" dirty="0" smtClean="0">
                          <a:solidFill>
                            <a:schemeClr val="tx2"/>
                          </a:solidFill>
                        </a:rPr>
                        <a:t> test(</a:t>
                      </a:r>
                      <a:r>
                        <a:rPr lang="en-US" dirty="0" smtClean="0">
                          <a:solidFill>
                            <a:schemeClr val="accent2"/>
                          </a:solidFill>
                        </a:rPr>
                        <a:t>Animal a</a:t>
                      </a:r>
                      <a:r>
                        <a:rPr lang="en-US" dirty="0" smtClean="0">
                          <a:solidFill>
                            <a:schemeClr val="tx2"/>
                          </a:solidFill>
                        </a:rPr>
                        <a:t>){</a:t>
                      </a:r>
                    </a:p>
                    <a:p>
                      <a:r>
                        <a:rPr lang="en-US" dirty="0" smtClean="0">
                          <a:solidFill>
                            <a:schemeClr val="tx2"/>
                          </a:solidFill>
                        </a:rPr>
                        <a:t>	return </a:t>
                      </a:r>
                      <a:r>
                        <a:rPr lang="en-US" dirty="0" err="1" smtClean="0">
                          <a:solidFill>
                            <a:schemeClr val="accent2"/>
                          </a:solidFill>
                        </a:rPr>
                        <a:t>a.isPuedeNadar</a:t>
                      </a:r>
                      <a:r>
                        <a:rPr lang="en-US" dirty="0" smtClean="0">
                          <a:solidFill>
                            <a:schemeClr val="accent2"/>
                          </a:solidFill>
                        </a:rPr>
                        <a:t>();</a:t>
                      </a:r>
                    </a:p>
                    <a:p>
                      <a:r>
                        <a:rPr lang="en-US" dirty="0" smtClean="0">
                          <a:solidFill>
                            <a:schemeClr val="tx2"/>
                          </a:solidFill>
                        </a:rPr>
                        <a:t>}</a:t>
                      </a:r>
                      <a:endParaRPr lang="es-CO" dirty="0"/>
                    </a:p>
                  </a:txBody>
                  <a:tcPr/>
                </a:tc>
              </a:tr>
            </a:tbl>
          </a:graphicData>
        </a:graphic>
      </p:graphicFrame>
      <p:sp>
        <p:nvSpPr>
          <p:cNvPr id="8" name="7 Más"/>
          <p:cNvSpPr/>
          <p:nvPr/>
        </p:nvSpPr>
        <p:spPr>
          <a:xfrm>
            <a:off x="2771800" y="4266918"/>
            <a:ext cx="792088" cy="792088"/>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Igual que"/>
          <p:cNvSpPr/>
          <p:nvPr/>
        </p:nvSpPr>
        <p:spPr>
          <a:xfrm>
            <a:off x="4276565" y="5287307"/>
            <a:ext cx="936104" cy="504056"/>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aphicFrame>
        <p:nvGraphicFramePr>
          <p:cNvPr id="10" name="9 Tabla"/>
          <p:cNvGraphicFramePr>
            <a:graphicFrameLocks noGrp="1"/>
          </p:cNvGraphicFramePr>
          <p:nvPr>
            <p:extLst>
              <p:ext uri="{D42A27DB-BD31-4B8C-83A1-F6EECF244321}">
                <p14:modId xmlns:p14="http://schemas.microsoft.com/office/powerpoint/2010/main" val="1827696375"/>
              </p:ext>
            </p:extLst>
          </p:nvPr>
        </p:nvGraphicFramePr>
        <p:xfrm>
          <a:off x="539552" y="5168495"/>
          <a:ext cx="2448272" cy="370840"/>
        </p:xfrm>
        <a:graphic>
          <a:graphicData uri="http://schemas.openxmlformats.org/drawingml/2006/table">
            <a:tbl>
              <a:tblPr firstRow="1" bandRow="1">
                <a:tableStyleId>{16D9F66E-5EB9-4882-86FB-DCBF35E3C3E4}</a:tableStyleId>
              </a:tblPr>
              <a:tblGrid>
                <a:gridCol w="2448272"/>
              </a:tblGrid>
              <a:tr h="370840">
                <a:tc>
                  <a:txBody>
                    <a:bodyPr/>
                    <a:lstStyle/>
                    <a:p>
                      <a:r>
                        <a:rPr lang="es-CO" dirty="0" err="1" smtClean="0"/>
                        <a:t>InterfaceFuncional</a:t>
                      </a:r>
                      <a:r>
                        <a:rPr lang="es-CO" dirty="0" smtClean="0"/>
                        <a:t> inter</a:t>
                      </a:r>
                      <a:endParaRPr lang="es-CO" dirty="0"/>
                    </a:p>
                  </a:txBody>
                  <a:tcPr/>
                </a:tc>
              </a:tr>
            </a:tbl>
          </a:graphicData>
        </a:graphic>
      </p:graphicFrame>
      <p:sp>
        <p:nvSpPr>
          <p:cNvPr id="11" name="10 Flecha abajo"/>
          <p:cNvSpPr/>
          <p:nvPr/>
        </p:nvSpPr>
        <p:spPr>
          <a:xfrm>
            <a:off x="1547664" y="4418556"/>
            <a:ext cx="432048" cy="5644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61193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217443"/>
          </a:xfrm>
        </p:spPr>
        <p:txBody>
          <a:bodyPr>
            <a:normAutofit fontScale="92500" lnSpcReduction="10000"/>
          </a:bodyPr>
          <a:lstStyle/>
          <a:p>
            <a:pPr>
              <a:buFontTx/>
              <a:buChar char="-"/>
            </a:pPr>
            <a:r>
              <a:rPr lang="es-CO" dirty="0" smtClean="0"/>
              <a:t>El parámetro del método que recibe una referencia de la interface funcional siempre recibe una expresión lambda.</a:t>
            </a:r>
          </a:p>
          <a:p>
            <a:pPr>
              <a:buFontTx/>
              <a:buChar char="-"/>
            </a:pPr>
            <a:r>
              <a:rPr lang="es-CO" dirty="0" smtClean="0"/>
              <a:t>La referencia de la interface funcional llama su método abstracto que retorna un </a:t>
            </a:r>
            <a:r>
              <a:rPr lang="es-CO" i="1" dirty="0" err="1" smtClean="0"/>
              <a:t>boolean</a:t>
            </a:r>
            <a:endParaRPr lang="es-CO" dirty="0" smtClean="0"/>
          </a:p>
          <a:p>
            <a:pPr>
              <a:buFontTx/>
              <a:buChar char="-"/>
            </a:pPr>
            <a:r>
              <a:rPr lang="es-CO" dirty="0" smtClean="0"/>
              <a:t>La acción de la función lambda también retorna un </a:t>
            </a:r>
            <a:r>
              <a:rPr lang="es-CO" i="1" dirty="0" err="1" smtClean="0"/>
              <a:t>boolean</a:t>
            </a:r>
            <a:r>
              <a:rPr lang="es-CO" i="1" dirty="0" smtClean="0"/>
              <a:t>.</a:t>
            </a:r>
            <a:r>
              <a:rPr lang="es-CO" dirty="0" smtClean="0"/>
              <a:t> Quiere decir que detrás de escena es como si la maquina virtual </a:t>
            </a:r>
            <a:r>
              <a:rPr lang="es-CO" dirty="0" err="1" smtClean="0"/>
              <a:t>sobreescribiera</a:t>
            </a:r>
            <a:r>
              <a:rPr lang="es-CO" dirty="0" smtClean="0"/>
              <a:t> el método y lo implementara en el cuerpo de método con la acción de la expresión lambda. ( ambos deben referirse a la misma clase, en este caso </a:t>
            </a:r>
            <a:r>
              <a:rPr lang="es-CO" i="1" dirty="0" smtClean="0"/>
              <a:t>Animal</a:t>
            </a:r>
            <a:r>
              <a:rPr lang="es-CO" dirty="0" smtClean="0"/>
              <a:t>)</a:t>
            </a:r>
            <a:endParaRPr lang="es-CO" i="1" dirty="0" smtClean="0"/>
          </a:p>
          <a:p>
            <a:pPr>
              <a:buFontTx/>
              <a:buChar char="-"/>
            </a:pPr>
            <a:endParaRPr lang="es-CO" dirty="0"/>
          </a:p>
        </p:txBody>
      </p:sp>
    </p:spTree>
    <p:extLst>
      <p:ext uri="{BB962C8B-B14F-4D97-AF65-F5344CB8AC3E}">
        <p14:creationId xmlns:p14="http://schemas.microsoft.com/office/powerpoint/2010/main" val="75409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36712"/>
            <a:ext cx="8229600" cy="5289451"/>
          </a:xfrm>
        </p:spPr>
        <p:txBody>
          <a:bodyPr>
            <a:normAutofit fontScale="92500" lnSpcReduction="10000"/>
          </a:bodyPr>
          <a:lstStyle/>
          <a:p>
            <a:pPr marL="0" indent="0">
              <a:buNone/>
            </a:pPr>
            <a:r>
              <a:rPr lang="es-CO" dirty="0" smtClean="0"/>
              <a:t>RESUMEN: La programación funcional consiste en llamar la acción puntual. Además ahorra líneas de código.  ( El programa crea la opción de filtrar los animales que nadan o saltan y de acuerdo a ello los visualiza. Las acción de las expresiones lambda lo permiten) </a:t>
            </a:r>
            <a:endParaRPr lang="es-CO" dirty="0" smtClean="0"/>
          </a:p>
          <a:p>
            <a:pPr marL="0" indent="0">
              <a:buNone/>
            </a:pPr>
            <a:r>
              <a:rPr lang="es-CO" dirty="0" smtClean="0"/>
              <a:t>NOTA: La referencia </a:t>
            </a:r>
            <a:r>
              <a:rPr lang="es-CO" dirty="0" err="1"/>
              <a:t>InterfaceFuncional</a:t>
            </a:r>
            <a:r>
              <a:rPr lang="es-CO" dirty="0"/>
              <a:t> </a:t>
            </a:r>
            <a:r>
              <a:rPr lang="es-CO" dirty="0" smtClean="0"/>
              <a:t>inter podemos colocarla como una clase interna anónima . Esto direcciona a la interface funcional igual que una referencia como en el ejemplo , que identifica a la maquina virtual que puede utilizar una expresión lambda.</a:t>
            </a:r>
            <a:endParaRPr lang="es-CO" dirty="0"/>
          </a:p>
        </p:txBody>
      </p:sp>
    </p:spTree>
    <p:extLst>
      <p:ext uri="{BB962C8B-B14F-4D97-AF65-F5344CB8AC3E}">
        <p14:creationId xmlns:p14="http://schemas.microsoft.com/office/powerpoint/2010/main" val="227117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836712"/>
            <a:ext cx="8229600" cy="5289451"/>
          </a:xfrm>
        </p:spPr>
        <p:txBody>
          <a:bodyPr>
            <a:normAutofit fontScale="92500" lnSpcReduction="10000"/>
          </a:bodyPr>
          <a:lstStyle/>
          <a:p>
            <a:pPr marL="0" indent="0">
              <a:buNone/>
            </a:pPr>
            <a:r>
              <a:rPr lang="es-CO" dirty="0"/>
              <a:t>Interfaces funcionales compuestas Lambda</a:t>
            </a:r>
          </a:p>
          <a:p>
            <a:r>
              <a:rPr lang="es-CO" dirty="0"/>
              <a:t>Usa las interfaces compuestas incluidas en el paquete </a:t>
            </a:r>
            <a:r>
              <a:rPr lang="es-CO" i="1" dirty="0" err="1"/>
              <a:t>java.util.function</a:t>
            </a:r>
            <a:r>
              <a:rPr lang="es-CO" dirty="0"/>
              <a:t> tal como </a:t>
            </a:r>
            <a:r>
              <a:rPr lang="es-CO" i="1" dirty="0" err="1"/>
              <a:t>Predicate</a:t>
            </a:r>
            <a:r>
              <a:rPr lang="es-CO" i="1" dirty="0"/>
              <a:t>, </a:t>
            </a:r>
            <a:r>
              <a:rPr lang="es-CO" i="1" dirty="0" err="1"/>
              <a:t>Consumer</a:t>
            </a:r>
            <a:r>
              <a:rPr lang="es-CO" i="1" dirty="0"/>
              <a:t>, </a:t>
            </a:r>
            <a:r>
              <a:rPr lang="es-CO" i="1" dirty="0" err="1"/>
              <a:t>Function</a:t>
            </a:r>
            <a:r>
              <a:rPr lang="es-CO" dirty="0"/>
              <a:t>, y </a:t>
            </a:r>
            <a:r>
              <a:rPr lang="es-CO" i="1" dirty="0" err="1" smtClean="0"/>
              <a:t>Supplier</a:t>
            </a:r>
            <a:endParaRPr lang="es-CO" i="1" dirty="0" smtClean="0"/>
          </a:p>
          <a:p>
            <a:endParaRPr lang="es-CO" dirty="0" smtClean="0"/>
          </a:p>
          <a:p>
            <a:pPr marL="0" indent="0">
              <a:buNone/>
            </a:pPr>
            <a:r>
              <a:rPr lang="es-CO" dirty="0" smtClean="0"/>
              <a:t>Diseñando clases Java</a:t>
            </a:r>
          </a:p>
          <a:p>
            <a:r>
              <a:rPr lang="es-CO" dirty="0" smtClean="0"/>
              <a:t>Implementando encapsulación</a:t>
            </a:r>
          </a:p>
          <a:p>
            <a:r>
              <a:rPr lang="es-CO" dirty="0" smtClean="0"/>
              <a:t>Implementando herencia incluyendo modificadores de visibilidad y composición</a:t>
            </a:r>
          </a:p>
          <a:p>
            <a:r>
              <a:rPr lang="es-CO" dirty="0" smtClean="0"/>
              <a:t>Implementando polimorfismo</a:t>
            </a:r>
          </a:p>
          <a:p>
            <a:r>
              <a:rPr lang="es-CO" dirty="0" smtClean="0"/>
              <a:t>Crea y usa clases </a:t>
            </a:r>
            <a:r>
              <a:rPr lang="es-CO" dirty="0" err="1" smtClean="0"/>
              <a:t>singleton</a:t>
            </a:r>
            <a:r>
              <a:rPr lang="es-CO" dirty="0" smtClean="0"/>
              <a:t> y clases inmutables </a:t>
            </a:r>
            <a:endParaRPr lang="es-CO" dirty="0"/>
          </a:p>
        </p:txBody>
      </p:sp>
    </p:spTree>
    <p:extLst>
      <p:ext uri="{BB962C8B-B14F-4D97-AF65-F5344CB8AC3E}">
        <p14:creationId xmlns:p14="http://schemas.microsoft.com/office/powerpoint/2010/main" val="280882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Nota </a:t>
            </a:r>
            <a:endParaRPr lang="es-CO" dirty="0"/>
          </a:p>
        </p:txBody>
      </p:sp>
      <p:sp>
        <p:nvSpPr>
          <p:cNvPr id="3" name="2 Marcador de contenido"/>
          <p:cNvSpPr>
            <a:spLocks noGrp="1"/>
          </p:cNvSpPr>
          <p:nvPr>
            <p:ph idx="1"/>
          </p:nvPr>
        </p:nvSpPr>
        <p:spPr/>
        <p:txBody>
          <a:bodyPr/>
          <a:lstStyle/>
          <a:p>
            <a:pPr marL="0" indent="0">
              <a:buNone/>
            </a:pPr>
            <a:r>
              <a:rPr lang="es-CO" dirty="0" smtClean="0"/>
              <a:t>Para mayor entendimiento en el tema se sugiere repasar el capitulo 5 de Interfaces </a:t>
            </a:r>
            <a:endParaRPr lang="es-CO" dirty="0"/>
          </a:p>
        </p:txBody>
      </p:sp>
    </p:spTree>
    <p:extLst>
      <p:ext uri="{BB962C8B-B14F-4D97-AF65-F5344CB8AC3E}">
        <p14:creationId xmlns:p14="http://schemas.microsoft.com/office/powerpoint/2010/main" val="291217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Introducción a programación funcional</a:t>
            </a:r>
            <a:endParaRPr lang="es-CO" dirty="0"/>
          </a:p>
        </p:txBody>
      </p:sp>
      <p:sp>
        <p:nvSpPr>
          <p:cNvPr id="3" name="2 Marcador de contenido"/>
          <p:cNvSpPr>
            <a:spLocks noGrp="1"/>
          </p:cNvSpPr>
          <p:nvPr>
            <p:ph idx="1"/>
          </p:nvPr>
        </p:nvSpPr>
        <p:spPr/>
        <p:txBody>
          <a:bodyPr>
            <a:normAutofit lnSpcReduction="10000"/>
          </a:bodyPr>
          <a:lstStyle/>
          <a:p>
            <a:pPr marL="0" indent="0">
              <a:buNone/>
            </a:pPr>
            <a:r>
              <a:rPr lang="es-CO" dirty="0" smtClean="0"/>
              <a:t>Java define una interfaz funcional como una interfaz el cual contiene solo un método abstracto.  Este tipo de interfaces son la base fundamental de las expresiones lambda. Las expresiones lambda son como un método anónimo que contiene un bloque de código.</a:t>
            </a:r>
          </a:p>
          <a:p>
            <a:pPr marL="0" indent="0">
              <a:buNone/>
            </a:pPr>
            <a:endParaRPr lang="es-CO" dirty="0" smtClean="0"/>
          </a:p>
          <a:p>
            <a:pPr marL="0" indent="0">
              <a:buNone/>
            </a:pPr>
            <a:r>
              <a:rPr lang="es-CO" i="1" dirty="0" smtClean="0"/>
              <a:t>‘‘Como las expresiones lambda, la programación funcional son la piedra angular de Java 8’’</a:t>
            </a:r>
            <a:endParaRPr lang="es-CO" i="1" dirty="0"/>
          </a:p>
        </p:txBody>
      </p:sp>
    </p:spTree>
    <p:extLst>
      <p:ext uri="{BB962C8B-B14F-4D97-AF65-F5344CB8AC3E}">
        <p14:creationId xmlns:p14="http://schemas.microsoft.com/office/powerpoint/2010/main" val="135705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Definiendo una interface funcional</a:t>
            </a:r>
            <a:endParaRPr lang="es-CO" dirty="0"/>
          </a:p>
        </p:txBody>
      </p:sp>
      <p:sp>
        <p:nvSpPr>
          <p:cNvPr id="3" name="2 Marcador de contenido"/>
          <p:cNvSpPr>
            <a:spLocks noGrp="1"/>
          </p:cNvSpPr>
          <p:nvPr>
            <p:ph idx="1"/>
          </p:nvPr>
        </p:nvSpPr>
        <p:spPr>
          <a:xfrm>
            <a:off x="457200" y="5013176"/>
            <a:ext cx="8229600" cy="1112987"/>
          </a:xfrm>
        </p:spPr>
        <p:txBody>
          <a:bodyPr>
            <a:normAutofit fontScale="85000" lnSpcReduction="20000"/>
          </a:bodyPr>
          <a:lstStyle/>
          <a:p>
            <a:pPr marL="0" indent="0">
              <a:buNone/>
            </a:pPr>
            <a:r>
              <a:rPr lang="es-CO" dirty="0" smtClean="0"/>
              <a:t>En este ejemplo observamos que la interfaz </a:t>
            </a:r>
            <a:r>
              <a:rPr lang="es-CO" i="1" dirty="0" err="1" smtClean="0"/>
              <a:t>CarreraCorta</a:t>
            </a:r>
            <a:r>
              <a:rPr lang="es-CO" dirty="0" smtClean="0"/>
              <a:t> contiene exactamente un método abstracto , el cual es implementado por la clase </a:t>
            </a:r>
            <a:r>
              <a:rPr lang="es-CO" i="1" dirty="0" smtClean="0"/>
              <a:t>Tigre</a:t>
            </a:r>
            <a:r>
              <a:rPr lang="es-CO" dirty="0" smtClean="0"/>
              <a:t> </a:t>
            </a:r>
            <a:endParaRPr lang="es-CO" dirty="0"/>
          </a:p>
        </p:txBody>
      </p:sp>
      <p:graphicFrame>
        <p:nvGraphicFramePr>
          <p:cNvPr id="4" name="3 Tabla"/>
          <p:cNvGraphicFramePr>
            <a:graphicFrameLocks noGrp="1"/>
          </p:cNvGraphicFramePr>
          <p:nvPr>
            <p:extLst>
              <p:ext uri="{D42A27DB-BD31-4B8C-83A1-F6EECF244321}">
                <p14:modId xmlns:p14="http://schemas.microsoft.com/office/powerpoint/2010/main" val="781825121"/>
              </p:ext>
            </p:extLst>
          </p:nvPr>
        </p:nvGraphicFramePr>
        <p:xfrm>
          <a:off x="827584" y="1397000"/>
          <a:ext cx="7488832" cy="3383280"/>
        </p:xfrm>
        <a:graphic>
          <a:graphicData uri="http://schemas.openxmlformats.org/drawingml/2006/table">
            <a:tbl>
              <a:tblPr firstRow="1" bandRow="1">
                <a:tableStyleId>{16D9F66E-5EB9-4882-86FB-DCBF35E3C3E4}</a:tableStyleId>
              </a:tblPr>
              <a:tblGrid>
                <a:gridCol w="7488832"/>
              </a:tblGrid>
              <a:tr h="370840">
                <a:tc>
                  <a:txBody>
                    <a:bodyPr/>
                    <a:lstStyle/>
                    <a:p>
                      <a:endParaRPr lang="es-CO" dirty="0" smtClean="0"/>
                    </a:p>
                    <a:p>
                      <a:r>
                        <a:rPr lang="es-CO" dirty="0" smtClean="0">
                          <a:solidFill>
                            <a:srgbClr val="FF0000"/>
                          </a:solidFill>
                        </a:rPr>
                        <a:t>@</a:t>
                      </a:r>
                      <a:r>
                        <a:rPr lang="es-CO" dirty="0" err="1" smtClean="0">
                          <a:solidFill>
                            <a:srgbClr val="FF0000"/>
                          </a:solidFill>
                        </a:rPr>
                        <a:t>FunctionalInterface</a:t>
                      </a:r>
                      <a:endParaRPr lang="es-CO" dirty="0" smtClean="0">
                        <a:solidFill>
                          <a:srgbClr val="FF0000"/>
                        </a:solidFill>
                      </a:endParaRPr>
                    </a:p>
                    <a:p>
                      <a:r>
                        <a:rPr lang="es-CO" dirty="0" err="1" smtClean="0">
                          <a:solidFill>
                            <a:schemeClr val="tx2"/>
                          </a:solidFill>
                        </a:rPr>
                        <a:t>public</a:t>
                      </a:r>
                      <a:r>
                        <a:rPr lang="es-CO" dirty="0" smtClean="0">
                          <a:solidFill>
                            <a:schemeClr val="tx2"/>
                          </a:solidFill>
                        </a:rPr>
                        <a:t> interface </a:t>
                      </a:r>
                      <a:r>
                        <a:rPr lang="es-CO" dirty="0" err="1" smtClean="0">
                          <a:solidFill>
                            <a:schemeClr val="tx2"/>
                          </a:solidFill>
                        </a:rPr>
                        <a:t>CarreraCorta</a:t>
                      </a:r>
                      <a:r>
                        <a:rPr lang="es-CO" dirty="0" smtClean="0">
                          <a:solidFill>
                            <a:schemeClr val="tx2"/>
                          </a:solidFill>
                        </a:rPr>
                        <a:t>{</a:t>
                      </a:r>
                    </a:p>
                    <a:p>
                      <a:r>
                        <a:rPr lang="es-CO" dirty="0" smtClean="0"/>
                        <a:t>	</a:t>
                      </a:r>
                      <a:r>
                        <a:rPr lang="es-CO" dirty="0" err="1" smtClean="0">
                          <a:solidFill>
                            <a:srgbClr val="00B0F0"/>
                          </a:solidFill>
                        </a:rPr>
                        <a:t>public</a:t>
                      </a:r>
                      <a:r>
                        <a:rPr lang="es-CO" dirty="0" smtClean="0">
                          <a:solidFill>
                            <a:srgbClr val="00B0F0"/>
                          </a:solidFill>
                        </a:rPr>
                        <a:t> </a:t>
                      </a:r>
                      <a:r>
                        <a:rPr lang="es-CO" dirty="0" err="1" smtClean="0">
                          <a:solidFill>
                            <a:srgbClr val="00B0F0"/>
                          </a:solidFill>
                        </a:rPr>
                        <a:t>void</a:t>
                      </a:r>
                      <a:r>
                        <a:rPr lang="es-CO" baseline="0" dirty="0" smtClean="0">
                          <a:solidFill>
                            <a:srgbClr val="00B0F0"/>
                          </a:solidFill>
                        </a:rPr>
                        <a:t> </a:t>
                      </a:r>
                      <a:r>
                        <a:rPr lang="es-CO" baseline="0" dirty="0" err="1" smtClean="0">
                          <a:solidFill>
                            <a:srgbClr val="00B0F0"/>
                          </a:solidFill>
                        </a:rPr>
                        <a:t>carreraC</a:t>
                      </a:r>
                      <a:r>
                        <a:rPr lang="es-CO" baseline="0" dirty="0" smtClean="0">
                          <a:solidFill>
                            <a:srgbClr val="00B0F0"/>
                          </a:solidFill>
                        </a:rPr>
                        <a:t>(Animal animal);</a:t>
                      </a:r>
                      <a:endParaRPr lang="es-CO" dirty="0" smtClean="0">
                        <a:solidFill>
                          <a:srgbClr val="00B0F0"/>
                        </a:solidFill>
                      </a:endParaRPr>
                    </a:p>
                    <a:p>
                      <a:r>
                        <a:rPr lang="es-CO" dirty="0" smtClean="0">
                          <a:solidFill>
                            <a:schemeClr val="tx2"/>
                          </a:solidFill>
                        </a:rPr>
                        <a:t>}</a:t>
                      </a:r>
                    </a:p>
                    <a:p>
                      <a:endParaRPr lang="es-CO" dirty="0" smtClean="0"/>
                    </a:p>
                    <a:p>
                      <a:r>
                        <a:rPr lang="es-CO" dirty="0" err="1" smtClean="0">
                          <a:solidFill>
                            <a:schemeClr val="accent6">
                              <a:lumMod val="50000"/>
                            </a:schemeClr>
                          </a:solidFill>
                        </a:rPr>
                        <a:t>public</a:t>
                      </a:r>
                      <a:r>
                        <a:rPr lang="es-CO" dirty="0" smtClean="0">
                          <a:solidFill>
                            <a:schemeClr val="accent6">
                              <a:lumMod val="50000"/>
                            </a:schemeClr>
                          </a:solidFill>
                        </a:rPr>
                        <a:t> </a:t>
                      </a:r>
                      <a:r>
                        <a:rPr lang="es-CO" dirty="0" err="1" smtClean="0">
                          <a:solidFill>
                            <a:schemeClr val="accent6">
                              <a:lumMod val="50000"/>
                            </a:schemeClr>
                          </a:solidFill>
                        </a:rPr>
                        <a:t>class</a:t>
                      </a:r>
                      <a:r>
                        <a:rPr lang="es-CO" dirty="0" smtClean="0">
                          <a:solidFill>
                            <a:schemeClr val="accent6">
                              <a:lumMod val="50000"/>
                            </a:schemeClr>
                          </a:solidFill>
                        </a:rPr>
                        <a:t> Tigre </a:t>
                      </a:r>
                      <a:r>
                        <a:rPr lang="es-CO" dirty="0" err="1" smtClean="0">
                          <a:solidFill>
                            <a:schemeClr val="accent6">
                              <a:lumMod val="50000"/>
                            </a:schemeClr>
                          </a:solidFill>
                        </a:rPr>
                        <a:t>implements</a:t>
                      </a:r>
                      <a:r>
                        <a:rPr lang="es-CO" dirty="0" smtClean="0">
                          <a:solidFill>
                            <a:schemeClr val="accent6">
                              <a:lumMod val="50000"/>
                            </a:schemeClr>
                          </a:solidFill>
                        </a:rPr>
                        <a:t> </a:t>
                      </a:r>
                      <a:r>
                        <a:rPr lang="es-CO" dirty="0" err="1" smtClean="0">
                          <a:solidFill>
                            <a:schemeClr val="accent6">
                              <a:lumMod val="50000"/>
                            </a:schemeClr>
                          </a:solidFill>
                        </a:rPr>
                        <a:t>CarreraCorta</a:t>
                      </a:r>
                      <a:r>
                        <a:rPr lang="es-CO" dirty="0" smtClean="0">
                          <a:solidFill>
                            <a:schemeClr val="accent6">
                              <a:lumMod val="50000"/>
                            </a:schemeClr>
                          </a:solidFill>
                        </a:rPr>
                        <a:t>{</a:t>
                      </a:r>
                    </a:p>
                    <a:p>
                      <a:r>
                        <a:rPr lang="es-CO" dirty="0" smtClean="0"/>
                        <a:t>	</a:t>
                      </a:r>
                      <a:r>
                        <a:rPr lang="es-CO" dirty="0" err="1" smtClean="0">
                          <a:solidFill>
                            <a:srgbClr val="00B0F0"/>
                          </a:solidFill>
                        </a:rPr>
                        <a:t>public</a:t>
                      </a:r>
                      <a:r>
                        <a:rPr lang="es-CO" dirty="0" smtClean="0">
                          <a:solidFill>
                            <a:srgbClr val="00B0F0"/>
                          </a:solidFill>
                        </a:rPr>
                        <a:t> </a:t>
                      </a:r>
                      <a:r>
                        <a:rPr lang="es-CO" dirty="0" err="1" smtClean="0">
                          <a:solidFill>
                            <a:srgbClr val="00B0F0"/>
                          </a:solidFill>
                        </a:rPr>
                        <a:t>void</a:t>
                      </a:r>
                      <a:r>
                        <a:rPr lang="es-CO" dirty="0" smtClean="0">
                          <a:solidFill>
                            <a:srgbClr val="00B0F0"/>
                          </a:solidFill>
                        </a:rPr>
                        <a:t> </a:t>
                      </a:r>
                      <a:r>
                        <a:rPr lang="es-CO" dirty="0" err="1" smtClean="0">
                          <a:solidFill>
                            <a:srgbClr val="00B0F0"/>
                          </a:solidFill>
                        </a:rPr>
                        <a:t>carreraC</a:t>
                      </a:r>
                      <a:r>
                        <a:rPr lang="es-CO" dirty="0" smtClean="0">
                          <a:solidFill>
                            <a:srgbClr val="00B0F0"/>
                          </a:solidFill>
                        </a:rPr>
                        <a:t>(Animal animal){</a:t>
                      </a:r>
                    </a:p>
                    <a:p>
                      <a:r>
                        <a:rPr lang="es-CO" dirty="0" smtClean="0">
                          <a:solidFill>
                            <a:srgbClr val="00B0F0"/>
                          </a:solidFill>
                        </a:rPr>
                        <a:t>		</a:t>
                      </a:r>
                      <a:r>
                        <a:rPr lang="es-CO" dirty="0" err="1" smtClean="0">
                          <a:solidFill>
                            <a:srgbClr val="00B0F0"/>
                          </a:solidFill>
                        </a:rPr>
                        <a:t>System.out.println</a:t>
                      </a:r>
                      <a:r>
                        <a:rPr lang="es-CO" dirty="0" smtClean="0">
                          <a:solidFill>
                            <a:srgbClr val="00B0F0"/>
                          </a:solidFill>
                        </a:rPr>
                        <a:t>(‘‘ El animal esta corriendo </a:t>
                      </a:r>
                      <a:r>
                        <a:rPr lang="es-CO" dirty="0" err="1" smtClean="0">
                          <a:solidFill>
                            <a:srgbClr val="00B0F0"/>
                          </a:solidFill>
                        </a:rPr>
                        <a:t>rapido</a:t>
                      </a:r>
                      <a:r>
                        <a:rPr lang="es-CO" dirty="0" smtClean="0">
                          <a:solidFill>
                            <a:srgbClr val="00B0F0"/>
                          </a:solidFill>
                        </a:rPr>
                        <a:t>! </a:t>
                      </a:r>
                      <a:r>
                        <a:rPr lang="es-CO" baseline="0" dirty="0" smtClean="0">
                          <a:solidFill>
                            <a:srgbClr val="00B0F0"/>
                          </a:solidFill>
                        </a:rPr>
                        <a:t>’’ 		+ </a:t>
                      </a:r>
                      <a:r>
                        <a:rPr lang="es-CO" baseline="0" dirty="0" err="1" smtClean="0">
                          <a:solidFill>
                            <a:srgbClr val="00B0F0"/>
                          </a:solidFill>
                        </a:rPr>
                        <a:t>animal.toString</a:t>
                      </a:r>
                      <a:r>
                        <a:rPr lang="es-CO" baseline="0" dirty="0" smtClean="0">
                          <a:solidFill>
                            <a:srgbClr val="00B0F0"/>
                          </a:solidFill>
                        </a:rPr>
                        <a:t>()</a:t>
                      </a:r>
                      <a:r>
                        <a:rPr lang="es-CO" dirty="0" smtClean="0">
                          <a:solidFill>
                            <a:srgbClr val="00B0F0"/>
                          </a:solidFill>
                        </a:rPr>
                        <a:t>);</a:t>
                      </a:r>
                    </a:p>
                    <a:p>
                      <a:r>
                        <a:rPr lang="es-CO" dirty="0" smtClean="0">
                          <a:solidFill>
                            <a:srgbClr val="00B0F0"/>
                          </a:solidFill>
                        </a:rPr>
                        <a:t>	}</a:t>
                      </a:r>
                    </a:p>
                    <a:p>
                      <a:r>
                        <a:rPr lang="es-CO" dirty="0" smtClean="0">
                          <a:solidFill>
                            <a:schemeClr val="accent6">
                              <a:lumMod val="50000"/>
                            </a:schemeClr>
                          </a:solidFill>
                        </a:rPr>
                        <a:t>}</a:t>
                      </a:r>
                      <a:endParaRPr lang="es-CO" dirty="0">
                        <a:solidFill>
                          <a:schemeClr val="accent6">
                            <a:lumMod val="50000"/>
                          </a:schemeClr>
                        </a:solidFill>
                      </a:endParaRPr>
                    </a:p>
                  </a:txBody>
                  <a:tcPr/>
                </a:tc>
              </a:tr>
            </a:tbl>
          </a:graphicData>
        </a:graphic>
      </p:graphicFrame>
    </p:spTree>
    <p:extLst>
      <p:ext uri="{BB962C8B-B14F-4D97-AF65-F5344CB8AC3E}">
        <p14:creationId xmlns:p14="http://schemas.microsoft.com/office/powerpoint/2010/main" val="129137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La anotación </a:t>
            </a:r>
            <a:r>
              <a:rPr lang="es-CO" i="1" dirty="0" smtClean="0"/>
              <a:t>@</a:t>
            </a:r>
            <a:r>
              <a:rPr lang="es-CO" i="1" dirty="0" err="1" smtClean="0"/>
              <a:t>FunctionalInterface</a:t>
            </a:r>
            <a:endParaRPr lang="es-CO" dirty="0"/>
          </a:p>
        </p:txBody>
      </p:sp>
      <p:sp>
        <p:nvSpPr>
          <p:cNvPr id="3" name="2 Marcador de contenido"/>
          <p:cNvSpPr>
            <a:spLocks noGrp="1"/>
          </p:cNvSpPr>
          <p:nvPr>
            <p:ph idx="1"/>
          </p:nvPr>
        </p:nvSpPr>
        <p:spPr/>
        <p:txBody>
          <a:bodyPr>
            <a:normAutofit fontScale="85000" lnSpcReduction="10000"/>
          </a:bodyPr>
          <a:lstStyle/>
          <a:p>
            <a:pPr marL="0" indent="0">
              <a:buNone/>
            </a:pPr>
            <a:r>
              <a:rPr lang="es-CO" dirty="0" smtClean="0"/>
              <a:t>La anotación </a:t>
            </a:r>
            <a:r>
              <a:rPr lang="es-CO" i="1" dirty="0" smtClean="0"/>
              <a:t>@</a:t>
            </a:r>
            <a:r>
              <a:rPr lang="es-CO" i="1" dirty="0" err="1" smtClean="0"/>
              <a:t>FunctionalInterface</a:t>
            </a:r>
            <a:r>
              <a:rPr lang="es-CO" dirty="0" smtClean="0"/>
              <a:t> se utiliza como una herramienta de buenas practicas de programación para distinguir una interface funcional. No es necesario incorporarla pero nos permite distinguir una interface que esta siendo utilizada quizás en una implementación con una expresión lambda. Esto con el fin de indicarle a otro programador que esta interface solo debe contener un método abstracto. Si esta anotación es colocada en una interface que contiene mas de un método abstracto o en una que no cumple los requisitos de una interface funcional, este genera un error de compilación.</a:t>
            </a:r>
            <a:endParaRPr lang="es-CO" dirty="0"/>
          </a:p>
        </p:txBody>
      </p:sp>
    </p:spTree>
    <p:extLst>
      <p:ext uri="{BB962C8B-B14F-4D97-AF65-F5344CB8AC3E}">
        <p14:creationId xmlns:p14="http://schemas.microsoft.com/office/powerpoint/2010/main" val="372662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Ejemplo de interfaces funcionales</a:t>
            </a:r>
            <a:endParaRPr lang="es-C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100676394"/>
              </p:ext>
            </p:extLst>
          </p:nvPr>
        </p:nvGraphicFramePr>
        <p:xfrm>
          <a:off x="467544" y="1916832"/>
          <a:ext cx="8229600" cy="3657600"/>
        </p:xfrm>
        <a:graphic>
          <a:graphicData uri="http://schemas.openxmlformats.org/drawingml/2006/table">
            <a:tbl>
              <a:tblPr firstRow="1" bandRow="1">
                <a:tableStyleId>{16D9F66E-5EB9-4882-86FB-DCBF35E3C3E4}</a:tableStyleId>
              </a:tblPr>
              <a:tblGrid>
                <a:gridCol w="8229600"/>
              </a:tblGrid>
              <a:tr h="370840">
                <a:tc>
                  <a:txBody>
                    <a:bodyPr/>
                    <a:lstStyle/>
                    <a:p>
                      <a:endParaRPr lang="es-CO" dirty="0" smtClean="0"/>
                    </a:p>
                    <a:p>
                      <a:r>
                        <a:rPr lang="es-CO" dirty="0" err="1" smtClean="0">
                          <a:solidFill>
                            <a:srgbClr val="00B0F0"/>
                          </a:solidFill>
                        </a:rPr>
                        <a:t>public</a:t>
                      </a:r>
                      <a:r>
                        <a:rPr lang="es-CO" dirty="0" smtClean="0">
                          <a:solidFill>
                            <a:srgbClr val="00B0F0"/>
                          </a:solidFill>
                        </a:rPr>
                        <a:t> interface Correr </a:t>
                      </a:r>
                      <a:r>
                        <a:rPr lang="es-CO" dirty="0" err="1" smtClean="0">
                          <a:solidFill>
                            <a:srgbClr val="00B0F0"/>
                          </a:solidFill>
                        </a:rPr>
                        <a:t>extends</a:t>
                      </a:r>
                      <a:r>
                        <a:rPr lang="es-CO" dirty="0" smtClean="0">
                          <a:solidFill>
                            <a:srgbClr val="00B0F0"/>
                          </a:solidFill>
                        </a:rPr>
                        <a:t> </a:t>
                      </a:r>
                      <a:r>
                        <a:rPr lang="es-CO" dirty="0" err="1" smtClean="0">
                          <a:solidFill>
                            <a:srgbClr val="00B0F0"/>
                          </a:solidFill>
                        </a:rPr>
                        <a:t>CarreraCorta</a:t>
                      </a:r>
                      <a:r>
                        <a:rPr lang="es-CO" dirty="0" smtClean="0">
                          <a:solidFill>
                            <a:srgbClr val="00B0F0"/>
                          </a:solidFill>
                        </a:rPr>
                        <a:t> { }			</a:t>
                      </a:r>
                      <a:r>
                        <a:rPr lang="es-CO" dirty="0" smtClean="0">
                          <a:solidFill>
                            <a:srgbClr val="FF0000"/>
                          </a:solidFill>
                        </a:rPr>
                        <a:t>//LINEA 1</a:t>
                      </a:r>
                    </a:p>
                    <a:p>
                      <a:endParaRPr lang="es-CO" dirty="0" smtClean="0"/>
                    </a:p>
                    <a:p>
                      <a:r>
                        <a:rPr lang="es-CO" dirty="0" err="1" smtClean="0">
                          <a:solidFill>
                            <a:schemeClr val="tx2"/>
                          </a:solidFill>
                        </a:rPr>
                        <a:t>public</a:t>
                      </a:r>
                      <a:r>
                        <a:rPr lang="es-CO" dirty="0" smtClean="0">
                          <a:solidFill>
                            <a:schemeClr val="tx2"/>
                          </a:solidFill>
                        </a:rPr>
                        <a:t> interface </a:t>
                      </a:r>
                      <a:r>
                        <a:rPr lang="es-CO" dirty="0" err="1" smtClean="0">
                          <a:solidFill>
                            <a:schemeClr val="tx2"/>
                          </a:solidFill>
                        </a:rPr>
                        <a:t>CarreraRapida</a:t>
                      </a:r>
                      <a:r>
                        <a:rPr lang="es-CO" dirty="0" smtClean="0">
                          <a:solidFill>
                            <a:schemeClr val="tx2"/>
                          </a:solidFill>
                        </a:rPr>
                        <a:t> </a:t>
                      </a:r>
                      <a:r>
                        <a:rPr lang="es-CO" dirty="0" err="1" smtClean="0">
                          <a:solidFill>
                            <a:schemeClr val="tx2"/>
                          </a:solidFill>
                        </a:rPr>
                        <a:t>extends</a:t>
                      </a:r>
                      <a:r>
                        <a:rPr lang="es-CO" dirty="0" smtClean="0">
                          <a:solidFill>
                            <a:schemeClr val="tx2"/>
                          </a:solidFill>
                        </a:rPr>
                        <a:t> </a:t>
                      </a:r>
                      <a:r>
                        <a:rPr lang="es-CO" dirty="0" err="1" smtClean="0">
                          <a:solidFill>
                            <a:schemeClr val="tx2"/>
                          </a:solidFill>
                        </a:rPr>
                        <a:t>CarreraCorta</a:t>
                      </a:r>
                      <a:r>
                        <a:rPr lang="es-CO" dirty="0" smtClean="0">
                          <a:solidFill>
                            <a:schemeClr val="tx2"/>
                          </a:solidFill>
                        </a:rPr>
                        <a:t> { 		</a:t>
                      </a:r>
                      <a:r>
                        <a:rPr lang="es-CO" dirty="0" smtClean="0">
                          <a:solidFill>
                            <a:srgbClr val="FF0000"/>
                          </a:solidFill>
                        </a:rPr>
                        <a:t>//LINEA 2</a:t>
                      </a:r>
                    </a:p>
                    <a:p>
                      <a:r>
                        <a:rPr lang="es-CO" dirty="0" smtClean="0">
                          <a:solidFill>
                            <a:schemeClr val="tx2"/>
                          </a:solidFill>
                        </a:rPr>
                        <a:t>	</a:t>
                      </a:r>
                      <a:r>
                        <a:rPr lang="es-CO" dirty="0" err="1" smtClean="0">
                          <a:solidFill>
                            <a:schemeClr val="tx2"/>
                          </a:solidFill>
                        </a:rPr>
                        <a:t>public</a:t>
                      </a:r>
                      <a:r>
                        <a:rPr lang="es-CO" dirty="0" smtClean="0">
                          <a:solidFill>
                            <a:schemeClr val="tx2"/>
                          </a:solidFill>
                        </a:rPr>
                        <a:t> </a:t>
                      </a:r>
                      <a:r>
                        <a:rPr lang="es-CO" dirty="0" err="1" smtClean="0">
                          <a:solidFill>
                            <a:schemeClr val="tx2"/>
                          </a:solidFill>
                        </a:rPr>
                        <a:t>void</a:t>
                      </a:r>
                      <a:r>
                        <a:rPr lang="es-CO" dirty="0" smtClean="0">
                          <a:solidFill>
                            <a:schemeClr val="tx2"/>
                          </a:solidFill>
                        </a:rPr>
                        <a:t> </a:t>
                      </a:r>
                      <a:r>
                        <a:rPr lang="es-CO" dirty="0" err="1" smtClean="0">
                          <a:solidFill>
                            <a:schemeClr val="tx2"/>
                          </a:solidFill>
                        </a:rPr>
                        <a:t>carreraC</a:t>
                      </a:r>
                      <a:r>
                        <a:rPr lang="es-CO" dirty="0" smtClean="0">
                          <a:solidFill>
                            <a:schemeClr val="tx2"/>
                          </a:solidFill>
                        </a:rPr>
                        <a:t> (Animal animal);</a:t>
                      </a:r>
                    </a:p>
                    <a:p>
                      <a:r>
                        <a:rPr lang="es-CO" dirty="0" smtClean="0">
                          <a:solidFill>
                            <a:schemeClr val="tx2"/>
                          </a:solidFill>
                        </a:rPr>
                        <a:t>}</a:t>
                      </a:r>
                    </a:p>
                    <a:p>
                      <a:endParaRPr lang="es-CO" dirty="0" smtClean="0"/>
                    </a:p>
                    <a:p>
                      <a:r>
                        <a:rPr lang="es-CO" dirty="0" err="1" smtClean="0">
                          <a:solidFill>
                            <a:schemeClr val="accent5">
                              <a:lumMod val="75000"/>
                            </a:schemeClr>
                          </a:solidFill>
                        </a:rPr>
                        <a:t>public</a:t>
                      </a:r>
                      <a:r>
                        <a:rPr lang="es-CO" dirty="0" smtClean="0">
                          <a:solidFill>
                            <a:schemeClr val="accent5">
                              <a:lumMod val="75000"/>
                            </a:schemeClr>
                          </a:solidFill>
                        </a:rPr>
                        <a:t> interface Salto</a:t>
                      </a:r>
                      <a:r>
                        <a:rPr lang="es-CO" baseline="0" dirty="0" smtClean="0">
                          <a:solidFill>
                            <a:schemeClr val="accent5">
                              <a:lumMod val="75000"/>
                            </a:schemeClr>
                          </a:solidFill>
                        </a:rPr>
                        <a:t> </a:t>
                      </a:r>
                      <a:r>
                        <a:rPr lang="es-CO" baseline="0" dirty="0" err="1" smtClean="0">
                          <a:solidFill>
                            <a:schemeClr val="accent5">
                              <a:lumMod val="75000"/>
                            </a:schemeClr>
                          </a:solidFill>
                        </a:rPr>
                        <a:t>extends</a:t>
                      </a:r>
                      <a:r>
                        <a:rPr lang="es-CO" baseline="0" dirty="0" smtClean="0">
                          <a:solidFill>
                            <a:schemeClr val="accent5">
                              <a:lumMod val="75000"/>
                            </a:schemeClr>
                          </a:solidFill>
                        </a:rPr>
                        <a:t> </a:t>
                      </a:r>
                      <a:r>
                        <a:rPr lang="es-CO" baseline="0" dirty="0" err="1" smtClean="0">
                          <a:solidFill>
                            <a:schemeClr val="accent5">
                              <a:lumMod val="75000"/>
                            </a:schemeClr>
                          </a:solidFill>
                        </a:rPr>
                        <a:t>CarreraCorta</a:t>
                      </a:r>
                      <a:r>
                        <a:rPr lang="es-CO" baseline="0" dirty="0" smtClean="0">
                          <a:solidFill>
                            <a:schemeClr val="accent5">
                              <a:lumMod val="75000"/>
                            </a:schemeClr>
                          </a:solidFill>
                        </a:rPr>
                        <a:t> {			</a:t>
                      </a:r>
                      <a:r>
                        <a:rPr lang="es-CO" dirty="0" smtClean="0">
                          <a:solidFill>
                            <a:srgbClr val="FF0000"/>
                          </a:solidFill>
                        </a:rPr>
                        <a:t>//LINEA 3</a:t>
                      </a:r>
                      <a:endParaRPr lang="es-CO" baseline="0" dirty="0" smtClean="0">
                        <a:solidFill>
                          <a:srgbClr val="FF0000"/>
                        </a:solidFill>
                      </a:endParaRPr>
                    </a:p>
                    <a:p>
                      <a:r>
                        <a:rPr lang="es-CO" baseline="0" dirty="0" smtClean="0">
                          <a:solidFill>
                            <a:schemeClr val="accent5">
                              <a:lumMod val="75000"/>
                            </a:schemeClr>
                          </a:solidFill>
                        </a:rPr>
                        <a:t>	</a:t>
                      </a:r>
                      <a:r>
                        <a:rPr lang="es-CO" baseline="0" dirty="0" err="1" smtClean="0">
                          <a:solidFill>
                            <a:schemeClr val="accent5">
                              <a:lumMod val="75000"/>
                            </a:schemeClr>
                          </a:solidFill>
                        </a:rPr>
                        <a:t>public</a:t>
                      </a:r>
                      <a:r>
                        <a:rPr lang="es-CO" baseline="0" dirty="0" smtClean="0">
                          <a:solidFill>
                            <a:schemeClr val="accent5">
                              <a:lumMod val="75000"/>
                            </a:schemeClr>
                          </a:solidFill>
                        </a:rPr>
                        <a:t> default </a:t>
                      </a:r>
                      <a:r>
                        <a:rPr lang="es-CO" baseline="0" dirty="0" err="1" smtClean="0">
                          <a:solidFill>
                            <a:schemeClr val="accent5">
                              <a:lumMod val="75000"/>
                            </a:schemeClr>
                          </a:solidFill>
                        </a:rPr>
                        <a:t>int</a:t>
                      </a:r>
                      <a:r>
                        <a:rPr lang="es-CO" baseline="0" dirty="0" smtClean="0">
                          <a:solidFill>
                            <a:schemeClr val="accent5">
                              <a:lumMod val="75000"/>
                            </a:schemeClr>
                          </a:solidFill>
                        </a:rPr>
                        <a:t> </a:t>
                      </a:r>
                      <a:r>
                        <a:rPr lang="es-CO" baseline="0" dirty="0" err="1" smtClean="0">
                          <a:solidFill>
                            <a:schemeClr val="accent5">
                              <a:lumMod val="75000"/>
                            </a:schemeClr>
                          </a:solidFill>
                        </a:rPr>
                        <a:t>getCantidadSaltos</a:t>
                      </a:r>
                      <a:r>
                        <a:rPr lang="es-CO" baseline="0" dirty="0" smtClean="0">
                          <a:solidFill>
                            <a:schemeClr val="accent5">
                              <a:lumMod val="75000"/>
                            </a:schemeClr>
                          </a:solidFill>
                        </a:rPr>
                        <a:t>(Canguro canguro){</a:t>
                      </a:r>
                    </a:p>
                    <a:p>
                      <a:r>
                        <a:rPr lang="es-CO" baseline="0" dirty="0" smtClean="0">
                          <a:solidFill>
                            <a:schemeClr val="accent5">
                              <a:lumMod val="75000"/>
                            </a:schemeClr>
                          </a:solidFill>
                        </a:rPr>
                        <a:t>		</a:t>
                      </a:r>
                      <a:r>
                        <a:rPr lang="es-CO" baseline="0" dirty="0" err="1" smtClean="0">
                          <a:solidFill>
                            <a:schemeClr val="accent5">
                              <a:lumMod val="75000"/>
                            </a:schemeClr>
                          </a:solidFill>
                        </a:rPr>
                        <a:t>return</a:t>
                      </a:r>
                      <a:r>
                        <a:rPr lang="es-CO" baseline="0" dirty="0" smtClean="0">
                          <a:solidFill>
                            <a:schemeClr val="accent5">
                              <a:lumMod val="75000"/>
                            </a:schemeClr>
                          </a:solidFill>
                        </a:rPr>
                        <a:t> 10;</a:t>
                      </a:r>
                    </a:p>
                    <a:p>
                      <a:r>
                        <a:rPr lang="es-CO" baseline="0" dirty="0" smtClean="0">
                          <a:solidFill>
                            <a:schemeClr val="accent5">
                              <a:lumMod val="75000"/>
                            </a:schemeClr>
                          </a:solidFill>
                        </a:rPr>
                        <a:t>	}</a:t>
                      </a:r>
                    </a:p>
                    <a:p>
                      <a:r>
                        <a:rPr lang="es-CO" baseline="0" dirty="0" smtClean="0">
                          <a:solidFill>
                            <a:schemeClr val="accent5">
                              <a:lumMod val="75000"/>
                            </a:schemeClr>
                          </a:solidFill>
                        </a:rPr>
                        <a:t>	</a:t>
                      </a:r>
                      <a:r>
                        <a:rPr lang="es-CO" baseline="0" dirty="0" err="1" smtClean="0">
                          <a:solidFill>
                            <a:schemeClr val="accent5">
                              <a:lumMod val="75000"/>
                            </a:schemeClr>
                          </a:solidFill>
                        </a:rPr>
                        <a:t>public</a:t>
                      </a:r>
                      <a:r>
                        <a:rPr lang="es-CO" baseline="0" dirty="0" smtClean="0">
                          <a:solidFill>
                            <a:schemeClr val="accent5">
                              <a:lumMod val="75000"/>
                            </a:schemeClr>
                          </a:solidFill>
                        </a:rPr>
                        <a:t> </a:t>
                      </a:r>
                      <a:r>
                        <a:rPr lang="es-CO" baseline="0" dirty="0" err="1" smtClean="0">
                          <a:solidFill>
                            <a:schemeClr val="accent5">
                              <a:lumMod val="75000"/>
                            </a:schemeClr>
                          </a:solidFill>
                        </a:rPr>
                        <a:t>static</a:t>
                      </a:r>
                      <a:r>
                        <a:rPr lang="es-CO" baseline="0" dirty="0" smtClean="0">
                          <a:solidFill>
                            <a:schemeClr val="accent5">
                              <a:lumMod val="75000"/>
                            </a:schemeClr>
                          </a:solidFill>
                        </a:rPr>
                        <a:t> </a:t>
                      </a:r>
                      <a:r>
                        <a:rPr lang="es-CO" baseline="0" dirty="0" err="1" smtClean="0">
                          <a:solidFill>
                            <a:schemeClr val="accent5">
                              <a:lumMod val="75000"/>
                            </a:schemeClr>
                          </a:solidFill>
                        </a:rPr>
                        <a:t>void</a:t>
                      </a:r>
                      <a:r>
                        <a:rPr lang="es-CO" baseline="0" dirty="0" smtClean="0">
                          <a:solidFill>
                            <a:schemeClr val="accent5">
                              <a:lumMod val="75000"/>
                            </a:schemeClr>
                          </a:solidFill>
                        </a:rPr>
                        <a:t> salto(</a:t>
                      </a:r>
                      <a:r>
                        <a:rPr lang="es-CO" baseline="0" dirty="0" err="1" smtClean="0">
                          <a:solidFill>
                            <a:schemeClr val="accent5">
                              <a:lumMod val="75000"/>
                            </a:schemeClr>
                          </a:solidFill>
                        </a:rPr>
                        <a:t>int</a:t>
                      </a:r>
                      <a:r>
                        <a:rPr lang="es-CO" baseline="0" dirty="0" smtClean="0">
                          <a:solidFill>
                            <a:schemeClr val="accent5">
                              <a:lumMod val="75000"/>
                            </a:schemeClr>
                          </a:solidFill>
                        </a:rPr>
                        <a:t> velocidad) { }</a:t>
                      </a:r>
                    </a:p>
                    <a:p>
                      <a:r>
                        <a:rPr lang="es-CO" baseline="0" dirty="0" smtClean="0">
                          <a:solidFill>
                            <a:schemeClr val="accent5">
                              <a:lumMod val="75000"/>
                            </a:schemeClr>
                          </a:solidFill>
                        </a:rPr>
                        <a:t>}</a:t>
                      </a:r>
                      <a:endParaRPr lang="es-CO" dirty="0">
                        <a:solidFill>
                          <a:schemeClr val="accent5">
                            <a:lumMod val="75000"/>
                          </a:schemeClr>
                        </a:solidFill>
                      </a:endParaRPr>
                    </a:p>
                  </a:txBody>
                  <a:tcPr/>
                </a:tc>
              </a:tr>
            </a:tbl>
          </a:graphicData>
        </a:graphic>
      </p:graphicFrame>
    </p:spTree>
    <p:extLst>
      <p:ext uri="{BB962C8B-B14F-4D97-AF65-F5344CB8AC3E}">
        <p14:creationId xmlns:p14="http://schemas.microsoft.com/office/powerpoint/2010/main" val="264314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764704"/>
            <a:ext cx="8229600" cy="5361459"/>
          </a:xfrm>
        </p:spPr>
        <p:txBody>
          <a:bodyPr>
            <a:normAutofit fontScale="85000" lnSpcReduction="20000"/>
          </a:bodyPr>
          <a:lstStyle/>
          <a:p>
            <a:pPr>
              <a:buFontTx/>
              <a:buChar char="-"/>
            </a:pPr>
            <a:r>
              <a:rPr lang="es-CO" dirty="0" smtClean="0"/>
              <a:t>LINEA 1: Al heredar la interfaz </a:t>
            </a:r>
            <a:r>
              <a:rPr lang="es-CO" i="1" dirty="0" smtClean="0"/>
              <a:t>Correr</a:t>
            </a:r>
            <a:r>
              <a:rPr lang="es-CO" dirty="0" smtClean="0"/>
              <a:t> de la interfaz  </a:t>
            </a:r>
            <a:r>
              <a:rPr lang="es-CO" i="1" dirty="0" err="1" smtClean="0"/>
              <a:t>CarreraCorta</a:t>
            </a:r>
            <a:r>
              <a:rPr lang="es-CO" dirty="0" smtClean="0"/>
              <a:t> </a:t>
            </a:r>
            <a:r>
              <a:rPr lang="es-CO" i="1" dirty="0" smtClean="0"/>
              <a:t>, </a:t>
            </a:r>
            <a:r>
              <a:rPr lang="es-CO" dirty="0" smtClean="0"/>
              <a:t>hereda su método abstracto, convirtiéndola en una interface funcional.</a:t>
            </a:r>
          </a:p>
          <a:p>
            <a:pPr>
              <a:buFontTx/>
              <a:buChar char="-"/>
            </a:pPr>
            <a:r>
              <a:rPr lang="es-CO" dirty="0" smtClean="0"/>
              <a:t>LINEA 2: Al heredar la interface </a:t>
            </a:r>
            <a:r>
              <a:rPr lang="es-CO" i="1" dirty="0" err="1" smtClean="0"/>
              <a:t>CarreraRapida</a:t>
            </a:r>
            <a:r>
              <a:rPr lang="es-CO" dirty="0" smtClean="0"/>
              <a:t> de la interface </a:t>
            </a:r>
            <a:r>
              <a:rPr lang="es-CO" i="1" dirty="0" err="1" smtClean="0"/>
              <a:t>CarreraCorta</a:t>
            </a:r>
            <a:r>
              <a:rPr lang="es-CO" dirty="0" smtClean="0"/>
              <a:t>, hereda su método abstracto, pero en esta ocasión el método </a:t>
            </a:r>
            <a:r>
              <a:rPr lang="es-CO" i="1" dirty="0" err="1" smtClean="0"/>
              <a:t>carreraC</a:t>
            </a:r>
            <a:r>
              <a:rPr lang="es-CO" dirty="0"/>
              <a:t> </a:t>
            </a:r>
            <a:r>
              <a:rPr lang="es-CO" dirty="0" smtClean="0"/>
              <a:t>a sido </a:t>
            </a:r>
            <a:r>
              <a:rPr lang="es-CO" dirty="0" err="1" smtClean="0"/>
              <a:t>sobreescrito</a:t>
            </a:r>
            <a:r>
              <a:rPr lang="es-CO" dirty="0" smtClean="0"/>
              <a:t> ( no se realizo un cambio pero se coloco y esto denota una </a:t>
            </a:r>
            <a:r>
              <a:rPr lang="es-CO" dirty="0" err="1" smtClean="0"/>
              <a:t>sobreescritura</a:t>
            </a:r>
            <a:r>
              <a:rPr lang="es-CO" dirty="0" smtClean="0"/>
              <a:t>) y cumple con las condiciones de una interface funcional.</a:t>
            </a:r>
          </a:p>
          <a:p>
            <a:pPr>
              <a:buFontTx/>
              <a:buChar char="-"/>
            </a:pPr>
            <a:r>
              <a:rPr lang="es-CO" dirty="0" smtClean="0"/>
              <a:t>LINEA 3: Al heredar la interface </a:t>
            </a:r>
            <a:r>
              <a:rPr lang="es-CO" i="1" dirty="0" smtClean="0"/>
              <a:t>Salto</a:t>
            </a:r>
            <a:r>
              <a:rPr lang="es-CO" dirty="0" smtClean="0"/>
              <a:t> de la interface </a:t>
            </a:r>
            <a:r>
              <a:rPr lang="es-CO" i="1" dirty="0" err="1" smtClean="0"/>
              <a:t>CarreraCorta</a:t>
            </a:r>
            <a:r>
              <a:rPr lang="es-CO" dirty="0" smtClean="0"/>
              <a:t>, hereda su </a:t>
            </a:r>
            <a:r>
              <a:rPr lang="es-CO" dirty="0" err="1" smtClean="0"/>
              <a:t>metodo</a:t>
            </a:r>
            <a:r>
              <a:rPr lang="es-CO" dirty="0" smtClean="0"/>
              <a:t> abstracto . Contiene también un método </a:t>
            </a:r>
            <a:r>
              <a:rPr lang="es-CO" i="1" dirty="0" smtClean="0"/>
              <a:t>default</a:t>
            </a:r>
            <a:r>
              <a:rPr lang="es-CO" dirty="0" smtClean="0"/>
              <a:t> y un método </a:t>
            </a:r>
            <a:r>
              <a:rPr lang="es-CO" i="1" dirty="0" err="1" smtClean="0"/>
              <a:t>static</a:t>
            </a:r>
            <a:r>
              <a:rPr lang="es-CO" dirty="0" smtClean="0"/>
              <a:t> pero al tener un método abstracto cumple con las condiciones de una interface funcional.</a:t>
            </a:r>
            <a:endParaRPr lang="es-CO" dirty="0"/>
          </a:p>
        </p:txBody>
      </p:sp>
    </p:spTree>
    <p:extLst>
      <p:ext uri="{BB962C8B-B14F-4D97-AF65-F5344CB8AC3E}">
        <p14:creationId xmlns:p14="http://schemas.microsoft.com/office/powerpoint/2010/main" val="2279748667"/>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5096</TotalTime>
  <Words>1345</Words>
  <Application>Microsoft Office PowerPoint</Application>
  <PresentationFormat>Presentación en pantalla (4:3)</PresentationFormat>
  <Paragraphs>198</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Tema de Office</vt:lpstr>
      <vt:lpstr>Diseñando patrones y principios</vt:lpstr>
      <vt:lpstr>Los temas del examen OCP cubiertos en este capitulo incluye lo siguiente:</vt:lpstr>
      <vt:lpstr>Presentación de PowerPoint</vt:lpstr>
      <vt:lpstr>Nota </vt:lpstr>
      <vt:lpstr>Introducción a programación funcional</vt:lpstr>
      <vt:lpstr>Definiendo una interface funcional</vt:lpstr>
      <vt:lpstr>La anotación @FunctionalInterface</vt:lpstr>
      <vt:lpstr>Ejemplo de interfaces funcionales</vt:lpstr>
      <vt:lpstr>Presentación de PowerPoint</vt:lpstr>
      <vt:lpstr>Presentación de PowerPoint</vt:lpstr>
      <vt:lpstr>implementando interfaces funcionales con lambdas</vt:lpstr>
      <vt:lpstr>… Antes de empezar</vt:lpstr>
      <vt:lpstr>Tipos de programación</vt:lpstr>
      <vt:lpstr>Tipos de programación</vt:lpstr>
      <vt:lpstr>EJEMPLO (COMO LO HACE?)</vt:lpstr>
      <vt:lpstr>Presentación de PowerPoint</vt:lpstr>
      <vt:lpstr>Presentación de PowerPoint</vt:lpstr>
      <vt:lpstr>… de acuerdo a lo anterior</vt:lpstr>
      <vt:lpstr>EJEMPLO (QUE ES LO QUE HACE?)</vt:lpstr>
      <vt:lpstr>Presentación de PowerPoint</vt:lpstr>
      <vt:lpstr>Presentación de PowerPoint</vt:lpstr>
      <vt:lpstr>… de acuerdo a lo anterior</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NORMAN ALEJANDRO HERNANDEZ ESPINOSA</dc:creator>
  <cp:lastModifiedBy>NORMAN ALEJANDRO HERNANDEZ ESPINOSA</cp:lastModifiedBy>
  <cp:revision>120</cp:revision>
  <dcterms:created xsi:type="dcterms:W3CDTF">2018-03-19T23:09:33Z</dcterms:created>
  <dcterms:modified xsi:type="dcterms:W3CDTF">2018-03-27T05:09:38Z</dcterms:modified>
</cp:coreProperties>
</file>