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Raleway Thin"/>
      <p:regular r:id="rId27"/>
      <p:bold r:id="rId28"/>
      <p:italic r:id="rId29"/>
      <p:boldItalic r:id="rId30"/>
    </p:embeddedFont>
    <p:embeddedFont>
      <p:font typeface="Barlow SemiBold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A777CB-9F06-4C48-A757-FC41BB3C26D4}">
  <a:tblStyle styleId="{21A777CB-9F06-4C48-A757-FC41BB3C2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font" Target="fonts/Raleway-bold.fntdata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RalewayThin-bold.fntdata"/><Relationship Id="rId27" Type="http://schemas.openxmlformats.org/officeDocument/2006/relationships/font" Target="fonts/RalewayThi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Th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SemiBold-regular.fntdata"/><Relationship Id="rId30" Type="http://schemas.openxmlformats.org/officeDocument/2006/relationships/font" Target="fonts/RalewayThin-boldItalic.fntdata"/><Relationship Id="rId11" Type="http://schemas.openxmlformats.org/officeDocument/2006/relationships/slide" Target="slides/slide5.xml"/><Relationship Id="rId33" Type="http://schemas.openxmlformats.org/officeDocument/2006/relationships/font" Target="fonts/BarlowSemiBold-italic.fntdata"/><Relationship Id="rId10" Type="http://schemas.openxmlformats.org/officeDocument/2006/relationships/slide" Target="slides/slide4.xml"/><Relationship Id="rId32" Type="http://schemas.openxmlformats.org/officeDocument/2006/relationships/font" Target="fonts/BarlowSemiBold-bold.fntdata"/><Relationship Id="rId13" Type="http://schemas.openxmlformats.org/officeDocument/2006/relationships/slide" Target="slides/slide7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6.xml"/><Relationship Id="rId34" Type="http://schemas.openxmlformats.org/officeDocument/2006/relationships/font" Target="fonts/Barlow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bold.fntdata"/><Relationship Id="rId17" Type="http://schemas.openxmlformats.org/officeDocument/2006/relationships/slide" Target="slides/slide11.xml"/><Relationship Id="rId39" Type="http://schemas.openxmlformats.org/officeDocument/2006/relationships/font" Target="fonts/Barlow-regular.fntdata"/><Relationship Id="rId16" Type="http://schemas.openxmlformats.org/officeDocument/2006/relationships/slide" Target="slides/slide10.xml"/><Relationship Id="rId38" Type="http://schemas.openxmlformats.org/officeDocument/2006/relationships/font" Target="fonts/BarlowLight-bold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620bbb036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620bbb0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cce713af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cce713a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620bbb03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620bbb0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3719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+ Machine learning</a:t>
            </a:r>
            <a:endParaRPr/>
          </a:p>
        </p:txBody>
      </p:sp>
      <p:sp>
        <p:nvSpPr>
          <p:cNvPr id="339" name="Google Shape;339;p12"/>
          <p:cNvSpPr txBox="1"/>
          <p:nvPr>
            <p:ph idx="4294967295" type="body"/>
          </p:nvPr>
        </p:nvSpPr>
        <p:spPr>
          <a:xfrm>
            <a:off x="1076325" y="3622100"/>
            <a:ext cx="3789300" cy="10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Objetivo: investigar y catalogar productos de consumo masivo (FMCG) más rápido y con mayor precisión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Responsable: Alejandro Enrique Flores Olano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1"/>
          <p:cNvSpPr txBox="1"/>
          <p:nvPr>
            <p:ph idx="4294967295" type="ctrTitle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42.000 horas</a:t>
            </a:r>
            <a:endParaRPr sz="45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16" name="Google Shape;716;p21"/>
          <p:cNvSpPr txBox="1"/>
          <p:nvPr>
            <p:ph idx="4294967295" type="subTitle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De potencial ahorro</a:t>
            </a:r>
            <a:endParaRPr sz="2100"/>
          </a:p>
        </p:txBody>
      </p:sp>
      <p:sp>
        <p:nvSpPr>
          <p:cNvPr id="717" name="Google Shape;717;p21"/>
          <p:cNvSpPr txBox="1"/>
          <p:nvPr>
            <p:ph idx="4294967295" type="ctrTitle"/>
          </p:nvPr>
        </p:nvSpPr>
        <p:spPr>
          <a:xfrm>
            <a:off x="685800" y="3505500"/>
            <a:ext cx="44457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150-300K USD $</a:t>
            </a:r>
            <a:endParaRPr sz="45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18" name="Google Shape;718;p21"/>
          <p:cNvSpPr txBox="1"/>
          <p:nvPr>
            <p:ph idx="4294967295" type="subTitle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Rango de ahorro alcanzable</a:t>
            </a:r>
            <a:endParaRPr sz="2100"/>
          </a:p>
        </p:txBody>
      </p:sp>
      <p:sp>
        <p:nvSpPr>
          <p:cNvPr id="719" name="Google Shape;719;p21"/>
          <p:cNvSpPr txBox="1"/>
          <p:nvPr>
            <p:ph idx="4294967295" type="ctrTitle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21 personas</a:t>
            </a:r>
            <a:endParaRPr sz="45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20" name="Google Shape;720;p21"/>
          <p:cNvSpPr txBox="1"/>
          <p:nvPr>
            <p:ph idx="4294967295" type="subTitle"/>
          </p:nvPr>
        </p:nvSpPr>
        <p:spPr>
          <a:xfrm>
            <a:off x="685800" y="2725750"/>
            <a:ext cx="4325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Son el equivalente a esas 42K horas</a:t>
            </a:r>
            <a:endParaRPr sz="2100"/>
          </a:p>
        </p:txBody>
      </p:sp>
      <p:sp>
        <p:nvSpPr>
          <p:cNvPr id="721" name="Google Shape;721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2" name="Google Shape;722;p21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723" name="Google Shape;723;p21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724" name="Google Shape;724;p21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1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742" name="Google Shape;742;p21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1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1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8" name="Google Shape;758;p21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759" name="Google Shape;759;p21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1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21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776" name="Google Shape;776;p21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1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2" name="Google Shape;792;p21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793" name="Google Shape;793;p21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21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810" name="Google Shape;810;p21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21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827" name="Google Shape;827;p21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3" name="Google Shape;843;p21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21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849" name="Google Shape;849;p21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1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1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21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866" name="Google Shape;866;p21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2" name="Google Shape;882;p21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883" name="Google Shape;883;p21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9" name="Google Shape;899;p21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900" name="Google Shape;900;p21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6" name="Google Shape;916;p21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917" name="Google Shape;917;p21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1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1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1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21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934" name="Google Shape;934;p21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0" name="Google Shape;950;p21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951" name="Google Shape;951;p21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21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1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1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1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1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1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1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1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1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1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21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968" name="Google Shape;968;p21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1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1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1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1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1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1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1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1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4" name="Google Shape;984;p21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985" name="Google Shape;985;p21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21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002" name="Google Shape;1002;p21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21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019" name="Google Shape;1019;p21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21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036" name="Google Shape;1036;p21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2" name="Google Shape;1052;p21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053" name="Google Shape;1053;p21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1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1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1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1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1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1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9" name="Google Shape;1069;p21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070" name="Google Shape;1070;p21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6" name="Google Shape;1086;p21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087" name="Google Shape;1087;p21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" name="Google Shape;1103;p21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104" name="Google Shape;1104;p21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1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1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1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1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21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121" name="Google Shape;1121;p21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7" name="Google Shape;1137;p21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138" name="Google Shape;1138;p21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4" name="Google Shape;1154;p21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1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1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9" name="Google Shape;1229;p21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230" name="Google Shape;1230;p2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5" name="Google Shape;1235;p21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236" name="Google Shape;1236;p2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1" name="Google Shape;1241;p21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2"/>
          <p:cNvSpPr txBox="1"/>
          <p:nvPr>
            <p:ph idx="4294967295" type="ctrTitle"/>
          </p:nvPr>
        </p:nvSpPr>
        <p:spPr>
          <a:xfrm>
            <a:off x="685800" y="579450"/>
            <a:ext cx="3270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Siguientes pasos: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248" name="Google Shape;1248;p22"/>
          <p:cNvSpPr txBox="1"/>
          <p:nvPr>
            <p:ph idx="4294967295" type="subTitle"/>
          </p:nvPr>
        </p:nvSpPr>
        <p:spPr>
          <a:xfrm>
            <a:off x="685800" y="1798050"/>
            <a:ext cx="4074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Interfaz gráfica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Mejorar la </a:t>
            </a:r>
            <a:r>
              <a:rPr lang="en" sz="1700"/>
              <a:t>salida</a:t>
            </a:r>
            <a:r>
              <a:rPr lang="en" sz="1700"/>
              <a:t> HTML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Agregar otros sitios de diferentes detallistas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Incorporar procesamiento natural de lenguaje para enriquecer las descripciones y mejorar la precisión del algoritmo de ML</a:t>
            </a:r>
            <a:endParaRPr sz="1700"/>
          </a:p>
        </p:txBody>
      </p:sp>
      <p:sp>
        <p:nvSpPr>
          <p:cNvPr id="1249" name="Google Shape;124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0" name="Google Shape;1250;p22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1251" name="Google Shape;1251;p22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5" name="Google Shape;1325;p22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326" name="Google Shape;1326;p22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2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2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336" name="Google Shape;1336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1" name="Google Shape;1341;p22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4" name="Google Shape;1364;p23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365" name="Google Shape;1365;p23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2" name="Google Shape;1422;p23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423" name="Google Shape;1423;p23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424" name="Google Shape;1424;p23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3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3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27" name="Google Shape;1427;p23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428" name="Google Shape;1428;p23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9" name="Google Shape;1429;p23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0" name="Google Shape;1430;p23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5" name="Google Shape;1445;p23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7" name="Google Shape;1447;p23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8" name="Google Shape;1448;p23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0" name="Google Shape;1450;p23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1" name="Google Shape;1451;p23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2" name="Google Shape;1452;p23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3" name="Google Shape;1453;p23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23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23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23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7" name="Google Shape;1457;p23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8" name="Google Shape;1458;p23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23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0" name="Google Shape;1460;p23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1" name="Google Shape;1461;p23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2" name="Google Shape;1462;p23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23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23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5" name="Google Shape;1465;p23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6" name="Google Shape;1466;p23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7" name="Google Shape;1467;p23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23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23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0" name="Google Shape;1470;p23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1" name="Google Shape;1471;p23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23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3" name="Google Shape;1473;p23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4" name="Google Shape;1474;p23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5" name="Google Shape;1475;p23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6" name="Google Shape;1476;p23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7" name="Google Shape;1477;p23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8" name="Google Shape;1478;p23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9" name="Google Shape;1479;p23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0" name="Google Shape;1480;p23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23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23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23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23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23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6" name="Google Shape;1486;p23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23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23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23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23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23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23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23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4" name="Google Shape;1494;p23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495" name="Google Shape;1495;p23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496" name="Google Shape;1496;p23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7" name="Google Shape;1497;p23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8" name="Google Shape;1498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9" name="Google Shape;1499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0" name="Google Shape;1500;p23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1" name="Google Shape;1501;p23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2" name="Google Shape;1502;p23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23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04" name="Google Shape;1504;p23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0" name="Google Shape;1510;p23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¡Gracias</a:t>
            </a:r>
            <a:r>
              <a:rPr lang="en" sz="7200"/>
              <a:t>!</a:t>
            </a:r>
            <a:endParaRPr sz="7200"/>
          </a:p>
        </p:txBody>
      </p:sp>
      <p:sp>
        <p:nvSpPr>
          <p:cNvPr id="1511" name="Google Shape;1511;p23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¿preguntas?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Pueden encontrarme en</a:t>
            </a:r>
            <a:r>
              <a:rPr lang="en"/>
              <a:t>: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alejandro.efo@gmail.com</a:t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github.com/alejofloreso</a:t>
            </a:r>
            <a:endParaRPr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linkedin.com/in/alejandrofloresolano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Nuestra agenda de hoy</a:t>
            </a:r>
            <a:endParaRPr sz="3200"/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457200" y="1764500"/>
            <a:ext cx="4114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SCQA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Flujo del proceso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Análisis y hallazgos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Resultados, conclusiones y siguientes pasos</a:t>
            </a:r>
            <a:endParaRPr/>
          </a:p>
        </p:txBody>
      </p:sp>
      <p:pic>
        <p:nvPicPr>
          <p:cNvPr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3295" r="37860" t="0"/>
          <a:stretch/>
        </p:blipFill>
        <p:spPr>
          <a:xfrm flipH="1" rot="10800000">
            <a:off x="4572000" y="0"/>
            <a:ext cx="4572000" cy="5143500"/>
          </a:xfrm>
          <a:prstGeom prst="snip1Rect">
            <a:avLst>
              <a:gd fmla="val 9999" name="adj"/>
            </a:avLst>
          </a:prstGeom>
          <a:noFill/>
          <a:ln>
            <a:noFill/>
          </a:ln>
        </p:spPr>
      </p:pic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SCQA</a:t>
            </a:r>
            <a:r>
              <a:rPr lang="en" sz="3200"/>
              <a:t> Análisis</a:t>
            </a:r>
            <a:endParaRPr sz="3200"/>
          </a:p>
        </p:txBody>
      </p:sp>
      <p:sp>
        <p:nvSpPr>
          <p:cNvPr id="353" name="Google Shape;353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SITUACIÓN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Cada semana llegan miles de productos nuevos al mercado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COMPLICACIÓN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 empresa XYZ insights mide el consumo de mercado. Incluyendo los lanzamientos. Pero crear miles de productos cada semana es una tarea difícil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El Web scraping + Machine Learning pueden encontrar información en línea y predecir el super grupo al que pertenecen los productos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RESPUESTA (ANSWER)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¿Como las técnicas de data analytics pueden ayudar a incluir todos los productos nuevos?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PREGUNTA (QUESTION)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363" name="Google Shape;363;p14"/>
          <p:cNvSpPr/>
          <p:nvPr/>
        </p:nvSpPr>
        <p:spPr>
          <a:xfrm>
            <a:off x="4857720" y="2250297"/>
            <a:ext cx="392802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C</a:t>
            </a:r>
          </a:p>
        </p:txBody>
      </p:sp>
      <p:sp>
        <p:nvSpPr>
          <p:cNvPr id="364" name="Google Shape;364;p14"/>
          <p:cNvSpPr/>
          <p:nvPr/>
        </p:nvSpPr>
        <p:spPr>
          <a:xfrm>
            <a:off x="3807513" y="3348952"/>
            <a:ext cx="409477" cy="438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A</a:t>
            </a:r>
          </a:p>
        </p:txBody>
      </p:sp>
      <p:sp>
        <p:nvSpPr>
          <p:cNvPr id="365" name="Google Shape;365;p14"/>
          <p:cNvSpPr/>
          <p:nvPr/>
        </p:nvSpPr>
        <p:spPr>
          <a:xfrm>
            <a:off x="4971979" y="3356672"/>
            <a:ext cx="430476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Q</a:t>
            </a:r>
          </a:p>
        </p:txBody>
      </p:sp>
      <p:sp>
        <p:nvSpPr>
          <p:cNvPr id="366" name="Google Shape;366;p14"/>
          <p:cNvSpPr/>
          <p:nvPr/>
        </p:nvSpPr>
        <p:spPr>
          <a:xfrm flipH="1" rot="10800000">
            <a:off x="4188575" y="1422800"/>
            <a:ext cx="263700" cy="189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Flujo del proceso</a:t>
            </a:r>
            <a:endParaRPr sz="3200"/>
          </a:p>
        </p:txBody>
      </p:sp>
      <p:sp>
        <p:nvSpPr>
          <p:cNvPr id="372" name="Google Shape;372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15"/>
          <p:cNvGrpSpPr/>
          <p:nvPr/>
        </p:nvGrpSpPr>
        <p:grpSpPr>
          <a:xfrm>
            <a:off x="575500" y="1236125"/>
            <a:ext cx="7116000" cy="3558775"/>
            <a:chOff x="575500" y="1312325"/>
            <a:chExt cx="7116000" cy="3558775"/>
          </a:xfrm>
        </p:grpSpPr>
        <p:cxnSp>
          <p:nvCxnSpPr>
            <p:cNvPr id="374" name="Google Shape;374;p15"/>
            <p:cNvCxnSpPr/>
            <p:nvPr/>
          </p:nvCxnSpPr>
          <p:spPr>
            <a:xfrm rot="10800000">
              <a:off x="3421000" y="4607250"/>
              <a:ext cx="50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5" name="Google Shape;375;p15"/>
            <p:cNvSpPr/>
            <p:nvPr/>
          </p:nvSpPr>
          <p:spPr>
            <a:xfrm>
              <a:off x="575500" y="1558625"/>
              <a:ext cx="767400" cy="5277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INICIO</a:t>
              </a:r>
              <a:endPara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76" name="Google Shape;376;p15"/>
            <p:cNvCxnSpPr/>
            <p:nvPr/>
          </p:nvCxnSpPr>
          <p:spPr>
            <a:xfrm>
              <a:off x="1342895" y="1822471"/>
              <a:ext cx="4833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7" name="Google Shape;377;p15"/>
            <p:cNvCxnSpPr/>
            <p:nvPr/>
          </p:nvCxnSpPr>
          <p:spPr>
            <a:xfrm>
              <a:off x="2593595" y="1820521"/>
              <a:ext cx="4833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8" name="Google Shape;378;p15"/>
            <p:cNvCxnSpPr/>
            <p:nvPr/>
          </p:nvCxnSpPr>
          <p:spPr>
            <a:xfrm>
              <a:off x="3844295" y="1822471"/>
              <a:ext cx="4833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9" name="Google Shape;379;p15"/>
            <p:cNvSpPr/>
            <p:nvPr/>
          </p:nvSpPr>
          <p:spPr>
            <a:xfrm>
              <a:off x="4327600" y="1312325"/>
              <a:ext cx="937200" cy="10203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aleway"/>
                  <a:ea typeface="Raleway"/>
                  <a:cs typeface="Raleway"/>
                  <a:sym typeface="Raleway"/>
                </a:rPr>
                <a:t>¿barcode completo?</a:t>
              </a:r>
              <a:endParaRPr sz="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80" name="Google Shape;380;p15"/>
            <p:cNvCxnSpPr>
              <a:stCxn id="379" idx="2"/>
            </p:cNvCxnSpPr>
            <p:nvPr/>
          </p:nvCxnSpPr>
          <p:spPr>
            <a:xfrm flipH="1" rot="-5400000">
              <a:off x="4993900" y="2134925"/>
              <a:ext cx="463500" cy="858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1" name="Google Shape;381;p15"/>
            <p:cNvCxnSpPr>
              <a:stCxn id="379" idx="3"/>
            </p:cNvCxnSpPr>
            <p:nvPr/>
          </p:nvCxnSpPr>
          <p:spPr>
            <a:xfrm>
              <a:off x="5264800" y="1822475"/>
              <a:ext cx="4155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2" name="Google Shape;382;p15"/>
            <p:cNvSpPr/>
            <p:nvPr/>
          </p:nvSpPr>
          <p:spPr>
            <a:xfrm>
              <a:off x="5655100" y="1558625"/>
              <a:ext cx="767400" cy="527700"/>
            </a:xfrm>
            <a:prstGeom prst="roundRect">
              <a:avLst>
                <a:gd fmla="val 16667" name="adj"/>
              </a:avLst>
            </a:prstGeom>
            <a:solidFill>
              <a:srgbClr val="FF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Empieza el scraper</a:t>
              </a:r>
              <a:endParaRPr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5655100" y="2504525"/>
              <a:ext cx="767400" cy="527700"/>
            </a:xfrm>
            <a:prstGeom prst="roundRect">
              <a:avLst>
                <a:gd fmla="val 16667" name="adj"/>
              </a:avLst>
            </a:prstGeom>
            <a:solidFill>
              <a:srgbClr val="FF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Completa el barcode</a:t>
              </a:r>
              <a:endParaRPr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84" name="Google Shape;384;p15"/>
            <p:cNvCxnSpPr>
              <a:stCxn id="382" idx="3"/>
            </p:cNvCxnSpPr>
            <p:nvPr/>
          </p:nvCxnSpPr>
          <p:spPr>
            <a:xfrm>
              <a:off x="6422500" y="1822475"/>
              <a:ext cx="4167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5" name="Google Shape;385;p15"/>
            <p:cNvCxnSpPr>
              <a:stCxn id="383" idx="0"/>
              <a:endCxn id="382" idx="2"/>
            </p:cNvCxnSpPr>
            <p:nvPr/>
          </p:nvCxnSpPr>
          <p:spPr>
            <a:xfrm rot="10800000">
              <a:off x="6038800" y="2086325"/>
              <a:ext cx="0" cy="41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6" name="Google Shape;386;p15"/>
            <p:cNvSpPr/>
            <p:nvPr/>
          </p:nvSpPr>
          <p:spPr>
            <a:xfrm>
              <a:off x="6839200" y="1558625"/>
              <a:ext cx="767400" cy="527700"/>
            </a:xfrm>
            <a:prstGeom prst="roundRect">
              <a:avLst>
                <a:gd fmla="val 16667" name="adj"/>
              </a:avLst>
            </a:prstGeom>
            <a:solidFill>
              <a:srgbClr val="F9C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Guarda resultado</a:t>
              </a:r>
              <a:endParaRPr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87" name="Google Shape;387;p15"/>
            <p:cNvCxnSpPr>
              <a:stCxn id="386" idx="2"/>
            </p:cNvCxnSpPr>
            <p:nvPr/>
          </p:nvCxnSpPr>
          <p:spPr>
            <a:xfrm flipH="1">
              <a:off x="7216900" y="2086325"/>
              <a:ext cx="6000" cy="116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8" name="Google Shape;388;p15"/>
            <p:cNvCxnSpPr>
              <a:stCxn id="389" idx="2"/>
            </p:cNvCxnSpPr>
            <p:nvPr/>
          </p:nvCxnSpPr>
          <p:spPr>
            <a:xfrm rot="5400000">
              <a:off x="6665650" y="4065275"/>
              <a:ext cx="352800" cy="76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15"/>
            <p:cNvSpPr/>
            <p:nvPr/>
          </p:nvSpPr>
          <p:spPr>
            <a:xfrm>
              <a:off x="5510500" y="4343400"/>
              <a:ext cx="1179600" cy="527700"/>
            </a:xfrm>
            <a:prstGeom prst="roundRect">
              <a:avLst>
                <a:gd fmla="val 16667" name="adj"/>
              </a:avLst>
            </a:prstGeom>
            <a:solidFill>
              <a:srgbClr val="F9C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Inicia el modelo de Machine Learning supervisado</a:t>
              </a:r>
              <a:endParaRPr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921400" y="4343400"/>
              <a:ext cx="1258500" cy="527700"/>
            </a:xfrm>
            <a:prstGeom prst="roundRect">
              <a:avLst>
                <a:gd fmla="val 16667" name="adj"/>
              </a:avLst>
            </a:prstGeom>
            <a:solidFill>
              <a:srgbClr val="F9C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Imprime predicción y score en el CSV creado anteriormente</a:t>
              </a:r>
              <a:endParaRPr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63125" y="4343400"/>
              <a:ext cx="767400" cy="5277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FIN</a:t>
              </a:r>
              <a:endPara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393" name="Google Shape;393;p15"/>
            <p:cNvCxnSpPr>
              <a:stCxn id="390" idx="1"/>
              <a:endCxn id="391" idx="3"/>
            </p:cNvCxnSpPr>
            <p:nvPr/>
          </p:nvCxnSpPr>
          <p:spPr>
            <a:xfrm rot="10800000">
              <a:off x="5179900" y="4607250"/>
              <a:ext cx="3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4" name="Google Shape;394;p15"/>
            <p:cNvSpPr/>
            <p:nvPr/>
          </p:nvSpPr>
          <p:spPr>
            <a:xfrm>
              <a:off x="1826200" y="1560575"/>
              <a:ext cx="937200" cy="527700"/>
            </a:xfrm>
            <a:prstGeom prst="roundRect">
              <a:avLst>
                <a:gd fmla="val 16667" name="adj"/>
              </a:avLst>
            </a:prstGeom>
            <a:solidFill>
              <a:srgbClr val="F9C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El usuario carga un listado de nuevos </a:t>
              </a:r>
              <a:r>
                <a:rPr lang="en" sz="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ítems</a:t>
              </a:r>
              <a:endParaRPr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076900" y="1558625"/>
              <a:ext cx="858900" cy="527700"/>
            </a:xfrm>
            <a:prstGeom prst="roundRect">
              <a:avLst>
                <a:gd fmla="val 16667" name="adj"/>
              </a:avLst>
            </a:prstGeom>
            <a:solidFill>
              <a:srgbClr val="F9C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El programa toma item por item</a:t>
              </a:r>
              <a:endParaRPr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754300" y="3249425"/>
              <a:ext cx="937200" cy="10203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aleway"/>
                  <a:ea typeface="Raleway"/>
                  <a:cs typeface="Raleway"/>
                  <a:sym typeface="Raleway"/>
                </a:rPr>
                <a:t>¿Terminó la lista?</a:t>
              </a:r>
              <a:endParaRPr sz="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5051850" y="3500925"/>
              <a:ext cx="415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Barlow Light"/>
                  <a:ea typeface="Barlow Light"/>
                  <a:cs typeface="Barlow Light"/>
                  <a:sym typeface="Barlow Light"/>
                </a:rPr>
                <a:t>NO</a:t>
              </a:r>
              <a:endParaRPr sz="7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97" name="Google Shape;397;p15"/>
            <p:cNvSpPr txBox="1"/>
            <p:nvPr/>
          </p:nvSpPr>
          <p:spPr>
            <a:xfrm>
              <a:off x="5051850" y="2539563"/>
              <a:ext cx="415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Barlow Light"/>
                  <a:ea typeface="Barlow Light"/>
                  <a:cs typeface="Barlow Light"/>
                  <a:sym typeface="Barlow Light"/>
                </a:rPr>
                <a:t>NO</a:t>
              </a:r>
              <a:endParaRPr sz="7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98" name="Google Shape;398;p15"/>
            <p:cNvSpPr txBox="1"/>
            <p:nvPr/>
          </p:nvSpPr>
          <p:spPr>
            <a:xfrm>
              <a:off x="5255950" y="1593913"/>
              <a:ext cx="415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Barlow Light"/>
                  <a:ea typeface="Barlow Light"/>
                  <a:cs typeface="Barlow Light"/>
                  <a:sym typeface="Barlow Light"/>
                </a:rPr>
                <a:t>SÍ</a:t>
              </a:r>
              <a:endParaRPr sz="7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7140700" y="2478588"/>
              <a:ext cx="415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Barlow Light"/>
                  <a:ea typeface="Barlow Light"/>
                  <a:cs typeface="Barlow Light"/>
                  <a:sym typeface="Barlow Light"/>
                </a:rPr>
                <a:t>SÍ</a:t>
              </a:r>
              <a:endParaRPr sz="7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400" name="Google Shape;400;p15"/>
          <p:cNvCxnSpPr>
            <a:stCxn id="389" idx="1"/>
            <a:endCxn id="395" idx="2"/>
          </p:cNvCxnSpPr>
          <p:nvPr/>
        </p:nvCxnSpPr>
        <p:spPr>
          <a:xfrm rot="10800000">
            <a:off x="3506200" y="2009975"/>
            <a:ext cx="3248100" cy="167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/>
          <p:nvPr>
            <p:ph type="title"/>
          </p:nvPr>
        </p:nvSpPr>
        <p:spPr>
          <a:xfrm>
            <a:off x="457200" y="605600"/>
            <a:ext cx="82296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Resumen</a:t>
            </a:r>
            <a:r>
              <a:rPr lang="en" sz="3200"/>
              <a:t> web scraper, archivo salida, rendimiento</a:t>
            </a:r>
            <a:endParaRPr sz="3200"/>
          </a:p>
        </p:txBody>
      </p:sp>
      <p:sp>
        <p:nvSpPr>
          <p:cNvPr id="406" name="Google Shape;406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7" name="Google Shape;407;p16"/>
          <p:cNvPicPr preferRelativeResize="0"/>
          <p:nvPr/>
        </p:nvPicPr>
        <p:blipFill rotWithShape="1">
          <a:blip r:embed="rId3">
            <a:alphaModFix/>
          </a:blip>
          <a:srcRect b="0" l="0" r="1078" t="0"/>
          <a:stretch/>
        </p:blipFill>
        <p:spPr>
          <a:xfrm>
            <a:off x="457200" y="1564950"/>
            <a:ext cx="6734175" cy="31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>
            <p:ph idx="4294967295" type="subTitle"/>
          </p:nvPr>
        </p:nvSpPr>
        <p:spPr>
          <a:xfrm>
            <a:off x="7315200" y="1604300"/>
            <a:ext cx="1667100" cy="307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Flash search de </a:t>
            </a:r>
            <a:r>
              <a:rPr b="1" lang="en" sz="14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400"/>
              <a:t>productos: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3.7</a:t>
            </a:r>
            <a:r>
              <a:rPr lang="en" sz="1400"/>
              <a:t> minutos.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0.37 minutos por producto, lo que equivale a </a:t>
            </a:r>
            <a:r>
              <a:rPr b="1" lang="en" sz="14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22.2 </a:t>
            </a:r>
            <a:r>
              <a:rPr lang="en" sz="1400"/>
              <a:t>segundos Que podrían optimizarse con otras técnicas de web scraping.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Roadmap ML</a:t>
            </a:r>
            <a:endParaRPr sz="3600"/>
          </a:p>
        </p:txBody>
      </p:sp>
      <p:sp>
        <p:nvSpPr>
          <p:cNvPr id="414" name="Google Shape;414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17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8" name="Google Shape;418;p1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20" name="Google Shape;420;p17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21" name="Google Shape;421;p1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23" name="Google Shape;423;p17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4" name="Google Shape;424;p17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26" name="Google Shape;426;p17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27" name="Google Shape;427;p17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29" name="Google Shape;429;p17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30" name="Google Shape;430;p1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32" name="Google Shape;432;p17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3" name="Google Shape;433;p1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35" name="Google Shape;435;p17"/>
          <p:cNvSpPr txBox="1"/>
          <p:nvPr/>
        </p:nvSpPr>
        <p:spPr>
          <a:xfrm>
            <a:off x="1168425" y="1308500"/>
            <a:ext cx="1709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Probar diferentes algoritmos de aprendizaje supervisado para clasificación ( split 80-20)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6" name="Google Shape;436;p17"/>
          <p:cNvSpPr txBox="1"/>
          <p:nvPr/>
        </p:nvSpPr>
        <p:spPr>
          <a:xfrm>
            <a:off x="3328925" y="1308500"/>
            <a:ext cx="138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Elegir el mejor vectorizador para los datos tipo texto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Probar el modelo con nuevos datos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8" name="Google Shape;438;p17"/>
          <p:cNvSpPr txBox="1"/>
          <p:nvPr/>
        </p:nvSpPr>
        <p:spPr>
          <a:xfrm>
            <a:off x="2369875" y="4216000"/>
            <a:ext cx="138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Elegir el que mejor se ajusta a los datos de entrenamiento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(Log Reg)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97900" y="4216000"/>
            <a:ext cx="138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Ajustar 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parámetros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para lograr el mejor score posible (tunear con grid search)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6642199" y="4216000"/>
            <a:ext cx="95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Repetir pasos del 1 al 5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/>
          <p:cNvSpPr txBox="1"/>
          <p:nvPr>
            <p:ph type="title"/>
          </p:nvPr>
        </p:nvSpPr>
        <p:spPr>
          <a:xfrm>
            <a:off x="457200" y="605600"/>
            <a:ext cx="6292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Performance del modelo de ML</a:t>
            </a:r>
            <a:endParaRPr sz="3200"/>
          </a:p>
        </p:txBody>
      </p:sp>
      <p:sp>
        <p:nvSpPr>
          <p:cNvPr id="446" name="Google Shape;446;p18"/>
          <p:cNvSpPr txBox="1"/>
          <p:nvPr>
            <p:ph idx="2" type="body"/>
          </p:nvPr>
        </p:nvSpPr>
        <p:spPr>
          <a:xfrm>
            <a:off x="457200" y="2905125"/>
            <a:ext cx="26826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F1 por clase (Super Group)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7" name="Google Shape;44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8" name="Google Shape;4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88500"/>
            <a:ext cx="5725601" cy="18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8"/>
          <p:cNvSpPr txBox="1"/>
          <p:nvPr>
            <p:ph idx="2" type="body"/>
          </p:nvPr>
        </p:nvSpPr>
        <p:spPr>
          <a:xfrm>
            <a:off x="457200" y="1381125"/>
            <a:ext cx="46101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Scores del algoritmo seleccionado + combinación de vectorizadores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50" name="Google Shape;4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1704925"/>
            <a:ext cx="7096126" cy="114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18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452" name="Google Shape;452;p18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5" name="Google Shape;495;p18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96" name="Google Shape;496;p18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8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8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4" name="Google Shape;504;p18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Google Shape;555;p18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556" name="Google Shape;556;p18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" name="Google Shape;576;p18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18"/>
          <p:cNvSpPr/>
          <p:nvPr/>
        </p:nvSpPr>
        <p:spPr>
          <a:xfrm>
            <a:off x="791300" y="2517800"/>
            <a:ext cx="3884700" cy="2637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9"/>
          <p:cNvSpPr txBox="1"/>
          <p:nvPr>
            <p:ph type="title"/>
          </p:nvPr>
        </p:nvSpPr>
        <p:spPr>
          <a:xfrm>
            <a:off x="457200" y="605600"/>
            <a:ext cx="8191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¿Cómo usar los resultados según la evaluación?</a:t>
            </a:r>
            <a:endParaRPr sz="3200"/>
          </a:p>
        </p:txBody>
      </p:sp>
      <p:sp>
        <p:nvSpPr>
          <p:cNvPr id="589" name="Google Shape;589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0" name="Google Shape;590;p19"/>
          <p:cNvGrpSpPr/>
          <p:nvPr/>
        </p:nvGrpSpPr>
        <p:grpSpPr>
          <a:xfrm>
            <a:off x="2655033" y="1521620"/>
            <a:ext cx="2200509" cy="1371214"/>
            <a:chOff x="3071457" y="2013875"/>
            <a:chExt cx="1944600" cy="1569613"/>
          </a:xfrm>
        </p:grpSpPr>
        <p:sp>
          <p:nvSpPr>
            <p:cNvPr id="591" name="Google Shape;591;p1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 txBox="1"/>
            <p:nvPr/>
          </p:nvSpPr>
          <p:spPr>
            <a:xfrm>
              <a:off x="3316102" y="206781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Revisión por parte del analista</a:t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3" name="Google Shape;593;p19"/>
            <p:cNvSpPr txBox="1"/>
            <p:nvPr/>
          </p:nvSpPr>
          <p:spPr>
            <a:xfrm>
              <a:off x="3316104" y="2527788"/>
              <a:ext cx="1478400" cy="10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El restante son revisadas por el humano con ayuda del web scraper</a:t>
              </a:r>
              <a:endPara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4" name="Google Shape;594;p19"/>
          <p:cNvGrpSpPr/>
          <p:nvPr/>
        </p:nvGrpSpPr>
        <p:grpSpPr>
          <a:xfrm>
            <a:off x="457224" y="1521620"/>
            <a:ext cx="2200509" cy="1371203"/>
            <a:chOff x="1126863" y="2013875"/>
            <a:chExt cx="1944600" cy="1569600"/>
          </a:xfrm>
        </p:grpSpPr>
        <p:sp>
          <p:nvSpPr>
            <p:cNvPr id="595" name="Google Shape;595;p1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 txBox="1"/>
            <p:nvPr/>
          </p:nvSpPr>
          <p:spPr>
            <a:xfrm>
              <a:off x="1231383" y="2067824"/>
              <a:ext cx="15720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Resultados confiables</a:t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7" name="Google Shape;597;p19"/>
            <p:cNvSpPr txBox="1"/>
            <p:nvPr/>
          </p:nvSpPr>
          <p:spPr>
            <a:xfrm>
              <a:off x="1231383" y="2440563"/>
              <a:ext cx="1712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El algoritmo es capaz de predecir con 50% de certeza el 97% de las predicciones. De esas, el 98% resultaron ciertas</a:t>
              </a:r>
              <a:endPara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8" name="Google Shape;598;p19"/>
          <p:cNvGrpSpPr/>
          <p:nvPr/>
        </p:nvGrpSpPr>
        <p:grpSpPr>
          <a:xfrm>
            <a:off x="4852713" y="1521620"/>
            <a:ext cx="3396158" cy="1371203"/>
            <a:chOff x="5015938" y="2013875"/>
            <a:chExt cx="3001200" cy="1569600"/>
          </a:xfrm>
        </p:grpSpPr>
        <p:sp>
          <p:nvSpPr>
            <p:cNvPr id="599" name="Google Shape;599;p1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 txBox="1"/>
            <p:nvPr/>
          </p:nvSpPr>
          <p:spPr>
            <a:xfrm>
              <a:off x="5360226" y="2067819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Performance optimizado</a:t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01" name="Google Shape;601;p19"/>
            <p:cNvSpPr txBox="1"/>
            <p:nvPr/>
          </p:nvSpPr>
          <p:spPr>
            <a:xfrm>
              <a:off x="5360225" y="252778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Esta combinación maximiza la productividad y calidad</a:t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02" name="Google Shape;602;p19"/>
          <p:cNvGrpSpPr/>
          <p:nvPr/>
        </p:nvGrpSpPr>
        <p:grpSpPr>
          <a:xfrm>
            <a:off x="4705169" y="2223340"/>
            <a:ext cx="295999" cy="294651"/>
            <a:chOff x="4858109" y="2631368"/>
            <a:chExt cx="316442" cy="315000"/>
          </a:xfrm>
        </p:grpSpPr>
        <p:sp>
          <p:nvSpPr>
            <p:cNvPr id="603" name="Google Shape;603;p1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2512794" y="2223216"/>
            <a:ext cx="294612" cy="294612"/>
            <a:chOff x="3157188" y="909150"/>
            <a:chExt cx="470400" cy="470400"/>
          </a:xfrm>
        </p:grpSpPr>
        <p:sp>
          <p:nvSpPr>
            <p:cNvPr id="606" name="Google Shape;606;p1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8" name="Google Shape;608;p19"/>
          <p:cNvPicPr preferRelativeResize="0"/>
          <p:nvPr/>
        </p:nvPicPr>
        <p:blipFill rotWithShape="1">
          <a:blip r:embed="rId3">
            <a:alphaModFix/>
          </a:blip>
          <a:srcRect b="12784" l="0" r="0" t="1068"/>
          <a:stretch/>
        </p:blipFill>
        <p:spPr>
          <a:xfrm>
            <a:off x="371350" y="3019425"/>
            <a:ext cx="8400925" cy="16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Caso de negocios: Análisis automático</a:t>
            </a:r>
            <a:endParaRPr sz="3200"/>
          </a:p>
        </p:txBody>
      </p:sp>
      <p:graphicFrame>
        <p:nvGraphicFramePr>
          <p:cNvPr id="614" name="Google Shape;614;p20"/>
          <p:cNvGraphicFramePr/>
          <p:nvPr/>
        </p:nvGraphicFramePr>
        <p:xfrm>
          <a:off x="4572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{21A777CB-9F06-4C48-A757-FC41BB3C26D4}</a:tableStyleId>
              </a:tblPr>
              <a:tblGrid>
                <a:gridCol w="1001325"/>
                <a:gridCol w="1001325"/>
                <a:gridCol w="1001325"/>
                <a:gridCol w="10013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Humano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ML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Ahorro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Investigar el producto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 mins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6.5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Asignar a SG y PG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 min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0.00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 mins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0.501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7.499*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615" name="Google Shape;615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6" name="Google Shape;616;p20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617" name="Google Shape;617;p20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0" name="Google Shape;710;p20"/>
          <p:cNvSpPr txBox="1"/>
          <p:nvPr>
            <p:ph idx="4294967295" type="body"/>
          </p:nvPr>
        </p:nvSpPr>
        <p:spPr>
          <a:xfrm>
            <a:off x="457200" y="3989475"/>
            <a:ext cx="4734000" cy="7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*minutos por producto.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 dado que se lanzan unos 360.000 en </a:t>
            </a:r>
            <a:r>
              <a:rPr b="1" lang="en"/>
              <a:t>latinoamérica</a:t>
            </a:r>
            <a:r>
              <a:rPr b="1" lang="en"/>
              <a:t> cada año...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D1FF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