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9" r:id="rId6"/>
    <p:sldId id="260"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E6F01F-9D17-437F-93F9-BB5DF193F112}" type="datetimeFigureOut">
              <a:rPr lang="es-CO" smtClean="0"/>
              <a:t>31/05/2016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1033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6F01F-9D17-437F-93F9-BB5DF193F112}" type="datetimeFigureOut">
              <a:rPr lang="es-CO" smtClean="0"/>
              <a:t>31/05/2016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230279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43E6F01F-9D17-437F-93F9-BB5DF193F112}" type="datetimeFigureOut">
              <a:rPr lang="es-CO" smtClean="0"/>
              <a:t>31/05/2016</a:t>
            </a:fld>
            <a:endParaRPr lang="es-CO"/>
          </a:p>
        </p:txBody>
      </p:sp>
      <p:sp>
        <p:nvSpPr>
          <p:cNvPr id="5" name="Footer Placeholder 4"/>
          <p:cNvSpPr>
            <a:spLocks noGrp="1"/>
          </p:cNvSpPr>
          <p:nvPr>
            <p:ph type="ftr" sz="quarter" idx="11"/>
          </p:nvPr>
        </p:nvSpPr>
        <p:spPr>
          <a:xfrm>
            <a:off x="3776135" y="6422854"/>
            <a:ext cx="4279669" cy="365125"/>
          </a:xfrm>
        </p:spPr>
        <p:txBody>
          <a:bodyPr/>
          <a:lstStyle/>
          <a:p>
            <a:endParaRPr lang="es-CO"/>
          </a:p>
        </p:txBody>
      </p:sp>
      <p:sp>
        <p:nvSpPr>
          <p:cNvPr id="6" name="Slide Number Placeholder 5"/>
          <p:cNvSpPr>
            <a:spLocks noGrp="1"/>
          </p:cNvSpPr>
          <p:nvPr>
            <p:ph type="sldNum" sz="quarter" idx="12"/>
          </p:nvPr>
        </p:nvSpPr>
        <p:spPr>
          <a:xfrm>
            <a:off x="8073048" y="6422854"/>
            <a:ext cx="879759" cy="365125"/>
          </a:xfrm>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37353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3E6F01F-9D17-437F-93F9-BB5DF193F112}" type="datetimeFigureOut">
              <a:rPr lang="es-CO" smtClean="0"/>
              <a:t>31/05/2016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274075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43E6F01F-9D17-437F-93F9-BB5DF193F112}" type="datetimeFigureOut">
              <a:rPr lang="es-CO" smtClean="0"/>
              <a:t>31/05/2016</a:t>
            </a:fld>
            <a:endParaRPr lang="es-CO"/>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CO"/>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B39283B-07E7-4EB0-B2D9-54E228A0F071}" type="slidenum">
              <a:rPr lang="es-CO" smtClean="0"/>
              <a:t>‹Nº›</a:t>
            </a:fld>
            <a:endParaRPr lang="es-CO"/>
          </a:p>
        </p:txBody>
      </p:sp>
    </p:spTree>
    <p:extLst>
      <p:ext uri="{BB962C8B-B14F-4D97-AF65-F5344CB8AC3E}">
        <p14:creationId xmlns:p14="http://schemas.microsoft.com/office/powerpoint/2010/main" val="35115629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3E6F01F-9D17-437F-93F9-BB5DF193F112}" type="datetimeFigureOut">
              <a:rPr lang="es-CO" smtClean="0"/>
              <a:t>31/05/2016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13223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3E6F01F-9D17-437F-93F9-BB5DF193F112}" type="datetimeFigureOut">
              <a:rPr lang="es-CO" smtClean="0"/>
              <a:t>31/05/2016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416768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E6F01F-9D17-437F-93F9-BB5DF193F112}" type="datetimeFigureOut">
              <a:rPr lang="es-CO" smtClean="0"/>
              <a:t>31/05/2016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124437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F01F-9D17-437F-93F9-BB5DF193F112}" type="datetimeFigureOut">
              <a:rPr lang="es-CO" smtClean="0"/>
              <a:t>31/05/2016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360623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3E6F01F-9D17-437F-93F9-BB5DF193F112}" type="datetimeFigureOut">
              <a:rPr lang="es-CO" smtClean="0"/>
              <a:t>31/05/2016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361806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3E6F01F-9D17-437F-93F9-BB5DF193F112}" type="datetimeFigureOut">
              <a:rPr lang="es-CO" smtClean="0"/>
              <a:t>31/05/2016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B39283B-07E7-4EB0-B2D9-54E228A0F071}" type="slidenum">
              <a:rPr lang="es-CO" smtClean="0"/>
              <a:t>‹Nº›</a:t>
            </a:fld>
            <a:endParaRPr lang="es-CO"/>
          </a:p>
        </p:txBody>
      </p:sp>
    </p:spTree>
    <p:extLst>
      <p:ext uri="{BB962C8B-B14F-4D97-AF65-F5344CB8AC3E}">
        <p14:creationId xmlns:p14="http://schemas.microsoft.com/office/powerpoint/2010/main" val="206068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43E6F01F-9D17-437F-93F9-BB5DF193F112}" type="datetimeFigureOut">
              <a:rPr lang="es-CO" smtClean="0"/>
              <a:t>31/05/2016</a:t>
            </a:fld>
            <a:endParaRPr lang="es-CO"/>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CO"/>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B39283B-07E7-4EB0-B2D9-54E228A0F071}" type="slidenum">
              <a:rPr lang="es-CO" smtClean="0"/>
              <a:t>‹Nº›</a:t>
            </a:fld>
            <a:endParaRPr lang="es-CO"/>
          </a:p>
        </p:txBody>
      </p:sp>
    </p:spTree>
    <p:extLst>
      <p:ext uri="{BB962C8B-B14F-4D97-AF65-F5344CB8AC3E}">
        <p14:creationId xmlns:p14="http://schemas.microsoft.com/office/powerpoint/2010/main" val="21695054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54872" y="2160122"/>
            <a:ext cx="6267719" cy="972824"/>
          </a:xfrm>
        </p:spPr>
        <p:txBody>
          <a:bodyPr>
            <a:noAutofit/>
          </a:bodyPr>
          <a:lstStyle/>
          <a:p>
            <a:r>
              <a:rPr lang="es-CO" sz="8800" dirty="0">
                <a:latin typeface="Arial" panose="020B0604020202020204" pitchFamily="34" charset="0"/>
                <a:cs typeface="Arial" panose="020B0604020202020204" pitchFamily="34" charset="0"/>
              </a:rPr>
              <a:t> </a:t>
            </a:r>
            <a:br>
              <a:rPr lang="es-CO" sz="8800" dirty="0">
                <a:latin typeface="Arial" panose="020B0604020202020204" pitchFamily="34" charset="0"/>
                <a:cs typeface="Arial" panose="020B0604020202020204" pitchFamily="34" charset="0"/>
              </a:rPr>
            </a:br>
            <a:r>
              <a:rPr lang="es-CO" sz="8800" dirty="0">
                <a:solidFill>
                  <a:srgbClr val="92D050"/>
                </a:solidFill>
                <a:latin typeface="Arial" panose="020B0604020202020204" pitchFamily="34" charset="0"/>
                <a:cs typeface="Arial" panose="020B0604020202020204" pitchFamily="34" charset="0"/>
              </a:rPr>
              <a:t>ALL CASH</a:t>
            </a:r>
          </a:p>
        </p:txBody>
      </p:sp>
      <p:sp>
        <p:nvSpPr>
          <p:cNvPr id="3" name="Subtitle 2"/>
          <p:cNvSpPr>
            <a:spLocks noGrp="1"/>
          </p:cNvSpPr>
          <p:nvPr>
            <p:ph type="subTitle" idx="1"/>
          </p:nvPr>
        </p:nvSpPr>
        <p:spPr>
          <a:xfrm>
            <a:off x="6192870" y="3467726"/>
            <a:ext cx="3125273" cy="2077545"/>
          </a:xfrm>
        </p:spPr>
        <p:txBody>
          <a:bodyPr>
            <a:normAutofit fontScale="55000" lnSpcReduction="20000"/>
          </a:bodyPr>
          <a:lstStyle/>
          <a:p>
            <a:endParaRPr lang="es-CO"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David Toledo</a:t>
            </a:r>
          </a:p>
          <a:p>
            <a:r>
              <a:rPr lang="es-CO" dirty="0">
                <a:solidFill>
                  <a:schemeClr val="bg1"/>
                </a:solidFill>
                <a:latin typeface="Arial" panose="020B0604020202020204" pitchFamily="34" charset="0"/>
                <a:cs typeface="Arial" panose="020B0604020202020204" pitchFamily="34" charset="0"/>
              </a:rPr>
              <a:t>Christian </a:t>
            </a:r>
            <a:r>
              <a:rPr lang="es-CO" dirty="0" err="1">
                <a:solidFill>
                  <a:schemeClr val="bg1"/>
                </a:solidFill>
                <a:latin typeface="Arial" panose="020B0604020202020204" pitchFamily="34" charset="0"/>
                <a:cs typeface="Arial" panose="020B0604020202020204" pitchFamily="34" charset="0"/>
              </a:rPr>
              <a:t>Varon</a:t>
            </a:r>
            <a:r>
              <a:rPr lang="es-CO" dirty="0">
                <a:solidFill>
                  <a:schemeClr val="bg1"/>
                </a:solidFill>
                <a:latin typeface="Arial" panose="020B0604020202020204" pitchFamily="34" charset="0"/>
                <a:cs typeface="Arial" panose="020B0604020202020204" pitchFamily="34" charset="0"/>
              </a:rPr>
              <a:t> </a:t>
            </a:r>
          </a:p>
          <a:p>
            <a:r>
              <a:rPr lang="es-CO" dirty="0">
                <a:solidFill>
                  <a:schemeClr val="bg1"/>
                </a:solidFill>
                <a:latin typeface="Arial" panose="020B0604020202020204" pitchFamily="34" charset="0"/>
                <a:cs typeface="Arial" panose="020B0604020202020204" pitchFamily="34" charset="0"/>
              </a:rPr>
              <a:t>Valentina </a:t>
            </a:r>
            <a:r>
              <a:rPr lang="es-CO" dirty="0" err="1">
                <a:solidFill>
                  <a:schemeClr val="bg1"/>
                </a:solidFill>
                <a:latin typeface="Arial" panose="020B0604020202020204" pitchFamily="34" charset="0"/>
                <a:cs typeface="Arial" panose="020B0604020202020204" pitchFamily="34" charset="0"/>
              </a:rPr>
              <a:t>Sossa</a:t>
            </a:r>
            <a:endParaRPr lang="es-CO" dirty="0">
              <a:solidFill>
                <a:schemeClr val="bg1"/>
              </a:solidFill>
              <a:latin typeface="Arial" panose="020B0604020202020204" pitchFamily="34" charset="0"/>
              <a:cs typeface="Arial" panose="020B0604020202020204" pitchFamily="34" charset="0"/>
            </a:endParaRPr>
          </a:p>
          <a:p>
            <a:r>
              <a:rPr lang="es-CO" dirty="0">
                <a:solidFill>
                  <a:schemeClr val="bg1"/>
                </a:solidFill>
                <a:latin typeface="Arial" panose="020B0604020202020204" pitchFamily="34" charset="0"/>
                <a:cs typeface="Arial" panose="020B0604020202020204" pitchFamily="34" charset="0"/>
              </a:rPr>
              <a:t>Alejandro Hernández</a:t>
            </a:r>
          </a:p>
          <a:p>
            <a:r>
              <a:rPr lang="es-CO" dirty="0">
                <a:solidFill>
                  <a:schemeClr val="bg1"/>
                </a:solidFill>
                <a:latin typeface="Arial" panose="020B0604020202020204" pitchFamily="34" charset="0"/>
                <a:cs typeface="Arial" panose="020B0604020202020204" pitchFamily="34" charset="0"/>
              </a:rPr>
              <a:t>Daniela López </a:t>
            </a:r>
          </a:p>
          <a:p>
            <a:r>
              <a:rPr lang="es-CO" dirty="0">
                <a:solidFill>
                  <a:schemeClr val="bg1"/>
                </a:solidFill>
                <a:latin typeface="Arial" panose="020B0604020202020204" pitchFamily="34" charset="0"/>
                <a:cs typeface="Arial" panose="020B0604020202020204" pitchFamily="34" charset="0"/>
              </a:rPr>
              <a:t>Susana Cadavid Hoyos  </a:t>
            </a:r>
          </a:p>
          <a:p>
            <a:endParaRPr lang="es-CO"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l="29502" t="2529" r="29421" b="2361"/>
          <a:stretch/>
        </p:blipFill>
        <p:spPr>
          <a:xfrm>
            <a:off x="888909" y="420031"/>
            <a:ext cx="4165963" cy="5425830"/>
          </a:xfrm>
          <a:prstGeom prst="rect">
            <a:avLst/>
          </a:prstGeom>
        </p:spPr>
      </p:pic>
      <p:pic>
        <p:nvPicPr>
          <p:cNvPr id="5" name="Imagen 4"/>
          <p:cNvPicPr>
            <a:picLocks noChangeAspect="1"/>
          </p:cNvPicPr>
          <p:nvPr/>
        </p:nvPicPr>
        <p:blipFill>
          <a:blip r:embed="rId3"/>
          <a:stretch>
            <a:fillRect/>
          </a:stretch>
        </p:blipFill>
        <p:spPr>
          <a:xfrm>
            <a:off x="251704" y="6109949"/>
            <a:ext cx="1813458" cy="748051"/>
          </a:xfrm>
          <a:prstGeom prst="rect">
            <a:avLst/>
          </a:prstGeom>
        </p:spPr>
      </p:pic>
      <p:pic>
        <p:nvPicPr>
          <p:cNvPr id="6" name="Imagen 5"/>
          <p:cNvPicPr>
            <a:picLocks noChangeAspect="1"/>
          </p:cNvPicPr>
          <p:nvPr/>
        </p:nvPicPr>
        <p:blipFill>
          <a:blip r:embed="rId3"/>
          <a:stretch>
            <a:fillRect/>
          </a:stretch>
        </p:blipFill>
        <p:spPr>
          <a:xfrm>
            <a:off x="2065162" y="6109949"/>
            <a:ext cx="1813458" cy="748051"/>
          </a:xfrm>
          <a:prstGeom prst="rect">
            <a:avLst/>
          </a:prstGeom>
        </p:spPr>
      </p:pic>
      <p:pic>
        <p:nvPicPr>
          <p:cNvPr id="7" name="Imagen 6"/>
          <p:cNvPicPr>
            <a:picLocks noChangeAspect="1"/>
          </p:cNvPicPr>
          <p:nvPr/>
        </p:nvPicPr>
        <p:blipFill>
          <a:blip r:embed="rId3"/>
          <a:stretch>
            <a:fillRect/>
          </a:stretch>
        </p:blipFill>
        <p:spPr>
          <a:xfrm>
            <a:off x="3879471" y="6109949"/>
            <a:ext cx="1813458" cy="748051"/>
          </a:xfrm>
          <a:prstGeom prst="rect">
            <a:avLst/>
          </a:prstGeom>
        </p:spPr>
      </p:pic>
      <p:pic>
        <p:nvPicPr>
          <p:cNvPr id="8" name="Imagen 7"/>
          <p:cNvPicPr>
            <a:picLocks noChangeAspect="1"/>
          </p:cNvPicPr>
          <p:nvPr/>
        </p:nvPicPr>
        <p:blipFill>
          <a:blip r:embed="rId3"/>
          <a:stretch>
            <a:fillRect/>
          </a:stretch>
        </p:blipFill>
        <p:spPr>
          <a:xfrm>
            <a:off x="5692078" y="6109948"/>
            <a:ext cx="1813458" cy="748051"/>
          </a:xfrm>
          <a:prstGeom prst="rect">
            <a:avLst/>
          </a:prstGeom>
        </p:spPr>
      </p:pic>
      <p:pic>
        <p:nvPicPr>
          <p:cNvPr id="9" name="Imagen 8"/>
          <p:cNvPicPr>
            <a:picLocks noChangeAspect="1"/>
          </p:cNvPicPr>
          <p:nvPr/>
        </p:nvPicPr>
        <p:blipFill>
          <a:blip r:embed="rId3"/>
          <a:stretch>
            <a:fillRect/>
          </a:stretch>
        </p:blipFill>
        <p:spPr>
          <a:xfrm>
            <a:off x="7505536" y="6109949"/>
            <a:ext cx="1813458" cy="748051"/>
          </a:xfrm>
          <a:prstGeom prst="rect">
            <a:avLst/>
          </a:prstGeom>
        </p:spPr>
      </p:pic>
      <p:pic>
        <p:nvPicPr>
          <p:cNvPr id="10" name="Imagen 9"/>
          <p:cNvPicPr>
            <a:picLocks noChangeAspect="1"/>
          </p:cNvPicPr>
          <p:nvPr/>
        </p:nvPicPr>
        <p:blipFill>
          <a:blip r:embed="rId3"/>
          <a:stretch>
            <a:fillRect/>
          </a:stretch>
        </p:blipFill>
        <p:spPr>
          <a:xfrm>
            <a:off x="9318143" y="6109949"/>
            <a:ext cx="1813458" cy="748051"/>
          </a:xfrm>
          <a:prstGeom prst="rect">
            <a:avLst/>
          </a:prstGeom>
        </p:spPr>
      </p:pic>
      <p:pic>
        <p:nvPicPr>
          <p:cNvPr id="11" name="Imagen 10"/>
          <p:cNvPicPr>
            <a:picLocks noChangeAspect="1"/>
          </p:cNvPicPr>
          <p:nvPr/>
        </p:nvPicPr>
        <p:blipFill rotWithShape="1">
          <a:blip r:embed="rId3"/>
          <a:srcRect r="59382"/>
          <a:stretch/>
        </p:blipFill>
        <p:spPr>
          <a:xfrm>
            <a:off x="11131601" y="6109949"/>
            <a:ext cx="736587" cy="748051"/>
          </a:xfrm>
          <a:prstGeom prst="rect">
            <a:avLst/>
          </a:prstGeom>
        </p:spPr>
      </p:pic>
    </p:spTree>
    <p:extLst>
      <p:ext uri="{BB962C8B-B14F-4D97-AF65-F5344CB8AC3E}">
        <p14:creationId xmlns:p14="http://schemas.microsoft.com/office/powerpoint/2010/main" val="220104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25000"/>
          </a:schemeClr>
        </a:solidFill>
        <a:effectLst/>
      </p:bgPr>
    </p:bg>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51704" y="6109949"/>
            <a:ext cx="1813458" cy="748051"/>
          </a:xfrm>
          <a:prstGeom prst="rect">
            <a:avLst/>
          </a:prstGeom>
        </p:spPr>
      </p:pic>
      <p:pic>
        <p:nvPicPr>
          <p:cNvPr id="5" name="Imagen 4"/>
          <p:cNvPicPr>
            <a:picLocks noChangeAspect="1"/>
          </p:cNvPicPr>
          <p:nvPr/>
        </p:nvPicPr>
        <p:blipFill>
          <a:blip r:embed="rId2"/>
          <a:stretch>
            <a:fillRect/>
          </a:stretch>
        </p:blipFill>
        <p:spPr>
          <a:xfrm>
            <a:off x="2065162" y="6109949"/>
            <a:ext cx="1813458" cy="748051"/>
          </a:xfrm>
          <a:prstGeom prst="rect">
            <a:avLst/>
          </a:prstGeom>
        </p:spPr>
      </p:pic>
      <p:pic>
        <p:nvPicPr>
          <p:cNvPr id="6" name="Imagen 5"/>
          <p:cNvPicPr>
            <a:picLocks noChangeAspect="1"/>
          </p:cNvPicPr>
          <p:nvPr/>
        </p:nvPicPr>
        <p:blipFill>
          <a:blip r:embed="rId2"/>
          <a:stretch>
            <a:fillRect/>
          </a:stretch>
        </p:blipFill>
        <p:spPr>
          <a:xfrm>
            <a:off x="3879471" y="6109949"/>
            <a:ext cx="1813458" cy="748051"/>
          </a:xfrm>
          <a:prstGeom prst="rect">
            <a:avLst/>
          </a:prstGeom>
        </p:spPr>
      </p:pic>
      <p:pic>
        <p:nvPicPr>
          <p:cNvPr id="7" name="Imagen 6"/>
          <p:cNvPicPr>
            <a:picLocks noChangeAspect="1"/>
          </p:cNvPicPr>
          <p:nvPr/>
        </p:nvPicPr>
        <p:blipFill>
          <a:blip r:embed="rId2"/>
          <a:stretch>
            <a:fillRect/>
          </a:stretch>
        </p:blipFill>
        <p:spPr>
          <a:xfrm>
            <a:off x="5692078" y="6109948"/>
            <a:ext cx="1813458" cy="748051"/>
          </a:xfrm>
          <a:prstGeom prst="rect">
            <a:avLst/>
          </a:prstGeom>
        </p:spPr>
      </p:pic>
      <p:pic>
        <p:nvPicPr>
          <p:cNvPr id="8" name="Imagen 7"/>
          <p:cNvPicPr>
            <a:picLocks noChangeAspect="1"/>
          </p:cNvPicPr>
          <p:nvPr/>
        </p:nvPicPr>
        <p:blipFill>
          <a:blip r:embed="rId2"/>
          <a:stretch>
            <a:fillRect/>
          </a:stretch>
        </p:blipFill>
        <p:spPr>
          <a:xfrm>
            <a:off x="7505536" y="6109949"/>
            <a:ext cx="1813458" cy="748051"/>
          </a:xfrm>
          <a:prstGeom prst="rect">
            <a:avLst/>
          </a:prstGeom>
        </p:spPr>
      </p:pic>
      <p:pic>
        <p:nvPicPr>
          <p:cNvPr id="9" name="Imagen 8"/>
          <p:cNvPicPr>
            <a:picLocks noChangeAspect="1"/>
          </p:cNvPicPr>
          <p:nvPr/>
        </p:nvPicPr>
        <p:blipFill>
          <a:blip r:embed="rId2"/>
          <a:stretch>
            <a:fillRect/>
          </a:stretch>
        </p:blipFill>
        <p:spPr>
          <a:xfrm>
            <a:off x="9318143" y="6109949"/>
            <a:ext cx="1813458" cy="748051"/>
          </a:xfrm>
          <a:prstGeom prst="rect">
            <a:avLst/>
          </a:prstGeom>
        </p:spPr>
      </p:pic>
      <p:pic>
        <p:nvPicPr>
          <p:cNvPr id="10" name="Imagen 9"/>
          <p:cNvPicPr>
            <a:picLocks noChangeAspect="1"/>
          </p:cNvPicPr>
          <p:nvPr/>
        </p:nvPicPr>
        <p:blipFill rotWithShape="1">
          <a:blip r:embed="rId2"/>
          <a:srcRect r="59382"/>
          <a:stretch/>
        </p:blipFill>
        <p:spPr>
          <a:xfrm>
            <a:off x="11131601" y="6109949"/>
            <a:ext cx="736587" cy="748051"/>
          </a:xfrm>
          <a:prstGeom prst="rect">
            <a:avLst/>
          </a:prstGeom>
        </p:spPr>
      </p:pic>
      <p:sp>
        <p:nvSpPr>
          <p:cNvPr id="2" name="CuadroTexto 1"/>
          <p:cNvSpPr txBox="1"/>
          <p:nvPr/>
        </p:nvSpPr>
        <p:spPr>
          <a:xfrm>
            <a:off x="2195854" y="528426"/>
            <a:ext cx="8238666" cy="769441"/>
          </a:xfrm>
          <a:prstGeom prst="rect">
            <a:avLst/>
          </a:prstGeom>
          <a:noFill/>
        </p:spPr>
        <p:txBody>
          <a:bodyPr wrap="none" rtlCol="0">
            <a:spAutoFit/>
          </a:bodyPr>
          <a:lstStyle/>
          <a:p>
            <a:r>
              <a:rPr lang="es-CO" sz="4400" b="1" dirty="0">
                <a:solidFill>
                  <a:srgbClr val="92D050"/>
                </a:solidFill>
                <a:effectLst>
                  <a:outerShdw blurRad="38100" dist="38100" dir="2700000" algn="tl">
                    <a:srgbClr val="000000">
                      <a:alpha val="43137"/>
                    </a:srgbClr>
                  </a:outerShdw>
                </a:effectLst>
                <a:latin typeface="+mj-lt"/>
              </a:rPr>
              <a:t>FICHA TECNICA DEL PRODUCTO</a:t>
            </a:r>
            <a:endParaRPr lang="en-US" sz="4400" b="1" dirty="0">
              <a:solidFill>
                <a:srgbClr val="92D050"/>
              </a:solidFill>
              <a:effectLst>
                <a:outerShdw blurRad="38100" dist="38100" dir="2700000" algn="tl">
                  <a:srgbClr val="000000">
                    <a:alpha val="43137"/>
                  </a:srgbClr>
                </a:outerShdw>
              </a:effectLst>
              <a:latin typeface="+mj-lt"/>
            </a:endParaRPr>
          </a:p>
        </p:txBody>
      </p:sp>
      <p:pic>
        <p:nvPicPr>
          <p:cNvPr id="11" name="Imagen 10"/>
          <p:cNvPicPr/>
          <p:nvPr/>
        </p:nvPicPr>
        <p:blipFill rotWithShape="1">
          <a:blip r:embed="rId3">
            <a:extLst>
              <a:ext uri="{28A0092B-C50C-407E-A947-70E740481C1C}">
                <a14:useLocalDpi xmlns:a14="http://schemas.microsoft.com/office/drawing/2010/main" val="0"/>
              </a:ext>
            </a:extLst>
          </a:blip>
          <a:srcRect l="56243" t="18443" r="10048" b="63619"/>
          <a:stretch/>
        </p:blipFill>
        <p:spPr bwMode="auto">
          <a:xfrm>
            <a:off x="5942271" y="4685920"/>
            <a:ext cx="4658248" cy="1358266"/>
          </a:xfrm>
          <a:prstGeom prst="rect">
            <a:avLst/>
          </a:prstGeom>
          <a:ln>
            <a:noFill/>
          </a:ln>
          <a:extLst>
            <a:ext uri="{53640926-AAD7-44D8-BBD7-CCE9431645EC}">
              <a14:shadowObscured xmlns:a14="http://schemas.microsoft.com/office/drawing/2010/main"/>
            </a:ext>
          </a:extLst>
        </p:spPr>
      </p:pic>
      <p:pic>
        <p:nvPicPr>
          <p:cNvPr id="12" name="Imagen 11"/>
          <p:cNvPicPr/>
          <p:nvPr/>
        </p:nvPicPr>
        <p:blipFill rotWithShape="1">
          <a:blip r:embed="rId4">
            <a:extLst>
              <a:ext uri="{28A0092B-C50C-407E-A947-70E740481C1C}">
                <a14:useLocalDpi xmlns:a14="http://schemas.microsoft.com/office/drawing/2010/main" val="0"/>
              </a:ext>
            </a:extLst>
          </a:blip>
          <a:srcRect l="12729" t="8396" r="53418" b="44824"/>
          <a:stretch/>
        </p:blipFill>
        <p:spPr bwMode="auto">
          <a:xfrm>
            <a:off x="623380" y="2027727"/>
            <a:ext cx="4697021" cy="3543168"/>
          </a:xfrm>
          <a:prstGeom prst="rect">
            <a:avLst/>
          </a:prstGeom>
          <a:ln>
            <a:noFill/>
          </a:ln>
          <a:extLst>
            <a:ext uri="{53640926-AAD7-44D8-BBD7-CCE9431645EC}">
              <a14:shadowObscured xmlns:a14="http://schemas.microsoft.com/office/drawing/2010/main"/>
            </a:ext>
          </a:extLst>
        </p:spPr>
      </p:pic>
      <p:pic>
        <p:nvPicPr>
          <p:cNvPr id="13" name="Imagen 12"/>
          <p:cNvPicPr/>
          <p:nvPr/>
        </p:nvPicPr>
        <p:blipFill rotWithShape="1">
          <a:blip r:embed="rId4">
            <a:extLst>
              <a:ext uri="{28A0092B-C50C-407E-A947-70E740481C1C}">
                <a14:useLocalDpi xmlns:a14="http://schemas.microsoft.com/office/drawing/2010/main" val="0"/>
              </a:ext>
            </a:extLst>
          </a:blip>
          <a:srcRect l="12728" t="54290" r="53498" b="8981"/>
          <a:stretch/>
        </p:blipFill>
        <p:spPr bwMode="auto">
          <a:xfrm>
            <a:off x="5914443" y="1838290"/>
            <a:ext cx="4686076" cy="27818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69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2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203960" y="453605"/>
            <a:ext cx="9784080" cy="1508760"/>
          </a:xfrm>
        </p:spPr>
        <p:txBody>
          <a:bodyPr>
            <a:normAutofit fontScale="90000"/>
          </a:bodyPr>
          <a:lstStyle/>
          <a:p>
            <a:pPr lvl="0" algn="ctr"/>
            <a:r>
              <a:rPr lang="es-CO" sz="4900" b="1" dirty="0">
                <a:solidFill>
                  <a:srgbClr val="92D050"/>
                </a:solidFill>
                <a:effectLst>
                  <a:outerShdw blurRad="38100" dist="38100" dir="2700000" algn="tl">
                    <a:srgbClr val="000000">
                      <a:alpha val="43137"/>
                    </a:srgbClr>
                  </a:outerShdw>
                </a:effectLst>
              </a:rPr>
              <a:t>APLICACIÓN DE LAS DOS TEMÁTICAS EN EL PRODUCTO O SERVICIO:</a:t>
            </a:r>
            <a:br>
              <a:rPr lang="en-US" dirty="0"/>
            </a:br>
            <a:endParaRPr lang="en-US" dirty="0"/>
          </a:p>
        </p:txBody>
      </p:sp>
      <p:pic>
        <p:nvPicPr>
          <p:cNvPr id="4" name="Marcador de contenido 3"/>
          <p:cNvPicPr>
            <a:picLocks noGrp="1" noChangeAspect="1"/>
          </p:cNvPicPr>
          <p:nvPr>
            <p:ph idx="1"/>
          </p:nvPr>
        </p:nvPicPr>
        <p:blipFill rotWithShape="1">
          <a:blip r:embed="rId2"/>
          <a:srcRect l="58155" t="17794" r="14309" b="49004"/>
          <a:stretch/>
        </p:blipFill>
        <p:spPr>
          <a:xfrm>
            <a:off x="631593" y="2417238"/>
            <a:ext cx="5464407" cy="3596383"/>
          </a:xfrm>
          <a:prstGeom prst="rect">
            <a:avLst/>
          </a:prstGeom>
        </p:spPr>
      </p:pic>
      <p:sp>
        <p:nvSpPr>
          <p:cNvPr id="5" name="Rectángulo 4"/>
          <p:cNvSpPr/>
          <p:nvPr/>
        </p:nvSpPr>
        <p:spPr>
          <a:xfrm>
            <a:off x="0" y="1793367"/>
            <a:ext cx="7066379" cy="623248"/>
          </a:xfrm>
          <a:prstGeom prst="rect">
            <a:avLst/>
          </a:prstGeom>
        </p:spPr>
        <p:txBody>
          <a:bodyPr wrap="square">
            <a:spAutoFit/>
          </a:bodyPr>
          <a:lstStyle/>
          <a:p>
            <a:pPr lvl="0" algn="ctr">
              <a:lnSpc>
                <a:spcPct val="115000"/>
              </a:lnSpc>
              <a:spcAft>
                <a:spcPts val="600"/>
              </a:spcAft>
            </a:pPr>
            <a:r>
              <a:rPr lang="es-ES_tradnl" sz="1200" dirty="0">
                <a:solidFill>
                  <a:srgbClr val="000000"/>
                </a:solidFill>
                <a:latin typeface="Arial" panose="020B0604020202020204" pitchFamily="34" charset="0"/>
                <a:ea typeface="Times New Roman" panose="02020603050405020304" pitchFamily="18" charset="0"/>
              </a:rPr>
              <a:t>Para la composición del producto hemos planteado un cuadro basado en la teoría de </a:t>
            </a:r>
            <a:r>
              <a:rPr lang="es-ES_tradnl" sz="1200" b="1" dirty="0">
                <a:solidFill>
                  <a:srgbClr val="000000"/>
                </a:solidFill>
                <a:latin typeface="Arial" panose="020B0604020202020204" pitchFamily="34" charset="0"/>
                <a:ea typeface="Times New Roman" panose="02020603050405020304" pitchFamily="18" charset="0"/>
              </a:rPr>
              <a:t>Motivación</a:t>
            </a:r>
            <a:r>
              <a:rPr lang="es-ES_tradnl" sz="1200" dirty="0">
                <a:solidFill>
                  <a:srgbClr val="000000"/>
                </a:solidFill>
                <a:latin typeface="Arial" panose="020B0604020202020204" pitchFamily="34" charset="0"/>
                <a:ea typeface="Times New Roman" panose="02020603050405020304" pitchFamily="18" charset="0"/>
              </a:rPr>
              <a:t> y </a:t>
            </a:r>
            <a:r>
              <a:rPr lang="es-ES_tradnl" sz="1200" b="1" dirty="0">
                <a:solidFill>
                  <a:srgbClr val="000000"/>
                </a:solidFill>
                <a:latin typeface="Arial" panose="020B0604020202020204" pitchFamily="34" charset="0"/>
                <a:ea typeface="Times New Roman" panose="02020603050405020304" pitchFamily="18" charset="0"/>
              </a:rPr>
              <a:t>Valores</a:t>
            </a:r>
            <a:r>
              <a:rPr lang="es-ES_tradnl" sz="1200" dirty="0">
                <a:solidFill>
                  <a:srgbClr val="000000"/>
                </a:solidFill>
                <a:latin typeface="Arial" panose="020B0604020202020204" pitchFamily="34" charset="0"/>
                <a:ea typeface="Times New Roman" panose="02020603050405020304" pitchFamily="18" charset="0"/>
              </a:rPr>
              <a:t>, específicamente en las necesidades</a:t>
            </a:r>
            <a:r>
              <a:rPr lang="es-ES_tradnl" dirty="0">
                <a:solidFill>
                  <a:srgbClr val="000000"/>
                </a:solidFill>
                <a:latin typeface="Arial" panose="020B060402020202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p:txBody>
      </p:sp>
      <p:sp>
        <p:nvSpPr>
          <p:cNvPr id="6" name="Rectángulo 5"/>
          <p:cNvSpPr/>
          <p:nvPr/>
        </p:nvSpPr>
        <p:spPr>
          <a:xfrm>
            <a:off x="5827274" y="2487102"/>
            <a:ext cx="5951622" cy="2252924"/>
          </a:xfrm>
          <a:prstGeom prst="rect">
            <a:avLst/>
          </a:prstGeom>
        </p:spPr>
        <p:txBody>
          <a:bodyPr wrap="square">
            <a:spAutoFit/>
          </a:bodyPr>
          <a:lstStyle/>
          <a:p>
            <a:pPr marL="695325" algn="ctr">
              <a:lnSpc>
                <a:spcPct val="115000"/>
              </a:lnSpc>
              <a:spcAft>
                <a:spcPts val="600"/>
              </a:spcAft>
            </a:pPr>
            <a:r>
              <a:rPr lang="es-ES_tradnl" sz="1200" dirty="0">
                <a:solidFill>
                  <a:srgbClr val="000000"/>
                </a:solidFill>
                <a:latin typeface="Arial" panose="020B0604020202020204" pitchFamily="34" charset="0"/>
                <a:ea typeface="Times New Roman" panose="02020603050405020304" pitchFamily="18" charset="0"/>
              </a:rPr>
              <a:t>Estrategia basada en el “Acercamiento-Acercamiento” </a:t>
            </a:r>
          </a:p>
          <a:p>
            <a:pPr marL="695325" algn="ctr">
              <a:lnSpc>
                <a:spcPct val="115000"/>
              </a:lnSpc>
              <a:spcAft>
                <a:spcPts val="600"/>
              </a:spcAft>
            </a:pPr>
            <a:endParaRPr lang="es-ES_tradnl" sz="1200" dirty="0">
              <a:solidFill>
                <a:srgbClr val="000000"/>
              </a:solidFill>
              <a:latin typeface="Arial" panose="020B0604020202020204" pitchFamily="34" charset="0"/>
              <a:ea typeface="Times New Roman" panose="02020603050405020304" pitchFamily="18" charset="0"/>
            </a:endParaRPr>
          </a:p>
          <a:p>
            <a:pPr marL="695325" algn="ctr">
              <a:lnSpc>
                <a:spcPct val="115000"/>
              </a:lnSpc>
              <a:spcAft>
                <a:spcPts val="600"/>
              </a:spcAft>
            </a:pPr>
            <a:r>
              <a:rPr lang="es-ES_tradnl" sz="1200" dirty="0">
                <a:solidFill>
                  <a:srgbClr val="000000"/>
                </a:solidFill>
                <a:latin typeface="Arial" panose="020B0604020202020204" pitchFamily="34" charset="0"/>
                <a:ea typeface="Times New Roman" panose="02020603050405020304" pitchFamily="18" charset="0"/>
              </a:rPr>
              <a:t>Ofrecemos un producto en su mayoría reciclable lo cual lo diferencia con el de sus competidores</a:t>
            </a:r>
          </a:p>
          <a:p>
            <a:pPr marL="695325" algn="ctr">
              <a:lnSpc>
                <a:spcPct val="115000"/>
              </a:lnSpc>
              <a:spcAft>
                <a:spcPts val="600"/>
              </a:spcAft>
            </a:pPr>
            <a:endParaRPr lang="es-ES_tradnl" sz="1200" dirty="0">
              <a:solidFill>
                <a:srgbClr val="000000"/>
              </a:solidFill>
              <a:latin typeface="Arial" panose="020B0604020202020204" pitchFamily="34" charset="0"/>
              <a:ea typeface="Times New Roman" panose="02020603050405020304" pitchFamily="18" charset="0"/>
            </a:endParaRPr>
          </a:p>
          <a:p>
            <a:pPr marL="695325" algn="ctr">
              <a:lnSpc>
                <a:spcPct val="115000"/>
              </a:lnSpc>
              <a:spcAft>
                <a:spcPts val="600"/>
              </a:spcAft>
            </a:pPr>
            <a:endParaRPr lang="es-ES_tradnl" sz="1200" dirty="0">
              <a:solidFill>
                <a:srgbClr val="000000"/>
              </a:solidFill>
              <a:latin typeface="Arial" panose="020B0604020202020204" pitchFamily="34" charset="0"/>
              <a:ea typeface="Times New Roman" panose="02020603050405020304" pitchFamily="18" charset="0"/>
            </a:endParaRPr>
          </a:p>
          <a:p>
            <a:pPr marL="695325" algn="ctr">
              <a:lnSpc>
                <a:spcPct val="115000"/>
              </a:lnSpc>
              <a:spcAft>
                <a:spcPts val="600"/>
              </a:spcAft>
            </a:pPr>
            <a:r>
              <a:rPr lang="es-ES_tradnl" sz="1200" dirty="0">
                <a:solidFill>
                  <a:srgbClr val="000000"/>
                </a:solidFill>
                <a:latin typeface="Arial" panose="020B0604020202020204" pitchFamily="34" charset="0"/>
                <a:ea typeface="Times New Roman" panose="02020603050405020304" pitchFamily="18" charset="0"/>
              </a:rPr>
              <a:t>Elección de dos alternativas deseables</a:t>
            </a:r>
          </a:p>
          <a:p>
            <a:pPr marL="695325" algn="ctr">
              <a:lnSpc>
                <a:spcPct val="115000"/>
              </a:lnSpc>
              <a:spcAft>
                <a:spcPts val="600"/>
              </a:spcAft>
            </a:pPr>
            <a:endParaRPr lang="es-ES_tradnl" sz="1200" dirty="0">
              <a:solidFill>
                <a:srgbClr val="000000"/>
              </a:solidFill>
              <a:latin typeface="Arial" panose="020B0604020202020204" pitchFamily="34" charset="0"/>
              <a:ea typeface="Times New Roman" panose="02020603050405020304" pitchFamily="18" charset="0"/>
            </a:endParaRPr>
          </a:p>
        </p:txBody>
      </p:sp>
      <p:pic>
        <p:nvPicPr>
          <p:cNvPr id="7" name="Imagen 6"/>
          <p:cNvPicPr>
            <a:picLocks noChangeAspect="1"/>
          </p:cNvPicPr>
          <p:nvPr/>
        </p:nvPicPr>
        <p:blipFill>
          <a:blip r:embed="rId3"/>
          <a:stretch>
            <a:fillRect/>
          </a:stretch>
        </p:blipFill>
        <p:spPr>
          <a:xfrm>
            <a:off x="251704" y="6109949"/>
            <a:ext cx="1813458" cy="748051"/>
          </a:xfrm>
          <a:prstGeom prst="rect">
            <a:avLst/>
          </a:prstGeom>
        </p:spPr>
      </p:pic>
      <p:pic>
        <p:nvPicPr>
          <p:cNvPr id="8" name="Imagen 7"/>
          <p:cNvPicPr>
            <a:picLocks noChangeAspect="1"/>
          </p:cNvPicPr>
          <p:nvPr/>
        </p:nvPicPr>
        <p:blipFill>
          <a:blip r:embed="rId3"/>
          <a:stretch>
            <a:fillRect/>
          </a:stretch>
        </p:blipFill>
        <p:spPr>
          <a:xfrm>
            <a:off x="2065162" y="6109949"/>
            <a:ext cx="1813458" cy="748051"/>
          </a:xfrm>
          <a:prstGeom prst="rect">
            <a:avLst/>
          </a:prstGeom>
        </p:spPr>
      </p:pic>
      <p:pic>
        <p:nvPicPr>
          <p:cNvPr id="9" name="Imagen 8"/>
          <p:cNvPicPr>
            <a:picLocks noChangeAspect="1"/>
          </p:cNvPicPr>
          <p:nvPr/>
        </p:nvPicPr>
        <p:blipFill>
          <a:blip r:embed="rId3"/>
          <a:stretch>
            <a:fillRect/>
          </a:stretch>
        </p:blipFill>
        <p:spPr>
          <a:xfrm>
            <a:off x="3879471" y="6109949"/>
            <a:ext cx="1813458" cy="748051"/>
          </a:xfrm>
          <a:prstGeom prst="rect">
            <a:avLst/>
          </a:prstGeom>
        </p:spPr>
      </p:pic>
      <p:pic>
        <p:nvPicPr>
          <p:cNvPr id="10" name="Imagen 9"/>
          <p:cNvPicPr>
            <a:picLocks noChangeAspect="1"/>
          </p:cNvPicPr>
          <p:nvPr/>
        </p:nvPicPr>
        <p:blipFill>
          <a:blip r:embed="rId3"/>
          <a:stretch>
            <a:fillRect/>
          </a:stretch>
        </p:blipFill>
        <p:spPr>
          <a:xfrm>
            <a:off x="5692078" y="6109948"/>
            <a:ext cx="1813458" cy="748051"/>
          </a:xfrm>
          <a:prstGeom prst="rect">
            <a:avLst/>
          </a:prstGeom>
        </p:spPr>
      </p:pic>
      <p:pic>
        <p:nvPicPr>
          <p:cNvPr id="11" name="Imagen 10"/>
          <p:cNvPicPr>
            <a:picLocks noChangeAspect="1"/>
          </p:cNvPicPr>
          <p:nvPr/>
        </p:nvPicPr>
        <p:blipFill>
          <a:blip r:embed="rId3"/>
          <a:stretch>
            <a:fillRect/>
          </a:stretch>
        </p:blipFill>
        <p:spPr>
          <a:xfrm>
            <a:off x="7505536" y="6109949"/>
            <a:ext cx="1813458" cy="748051"/>
          </a:xfrm>
          <a:prstGeom prst="rect">
            <a:avLst/>
          </a:prstGeom>
        </p:spPr>
      </p:pic>
      <p:pic>
        <p:nvPicPr>
          <p:cNvPr id="12" name="Imagen 11"/>
          <p:cNvPicPr>
            <a:picLocks noChangeAspect="1"/>
          </p:cNvPicPr>
          <p:nvPr/>
        </p:nvPicPr>
        <p:blipFill>
          <a:blip r:embed="rId3"/>
          <a:stretch>
            <a:fillRect/>
          </a:stretch>
        </p:blipFill>
        <p:spPr>
          <a:xfrm>
            <a:off x="9318143" y="6109949"/>
            <a:ext cx="1813458" cy="748051"/>
          </a:xfrm>
          <a:prstGeom prst="rect">
            <a:avLst/>
          </a:prstGeom>
        </p:spPr>
      </p:pic>
      <p:pic>
        <p:nvPicPr>
          <p:cNvPr id="13" name="Imagen 12"/>
          <p:cNvPicPr>
            <a:picLocks noChangeAspect="1"/>
          </p:cNvPicPr>
          <p:nvPr/>
        </p:nvPicPr>
        <p:blipFill rotWithShape="1">
          <a:blip r:embed="rId3"/>
          <a:srcRect r="59382"/>
          <a:stretch/>
        </p:blipFill>
        <p:spPr>
          <a:xfrm>
            <a:off x="11131601" y="6109949"/>
            <a:ext cx="736587" cy="748051"/>
          </a:xfrm>
          <a:prstGeom prst="rect">
            <a:avLst/>
          </a:prstGeom>
        </p:spPr>
      </p:pic>
      <p:sp>
        <p:nvSpPr>
          <p:cNvPr id="3" name="Flecha derecha 2"/>
          <p:cNvSpPr/>
          <p:nvPr/>
        </p:nvSpPr>
        <p:spPr>
          <a:xfrm rot="5400000">
            <a:off x="8892840" y="3719890"/>
            <a:ext cx="531628"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p:cNvSpPr/>
          <p:nvPr/>
        </p:nvSpPr>
        <p:spPr>
          <a:xfrm>
            <a:off x="5929228" y="4819086"/>
            <a:ext cx="2873857" cy="517065"/>
          </a:xfrm>
          <a:prstGeom prst="rect">
            <a:avLst/>
          </a:prstGeom>
        </p:spPr>
        <p:txBody>
          <a:bodyPr wrap="square">
            <a:spAutoFit/>
          </a:bodyPr>
          <a:lstStyle/>
          <a:p>
            <a:pPr marL="695325" algn="ctr">
              <a:lnSpc>
                <a:spcPct val="115000"/>
              </a:lnSpc>
              <a:spcAft>
                <a:spcPts val="600"/>
              </a:spcAft>
            </a:pPr>
            <a:r>
              <a:rPr lang="es-ES_tradnl" sz="1200" dirty="0">
                <a:solidFill>
                  <a:srgbClr val="000000"/>
                </a:solidFill>
                <a:latin typeface="Arial" panose="020B0604020202020204" pitchFamily="34" charset="0"/>
                <a:ea typeface="Times New Roman" panose="02020603050405020304" pitchFamily="18" charset="0"/>
              </a:rPr>
              <a:t>Alcancía reciclable e innovadora </a:t>
            </a:r>
          </a:p>
        </p:txBody>
      </p:sp>
      <p:sp>
        <p:nvSpPr>
          <p:cNvPr id="15" name="Rectángulo 14"/>
          <p:cNvSpPr/>
          <p:nvPr/>
        </p:nvSpPr>
        <p:spPr>
          <a:xfrm>
            <a:off x="8999165" y="4836353"/>
            <a:ext cx="3108251" cy="499817"/>
          </a:xfrm>
          <a:prstGeom prst="rect">
            <a:avLst/>
          </a:prstGeom>
        </p:spPr>
        <p:txBody>
          <a:bodyPr wrap="square">
            <a:spAutoFit/>
          </a:bodyPr>
          <a:lstStyle/>
          <a:p>
            <a:pPr marL="695325" algn="ctr">
              <a:lnSpc>
                <a:spcPct val="115000"/>
              </a:lnSpc>
              <a:spcAft>
                <a:spcPts val="600"/>
              </a:spcAft>
            </a:pPr>
            <a:r>
              <a:rPr lang="es-ES_tradnl" sz="1200" dirty="0">
                <a:solidFill>
                  <a:srgbClr val="000000"/>
                </a:solidFill>
                <a:latin typeface="Arial" panose="020B0604020202020204" pitchFamily="34" charset="0"/>
                <a:ea typeface="Times New Roman" panose="02020603050405020304" pitchFamily="18" charset="0"/>
              </a:rPr>
              <a:t>Alcancía no amigable con el medio ambiente. </a:t>
            </a:r>
            <a:endParaRPr lang="en-US" sz="1400" dirty="0">
              <a:latin typeface="Times New Roman" panose="02020603050405020304" pitchFamily="18" charset="0"/>
              <a:ea typeface="Times New Roman" panose="02020603050405020304" pitchFamily="18" charset="0"/>
            </a:endParaRPr>
          </a:p>
        </p:txBody>
      </p:sp>
      <p:sp>
        <p:nvSpPr>
          <p:cNvPr id="16" name="Flecha derecha 15"/>
          <p:cNvSpPr/>
          <p:nvPr/>
        </p:nvSpPr>
        <p:spPr>
          <a:xfrm rot="8481891">
            <a:off x="7790598" y="4458010"/>
            <a:ext cx="531628"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echa derecha 16"/>
          <p:cNvSpPr/>
          <p:nvPr/>
        </p:nvSpPr>
        <p:spPr>
          <a:xfrm rot="2714058">
            <a:off x="9959058" y="4482381"/>
            <a:ext cx="531628" cy="318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6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25000"/>
          </a:schemeClr>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43016" y="1906470"/>
            <a:ext cx="5213684" cy="4092604"/>
          </a:xfrm>
        </p:spPr>
        <p:txBody>
          <a:bodyPr>
            <a:normAutofit lnSpcReduction="10000"/>
          </a:bodyPr>
          <a:lstStyle/>
          <a:p>
            <a:pPr algn="just">
              <a:lnSpc>
                <a:spcPct val="150000"/>
              </a:lnSpc>
            </a:pPr>
            <a:r>
              <a:rPr lang="es-ES_tradnl"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De acuerdo a la publicidad que será utilizada en este producto, se planteó un poster el cual muestra los diferentes productos que se ofrecerán donde también se podrán ver los diferentes temas planteados de aprendizaje y motivación en la cual vemos a un niño desde pequeño, que tiene un sueño de adquirir un vehículo deportivo y se le otorga el </a:t>
            </a:r>
            <a:r>
              <a:rPr lang="es-ES_tradnl" sz="1200" b="1" dirty="0">
                <a:solidFill>
                  <a:srgbClr val="000000"/>
                </a:solidFill>
                <a:latin typeface="Arial" panose="020B0604020202020204" pitchFamily="34" charset="0"/>
                <a:ea typeface="Times New Roman" panose="02020603050405020304" pitchFamily="18" charset="0"/>
                <a:cs typeface="Arial" panose="020B0604020202020204" pitchFamily="34" charset="0"/>
              </a:rPr>
              <a:t>ALL-CASH</a:t>
            </a:r>
            <a:r>
              <a:rPr lang="es-ES_tradnl"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                                proceso de ahorro, finalmente después de varios años  de ahorro logra la adquisición de su vehículo soñado. </a:t>
            </a:r>
          </a:p>
          <a:p>
            <a:pPr algn="just">
              <a:lnSpc>
                <a:spcPct val="150000"/>
              </a:lnSpc>
            </a:pPr>
            <a:r>
              <a:rPr lang="es-ES_tradnl" sz="1200" dirty="0">
                <a:solidFill>
                  <a:srgbClr val="000000"/>
                </a:solidFill>
                <a:latin typeface="Arial" panose="020B0604020202020204" pitchFamily="34" charset="0"/>
                <a:ea typeface="Times New Roman" panose="02020603050405020304" pitchFamily="18" charset="0"/>
                <a:cs typeface="Arial" panose="020B0604020202020204" pitchFamily="34" charset="0"/>
              </a:rPr>
              <a:t>Las temáticas pueden ser vistas en este caso en como desde pequeños dan respuesta sus diferentes estímulos en este caso de la adquisición de este vehículo deportivo, lo cual lo afectara positivamente a que este aprenda que para perseguir sus sueños debe haber un sacrificio, en este caso ese ahorro y el vehículo sería la motivación de este para que logre su ahorro correctamente.</a:t>
            </a:r>
            <a:endParaRPr lang="en-US" sz="1400" dirty="0">
              <a:latin typeface="Arial" panose="020B0604020202020204" pitchFamily="34" charset="0"/>
              <a:ea typeface="Times New Roman" panose="02020603050405020304" pitchFamily="18" charset="0"/>
              <a:cs typeface="Arial" panose="020B0604020202020204" pitchFamily="34" charset="0"/>
            </a:endParaRPr>
          </a:p>
          <a:p>
            <a:pPr algn="just"/>
            <a:endParaRPr lang="en-US" dirty="0"/>
          </a:p>
        </p:txBody>
      </p:sp>
      <p:pic>
        <p:nvPicPr>
          <p:cNvPr id="5" name="Imagen 4"/>
          <p:cNvPicPr>
            <a:picLocks noChangeAspect="1"/>
          </p:cNvPicPr>
          <p:nvPr/>
        </p:nvPicPr>
        <p:blipFill>
          <a:blip r:embed="rId2"/>
          <a:stretch>
            <a:fillRect/>
          </a:stretch>
        </p:blipFill>
        <p:spPr>
          <a:xfrm>
            <a:off x="251704" y="6109949"/>
            <a:ext cx="1813458" cy="748051"/>
          </a:xfrm>
          <a:prstGeom prst="rect">
            <a:avLst/>
          </a:prstGeom>
        </p:spPr>
      </p:pic>
      <p:pic>
        <p:nvPicPr>
          <p:cNvPr id="6" name="Imagen 5"/>
          <p:cNvPicPr>
            <a:picLocks noChangeAspect="1"/>
          </p:cNvPicPr>
          <p:nvPr/>
        </p:nvPicPr>
        <p:blipFill>
          <a:blip r:embed="rId2"/>
          <a:stretch>
            <a:fillRect/>
          </a:stretch>
        </p:blipFill>
        <p:spPr>
          <a:xfrm>
            <a:off x="2065162" y="6109949"/>
            <a:ext cx="1813458" cy="748051"/>
          </a:xfrm>
          <a:prstGeom prst="rect">
            <a:avLst/>
          </a:prstGeom>
        </p:spPr>
      </p:pic>
      <p:pic>
        <p:nvPicPr>
          <p:cNvPr id="7" name="Imagen 6"/>
          <p:cNvPicPr>
            <a:picLocks noChangeAspect="1"/>
          </p:cNvPicPr>
          <p:nvPr/>
        </p:nvPicPr>
        <p:blipFill>
          <a:blip r:embed="rId2"/>
          <a:stretch>
            <a:fillRect/>
          </a:stretch>
        </p:blipFill>
        <p:spPr>
          <a:xfrm>
            <a:off x="3879471" y="6109949"/>
            <a:ext cx="1813458" cy="748051"/>
          </a:xfrm>
          <a:prstGeom prst="rect">
            <a:avLst/>
          </a:prstGeom>
        </p:spPr>
      </p:pic>
      <p:pic>
        <p:nvPicPr>
          <p:cNvPr id="8" name="Imagen 7"/>
          <p:cNvPicPr>
            <a:picLocks noChangeAspect="1"/>
          </p:cNvPicPr>
          <p:nvPr/>
        </p:nvPicPr>
        <p:blipFill>
          <a:blip r:embed="rId2"/>
          <a:stretch>
            <a:fillRect/>
          </a:stretch>
        </p:blipFill>
        <p:spPr>
          <a:xfrm>
            <a:off x="5692078" y="6109948"/>
            <a:ext cx="1813458" cy="748051"/>
          </a:xfrm>
          <a:prstGeom prst="rect">
            <a:avLst/>
          </a:prstGeom>
        </p:spPr>
      </p:pic>
      <p:pic>
        <p:nvPicPr>
          <p:cNvPr id="9" name="Imagen 8"/>
          <p:cNvPicPr>
            <a:picLocks noChangeAspect="1"/>
          </p:cNvPicPr>
          <p:nvPr/>
        </p:nvPicPr>
        <p:blipFill>
          <a:blip r:embed="rId2"/>
          <a:stretch>
            <a:fillRect/>
          </a:stretch>
        </p:blipFill>
        <p:spPr>
          <a:xfrm>
            <a:off x="7505536" y="6109949"/>
            <a:ext cx="1813458" cy="748051"/>
          </a:xfrm>
          <a:prstGeom prst="rect">
            <a:avLst/>
          </a:prstGeom>
        </p:spPr>
      </p:pic>
      <p:pic>
        <p:nvPicPr>
          <p:cNvPr id="10" name="Imagen 9"/>
          <p:cNvPicPr>
            <a:picLocks noChangeAspect="1"/>
          </p:cNvPicPr>
          <p:nvPr/>
        </p:nvPicPr>
        <p:blipFill>
          <a:blip r:embed="rId2"/>
          <a:stretch>
            <a:fillRect/>
          </a:stretch>
        </p:blipFill>
        <p:spPr>
          <a:xfrm>
            <a:off x="9318143" y="6109949"/>
            <a:ext cx="1813458" cy="748051"/>
          </a:xfrm>
          <a:prstGeom prst="rect">
            <a:avLst/>
          </a:prstGeom>
        </p:spPr>
      </p:pic>
      <p:pic>
        <p:nvPicPr>
          <p:cNvPr id="11" name="Imagen 10"/>
          <p:cNvPicPr>
            <a:picLocks noChangeAspect="1"/>
          </p:cNvPicPr>
          <p:nvPr/>
        </p:nvPicPr>
        <p:blipFill rotWithShape="1">
          <a:blip r:embed="rId2"/>
          <a:srcRect r="59382"/>
          <a:stretch/>
        </p:blipFill>
        <p:spPr>
          <a:xfrm>
            <a:off x="11131601" y="6109949"/>
            <a:ext cx="736587" cy="748051"/>
          </a:xfrm>
          <a:prstGeom prst="rect">
            <a:avLst/>
          </a:prstGeom>
        </p:spPr>
      </p:pic>
      <p:sp>
        <p:nvSpPr>
          <p:cNvPr id="2" name="Flecha derecha 1"/>
          <p:cNvSpPr/>
          <p:nvPr/>
        </p:nvSpPr>
        <p:spPr>
          <a:xfrm>
            <a:off x="2971891" y="3224537"/>
            <a:ext cx="925033" cy="2445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n 11"/>
          <p:cNvPicPr>
            <a:picLocks noChangeAspect="1"/>
          </p:cNvPicPr>
          <p:nvPr/>
        </p:nvPicPr>
        <p:blipFill rotWithShape="1">
          <a:blip r:embed="rId3"/>
          <a:srcRect l="33290" t="14169" r="34329" b="8463"/>
          <a:stretch/>
        </p:blipFill>
        <p:spPr>
          <a:xfrm>
            <a:off x="6938733" y="420045"/>
            <a:ext cx="4192868" cy="5426380"/>
          </a:xfrm>
          <a:prstGeom prst="rect">
            <a:avLst/>
          </a:prstGeom>
        </p:spPr>
      </p:pic>
    </p:spTree>
    <p:extLst>
      <p:ext uri="{BB962C8B-B14F-4D97-AF65-F5344CB8AC3E}">
        <p14:creationId xmlns:p14="http://schemas.microsoft.com/office/powerpoint/2010/main" val="314164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797" y="449831"/>
            <a:ext cx="11365097" cy="1677809"/>
          </a:xfrm>
        </p:spPr>
        <p:txBody>
          <a:bodyPr>
            <a:noAutofit/>
          </a:bodyPr>
          <a:lstStyle/>
          <a:p>
            <a:pPr lvl="0" algn="ctr"/>
            <a:r>
              <a:rPr lang="es-CO" sz="4400" b="1" dirty="0">
                <a:solidFill>
                  <a:srgbClr val="92D050"/>
                </a:solidFill>
                <a:effectLst>
                  <a:outerShdw blurRad="38100" dist="38100" dir="2700000" algn="tl">
                    <a:srgbClr val="000000">
                      <a:alpha val="43137"/>
                    </a:srgbClr>
                  </a:outerShdw>
                </a:effectLst>
                <a:cs typeface="Arial" panose="020B0604020202020204" pitchFamily="34" charset="0"/>
              </a:rPr>
              <a:t>ANÁLISIS DE LA COMPETENCIA: NOMBRAR PRODUCTOS O SERVICIOS QUE SEAN COMPETENCIA DE SU PROPUESTA. </a:t>
            </a:r>
            <a:br>
              <a:rPr lang="es-CO" sz="4400" b="1" dirty="0">
                <a:solidFill>
                  <a:srgbClr val="92D050"/>
                </a:solidFill>
                <a:effectLst>
                  <a:outerShdw blurRad="38100" dist="38100" dir="2700000" algn="tl">
                    <a:srgbClr val="000000">
                      <a:alpha val="43137"/>
                    </a:srgbClr>
                  </a:outerShdw>
                </a:effectLst>
              </a:rPr>
            </a:br>
            <a:endParaRPr lang="es-CO" sz="4400" b="1" dirty="0">
              <a:solidFill>
                <a:srgbClr val="92D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59416" y="2708119"/>
            <a:ext cx="2793642" cy="1863881"/>
          </a:xfrm>
        </p:spPr>
        <p:txBody>
          <a:bodyPr>
            <a:normAutofit lnSpcReduction="10000"/>
          </a:bodyPr>
          <a:lstStyle/>
          <a:p>
            <a:pPr lvl="0"/>
            <a:r>
              <a:rPr lang="es-CO" sz="1600" dirty="0">
                <a:solidFill>
                  <a:schemeClr val="bg1"/>
                </a:solidFill>
                <a:latin typeface="Arial" panose="020B0604020202020204" pitchFamily="34" charset="0"/>
                <a:cs typeface="Arial" panose="020B0604020202020204" pitchFamily="34" charset="0"/>
              </a:rPr>
              <a:t>Alcancía de arcilla</a:t>
            </a:r>
          </a:p>
          <a:p>
            <a:pPr marL="0" lvl="0" indent="0">
              <a:buNone/>
            </a:pPr>
            <a:endParaRPr lang="es-CO" sz="1600" dirty="0">
              <a:solidFill>
                <a:schemeClr val="bg1"/>
              </a:solidFill>
              <a:latin typeface="Arial" panose="020B0604020202020204" pitchFamily="34" charset="0"/>
              <a:cs typeface="Arial" panose="020B0604020202020204" pitchFamily="34" charset="0"/>
            </a:endParaRPr>
          </a:p>
          <a:p>
            <a:pPr lvl="0"/>
            <a:r>
              <a:rPr lang="es-CO" sz="1600" dirty="0">
                <a:solidFill>
                  <a:schemeClr val="bg1"/>
                </a:solidFill>
                <a:latin typeface="Arial" panose="020B0604020202020204" pitchFamily="34" charset="0"/>
                <a:cs typeface="Arial" panose="020B0604020202020204" pitchFamily="34" charset="0"/>
              </a:rPr>
              <a:t>Alcancía de plástico</a:t>
            </a:r>
          </a:p>
          <a:p>
            <a:pPr marL="0" lvl="0" indent="0">
              <a:buNone/>
            </a:pPr>
            <a:endParaRPr lang="es-CO" sz="1600" dirty="0">
              <a:solidFill>
                <a:schemeClr val="bg1"/>
              </a:solidFill>
              <a:latin typeface="Arial" panose="020B0604020202020204" pitchFamily="34" charset="0"/>
              <a:cs typeface="Arial" panose="020B0604020202020204" pitchFamily="34" charset="0"/>
            </a:endParaRPr>
          </a:p>
          <a:p>
            <a:pPr lvl="0"/>
            <a:r>
              <a:rPr lang="es-CO" sz="1600" dirty="0">
                <a:solidFill>
                  <a:schemeClr val="bg1"/>
                </a:solidFill>
                <a:latin typeface="Arial" panose="020B0604020202020204" pitchFamily="34" charset="0"/>
                <a:cs typeface="Arial" panose="020B0604020202020204" pitchFamily="34" charset="0"/>
              </a:rPr>
              <a:t>Bancos</a:t>
            </a:r>
            <a:endParaRPr lang="es-CO" sz="1600" b="1" dirty="0">
              <a:solidFill>
                <a:schemeClr val="bg1"/>
              </a:solidFill>
              <a:latin typeface="Arial" panose="020B0604020202020204" pitchFamily="34" charset="0"/>
              <a:cs typeface="Arial" panose="020B0604020202020204" pitchFamily="34" charset="0"/>
            </a:endParaRPr>
          </a:p>
          <a:p>
            <a:endParaRPr lang="es-CO" dirty="0"/>
          </a:p>
        </p:txBody>
      </p:sp>
      <p:pic>
        <p:nvPicPr>
          <p:cNvPr id="1026" name="Picture 2" descr="http://www.bosquedecoracion.com/Fileweg.asp?IDe=2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380" y="1972687"/>
            <a:ext cx="3810000" cy="18478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orboletta.net/media/catalog/product/cache/1/image/9df78eab33525d08d6e5fb8d27136e95/3/0/301028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2078" y="3950831"/>
            <a:ext cx="2350867" cy="167538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4"/>
          <a:stretch>
            <a:fillRect/>
          </a:stretch>
        </p:blipFill>
        <p:spPr>
          <a:xfrm>
            <a:off x="251704" y="6109949"/>
            <a:ext cx="1813458" cy="748051"/>
          </a:xfrm>
          <a:prstGeom prst="rect">
            <a:avLst/>
          </a:prstGeom>
        </p:spPr>
      </p:pic>
      <p:pic>
        <p:nvPicPr>
          <p:cNvPr id="7" name="Imagen 6"/>
          <p:cNvPicPr>
            <a:picLocks noChangeAspect="1"/>
          </p:cNvPicPr>
          <p:nvPr/>
        </p:nvPicPr>
        <p:blipFill>
          <a:blip r:embed="rId4"/>
          <a:stretch>
            <a:fillRect/>
          </a:stretch>
        </p:blipFill>
        <p:spPr>
          <a:xfrm>
            <a:off x="2065162" y="6109949"/>
            <a:ext cx="1813458" cy="748051"/>
          </a:xfrm>
          <a:prstGeom prst="rect">
            <a:avLst/>
          </a:prstGeom>
        </p:spPr>
      </p:pic>
      <p:pic>
        <p:nvPicPr>
          <p:cNvPr id="8" name="Imagen 7"/>
          <p:cNvPicPr>
            <a:picLocks noChangeAspect="1"/>
          </p:cNvPicPr>
          <p:nvPr/>
        </p:nvPicPr>
        <p:blipFill>
          <a:blip r:embed="rId4"/>
          <a:stretch>
            <a:fillRect/>
          </a:stretch>
        </p:blipFill>
        <p:spPr>
          <a:xfrm>
            <a:off x="3879471" y="6109949"/>
            <a:ext cx="1813458" cy="748051"/>
          </a:xfrm>
          <a:prstGeom prst="rect">
            <a:avLst/>
          </a:prstGeom>
        </p:spPr>
      </p:pic>
      <p:pic>
        <p:nvPicPr>
          <p:cNvPr id="9" name="Imagen 8"/>
          <p:cNvPicPr>
            <a:picLocks noChangeAspect="1"/>
          </p:cNvPicPr>
          <p:nvPr/>
        </p:nvPicPr>
        <p:blipFill>
          <a:blip r:embed="rId4"/>
          <a:stretch>
            <a:fillRect/>
          </a:stretch>
        </p:blipFill>
        <p:spPr>
          <a:xfrm>
            <a:off x="5692078" y="6109948"/>
            <a:ext cx="1813458" cy="748051"/>
          </a:xfrm>
          <a:prstGeom prst="rect">
            <a:avLst/>
          </a:prstGeom>
        </p:spPr>
      </p:pic>
      <p:pic>
        <p:nvPicPr>
          <p:cNvPr id="10" name="Imagen 9"/>
          <p:cNvPicPr>
            <a:picLocks noChangeAspect="1"/>
          </p:cNvPicPr>
          <p:nvPr/>
        </p:nvPicPr>
        <p:blipFill>
          <a:blip r:embed="rId4"/>
          <a:stretch>
            <a:fillRect/>
          </a:stretch>
        </p:blipFill>
        <p:spPr>
          <a:xfrm>
            <a:off x="7505536" y="6109949"/>
            <a:ext cx="1813458" cy="748051"/>
          </a:xfrm>
          <a:prstGeom prst="rect">
            <a:avLst/>
          </a:prstGeom>
        </p:spPr>
      </p:pic>
      <p:pic>
        <p:nvPicPr>
          <p:cNvPr id="11" name="Imagen 10"/>
          <p:cNvPicPr>
            <a:picLocks noChangeAspect="1"/>
          </p:cNvPicPr>
          <p:nvPr/>
        </p:nvPicPr>
        <p:blipFill>
          <a:blip r:embed="rId4"/>
          <a:stretch>
            <a:fillRect/>
          </a:stretch>
        </p:blipFill>
        <p:spPr>
          <a:xfrm>
            <a:off x="9318143" y="6109949"/>
            <a:ext cx="1813458" cy="748051"/>
          </a:xfrm>
          <a:prstGeom prst="rect">
            <a:avLst/>
          </a:prstGeom>
        </p:spPr>
      </p:pic>
      <p:pic>
        <p:nvPicPr>
          <p:cNvPr id="12" name="Imagen 11"/>
          <p:cNvPicPr>
            <a:picLocks noChangeAspect="1"/>
          </p:cNvPicPr>
          <p:nvPr/>
        </p:nvPicPr>
        <p:blipFill rotWithShape="1">
          <a:blip r:embed="rId4"/>
          <a:srcRect r="59382"/>
          <a:stretch/>
        </p:blipFill>
        <p:spPr>
          <a:xfrm>
            <a:off x="11131601" y="6109949"/>
            <a:ext cx="736587" cy="748051"/>
          </a:xfrm>
          <a:prstGeom prst="rect">
            <a:avLst/>
          </a:prstGeom>
        </p:spPr>
      </p:pic>
      <p:pic>
        <p:nvPicPr>
          <p:cNvPr id="4" name="Imagen 3"/>
          <p:cNvPicPr>
            <a:picLocks noChangeAspect="1"/>
          </p:cNvPicPr>
          <p:nvPr/>
        </p:nvPicPr>
        <p:blipFill>
          <a:blip r:embed="rId5"/>
          <a:stretch>
            <a:fillRect/>
          </a:stretch>
        </p:blipFill>
        <p:spPr>
          <a:xfrm>
            <a:off x="8198955" y="3950831"/>
            <a:ext cx="2238375" cy="2028825"/>
          </a:xfrm>
          <a:prstGeom prst="rect">
            <a:avLst/>
          </a:prstGeom>
        </p:spPr>
      </p:pic>
    </p:spTree>
    <p:extLst>
      <p:ext uri="{BB962C8B-B14F-4D97-AF65-F5344CB8AC3E}">
        <p14:creationId xmlns:p14="http://schemas.microsoft.com/office/powerpoint/2010/main" val="429083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441" y="804780"/>
            <a:ext cx="12457735" cy="931310"/>
          </a:xfrm>
        </p:spPr>
        <p:txBody>
          <a:bodyPr>
            <a:normAutofit fontScale="90000"/>
          </a:bodyPr>
          <a:lstStyle/>
          <a:p>
            <a:pPr lvl="0" algn="ctr"/>
            <a:r>
              <a:rPr lang="es-CO" sz="4400" b="1" dirty="0">
                <a:solidFill>
                  <a:srgbClr val="92D050"/>
                </a:solidFill>
                <a:effectLst>
                  <a:outerShdw blurRad="38100" dist="38100" dir="2700000" algn="tl">
                    <a:srgbClr val="000000">
                      <a:alpha val="43137"/>
                    </a:srgbClr>
                  </a:outerShdw>
                </a:effectLst>
              </a:rPr>
              <a:t>PLUS O VENTAJA COMPETITIVA: DESTACAR LOS ATRIBUTOS DE SU PRODUCTO O SERVICIO QUE LO DIFERENCIAN DE LA COMPETENCIA EXISTENTE.</a:t>
            </a:r>
            <a:br>
              <a:rPr lang="es-CO" dirty="0"/>
            </a:br>
            <a:endParaRPr lang="es-CO" dirty="0"/>
          </a:p>
        </p:txBody>
      </p:sp>
      <p:sp>
        <p:nvSpPr>
          <p:cNvPr id="3" name="Content Placeholder 2"/>
          <p:cNvSpPr>
            <a:spLocks noGrp="1"/>
          </p:cNvSpPr>
          <p:nvPr>
            <p:ph idx="1"/>
          </p:nvPr>
        </p:nvSpPr>
        <p:spPr>
          <a:xfrm>
            <a:off x="551703" y="2539388"/>
            <a:ext cx="3641721" cy="2767262"/>
          </a:xfrm>
        </p:spPr>
        <p:txBody>
          <a:bodyPr>
            <a:normAutofit/>
          </a:bodyPr>
          <a:lstStyle/>
          <a:p>
            <a:pPr marL="0" indent="0" algn="just">
              <a:lnSpc>
                <a:spcPct val="150000"/>
              </a:lnSpc>
              <a:buNone/>
            </a:pPr>
            <a:r>
              <a:rPr lang="es-CO" sz="1200" dirty="0">
                <a:solidFill>
                  <a:schemeClr val="bg1"/>
                </a:solidFill>
                <a:latin typeface="Arial" panose="020B0604020202020204" pitchFamily="34" charset="0"/>
                <a:cs typeface="Arial" panose="020B0604020202020204" pitchFamily="34" charset="0"/>
              </a:rPr>
              <a:t>Cuenta las monedas cada vez que son ingresadas. </a:t>
            </a:r>
          </a:p>
          <a:p>
            <a:pPr marL="0" indent="0" algn="just">
              <a:lnSpc>
                <a:spcPct val="150000"/>
              </a:lnSpc>
              <a:buNone/>
            </a:pPr>
            <a:r>
              <a:rPr lang="es-CO" sz="1200" dirty="0">
                <a:solidFill>
                  <a:schemeClr val="bg1"/>
                </a:solidFill>
                <a:latin typeface="Arial" panose="020B0604020202020204" pitchFamily="34" charset="0"/>
                <a:cs typeface="Arial" panose="020B0604020202020204" pitchFamily="34" charset="0"/>
              </a:rPr>
              <a:t>En </a:t>
            </a:r>
            <a:r>
              <a:rPr lang="es-ES_tradnl" sz="1200" dirty="0">
                <a:solidFill>
                  <a:schemeClr val="bg1"/>
                </a:solidFill>
                <a:latin typeface="Arial" panose="020B0604020202020204" pitchFamily="34" charset="0"/>
                <a:cs typeface="Arial" panose="020B0604020202020204" pitchFamily="34" charset="0"/>
              </a:rPr>
              <a:t>una pantalla LCD muestra el valor total.</a:t>
            </a:r>
          </a:p>
          <a:p>
            <a:pPr marL="0" indent="0" algn="just">
              <a:lnSpc>
                <a:spcPct val="150000"/>
              </a:lnSpc>
              <a:buNone/>
            </a:pPr>
            <a:r>
              <a:rPr lang="es-ES_tradnl" sz="1200" dirty="0">
                <a:solidFill>
                  <a:schemeClr val="bg1"/>
                </a:solidFill>
                <a:latin typeface="Arial" panose="020B0604020202020204" pitchFamily="34" charset="0"/>
                <a:cs typeface="Arial" panose="020B0604020202020204" pitchFamily="34" charset="0"/>
              </a:rPr>
              <a:t>Identificador de huella digital para mayor seguridad posible a la hora de abrir la alcancía. </a:t>
            </a:r>
          </a:p>
          <a:p>
            <a:pPr marL="0" indent="0" algn="just">
              <a:lnSpc>
                <a:spcPct val="150000"/>
              </a:lnSpc>
              <a:buNone/>
            </a:pPr>
            <a:r>
              <a:rPr lang="es-ES_tradnl" sz="1200" dirty="0">
                <a:solidFill>
                  <a:schemeClr val="bg1"/>
                </a:solidFill>
                <a:latin typeface="Arial" panose="020B0604020202020204" pitchFamily="34" charset="0"/>
                <a:cs typeface="Arial" panose="020B0604020202020204" pitchFamily="34" charset="0"/>
              </a:rPr>
              <a:t>No es necesario romperla. </a:t>
            </a:r>
          </a:p>
          <a:p>
            <a:pPr marL="0" indent="0" algn="just">
              <a:lnSpc>
                <a:spcPct val="150000"/>
              </a:lnSpc>
              <a:buNone/>
            </a:pPr>
            <a:r>
              <a:rPr lang="es-ES_tradnl" sz="1200" dirty="0">
                <a:solidFill>
                  <a:schemeClr val="bg1"/>
                </a:solidFill>
                <a:latin typeface="Arial" panose="020B0604020202020204" pitchFamily="34" charset="0"/>
                <a:cs typeface="Arial" panose="020B0604020202020204" pitchFamily="34" charset="0"/>
              </a:rPr>
              <a:t>Pueden ser diseños personalizados. </a:t>
            </a:r>
          </a:p>
          <a:p>
            <a:pPr marL="0" indent="0" algn="just">
              <a:lnSpc>
                <a:spcPct val="150000"/>
              </a:lnSpc>
              <a:buNone/>
            </a:pPr>
            <a:endParaRPr lang="es-ES_tradnl" sz="1200" dirty="0">
              <a:solidFill>
                <a:schemeClr val="bg1"/>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rotWithShape="1">
          <a:blip r:embed="rId2"/>
          <a:srcRect l="29141" t="1172" r="29062" b="3334"/>
          <a:stretch/>
        </p:blipFill>
        <p:spPr>
          <a:xfrm>
            <a:off x="4193424" y="2099728"/>
            <a:ext cx="1713470" cy="2202078"/>
          </a:xfrm>
          <a:prstGeom prst="rect">
            <a:avLst/>
          </a:prstGeom>
        </p:spPr>
      </p:pic>
      <p:pic>
        <p:nvPicPr>
          <p:cNvPr id="5" name="Imagen 4"/>
          <p:cNvPicPr>
            <a:picLocks noChangeAspect="1"/>
          </p:cNvPicPr>
          <p:nvPr/>
        </p:nvPicPr>
        <p:blipFill rotWithShape="1">
          <a:blip r:embed="rId3"/>
          <a:srcRect l="29249" t="1836" r="29177" b="2812"/>
          <a:stretch/>
        </p:blipFill>
        <p:spPr>
          <a:xfrm>
            <a:off x="9726489" y="2731169"/>
            <a:ext cx="2177880" cy="2809770"/>
          </a:xfrm>
          <a:prstGeom prst="rect">
            <a:avLst/>
          </a:prstGeom>
        </p:spPr>
      </p:pic>
      <p:pic>
        <p:nvPicPr>
          <p:cNvPr id="6" name="Imagen 5"/>
          <p:cNvPicPr>
            <a:picLocks noChangeAspect="1"/>
          </p:cNvPicPr>
          <p:nvPr/>
        </p:nvPicPr>
        <p:blipFill rotWithShape="1">
          <a:blip r:embed="rId4"/>
          <a:srcRect l="29490" t="2965" r="29313" b="1260"/>
          <a:stretch/>
        </p:blipFill>
        <p:spPr>
          <a:xfrm>
            <a:off x="7842422" y="2099728"/>
            <a:ext cx="1692875" cy="2213759"/>
          </a:xfrm>
          <a:prstGeom prst="rect">
            <a:avLst/>
          </a:prstGeom>
        </p:spPr>
      </p:pic>
      <p:pic>
        <p:nvPicPr>
          <p:cNvPr id="7" name="Imagen 6"/>
          <p:cNvPicPr>
            <a:picLocks noChangeAspect="1"/>
          </p:cNvPicPr>
          <p:nvPr/>
        </p:nvPicPr>
        <p:blipFill rotWithShape="1">
          <a:blip r:embed="rId5"/>
          <a:srcRect l="29502" t="2529" r="29421" b="2361"/>
          <a:stretch/>
        </p:blipFill>
        <p:spPr>
          <a:xfrm>
            <a:off x="5958355" y="3575072"/>
            <a:ext cx="1832606" cy="2386821"/>
          </a:xfrm>
          <a:prstGeom prst="rect">
            <a:avLst/>
          </a:prstGeom>
        </p:spPr>
      </p:pic>
      <p:pic>
        <p:nvPicPr>
          <p:cNvPr id="8" name="Imagen 7"/>
          <p:cNvPicPr>
            <a:picLocks noChangeAspect="1"/>
          </p:cNvPicPr>
          <p:nvPr/>
        </p:nvPicPr>
        <p:blipFill>
          <a:blip r:embed="rId6"/>
          <a:stretch>
            <a:fillRect/>
          </a:stretch>
        </p:blipFill>
        <p:spPr>
          <a:xfrm>
            <a:off x="251704" y="6109949"/>
            <a:ext cx="1813458" cy="748051"/>
          </a:xfrm>
          <a:prstGeom prst="rect">
            <a:avLst/>
          </a:prstGeom>
        </p:spPr>
      </p:pic>
      <p:pic>
        <p:nvPicPr>
          <p:cNvPr id="9" name="Imagen 8"/>
          <p:cNvPicPr>
            <a:picLocks noChangeAspect="1"/>
          </p:cNvPicPr>
          <p:nvPr/>
        </p:nvPicPr>
        <p:blipFill>
          <a:blip r:embed="rId6"/>
          <a:stretch>
            <a:fillRect/>
          </a:stretch>
        </p:blipFill>
        <p:spPr>
          <a:xfrm>
            <a:off x="2065162" y="6109949"/>
            <a:ext cx="1813458" cy="748051"/>
          </a:xfrm>
          <a:prstGeom prst="rect">
            <a:avLst/>
          </a:prstGeom>
        </p:spPr>
      </p:pic>
      <p:pic>
        <p:nvPicPr>
          <p:cNvPr id="10" name="Imagen 9"/>
          <p:cNvPicPr>
            <a:picLocks noChangeAspect="1"/>
          </p:cNvPicPr>
          <p:nvPr/>
        </p:nvPicPr>
        <p:blipFill>
          <a:blip r:embed="rId6"/>
          <a:stretch>
            <a:fillRect/>
          </a:stretch>
        </p:blipFill>
        <p:spPr>
          <a:xfrm>
            <a:off x="3879471" y="6109949"/>
            <a:ext cx="1813458" cy="748051"/>
          </a:xfrm>
          <a:prstGeom prst="rect">
            <a:avLst/>
          </a:prstGeom>
        </p:spPr>
      </p:pic>
      <p:pic>
        <p:nvPicPr>
          <p:cNvPr id="11" name="Imagen 10"/>
          <p:cNvPicPr>
            <a:picLocks noChangeAspect="1"/>
          </p:cNvPicPr>
          <p:nvPr/>
        </p:nvPicPr>
        <p:blipFill>
          <a:blip r:embed="rId6"/>
          <a:stretch>
            <a:fillRect/>
          </a:stretch>
        </p:blipFill>
        <p:spPr>
          <a:xfrm>
            <a:off x="5692078" y="6109948"/>
            <a:ext cx="1813458" cy="748051"/>
          </a:xfrm>
          <a:prstGeom prst="rect">
            <a:avLst/>
          </a:prstGeom>
        </p:spPr>
      </p:pic>
      <p:pic>
        <p:nvPicPr>
          <p:cNvPr id="12" name="Imagen 11"/>
          <p:cNvPicPr>
            <a:picLocks noChangeAspect="1"/>
          </p:cNvPicPr>
          <p:nvPr/>
        </p:nvPicPr>
        <p:blipFill>
          <a:blip r:embed="rId6"/>
          <a:stretch>
            <a:fillRect/>
          </a:stretch>
        </p:blipFill>
        <p:spPr>
          <a:xfrm>
            <a:off x="7505536" y="6109949"/>
            <a:ext cx="1813458" cy="748051"/>
          </a:xfrm>
          <a:prstGeom prst="rect">
            <a:avLst/>
          </a:prstGeom>
        </p:spPr>
      </p:pic>
      <p:pic>
        <p:nvPicPr>
          <p:cNvPr id="13" name="Imagen 12"/>
          <p:cNvPicPr>
            <a:picLocks noChangeAspect="1"/>
          </p:cNvPicPr>
          <p:nvPr/>
        </p:nvPicPr>
        <p:blipFill>
          <a:blip r:embed="rId6"/>
          <a:stretch>
            <a:fillRect/>
          </a:stretch>
        </p:blipFill>
        <p:spPr>
          <a:xfrm>
            <a:off x="9318143" y="6109949"/>
            <a:ext cx="1813458" cy="748051"/>
          </a:xfrm>
          <a:prstGeom prst="rect">
            <a:avLst/>
          </a:prstGeom>
        </p:spPr>
      </p:pic>
      <p:pic>
        <p:nvPicPr>
          <p:cNvPr id="14" name="Imagen 13"/>
          <p:cNvPicPr>
            <a:picLocks noChangeAspect="1"/>
          </p:cNvPicPr>
          <p:nvPr/>
        </p:nvPicPr>
        <p:blipFill rotWithShape="1">
          <a:blip r:embed="rId6"/>
          <a:srcRect r="59382"/>
          <a:stretch/>
        </p:blipFill>
        <p:spPr>
          <a:xfrm>
            <a:off x="11131601" y="6109949"/>
            <a:ext cx="736587" cy="748051"/>
          </a:xfrm>
          <a:prstGeom prst="rect">
            <a:avLst/>
          </a:prstGeom>
        </p:spPr>
      </p:pic>
      <p:sp>
        <p:nvSpPr>
          <p:cNvPr id="15" name="Elipse 14"/>
          <p:cNvSpPr/>
          <p:nvPr/>
        </p:nvSpPr>
        <p:spPr>
          <a:xfrm>
            <a:off x="385011" y="2611578"/>
            <a:ext cx="166692" cy="148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ipse 15"/>
          <p:cNvSpPr/>
          <p:nvPr/>
        </p:nvSpPr>
        <p:spPr>
          <a:xfrm>
            <a:off x="385011" y="3103689"/>
            <a:ext cx="166692" cy="148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ipse 16"/>
          <p:cNvSpPr/>
          <p:nvPr/>
        </p:nvSpPr>
        <p:spPr>
          <a:xfrm>
            <a:off x="385011" y="3547751"/>
            <a:ext cx="166692" cy="148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ipse 17"/>
          <p:cNvSpPr/>
          <p:nvPr/>
        </p:nvSpPr>
        <p:spPr>
          <a:xfrm>
            <a:off x="385011" y="4271438"/>
            <a:ext cx="166692" cy="148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ipse 18"/>
          <p:cNvSpPr/>
          <p:nvPr/>
        </p:nvSpPr>
        <p:spPr>
          <a:xfrm>
            <a:off x="385011" y="4774631"/>
            <a:ext cx="166692" cy="1480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8617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427</TotalTime>
  <Words>329</Words>
  <Application>Microsoft Office PowerPoint</Application>
  <PresentationFormat>Panorámica</PresentationFormat>
  <Paragraphs>33</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Corbel</vt:lpstr>
      <vt:lpstr>Times New Roman</vt:lpstr>
      <vt:lpstr>Wingdings</vt:lpstr>
      <vt:lpstr>Con bandas</vt:lpstr>
      <vt:lpstr>  ALL CASH</vt:lpstr>
      <vt:lpstr>Presentación de PowerPoint</vt:lpstr>
      <vt:lpstr>APLICACIÓN DE LAS DOS TEMÁTICAS EN EL PRODUCTO O SERVICIO: </vt:lpstr>
      <vt:lpstr>Presentación de PowerPoint</vt:lpstr>
      <vt:lpstr>ANÁLISIS DE LA COMPETENCIA: NOMBRAR PRODUCTOS O SERVICIOS QUE SEAN COMPETENCIA DE SU PROPUESTA.  </vt:lpstr>
      <vt:lpstr>PLUS O VENTAJA COMPETITIVA: DESTACAR LOS ATRIBUTOS DE SU PRODUCTO O SERVICIO QUE LO DIFERENCIAN DE LA COMPETENCIA EXISTENTE.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ALCANCIA   ALL CASH</dc:title>
  <dc:creator>Susana Cadavid H</dc:creator>
  <cp:lastModifiedBy>ALEJANDRO HERNANDEZ</cp:lastModifiedBy>
  <cp:revision>13</cp:revision>
  <dcterms:created xsi:type="dcterms:W3CDTF">2016-05-24T20:19:59Z</dcterms:created>
  <dcterms:modified xsi:type="dcterms:W3CDTF">2016-05-31T19:10:53Z</dcterms:modified>
</cp:coreProperties>
</file>