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3A0ABE6-85BB-4232-B11F-4BF999016243}" type="datetimeFigureOut">
              <a:rPr lang="es-CO" smtClean="0"/>
              <a:t>18/04/2017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51A4D6-EC96-4237-B116-0A8176E8258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12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A0ABE6-85BB-4232-B11F-4BF999016243}" type="datetimeFigureOut">
              <a:rPr lang="es-CO" smtClean="0"/>
              <a:t>18/04/2017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22162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A0ABE6-85BB-4232-B11F-4BF999016243}" type="datetimeFigureOut">
              <a:rPr lang="es-CO" smtClean="0"/>
              <a:t>18/04/2017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41622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A0ABE6-85BB-4232-B11F-4BF999016243}" type="datetimeFigureOut">
              <a:rPr lang="es-CO" smtClean="0"/>
              <a:t>18/04/2017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227593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3A0ABE6-85BB-4232-B11F-4BF999016243}" type="datetimeFigureOut">
              <a:rPr lang="es-CO" smtClean="0"/>
              <a:t>18/04/2017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51A4D6-EC96-4237-B116-0A8176E8258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76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A0ABE6-85BB-4232-B11F-4BF999016243}" type="datetimeFigureOut">
              <a:rPr lang="es-CO" smtClean="0"/>
              <a:t>18/04/2017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177997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A0ABE6-85BB-4232-B11F-4BF999016243}" type="datetimeFigureOut">
              <a:rPr lang="es-CO" smtClean="0"/>
              <a:t>18/04/2017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23091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A0ABE6-85BB-4232-B11F-4BF999016243}" type="datetimeFigureOut">
              <a:rPr lang="es-CO" smtClean="0"/>
              <a:t>18/04/2017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12943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A0ABE6-85BB-4232-B11F-4BF999016243}" type="datetimeFigureOut">
              <a:rPr lang="es-CO" smtClean="0"/>
              <a:t>18/04/2017</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318531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A0ABE6-85BB-4232-B11F-4BF999016243}" type="datetimeFigureOut">
              <a:rPr lang="es-CO" smtClean="0"/>
              <a:t>18/04/2017</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51A4D6-EC96-4237-B116-0A8176E82587}" type="slidenum">
              <a:rPr lang="es-CO" smtClean="0"/>
              <a:t>‹Nº›</a:t>
            </a:fld>
            <a:endParaRPr lang="es-CO"/>
          </a:p>
        </p:txBody>
      </p:sp>
    </p:spTree>
    <p:extLst>
      <p:ext uri="{BB962C8B-B14F-4D97-AF65-F5344CB8AC3E}">
        <p14:creationId xmlns:p14="http://schemas.microsoft.com/office/powerpoint/2010/main" val="295678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3A0ABE6-85BB-4232-B11F-4BF999016243}" type="datetimeFigureOut">
              <a:rPr lang="es-CO" smtClean="0"/>
              <a:t>18/04/2017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51A4D6-EC96-4237-B116-0A8176E82587}" type="slidenum">
              <a:rPr lang="es-CO" smtClean="0"/>
              <a:t>‹Nº›</a:t>
            </a:fld>
            <a:endParaRPr lang="es-CO"/>
          </a:p>
        </p:txBody>
      </p:sp>
    </p:spTree>
    <p:extLst>
      <p:ext uri="{BB962C8B-B14F-4D97-AF65-F5344CB8AC3E}">
        <p14:creationId xmlns:p14="http://schemas.microsoft.com/office/powerpoint/2010/main" val="129064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A0ABE6-85BB-4232-B11F-4BF999016243}" type="datetimeFigureOut">
              <a:rPr lang="es-CO" smtClean="0"/>
              <a:t>18/04/2017</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51A4D6-EC96-4237-B116-0A8176E82587}"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657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Builder_(patr&#243;n_de_dise&#241;o)" TargetMode="External"/><Relationship Id="rId2" Type="http://schemas.openxmlformats.org/officeDocument/2006/relationships/hyperlink" Target="https://danielggarcia.wordpress.com/2014/02/19/patrones-de-creacion-ii-patron-builder-construc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l"/>
            <a:r>
              <a:rPr lang="es-CO" sz="6600" dirty="0"/>
              <a:t>Patrones de diseño: </a:t>
            </a:r>
            <a:r>
              <a:rPr lang="es-CO" sz="6600" dirty="0" err="1"/>
              <a:t>Builder</a:t>
            </a:r>
            <a:br>
              <a:rPr lang="es-CO" dirty="0"/>
            </a:br>
            <a:endParaRPr lang="es-CO" dirty="0"/>
          </a:p>
        </p:txBody>
      </p:sp>
      <p:sp>
        <p:nvSpPr>
          <p:cNvPr id="3" name="Subtítulo 2"/>
          <p:cNvSpPr>
            <a:spLocks noGrp="1"/>
          </p:cNvSpPr>
          <p:nvPr>
            <p:ph type="subTitle" idx="1"/>
          </p:nvPr>
        </p:nvSpPr>
        <p:spPr/>
        <p:txBody>
          <a:bodyPr>
            <a:normAutofit fontScale="47500" lnSpcReduction="20000"/>
          </a:bodyPr>
          <a:lstStyle/>
          <a:p>
            <a:pPr algn="l"/>
            <a:r>
              <a:rPr lang="es-CO" dirty="0"/>
              <a:t>Alejandro Hernández</a:t>
            </a:r>
          </a:p>
          <a:p>
            <a:pPr algn="l"/>
            <a:r>
              <a:rPr lang="es-CO" dirty="0"/>
              <a:t>Elkin Salcedo</a:t>
            </a:r>
          </a:p>
          <a:p>
            <a:pPr algn="l"/>
            <a:endParaRPr lang="es-CO" dirty="0"/>
          </a:p>
          <a:p>
            <a:pPr algn="l"/>
            <a:r>
              <a:rPr lang="es-CO" dirty="0"/>
              <a:t>Objetos y programación a media escala</a:t>
            </a:r>
          </a:p>
        </p:txBody>
      </p:sp>
    </p:spTree>
    <p:extLst>
      <p:ext uri="{BB962C8B-B14F-4D97-AF65-F5344CB8AC3E}">
        <p14:creationId xmlns:p14="http://schemas.microsoft.com/office/powerpoint/2010/main" val="318410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lstStyle/>
          <a:p>
            <a:r>
              <a:rPr lang="es-CO" dirty="0">
                <a:hlinkClick r:id="rId2"/>
              </a:rPr>
              <a:t>https://danielggarcia.wordpress.com/2014/02/19/patrones-de-creacion-ii-patron-builder-constructor/</a:t>
            </a:r>
            <a:endParaRPr lang="es-CO" dirty="0"/>
          </a:p>
          <a:p>
            <a:r>
              <a:rPr lang="es-CO" dirty="0"/>
              <a:t>http://informaticapc.com/patrones-de-diseno/builder.php</a:t>
            </a:r>
          </a:p>
          <a:p>
            <a:r>
              <a:rPr lang="es-CO" dirty="0">
                <a:hlinkClick r:id="rId3"/>
              </a:rPr>
              <a:t>https://es.wikipedia.org/wiki/</a:t>
            </a:r>
            <a:r>
              <a:rPr lang="es-CO" dirty="0" err="1">
                <a:hlinkClick r:id="rId3"/>
              </a:rPr>
              <a:t>Builder</a:t>
            </a:r>
            <a:r>
              <a:rPr lang="es-CO" dirty="0">
                <a:hlinkClick r:id="rId3"/>
              </a:rPr>
              <a:t>_(</a:t>
            </a:r>
            <a:r>
              <a:rPr lang="es-CO" dirty="0" err="1">
                <a:hlinkClick r:id="rId3"/>
              </a:rPr>
              <a:t>patrón_de_diseño</a:t>
            </a:r>
            <a:r>
              <a:rPr lang="es-CO" dirty="0">
                <a:hlinkClick r:id="rId3"/>
              </a:rPr>
              <a:t>)</a:t>
            </a:r>
            <a:endParaRPr lang="es-CO" dirty="0"/>
          </a:p>
          <a:p>
            <a:r>
              <a:rPr lang="es-CO" dirty="0"/>
              <a:t>http://tratandodeentenderlo.blogspot.com.co/2010/02/patrones-de-diseno-builder.html</a:t>
            </a:r>
          </a:p>
        </p:txBody>
      </p:sp>
    </p:spTree>
    <p:extLst>
      <p:ext uri="{BB962C8B-B14F-4D97-AF65-F5344CB8AC3E}">
        <p14:creationId xmlns:p14="http://schemas.microsoft.com/office/powerpoint/2010/main" val="52498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450757"/>
          </a:xfrm>
        </p:spPr>
        <p:txBody>
          <a:bodyPr/>
          <a:lstStyle/>
          <a:p>
            <a:r>
              <a:rPr lang="es-CO" dirty="0"/>
              <a:t>¿De que se trata?</a:t>
            </a:r>
          </a:p>
        </p:txBody>
      </p:sp>
      <p:sp>
        <p:nvSpPr>
          <p:cNvPr id="3" name="Marcador de contenido 2"/>
          <p:cNvSpPr>
            <a:spLocks noGrp="1"/>
          </p:cNvSpPr>
          <p:nvPr>
            <p:ph idx="1"/>
          </p:nvPr>
        </p:nvSpPr>
        <p:spPr>
          <a:xfrm>
            <a:off x="1097280" y="1845734"/>
            <a:ext cx="10058400" cy="4023360"/>
          </a:xfrm>
        </p:spPr>
        <p:txBody>
          <a:bodyPr/>
          <a:lstStyle/>
          <a:p>
            <a:pPr algn="just">
              <a:buFont typeface="Arial" panose="020B0604020202020204" pitchFamily="34" charset="0"/>
              <a:buChar char="•"/>
            </a:pPr>
            <a:r>
              <a:rPr lang="es-CO" dirty="0"/>
              <a:t>El patrón </a:t>
            </a:r>
            <a:r>
              <a:rPr lang="es-CO" dirty="0" err="1"/>
              <a:t>builder</a:t>
            </a:r>
            <a:r>
              <a:rPr lang="es-CO" dirty="0"/>
              <a:t> es de tipo creacional.</a:t>
            </a:r>
          </a:p>
          <a:p>
            <a:pPr algn="just">
              <a:buFont typeface="Arial" panose="020B0604020202020204" pitchFamily="34" charset="0"/>
              <a:buChar char="•"/>
            </a:pPr>
            <a:r>
              <a:rPr lang="es-CO" dirty="0"/>
              <a:t>Es usado para permitir la creación de varios objetos desde un objeto fuente, este objeto fuente se compone a la vez de varias partes que contribuyen individualmente a la creación del objeto complejo. </a:t>
            </a:r>
          </a:p>
        </p:txBody>
      </p:sp>
      <p:pic>
        <p:nvPicPr>
          <p:cNvPr id="2050" name="Picture 2" descr="Resultado de imagen para homero pensand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54" y="4091354"/>
            <a:ext cx="1573237" cy="223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49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633999" y="4550229"/>
            <a:ext cx="10909073" cy="1057655"/>
          </a:xfrm>
        </p:spPr>
        <p:txBody>
          <a:bodyPr vert="horz" lIns="91440" tIns="45720" rIns="91440" bIns="45720" rtlCol="0" anchor="b">
            <a:normAutofit/>
          </a:bodyPr>
          <a:lstStyle/>
          <a:p>
            <a:r>
              <a:rPr lang="es-CO" sz="6000" dirty="0">
                <a:solidFill>
                  <a:schemeClr val="tx1">
                    <a:lumMod val="85000"/>
                    <a:lumOff val="15000"/>
                  </a:schemeClr>
                </a:solidFill>
              </a:rPr>
              <a:t>Diagrama</a:t>
            </a:r>
            <a:r>
              <a:rPr lang="en-US" sz="6000" dirty="0">
                <a:solidFill>
                  <a:schemeClr val="tx1">
                    <a:lumMod val="85000"/>
                    <a:lumOff val="15000"/>
                  </a:schemeClr>
                </a:solidFill>
              </a:rPr>
              <a:t> de </a:t>
            </a:r>
            <a:r>
              <a:rPr lang="es-CO" sz="6000" dirty="0">
                <a:solidFill>
                  <a:schemeClr val="tx1">
                    <a:lumMod val="85000"/>
                    <a:lumOff val="15000"/>
                  </a:schemeClr>
                </a:solidFill>
              </a:rPr>
              <a:t>clases</a:t>
            </a:r>
          </a:p>
        </p:txBody>
      </p:sp>
      <p:sp>
        <p:nvSpPr>
          <p:cNvPr id="4" name="Marcador de contenido 3"/>
          <p:cNvSpPr>
            <a:spLocks noGrp="1"/>
          </p:cNvSpPr>
          <p:nvPr>
            <p:ph idx="1"/>
          </p:nvPr>
        </p:nvSpPr>
        <p:spPr/>
        <p:txBody>
          <a:bodyPr/>
          <a:lstStyle/>
          <a:p>
            <a:endParaRPr lang="es-CO"/>
          </a:p>
        </p:txBody>
      </p:sp>
      <p:pic>
        <p:nvPicPr>
          <p:cNvPr id="1026" name="Picture 2" descr="Patrón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521480"/>
            <a:ext cx="9618575" cy="395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3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980661"/>
            <a:ext cx="3673503" cy="756699"/>
          </a:xfrm>
        </p:spPr>
        <p:txBody>
          <a:bodyPr>
            <a:normAutofit/>
          </a:bodyPr>
          <a:lstStyle/>
          <a:p>
            <a:r>
              <a:rPr lang="es-CO" sz="4000" dirty="0"/>
              <a:t>¿Cuándo se usa?</a:t>
            </a:r>
          </a:p>
        </p:txBody>
      </p:sp>
      <p:sp>
        <p:nvSpPr>
          <p:cNvPr id="3" name="Marcador de contenido 2"/>
          <p:cNvSpPr>
            <a:spLocks noGrp="1"/>
          </p:cNvSpPr>
          <p:nvPr>
            <p:ph idx="1"/>
          </p:nvPr>
        </p:nvSpPr>
        <p:spPr>
          <a:xfrm>
            <a:off x="1097280" y="2077646"/>
            <a:ext cx="3673503" cy="3537708"/>
          </a:xfrm>
        </p:spPr>
        <p:txBody>
          <a:bodyPr>
            <a:normAutofit lnSpcReduction="10000"/>
          </a:bodyPr>
          <a:lstStyle/>
          <a:p>
            <a:pPr algn="just">
              <a:buFont typeface="Arial" panose="020B0604020202020204" pitchFamily="34" charset="0"/>
              <a:buChar char="•"/>
            </a:pPr>
            <a:r>
              <a:rPr lang="es-CO" dirty="0"/>
              <a:t> Nuestro sistema trata con objetos complejos (compuestos por muchos atributos) pero el número de configuraciones es limitada.</a:t>
            </a:r>
          </a:p>
          <a:p>
            <a:pPr>
              <a:buFont typeface="Arial" panose="020B0604020202020204" pitchFamily="34" charset="0"/>
              <a:buChar char="•"/>
            </a:pPr>
            <a:r>
              <a:rPr lang="es-CO" dirty="0"/>
              <a:t>Tiene una estructura interna compleja (especialmente si tiene un conjunto de variables de objetos relacionados).</a:t>
            </a:r>
          </a:p>
          <a:p>
            <a:pPr>
              <a:buFont typeface="Arial" panose="020B0604020202020204" pitchFamily="34" charset="0"/>
              <a:buChar char="•"/>
            </a:pPr>
            <a:r>
              <a:rPr lang="es-CO" dirty="0"/>
              <a:t>Utiliza otros objetos del sistema que serian difíciles, o poco convenientes, de obtener durante la creación.</a:t>
            </a:r>
          </a:p>
          <a:p>
            <a:pPr>
              <a:buFont typeface="Arial" panose="020B0604020202020204" pitchFamily="34" charset="0"/>
              <a:buChar char="•"/>
            </a:pPr>
            <a:endParaRPr lang="es-CO" dirty="0"/>
          </a:p>
          <a:p>
            <a:pPr marL="0" indent="0" algn="just">
              <a:buNone/>
            </a:pPr>
            <a:endParaRPr lang="es-CO" dirty="0"/>
          </a:p>
          <a:p>
            <a:endParaRPr lang="es-CO" dirty="0"/>
          </a:p>
        </p:txBody>
      </p:sp>
      <p:sp>
        <p:nvSpPr>
          <p:cNvPr id="4" name="Título 1"/>
          <p:cNvSpPr txBox="1">
            <a:spLocks/>
          </p:cNvSpPr>
          <p:nvPr/>
        </p:nvSpPr>
        <p:spPr>
          <a:xfrm>
            <a:off x="6877878" y="980660"/>
            <a:ext cx="4154557" cy="75669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sz="4000" dirty="0"/>
              <a:t>¿Cuándo no se usa?</a:t>
            </a:r>
          </a:p>
        </p:txBody>
      </p:sp>
      <p:sp>
        <p:nvSpPr>
          <p:cNvPr id="6" name="Marcador de contenido 2"/>
          <p:cNvSpPr txBox="1">
            <a:spLocks/>
          </p:cNvSpPr>
          <p:nvPr/>
        </p:nvSpPr>
        <p:spPr>
          <a:xfrm>
            <a:off x="7118404" y="2077647"/>
            <a:ext cx="3673503" cy="29913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CO" dirty="0"/>
              <a:t> No se sabe la cantidad de configuraciones que se puedan establecer para el sistema.</a:t>
            </a:r>
          </a:p>
          <a:p>
            <a:pPr algn="just">
              <a:buFont typeface="Arial" panose="020B0604020202020204" pitchFamily="34" charset="0"/>
              <a:buChar char="•"/>
            </a:pPr>
            <a:endParaRPr lang="es-CO" dirty="0"/>
          </a:p>
          <a:p>
            <a:endParaRPr lang="es-CO" dirty="0"/>
          </a:p>
        </p:txBody>
      </p:sp>
      <p:pic>
        <p:nvPicPr>
          <p:cNvPr id="1030" name="Picture 6" descr="Resultado de imagen para homero pensand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696" y="3804328"/>
            <a:ext cx="3793881" cy="252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19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6203" y="937847"/>
            <a:ext cx="2009336" cy="694006"/>
          </a:xfrm>
        </p:spPr>
        <p:txBody>
          <a:bodyPr>
            <a:normAutofit fontScale="90000"/>
          </a:bodyPr>
          <a:lstStyle/>
          <a:p>
            <a:r>
              <a:rPr lang="es-CO" dirty="0"/>
              <a:t>Ventajas</a:t>
            </a:r>
          </a:p>
        </p:txBody>
      </p:sp>
      <p:sp>
        <p:nvSpPr>
          <p:cNvPr id="3" name="Marcador de contenido 2"/>
          <p:cNvSpPr>
            <a:spLocks noGrp="1"/>
          </p:cNvSpPr>
          <p:nvPr>
            <p:ph idx="1"/>
          </p:nvPr>
        </p:nvSpPr>
        <p:spPr>
          <a:xfrm>
            <a:off x="1097280" y="1845734"/>
            <a:ext cx="2947182" cy="4023360"/>
          </a:xfrm>
        </p:spPr>
        <p:txBody>
          <a:bodyPr/>
          <a:lstStyle/>
          <a:p>
            <a:pPr>
              <a:buFont typeface="Arial" panose="020B0604020202020204" pitchFamily="34" charset="0"/>
              <a:buChar char="•"/>
            </a:pPr>
            <a:r>
              <a:rPr lang="es-CO" dirty="0"/>
              <a:t>Reduce el acoplamiento.</a:t>
            </a:r>
          </a:p>
          <a:p>
            <a:pPr algn="just">
              <a:buFont typeface="Arial" panose="020B0604020202020204" pitchFamily="34" charset="0"/>
              <a:buChar char="•"/>
            </a:pPr>
            <a:r>
              <a:rPr lang="es-CO" dirty="0"/>
              <a:t>El patrón </a:t>
            </a:r>
            <a:r>
              <a:rPr lang="es-CO" dirty="0" err="1"/>
              <a:t>Builder</a:t>
            </a:r>
            <a:r>
              <a:rPr lang="es-CO" dirty="0"/>
              <a:t> facilita la gestión del flujo de control durante la creación de objetos complejos.</a:t>
            </a:r>
          </a:p>
          <a:p>
            <a:pPr>
              <a:buFont typeface="Arial" panose="020B0604020202020204" pitchFamily="34" charset="0"/>
              <a:buChar char="•"/>
            </a:pPr>
            <a:endParaRPr lang="es-CO" dirty="0"/>
          </a:p>
        </p:txBody>
      </p:sp>
      <p:sp>
        <p:nvSpPr>
          <p:cNvPr id="4" name="Título 1"/>
          <p:cNvSpPr txBox="1">
            <a:spLocks/>
          </p:cNvSpPr>
          <p:nvPr/>
        </p:nvSpPr>
        <p:spPr>
          <a:xfrm>
            <a:off x="7744264" y="937847"/>
            <a:ext cx="2841674" cy="694006"/>
          </a:xfrm>
          <a:prstGeom prst="rect">
            <a:avLst/>
          </a:prstGeom>
        </p:spPr>
        <p:txBody>
          <a:bodyPr vert="horz" lIns="91440" tIns="45720" rIns="91440" bIns="45720" rtlCol="0" anchor="b">
            <a:normAutofit fontScale="9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t>Desventajas</a:t>
            </a:r>
          </a:p>
        </p:txBody>
      </p:sp>
      <p:sp>
        <p:nvSpPr>
          <p:cNvPr id="5" name="Marcador de contenido 2"/>
          <p:cNvSpPr txBox="1">
            <a:spLocks/>
          </p:cNvSpPr>
          <p:nvPr/>
        </p:nvSpPr>
        <p:spPr>
          <a:xfrm>
            <a:off x="7744264" y="1939518"/>
            <a:ext cx="294718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CO" dirty="0"/>
              <a:t>Hay un alto grado de acoplamiento entre el objeto </a:t>
            </a:r>
            <a:r>
              <a:rPr lang="es-CO" dirty="0" err="1"/>
              <a:t>Builder</a:t>
            </a:r>
            <a:r>
              <a:rPr lang="es-CO" dirty="0"/>
              <a:t>.</a:t>
            </a:r>
          </a:p>
          <a:p>
            <a:pPr algn="just">
              <a:buFont typeface="Arial" panose="020B0604020202020204" pitchFamily="34" charset="0"/>
              <a:buChar char="•"/>
            </a:pPr>
            <a:r>
              <a:rPr lang="es-CO" dirty="0"/>
              <a:t>Los cambios que sucedan en el producto creado por el </a:t>
            </a:r>
            <a:r>
              <a:rPr lang="es-CO" dirty="0" err="1"/>
              <a:t>Builder</a:t>
            </a:r>
            <a:r>
              <a:rPr lang="es-CO" dirty="0"/>
              <a:t> a menudo generan modificaciones tanto para el objeto </a:t>
            </a:r>
            <a:r>
              <a:rPr lang="es-CO" dirty="0" err="1"/>
              <a:t>Builder</a:t>
            </a:r>
            <a:r>
              <a:rPr lang="es-CO" dirty="0"/>
              <a:t> como para sus delegados.</a:t>
            </a:r>
          </a:p>
        </p:txBody>
      </p:sp>
    </p:spTree>
    <p:extLst>
      <p:ext uri="{BB962C8B-B14F-4D97-AF65-F5344CB8AC3E}">
        <p14:creationId xmlns:p14="http://schemas.microsoft.com/office/powerpoint/2010/main" val="165805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012874"/>
            <a:ext cx="3221502" cy="724486"/>
          </a:xfrm>
        </p:spPr>
        <p:txBody>
          <a:bodyPr/>
          <a:lstStyle/>
          <a:p>
            <a:r>
              <a:rPr lang="es-CO" dirty="0"/>
              <a:t>Sin </a:t>
            </a:r>
            <a:r>
              <a:rPr lang="es-CO" dirty="0" err="1"/>
              <a:t>Builder</a:t>
            </a:r>
            <a:endParaRPr lang="es-CO" dirty="0"/>
          </a:p>
        </p:txBody>
      </p:sp>
      <p:pic>
        <p:nvPicPr>
          <p:cNvPr id="4" name="Imagen 3"/>
          <p:cNvPicPr>
            <a:picLocks noChangeAspect="1"/>
          </p:cNvPicPr>
          <p:nvPr/>
        </p:nvPicPr>
        <p:blipFill rotWithShape="1">
          <a:blip r:embed="rId2"/>
          <a:srcRect l="13269" t="10648" r="61230" b="64520"/>
          <a:stretch/>
        </p:blipFill>
        <p:spPr>
          <a:xfrm>
            <a:off x="190626" y="2210871"/>
            <a:ext cx="4676288" cy="2560320"/>
          </a:xfrm>
          <a:prstGeom prst="rect">
            <a:avLst/>
          </a:prstGeom>
        </p:spPr>
      </p:pic>
      <p:sp>
        <p:nvSpPr>
          <p:cNvPr id="5" name="Título 1"/>
          <p:cNvSpPr txBox="1">
            <a:spLocks/>
          </p:cNvSpPr>
          <p:nvPr/>
        </p:nvSpPr>
        <p:spPr>
          <a:xfrm>
            <a:off x="7934178" y="1067061"/>
            <a:ext cx="3221502" cy="724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a:t>Con Builder</a:t>
            </a:r>
            <a:endParaRPr lang="es-CO" dirty="0"/>
          </a:p>
        </p:txBody>
      </p:sp>
      <p:pic>
        <p:nvPicPr>
          <p:cNvPr id="6" name="Imagen 5"/>
          <p:cNvPicPr>
            <a:picLocks noChangeAspect="1"/>
          </p:cNvPicPr>
          <p:nvPr/>
        </p:nvPicPr>
        <p:blipFill rotWithShape="1">
          <a:blip r:embed="rId3"/>
          <a:srcRect l="13501" t="10442" r="32615" b="84457"/>
          <a:stretch/>
        </p:blipFill>
        <p:spPr>
          <a:xfrm>
            <a:off x="5256424" y="2210870"/>
            <a:ext cx="6765821" cy="360051"/>
          </a:xfrm>
          <a:prstGeom prst="rect">
            <a:avLst/>
          </a:prstGeom>
        </p:spPr>
      </p:pic>
    </p:spTree>
    <p:extLst>
      <p:ext uri="{BB962C8B-B14F-4D97-AF65-F5344CB8AC3E}">
        <p14:creationId xmlns:p14="http://schemas.microsoft.com/office/powerpoint/2010/main" val="203369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danielggarcia.files.wordpress.com/2014/02/021514_2314_patronesdec1.png?w=62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https://danielggarcia.files.wordpress.com/2014/02/021514_2314_patronesdec1.png?w=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187851"/>
            <a:ext cx="574357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anielggarcia.files.wordpress.com/2014/02/021514_2314_patronesdec2.png?w=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2783383"/>
            <a:ext cx="4095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1566203" y="937847"/>
            <a:ext cx="2009336" cy="694006"/>
          </a:xfrm>
        </p:spPr>
        <p:txBody>
          <a:bodyPr>
            <a:normAutofit fontScale="90000"/>
          </a:bodyPr>
          <a:lstStyle/>
          <a:p>
            <a:r>
              <a:rPr lang="es-CO" dirty="0"/>
              <a:t>Ejemplo</a:t>
            </a:r>
          </a:p>
        </p:txBody>
      </p:sp>
      <p:pic>
        <p:nvPicPr>
          <p:cNvPr id="2056" name="Picture 8" descr="https://danielggarcia.files.wordpress.com/2014/02/021514_2314_patronesdec3.png?w=6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663" y="2240605"/>
            <a:ext cx="2749268" cy="161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84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Ejemplo</a:t>
            </a:r>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rotWithShape="1">
          <a:blip r:embed="rId2"/>
          <a:srcRect l="13154" t="10442" r="40000" b="58979"/>
          <a:stretch/>
        </p:blipFill>
        <p:spPr>
          <a:xfrm>
            <a:off x="1097280" y="2281833"/>
            <a:ext cx="7620277" cy="2796604"/>
          </a:xfrm>
          <a:prstGeom prst="rect">
            <a:avLst/>
          </a:prstGeom>
        </p:spPr>
      </p:pic>
    </p:spTree>
    <p:extLst>
      <p:ext uri="{BB962C8B-B14F-4D97-AF65-F5344CB8AC3E}">
        <p14:creationId xmlns:p14="http://schemas.microsoft.com/office/powerpoint/2010/main" val="216184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954157"/>
            <a:ext cx="2414546" cy="783203"/>
          </a:xfrm>
        </p:spPr>
        <p:txBody>
          <a:bodyPr/>
          <a:lstStyle/>
          <a:p>
            <a:r>
              <a:rPr lang="es-CO" dirty="0"/>
              <a:t>Ejercicio</a:t>
            </a:r>
          </a:p>
        </p:txBody>
      </p:sp>
      <p:sp>
        <p:nvSpPr>
          <p:cNvPr id="3" name="Marcador de contenido 2"/>
          <p:cNvSpPr>
            <a:spLocks noGrp="1"/>
          </p:cNvSpPr>
          <p:nvPr>
            <p:ph idx="1"/>
          </p:nvPr>
        </p:nvSpPr>
        <p:spPr>
          <a:xfrm>
            <a:off x="699714" y="1737360"/>
            <a:ext cx="7119068" cy="4023360"/>
          </a:xfrm>
        </p:spPr>
        <p:txBody>
          <a:bodyPr>
            <a:noAutofit/>
          </a:bodyPr>
          <a:lstStyle/>
          <a:p>
            <a:pPr algn="just"/>
            <a:r>
              <a:rPr lang="es-CO" sz="2400" dirty="0"/>
              <a:t>La pizzería </a:t>
            </a:r>
            <a:r>
              <a:rPr lang="es-CO" sz="2400" dirty="0" err="1"/>
              <a:t>pizzaObjetos</a:t>
            </a:r>
            <a:r>
              <a:rPr lang="es-CO" sz="2400" dirty="0"/>
              <a:t> esta buscando renovar su sistema de pedidos y se dio cuenta que cada vez que la gente desea pedir una pizza los meseros deben de especificar que ingredientes desean los clientes en vez de poner solamente el nombre de la pizza deseada, esto causa que se tarden mas en entregar los pedidos y los clientes se enojen con el personal. Esta maneja solamente dos tipos de pizza, y cada tipo tiene 2 ingredientes. Una se llama </a:t>
            </a:r>
            <a:r>
              <a:rPr lang="es-CO" sz="2400" dirty="0" err="1"/>
              <a:t>pizzaJava</a:t>
            </a:r>
            <a:r>
              <a:rPr lang="es-CO" sz="2400" dirty="0"/>
              <a:t> la cual tiene </a:t>
            </a:r>
            <a:r>
              <a:rPr lang="es-CO" sz="2400" dirty="0" err="1"/>
              <a:t>jamon</a:t>
            </a:r>
            <a:r>
              <a:rPr lang="es-CO" sz="2400" dirty="0"/>
              <a:t> y maicitos, la otra se llama </a:t>
            </a:r>
            <a:r>
              <a:rPr lang="es-CO" sz="2400" dirty="0" err="1"/>
              <a:t>pizzaHTML</a:t>
            </a:r>
            <a:r>
              <a:rPr lang="es-CO" sz="2400" dirty="0"/>
              <a:t> la cual tiene tocineta y madurito. Realice un programa en C++ el cual cree una pizza de acuerdo a su nombre y no digitando ingrediente por ingrediente usando el patrón de diseño </a:t>
            </a:r>
            <a:r>
              <a:rPr lang="es-CO" sz="2400" dirty="0" err="1"/>
              <a:t>builder</a:t>
            </a:r>
            <a:r>
              <a:rPr lang="es-CO" sz="2400" dirty="0"/>
              <a:t>.</a:t>
            </a:r>
          </a:p>
        </p:txBody>
      </p:sp>
      <p:pic>
        <p:nvPicPr>
          <p:cNvPr id="2050" name="Picture 2" descr="Resultado de imagen para chef simps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2633868"/>
            <a:ext cx="3705639" cy="370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86489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1458</TotalTime>
  <Words>406</Words>
  <Application>Microsoft Office PowerPoint</Application>
  <PresentationFormat>Panorámica</PresentationFormat>
  <Paragraphs>33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Retrospección</vt:lpstr>
      <vt:lpstr>Patrones de diseño: Builder </vt:lpstr>
      <vt:lpstr>¿De que se trata?</vt:lpstr>
      <vt:lpstr>Diagrama de clases</vt:lpstr>
      <vt:lpstr>¿Cuándo se usa?</vt:lpstr>
      <vt:lpstr>Ventajas</vt:lpstr>
      <vt:lpstr>Sin Builder</vt:lpstr>
      <vt:lpstr>Ejemplo</vt:lpstr>
      <vt:lpstr>Ejemplo</vt:lpstr>
      <vt:lpstr>Ejercicio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Builder</dc:title>
  <dc:creator>ALEJANDRO HERNANDEZ</dc:creator>
  <cp:lastModifiedBy>ALEJANDRO HERNANDEZ</cp:lastModifiedBy>
  <cp:revision>22</cp:revision>
  <dcterms:created xsi:type="dcterms:W3CDTF">2017-04-13T18:21:30Z</dcterms:created>
  <dcterms:modified xsi:type="dcterms:W3CDTF">2017-04-18T22:13:26Z</dcterms:modified>
</cp:coreProperties>
</file>